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s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433"/>
  </p:normalViewPr>
  <p:slideViewPr>
    <p:cSldViewPr snapToGrid="0" snapToObjects="1">
      <p:cViewPr varScale="1">
        <p:scale>
          <a:sx n="65" d="100"/>
          <a:sy n="65" d="100"/>
        </p:scale>
        <p:origin x="216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9/10/21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641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819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286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60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9/10/21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592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77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151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73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9/10/21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52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9/10/21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322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0297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42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01" r:id="rId4"/>
    <p:sldLayoutId id="2147483702" r:id="rId5"/>
    <p:sldLayoutId id="2147483708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B68796-A700-4DAE-9C1C-58FA29219D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666" b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9D80747-5563-D345-8527-A690DF47A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s-HK" sz="4400">
                <a:solidFill>
                  <a:schemeClr val="tx1"/>
                </a:solidFill>
              </a:rPr>
              <a:t>Unidad 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9727923-6A6D-1440-86AA-8C1BEAB157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HK" sz="1400" dirty="0">
                <a:solidFill>
                  <a:schemeClr val="tx1"/>
                </a:solidFill>
              </a:rPr>
              <a:t>Term 1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HK" sz="1400" dirty="0">
                <a:solidFill>
                  <a:schemeClr val="tx1"/>
                </a:solidFill>
              </a:rPr>
              <a:t>2020-2021</a:t>
            </a:r>
          </a:p>
        </p:txBody>
      </p:sp>
    </p:spTree>
    <p:extLst>
      <p:ext uri="{BB962C8B-B14F-4D97-AF65-F5344CB8AC3E}">
        <p14:creationId xmlns:p14="http://schemas.microsoft.com/office/powerpoint/2010/main" val="1635763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069235B-22DB-4231-8291-D64DA2CDE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Calendario&#10;&#10;Descripción generada automáticamente">
            <a:extLst>
              <a:ext uri="{FF2B5EF4-FFF2-40B4-BE49-F238E27FC236}">
                <a16:creationId xmlns:a16="http://schemas.microsoft.com/office/drawing/2014/main" id="{E6193B93-6802-D740-A56B-F6BD141374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9312" y="794269"/>
            <a:ext cx="7293375" cy="526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5304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145AEA-E9A3-4E4C-A54A-1388B39E1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HK" b="1" dirty="0"/>
              <a:t>Cambia de singular a plural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193F91-036B-0648-A9F6-B86A8801A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HK" sz="4000" dirty="0"/>
              <a:t>S: nombre, nombres. </a:t>
            </a:r>
          </a:p>
          <a:p>
            <a:pPr marL="0" indent="0">
              <a:buNone/>
            </a:pPr>
            <a:r>
              <a:rPr lang="es-HK" sz="4000" dirty="0"/>
              <a:t>ES: color, colores. </a:t>
            </a:r>
          </a:p>
        </p:txBody>
      </p:sp>
    </p:spTree>
    <p:extLst>
      <p:ext uri="{BB962C8B-B14F-4D97-AF65-F5344CB8AC3E}">
        <p14:creationId xmlns:p14="http://schemas.microsoft.com/office/powerpoint/2010/main" val="2589814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664D085-C814-4D74-BCE0-2059F0DC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0A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DA5539E-D8B4-4F5A-B46F-C304F5D7A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Marcador de contenido 8" descr="Tabla&#10;&#10;Descripción generada automáticamente">
            <a:extLst>
              <a:ext uri="{FF2B5EF4-FFF2-40B4-BE49-F238E27FC236}">
                <a16:creationId xmlns:a16="http://schemas.microsoft.com/office/drawing/2014/main" id="{F03CD21F-9515-1948-BCAD-515587B914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1539" y="1139147"/>
            <a:ext cx="10588922" cy="457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996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069235B-22DB-4231-8291-D64DA2CDE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Texto&#10;&#10;Descripción generada automáticamente">
            <a:extLst>
              <a:ext uri="{FF2B5EF4-FFF2-40B4-BE49-F238E27FC236}">
                <a16:creationId xmlns:a16="http://schemas.microsoft.com/office/drawing/2014/main" id="{CFED65CA-FD11-5F48-8FAD-A844B6FE120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376534" y="113574"/>
            <a:ext cx="9438932" cy="663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7003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21740D-B6E5-4541-A591-592D3B8BD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1033670"/>
            <a:ext cx="9792208" cy="49320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4400" dirty="0"/>
              <a:t>L</a:t>
            </a:r>
            <a:r>
              <a:rPr lang="es-HK" sz="4400" dirty="0"/>
              <a:t>as lenguas </a:t>
            </a:r>
          </a:p>
          <a:p>
            <a:pPr marL="0" indent="0">
              <a:buNone/>
            </a:pPr>
            <a:r>
              <a:rPr lang="es-ES" sz="4400" dirty="0"/>
              <a:t>El resultado </a:t>
            </a:r>
          </a:p>
          <a:p>
            <a:pPr marL="0" indent="0">
              <a:buNone/>
            </a:pPr>
            <a:r>
              <a:rPr lang="es-ES" sz="4400" dirty="0"/>
              <a:t>La historia</a:t>
            </a:r>
          </a:p>
          <a:p>
            <a:pPr marL="0" indent="0">
              <a:buNone/>
            </a:pPr>
            <a:r>
              <a:rPr lang="es-ES" sz="4400" dirty="0"/>
              <a:t>El hospital </a:t>
            </a:r>
          </a:p>
          <a:p>
            <a:pPr marL="0" indent="0">
              <a:buNone/>
            </a:pPr>
            <a:r>
              <a:rPr lang="es-ES" sz="4400" dirty="0"/>
              <a:t>La universidad </a:t>
            </a:r>
          </a:p>
          <a:p>
            <a:pPr marL="0" indent="0">
              <a:buNone/>
            </a:pPr>
            <a:r>
              <a:rPr lang="es-ES" sz="4400" dirty="0"/>
              <a:t>La fruta </a:t>
            </a:r>
          </a:p>
        </p:txBody>
      </p:sp>
    </p:spTree>
    <p:extLst>
      <p:ext uri="{BB962C8B-B14F-4D97-AF65-F5344CB8AC3E}">
        <p14:creationId xmlns:p14="http://schemas.microsoft.com/office/powerpoint/2010/main" val="2940561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21740D-B6E5-4541-A591-592D3B8BD7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 w="76200">
            <a:solidFill>
              <a:schemeClr val="accent5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6000" dirty="0">
                <a:solidFill>
                  <a:schemeClr val="accent4"/>
                </a:solidFill>
              </a:rPr>
              <a:t>El resultado </a:t>
            </a:r>
          </a:p>
          <a:p>
            <a:pPr marL="0" indent="0">
              <a:buNone/>
            </a:pPr>
            <a:r>
              <a:rPr lang="es-ES" sz="6000" dirty="0">
                <a:solidFill>
                  <a:schemeClr val="accent4"/>
                </a:solidFill>
              </a:rPr>
              <a:t>El hospital 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E22069C-9143-5F4E-A882-EE08B799F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 w="76200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5400" dirty="0">
                <a:solidFill>
                  <a:srgbClr val="FF0000"/>
                </a:solidFill>
              </a:rPr>
              <a:t>L</a:t>
            </a:r>
            <a:r>
              <a:rPr lang="es-HK" sz="5400" dirty="0">
                <a:solidFill>
                  <a:srgbClr val="FF0000"/>
                </a:solidFill>
              </a:rPr>
              <a:t>as lenguas </a:t>
            </a:r>
          </a:p>
          <a:p>
            <a:pPr marL="0" indent="0">
              <a:buNone/>
            </a:pPr>
            <a:r>
              <a:rPr lang="es-ES" sz="5400" dirty="0">
                <a:solidFill>
                  <a:srgbClr val="FF0000"/>
                </a:solidFill>
              </a:rPr>
              <a:t>La historia</a:t>
            </a:r>
          </a:p>
          <a:p>
            <a:pPr marL="0" indent="0">
              <a:buNone/>
            </a:pPr>
            <a:r>
              <a:rPr lang="es-ES" sz="5400" dirty="0">
                <a:solidFill>
                  <a:srgbClr val="FF0000"/>
                </a:solidFill>
              </a:rPr>
              <a:t>La universidad </a:t>
            </a:r>
          </a:p>
          <a:p>
            <a:pPr marL="0" indent="0">
              <a:buNone/>
            </a:pPr>
            <a:r>
              <a:rPr lang="es-ES" sz="5400" dirty="0">
                <a:solidFill>
                  <a:srgbClr val="FF0000"/>
                </a:solidFill>
              </a:rPr>
              <a:t>La fruta </a:t>
            </a:r>
          </a:p>
        </p:txBody>
      </p:sp>
    </p:spTree>
    <p:extLst>
      <p:ext uri="{BB962C8B-B14F-4D97-AF65-F5344CB8AC3E}">
        <p14:creationId xmlns:p14="http://schemas.microsoft.com/office/powerpoint/2010/main" val="1511138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21740D-B6E5-4541-A591-592D3B8BD7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 w="76200">
            <a:solidFill>
              <a:schemeClr val="accent5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ES" sz="6000" dirty="0">
                <a:solidFill>
                  <a:schemeClr val="accent4"/>
                </a:solidFill>
              </a:rPr>
              <a:t>El resultado </a:t>
            </a:r>
          </a:p>
          <a:p>
            <a:pPr marL="0" indent="0">
              <a:buNone/>
            </a:pPr>
            <a:r>
              <a:rPr lang="es-ES" sz="6000" dirty="0">
                <a:solidFill>
                  <a:schemeClr val="accent4"/>
                </a:solidFill>
              </a:rPr>
              <a:t>El hospital </a:t>
            </a:r>
          </a:p>
          <a:p>
            <a:pPr marL="0" indent="0">
              <a:buNone/>
            </a:pPr>
            <a:r>
              <a:rPr lang="es-ES" sz="6000" dirty="0">
                <a:solidFill>
                  <a:schemeClr val="accent4"/>
                </a:solidFill>
              </a:rPr>
              <a:t>…………………</a:t>
            </a:r>
          </a:p>
          <a:p>
            <a:pPr marL="0" indent="0">
              <a:buNone/>
            </a:pPr>
            <a:r>
              <a:rPr lang="es-ES" sz="6000" dirty="0">
                <a:solidFill>
                  <a:schemeClr val="accent4"/>
                </a:solidFill>
              </a:rPr>
              <a:t>Los resultados</a:t>
            </a:r>
          </a:p>
          <a:p>
            <a:pPr marL="0" indent="0">
              <a:buNone/>
            </a:pPr>
            <a:r>
              <a:rPr lang="es-ES" sz="6000" dirty="0">
                <a:solidFill>
                  <a:schemeClr val="accent4"/>
                </a:solidFill>
              </a:rPr>
              <a:t>Los hospitales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E22069C-9143-5F4E-A882-EE08B799F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5127266" cy="3749040"/>
          </a:xfrm>
          <a:ln w="76200">
            <a:solidFill>
              <a:srgbClr val="FF0000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4000" dirty="0">
                <a:solidFill>
                  <a:srgbClr val="FF0000"/>
                </a:solidFill>
              </a:rPr>
              <a:t>L</a:t>
            </a:r>
            <a:r>
              <a:rPr lang="es-HK" sz="4000" dirty="0">
                <a:solidFill>
                  <a:srgbClr val="FF0000"/>
                </a:solidFill>
              </a:rPr>
              <a:t>a lengua</a:t>
            </a:r>
          </a:p>
          <a:p>
            <a:pPr marL="0" indent="0">
              <a:buNone/>
            </a:pPr>
            <a:r>
              <a:rPr lang="es-ES" sz="4000" dirty="0">
                <a:solidFill>
                  <a:srgbClr val="FF0000"/>
                </a:solidFill>
              </a:rPr>
              <a:t>L</a:t>
            </a:r>
            <a:r>
              <a:rPr lang="es-HK" sz="4000" dirty="0">
                <a:solidFill>
                  <a:srgbClr val="FF0000"/>
                </a:solidFill>
              </a:rPr>
              <a:t>as lenguas</a:t>
            </a:r>
          </a:p>
          <a:p>
            <a:pPr marL="0" indent="0">
              <a:buNone/>
            </a:pPr>
            <a:r>
              <a:rPr lang="es-HK" sz="4000" dirty="0">
                <a:solidFill>
                  <a:srgbClr val="FF0000"/>
                </a:solidFill>
              </a:rPr>
              <a:t>…………………</a:t>
            </a:r>
            <a:endParaRPr lang="es-ES" sz="4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s-ES" sz="4000" dirty="0">
                <a:solidFill>
                  <a:srgbClr val="FF0000"/>
                </a:solidFill>
              </a:rPr>
              <a:t>La universidad </a:t>
            </a:r>
          </a:p>
          <a:p>
            <a:pPr marL="0" indent="0">
              <a:buNone/>
            </a:pPr>
            <a:r>
              <a:rPr lang="es-ES" sz="4000" dirty="0">
                <a:solidFill>
                  <a:srgbClr val="FF0000"/>
                </a:solidFill>
              </a:rPr>
              <a:t>Las universidades</a:t>
            </a:r>
            <a:endParaRPr lang="es-ES" sz="47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054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21740D-B6E5-4541-A591-592D3B8BD7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 w="76200">
            <a:solidFill>
              <a:schemeClr val="accent5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sz="6000" dirty="0">
                <a:solidFill>
                  <a:schemeClr val="accent4"/>
                </a:solidFill>
              </a:rPr>
              <a:t>El</a:t>
            </a:r>
          </a:p>
          <a:p>
            <a:pPr marL="0" indent="0">
              <a:buNone/>
            </a:pPr>
            <a:endParaRPr lang="es-ES" sz="6000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s-ES" sz="6000" dirty="0">
                <a:solidFill>
                  <a:schemeClr val="accent4"/>
                </a:solidFill>
              </a:rPr>
              <a:t>…………</a:t>
            </a:r>
          </a:p>
          <a:p>
            <a:pPr marL="0" indent="0">
              <a:buNone/>
            </a:pPr>
            <a:endParaRPr lang="es-ES" sz="6000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s-ES" sz="6000" dirty="0">
                <a:solidFill>
                  <a:schemeClr val="accent4"/>
                </a:solidFill>
              </a:rPr>
              <a:t>Los</a:t>
            </a:r>
          </a:p>
          <a:p>
            <a:pPr marL="0" indent="0">
              <a:buNone/>
            </a:pPr>
            <a:endParaRPr lang="es-ES" sz="6000" dirty="0">
              <a:solidFill>
                <a:schemeClr val="accent4"/>
              </a:solidFill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E22069C-9143-5F4E-A882-EE08B799F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5127266" cy="3749040"/>
          </a:xfrm>
          <a:ln w="76200">
            <a:solidFill>
              <a:srgbClr val="FF0000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4000" dirty="0">
                <a:solidFill>
                  <a:srgbClr val="FF0000"/>
                </a:solidFill>
              </a:rPr>
              <a:t>L</a:t>
            </a:r>
            <a:r>
              <a:rPr lang="es-HK" sz="4000" dirty="0">
                <a:solidFill>
                  <a:srgbClr val="FF0000"/>
                </a:solidFill>
              </a:rPr>
              <a:t>a</a:t>
            </a:r>
          </a:p>
          <a:p>
            <a:pPr marL="0" indent="0">
              <a:buNone/>
            </a:pPr>
            <a:endParaRPr lang="es-HK" sz="4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s-HK" sz="4000" dirty="0">
                <a:solidFill>
                  <a:srgbClr val="FF0000"/>
                </a:solidFill>
              </a:rPr>
              <a:t>…………………</a:t>
            </a:r>
          </a:p>
          <a:p>
            <a:pPr marL="0" indent="0">
              <a:buNone/>
            </a:pPr>
            <a:endParaRPr lang="es-ES" sz="4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s-ES" sz="4000" dirty="0">
                <a:solidFill>
                  <a:srgbClr val="FF0000"/>
                </a:solidFill>
              </a:rPr>
              <a:t>Las</a:t>
            </a:r>
            <a:endParaRPr lang="es-ES" sz="47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838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21740D-B6E5-4541-A591-592D3B8BD7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 w="76200">
            <a:solidFill>
              <a:schemeClr val="accent5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19900" dirty="0">
                <a:solidFill>
                  <a:schemeClr val="accent4"/>
                </a:solidFill>
              </a:rPr>
              <a:t>O</a:t>
            </a:r>
          </a:p>
          <a:p>
            <a:pPr marL="0" indent="0">
              <a:buNone/>
            </a:pPr>
            <a:endParaRPr lang="es-ES" sz="6000" dirty="0">
              <a:solidFill>
                <a:schemeClr val="accent4"/>
              </a:solidFill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E22069C-9143-5F4E-A882-EE08B799F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5127266" cy="3749040"/>
          </a:xfrm>
          <a:ln w="76200">
            <a:solidFill>
              <a:srgbClr val="FF0000"/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ES" sz="16600" dirty="0">
                <a:solidFill>
                  <a:srgbClr val="FF0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094217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21740D-B6E5-4541-A591-592D3B8BD7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 w="76200">
            <a:solidFill>
              <a:schemeClr val="accent5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4800" dirty="0">
                <a:solidFill>
                  <a:schemeClr val="accent4"/>
                </a:solidFill>
              </a:rPr>
              <a:t>-r</a:t>
            </a:r>
          </a:p>
          <a:p>
            <a:pPr marL="0" indent="0" algn="ctr">
              <a:buNone/>
            </a:pPr>
            <a:r>
              <a:rPr lang="es-ES" sz="4800" dirty="0">
                <a:solidFill>
                  <a:schemeClr val="accent4"/>
                </a:solidFill>
              </a:rPr>
              <a:t>-s</a:t>
            </a:r>
          </a:p>
          <a:p>
            <a:pPr marL="0" indent="0" algn="ctr">
              <a:buNone/>
            </a:pPr>
            <a:r>
              <a:rPr lang="es-ES" sz="4800" dirty="0">
                <a:solidFill>
                  <a:schemeClr val="accent4"/>
                </a:solidFill>
              </a:rPr>
              <a:t>-l</a:t>
            </a:r>
          </a:p>
          <a:p>
            <a:pPr marL="0" indent="0">
              <a:buNone/>
            </a:pPr>
            <a:endParaRPr lang="es-ES" sz="6000" dirty="0">
              <a:solidFill>
                <a:schemeClr val="accent4"/>
              </a:solidFill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E22069C-9143-5F4E-A882-EE08B799F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5127266" cy="3749040"/>
          </a:xfrm>
          <a:ln w="76200">
            <a:solidFill>
              <a:srgbClr val="FF0000"/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ES" sz="8800" dirty="0">
                <a:solidFill>
                  <a:srgbClr val="FF0000"/>
                </a:solidFill>
              </a:rPr>
              <a:t>-</a:t>
            </a:r>
            <a:r>
              <a:rPr lang="es-ES" sz="8800" dirty="0" err="1">
                <a:solidFill>
                  <a:srgbClr val="FF0000"/>
                </a:solidFill>
              </a:rPr>
              <a:t>cción</a:t>
            </a:r>
            <a:endParaRPr lang="es-ES" sz="88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s-ES" sz="8800" dirty="0">
                <a:solidFill>
                  <a:srgbClr val="FF0000"/>
                </a:solidFill>
              </a:rPr>
              <a:t>-dad </a:t>
            </a:r>
          </a:p>
        </p:txBody>
      </p:sp>
    </p:spTree>
    <p:extLst>
      <p:ext uri="{BB962C8B-B14F-4D97-AF65-F5344CB8AC3E}">
        <p14:creationId xmlns:p14="http://schemas.microsoft.com/office/powerpoint/2010/main" val="622558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21740D-B6E5-4541-A591-592D3B8BD7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 w="76200">
            <a:solidFill>
              <a:schemeClr val="accent5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4800" dirty="0">
                <a:solidFill>
                  <a:srgbClr val="FF0000"/>
                </a:solidFill>
              </a:rPr>
              <a:t>Moto</a:t>
            </a:r>
          </a:p>
          <a:p>
            <a:pPr marL="0" indent="0" algn="ctr">
              <a:buNone/>
            </a:pPr>
            <a:r>
              <a:rPr lang="es-ES" sz="4800" dirty="0">
                <a:solidFill>
                  <a:srgbClr val="FF0000"/>
                </a:solidFill>
              </a:rPr>
              <a:t>Foto</a:t>
            </a:r>
          </a:p>
          <a:p>
            <a:pPr marL="0" indent="0" algn="ctr">
              <a:buNone/>
            </a:pPr>
            <a:r>
              <a:rPr lang="es-ES" sz="4800" dirty="0">
                <a:solidFill>
                  <a:srgbClr val="FF0000"/>
                </a:solidFill>
              </a:rPr>
              <a:t>Radio </a:t>
            </a:r>
          </a:p>
          <a:p>
            <a:pPr marL="0" indent="0">
              <a:buNone/>
            </a:pPr>
            <a:endParaRPr lang="es-ES" sz="6000" dirty="0">
              <a:solidFill>
                <a:schemeClr val="accent4"/>
              </a:solidFill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E22069C-9143-5F4E-A882-EE08B799F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4661" y="2119023"/>
            <a:ext cx="5127266" cy="3749040"/>
          </a:xfrm>
          <a:ln w="76200">
            <a:solidFill>
              <a:srgbClr val="FF0000"/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ES" sz="5400" dirty="0">
                <a:solidFill>
                  <a:schemeClr val="accent5"/>
                </a:solidFill>
              </a:rPr>
              <a:t>Problema</a:t>
            </a:r>
          </a:p>
          <a:p>
            <a:pPr marL="0" indent="0" algn="ctr">
              <a:buNone/>
            </a:pPr>
            <a:r>
              <a:rPr lang="es-ES" sz="5400" dirty="0">
                <a:solidFill>
                  <a:schemeClr val="accent5"/>
                </a:solidFill>
              </a:rPr>
              <a:t>Tema </a:t>
            </a:r>
          </a:p>
          <a:p>
            <a:pPr marL="0" indent="0" algn="ctr">
              <a:buNone/>
            </a:pPr>
            <a:r>
              <a:rPr lang="es-ES" sz="5400" dirty="0">
                <a:solidFill>
                  <a:schemeClr val="accent5"/>
                </a:solidFill>
              </a:rPr>
              <a:t>lema</a:t>
            </a:r>
          </a:p>
        </p:txBody>
      </p:sp>
    </p:spTree>
    <p:extLst>
      <p:ext uri="{BB962C8B-B14F-4D97-AF65-F5344CB8AC3E}">
        <p14:creationId xmlns:p14="http://schemas.microsoft.com/office/powerpoint/2010/main" val="33781091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LeftStep">
      <a:dk1>
        <a:srgbClr val="000000"/>
      </a:dk1>
      <a:lt1>
        <a:srgbClr val="FFFFFF"/>
      </a:lt1>
      <a:dk2>
        <a:srgbClr val="223B31"/>
      </a:dk2>
      <a:lt2>
        <a:srgbClr val="E8E5E2"/>
      </a:lt2>
      <a:accent1>
        <a:srgbClr val="50A9EB"/>
      </a:accent1>
      <a:accent2>
        <a:srgbClr val="37B3B4"/>
      </a:accent2>
      <a:accent3>
        <a:srgbClr val="33B680"/>
      </a:accent3>
      <a:accent4>
        <a:srgbClr val="2EB946"/>
      </a:accent4>
      <a:accent5>
        <a:srgbClr val="54B735"/>
      </a:accent5>
      <a:accent6>
        <a:srgbClr val="87AE3A"/>
      </a:accent6>
      <a:hlink>
        <a:srgbClr val="A2785A"/>
      </a:hlink>
      <a:folHlink>
        <a:srgbClr val="7F7F7F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93</Words>
  <Application>Microsoft Macintosh PowerPoint</Application>
  <PresentationFormat>Panorámica</PresentationFormat>
  <Paragraphs>51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4" baseType="lpstr">
      <vt:lpstr>Garamond</vt:lpstr>
      <vt:lpstr>SavonVTI</vt:lpstr>
      <vt:lpstr>Unidad 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Cambia de singular a plural 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Unidad 1</dc:title>
  <dc:creator>Isabel</dc:creator>
  <cp:lastModifiedBy>Isabel</cp:lastModifiedBy>
  <cp:revision>4</cp:revision>
  <dcterms:created xsi:type="dcterms:W3CDTF">2021-09-10T06:07:59Z</dcterms:created>
  <dcterms:modified xsi:type="dcterms:W3CDTF">2021-09-10T07:47:51Z</dcterms:modified>
</cp:coreProperties>
</file>