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7" r:id="rId5"/>
    <p:sldId id="275" r:id="rId6"/>
    <p:sldId id="258" r:id="rId7"/>
    <p:sldId id="260" r:id="rId8"/>
    <p:sldId id="273" r:id="rId9"/>
    <p:sldId id="261" r:id="rId10"/>
    <p:sldId id="266" r:id="rId11"/>
    <p:sldId id="268" r:id="rId12"/>
    <p:sldId id="271" r:id="rId13"/>
    <p:sldId id="269" r:id="rId14"/>
    <p:sldId id="270" r:id="rId15"/>
    <p:sldId id="272" r:id="rId16"/>
    <p:sldId id="262" r:id="rId17"/>
    <p:sldId id="274" r:id="rId18"/>
    <p:sldId id="276" r:id="rId19"/>
    <p:sldId id="279" r:id="rId20"/>
    <p:sldId id="277" r:id="rId21"/>
    <p:sldId id="278" r:id="rId22"/>
    <p:sldId id="281" r:id="rId23"/>
    <p:sldId id="282" r:id="rId24"/>
    <p:sldId id="283" r:id="rId25"/>
    <p:sldId id="280" r:id="rId26"/>
    <p:sldId id="26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  <a:srgbClr val="E2F0D9"/>
    <a:srgbClr val="FF7C80"/>
    <a:srgbClr val="00CC99"/>
    <a:srgbClr val="66FFCC"/>
    <a:srgbClr val="FFFFFF"/>
    <a:srgbClr val="000000"/>
    <a:srgbClr val="0D0D0D"/>
    <a:srgbClr val="A9D18E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84" d="100"/>
          <a:sy n="84" d="100"/>
        </p:scale>
        <p:origin x="4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9AF3-EA82-4D55-B058-D476DACCE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7C4D6-972E-44CE-A041-65FFBA5E0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66F49-9507-47BA-8B63-424CAD84B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64B5-D528-4158-BA53-9666DB708700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37EB8-5062-45BA-95B4-DD7D64C01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8FBFC-66F5-4C0E-BDB3-619985B25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D5AF-60AB-4BDA-97E7-A44EE6286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54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8AFA4-9C2B-40CE-A883-CAEE7C033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DCF2AB-0CCB-494E-B152-D42A8E439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CCC52-5F6F-4361-BCD1-BF5A46B8D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64B5-D528-4158-BA53-9666DB708700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8063B-3620-4494-9579-BF32E1AE1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09F5D-9F4E-4AF9-B719-216F9064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D5AF-60AB-4BDA-97E7-A44EE6286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9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B55A88-1110-441B-A926-12E67C9188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C1C35E-5725-47EE-BF93-09A31CF62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4B46D-7FC6-4819-8D5E-6F39548E1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64B5-D528-4158-BA53-9666DB708700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78FD3-232C-4560-9908-6AFDE7E16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5E2A7-9DCF-4783-9DE2-47116B7ED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D5AF-60AB-4BDA-97E7-A44EE6286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4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31089-3012-480F-8911-068F1A7D4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80DF1-9B39-48B7-A6C9-FCC84F596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335B3-49A0-46A6-A88C-F1F740EFA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64B5-D528-4158-BA53-9666DB708700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220F-61A9-40A1-91DC-E4431EB3A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8551C-B4A8-4B2A-B9E5-EABC9FFDA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D5AF-60AB-4BDA-97E7-A44EE6286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24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D006E-1C91-4CC7-BA54-430F7E38D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0714B-1BBD-4001-A893-1865534A6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39412-3EAF-45FF-8DCA-409BE50D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64B5-D528-4158-BA53-9666DB708700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F70E6-3E0F-4713-9AB8-F53EA9546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9CD1D-1545-4267-94FD-027535BC3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D5AF-60AB-4BDA-97E7-A44EE6286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06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6F6FA-B81B-4D10-BC3C-8E68021D8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9FB44-9B4C-4C62-AD3F-6A43253484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9E1CF-B18D-4FA6-A498-F7B769C75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1E31F9-AABA-4E26-842C-E5017E92F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64B5-D528-4158-BA53-9666DB708700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60BDC-6905-4D1B-9502-9A7246DFD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4264B-BAAB-40AC-8B20-EB9493D5B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D5AF-60AB-4BDA-97E7-A44EE6286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9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B3FC8-F23B-4CD7-B7E7-F9B8A56FF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63FF7-057C-4089-B616-DB20EE68B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A0088F-2FDB-4859-BEE4-573BC3F6B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D20D31-735B-4AB6-A5B0-2D0E19C1DE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DB2DC-D6BC-4F4A-B182-DD1CE460DE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FBA096-29DD-4E31-B4AC-1B4BBECB1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64B5-D528-4158-BA53-9666DB708700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B420C7-6A08-4A63-BF14-A0EE1F3BC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2551BC-B2E8-41AF-B546-9F78B8C51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D5AF-60AB-4BDA-97E7-A44EE6286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1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3480F-6B2D-4340-8CEF-FE65EF906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FAE58C-21FA-47EF-9BE0-96C6EC8A9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64B5-D528-4158-BA53-9666DB708700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221C1C-8E62-4865-B62C-D359DD3BE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24808E-6F15-487B-8B85-3E6BF76D1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D5AF-60AB-4BDA-97E7-A44EE6286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38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A4FDB6-D37A-4600-878F-364FB080F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64B5-D528-4158-BA53-9666DB708700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5E6067-A971-4FFD-8C0D-231995A52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5711B-DBFE-4C55-ABB1-F88F756D9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D5AF-60AB-4BDA-97E7-A44EE6286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14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E614-A53F-473B-A1F3-B639AAA59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635B9-CB04-418D-9794-30FD6A566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E57EC-6D26-4C91-9158-856D12DD1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A5AF0-ACCF-4AD3-B7F6-E47A2DC55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64B5-D528-4158-BA53-9666DB708700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D3976-80BF-4F85-A888-D2EAE70E8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2843D-78DC-41FF-A13C-E46C8698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D5AF-60AB-4BDA-97E7-A44EE6286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7D25C-5C87-47DC-8B43-5A5C1C731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83A176-C090-4D2F-934E-CB1B16C679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765C2-B40B-43C6-A0A6-9E64C2BC5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AEE40-E68C-425B-8143-5A5393B85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64B5-D528-4158-BA53-9666DB708700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4D195-0882-4755-B522-B413CDB7E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D1E07-0A03-4FF5-8D44-7527F690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D5AF-60AB-4BDA-97E7-A44EE6286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84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DA4934-9AFA-4668-BBBB-CDD698464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89B13-FE79-4FAC-AB15-1AD90BFAC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DF10D-05C5-4EDC-B7D0-C4529BC42F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64B5-D528-4158-BA53-9666DB708700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0A3A3-EBF4-4F6A-843E-ED6DA98D5B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5DD75-D3B2-431A-BBCF-D369EFD541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7D5AF-60AB-4BDA-97E7-A44EE6286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3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0.png"/><Relationship Id="rId7" Type="http://schemas.openxmlformats.org/officeDocument/2006/relationships/image" Target="../media/image18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13" Type="http://schemas.openxmlformats.org/officeDocument/2006/relationships/image" Target="../media/image36.png"/><Relationship Id="rId3" Type="http://schemas.openxmlformats.org/officeDocument/2006/relationships/image" Target="../media/image110.png"/><Relationship Id="rId7" Type="http://schemas.openxmlformats.org/officeDocument/2006/relationships/image" Target="../media/image230.png"/><Relationship Id="rId12" Type="http://schemas.openxmlformats.org/officeDocument/2006/relationships/image" Target="../media/image25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190.png"/><Relationship Id="rId5" Type="http://schemas.openxmlformats.org/officeDocument/2006/relationships/image" Target="../media/image210.png"/><Relationship Id="rId10" Type="http://schemas.openxmlformats.org/officeDocument/2006/relationships/image" Target="../media/image180.png"/><Relationship Id="rId4" Type="http://schemas.openxmlformats.org/officeDocument/2006/relationships/image" Target="../media/image200.png"/><Relationship Id="rId9" Type="http://schemas.openxmlformats.org/officeDocument/2006/relationships/image" Target="../media/image17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8D783-12BD-403E-B635-230E3FF17E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0025DF-FF2F-4CC8-9DCB-3C6D9EDA0C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769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212216F4-4ABC-4C0F-8F67-AEA64E43279F}"/>
              </a:ext>
            </a:extLst>
          </p:cNvPr>
          <p:cNvSpPr txBox="1"/>
          <p:nvPr/>
        </p:nvSpPr>
        <p:spPr>
          <a:xfrm rot="19731855">
            <a:off x="7231526" y="1835892"/>
            <a:ext cx="219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→カメラ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の視線方向</a:t>
            </a:r>
            <a:endParaRPr 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39DA406-E8F2-47DA-8177-433335C05C63}"/>
              </a:ext>
            </a:extLst>
          </p:cNvPr>
          <p:cNvGrpSpPr/>
          <p:nvPr/>
        </p:nvGrpSpPr>
        <p:grpSpPr>
          <a:xfrm rot="12657932">
            <a:off x="8757505" y="4557918"/>
            <a:ext cx="723899" cy="538161"/>
            <a:chOff x="1295400" y="2395538"/>
            <a:chExt cx="723899" cy="538161"/>
          </a:xfrm>
        </p:grpSpPr>
        <p:sp>
          <p:nvSpPr>
            <p:cNvPr id="50" name="Cube 49">
              <a:extLst>
                <a:ext uri="{FF2B5EF4-FFF2-40B4-BE49-F238E27FC236}">
                  <a16:creationId xmlns:a16="http://schemas.microsoft.com/office/drawing/2014/main" id="{F0A74A9B-9A7D-45E6-BE15-65F115E6FA04}"/>
                </a:ext>
              </a:extLst>
            </p:cNvPr>
            <p:cNvSpPr/>
            <p:nvPr/>
          </p:nvSpPr>
          <p:spPr>
            <a:xfrm>
              <a:off x="1295400" y="2395538"/>
              <a:ext cx="552448" cy="538161"/>
            </a:xfrm>
            <a:prstGeom prst="cube">
              <a:avLst>
                <a:gd name="adj" fmla="val 2742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ylinder 50">
              <a:extLst>
                <a:ext uri="{FF2B5EF4-FFF2-40B4-BE49-F238E27FC236}">
                  <a16:creationId xmlns:a16="http://schemas.microsoft.com/office/drawing/2014/main" id="{0CB6BA73-0CBC-4346-A8A2-4AA807DEF4A1}"/>
                </a:ext>
              </a:extLst>
            </p:cNvPr>
            <p:cNvSpPr/>
            <p:nvPr/>
          </p:nvSpPr>
          <p:spPr>
            <a:xfrm rot="5400000">
              <a:off x="1743073" y="2536031"/>
              <a:ext cx="266700" cy="285752"/>
            </a:xfrm>
            <a:prstGeom prst="can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Speech Bubble: Rectangle 60">
            <a:extLst>
              <a:ext uri="{FF2B5EF4-FFF2-40B4-BE49-F238E27FC236}">
                <a16:creationId xmlns:a16="http://schemas.microsoft.com/office/drawing/2014/main" id="{77776D67-4598-424A-95E3-3A693D9E6545}"/>
              </a:ext>
            </a:extLst>
          </p:cNvPr>
          <p:cNvSpPr/>
          <p:nvPr/>
        </p:nvSpPr>
        <p:spPr>
          <a:xfrm>
            <a:off x="9618214" y="4461377"/>
            <a:ext cx="2168698" cy="428509"/>
          </a:xfrm>
          <a:prstGeom prst="wedgeRectCallout">
            <a:avLst>
              <a:gd name="adj1" fmla="val -75808"/>
              <a:gd name="adj2" fmla="val -28654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・カメラ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のカメラ座標</a:t>
            </a:r>
            <a:endParaRPr lang="en-US" altLang="ja-JP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DA72448-B074-4890-BBCA-0C906B37B805}"/>
              </a:ext>
            </a:extLst>
          </p:cNvPr>
          <p:cNvCxnSpPr>
            <a:cxnSpLocks/>
          </p:cNvCxnSpPr>
          <p:nvPr/>
        </p:nvCxnSpPr>
        <p:spPr>
          <a:xfrm>
            <a:off x="5561055" y="2745908"/>
            <a:ext cx="3234837" cy="1861339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6AFD5B2-0E87-48F1-8FCF-CC039F6FD834}"/>
              </a:ext>
            </a:extLst>
          </p:cNvPr>
          <p:cNvCxnSpPr>
            <a:cxnSpLocks/>
          </p:cNvCxnSpPr>
          <p:nvPr/>
        </p:nvCxnSpPr>
        <p:spPr>
          <a:xfrm flipV="1">
            <a:off x="4091901" y="2561242"/>
            <a:ext cx="3323588" cy="2053541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06118A1-FB9A-4488-8B75-9C17A3D83110}"/>
              </a:ext>
            </a:extLst>
          </p:cNvPr>
          <p:cNvGrpSpPr/>
          <p:nvPr/>
        </p:nvGrpSpPr>
        <p:grpSpPr>
          <a:xfrm rot="19527135">
            <a:off x="3422411" y="4551045"/>
            <a:ext cx="723899" cy="538161"/>
            <a:chOff x="1295400" y="2395538"/>
            <a:chExt cx="723899" cy="538161"/>
          </a:xfrm>
        </p:grpSpPr>
        <p:sp>
          <p:nvSpPr>
            <p:cNvPr id="94" name="Cube 93">
              <a:extLst>
                <a:ext uri="{FF2B5EF4-FFF2-40B4-BE49-F238E27FC236}">
                  <a16:creationId xmlns:a16="http://schemas.microsoft.com/office/drawing/2014/main" id="{F205B1FC-9134-4776-831D-596947ECB782}"/>
                </a:ext>
              </a:extLst>
            </p:cNvPr>
            <p:cNvSpPr/>
            <p:nvPr/>
          </p:nvSpPr>
          <p:spPr>
            <a:xfrm>
              <a:off x="1295400" y="2395538"/>
              <a:ext cx="552448" cy="538161"/>
            </a:xfrm>
            <a:prstGeom prst="cube">
              <a:avLst>
                <a:gd name="adj" fmla="val 2742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Cylinder 94">
              <a:extLst>
                <a:ext uri="{FF2B5EF4-FFF2-40B4-BE49-F238E27FC236}">
                  <a16:creationId xmlns:a16="http://schemas.microsoft.com/office/drawing/2014/main" id="{EB5B6FE7-2FCB-46AC-9D19-FD63A2852994}"/>
                </a:ext>
              </a:extLst>
            </p:cNvPr>
            <p:cNvSpPr/>
            <p:nvPr/>
          </p:nvSpPr>
          <p:spPr>
            <a:xfrm rot="5400000">
              <a:off x="1743073" y="2536031"/>
              <a:ext cx="266700" cy="285752"/>
            </a:xfrm>
            <a:prstGeom prst="can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" name="Speech Bubble: Rectangle 101">
            <a:extLst>
              <a:ext uri="{FF2B5EF4-FFF2-40B4-BE49-F238E27FC236}">
                <a16:creationId xmlns:a16="http://schemas.microsoft.com/office/drawing/2014/main" id="{49E2077A-0A55-4792-A40F-69CD2EEFA8DA}"/>
              </a:ext>
            </a:extLst>
          </p:cNvPr>
          <p:cNvSpPr/>
          <p:nvPr/>
        </p:nvSpPr>
        <p:spPr>
          <a:xfrm>
            <a:off x="1156274" y="4283997"/>
            <a:ext cx="2105023" cy="428509"/>
          </a:xfrm>
          <a:prstGeom prst="wedgeRectCallout">
            <a:avLst>
              <a:gd name="adj1" fmla="val 79573"/>
              <a:gd name="adj2" fmla="val 15616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・カメラ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のカメラ座標</a:t>
            </a:r>
            <a:endParaRPr lang="en-US" altLang="ja-JP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2133A273-0BD1-4425-999A-B7BA46FEF94B}"/>
              </a:ext>
            </a:extLst>
          </p:cNvPr>
          <p:cNvSpPr/>
          <p:nvPr/>
        </p:nvSpPr>
        <p:spPr>
          <a:xfrm rot="16200000">
            <a:off x="3745188" y="3400944"/>
            <a:ext cx="1737360" cy="1554480"/>
          </a:xfrm>
          <a:prstGeom prst="parallelogram">
            <a:avLst>
              <a:gd name="adj" fmla="val 42893"/>
            </a:avLst>
          </a:prstGeom>
          <a:solidFill>
            <a:srgbClr val="A9D18E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Parallelogram 62">
            <a:extLst>
              <a:ext uri="{FF2B5EF4-FFF2-40B4-BE49-F238E27FC236}">
                <a16:creationId xmlns:a16="http://schemas.microsoft.com/office/drawing/2014/main" id="{6288555C-86FD-4BA9-AF71-E67BAF141A81}"/>
              </a:ext>
            </a:extLst>
          </p:cNvPr>
          <p:cNvSpPr/>
          <p:nvPr/>
        </p:nvSpPr>
        <p:spPr>
          <a:xfrm rot="5400000" flipV="1">
            <a:off x="7421333" y="3408221"/>
            <a:ext cx="1737360" cy="1554480"/>
          </a:xfrm>
          <a:prstGeom prst="parallelogram">
            <a:avLst>
              <a:gd name="adj" fmla="val 42893"/>
            </a:avLst>
          </a:prstGeom>
          <a:solidFill>
            <a:srgbClr val="A9D18E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578F7AA-93FC-42BF-9FBC-263EEC1D9056}"/>
              </a:ext>
            </a:extLst>
          </p:cNvPr>
          <p:cNvCxnSpPr>
            <a:cxnSpLocks/>
          </p:cNvCxnSpPr>
          <p:nvPr/>
        </p:nvCxnSpPr>
        <p:spPr>
          <a:xfrm flipV="1">
            <a:off x="4116495" y="4428511"/>
            <a:ext cx="298990" cy="1957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05E422F2-27B9-4A44-88BF-5F77FA75B989}"/>
              </a:ext>
            </a:extLst>
          </p:cNvPr>
          <p:cNvSpPr txBox="1"/>
          <p:nvPr/>
        </p:nvSpPr>
        <p:spPr>
          <a:xfrm>
            <a:off x="4353522" y="4344199"/>
            <a:ext cx="465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Z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D867510-AE40-46AA-AFBC-1E7AC274430F}"/>
              </a:ext>
            </a:extLst>
          </p:cNvPr>
          <p:cNvSpPr txBox="1"/>
          <p:nvPr/>
        </p:nvSpPr>
        <p:spPr>
          <a:xfrm>
            <a:off x="3511566" y="4154737"/>
            <a:ext cx="50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X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63154BE-9196-4184-8ACA-7E9005374350}"/>
              </a:ext>
            </a:extLst>
          </p:cNvPr>
          <p:cNvSpPr txBox="1"/>
          <p:nvPr/>
        </p:nvSpPr>
        <p:spPr>
          <a:xfrm>
            <a:off x="3816657" y="3976832"/>
            <a:ext cx="45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Y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66EBF0F-9A49-44F5-855B-B00F5358875A}"/>
              </a:ext>
            </a:extLst>
          </p:cNvPr>
          <p:cNvCxnSpPr>
            <a:cxnSpLocks/>
          </p:cNvCxnSpPr>
          <p:nvPr/>
        </p:nvCxnSpPr>
        <p:spPr>
          <a:xfrm flipV="1">
            <a:off x="4116495" y="4248990"/>
            <a:ext cx="0" cy="3657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B0609EB-EE96-4B3B-88F0-E80CAA9FAA4F}"/>
              </a:ext>
            </a:extLst>
          </p:cNvPr>
          <p:cNvCxnSpPr>
            <a:cxnSpLocks/>
          </p:cNvCxnSpPr>
          <p:nvPr/>
        </p:nvCxnSpPr>
        <p:spPr>
          <a:xfrm flipH="1" flipV="1">
            <a:off x="3783844" y="4493123"/>
            <a:ext cx="332654" cy="14159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7D98EAD-1C25-4435-9622-7140E5F352FD}"/>
              </a:ext>
            </a:extLst>
          </p:cNvPr>
          <p:cNvCxnSpPr>
            <a:cxnSpLocks/>
          </p:cNvCxnSpPr>
          <p:nvPr/>
        </p:nvCxnSpPr>
        <p:spPr>
          <a:xfrm flipV="1">
            <a:off x="8822114" y="4476920"/>
            <a:ext cx="321434" cy="1473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B684643-5C08-4CBE-89CD-2689F029FAC7}"/>
              </a:ext>
            </a:extLst>
          </p:cNvPr>
          <p:cNvCxnSpPr>
            <a:cxnSpLocks/>
          </p:cNvCxnSpPr>
          <p:nvPr/>
        </p:nvCxnSpPr>
        <p:spPr>
          <a:xfrm flipH="1" flipV="1">
            <a:off x="8822114" y="4245357"/>
            <a:ext cx="0" cy="3657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49A408A-FDD0-4A28-BF24-CF26708A65B6}"/>
              </a:ext>
            </a:extLst>
          </p:cNvPr>
          <p:cNvCxnSpPr>
            <a:cxnSpLocks/>
          </p:cNvCxnSpPr>
          <p:nvPr/>
        </p:nvCxnSpPr>
        <p:spPr>
          <a:xfrm flipH="1" flipV="1">
            <a:off x="8508532" y="4445407"/>
            <a:ext cx="313584" cy="18930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95EFCC0-0104-4CD3-853D-679506A15DE5}"/>
              </a:ext>
            </a:extLst>
          </p:cNvPr>
          <p:cNvSpPr txBox="1"/>
          <p:nvPr/>
        </p:nvSpPr>
        <p:spPr>
          <a:xfrm>
            <a:off x="8337896" y="4461952"/>
            <a:ext cx="407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Z</a:t>
            </a:r>
            <a:r>
              <a:rPr lang="en-US" baseline="-250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B53F222-6828-4766-A3B8-9336FA94A6F3}"/>
              </a:ext>
            </a:extLst>
          </p:cNvPr>
          <p:cNvSpPr txBox="1"/>
          <p:nvPr/>
        </p:nvSpPr>
        <p:spPr>
          <a:xfrm>
            <a:off x="9064274" y="4203098"/>
            <a:ext cx="45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X</a:t>
            </a:r>
            <a:r>
              <a:rPr lang="en-US" baseline="-250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CC5AB90-7D92-4B36-B45F-5B06B6C49314}"/>
              </a:ext>
            </a:extLst>
          </p:cNvPr>
          <p:cNvSpPr txBox="1"/>
          <p:nvPr/>
        </p:nvSpPr>
        <p:spPr>
          <a:xfrm>
            <a:off x="8741873" y="3974867"/>
            <a:ext cx="468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Y</a:t>
            </a:r>
            <a:r>
              <a:rPr lang="en-US" baseline="-25000" dirty="0">
                <a:solidFill>
                  <a:schemeClr val="accent1"/>
                </a:solidFill>
              </a:rPr>
              <a:t>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DB5230-402E-4F0B-9AB4-83A38695448C}"/>
              </a:ext>
            </a:extLst>
          </p:cNvPr>
          <p:cNvCxnSpPr>
            <a:stCxn id="95" idx="1"/>
          </p:cNvCxnSpPr>
          <p:nvPr/>
        </p:nvCxnSpPr>
        <p:spPr>
          <a:xfrm flipV="1">
            <a:off x="4090584" y="2561242"/>
            <a:ext cx="2364785" cy="20653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58AA4D7-1B9D-489B-BB16-2CBEA7F46D65}"/>
              </a:ext>
            </a:extLst>
          </p:cNvPr>
          <p:cNvSpPr/>
          <p:nvPr/>
        </p:nvSpPr>
        <p:spPr>
          <a:xfrm>
            <a:off x="4575078" y="4113047"/>
            <a:ext cx="91440" cy="893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ADC8344-7D93-46A2-B283-3402A63FA015}"/>
              </a:ext>
            </a:extLst>
          </p:cNvPr>
          <p:cNvSpPr txBox="1"/>
          <p:nvPr/>
        </p:nvSpPr>
        <p:spPr>
          <a:xfrm>
            <a:off x="4075884" y="3767527"/>
            <a:ext cx="143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 (</a:t>
            </a:r>
            <a:r>
              <a:rPr lang="en-US" dirty="0" err="1">
                <a:solidFill>
                  <a:srgbClr val="FF0000"/>
                </a:solidFill>
              </a:rPr>
              <a:t>X</a:t>
            </a:r>
            <a:r>
              <a:rPr lang="en-US" baseline="-25000" dirty="0" err="1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Y</a:t>
            </a:r>
            <a:r>
              <a:rPr lang="en-US" baseline="-25000" dirty="0" err="1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rgbClr val="FF0000"/>
                </a:solidFill>
              </a:rPr>
              <a:t>, 1)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D2A5EE4-42D4-4600-A239-7DB1E7D7A415}"/>
              </a:ext>
            </a:extLst>
          </p:cNvPr>
          <p:cNvCxnSpPr>
            <a:cxnSpLocks/>
          </p:cNvCxnSpPr>
          <p:nvPr/>
        </p:nvCxnSpPr>
        <p:spPr>
          <a:xfrm flipH="1" flipV="1">
            <a:off x="6455449" y="2553517"/>
            <a:ext cx="2360994" cy="2074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4BA60756-049D-4B60-BB12-5C2A13EA17F8}"/>
              </a:ext>
            </a:extLst>
          </p:cNvPr>
          <p:cNvSpPr/>
          <p:nvPr/>
        </p:nvSpPr>
        <p:spPr>
          <a:xfrm>
            <a:off x="6366664" y="2471940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757A4EC-D899-427B-8D19-92BA76D497F5}"/>
              </a:ext>
            </a:extLst>
          </p:cNvPr>
          <p:cNvSpPr txBox="1"/>
          <p:nvPr/>
        </p:nvSpPr>
        <p:spPr>
          <a:xfrm>
            <a:off x="6592307" y="2376576"/>
            <a:ext cx="143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962B6F3-9398-4349-AA04-4B40EAD29F76}"/>
              </a:ext>
            </a:extLst>
          </p:cNvPr>
          <p:cNvCxnSpPr>
            <a:cxnSpLocks/>
          </p:cNvCxnSpPr>
          <p:nvPr/>
        </p:nvCxnSpPr>
        <p:spPr>
          <a:xfrm flipH="1" flipV="1">
            <a:off x="6454677" y="2546259"/>
            <a:ext cx="2360994" cy="2074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A1657777-5049-40CD-9A53-99981A9BF8A7}"/>
              </a:ext>
            </a:extLst>
          </p:cNvPr>
          <p:cNvSpPr txBox="1"/>
          <p:nvPr/>
        </p:nvSpPr>
        <p:spPr>
          <a:xfrm rot="1767447">
            <a:off x="3565251" y="2036371"/>
            <a:ext cx="219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カメラ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の視線方向←</a:t>
            </a:r>
            <a:endParaRPr 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14D35551-5F0F-408B-90A8-4CA959E0565F}"/>
              </a:ext>
            </a:extLst>
          </p:cNvPr>
          <p:cNvSpPr/>
          <p:nvPr/>
        </p:nvSpPr>
        <p:spPr>
          <a:xfrm>
            <a:off x="8244293" y="4114882"/>
            <a:ext cx="91440" cy="893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E37D85C-0DD6-4A96-9AD1-7ACFE5AD9DC4}"/>
              </a:ext>
            </a:extLst>
          </p:cNvPr>
          <p:cNvSpPr txBox="1"/>
          <p:nvPr/>
        </p:nvSpPr>
        <p:spPr>
          <a:xfrm>
            <a:off x="7528421" y="3811177"/>
            <a:ext cx="143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p’ (</a:t>
            </a:r>
            <a:r>
              <a:rPr lang="en-US" dirty="0" err="1">
                <a:solidFill>
                  <a:srgbClr val="FF0000"/>
                </a:solidFill>
              </a:rPr>
              <a:t>X</a:t>
            </a:r>
            <a:r>
              <a:rPr lang="en-US" baseline="-25000" dirty="0" err="1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rgbClr val="FF0000"/>
                </a:solidFill>
              </a:rPr>
              <a:t>’, </a:t>
            </a:r>
            <a:r>
              <a:rPr lang="en-US" dirty="0" err="1">
                <a:solidFill>
                  <a:srgbClr val="FF0000"/>
                </a:solidFill>
              </a:rPr>
              <a:t>Y</a:t>
            </a:r>
            <a:r>
              <a:rPr lang="en-US" baseline="-25000" dirty="0" err="1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rgbClr val="FF0000"/>
                </a:solidFill>
              </a:rPr>
              <a:t>’, 1)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3AA759A-3555-4AAA-92AC-A54FB132B108}"/>
              </a:ext>
            </a:extLst>
          </p:cNvPr>
          <p:cNvCxnSpPr>
            <a:cxnSpLocks/>
          </p:cNvCxnSpPr>
          <p:nvPr/>
        </p:nvCxnSpPr>
        <p:spPr>
          <a:xfrm flipH="1" flipV="1">
            <a:off x="3563729" y="3460525"/>
            <a:ext cx="409947" cy="6516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F6E5F8E-3512-4E3B-9142-49B6E7481120}"/>
              </a:ext>
            </a:extLst>
          </p:cNvPr>
          <p:cNvCxnSpPr>
            <a:cxnSpLocks/>
          </p:cNvCxnSpPr>
          <p:nvPr/>
        </p:nvCxnSpPr>
        <p:spPr>
          <a:xfrm flipH="1" flipV="1">
            <a:off x="8926638" y="3593813"/>
            <a:ext cx="480012" cy="5885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02">
            <a:extLst>
              <a:ext uri="{FF2B5EF4-FFF2-40B4-BE49-F238E27FC236}">
                <a16:creationId xmlns:a16="http://schemas.microsoft.com/office/drawing/2014/main" id="{C034E967-675A-79EC-54F0-58C9701B21FB}"/>
              </a:ext>
            </a:extLst>
          </p:cNvPr>
          <p:cNvSpPr txBox="1"/>
          <p:nvPr/>
        </p:nvSpPr>
        <p:spPr>
          <a:xfrm>
            <a:off x="2046681" y="3264082"/>
            <a:ext cx="16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カメラ</a:t>
            </a:r>
            <a:r>
              <a:rPr lang="en-US" altLang="ja-JP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lang="ja-JP" alt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画像平面</a:t>
            </a:r>
            <a:endParaRPr lang="en-US" altLang="ja-JP" sz="1400" dirty="0">
              <a:solidFill>
                <a:schemeClr val="accent6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正規化画像座標</a:t>
            </a:r>
            <a:r>
              <a:rPr 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</a:p>
        </p:txBody>
      </p:sp>
      <p:sp>
        <p:nvSpPr>
          <p:cNvPr id="3" name="TextBox 102">
            <a:extLst>
              <a:ext uri="{FF2B5EF4-FFF2-40B4-BE49-F238E27FC236}">
                <a16:creationId xmlns:a16="http://schemas.microsoft.com/office/drawing/2014/main" id="{A4CC93CF-CBCA-B1F7-74CE-46801CE3B54A}"/>
              </a:ext>
            </a:extLst>
          </p:cNvPr>
          <p:cNvSpPr txBox="1"/>
          <p:nvPr/>
        </p:nvSpPr>
        <p:spPr>
          <a:xfrm>
            <a:off x="9234771" y="3460525"/>
            <a:ext cx="16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カメラ</a:t>
            </a:r>
            <a:r>
              <a:rPr lang="en-US" altLang="ja-JP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r>
              <a:rPr lang="ja-JP" alt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画像平面</a:t>
            </a:r>
            <a:endParaRPr lang="en-US" altLang="ja-JP" sz="1400" dirty="0">
              <a:solidFill>
                <a:schemeClr val="accent6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正規化画像座標</a:t>
            </a:r>
            <a:r>
              <a:rPr 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24242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D3B9A62-53D4-420E-AA06-839EF0134EF9}"/>
              </a:ext>
            </a:extLst>
          </p:cNvPr>
          <p:cNvCxnSpPr>
            <a:cxnSpLocks/>
          </p:cNvCxnSpPr>
          <p:nvPr/>
        </p:nvCxnSpPr>
        <p:spPr>
          <a:xfrm>
            <a:off x="5496045" y="1837375"/>
            <a:ext cx="3234837" cy="1861339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43BC0DD-ACA7-4584-8689-890B7E02E8E6}"/>
              </a:ext>
            </a:extLst>
          </p:cNvPr>
          <p:cNvCxnSpPr>
            <a:cxnSpLocks/>
          </p:cNvCxnSpPr>
          <p:nvPr/>
        </p:nvCxnSpPr>
        <p:spPr>
          <a:xfrm flipV="1">
            <a:off x="4026891" y="1652709"/>
            <a:ext cx="3323588" cy="2053541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046ACD0-AE96-4A4A-A668-B5C286AF957D}"/>
              </a:ext>
            </a:extLst>
          </p:cNvPr>
          <p:cNvSpPr/>
          <p:nvPr/>
        </p:nvSpPr>
        <p:spPr>
          <a:xfrm>
            <a:off x="4017359" y="1633080"/>
            <a:ext cx="4675442" cy="2089120"/>
          </a:xfrm>
          <a:prstGeom prst="triangl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39DA406-E8F2-47DA-8177-433335C05C63}"/>
              </a:ext>
            </a:extLst>
          </p:cNvPr>
          <p:cNvGrpSpPr/>
          <p:nvPr/>
        </p:nvGrpSpPr>
        <p:grpSpPr>
          <a:xfrm rot="12657932">
            <a:off x="8657216" y="3649418"/>
            <a:ext cx="723899" cy="538161"/>
            <a:chOff x="1295400" y="2395538"/>
            <a:chExt cx="723899" cy="538161"/>
          </a:xfrm>
        </p:grpSpPr>
        <p:sp>
          <p:nvSpPr>
            <p:cNvPr id="50" name="Cube 49">
              <a:extLst>
                <a:ext uri="{FF2B5EF4-FFF2-40B4-BE49-F238E27FC236}">
                  <a16:creationId xmlns:a16="http://schemas.microsoft.com/office/drawing/2014/main" id="{F0A74A9B-9A7D-45E6-BE15-65F115E6FA04}"/>
                </a:ext>
              </a:extLst>
            </p:cNvPr>
            <p:cNvSpPr/>
            <p:nvPr/>
          </p:nvSpPr>
          <p:spPr>
            <a:xfrm>
              <a:off x="1295400" y="2395538"/>
              <a:ext cx="552448" cy="538161"/>
            </a:xfrm>
            <a:prstGeom prst="cube">
              <a:avLst>
                <a:gd name="adj" fmla="val 2742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ylinder 50">
              <a:extLst>
                <a:ext uri="{FF2B5EF4-FFF2-40B4-BE49-F238E27FC236}">
                  <a16:creationId xmlns:a16="http://schemas.microsoft.com/office/drawing/2014/main" id="{0CB6BA73-0CBC-4346-A8A2-4AA807DEF4A1}"/>
                </a:ext>
              </a:extLst>
            </p:cNvPr>
            <p:cNvSpPr/>
            <p:nvPr/>
          </p:nvSpPr>
          <p:spPr>
            <a:xfrm rot="5400000">
              <a:off x="1743073" y="2536031"/>
              <a:ext cx="266700" cy="285752"/>
            </a:xfrm>
            <a:prstGeom prst="can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06118A1-FB9A-4488-8B75-9C17A3D83110}"/>
              </a:ext>
            </a:extLst>
          </p:cNvPr>
          <p:cNvGrpSpPr/>
          <p:nvPr/>
        </p:nvGrpSpPr>
        <p:grpSpPr>
          <a:xfrm rot="19527135">
            <a:off x="3322122" y="3642545"/>
            <a:ext cx="723899" cy="538161"/>
            <a:chOff x="1295400" y="2395538"/>
            <a:chExt cx="723899" cy="538161"/>
          </a:xfrm>
        </p:grpSpPr>
        <p:sp>
          <p:nvSpPr>
            <p:cNvPr id="94" name="Cube 93">
              <a:extLst>
                <a:ext uri="{FF2B5EF4-FFF2-40B4-BE49-F238E27FC236}">
                  <a16:creationId xmlns:a16="http://schemas.microsoft.com/office/drawing/2014/main" id="{F205B1FC-9134-4776-831D-596947ECB782}"/>
                </a:ext>
              </a:extLst>
            </p:cNvPr>
            <p:cNvSpPr/>
            <p:nvPr/>
          </p:nvSpPr>
          <p:spPr>
            <a:xfrm>
              <a:off x="1295400" y="2395538"/>
              <a:ext cx="552448" cy="538161"/>
            </a:xfrm>
            <a:prstGeom prst="cube">
              <a:avLst>
                <a:gd name="adj" fmla="val 2742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Cylinder 94">
              <a:extLst>
                <a:ext uri="{FF2B5EF4-FFF2-40B4-BE49-F238E27FC236}">
                  <a16:creationId xmlns:a16="http://schemas.microsoft.com/office/drawing/2014/main" id="{EB5B6FE7-2FCB-46AC-9D19-FD63A2852994}"/>
                </a:ext>
              </a:extLst>
            </p:cNvPr>
            <p:cNvSpPr/>
            <p:nvPr/>
          </p:nvSpPr>
          <p:spPr>
            <a:xfrm rot="5400000">
              <a:off x="1743073" y="2536031"/>
              <a:ext cx="266700" cy="285752"/>
            </a:xfrm>
            <a:prstGeom prst="can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Parallelogram 5">
            <a:extLst>
              <a:ext uri="{FF2B5EF4-FFF2-40B4-BE49-F238E27FC236}">
                <a16:creationId xmlns:a16="http://schemas.microsoft.com/office/drawing/2014/main" id="{2133A273-0BD1-4425-999A-B7BA46FEF94B}"/>
              </a:ext>
            </a:extLst>
          </p:cNvPr>
          <p:cNvSpPr/>
          <p:nvPr/>
        </p:nvSpPr>
        <p:spPr>
          <a:xfrm rot="16200000">
            <a:off x="3644899" y="2492444"/>
            <a:ext cx="1737360" cy="1554480"/>
          </a:xfrm>
          <a:prstGeom prst="parallelogram">
            <a:avLst>
              <a:gd name="adj" fmla="val 42893"/>
            </a:avLst>
          </a:prstGeom>
          <a:solidFill>
            <a:srgbClr val="A9D18E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Parallelogram 62">
            <a:extLst>
              <a:ext uri="{FF2B5EF4-FFF2-40B4-BE49-F238E27FC236}">
                <a16:creationId xmlns:a16="http://schemas.microsoft.com/office/drawing/2014/main" id="{6288555C-86FD-4BA9-AF71-E67BAF141A81}"/>
              </a:ext>
            </a:extLst>
          </p:cNvPr>
          <p:cNvSpPr/>
          <p:nvPr/>
        </p:nvSpPr>
        <p:spPr>
          <a:xfrm rot="5400000" flipV="1">
            <a:off x="7321044" y="2499721"/>
            <a:ext cx="1737360" cy="1554480"/>
          </a:xfrm>
          <a:prstGeom prst="parallelogram">
            <a:avLst>
              <a:gd name="adj" fmla="val 42893"/>
            </a:avLst>
          </a:prstGeom>
          <a:solidFill>
            <a:srgbClr val="A9D18E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578F7AA-93FC-42BF-9FBC-263EEC1D9056}"/>
              </a:ext>
            </a:extLst>
          </p:cNvPr>
          <p:cNvCxnSpPr>
            <a:cxnSpLocks/>
          </p:cNvCxnSpPr>
          <p:nvPr/>
        </p:nvCxnSpPr>
        <p:spPr>
          <a:xfrm flipV="1">
            <a:off x="4016206" y="3520011"/>
            <a:ext cx="298990" cy="1957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05E422F2-27B9-4A44-88BF-5F77FA75B989}"/>
              </a:ext>
            </a:extLst>
          </p:cNvPr>
          <p:cNvSpPr txBox="1"/>
          <p:nvPr/>
        </p:nvSpPr>
        <p:spPr>
          <a:xfrm>
            <a:off x="4253233" y="3435699"/>
            <a:ext cx="465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Z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D867510-AE40-46AA-AFBC-1E7AC274430F}"/>
              </a:ext>
            </a:extLst>
          </p:cNvPr>
          <p:cNvSpPr txBox="1"/>
          <p:nvPr/>
        </p:nvSpPr>
        <p:spPr>
          <a:xfrm>
            <a:off x="3411277" y="3246237"/>
            <a:ext cx="50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X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63154BE-9196-4184-8ACA-7E9005374350}"/>
              </a:ext>
            </a:extLst>
          </p:cNvPr>
          <p:cNvSpPr txBox="1"/>
          <p:nvPr/>
        </p:nvSpPr>
        <p:spPr>
          <a:xfrm>
            <a:off x="3716368" y="3068332"/>
            <a:ext cx="45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Y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66EBF0F-9A49-44F5-855B-B00F5358875A}"/>
              </a:ext>
            </a:extLst>
          </p:cNvPr>
          <p:cNvCxnSpPr>
            <a:cxnSpLocks/>
          </p:cNvCxnSpPr>
          <p:nvPr/>
        </p:nvCxnSpPr>
        <p:spPr>
          <a:xfrm flipV="1">
            <a:off x="4016206" y="3340490"/>
            <a:ext cx="0" cy="3657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B0609EB-EE96-4B3B-88F0-E80CAA9FAA4F}"/>
              </a:ext>
            </a:extLst>
          </p:cNvPr>
          <p:cNvCxnSpPr>
            <a:cxnSpLocks/>
          </p:cNvCxnSpPr>
          <p:nvPr/>
        </p:nvCxnSpPr>
        <p:spPr>
          <a:xfrm flipH="1" flipV="1">
            <a:off x="3683555" y="3584623"/>
            <a:ext cx="332654" cy="14159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7D98EAD-1C25-4435-9622-7140E5F352FD}"/>
              </a:ext>
            </a:extLst>
          </p:cNvPr>
          <p:cNvCxnSpPr>
            <a:cxnSpLocks/>
          </p:cNvCxnSpPr>
          <p:nvPr/>
        </p:nvCxnSpPr>
        <p:spPr>
          <a:xfrm flipV="1">
            <a:off x="8721825" y="3568420"/>
            <a:ext cx="321434" cy="1473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B684643-5C08-4CBE-89CD-2689F029FAC7}"/>
              </a:ext>
            </a:extLst>
          </p:cNvPr>
          <p:cNvCxnSpPr>
            <a:cxnSpLocks/>
          </p:cNvCxnSpPr>
          <p:nvPr/>
        </p:nvCxnSpPr>
        <p:spPr>
          <a:xfrm flipH="1" flipV="1">
            <a:off x="8721825" y="3336857"/>
            <a:ext cx="0" cy="3657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49A408A-FDD0-4A28-BF24-CF26708A65B6}"/>
              </a:ext>
            </a:extLst>
          </p:cNvPr>
          <p:cNvCxnSpPr>
            <a:cxnSpLocks/>
          </p:cNvCxnSpPr>
          <p:nvPr/>
        </p:nvCxnSpPr>
        <p:spPr>
          <a:xfrm flipH="1" flipV="1">
            <a:off x="8408243" y="3536907"/>
            <a:ext cx="313584" cy="18930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95EFCC0-0104-4CD3-853D-679506A15DE5}"/>
              </a:ext>
            </a:extLst>
          </p:cNvPr>
          <p:cNvSpPr txBox="1"/>
          <p:nvPr/>
        </p:nvSpPr>
        <p:spPr>
          <a:xfrm>
            <a:off x="8237607" y="3553452"/>
            <a:ext cx="407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Z</a:t>
            </a:r>
            <a:r>
              <a:rPr lang="en-US" baseline="-250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B53F222-6828-4766-A3B8-9336FA94A6F3}"/>
              </a:ext>
            </a:extLst>
          </p:cNvPr>
          <p:cNvSpPr txBox="1"/>
          <p:nvPr/>
        </p:nvSpPr>
        <p:spPr>
          <a:xfrm>
            <a:off x="8963985" y="3294598"/>
            <a:ext cx="45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X</a:t>
            </a:r>
            <a:r>
              <a:rPr lang="en-US" baseline="-250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CC5AB90-7D92-4B36-B45F-5B06B6C49314}"/>
              </a:ext>
            </a:extLst>
          </p:cNvPr>
          <p:cNvSpPr txBox="1"/>
          <p:nvPr/>
        </p:nvSpPr>
        <p:spPr>
          <a:xfrm>
            <a:off x="8641584" y="3066367"/>
            <a:ext cx="468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Y</a:t>
            </a:r>
            <a:r>
              <a:rPr lang="en-US" baseline="-25000" dirty="0">
                <a:solidFill>
                  <a:schemeClr val="accent1"/>
                </a:solidFill>
              </a:rPr>
              <a:t>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DB5230-402E-4F0B-9AB4-83A38695448C}"/>
              </a:ext>
            </a:extLst>
          </p:cNvPr>
          <p:cNvCxnSpPr>
            <a:stCxn id="95" idx="1"/>
          </p:cNvCxnSpPr>
          <p:nvPr/>
        </p:nvCxnSpPr>
        <p:spPr>
          <a:xfrm flipV="1">
            <a:off x="3990295" y="1652742"/>
            <a:ext cx="2364785" cy="20653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58AA4D7-1B9D-489B-BB16-2CBEA7F46D65}"/>
              </a:ext>
            </a:extLst>
          </p:cNvPr>
          <p:cNvSpPr/>
          <p:nvPr/>
        </p:nvSpPr>
        <p:spPr>
          <a:xfrm>
            <a:off x="4474789" y="3204547"/>
            <a:ext cx="91440" cy="893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ADC8344-7D93-46A2-B283-3402A63FA015}"/>
              </a:ext>
            </a:extLst>
          </p:cNvPr>
          <p:cNvSpPr txBox="1"/>
          <p:nvPr/>
        </p:nvSpPr>
        <p:spPr>
          <a:xfrm>
            <a:off x="4351038" y="2856998"/>
            <a:ext cx="33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D2A5EE4-42D4-4600-A239-7DB1E7D7A415}"/>
              </a:ext>
            </a:extLst>
          </p:cNvPr>
          <p:cNvCxnSpPr>
            <a:cxnSpLocks/>
          </p:cNvCxnSpPr>
          <p:nvPr/>
        </p:nvCxnSpPr>
        <p:spPr>
          <a:xfrm flipH="1" flipV="1">
            <a:off x="6355160" y="1645017"/>
            <a:ext cx="2360994" cy="2074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4BA60756-049D-4B60-BB12-5C2A13EA17F8}"/>
              </a:ext>
            </a:extLst>
          </p:cNvPr>
          <p:cNvSpPr/>
          <p:nvPr/>
        </p:nvSpPr>
        <p:spPr>
          <a:xfrm>
            <a:off x="6266375" y="1563440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757A4EC-D899-427B-8D19-92BA76D497F5}"/>
              </a:ext>
            </a:extLst>
          </p:cNvPr>
          <p:cNvSpPr txBox="1"/>
          <p:nvPr/>
        </p:nvSpPr>
        <p:spPr>
          <a:xfrm>
            <a:off x="6492018" y="1468076"/>
            <a:ext cx="143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962B6F3-9398-4349-AA04-4B40EAD29F76}"/>
              </a:ext>
            </a:extLst>
          </p:cNvPr>
          <p:cNvCxnSpPr>
            <a:cxnSpLocks/>
          </p:cNvCxnSpPr>
          <p:nvPr/>
        </p:nvCxnSpPr>
        <p:spPr>
          <a:xfrm flipH="1" flipV="1">
            <a:off x="6354388" y="1637759"/>
            <a:ext cx="2360994" cy="2074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14D35551-5F0F-408B-90A8-4CA959E0565F}"/>
              </a:ext>
            </a:extLst>
          </p:cNvPr>
          <p:cNvSpPr/>
          <p:nvPr/>
        </p:nvSpPr>
        <p:spPr>
          <a:xfrm>
            <a:off x="8144004" y="3206382"/>
            <a:ext cx="91440" cy="893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E37D85C-0DD6-4A96-9AD1-7ACFE5AD9DC4}"/>
              </a:ext>
            </a:extLst>
          </p:cNvPr>
          <p:cNvSpPr txBox="1"/>
          <p:nvPr/>
        </p:nvSpPr>
        <p:spPr>
          <a:xfrm>
            <a:off x="8040375" y="2859209"/>
            <a:ext cx="36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p’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0D64CE45-4B4D-4B63-B808-41A705AEFA46}"/>
              </a:ext>
            </a:extLst>
          </p:cNvPr>
          <p:cNvCxnSpPr>
            <a:cxnSpLocks/>
            <a:stCxn id="21" idx="4"/>
            <a:endCxn id="21" idx="2"/>
          </p:cNvCxnSpPr>
          <p:nvPr/>
        </p:nvCxnSpPr>
        <p:spPr>
          <a:xfrm flipH="1">
            <a:off x="4017359" y="3722200"/>
            <a:ext cx="46754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1A20735-A32A-498A-8EF6-6A062D68C28A}"/>
              </a:ext>
            </a:extLst>
          </p:cNvPr>
          <p:cNvCxnSpPr>
            <a:cxnSpLocks/>
          </p:cNvCxnSpPr>
          <p:nvPr/>
        </p:nvCxnSpPr>
        <p:spPr>
          <a:xfrm flipV="1">
            <a:off x="7591595" y="3269136"/>
            <a:ext cx="583184" cy="4508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Speech Bubble: Rectangle 51">
            <a:extLst>
              <a:ext uri="{FF2B5EF4-FFF2-40B4-BE49-F238E27FC236}">
                <a16:creationId xmlns:a16="http://schemas.microsoft.com/office/drawing/2014/main" id="{79CDBC9A-96A7-422A-8CC0-A8BE85B87C72}"/>
              </a:ext>
            </a:extLst>
          </p:cNvPr>
          <p:cNvSpPr/>
          <p:nvPr/>
        </p:nvSpPr>
        <p:spPr>
          <a:xfrm>
            <a:off x="7305605" y="4706684"/>
            <a:ext cx="3457226" cy="1104993"/>
          </a:xfrm>
          <a:prstGeom prst="wedgeRectCallout">
            <a:avLst>
              <a:gd name="adj1" fmla="val -37718"/>
              <a:gd name="adj2" fmla="val -147039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エピポーラ線</a:t>
            </a:r>
            <a:endParaRPr lang="en-US" altLang="ja-JP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カメラ</a:t>
            </a:r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から見て点</a:t>
            </a:r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に像が映っているとき、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カメラ</a:t>
            </a:r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から見て像が映る点</a:t>
            </a:r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p’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の候補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→エピポーラ面とカメラ</a:t>
            </a:r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の画像平面が交わる線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283393-6049-41B9-BC26-E89E3900AC3F}"/>
              </a:ext>
            </a:extLst>
          </p:cNvPr>
          <p:cNvSpPr txBox="1"/>
          <p:nvPr/>
        </p:nvSpPr>
        <p:spPr>
          <a:xfrm>
            <a:off x="7358696" y="3405086"/>
            <a:ext cx="36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e’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5E1B7D0-2EF9-4E40-8B32-7C1433E96A33}"/>
              </a:ext>
            </a:extLst>
          </p:cNvPr>
          <p:cNvSpPr/>
          <p:nvPr/>
        </p:nvSpPr>
        <p:spPr>
          <a:xfrm>
            <a:off x="7553800" y="3676906"/>
            <a:ext cx="91440" cy="8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64A886F-3407-47C9-945E-4F0FD357BA4D}"/>
              </a:ext>
            </a:extLst>
          </p:cNvPr>
          <p:cNvSpPr/>
          <p:nvPr/>
        </p:nvSpPr>
        <p:spPr>
          <a:xfrm>
            <a:off x="4933547" y="3675364"/>
            <a:ext cx="91440" cy="8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D8493B3-B90C-4692-9B97-BE7E6F33943B}"/>
              </a:ext>
            </a:extLst>
          </p:cNvPr>
          <p:cNvSpPr txBox="1"/>
          <p:nvPr/>
        </p:nvSpPr>
        <p:spPr>
          <a:xfrm>
            <a:off x="4885641" y="3373060"/>
            <a:ext cx="36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3740740-2543-4ADE-B749-CBBC9744691B}"/>
              </a:ext>
            </a:extLst>
          </p:cNvPr>
          <p:cNvCxnSpPr>
            <a:cxnSpLocks/>
            <a:stCxn id="21" idx="4"/>
          </p:cNvCxnSpPr>
          <p:nvPr/>
        </p:nvCxnSpPr>
        <p:spPr>
          <a:xfrm flipH="1" flipV="1">
            <a:off x="6010684" y="1949881"/>
            <a:ext cx="2682117" cy="1772319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F3E4486-F39C-4B46-8B32-1AB1F917822D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5611324" y="2302738"/>
            <a:ext cx="3104830" cy="1417277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9783FC5-3516-4D36-8F17-77A9A6A5D92B}"/>
              </a:ext>
            </a:extLst>
          </p:cNvPr>
          <p:cNvSpPr txBox="1"/>
          <p:nvPr/>
        </p:nvSpPr>
        <p:spPr>
          <a:xfrm>
            <a:off x="3971379" y="3858167"/>
            <a:ext cx="75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原点</a:t>
            </a:r>
            <a:r>
              <a:rPr 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C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3C838D-E8FF-4869-AB96-7F31B71D4CFA}"/>
              </a:ext>
            </a:extLst>
          </p:cNvPr>
          <p:cNvCxnSpPr>
            <a:cxnSpLocks/>
            <a:endCxn id="21" idx="2"/>
          </p:cNvCxnSpPr>
          <p:nvPr/>
        </p:nvCxnSpPr>
        <p:spPr>
          <a:xfrm flipH="1" flipV="1">
            <a:off x="4017359" y="3722200"/>
            <a:ext cx="127537" cy="187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5E75A70-0710-434E-93FB-2DE4E248CF49}"/>
              </a:ext>
            </a:extLst>
          </p:cNvPr>
          <p:cNvSpPr txBox="1"/>
          <p:nvPr/>
        </p:nvSpPr>
        <p:spPr>
          <a:xfrm>
            <a:off x="8079091" y="3915211"/>
            <a:ext cx="75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原点</a:t>
            </a:r>
            <a:r>
              <a:rPr 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C’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9F851B2-03E2-48B8-B5C3-477814DFD9E7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8488245" y="3720015"/>
            <a:ext cx="227909" cy="2246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0A8159B-D52E-4A5F-9BCC-1DF8664DB878}"/>
              </a:ext>
            </a:extLst>
          </p:cNvPr>
          <p:cNvCxnSpPr>
            <a:stCxn id="51" idx="1"/>
          </p:cNvCxnSpPr>
          <p:nvPr/>
        </p:nvCxnSpPr>
        <p:spPr>
          <a:xfrm>
            <a:off x="8716154" y="3720015"/>
            <a:ext cx="0" cy="9144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5DFECF8-5E1E-45A7-A2E8-B0E45E3581D7}"/>
              </a:ext>
            </a:extLst>
          </p:cNvPr>
          <p:cNvCxnSpPr/>
          <p:nvPr/>
        </p:nvCxnSpPr>
        <p:spPr>
          <a:xfrm>
            <a:off x="4016206" y="3703167"/>
            <a:ext cx="0" cy="9144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D43A33-34BF-43ED-B9E8-D87C5D60E72C}"/>
              </a:ext>
            </a:extLst>
          </p:cNvPr>
          <p:cNvCxnSpPr/>
          <p:nvPr/>
        </p:nvCxnSpPr>
        <p:spPr>
          <a:xfrm>
            <a:off x="4016206" y="4335461"/>
            <a:ext cx="46765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8854EDF-CA29-4B86-8F78-C987DC2458C0}"/>
              </a:ext>
            </a:extLst>
          </p:cNvPr>
          <p:cNvSpPr txBox="1"/>
          <p:nvPr/>
        </p:nvSpPr>
        <p:spPr>
          <a:xfrm>
            <a:off x="4468890" y="4306250"/>
            <a:ext cx="293063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C</a:t>
            </a:r>
            <a:r>
              <a:rPr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から</a:t>
            </a:r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C’</a:t>
            </a:r>
            <a:r>
              <a:rPr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への並進ベクトル </a:t>
            </a:r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= </a:t>
            </a:r>
            <a:r>
              <a:rPr lang="en-US" altLang="ja-JP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カメラ</a:t>
            </a:r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1</a:t>
            </a:r>
            <a:r>
              <a:rPr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からカメラ</a:t>
            </a:r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2</a:t>
            </a:r>
            <a:r>
              <a:rPr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への回転行列 </a:t>
            </a:r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= </a:t>
            </a:r>
            <a:r>
              <a:rPr lang="en-US" altLang="ja-JP" sz="1600" b="1" i="1" dirty="0">
                <a:latin typeface="Times New Roman" panose="02020603050405020304" pitchFamily="18" charset="0"/>
                <a:ea typeface="Meiryo UI" panose="020B0604030504040204" pitchFamily="34" charset="-128"/>
                <a:cs typeface="Times New Roman" panose="02020603050405020304" pitchFamily="18" charset="0"/>
              </a:rPr>
              <a:t>R</a:t>
            </a:r>
            <a:endParaRPr lang="en-US" altLang="ja-JP" sz="1400" b="1" i="1" dirty="0">
              <a:latin typeface="Times New Roman" panose="02020603050405020304" pitchFamily="18" charset="0"/>
              <a:ea typeface="Meiryo UI" panose="020B060403050404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E98D30D-48E7-4D4E-A5A5-A12669343E8F}"/>
              </a:ext>
            </a:extLst>
          </p:cNvPr>
          <p:cNvSpPr txBox="1"/>
          <p:nvPr/>
        </p:nvSpPr>
        <p:spPr>
          <a:xfrm>
            <a:off x="2741262" y="4039037"/>
            <a:ext cx="75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カメラ</a:t>
            </a:r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endParaRPr lang="en-US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076A584-0EFC-4C40-9771-411B483A5C3C}"/>
              </a:ext>
            </a:extLst>
          </p:cNvPr>
          <p:cNvSpPr txBox="1"/>
          <p:nvPr/>
        </p:nvSpPr>
        <p:spPr>
          <a:xfrm>
            <a:off x="9332561" y="3977524"/>
            <a:ext cx="75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カメラ</a:t>
            </a:r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lang="en-US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0" name="Speech Bubble: Rectangle 79">
            <a:extLst>
              <a:ext uri="{FF2B5EF4-FFF2-40B4-BE49-F238E27FC236}">
                <a16:creationId xmlns:a16="http://schemas.microsoft.com/office/drawing/2014/main" id="{099E0884-E891-443D-854A-20C7DB147B7B}"/>
              </a:ext>
            </a:extLst>
          </p:cNvPr>
          <p:cNvSpPr/>
          <p:nvPr/>
        </p:nvSpPr>
        <p:spPr>
          <a:xfrm>
            <a:off x="7272468" y="1599651"/>
            <a:ext cx="2195509" cy="634324"/>
          </a:xfrm>
          <a:prstGeom prst="wedgeRectCallout">
            <a:avLst>
              <a:gd name="adj1" fmla="val -68825"/>
              <a:gd name="adj2" fmla="val 55488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エピポーラ面</a:t>
            </a:r>
            <a:endParaRPr lang="en-US" altLang="ja-JP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原点</a:t>
            </a:r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C’, C, p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を結んだ面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BCC837B3-021C-453E-A9A4-FF372A613016}"/>
              </a:ext>
            </a:extLst>
          </p:cNvPr>
          <p:cNvSpPr/>
          <p:nvPr/>
        </p:nvSpPr>
        <p:spPr>
          <a:xfrm>
            <a:off x="5941611" y="1916813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2F959EC-A2C3-401D-9BAB-4CB3D1AAD98B}"/>
              </a:ext>
            </a:extLst>
          </p:cNvPr>
          <p:cNvSpPr/>
          <p:nvPr/>
        </p:nvSpPr>
        <p:spPr>
          <a:xfrm>
            <a:off x="5552326" y="225873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FE7E47E-C43F-4623-A4D7-24162537875D}"/>
              </a:ext>
            </a:extLst>
          </p:cNvPr>
          <p:cNvCxnSpPr>
            <a:cxnSpLocks/>
            <a:stCxn id="51" idx="1"/>
            <a:endCxn id="21" idx="1"/>
          </p:cNvCxnSpPr>
          <p:nvPr/>
        </p:nvCxnSpPr>
        <p:spPr>
          <a:xfrm flipH="1" flipV="1">
            <a:off x="5186220" y="2677640"/>
            <a:ext cx="3529934" cy="1042375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2494ADB6-7D09-4454-8F51-965FEA395CDE}"/>
              </a:ext>
            </a:extLst>
          </p:cNvPr>
          <p:cNvSpPr/>
          <p:nvPr/>
        </p:nvSpPr>
        <p:spPr>
          <a:xfrm>
            <a:off x="5151974" y="2630779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9AC9F03-EAB2-42AD-A7F7-338A18B8BF71}"/>
              </a:ext>
            </a:extLst>
          </p:cNvPr>
          <p:cNvCxnSpPr>
            <a:stCxn id="90" idx="1"/>
          </p:cNvCxnSpPr>
          <p:nvPr/>
        </p:nvCxnSpPr>
        <p:spPr>
          <a:xfrm flipH="1" flipV="1">
            <a:off x="5067126" y="1962533"/>
            <a:ext cx="98239" cy="6816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841B004-A01C-4F1F-8CE7-F98CD310EF5F}"/>
              </a:ext>
            </a:extLst>
          </p:cNvPr>
          <p:cNvCxnSpPr>
            <a:cxnSpLocks/>
            <a:stCxn id="83" idx="1"/>
          </p:cNvCxnSpPr>
          <p:nvPr/>
        </p:nvCxnSpPr>
        <p:spPr>
          <a:xfrm flipH="1" flipV="1">
            <a:off x="5258861" y="1899617"/>
            <a:ext cx="306856" cy="372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2777350-B174-44E9-B7EA-21265471B944}"/>
              </a:ext>
            </a:extLst>
          </p:cNvPr>
          <p:cNvCxnSpPr>
            <a:cxnSpLocks/>
            <a:stCxn id="82" idx="2"/>
          </p:cNvCxnSpPr>
          <p:nvPr/>
        </p:nvCxnSpPr>
        <p:spPr>
          <a:xfrm flipH="1" flipV="1">
            <a:off x="5527085" y="1842568"/>
            <a:ext cx="414526" cy="1199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F1055BA-04AF-457C-9463-F52E599E9FAE}"/>
              </a:ext>
            </a:extLst>
          </p:cNvPr>
          <p:cNvSpPr txBox="1"/>
          <p:nvPr/>
        </p:nvSpPr>
        <p:spPr>
          <a:xfrm>
            <a:off x="4279722" y="1527956"/>
            <a:ext cx="1672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P</a:t>
            </a: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の位置の候補</a:t>
            </a:r>
            <a:endParaRPr 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7933289-AA3A-49A7-92B6-2DE9FB7CE3C2}"/>
              </a:ext>
            </a:extLst>
          </p:cNvPr>
          <p:cNvCxnSpPr>
            <a:cxnSpLocks/>
          </p:cNvCxnSpPr>
          <p:nvPr/>
        </p:nvCxnSpPr>
        <p:spPr>
          <a:xfrm flipH="1" flipV="1">
            <a:off x="3463976" y="2579004"/>
            <a:ext cx="409947" cy="6516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9C26E710-ECAF-4ED7-A729-C097F19B3D0D}"/>
              </a:ext>
            </a:extLst>
          </p:cNvPr>
          <p:cNvCxnSpPr>
            <a:cxnSpLocks/>
          </p:cNvCxnSpPr>
          <p:nvPr/>
        </p:nvCxnSpPr>
        <p:spPr>
          <a:xfrm flipH="1" flipV="1">
            <a:off x="8826885" y="2712292"/>
            <a:ext cx="480012" cy="5885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02">
            <a:extLst>
              <a:ext uri="{FF2B5EF4-FFF2-40B4-BE49-F238E27FC236}">
                <a16:creationId xmlns:a16="http://schemas.microsoft.com/office/drawing/2014/main" id="{C8CA878F-A78C-C60A-C6D2-F468B77F3244}"/>
              </a:ext>
            </a:extLst>
          </p:cNvPr>
          <p:cNvSpPr txBox="1"/>
          <p:nvPr/>
        </p:nvSpPr>
        <p:spPr>
          <a:xfrm>
            <a:off x="1879717" y="2333778"/>
            <a:ext cx="16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カメラ</a:t>
            </a:r>
            <a:r>
              <a:rPr lang="en-US" altLang="ja-JP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lang="ja-JP" alt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画像平面</a:t>
            </a:r>
            <a:endParaRPr lang="en-US" altLang="ja-JP" sz="1400" dirty="0">
              <a:solidFill>
                <a:schemeClr val="accent6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正規化画像座標</a:t>
            </a:r>
            <a:r>
              <a:rPr 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</a:p>
        </p:txBody>
      </p:sp>
      <p:sp>
        <p:nvSpPr>
          <p:cNvPr id="4" name="TextBox 102">
            <a:extLst>
              <a:ext uri="{FF2B5EF4-FFF2-40B4-BE49-F238E27FC236}">
                <a16:creationId xmlns:a16="http://schemas.microsoft.com/office/drawing/2014/main" id="{DF42B3F4-2768-5107-92AA-DE0A265B84F3}"/>
              </a:ext>
            </a:extLst>
          </p:cNvPr>
          <p:cNvSpPr txBox="1"/>
          <p:nvPr/>
        </p:nvSpPr>
        <p:spPr>
          <a:xfrm>
            <a:off x="9171499" y="2582530"/>
            <a:ext cx="16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カメラ</a:t>
            </a:r>
            <a:r>
              <a:rPr lang="en-US" altLang="ja-JP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r>
              <a:rPr lang="ja-JP" alt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画像平面</a:t>
            </a:r>
            <a:endParaRPr lang="en-US" altLang="ja-JP" sz="1400" dirty="0">
              <a:solidFill>
                <a:schemeClr val="accent6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正規化画像座標</a:t>
            </a:r>
            <a:r>
              <a:rPr 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31077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B2D6674-5ECA-45AE-944C-94D2B0340950}"/>
              </a:ext>
            </a:extLst>
          </p:cNvPr>
          <p:cNvCxnSpPr>
            <a:cxnSpLocks/>
          </p:cNvCxnSpPr>
          <p:nvPr/>
        </p:nvCxnSpPr>
        <p:spPr>
          <a:xfrm>
            <a:off x="5503134" y="789941"/>
            <a:ext cx="3234837" cy="1861339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F72CCAD-5EE5-4867-A50D-F91C61E26B61}"/>
              </a:ext>
            </a:extLst>
          </p:cNvPr>
          <p:cNvCxnSpPr>
            <a:cxnSpLocks/>
          </p:cNvCxnSpPr>
          <p:nvPr/>
        </p:nvCxnSpPr>
        <p:spPr>
          <a:xfrm flipV="1">
            <a:off x="4033980" y="605275"/>
            <a:ext cx="3323588" cy="2053541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row: Up-Down 6">
            <a:extLst>
              <a:ext uri="{FF2B5EF4-FFF2-40B4-BE49-F238E27FC236}">
                <a16:creationId xmlns:a16="http://schemas.microsoft.com/office/drawing/2014/main" id="{63439BDB-6DD1-4F69-9DA0-5CF7E94C67FE}"/>
              </a:ext>
            </a:extLst>
          </p:cNvPr>
          <p:cNvSpPr/>
          <p:nvPr/>
        </p:nvSpPr>
        <p:spPr>
          <a:xfrm>
            <a:off x="2214675" y="1178255"/>
            <a:ext cx="329083" cy="1176631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Arrow: Up-Down 128">
            <a:extLst>
              <a:ext uri="{FF2B5EF4-FFF2-40B4-BE49-F238E27FC236}">
                <a16:creationId xmlns:a16="http://schemas.microsoft.com/office/drawing/2014/main" id="{00C26320-E9F7-4AD5-9BAD-0CCCEDC57C2A}"/>
              </a:ext>
            </a:extLst>
          </p:cNvPr>
          <p:cNvSpPr/>
          <p:nvPr/>
        </p:nvSpPr>
        <p:spPr>
          <a:xfrm>
            <a:off x="10166870" y="1178256"/>
            <a:ext cx="329083" cy="1176631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046ACD0-AE96-4A4A-A668-B5C286AF957D}"/>
              </a:ext>
            </a:extLst>
          </p:cNvPr>
          <p:cNvSpPr/>
          <p:nvPr/>
        </p:nvSpPr>
        <p:spPr>
          <a:xfrm>
            <a:off x="4045784" y="555465"/>
            <a:ext cx="4675442" cy="2089120"/>
          </a:xfrm>
          <a:prstGeom prst="triangl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Parallelogram 126">
            <a:extLst>
              <a:ext uri="{FF2B5EF4-FFF2-40B4-BE49-F238E27FC236}">
                <a16:creationId xmlns:a16="http://schemas.microsoft.com/office/drawing/2014/main" id="{74F29150-C56B-4220-B5F1-F27D7845CCD2}"/>
              </a:ext>
            </a:extLst>
          </p:cNvPr>
          <p:cNvSpPr/>
          <p:nvPr/>
        </p:nvSpPr>
        <p:spPr>
          <a:xfrm rot="5400000" flipV="1">
            <a:off x="6642711" y="671241"/>
            <a:ext cx="2282411" cy="2042157"/>
          </a:xfrm>
          <a:prstGeom prst="parallelogram">
            <a:avLst>
              <a:gd name="adj" fmla="val 42893"/>
            </a:avLst>
          </a:prstGeom>
          <a:solidFill>
            <a:srgbClr val="00CC99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Parallelogram 127">
            <a:extLst>
              <a:ext uri="{FF2B5EF4-FFF2-40B4-BE49-F238E27FC236}">
                <a16:creationId xmlns:a16="http://schemas.microsoft.com/office/drawing/2014/main" id="{1C59A44C-60F5-4A70-B8EE-33AB2B2B6ECA}"/>
              </a:ext>
            </a:extLst>
          </p:cNvPr>
          <p:cNvSpPr/>
          <p:nvPr/>
        </p:nvSpPr>
        <p:spPr>
          <a:xfrm rot="16200000">
            <a:off x="3553143" y="693273"/>
            <a:ext cx="2391546" cy="2139804"/>
          </a:xfrm>
          <a:prstGeom prst="parallelogram">
            <a:avLst>
              <a:gd name="adj" fmla="val 42893"/>
            </a:avLst>
          </a:prstGeom>
          <a:solidFill>
            <a:srgbClr val="00CC99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39DA406-E8F2-47DA-8177-433335C05C63}"/>
              </a:ext>
            </a:extLst>
          </p:cNvPr>
          <p:cNvGrpSpPr/>
          <p:nvPr/>
        </p:nvGrpSpPr>
        <p:grpSpPr>
          <a:xfrm rot="12657932">
            <a:off x="8685641" y="2571803"/>
            <a:ext cx="723899" cy="538161"/>
            <a:chOff x="1295400" y="2395538"/>
            <a:chExt cx="723899" cy="538161"/>
          </a:xfrm>
        </p:grpSpPr>
        <p:sp>
          <p:nvSpPr>
            <p:cNvPr id="50" name="Cube 49">
              <a:extLst>
                <a:ext uri="{FF2B5EF4-FFF2-40B4-BE49-F238E27FC236}">
                  <a16:creationId xmlns:a16="http://schemas.microsoft.com/office/drawing/2014/main" id="{F0A74A9B-9A7D-45E6-BE15-65F115E6FA04}"/>
                </a:ext>
              </a:extLst>
            </p:cNvPr>
            <p:cNvSpPr/>
            <p:nvPr/>
          </p:nvSpPr>
          <p:spPr>
            <a:xfrm>
              <a:off x="1295400" y="2395538"/>
              <a:ext cx="552448" cy="538161"/>
            </a:xfrm>
            <a:prstGeom prst="cube">
              <a:avLst>
                <a:gd name="adj" fmla="val 2742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ylinder 50">
              <a:extLst>
                <a:ext uri="{FF2B5EF4-FFF2-40B4-BE49-F238E27FC236}">
                  <a16:creationId xmlns:a16="http://schemas.microsoft.com/office/drawing/2014/main" id="{0CB6BA73-0CBC-4346-A8A2-4AA807DEF4A1}"/>
                </a:ext>
              </a:extLst>
            </p:cNvPr>
            <p:cNvSpPr/>
            <p:nvPr/>
          </p:nvSpPr>
          <p:spPr>
            <a:xfrm rot="5400000">
              <a:off x="1743073" y="2536031"/>
              <a:ext cx="266700" cy="285752"/>
            </a:xfrm>
            <a:prstGeom prst="can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06118A1-FB9A-4488-8B75-9C17A3D83110}"/>
              </a:ext>
            </a:extLst>
          </p:cNvPr>
          <p:cNvGrpSpPr/>
          <p:nvPr/>
        </p:nvGrpSpPr>
        <p:grpSpPr>
          <a:xfrm rot="19527135">
            <a:off x="3350547" y="2564930"/>
            <a:ext cx="723899" cy="538161"/>
            <a:chOff x="1295400" y="2395538"/>
            <a:chExt cx="723899" cy="538161"/>
          </a:xfrm>
        </p:grpSpPr>
        <p:sp>
          <p:nvSpPr>
            <p:cNvPr id="94" name="Cube 93">
              <a:extLst>
                <a:ext uri="{FF2B5EF4-FFF2-40B4-BE49-F238E27FC236}">
                  <a16:creationId xmlns:a16="http://schemas.microsoft.com/office/drawing/2014/main" id="{F205B1FC-9134-4776-831D-596947ECB782}"/>
                </a:ext>
              </a:extLst>
            </p:cNvPr>
            <p:cNvSpPr/>
            <p:nvPr/>
          </p:nvSpPr>
          <p:spPr>
            <a:xfrm>
              <a:off x="1295400" y="2395538"/>
              <a:ext cx="552448" cy="538161"/>
            </a:xfrm>
            <a:prstGeom prst="cube">
              <a:avLst>
                <a:gd name="adj" fmla="val 2742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Cylinder 94">
              <a:extLst>
                <a:ext uri="{FF2B5EF4-FFF2-40B4-BE49-F238E27FC236}">
                  <a16:creationId xmlns:a16="http://schemas.microsoft.com/office/drawing/2014/main" id="{EB5B6FE7-2FCB-46AC-9D19-FD63A2852994}"/>
                </a:ext>
              </a:extLst>
            </p:cNvPr>
            <p:cNvSpPr/>
            <p:nvPr/>
          </p:nvSpPr>
          <p:spPr>
            <a:xfrm rot="5400000">
              <a:off x="1743073" y="2536031"/>
              <a:ext cx="266700" cy="285752"/>
            </a:xfrm>
            <a:prstGeom prst="can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Parallelogram 5">
            <a:extLst>
              <a:ext uri="{FF2B5EF4-FFF2-40B4-BE49-F238E27FC236}">
                <a16:creationId xmlns:a16="http://schemas.microsoft.com/office/drawing/2014/main" id="{2133A273-0BD1-4425-999A-B7BA46FEF94B}"/>
              </a:ext>
            </a:extLst>
          </p:cNvPr>
          <p:cNvSpPr/>
          <p:nvPr/>
        </p:nvSpPr>
        <p:spPr>
          <a:xfrm rot="16200000">
            <a:off x="3673324" y="1414829"/>
            <a:ext cx="1737360" cy="1554480"/>
          </a:xfrm>
          <a:prstGeom prst="parallelogram">
            <a:avLst>
              <a:gd name="adj" fmla="val 42893"/>
            </a:avLst>
          </a:prstGeom>
          <a:solidFill>
            <a:srgbClr val="A9D18E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Parallelogram 62">
            <a:extLst>
              <a:ext uri="{FF2B5EF4-FFF2-40B4-BE49-F238E27FC236}">
                <a16:creationId xmlns:a16="http://schemas.microsoft.com/office/drawing/2014/main" id="{6288555C-86FD-4BA9-AF71-E67BAF141A81}"/>
              </a:ext>
            </a:extLst>
          </p:cNvPr>
          <p:cNvSpPr/>
          <p:nvPr/>
        </p:nvSpPr>
        <p:spPr>
          <a:xfrm rot="5400000" flipV="1">
            <a:off x="7349469" y="1422106"/>
            <a:ext cx="1737360" cy="1554480"/>
          </a:xfrm>
          <a:prstGeom prst="parallelogram">
            <a:avLst>
              <a:gd name="adj" fmla="val 42893"/>
            </a:avLst>
          </a:prstGeom>
          <a:solidFill>
            <a:srgbClr val="A9D18E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578F7AA-93FC-42BF-9FBC-263EEC1D9056}"/>
              </a:ext>
            </a:extLst>
          </p:cNvPr>
          <p:cNvCxnSpPr>
            <a:cxnSpLocks/>
          </p:cNvCxnSpPr>
          <p:nvPr/>
        </p:nvCxnSpPr>
        <p:spPr>
          <a:xfrm flipV="1">
            <a:off x="4044631" y="2442396"/>
            <a:ext cx="298990" cy="1957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05E422F2-27B9-4A44-88BF-5F77FA75B989}"/>
              </a:ext>
            </a:extLst>
          </p:cNvPr>
          <p:cNvSpPr txBox="1"/>
          <p:nvPr/>
        </p:nvSpPr>
        <p:spPr>
          <a:xfrm>
            <a:off x="4281658" y="2358084"/>
            <a:ext cx="465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Z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D867510-AE40-46AA-AFBC-1E7AC274430F}"/>
              </a:ext>
            </a:extLst>
          </p:cNvPr>
          <p:cNvSpPr txBox="1"/>
          <p:nvPr/>
        </p:nvSpPr>
        <p:spPr>
          <a:xfrm>
            <a:off x="3439702" y="2168622"/>
            <a:ext cx="50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X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63154BE-9196-4184-8ACA-7E9005374350}"/>
              </a:ext>
            </a:extLst>
          </p:cNvPr>
          <p:cNvSpPr txBox="1"/>
          <p:nvPr/>
        </p:nvSpPr>
        <p:spPr>
          <a:xfrm>
            <a:off x="3744793" y="1990717"/>
            <a:ext cx="45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Y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66EBF0F-9A49-44F5-855B-B00F5358875A}"/>
              </a:ext>
            </a:extLst>
          </p:cNvPr>
          <p:cNvCxnSpPr>
            <a:cxnSpLocks/>
          </p:cNvCxnSpPr>
          <p:nvPr/>
        </p:nvCxnSpPr>
        <p:spPr>
          <a:xfrm flipV="1">
            <a:off x="4044631" y="2262875"/>
            <a:ext cx="0" cy="3657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B0609EB-EE96-4B3B-88F0-E80CAA9FAA4F}"/>
              </a:ext>
            </a:extLst>
          </p:cNvPr>
          <p:cNvCxnSpPr>
            <a:cxnSpLocks/>
          </p:cNvCxnSpPr>
          <p:nvPr/>
        </p:nvCxnSpPr>
        <p:spPr>
          <a:xfrm flipH="1" flipV="1">
            <a:off x="3711980" y="2507008"/>
            <a:ext cx="332654" cy="14159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7D98EAD-1C25-4435-9622-7140E5F352FD}"/>
              </a:ext>
            </a:extLst>
          </p:cNvPr>
          <p:cNvCxnSpPr>
            <a:cxnSpLocks/>
          </p:cNvCxnSpPr>
          <p:nvPr/>
        </p:nvCxnSpPr>
        <p:spPr>
          <a:xfrm flipV="1">
            <a:off x="8750250" y="2490805"/>
            <a:ext cx="321434" cy="1473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B684643-5C08-4CBE-89CD-2689F029FAC7}"/>
              </a:ext>
            </a:extLst>
          </p:cNvPr>
          <p:cNvCxnSpPr>
            <a:cxnSpLocks/>
          </p:cNvCxnSpPr>
          <p:nvPr/>
        </p:nvCxnSpPr>
        <p:spPr>
          <a:xfrm flipH="1" flipV="1">
            <a:off x="8750250" y="2259242"/>
            <a:ext cx="0" cy="3657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49A408A-FDD0-4A28-BF24-CF26708A65B6}"/>
              </a:ext>
            </a:extLst>
          </p:cNvPr>
          <p:cNvCxnSpPr>
            <a:cxnSpLocks/>
          </p:cNvCxnSpPr>
          <p:nvPr/>
        </p:nvCxnSpPr>
        <p:spPr>
          <a:xfrm flipH="1" flipV="1">
            <a:off x="8436668" y="2459292"/>
            <a:ext cx="313584" cy="18930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95EFCC0-0104-4CD3-853D-679506A15DE5}"/>
              </a:ext>
            </a:extLst>
          </p:cNvPr>
          <p:cNvSpPr txBox="1"/>
          <p:nvPr/>
        </p:nvSpPr>
        <p:spPr>
          <a:xfrm>
            <a:off x="8266032" y="2475837"/>
            <a:ext cx="407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Z</a:t>
            </a:r>
            <a:r>
              <a:rPr lang="en-US" baseline="-250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B53F222-6828-4766-A3B8-9336FA94A6F3}"/>
              </a:ext>
            </a:extLst>
          </p:cNvPr>
          <p:cNvSpPr txBox="1"/>
          <p:nvPr/>
        </p:nvSpPr>
        <p:spPr>
          <a:xfrm>
            <a:off x="8992410" y="2216983"/>
            <a:ext cx="45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X</a:t>
            </a:r>
            <a:r>
              <a:rPr lang="en-US" baseline="-250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CC5AB90-7D92-4B36-B45F-5B06B6C49314}"/>
              </a:ext>
            </a:extLst>
          </p:cNvPr>
          <p:cNvSpPr txBox="1"/>
          <p:nvPr/>
        </p:nvSpPr>
        <p:spPr>
          <a:xfrm>
            <a:off x="8670009" y="1988752"/>
            <a:ext cx="468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Y</a:t>
            </a:r>
            <a:r>
              <a:rPr lang="en-US" baseline="-25000" dirty="0">
                <a:solidFill>
                  <a:schemeClr val="accent1"/>
                </a:solidFill>
              </a:rPr>
              <a:t>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DB5230-402E-4F0B-9AB4-83A38695448C}"/>
              </a:ext>
            </a:extLst>
          </p:cNvPr>
          <p:cNvCxnSpPr>
            <a:stCxn id="95" idx="1"/>
          </p:cNvCxnSpPr>
          <p:nvPr/>
        </p:nvCxnSpPr>
        <p:spPr>
          <a:xfrm flipV="1">
            <a:off x="4018720" y="575127"/>
            <a:ext cx="2364785" cy="20653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58AA4D7-1B9D-489B-BB16-2CBEA7F46D65}"/>
              </a:ext>
            </a:extLst>
          </p:cNvPr>
          <p:cNvSpPr/>
          <p:nvPr/>
        </p:nvSpPr>
        <p:spPr>
          <a:xfrm>
            <a:off x="4503214" y="2126932"/>
            <a:ext cx="91440" cy="893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ADC8344-7D93-46A2-B283-3402A63FA015}"/>
              </a:ext>
            </a:extLst>
          </p:cNvPr>
          <p:cNvSpPr txBox="1"/>
          <p:nvPr/>
        </p:nvSpPr>
        <p:spPr>
          <a:xfrm>
            <a:off x="4379463" y="1779383"/>
            <a:ext cx="33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D2A5EE4-42D4-4600-A239-7DB1E7D7A415}"/>
              </a:ext>
            </a:extLst>
          </p:cNvPr>
          <p:cNvCxnSpPr>
            <a:cxnSpLocks/>
          </p:cNvCxnSpPr>
          <p:nvPr/>
        </p:nvCxnSpPr>
        <p:spPr>
          <a:xfrm flipH="1" flipV="1">
            <a:off x="6383585" y="567402"/>
            <a:ext cx="2360994" cy="2074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4BA60756-049D-4B60-BB12-5C2A13EA17F8}"/>
              </a:ext>
            </a:extLst>
          </p:cNvPr>
          <p:cNvSpPr/>
          <p:nvPr/>
        </p:nvSpPr>
        <p:spPr>
          <a:xfrm>
            <a:off x="6294800" y="485825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757A4EC-D899-427B-8D19-92BA76D497F5}"/>
              </a:ext>
            </a:extLst>
          </p:cNvPr>
          <p:cNvSpPr txBox="1"/>
          <p:nvPr/>
        </p:nvSpPr>
        <p:spPr>
          <a:xfrm>
            <a:off x="6520443" y="390461"/>
            <a:ext cx="45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962B6F3-9398-4349-AA04-4B40EAD29F76}"/>
              </a:ext>
            </a:extLst>
          </p:cNvPr>
          <p:cNvCxnSpPr>
            <a:cxnSpLocks/>
          </p:cNvCxnSpPr>
          <p:nvPr/>
        </p:nvCxnSpPr>
        <p:spPr>
          <a:xfrm flipH="1" flipV="1">
            <a:off x="6382813" y="560144"/>
            <a:ext cx="2360994" cy="2074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14D35551-5F0F-408B-90A8-4CA959E0565F}"/>
              </a:ext>
            </a:extLst>
          </p:cNvPr>
          <p:cNvSpPr/>
          <p:nvPr/>
        </p:nvSpPr>
        <p:spPr>
          <a:xfrm>
            <a:off x="8172429" y="2128767"/>
            <a:ext cx="91440" cy="893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E37D85C-0DD6-4A96-9AD1-7ACFE5AD9DC4}"/>
              </a:ext>
            </a:extLst>
          </p:cNvPr>
          <p:cNvSpPr txBox="1"/>
          <p:nvPr/>
        </p:nvSpPr>
        <p:spPr>
          <a:xfrm>
            <a:off x="8068800" y="1781594"/>
            <a:ext cx="36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p’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0D64CE45-4B4D-4B63-B808-41A705AEFA46}"/>
              </a:ext>
            </a:extLst>
          </p:cNvPr>
          <p:cNvCxnSpPr>
            <a:cxnSpLocks/>
            <a:stCxn id="21" idx="4"/>
            <a:endCxn id="21" idx="2"/>
          </p:cNvCxnSpPr>
          <p:nvPr/>
        </p:nvCxnSpPr>
        <p:spPr>
          <a:xfrm flipH="1">
            <a:off x="4045784" y="2644585"/>
            <a:ext cx="46754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1A20735-A32A-498A-8EF6-6A062D68C28A}"/>
              </a:ext>
            </a:extLst>
          </p:cNvPr>
          <p:cNvCxnSpPr>
            <a:cxnSpLocks/>
          </p:cNvCxnSpPr>
          <p:nvPr/>
        </p:nvCxnSpPr>
        <p:spPr>
          <a:xfrm flipV="1">
            <a:off x="7620020" y="2191521"/>
            <a:ext cx="583184" cy="4508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C283393-6049-41B9-BC26-E89E3900AC3F}"/>
              </a:ext>
            </a:extLst>
          </p:cNvPr>
          <p:cNvSpPr txBox="1"/>
          <p:nvPr/>
        </p:nvSpPr>
        <p:spPr>
          <a:xfrm>
            <a:off x="7387121" y="2327471"/>
            <a:ext cx="36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e’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5E1B7D0-2EF9-4E40-8B32-7C1433E96A33}"/>
              </a:ext>
            </a:extLst>
          </p:cNvPr>
          <p:cNvSpPr/>
          <p:nvPr/>
        </p:nvSpPr>
        <p:spPr>
          <a:xfrm>
            <a:off x="7582225" y="2599291"/>
            <a:ext cx="91440" cy="8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64A886F-3407-47C9-945E-4F0FD357BA4D}"/>
              </a:ext>
            </a:extLst>
          </p:cNvPr>
          <p:cNvSpPr/>
          <p:nvPr/>
        </p:nvSpPr>
        <p:spPr>
          <a:xfrm>
            <a:off x="4961972" y="2597749"/>
            <a:ext cx="91440" cy="8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D8493B3-B90C-4692-9B97-BE7E6F33943B}"/>
              </a:ext>
            </a:extLst>
          </p:cNvPr>
          <p:cNvSpPr txBox="1"/>
          <p:nvPr/>
        </p:nvSpPr>
        <p:spPr>
          <a:xfrm>
            <a:off x="4914066" y="2295445"/>
            <a:ext cx="36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3740740-2543-4ADE-B749-CBBC9744691B}"/>
              </a:ext>
            </a:extLst>
          </p:cNvPr>
          <p:cNvCxnSpPr>
            <a:cxnSpLocks/>
            <a:stCxn id="21" idx="4"/>
          </p:cNvCxnSpPr>
          <p:nvPr/>
        </p:nvCxnSpPr>
        <p:spPr>
          <a:xfrm flipH="1" flipV="1">
            <a:off x="6039109" y="872266"/>
            <a:ext cx="2682117" cy="1772319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F3E4486-F39C-4B46-8B32-1AB1F917822D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5639749" y="1225123"/>
            <a:ext cx="3104830" cy="1417277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9783FC5-3516-4D36-8F17-77A9A6A5D92B}"/>
              </a:ext>
            </a:extLst>
          </p:cNvPr>
          <p:cNvSpPr txBox="1"/>
          <p:nvPr/>
        </p:nvSpPr>
        <p:spPr>
          <a:xfrm>
            <a:off x="3999804" y="2780552"/>
            <a:ext cx="75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原点</a:t>
            </a:r>
            <a:r>
              <a:rPr 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C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3C838D-E8FF-4869-AB96-7F31B71D4CFA}"/>
              </a:ext>
            </a:extLst>
          </p:cNvPr>
          <p:cNvCxnSpPr>
            <a:cxnSpLocks/>
            <a:endCxn id="21" idx="2"/>
          </p:cNvCxnSpPr>
          <p:nvPr/>
        </p:nvCxnSpPr>
        <p:spPr>
          <a:xfrm flipH="1" flipV="1">
            <a:off x="4045784" y="2644585"/>
            <a:ext cx="127537" cy="187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5E75A70-0710-434E-93FB-2DE4E248CF49}"/>
              </a:ext>
            </a:extLst>
          </p:cNvPr>
          <p:cNvSpPr txBox="1"/>
          <p:nvPr/>
        </p:nvSpPr>
        <p:spPr>
          <a:xfrm>
            <a:off x="8107516" y="2837596"/>
            <a:ext cx="75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原点</a:t>
            </a:r>
            <a:r>
              <a:rPr 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C’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9F851B2-03E2-48B8-B5C3-477814DFD9E7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8516670" y="2642400"/>
            <a:ext cx="227909" cy="2246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0A8159B-D52E-4A5F-9BCC-1DF8664DB878}"/>
              </a:ext>
            </a:extLst>
          </p:cNvPr>
          <p:cNvCxnSpPr>
            <a:stCxn id="51" idx="1"/>
          </p:cNvCxnSpPr>
          <p:nvPr/>
        </p:nvCxnSpPr>
        <p:spPr>
          <a:xfrm>
            <a:off x="8744579" y="2642400"/>
            <a:ext cx="0" cy="9144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5DFECF8-5E1E-45A7-A2E8-B0E45E3581D7}"/>
              </a:ext>
            </a:extLst>
          </p:cNvPr>
          <p:cNvCxnSpPr/>
          <p:nvPr/>
        </p:nvCxnSpPr>
        <p:spPr>
          <a:xfrm>
            <a:off x="4044631" y="2625552"/>
            <a:ext cx="0" cy="9144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D43A33-34BF-43ED-B9E8-D87C5D60E72C}"/>
              </a:ext>
            </a:extLst>
          </p:cNvPr>
          <p:cNvCxnSpPr/>
          <p:nvPr/>
        </p:nvCxnSpPr>
        <p:spPr>
          <a:xfrm>
            <a:off x="4044631" y="3257846"/>
            <a:ext cx="46765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8854EDF-CA29-4B86-8F78-C987DC2458C0}"/>
              </a:ext>
            </a:extLst>
          </p:cNvPr>
          <p:cNvSpPr txBox="1"/>
          <p:nvPr/>
        </p:nvSpPr>
        <p:spPr>
          <a:xfrm>
            <a:off x="6540250" y="2918271"/>
            <a:ext cx="69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t, </a:t>
            </a:r>
            <a:r>
              <a:rPr lang="en-US" altLang="ja-JP" sz="1600" b="1" i="1" dirty="0">
                <a:latin typeface="Times New Roman" panose="02020603050405020304" pitchFamily="18" charset="0"/>
                <a:ea typeface="Meiryo UI" panose="020B0604030504040204" pitchFamily="34" charset="-128"/>
                <a:cs typeface="Times New Roman" panose="02020603050405020304" pitchFamily="18" charset="0"/>
              </a:rPr>
              <a:t>R</a:t>
            </a:r>
            <a:endParaRPr lang="en-US" altLang="ja-JP" sz="1400" b="1" i="1" dirty="0">
              <a:latin typeface="Times New Roman" panose="02020603050405020304" pitchFamily="18" charset="0"/>
              <a:ea typeface="Meiryo UI" panose="020B060403050404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E98D30D-48E7-4D4E-A5A5-A12669343E8F}"/>
              </a:ext>
            </a:extLst>
          </p:cNvPr>
          <p:cNvSpPr txBox="1"/>
          <p:nvPr/>
        </p:nvSpPr>
        <p:spPr>
          <a:xfrm>
            <a:off x="2769687" y="2961422"/>
            <a:ext cx="75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カメラ</a:t>
            </a:r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endParaRPr lang="en-US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076A584-0EFC-4C40-9771-411B483A5C3C}"/>
              </a:ext>
            </a:extLst>
          </p:cNvPr>
          <p:cNvSpPr txBox="1"/>
          <p:nvPr/>
        </p:nvSpPr>
        <p:spPr>
          <a:xfrm>
            <a:off x="9360986" y="2899909"/>
            <a:ext cx="75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カメラ</a:t>
            </a:r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lang="en-US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BCC837B3-021C-453E-A9A4-FF372A613016}"/>
              </a:ext>
            </a:extLst>
          </p:cNvPr>
          <p:cNvSpPr/>
          <p:nvPr/>
        </p:nvSpPr>
        <p:spPr>
          <a:xfrm>
            <a:off x="5970036" y="839198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2F959EC-A2C3-401D-9BAB-4CB3D1AAD98B}"/>
              </a:ext>
            </a:extLst>
          </p:cNvPr>
          <p:cNvSpPr/>
          <p:nvPr/>
        </p:nvSpPr>
        <p:spPr>
          <a:xfrm>
            <a:off x="5580751" y="1181117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FE7E47E-C43F-4623-A4D7-24162537875D}"/>
              </a:ext>
            </a:extLst>
          </p:cNvPr>
          <p:cNvCxnSpPr>
            <a:cxnSpLocks/>
            <a:stCxn id="51" idx="1"/>
            <a:endCxn id="21" idx="1"/>
          </p:cNvCxnSpPr>
          <p:nvPr/>
        </p:nvCxnSpPr>
        <p:spPr>
          <a:xfrm flipH="1" flipV="1">
            <a:off x="5214645" y="1600025"/>
            <a:ext cx="3529934" cy="1042375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2494ADB6-7D09-4454-8F51-965FEA395CDE}"/>
              </a:ext>
            </a:extLst>
          </p:cNvPr>
          <p:cNvSpPr/>
          <p:nvPr/>
        </p:nvSpPr>
        <p:spPr>
          <a:xfrm>
            <a:off x="5180399" y="1553164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9AC9F03-EAB2-42AD-A7F7-338A18B8BF71}"/>
              </a:ext>
            </a:extLst>
          </p:cNvPr>
          <p:cNvCxnSpPr>
            <a:stCxn id="90" idx="1"/>
          </p:cNvCxnSpPr>
          <p:nvPr/>
        </p:nvCxnSpPr>
        <p:spPr>
          <a:xfrm flipH="1" flipV="1">
            <a:off x="5095551" y="884918"/>
            <a:ext cx="98239" cy="6816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841B004-A01C-4F1F-8CE7-F98CD310EF5F}"/>
              </a:ext>
            </a:extLst>
          </p:cNvPr>
          <p:cNvCxnSpPr>
            <a:cxnSpLocks/>
            <a:stCxn id="83" idx="1"/>
          </p:cNvCxnSpPr>
          <p:nvPr/>
        </p:nvCxnSpPr>
        <p:spPr>
          <a:xfrm flipH="1" flipV="1">
            <a:off x="5287286" y="822002"/>
            <a:ext cx="306856" cy="372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2777350-B174-44E9-B7EA-21265471B944}"/>
              </a:ext>
            </a:extLst>
          </p:cNvPr>
          <p:cNvCxnSpPr>
            <a:cxnSpLocks/>
            <a:stCxn id="82" idx="2"/>
          </p:cNvCxnSpPr>
          <p:nvPr/>
        </p:nvCxnSpPr>
        <p:spPr>
          <a:xfrm flipH="1" flipV="1">
            <a:off x="5555510" y="764953"/>
            <a:ext cx="414526" cy="1199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F1055BA-04AF-457C-9463-F52E599E9FAE}"/>
              </a:ext>
            </a:extLst>
          </p:cNvPr>
          <p:cNvSpPr txBox="1"/>
          <p:nvPr/>
        </p:nvSpPr>
        <p:spPr>
          <a:xfrm>
            <a:off x="1894936" y="6018802"/>
            <a:ext cx="8225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全ての拘束関係を包括的に表現し、カメラ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とカメラ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の画像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スクリーン座標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を変換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→</a:t>
            </a:r>
            <a:r>
              <a:rPr lang="ja-JP" altLang="en-US" b="1" dirty="0">
                <a:latin typeface="Meiryo UI" panose="020B0604030504040204" pitchFamily="34" charset="-128"/>
                <a:ea typeface="Meiryo UI" panose="020B0604030504040204" pitchFamily="34" charset="-128"/>
              </a:rPr>
              <a:t>基礎行列</a:t>
            </a:r>
            <a:endParaRPr lang="en-US" b="1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8FE4D2C-18B4-45BB-9D00-6F206B9C12CE}"/>
              </a:ext>
            </a:extLst>
          </p:cNvPr>
          <p:cNvCxnSpPr>
            <a:cxnSpLocks/>
          </p:cNvCxnSpPr>
          <p:nvPr/>
        </p:nvCxnSpPr>
        <p:spPr>
          <a:xfrm>
            <a:off x="3679333" y="564254"/>
            <a:ext cx="309551" cy="12853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5135AB8-4225-4E5B-99CA-73CEFB333C3D}"/>
              </a:ext>
            </a:extLst>
          </p:cNvPr>
          <p:cNvCxnSpPr>
            <a:cxnSpLocks/>
          </p:cNvCxnSpPr>
          <p:nvPr/>
        </p:nvCxnSpPr>
        <p:spPr>
          <a:xfrm flipH="1">
            <a:off x="3677616" y="560101"/>
            <a:ext cx="0" cy="3657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D48ADFA-9049-419C-B31A-848DAD02BB36}"/>
              </a:ext>
            </a:extLst>
          </p:cNvPr>
          <p:cNvSpPr txBox="1"/>
          <p:nvPr/>
        </p:nvSpPr>
        <p:spPr>
          <a:xfrm>
            <a:off x="3724839" y="249833"/>
            <a:ext cx="44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x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F446162-99B5-45CC-9354-E4B7DFF8DC12}"/>
              </a:ext>
            </a:extLst>
          </p:cNvPr>
          <p:cNvSpPr txBox="1"/>
          <p:nvPr/>
        </p:nvSpPr>
        <p:spPr>
          <a:xfrm>
            <a:off x="3334999" y="532624"/>
            <a:ext cx="45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y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C8F6111-6290-4EA0-B1A5-419F5253A108}"/>
              </a:ext>
            </a:extLst>
          </p:cNvPr>
          <p:cNvCxnSpPr>
            <a:cxnSpLocks/>
          </p:cNvCxnSpPr>
          <p:nvPr/>
        </p:nvCxnSpPr>
        <p:spPr>
          <a:xfrm flipH="1">
            <a:off x="8804384" y="551827"/>
            <a:ext cx="0" cy="45720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470C9C0-A018-4391-A266-04AE03218134}"/>
              </a:ext>
            </a:extLst>
          </p:cNvPr>
          <p:cNvCxnSpPr>
            <a:cxnSpLocks/>
          </p:cNvCxnSpPr>
          <p:nvPr/>
        </p:nvCxnSpPr>
        <p:spPr>
          <a:xfrm flipH="1">
            <a:off x="8438884" y="550475"/>
            <a:ext cx="365501" cy="15595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065A444B-5785-4A62-942B-1EB0DA218D8B}"/>
              </a:ext>
            </a:extLst>
          </p:cNvPr>
          <p:cNvSpPr txBox="1"/>
          <p:nvPr/>
        </p:nvSpPr>
        <p:spPr>
          <a:xfrm>
            <a:off x="8267259" y="298976"/>
            <a:ext cx="45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x</a:t>
            </a:r>
            <a:r>
              <a:rPr lang="en-US" baseline="-250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C3101BD-D664-4DA9-8787-6F8AC3849F23}"/>
              </a:ext>
            </a:extLst>
          </p:cNvPr>
          <p:cNvSpPr txBox="1"/>
          <p:nvPr/>
        </p:nvSpPr>
        <p:spPr>
          <a:xfrm>
            <a:off x="8797447" y="724270"/>
            <a:ext cx="44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y</a:t>
            </a:r>
            <a:r>
              <a:rPr lang="en-US" baseline="-250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85" name="Speech Bubble: Rectangle 84">
            <a:extLst>
              <a:ext uri="{FF2B5EF4-FFF2-40B4-BE49-F238E27FC236}">
                <a16:creationId xmlns:a16="http://schemas.microsoft.com/office/drawing/2014/main" id="{128F04B5-91B3-4BBE-B914-830074D82DB3}"/>
              </a:ext>
            </a:extLst>
          </p:cNvPr>
          <p:cNvSpPr/>
          <p:nvPr/>
        </p:nvSpPr>
        <p:spPr>
          <a:xfrm>
            <a:off x="1499157" y="349794"/>
            <a:ext cx="1681872" cy="641699"/>
          </a:xfrm>
          <a:prstGeom prst="wedgeRectCallout">
            <a:avLst>
              <a:gd name="adj1" fmla="val 76575"/>
              <a:gd name="adj2" fmla="val -19148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・カメラ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endParaRPr lang="en-US" altLang="ja-JP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スクリーン座標</a:t>
            </a:r>
            <a:endParaRPr lang="en-US" altLang="ja-JP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6" name="Speech Bubble: Rectangle 85">
            <a:extLst>
              <a:ext uri="{FF2B5EF4-FFF2-40B4-BE49-F238E27FC236}">
                <a16:creationId xmlns:a16="http://schemas.microsoft.com/office/drawing/2014/main" id="{5C4B641B-78A9-49CE-95C4-807C447362CB}"/>
              </a:ext>
            </a:extLst>
          </p:cNvPr>
          <p:cNvSpPr/>
          <p:nvPr/>
        </p:nvSpPr>
        <p:spPr>
          <a:xfrm>
            <a:off x="9530107" y="2533467"/>
            <a:ext cx="2168698" cy="428509"/>
          </a:xfrm>
          <a:prstGeom prst="wedgeRectCallout">
            <a:avLst>
              <a:gd name="adj1" fmla="val -73632"/>
              <a:gd name="adj2" fmla="val -42421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・カメラ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のカメラ座標</a:t>
            </a:r>
            <a:endParaRPr lang="en-US" altLang="ja-JP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8" name="Speech Bubble: Rectangle 87">
            <a:extLst>
              <a:ext uri="{FF2B5EF4-FFF2-40B4-BE49-F238E27FC236}">
                <a16:creationId xmlns:a16="http://schemas.microsoft.com/office/drawing/2014/main" id="{9966F07C-EB8F-49F6-A886-1F5958CFFEB2}"/>
              </a:ext>
            </a:extLst>
          </p:cNvPr>
          <p:cNvSpPr/>
          <p:nvPr/>
        </p:nvSpPr>
        <p:spPr>
          <a:xfrm>
            <a:off x="1041616" y="2540491"/>
            <a:ext cx="2105023" cy="428509"/>
          </a:xfrm>
          <a:prstGeom prst="wedgeRectCallout">
            <a:avLst>
              <a:gd name="adj1" fmla="val 84617"/>
              <a:gd name="adj2" fmla="val -39453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・カメラ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のカメラ座標</a:t>
            </a:r>
            <a:endParaRPr lang="en-US" altLang="ja-JP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9" name="Speech Bubble: Rectangle 88">
            <a:extLst>
              <a:ext uri="{FF2B5EF4-FFF2-40B4-BE49-F238E27FC236}">
                <a16:creationId xmlns:a16="http://schemas.microsoft.com/office/drawing/2014/main" id="{A3BD0B30-D381-478E-9899-B35352E60670}"/>
              </a:ext>
            </a:extLst>
          </p:cNvPr>
          <p:cNvSpPr/>
          <p:nvPr/>
        </p:nvSpPr>
        <p:spPr>
          <a:xfrm>
            <a:off x="9311714" y="340414"/>
            <a:ext cx="1828800" cy="641699"/>
          </a:xfrm>
          <a:prstGeom prst="wedgeRectCallout">
            <a:avLst>
              <a:gd name="adj1" fmla="val -75109"/>
              <a:gd name="adj2" fmla="val 32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・カメラ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endParaRPr lang="en-US" altLang="ja-JP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スクリーン座標</a:t>
            </a:r>
            <a:endParaRPr lang="en-US" altLang="ja-JP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0" name="Callout: Line 79">
            <a:extLst>
              <a:ext uri="{FF2B5EF4-FFF2-40B4-BE49-F238E27FC236}">
                <a16:creationId xmlns:a16="http://schemas.microsoft.com/office/drawing/2014/main" id="{099E0884-E891-443D-854A-20C7DB147B7B}"/>
              </a:ext>
            </a:extLst>
          </p:cNvPr>
          <p:cNvSpPr/>
          <p:nvPr/>
        </p:nvSpPr>
        <p:spPr>
          <a:xfrm>
            <a:off x="906197" y="4049566"/>
            <a:ext cx="2743200" cy="1280160"/>
          </a:xfrm>
          <a:prstGeom prst="borderCallout1">
            <a:avLst>
              <a:gd name="adj1" fmla="val -1418"/>
              <a:gd name="adj2" fmla="val 44572"/>
              <a:gd name="adj3" fmla="val -148114"/>
              <a:gd name="adj4" fmla="val 53183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カメラ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のカメラ座標とスクリーン座標の変換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→</a:t>
            </a:r>
            <a:r>
              <a:rPr lang="ja-JP" altLang="en-US" sz="1600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カメラ行列</a:t>
            </a:r>
            <a:endParaRPr lang="en-US" altLang="ja-JP" sz="1600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を使って求める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6196790-D5F2-40CE-8022-69613B848F19}"/>
              </a:ext>
            </a:extLst>
          </p:cNvPr>
          <p:cNvSpPr/>
          <p:nvPr/>
        </p:nvSpPr>
        <p:spPr>
          <a:xfrm>
            <a:off x="1305589" y="3749367"/>
            <a:ext cx="1828800" cy="36576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拘束関係</a:t>
            </a:r>
            <a:r>
              <a:rPr lang="en-US" altLang="ja-JP" sz="1600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endParaRPr lang="en-US" sz="1600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2" name="Callout: Line 91">
            <a:extLst>
              <a:ext uri="{FF2B5EF4-FFF2-40B4-BE49-F238E27FC236}">
                <a16:creationId xmlns:a16="http://schemas.microsoft.com/office/drawing/2014/main" id="{E6E9123B-C955-42D8-B400-F112CE94E4FC}"/>
              </a:ext>
            </a:extLst>
          </p:cNvPr>
          <p:cNvSpPr/>
          <p:nvPr/>
        </p:nvSpPr>
        <p:spPr>
          <a:xfrm>
            <a:off x="4232676" y="4049566"/>
            <a:ext cx="3657600" cy="1280160"/>
          </a:xfrm>
          <a:prstGeom prst="borderCallout1">
            <a:avLst>
              <a:gd name="adj1" fmla="val -1046"/>
              <a:gd name="adj2" fmla="val 48444"/>
              <a:gd name="adj3" fmla="val -136576"/>
              <a:gd name="adj4" fmla="val 55978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エピポーラ幾何に基づく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と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p’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の拘束関係 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=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両カメラの位置関係 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カメラ座標で計算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</a:p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→</a:t>
            </a:r>
            <a:r>
              <a:rPr lang="ja-JP" altLang="en-US" sz="1600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エピポーラ拘束＆基本行列</a:t>
            </a:r>
            <a:endParaRPr lang="en-US" altLang="ja-JP" sz="1600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を使って求める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A45729B-F277-40E5-A6D2-5FCD3F24A26F}"/>
              </a:ext>
            </a:extLst>
          </p:cNvPr>
          <p:cNvSpPr/>
          <p:nvPr/>
        </p:nvSpPr>
        <p:spPr>
          <a:xfrm>
            <a:off x="5216321" y="3749738"/>
            <a:ext cx="1828800" cy="36576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拘束関係</a:t>
            </a:r>
            <a:r>
              <a:rPr lang="en-US" altLang="ja-JP" sz="1600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lang="en-US" sz="1600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4" name="Arrow: Up-Down 103">
            <a:extLst>
              <a:ext uri="{FF2B5EF4-FFF2-40B4-BE49-F238E27FC236}">
                <a16:creationId xmlns:a16="http://schemas.microsoft.com/office/drawing/2014/main" id="{9DE282D9-27D8-45C8-A183-F46F500B0BA0}"/>
              </a:ext>
            </a:extLst>
          </p:cNvPr>
          <p:cNvSpPr/>
          <p:nvPr/>
        </p:nvSpPr>
        <p:spPr>
          <a:xfrm rot="16200000">
            <a:off x="6246885" y="1318215"/>
            <a:ext cx="288591" cy="1978127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Callout: Line 104">
            <a:extLst>
              <a:ext uri="{FF2B5EF4-FFF2-40B4-BE49-F238E27FC236}">
                <a16:creationId xmlns:a16="http://schemas.microsoft.com/office/drawing/2014/main" id="{EB4DFE67-CA2D-4386-B3A5-BECE284DB8A7}"/>
              </a:ext>
            </a:extLst>
          </p:cNvPr>
          <p:cNvSpPr/>
          <p:nvPr/>
        </p:nvSpPr>
        <p:spPr>
          <a:xfrm>
            <a:off x="8380137" y="4043782"/>
            <a:ext cx="2743200" cy="1280160"/>
          </a:xfrm>
          <a:prstGeom prst="borderCallout1">
            <a:avLst>
              <a:gd name="adj1" fmla="val -1418"/>
              <a:gd name="adj2" fmla="val 44572"/>
              <a:gd name="adj3" fmla="val -146214"/>
              <a:gd name="adj4" fmla="val 7154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カメラ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のカメラ座標とスクリーン座標の変換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→</a:t>
            </a:r>
            <a:r>
              <a:rPr lang="ja-JP" altLang="en-US" sz="1600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カメラ行列</a:t>
            </a:r>
            <a:endParaRPr lang="en-US" altLang="ja-JP" sz="1600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を使って求める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F2DEB76-426E-4935-805B-DF0BE2D76150}"/>
              </a:ext>
            </a:extLst>
          </p:cNvPr>
          <p:cNvSpPr/>
          <p:nvPr/>
        </p:nvSpPr>
        <p:spPr>
          <a:xfrm>
            <a:off x="8837337" y="3743954"/>
            <a:ext cx="1828800" cy="36576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拘束関係</a:t>
            </a:r>
            <a:r>
              <a:rPr lang="en-US" altLang="ja-JP" sz="1600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3</a:t>
            </a:r>
            <a:endParaRPr lang="en-US" sz="1600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9985D97A-4252-4CAF-B52E-ABF835D06B51}"/>
              </a:ext>
            </a:extLst>
          </p:cNvPr>
          <p:cNvSpPr/>
          <p:nvPr/>
        </p:nvSpPr>
        <p:spPr>
          <a:xfrm rot="5400000">
            <a:off x="5789142" y="568317"/>
            <a:ext cx="451239" cy="10217131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8DA18A4-1F52-44C2-AD6D-0B0D3F0B2CAC}"/>
              </a:ext>
            </a:extLst>
          </p:cNvPr>
          <p:cNvSpPr txBox="1"/>
          <p:nvPr/>
        </p:nvSpPr>
        <p:spPr>
          <a:xfrm>
            <a:off x="4460547" y="602741"/>
            <a:ext cx="1672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P</a:t>
            </a: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の位置の候補</a:t>
            </a:r>
            <a:endParaRPr 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0480D3A-3F05-4018-BECD-75568F697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870" y="249833"/>
            <a:ext cx="10809145" cy="654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109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49F2033-9656-49A9-BF76-33BA964F6803}"/>
              </a:ext>
            </a:extLst>
          </p:cNvPr>
          <p:cNvCxnSpPr>
            <a:cxnSpLocks/>
          </p:cNvCxnSpPr>
          <p:nvPr/>
        </p:nvCxnSpPr>
        <p:spPr>
          <a:xfrm>
            <a:off x="5445363" y="1842840"/>
            <a:ext cx="3234837" cy="1861339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DB83D87-1F9A-46FD-AC39-8A91CC60048F}"/>
              </a:ext>
            </a:extLst>
          </p:cNvPr>
          <p:cNvCxnSpPr>
            <a:cxnSpLocks/>
          </p:cNvCxnSpPr>
          <p:nvPr/>
        </p:nvCxnSpPr>
        <p:spPr>
          <a:xfrm flipV="1">
            <a:off x="3976209" y="1658174"/>
            <a:ext cx="3323588" cy="2053541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046ACD0-AE96-4A4A-A668-B5C286AF957D}"/>
              </a:ext>
            </a:extLst>
          </p:cNvPr>
          <p:cNvSpPr/>
          <p:nvPr/>
        </p:nvSpPr>
        <p:spPr>
          <a:xfrm>
            <a:off x="4017359" y="1633080"/>
            <a:ext cx="4675442" cy="2089120"/>
          </a:xfrm>
          <a:prstGeom prst="triangl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39DA406-E8F2-47DA-8177-433335C05C63}"/>
              </a:ext>
            </a:extLst>
          </p:cNvPr>
          <p:cNvGrpSpPr/>
          <p:nvPr/>
        </p:nvGrpSpPr>
        <p:grpSpPr>
          <a:xfrm rot="12657932">
            <a:off x="8657216" y="3649418"/>
            <a:ext cx="723899" cy="538161"/>
            <a:chOff x="1295400" y="2395538"/>
            <a:chExt cx="723899" cy="538161"/>
          </a:xfrm>
        </p:grpSpPr>
        <p:sp>
          <p:nvSpPr>
            <p:cNvPr id="50" name="Cube 49">
              <a:extLst>
                <a:ext uri="{FF2B5EF4-FFF2-40B4-BE49-F238E27FC236}">
                  <a16:creationId xmlns:a16="http://schemas.microsoft.com/office/drawing/2014/main" id="{F0A74A9B-9A7D-45E6-BE15-65F115E6FA04}"/>
                </a:ext>
              </a:extLst>
            </p:cNvPr>
            <p:cNvSpPr/>
            <p:nvPr/>
          </p:nvSpPr>
          <p:spPr>
            <a:xfrm>
              <a:off x="1295400" y="2395538"/>
              <a:ext cx="552448" cy="538161"/>
            </a:xfrm>
            <a:prstGeom prst="cube">
              <a:avLst>
                <a:gd name="adj" fmla="val 2742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ylinder 50">
              <a:extLst>
                <a:ext uri="{FF2B5EF4-FFF2-40B4-BE49-F238E27FC236}">
                  <a16:creationId xmlns:a16="http://schemas.microsoft.com/office/drawing/2014/main" id="{0CB6BA73-0CBC-4346-A8A2-4AA807DEF4A1}"/>
                </a:ext>
              </a:extLst>
            </p:cNvPr>
            <p:cNvSpPr/>
            <p:nvPr/>
          </p:nvSpPr>
          <p:spPr>
            <a:xfrm rot="5400000">
              <a:off x="1743073" y="2536031"/>
              <a:ext cx="266700" cy="285752"/>
            </a:xfrm>
            <a:prstGeom prst="can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06118A1-FB9A-4488-8B75-9C17A3D83110}"/>
              </a:ext>
            </a:extLst>
          </p:cNvPr>
          <p:cNvGrpSpPr/>
          <p:nvPr/>
        </p:nvGrpSpPr>
        <p:grpSpPr>
          <a:xfrm rot="19527135">
            <a:off x="3322122" y="3642545"/>
            <a:ext cx="723899" cy="538161"/>
            <a:chOff x="1295400" y="2395538"/>
            <a:chExt cx="723899" cy="538161"/>
          </a:xfrm>
        </p:grpSpPr>
        <p:sp>
          <p:nvSpPr>
            <p:cNvPr id="94" name="Cube 93">
              <a:extLst>
                <a:ext uri="{FF2B5EF4-FFF2-40B4-BE49-F238E27FC236}">
                  <a16:creationId xmlns:a16="http://schemas.microsoft.com/office/drawing/2014/main" id="{F205B1FC-9134-4776-831D-596947ECB782}"/>
                </a:ext>
              </a:extLst>
            </p:cNvPr>
            <p:cNvSpPr/>
            <p:nvPr/>
          </p:nvSpPr>
          <p:spPr>
            <a:xfrm>
              <a:off x="1295400" y="2395538"/>
              <a:ext cx="552448" cy="538161"/>
            </a:xfrm>
            <a:prstGeom prst="cube">
              <a:avLst>
                <a:gd name="adj" fmla="val 2742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Cylinder 94">
              <a:extLst>
                <a:ext uri="{FF2B5EF4-FFF2-40B4-BE49-F238E27FC236}">
                  <a16:creationId xmlns:a16="http://schemas.microsoft.com/office/drawing/2014/main" id="{EB5B6FE7-2FCB-46AC-9D19-FD63A2852994}"/>
                </a:ext>
              </a:extLst>
            </p:cNvPr>
            <p:cNvSpPr/>
            <p:nvPr/>
          </p:nvSpPr>
          <p:spPr>
            <a:xfrm rot="5400000">
              <a:off x="1743073" y="2536031"/>
              <a:ext cx="266700" cy="285752"/>
            </a:xfrm>
            <a:prstGeom prst="can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Parallelogram 5">
            <a:extLst>
              <a:ext uri="{FF2B5EF4-FFF2-40B4-BE49-F238E27FC236}">
                <a16:creationId xmlns:a16="http://schemas.microsoft.com/office/drawing/2014/main" id="{2133A273-0BD1-4425-999A-B7BA46FEF94B}"/>
              </a:ext>
            </a:extLst>
          </p:cNvPr>
          <p:cNvSpPr/>
          <p:nvPr/>
        </p:nvSpPr>
        <p:spPr>
          <a:xfrm rot="16200000">
            <a:off x="3644899" y="2492444"/>
            <a:ext cx="1737360" cy="1554480"/>
          </a:xfrm>
          <a:prstGeom prst="parallelogram">
            <a:avLst>
              <a:gd name="adj" fmla="val 42893"/>
            </a:avLst>
          </a:prstGeom>
          <a:solidFill>
            <a:srgbClr val="A9D18E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Parallelogram 62">
            <a:extLst>
              <a:ext uri="{FF2B5EF4-FFF2-40B4-BE49-F238E27FC236}">
                <a16:creationId xmlns:a16="http://schemas.microsoft.com/office/drawing/2014/main" id="{6288555C-86FD-4BA9-AF71-E67BAF141A81}"/>
              </a:ext>
            </a:extLst>
          </p:cNvPr>
          <p:cNvSpPr/>
          <p:nvPr/>
        </p:nvSpPr>
        <p:spPr>
          <a:xfrm rot="5400000" flipV="1">
            <a:off x="7321044" y="2499721"/>
            <a:ext cx="1737360" cy="1554480"/>
          </a:xfrm>
          <a:prstGeom prst="parallelogram">
            <a:avLst>
              <a:gd name="adj" fmla="val 42893"/>
            </a:avLst>
          </a:prstGeom>
          <a:solidFill>
            <a:srgbClr val="A9D18E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578F7AA-93FC-42BF-9FBC-263EEC1D9056}"/>
              </a:ext>
            </a:extLst>
          </p:cNvPr>
          <p:cNvCxnSpPr>
            <a:cxnSpLocks/>
          </p:cNvCxnSpPr>
          <p:nvPr/>
        </p:nvCxnSpPr>
        <p:spPr>
          <a:xfrm flipV="1">
            <a:off x="4016206" y="3520011"/>
            <a:ext cx="298990" cy="1957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05E422F2-27B9-4A44-88BF-5F77FA75B989}"/>
              </a:ext>
            </a:extLst>
          </p:cNvPr>
          <p:cNvSpPr txBox="1"/>
          <p:nvPr/>
        </p:nvSpPr>
        <p:spPr>
          <a:xfrm>
            <a:off x="4253233" y="3435699"/>
            <a:ext cx="465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Z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D867510-AE40-46AA-AFBC-1E7AC274430F}"/>
              </a:ext>
            </a:extLst>
          </p:cNvPr>
          <p:cNvSpPr txBox="1"/>
          <p:nvPr/>
        </p:nvSpPr>
        <p:spPr>
          <a:xfrm>
            <a:off x="3411277" y="3246237"/>
            <a:ext cx="50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X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63154BE-9196-4184-8ACA-7E9005374350}"/>
              </a:ext>
            </a:extLst>
          </p:cNvPr>
          <p:cNvSpPr txBox="1"/>
          <p:nvPr/>
        </p:nvSpPr>
        <p:spPr>
          <a:xfrm>
            <a:off x="3716368" y="3068332"/>
            <a:ext cx="45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Y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66EBF0F-9A49-44F5-855B-B00F5358875A}"/>
              </a:ext>
            </a:extLst>
          </p:cNvPr>
          <p:cNvCxnSpPr>
            <a:cxnSpLocks/>
          </p:cNvCxnSpPr>
          <p:nvPr/>
        </p:nvCxnSpPr>
        <p:spPr>
          <a:xfrm flipV="1">
            <a:off x="4016206" y="3340490"/>
            <a:ext cx="0" cy="3657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B0609EB-EE96-4B3B-88F0-E80CAA9FAA4F}"/>
              </a:ext>
            </a:extLst>
          </p:cNvPr>
          <p:cNvCxnSpPr>
            <a:cxnSpLocks/>
          </p:cNvCxnSpPr>
          <p:nvPr/>
        </p:nvCxnSpPr>
        <p:spPr>
          <a:xfrm flipH="1" flipV="1">
            <a:off x="3683555" y="3584623"/>
            <a:ext cx="332654" cy="14159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7D98EAD-1C25-4435-9622-7140E5F352FD}"/>
              </a:ext>
            </a:extLst>
          </p:cNvPr>
          <p:cNvCxnSpPr>
            <a:cxnSpLocks/>
          </p:cNvCxnSpPr>
          <p:nvPr/>
        </p:nvCxnSpPr>
        <p:spPr>
          <a:xfrm flipV="1">
            <a:off x="8721825" y="3568420"/>
            <a:ext cx="321434" cy="1473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B684643-5C08-4CBE-89CD-2689F029FAC7}"/>
              </a:ext>
            </a:extLst>
          </p:cNvPr>
          <p:cNvCxnSpPr>
            <a:cxnSpLocks/>
          </p:cNvCxnSpPr>
          <p:nvPr/>
        </p:nvCxnSpPr>
        <p:spPr>
          <a:xfrm flipH="1" flipV="1">
            <a:off x="8721825" y="3336857"/>
            <a:ext cx="0" cy="3657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49A408A-FDD0-4A28-BF24-CF26708A65B6}"/>
              </a:ext>
            </a:extLst>
          </p:cNvPr>
          <p:cNvCxnSpPr>
            <a:cxnSpLocks/>
          </p:cNvCxnSpPr>
          <p:nvPr/>
        </p:nvCxnSpPr>
        <p:spPr>
          <a:xfrm flipH="1" flipV="1">
            <a:off x="8408243" y="3536907"/>
            <a:ext cx="313584" cy="18930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95EFCC0-0104-4CD3-853D-679506A15DE5}"/>
              </a:ext>
            </a:extLst>
          </p:cNvPr>
          <p:cNvSpPr txBox="1"/>
          <p:nvPr/>
        </p:nvSpPr>
        <p:spPr>
          <a:xfrm>
            <a:off x="8237607" y="3553452"/>
            <a:ext cx="407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Z</a:t>
            </a:r>
            <a:r>
              <a:rPr lang="en-US" baseline="-250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B53F222-6828-4766-A3B8-9336FA94A6F3}"/>
              </a:ext>
            </a:extLst>
          </p:cNvPr>
          <p:cNvSpPr txBox="1"/>
          <p:nvPr/>
        </p:nvSpPr>
        <p:spPr>
          <a:xfrm>
            <a:off x="8963985" y="3294598"/>
            <a:ext cx="45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X</a:t>
            </a:r>
            <a:r>
              <a:rPr lang="en-US" baseline="-250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CC5AB90-7D92-4B36-B45F-5B06B6C49314}"/>
              </a:ext>
            </a:extLst>
          </p:cNvPr>
          <p:cNvSpPr txBox="1"/>
          <p:nvPr/>
        </p:nvSpPr>
        <p:spPr>
          <a:xfrm>
            <a:off x="8641584" y="3066367"/>
            <a:ext cx="468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Y</a:t>
            </a:r>
            <a:r>
              <a:rPr lang="en-US" baseline="-25000" dirty="0">
                <a:solidFill>
                  <a:schemeClr val="accent1"/>
                </a:solidFill>
              </a:rPr>
              <a:t>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DB5230-402E-4F0B-9AB4-83A38695448C}"/>
              </a:ext>
            </a:extLst>
          </p:cNvPr>
          <p:cNvCxnSpPr>
            <a:stCxn id="95" idx="1"/>
          </p:cNvCxnSpPr>
          <p:nvPr/>
        </p:nvCxnSpPr>
        <p:spPr>
          <a:xfrm flipV="1">
            <a:off x="3990295" y="1652742"/>
            <a:ext cx="2364785" cy="20653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58AA4D7-1B9D-489B-BB16-2CBEA7F46D65}"/>
              </a:ext>
            </a:extLst>
          </p:cNvPr>
          <p:cNvSpPr/>
          <p:nvPr/>
        </p:nvSpPr>
        <p:spPr>
          <a:xfrm>
            <a:off x="4474789" y="3204547"/>
            <a:ext cx="91440" cy="893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ADC8344-7D93-46A2-B283-3402A63FA015}"/>
              </a:ext>
            </a:extLst>
          </p:cNvPr>
          <p:cNvSpPr txBox="1"/>
          <p:nvPr/>
        </p:nvSpPr>
        <p:spPr>
          <a:xfrm>
            <a:off x="4351038" y="2856998"/>
            <a:ext cx="33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D2A5EE4-42D4-4600-A239-7DB1E7D7A415}"/>
              </a:ext>
            </a:extLst>
          </p:cNvPr>
          <p:cNvCxnSpPr>
            <a:cxnSpLocks/>
          </p:cNvCxnSpPr>
          <p:nvPr/>
        </p:nvCxnSpPr>
        <p:spPr>
          <a:xfrm flipH="1" flipV="1">
            <a:off x="6355160" y="1645017"/>
            <a:ext cx="2360994" cy="2074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4BA60756-049D-4B60-BB12-5C2A13EA17F8}"/>
              </a:ext>
            </a:extLst>
          </p:cNvPr>
          <p:cNvSpPr/>
          <p:nvPr/>
        </p:nvSpPr>
        <p:spPr>
          <a:xfrm>
            <a:off x="6266375" y="1563440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757A4EC-D899-427B-8D19-92BA76D497F5}"/>
              </a:ext>
            </a:extLst>
          </p:cNvPr>
          <p:cNvSpPr txBox="1"/>
          <p:nvPr/>
        </p:nvSpPr>
        <p:spPr>
          <a:xfrm>
            <a:off x="6492018" y="1468076"/>
            <a:ext cx="143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962B6F3-9398-4349-AA04-4B40EAD29F76}"/>
              </a:ext>
            </a:extLst>
          </p:cNvPr>
          <p:cNvCxnSpPr>
            <a:cxnSpLocks/>
          </p:cNvCxnSpPr>
          <p:nvPr/>
        </p:nvCxnSpPr>
        <p:spPr>
          <a:xfrm flipH="1" flipV="1">
            <a:off x="6354388" y="1637759"/>
            <a:ext cx="2360994" cy="2074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14D35551-5F0F-408B-90A8-4CA959E0565F}"/>
              </a:ext>
            </a:extLst>
          </p:cNvPr>
          <p:cNvSpPr/>
          <p:nvPr/>
        </p:nvSpPr>
        <p:spPr>
          <a:xfrm>
            <a:off x="8144004" y="3206382"/>
            <a:ext cx="91440" cy="893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E37D85C-0DD6-4A96-9AD1-7ACFE5AD9DC4}"/>
              </a:ext>
            </a:extLst>
          </p:cNvPr>
          <p:cNvSpPr txBox="1"/>
          <p:nvPr/>
        </p:nvSpPr>
        <p:spPr>
          <a:xfrm>
            <a:off x="8040375" y="2859209"/>
            <a:ext cx="36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p’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0D64CE45-4B4D-4B63-B808-41A705AEFA46}"/>
              </a:ext>
            </a:extLst>
          </p:cNvPr>
          <p:cNvCxnSpPr>
            <a:cxnSpLocks/>
            <a:stCxn id="21" idx="4"/>
            <a:endCxn id="21" idx="2"/>
          </p:cNvCxnSpPr>
          <p:nvPr/>
        </p:nvCxnSpPr>
        <p:spPr>
          <a:xfrm flipH="1">
            <a:off x="4017359" y="3722200"/>
            <a:ext cx="46754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1A20735-A32A-498A-8EF6-6A062D68C28A}"/>
              </a:ext>
            </a:extLst>
          </p:cNvPr>
          <p:cNvCxnSpPr>
            <a:cxnSpLocks/>
          </p:cNvCxnSpPr>
          <p:nvPr/>
        </p:nvCxnSpPr>
        <p:spPr>
          <a:xfrm flipV="1">
            <a:off x="7591595" y="3269136"/>
            <a:ext cx="583184" cy="4508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C283393-6049-41B9-BC26-E89E3900AC3F}"/>
              </a:ext>
            </a:extLst>
          </p:cNvPr>
          <p:cNvSpPr txBox="1"/>
          <p:nvPr/>
        </p:nvSpPr>
        <p:spPr>
          <a:xfrm>
            <a:off x="7358696" y="3405086"/>
            <a:ext cx="36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e’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5E1B7D0-2EF9-4E40-8B32-7C1433E96A33}"/>
              </a:ext>
            </a:extLst>
          </p:cNvPr>
          <p:cNvSpPr/>
          <p:nvPr/>
        </p:nvSpPr>
        <p:spPr>
          <a:xfrm>
            <a:off x="7553800" y="3676906"/>
            <a:ext cx="91440" cy="8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64A886F-3407-47C9-945E-4F0FD357BA4D}"/>
              </a:ext>
            </a:extLst>
          </p:cNvPr>
          <p:cNvSpPr/>
          <p:nvPr/>
        </p:nvSpPr>
        <p:spPr>
          <a:xfrm>
            <a:off x="4933547" y="3675364"/>
            <a:ext cx="91440" cy="8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D8493B3-B90C-4692-9B97-BE7E6F33943B}"/>
              </a:ext>
            </a:extLst>
          </p:cNvPr>
          <p:cNvSpPr txBox="1"/>
          <p:nvPr/>
        </p:nvSpPr>
        <p:spPr>
          <a:xfrm>
            <a:off x="4885641" y="3373060"/>
            <a:ext cx="36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9783FC5-3516-4D36-8F17-77A9A6A5D92B}"/>
              </a:ext>
            </a:extLst>
          </p:cNvPr>
          <p:cNvSpPr txBox="1"/>
          <p:nvPr/>
        </p:nvSpPr>
        <p:spPr>
          <a:xfrm>
            <a:off x="3971379" y="3858167"/>
            <a:ext cx="75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原点</a:t>
            </a:r>
            <a:r>
              <a:rPr 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C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3C838D-E8FF-4869-AB96-7F31B71D4CFA}"/>
              </a:ext>
            </a:extLst>
          </p:cNvPr>
          <p:cNvCxnSpPr>
            <a:cxnSpLocks/>
            <a:endCxn id="21" idx="2"/>
          </p:cNvCxnSpPr>
          <p:nvPr/>
        </p:nvCxnSpPr>
        <p:spPr>
          <a:xfrm flipH="1" flipV="1">
            <a:off x="4017359" y="3722200"/>
            <a:ext cx="127537" cy="187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5E75A70-0710-434E-93FB-2DE4E248CF49}"/>
              </a:ext>
            </a:extLst>
          </p:cNvPr>
          <p:cNvSpPr txBox="1"/>
          <p:nvPr/>
        </p:nvSpPr>
        <p:spPr>
          <a:xfrm>
            <a:off x="8079091" y="3915211"/>
            <a:ext cx="75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原点</a:t>
            </a:r>
            <a:r>
              <a:rPr 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C’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9F851B2-03E2-48B8-B5C3-477814DFD9E7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8488245" y="3720015"/>
            <a:ext cx="227909" cy="2246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EE98D30D-48E7-4D4E-A5A5-A12669343E8F}"/>
              </a:ext>
            </a:extLst>
          </p:cNvPr>
          <p:cNvSpPr txBox="1"/>
          <p:nvPr/>
        </p:nvSpPr>
        <p:spPr>
          <a:xfrm>
            <a:off x="2741262" y="4039037"/>
            <a:ext cx="75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カメラ</a:t>
            </a:r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endParaRPr lang="en-US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076A584-0EFC-4C40-9771-411B483A5C3C}"/>
              </a:ext>
            </a:extLst>
          </p:cNvPr>
          <p:cNvSpPr txBox="1"/>
          <p:nvPr/>
        </p:nvSpPr>
        <p:spPr>
          <a:xfrm>
            <a:off x="9332561" y="3977524"/>
            <a:ext cx="75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カメラ</a:t>
            </a:r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lang="en-US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186BAAB-F3CC-4EF6-B8D9-AD6E8C28F54A}"/>
              </a:ext>
            </a:extLst>
          </p:cNvPr>
          <p:cNvSpPr txBox="1"/>
          <p:nvPr/>
        </p:nvSpPr>
        <p:spPr>
          <a:xfrm>
            <a:off x="1856000" y="2261682"/>
            <a:ext cx="16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カメラ</a:t>
            </a:r>
            <a:r>
              <a:rPr lang="en-US" altLang="ja-JP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lang="ja-JP" alt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画像平面</a:t>
            </a:r>
            <a:endParaRPr lang="en-US" altLang="ja-JP" sz="1400" dirty="0">
              <a:solidFill>
                <a:schemeClr val="accent6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正規化画像座標</a:t>
            </a:r>
            <a:r>
              <a:rPr 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7933289-AA3A-49A7-92B6-2DE9FB7CE3C2}"/>
              </a:ext>
            </a:extLst>
          </p:cNvPr>
          <p:cNvCxnSpPr>
            <a:cxnSpLocks/>
          </p:cNvCxnSpPr>
          <p:nvPr/>
        </p:nvCxnSpPr>
        <p:spPr>
          <a:xfrm flipH="1" flipV="1">
            <a:off x="3463976" y="2579004"/>
            <a:ext cx="409947" cy="6516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9C26E710-ECAF-4ED7-A729-C097F19B3D0D}"/>
              </a:ext>
            </a:extLst>
          </p:cNvPr>
          <p:cNvCxnSpPr>
            <a:cxnSpLocks/>
          </p:cNvCxnSpPr>
          <p:nvPr/>
        </p:nvCxnSpPr>
        <p:spPr>
          <a:xfrm flipH="1" flipV="1">
            <a:off x="8826885" y="2712292"/>
            <a:ext cx="480012" cy="5885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6CB95B4-27B0-4823-A6D7-59AD139A6911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8197650" y="3268249"/>
            <a:ext cx="518504" cy="4517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E179F3C-D414-44C1-A4FC-6AAAA9D753E6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8051380" y="3374158"/>
            <a:ext cx="664774" cy="3458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EE273AF-1D15-48C8-A9FD-532987C355A4}"/>
              </a:ext>
            </a:extLst>
          </p:cNvPr>
          <p:cNvCxnSpPr>
            <a:cxnSpLocks/>
            <a:stCxn id="51" idx="1"/>
            <a:endCxn id="54" idx="7"/>
          </p:cNvCxnSpPr>
          <p:nvPr/>
        </p:nvCxnSpPr>
        <p:spPr>
          <a:xfrm flipH="1" flipV="1">
            <a:off x="7631849" y="3689984"/>
            <a:ext cx="1084305" cy="300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AA214DC-B9B7-4327-804B-A7700FDBFEED}"/>
              </a:ext>
            </a:extLst>
          </p:cNvPr>
          <p:cNvCxnSpPr>
            <a:cxnSpLocks/>
            <a:stCxn id="21" idx="4"/>
          </p:cNvCxnSpPr>
          <p:nvPr/>
        </p:nvCxnSpPr>
        <p:spPr>
          <a:xfrm flipH="1" flipV="1">
            <a:off x="7853829" y="3503784"/>
            <a:ext cx="838972" cy="2184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Speech Bubble: Rectangle 67">
            <a:extLst>
              <a:ext uri="{FF2B5EF4-FFF2-40B4-BE49-F238E27FC236}">
                <a16:creationId xmlns:a16="http://schemas.microsoft.com/office/drawing/2014/main" id="{700DEC43-A0A5-40A8-BD9D-C4F5821BE442}"/>
              </a:ext>
            </a:extLst>
          </p:cNvPr>
          <p:cNvSpPr/>
          <p:nvPr/>
        </p:nvSpPr>
        <p:spPr>
          <a:xfrm>
            <a:off x="7408382" y="1617320"/>
            <a:ext cx="2368505" cy="678488"/>
          </a:xfrm>
          <a:prstGeom prst="wedgeRectCallout">
            <a:avLst>
              <a:gd name="adj1" fmla="val -25513"/>
              <a:gd name="adj2" fmla="val 206842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ベクトル</a:t>
            </a:r>
            <a:r>
              <a:rPr lang="en-US" altLang="ja-JP" sz="1600" b="1" i="1" dirty="0">
                <a:solidFill>
                  <a:schemeClr val="tx1"/>
                </a:solidFill>
                <a:latin typeface="Times New Roman" panose="02020603050405020304" pitchFamily="18" charset="0"/>
                <a:ea typeface="Meiryo UI" panose="020B0604030504040204" pitchFamily="34" charset="-128"/>
                <a:cs typeface="Times New Roman" panose="02020603050405020304" pitchFamily="18" charset="0"/>
              </a:rPr>
              <a:t>p’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と</a:t>
            </a:r>
            <a:r>
              <a:rPr lang="en-US" altLang="ja-JP" sz="1600" b="1" i="1" dirty="0">
                <a:solidFill>
                  <a:schemeClr val="tx1"/>
                </a:solidFill>
                <a:latin typeface="Times New Roman" panose="02020603050405020304" pitchFamily="18" charset="0"/>
                <a:ea typeface="Meiryo UI" panose="020B0604030504040204" pitchFamily="34" charset="-128"/>
                <a:cs typeface="Times New Roman" panose="02020603050405020304" pitchFamily="18" charset="0"/>
              </a:rPr>
              <a:t>l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が常に垂直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⇔エピポーラ面と</a:t>
            </a:r>
            <a:r>
              <a:rPr lang="en-US" altLang="ja-JP" sz="1600" b="1" i="1" dirty="0">
                <a:solidFill>
                  <a:schemeClr val="tx1"/>
                </a:solidFill>
                <a:latin typeface="Times New Roman" panose="02020603050405020304" pitchFamily="18" charset="0"/>
                <a:ea typeface="Meiryo UI" panose="020B0604030504040204" pitchFamily="34" charset="-128"/>
                <a:cs typeface="Times New Roman" panose="02020603050405020304" pitchFamily="18" charset="0"/>
              </a:rPr>
              <a:t>l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が垂直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DAB340F-2505-43A3-AEF8-A0FAD19C3624}"/>
              </a:ext>
            </a:extLst>
          </p:cNvPr>
          <p:cNvCxnSpPr>
            <a:cxnSpLocks/>
          </p:cNvCxnSpPr>
          <p:nvPr/>
        </p:nvCxnSpPr>
        <p:spPr>
          <a:xfrm flipH="1" flipV="1">
            <a:off x="7800034" y="3663931"/>
            <a:ext cx="771155" cy="12398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BA48F1D-2CC0-4E1E-A8EA-A92787A7A06A}"/>
              </a:ext>
            </a:extLst>
          </p:cNvPr>
          <p:cNvCxnSpPr>
            <a:cxnSpLocks/>
          </p:cNvCxnSpPr>
          <p:nvPr/>
        </p:nvCxnSpPr>
        <p:spPr>
          <a:xfrm flipH="1" flipV="1">
            <a:off x="8029993" y="3526715"/>
            <a:ext cx="638939" cy="13950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89526E2-D48B-4758-AEB6-3A1978F62045}"/>
                  </a:ext>
                </a:extLst>
              </p:cNvPr>
              <p:cNvSpPr txBox="1"/>
              <p:nvPr/>
            </p:nvSpPr>
            <p:spPr>
              <a:xfrm>
                <a:off x="6349860" y="4921178"/>
                <a:ext cx="4638144" cy="867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600" dirty="0">
                    <a:solidFill>
                      <a:srgbClr val="FF0000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ベクトル</a:t>
                </a:r>
                <a14:m>
                  <m:oMath xmlns:m="http://schemas.openxmlformats.org/officeDocument/2006/math">
                    <m:r>
                      <a:rPr lang="en-US" altLang="ja-JP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iryo UI" panose="020B0604030504040204" pitchFamily="34" charset="-128"/>
                      </a:rPr>
                      <m:t>𝒑</m:t>
                    </m:r>
                    <m:r>
                      <a:rPr lang="en-US" altLang="ja-JP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iryo UI" panose="020B0604030504040204" pitchFamily="34" charset="-128"/>
                      </a:rPr>
                      <m:t>′</m:t>
                    </m:r>
                    <m:r>
                      <a:rPr lang="en-US" altLang="ja-JP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iryo UI" panose="020B0604030504040204" pitchFamily="34" charset="-128"/>
                      </a:rPr>
                      <m:t>=</m:t>
                    </m:r>
                    <m:d>
                      <m:dPr>
                        <m:ctrlPr>
                          <a:rPr lang="en-US" altLang="ja-JP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eiryo UI" panose="020B0604030504040204" pitchFamily="34" charset="-128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ja-JP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Meiryo UI" panose="020B0604030504040204" pitchFamily="34" charset="-128"/>
                              </a:rPr>
                            </m:ctrlPr>
                          </m:sSubSupPr>
                          <m:e>
                            <m:r>
                              <a:rPr lang="en-US" altLang="ja-JP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Meiryo UI" panose="020B0604030504040204" pitchFamily="34" charset="-128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Meiryo UI" panose="020B0604030504040204" pitchFamily="34" charset="-128"/>
                              </a:rPr>
                              <m:t>𝑝</m:t>
                            </m:r>
                          </m:sub>
                          <m:sup>
                            <m:r>
                              <a:rPr lang="en-US" altLang="ja-JP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Meiryo UI" panose="020B0604030504040204" pitchFamily="34" charset="-128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ja-JP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eiryo UI" panose="020B0604030504040204" pitchFamily="34" charset="-128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ja-JP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Meiryo UI" panose="020B0604030504040204" pitchFamily="34" charset="-128"/>
                              </a:rPr>
                            </m:ctrlPr>
                          </m:sSubSupPr>
                          <m:e>
                            <m:r>
                              <a:rPr lang="en-US" altLang="ja-JP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Meiryo UI" panose="020B0604030504040204" pitchFamily="34" charset="-128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Meiryo UI" panose="020B0604030504040204" pitchFamily="34" charset="-128"/>
                              </a:rPr>
                              <m:t>𝑝</m:t>
                            </m:r>
                          </m:sub>
                          <m:sup>
                            <m:r>
                              <a:rPr lang="en-US" altLang="ja-JP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Meiryo UI" panose="020B0604030504040204" pitchFamily="34" charset="-128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ja-JP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eiryo UI" panose="020B0604030504040204" pitchFamily="34" charset="-128"/>
                          </a:rPr>
                          <m:t>,1</m:t>
                        </m:r>
                      </m:e>
                    </m:d>
                  </m:oMath>
                </a14:m>
                <a:r>
                  <a:rPr lang="ja-JP" altLang="en-US" sz="1600" dirty="0">
                    <a:solidFill>
                      <a:srgbClr val="FF0000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のとりうる範囲</a:t>
                </a:r>
                <a:endParaRPr lang="en-US" altLang="ja-JP" sz="1600" dirty="0">
                  <a:solidFill>
                    <a:srgbClr val="FF0000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  <a:p>
                <a:r>
                  <a:rPr lang="ja-JP" altLang="en-US" sz="1600" dirty="0">
                    <a:solidFill>
                      <a:srgbClr val="FF0000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→原点</a:t>
                </a:r>
                <a:r>
                  <a:rPr lang="en-US" altLang="ja-JP" sz="1600" dirty="0">
                    <a:solidFill>
                      <a:srgbClr val="FF0000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C’</a:t>
                </a:r>
                <a:r>
                  <a:rPr lang="ja-JP" altLang="en-US" sz="1600" dirty="0">
                    <a:solidFill>
                      <a:srgbClr val="FF0000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からエピポーラ線</a:t>
                </a:r>
                <a:r>
                  <a:rPr lang="en-US" altLang="ja-JP" sz="1600" dirty="0">
                    <a:solidFill>
                      <a:srgbClr val="FF0000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p’-e</a:t>
                </a:r>
                <a:r>
                  <a:rPr lang="ja-JP" altLang="en-US" sz="1600" dirty="0">
                    <a:solidFill>
                      <a:srgbClr val="FF0000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に引いたベクトルの集合</a:t>
                </a:r>
                <a:endParaRPr lang="en-US" altLang="ja-JP" sz="1600" dirty="0">
                  <a:solidFill>
                    <a:srgbClr val="FF0000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  <a:p>
                <a:r>
                  <a:rPr lang="ja-JP" altLang="en-US" sz="1600" dirty="0">
                    <a:solidFill>
                      <a:srgbClr val="FF0000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→面</a:t>
                </a:r>
                <a:r>
                  <a:rPr lang="en-US" altLang="ja-JP" sz="1600" dirty="0">
                    <a:solidFill>
                      <a:srgbClr val="FF0000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C’-p’-e’=</a:t>
                </a:r>
                <a:r>
                  <a:rPr lang="ja-JP" altLang="en-US" sz="1600" dirty="0">
                    <a:solidFill>
                      <a:srgbClr val="FF0000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エピポーラ面上に並ぶ</a:t>
                </a:r>
                <a:endParaRPr lang="en-US" sz="1600" dirty="0">
                  <a:solidFill>
                    <a:srgbClr val="FF0000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89526E2-D48B-4758-AEB6-3A1978F62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860" y="4921178"/>
                <a:ext cx="4638144" cy="867610"/>
              </a:xfrm>
              <a:prstGeom prst="rect">
                <a:avLst/>
              </a:prstGeom>
              <a:blipFill>
                <a:blip r:embed="rId2"/>
                <a:stretch>
                  <a:fillRect l="-789" t="-699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604FC98-C5BF-4201-B49A-43A45A0A33A8}"/>
              </a:ext>
            </a:extLst>
          </p:cNvPr>
          <p:cNvCxnSpPr>
            <a:cxnSpLocks/>
          </p:cNvCxnSpPr>
          <p:nvPr/>
        </p:nvCxnSpPr>
        <p:spPr>
          <a:xfrm flipH="1" flipV="1">
            <a:off x="8231576" y="3463687"/>
            <a:ext cx="532243" cy="14581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DBF510D-11A3-410D-BA60-23EC812E22DF}"/>
              </a:ext>
            </a:extLst>
          </p:cNvPr>
          <p:cNvCxnSpPr>
            <a:cxnSpLocks/>
          </p:cNvCxnSpPr>
          <p:nvPr/>
        </p:nvCxnSpPr>
        <p:spPr>
          <a:xfrm flipH="1" flipV="1">
            <a:off x="8400664" y="3400841"/>
            <a:ext cx="465819" cy="15289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02">
            <a:extLst>
              <a:ext uri="{FF2B5EF4-FFF2-40B4-BE49-F238E27FC236}">
                <a16:creationId xmlns:a16="http://schemas.microsoft.com/office/drawing/2014/main" id="{EFB89A7C-5B9C-25B6-9BC9-79452D13C49B}"/>
              </a:ext>
            </a:extLst>
          </p:cNvPr>
          <p:cNvSpPr txBox="1"/>
          <p:nvPr/>
        </p:nvSpPr>
        <p:spPr>
          <a:xfrm>
            <a:off x="9172688" y="2588335"/>
            <a:ext cx="16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カメラ</a:t>
            </a:r>
            <a:r>
              <a:rPr lang="en-US" altLang="ja-JP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r>
              <a:rPr lang="ja-JP" alt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画像平面</a:t>
            </a:r>
            <a:endParaRPr lang="en-US" altLang="ja-JP" sz="1400" dirty="0">
              <a:solidFill>
                <a:schemeClr val="accent6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正規化画像座標</a:t>
            </a:r>
            <a:r>
              <a:rPr 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D8494CB-28EC-A671-34E6-932B2C933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963" y="853327"/>
            <a:ext cx="9132600" cy="44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904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375CAE0-55EF-434C-A118-A6CCB2036769}"/>
              </a:ext>
            </a:extLst>
          </p:cNvPr>
          <p:cNvCxnSpPr>
            <a:cxnSpLocks/>
          </p:cNvCxnSpPr>
          <p:nvPr/>
        </p:nvCxnSpPr>
        <p:spPr>
          <a:xfrm>
            <a:off x="5467850" y="1872120"/>
            <a:ext cx="3234837" cy="1861339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09286A8-1C7C-486C-B42E-04B0E76B151D}"/>
              </a:ext>
            </a:extLst>
          </p:cNvPr>
          <p:cNvCxnSpPr>
            <a:cxnSpLocks/>
          </p:cNvCxnSpPr>
          <p:nvPr/>
        </p:nvCxnSpPr>
        <p:spPr>
          <a:xfrm flipV="1">
            <a:off x="3998696" y="1687454"/>
            <a:ext cx="3323588" cy="2053541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046ACD0-AE96-4A4A-A668-B5C286AF957D}"/>
              </a:ext>
            </a:extLst>
          </p:cNvPr>
          <p:cNvSpPr/>
          <p:nvPr/>
        </p:nvSpPr>
        <p:spPr>
          <a:xfrm>
            <a:off x="4017359" y="1633080"/>
            <a:ext cx="4675442" cy="2089120"/>
          </a:xfrm>
          <a:prstGeom prst="triangl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39DA406-E8F2-47DA-8177-433335C05C63}"/>
              </a:ext>
            </a:extLst>
          </p:cNvPr>
          <p:cNvGrpSpPr/>
          <p:nvPr/>
        </p:nvGrpSpPr>
        <p:grpSpPr>
          <a:xfrm rot="12657932">
            <a:off x="8657216" y="3649418"/>
            <a:ext cx="723899" cy="538161"/>
            <a:chOff x="1295400" y="2395538"/>
            <a:chExt cx="723899" cy="538161"/>
          </a:xfrm>
        </p:grpSpPr>
        <p:sp>
          <p:nvSpPr>
            <p:cNvPr id="50" name="Cube 49">
              <a:extLst>
                <a:ext uri="{FF2B5EF4-FFF2-40B4-BE49-F238E27FC236}">
                  <a16:creationId xmlns:a16="http://schemas.microsoft.com/office/drawing/2014/main" id="{F0A74A9B-9A7D-45E6-BE15-65F115E6FA04}"/>
                </a:ext>
              </a:extLst>
            </p:cNvPr>
            <p:cNvSpPr/>
            <p:nvPr/>
          </p:nvSpPr>
          <p:spPr>
            <a:xfrm>
              <a:off x="1295400" y="2395538"/>
              <a:ext cx="552448" cy="538161"/>
            </a:xfrm>
            <a:prstGeom prst="cube">
              <a:avLst>
                <a:gd name="adj" fmla="val 2742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ylinder 50">
              <a:extLst>
                <a:ext uri="{FF2B5EF4-FFF2-40B4-BE49-F238E27FC236}">
                  <a16:creationId xmlns:a16="http://schemas.microsoft.com/office/drawing/2014/main" id="{0CB6BA73-0CBC-4346-A8A2-4AA807DEF4A1}"/>
                </a:ext>
              </a:extLst>
            </p:cNvPr>
            <p:cNvSpPr/>
            <p:nvPr/>
          </p:nvSpPr>
          <p:spPr>
            <a:xfrm rot="5400000">
              <a:off x="1743073" y="2536031"/>
              <a:ext cx="266700" cy="285752"/>
            </a:xfrm>
            <a:prstGeom prst="can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06118A1-FB9A-4488-8B75-9C17A3D83110}"/>
              </a:ext>
            </a:extLst>
          </p:cNvPr>
          <p:cNvGrpSpPr/>
          <p:nvPr/>
        </p:nvGrpSpPr>
        <p:grpSpPr>
          <a:xfrm rot="19527135">
            <a:off x="3322122" y="3642545"/>
            <a:ext cx="723899" cy="538161"/>
            <a:chOff x="1295400" y="2395538"/>
            <a:chExt cx="723899" cy="538161"/>
          </a:xfrm>
        </p:grpSpPr>
        <p:sp>
          <p:nvSpPr>
            <p:cNvPr id="94" name="Cube 93">
              <a:extLst>
                <a:ext uri="{FF2B5EF4-FFF2-40B4-BE49-F238E27FC236}">
                  <a16:creationId xmlns:a16="http://schemas.microsoft.com/office/drawing/2014/main" id="{F205B1FC-9134-4776-831D-596947ECB782}"/>
                </a:ext>
              </a:extLst>
            </p:cNvPr>
            <p:cNvSpPr/>
            <p:nvPr/>
          </p:nvSpPr>
          <p:spPr>
            <a:xfrm>
              <a:off x="1295400" y="2395538"/>
              <a:ext cx="552448" cy="538161"/>
            </a:xfrm>
            <a:prstGeom prst="cube">
              <a:avLst>
                <a:gd name="adj" fmla="val 2742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Cylinder 94">
              <a:extLst>
                <a:ext uri="{FF2B5EF4-FFF2-40B4-BE49-F238E27FC236}">
                  <a16:creationId xmlns:a16="http://schemas.microsoft.com/office/drawing/2014/main" id="{EB5B6FE7-2FCB-46AC-9D19-FD63A2852994}"/>
                </a:ext>
              </a:extLst>
            </p:cNvPr>
            <p:cNvSpPr/>
            <p:nvPr/>
          </p:nvSpPr>
          <p:spPr>
            <a:xfrm rot="5400000">
              <a:off x="1743073" y="2536031"/>
              <a:ext cx="266700" cy="285752"/>
            </a:xfrm>
            <a:prstGeom prst="can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Parallelogram 5">
            <a:extLst>
              <a:ext uri="{FF2B5EF4-FFF2-40B4-BE49-F238E27FC236}">
                <a16:creationId xmlns:a16="http://schemas.microsoft.com/office/drawing/2014/main" id="{2133A273-0BD1-4425-999A-B7BA46FEF94B}"/>
              </a:ext>
            </a:extLst>
          </p:cNvPr>
          <p:cNvSpPr/>
          <p:nvPr/>
        </p:nvSpPr>
        <p:spPr>
          <a:xfrm rot="16200000">
            <a:off x="3644899" y="2492444"/>
            <a:ext cx="1737360" cy="1554480"/>
          </a:xfrm>
          <a:prstGeom prst="parallelogram">
            <a:avLst>
              <a:gd name="adj" fmla="val 42893"/>
            </a:avLst>
          </a:prstGeom>
          <a:solidFill>
            <a:srgbClr val="A9D18E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Parallelogram 62">
            <a:extLst>
              <a:ext uri="{FF2B5EF4-FFF2-40B4-BE49-F238E27FC236}">
                <a16:creationId xmlns:a16="http://schemas.microsoft.com/office/drawing/2014/main" id="{6288555C-86FD-4BA9-AF71-E67BAF141A81}"/>
              </a:ext>
            </a:extLst>
          </p:cNvPr>
          <p:cNvSpPr/>
          <p:nvPr/>
        </p:nvSpPr>
        <p:spPr>
          <a:xfrm rot="5400000" flipV="1">
            <a:off x="7321044" y="2499721"/>
            <a:ext cx="1737360" cy="1554480"/>
          </a:xfrm>
          <a:prstGeom prst="parallelogram">
            <a:avLst>
              <a:gd name="adj" fmla="val 42893"/>
            </a:avLst>
          </a:prstGeom>
          <a:solidFill>
            <a:srgbClr val="A9D18E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578F7AA-93FC-42BF-9FBC-263EEC1D9056}"/>
              </a:ext>
            </a:extLst>
          </p:cNvPr>
          <p:cNvCxnSpPr>
            <a:cxnSpLocks/>
          </p:cNvCxnSpPr>
          <p:nvPr/>
        </p:nvCxnSpPr>
        <p:spPr>
          <a:xfrm flipV="1">
            <a:off x="4016206" y="3520011"/>
            <a:ext cx="298990" cy="1957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05E422F2-27B9-4A44-88BF-5F77FA75B989}"/>
              </a:ext>
            </a:extLst>
          </p:cNvPr>
          <p:cNvSpPr txBox="1"/>
          <p:nvPr/>
        </p:nvSpPr>
        <p:spPr>
          <a:xfrm>
            <a:off x="4253233" y="3435699"/>
            <a:ext cx="465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Z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D867510-AE40-46AA-AFBC-1E7AC274430F}"/>
              </a:ext>
            </a:extLst>
          </p:cNvPr>
          <p:cNvSpPr txBox="1"/>
          <p:nvPr/>
        </p:nvSpPr>
        <p:spPr>
          <a:xfrm>
            <a:off x="3411277" y="3246237"/>
            <a:ext cx="50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X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63154BE-9196-4184-8ACA-7E9005374350}"/>
              </a:ext>
            </a:extLst>
          </p:cNvPr>
          <p:cNvSpPr txBox="1"/>
          <p:nvPr/>
        </p:nvSpPr>
        <p:spPr>
          <a:xfrm>
            <a:off x="3716368" y="3068332"/>
            <a:ext cx="45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Y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66EBF0F-9A49-44F5-855B-B00F5358875A}"/>
              </a:ext>
            </a:extLst>
          </p:cNvPr>
          <p:cNvCxnSpPr>
            <a:cxnSpLocks/>
          </p:cNvCxnSpPr>
          <p:nvPr/>
        </p:nvCxnSpPr>
        <p:spPr>
          <a:xfrm flipV="1">
            <a:off x="4016206" y="3340490"/>
            <a:ext cx="0" cy="3657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B0609EB-EE96-4B3B-88F0-E80CAA9FAA4F}"/>
              </a:ext>
            </a:extLst>
          </p:cNvPr>
          <p:cNvCxnSpPr>
            <a:cxnSpLocks/>
          </p:cNvCxnSpPr>
          <p:nvPr/>
        </p:nvCxnSpPr>
        <p:spPr>
          <a:xfrm flipH="1" flipV="1">
            <a:off x="3683555" y="3584623"/>
            <a:ext cx="332654" cy="14159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7D98EAD-1C25-4435-9622-7140E5F352FD}"/>
              </a:ext>
            </a:extLst>
          </p:cNvPr>
          <p:cNvCxnSpPr>
            <a:cxnSpLocks/>
          </p:cNvCxnSpPr>
          <p:nvPr/>
        </p:nvCxnSpPr>
        <p:spPr>
          <a:xfrm flipV="1">
            <a:off x="8721825" y="3568420"/>
            <a:ext cx="321434" cy="1473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B684643-5C08-4CBE-89CD-2689F029FAC7}"/>
              </a:ext>
            </a:extLst>
          </p:cNvPr>
          <p:cNvCxnSpPr>
            <a:cxnSpLocks/>
          </p:cNvCxnSpPr>
          <p:nvPr/>
        </p:nvCxnSpPr>
        <p:spPr>
          <a:xfrm flipH="1" flipV="1">
            <a:off x="8721825" y="3336857"/>
            <a:ext cx="0" cy="3657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49A408A-FDD0-4A28-BF24-CF26708A65B6}"/>
              </a:ext>
            </a:extLst>
          </p:cNvPr>
          <p:cNvCxnSpPr>
            <a:cxnSpLocks/>
          </p:cNvCxnSpPr>
          <p:nvPr/>
        </p:nvCxnSpPr>
        <p:spPr>
          <a:xfrm flipH="1" flipV="1">
            <a:off x="8408243" y="3536907"/>
            <a:ext cx="313584" cy="18930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95EFCC0-0104-4CD3-853D-679506A15DE5}"/>
              </a:ext>
            </a:extLst>
          </p:cNvPr>
          <p:cNvSpPr txBox="1"/>
          <p:nvPr/>
        </p:nvSpPr>
        <p:spPr>
          <a:xfrm>
            <a:off x="8237607" y="3553452"/>
            <a:ext cx="407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Z</a:t>
            </a:r>
            <a:r>
              <a:rPr lang="en-US" baseline="-250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B53F222-6828-4766-A3B8-9336FA94A6F3}"/>
              </a:ext>
            </a:extLst>
          </p:cNvPr>
          <p:cNvSpPr txBox="1"/>
          <p:nvPr/>
        </p:nvSpPr>
        <p:spPr>
          <a:xfrm>
            <a:off x="8963985" y="3294598"/>
            <a:ext cx="45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X</a:t>
            </a:r>
            <a:r>
              <a:rPr lang="en-US" baseline="-250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CC5AB90-7D92-4B36-B45F-5B06B6C49314}"/>
              </a:ext>
            </a:extLst>
          </p:cNvPr>
          <p:cNvSpPr txBox="1"/>
          <p:nvPr/>
        </p:nvSpPr>
        <p:spPr>
          <a:xfrm>
            <a:off x="8641584" y="3066367"/>
            <a:ext cx="468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Y</a:t>
            </a:r>
            <a:r>
              <a:rPr lang="en-US" baseline="-25000" dirty="0">
                <a:solidFill>
                  <a:schemeClr val="accent1"/>
                </a:solidFill>
              </a:rPr>
              <a:t>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DB5230-402E-4F0B-9AB4-83A38695448C}"/>
              </a:ext>
            </a:extLst>
          </p:cNvPr>
          <p:cNvCxnSpPr>
            <a:stCxn id="95" idx="1"/>
          </p:cNvCxnSpPr>
          <p:nvPr/>
        </p:nvCxnSpPr>
        <p:spPr>
          <a:xfrm flipV="1">
            <a:off x="3990295" y="1652742"/>
            <a:ext cx="2364785" cy="20653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58AA4D7-1B9D-489B-BB16-2CBEA7F46D65}"/>
              </a:ext>
            </a:extLst>
          </p:cNvPr>
          <p:cNvSpPr/>
          <p:nvPr/>
        </p:nvSpPr>
        <p:spPr>
          <a:xfrm>
            <a:off x="4474789" y="3204547"/>
            <a:ext cx="91440" cy="893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ADC8344-7D93-46A2-B283-3402A63FA015}"/>
              </a:ext>
            </a:extLst>
          </p:cNvPr>
          <p:cNvSpPr txBox="1"/>
          <p:nvPr/>
        </p:nvSpPr>
        <p:spPr>
          <a:xfrm>
            <a:off x="4351038" y="2856998"/>
            <a:ext cx="33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D2A5EE4-42D4-4600-A239-7DB1E7D7A415}"/>
              </a:ext>
            </a:extLst>
          </p:cNvPr>
          <p:cNvCxnSpPr>
            <a:cxnSpLocks/>
          </p:cNvCxnSpPr>
          <p:nvPr/>
        </p:nvCxnSpPr>
        <p:spPr>
          <a:xfrm flipH="1" flipV="1">
            <a:off x="6355160" y="1645017"/>
            <a:ext cx="2360994" cy="2074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4BA60756-049D-4B60-BB12-5C2A13EA17F8}"/>
              </a:ext>
            </a:extLst>
          </p:cNvPr>
          <p:cNvSpPr/>
          <p:nvPr/>
        </p:nvSpPr>
        <p:spPr>
          <a:xfrm>
            <a:off x="6266375" y="1563440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757A4EC-D899-427B-8D19-92BA76D497F5}"/>
              </a:ext>
            </a:extLst>
          </p:cNvPr>
          <p:cNvSpPr txBox="1"/>
          <p:nvPr/>
        </p:nvSpPr>
        <p:spPr>
          <a:xfrm>
            <a:off x="6492018" y="1468076"/>
            <a:ext cx="143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962B6F3-9398-4349-AA04-4B40EAD29F76}"/>
              </a:ext>
            </a:extLst>
          </p:cNvPr>
          <p:cNvCxnSpPr>
            <a:cxnSpLocks/>
          </p:cNvCxnSpPr>
          <p:nvPr/>
        </p:nvCxnSpPr>
        <p:spPr>
          <a:xfrm flipH="1" flipV="1">
            <a:off x="6354388" y="1637759"/>
            <a:ext cx="2360994" cy="2074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14D35551-5F0F-408B-90A8-4CA959E0565F}"/>
              </a:ext>
            </a:extLst>
          </p:cNvPr>
          <p:cNvSpPr/>
          <p:nvPr/>
        </p:nvSpPr>
        <p:spPr>
          <a:xfrm>
            <a:off x="8144004" y="3206382"/>
            <a:ext cx="91440" cy="893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E37D85C-0DD6-4A96-9AD1-7ACFE5AD9DC4}"/>
              </a:ext>
            </a:extLst>
          </p:cNvPr>
          <p:cNvSpPr txBox="1"/>
          <p:nvPr/>
        </p:nvSpPr>
        <p:spPr>
          <a:xfrm>
            <a:off x="8040375" y="2859209"/>
            <a:ext cx="36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p’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0D64CE45-4B4D-4B63-B808-41A705AEFA46}"/>
              </a:ext>
            </a:extLst>
          </p:cNvPr>
          <p:cNvCxnSpPr>
            <a:cxnSpLocks/>
            <a:stCxn id="21" idx="4"/>
            <a:endCxn id="21" idx="2"/>
          </p:cNvCxnSpPr>
          <p:nvPr/>
        </p:nvCxnSpPr>
        <p:spPr>
          <a:xfrm flipH="1">
            <a:off x="4017359" y="3722200"/>
            <a:ext cx="46754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1A20735-A32A-498A-8EF6-6A062D68C28A}"/>
              </a:ext>
            </a:extLst>
          </p:cNvPr>
          <p:cNvCxnSpPr>
            <a:cxnSpLocks/>
          </p:cNvCxnSpPr>
          <p:nvPr/>
        </p:nvCxnSpPr>
        <p:spPr>
          <a:xfrm flipV="1">
            <a:off x="7591595" y="3269136"/>
            <a:ext cx="583184" cy="4508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C283393-6049-41B9-BC26-E89E3900AC3F}"/>
              </a:ext>
            </a:extLst>
          </p:cNvPr>
          <p:cNvSpPr txBox="1"/>
          <p:nvPr/>
        </p:nvSpPr>
        <p:spPr>
          <a:xfrm>
            <a:off x="7358696" y="3405086"/>
            <a:ext cx="36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e’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5E1B7D0-2EF9-4E40-8B32-7C1433E96A33}"/>
              </a:ext>
            </a:extLst>
          </p:cNvPr>
          <p:cNvSpPr/>
          <p:nvPr/>
        </p:nvSpPr>
        <p:spPr>
          <a:xfrm>
            <a:off x="7553800" y="3676906"/>
            <a:ext cx="91440" cy="8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64A886F-3407-47C9-945E-4F0FD357BA4D}"/>
              </a:ext>
            </a:extLst>
          </p:cNvPr>
          <p:cNvSpPr/>
          <p:nvPr/>
        </p:nvSpPr>
        <p:spPr>
          <a:xfrm>
            <a:off x="4933547" y="3675364"/>
            <a:ext cx="91440" cy="8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D8493B3-B90C-4692-9B97-BE7E6F33943B}"/>
              </a:ext>
            </a:extLst>
          </p:cNvPr>
          <p:cNvSpPr txBox="1"/>
          <p:nvPr/>
        </p:nvSpPr>
        <p:spPr>
          <a:xfrm>
            <a:off x="4885641" y="3373060"/>
            <a:ext cx="36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9783FC5-3516-4D36-8F17-77A9A6A5D92B}"/>
              </a:ext>
            </a:extLst>
          </p:cNvPr>
          <p:cNvSpPr txBox="1"/>
          <p:nvPr/>
        </p:nvSpPr>
        <p:spPr>
          <a:xfrm>
            <a:off x="3971379" y="3858167"/>
            <a:ext cx="75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原点</a:t>
            </a:r>
            <a:r>
              <a:rPr 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C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3C838D-E8FF-4869-AB96-7F31B71D4CFA}"/>
              </a:ext>
            </a:extLst>
          </p:cNvPr>
          <p:cNvCxnSpPr>
            <a:cxnSpLocks/>
            <a:endCxn id="21" idx="2"/>
          </p:cNvCxnSpPr>
          <p:nvPr/>
        </p:nvCxnSpPr>
        <p:spPr>
          <a:xfrm flipH="1" flipV="1">
            <a:off x="4017359" y="3722200"/>
            <a:ext cx="127537" cy="187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5E75A70-0710-434E-93FB-2DE4E248CF49}"/>
              </a:ext>
            </a:extLst>
          </p:cNvPr>
          <p:cNvSpPr txBox="1"/>
          <p:nvPr/>
        </p:nvSpPr>
        <p:spPr>
          <a:xfrm>
            <a:off x="8079091" y="3915211"/>
            <a:ext cx="75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原点</a:t>
            </a:r>
            <a:r>
              <a:rPr 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C’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9F851B2-03E2-48B8-B5C3-477814DFD9E7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8488245" y="3720015"/>
            <a:ext cx="227909" cy="2246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EE98D30D-48E7-4D4E-A5A5-A12669343E8F}"/>
              </a:ext>
            </a:extLst>
          </p:cNvPr>
          <p:cNvSpPr txBox="1"/>
          <p:nvPr/>
        </p:nvSpPr>
        <p:spPr>
          <a:xfrm>
            <a:off x="2741262" y="4039037"/>
            <a:ext cx="75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カメラ</a:t>
            </a:r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endParaRPr lang="en-US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076A584-0EFC-4C40-9771-411B483A5C3C}"/>
              </a:ext>
            </a:extLst>
          </p:cNvPr>
          <p:cNvSpPr txBox="1"/>
          <p:nvPr/>
        </p:nvSpPr>
        <p:spPr>
          <a:xfrm>
            <a:off x="9332561" y="3977524"/>
            <a:ext cx="75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カメラ</a:t>
            </a:r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lang="en-US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7933289-AA3A-49A7-92B6-2DE9FB7CE3C2}"/>
              </a:ext>
            </a:extLst>
          </p:cNvPr>
          <p:cNvCxnSpPr>
            <a:cxnSpLocks/>
          </p:cNvCxnSpPr>
          <p:nvPr/>
        </p:nvCxnSpPr>
        <p:spPr>
          <a:xfrm flipH="1">
            <a:off x="3399258" y="2801709"/>
            <a:ext cx="462955" cy="18989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9C26E710-ECAF-4ED7-A729-C097F19B3D0D}"/>
              </a:ext>
            </a:extLst>
          </p:cNvPr>
          <p:cNvCxnSpPr>
            <a:cxnSpLocks/>
          </p:cNvCxnSpPr>
          <p:nvPr/>
        </p:nvCxnSpPr>
        <p:spPr>
          <a:xfrm flipH="1" flipV="1">
            <a:off x="8826885" y="2712292"/>
            <a:ext cx="480012" cy="5885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6CB95B4-27B0-4823-A6D7-59AD139A6911}"/>
              </a:ext>
            </a:extLst>
          </p:cNvPr>
          <p:cNvCxnSpPr>
            <a:cxnSpLocks/>
            <a:stCxn id="95" idx="1"/>
            <a:endCxn id="19" idx="3"/>
          </p:cNvCxnSpPr>
          <p:nvPr/>
        </p:nvCxnSpPr>
        <p:spPr>
          <a:xfrm flipV="1">
            <a:off x="3990295" y="3280770"/>
            <a:ext cx="497885" cy="43736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EE273AF-1D15-48C8-A9FD-532987C355A4}"/>
              </a:ext>
            </a:extLst>
          </p:cNvPr>
          <p:cNvCxnSpPr>
            <a:cxnSpLocks/>
            <a:stCxn id="21" idx="2"/>
            <a:endCxn id="51" idx="1"/>
          </p:cNvCxnSpPr>
          <p:nvPr/>
        </p:nvCxnSpPr>
        <p:spPr>
          <a:xfrm flipV="1">
            <a:off x="4017359" y="3720015"/>
            <a:ext cx="4698795" cy="21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llout: Line 67">
                <a:extLst>
                  <a:ext uri="{FF2B5EF4-FFF2-40B4-BE49-F238E27FC236}">
                    <a16:creationId xmlns:a16="http://schemas.microsoft.com/office/drawing/2014/main" id="{700DEC43-A0A5-40A8-BD9D-C4F5821BE442}"/>
                  </a:ext>
                </a:extLst>
              </p:cNvPr>
              <p:cNvSpPr/>
              <p:nvPr/>
            </p:nvSpPr>
            <p:spPr>
              <a:xfrm>
                <a:off x="140981" y="1398018"/>
                <a:ext cx="4352326" cy="1306596"/>
              </a:xfrm>
              <a:prstGeom prst="borderCallout1">
                <a:avLst>
                  <a:gd name="adj1" fmla="val 99866"/>
                  <a:gd name="adj2" fmla="val 86006"/>
                  <a:gd name="adj3" fmla="val 172020"/>
                  <a:gd name="adj4" fmla="val 94094"/>
                </a:avLst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600" dirty="0">
                    <a:solidFill>
                      <a:schemeClr val="tx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原点</a:t>
                </a:r>
                <a:r>
                  <a:rPr lang="en-US" altLang="ja-JP" sz="1600" dirty="0">
                    <a:solidFill>
                      <a:schemeClr val="tx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C-p</a:t>
                </a:r>
                <a:r>
                  <a:rPr lang="ja-JP" altLang="en-US" sz="1600" dirty="0">
                    <a:solidFill>
                      <a:schemeClr val="tx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へのベクトル</a:t>
                </a:r>
                <a:endParaRPr lang="en-US" altLang="ja-JP" sz="16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  <a:p>
                <a:pPr algn="ctr"/>
                <a:r>
                  <a:rPr lang="ja-JP" altLang="en-US" sz="1600" dirty="0">
                    <a:solidFill>
                      <a:schemeClr val="tx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→カメラ</a:t>
                </a:r>
                <a:r>
                  <a:rPr lang="en-US" altLang="ja-JP" sz="1600" dirty="0">
                    <a:solidFill>
                      <a:schemeClr val="tx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1</a:t>
                </a:r>
                <a:r>
                  <a:rPr lang="ja-JP" altLang="en-US" sz="1600" dirty="0">
                    <a:solidFill>
                      <a:schemeClr val="tx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のカメラ座標ではベクトル</a:t>
                </a:r>
                <a14:m>
                  <m:oMath xmlns:m="http://schemas.openxmlformats.org/officeDocument/2006/math">
                    <m:r>
                      <a:rPr lang="en-US" altLang="ja-JP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eiryo UI" panose="020B0604030504040204" pitchFamily="34" charset="-128"/>
                      </a:rPr>
                      <m:t>𝒑</m:t>
                    </m:r>
                    <m:r>
                      <a:rPr lang="en-US" altLang="ja-JP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eiryo UI" panose="020B0604030504040204" pitchFamily="34" charset="-128"/>
                      </a:rPr>
                      <m:t>=</m:t>
                    </m:r>
                    <m:d>
                      <m:dPr>
                        <m:ctrlP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34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34" charset="-128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34" charset="-128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34" charset="-128"/>
                              </a:rPr>
                              <m:t>𝑝</m:t>
                            </m:r>
                          </m:sub>
                        </m:sSub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34" charset="-128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34" charset="-128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34" charset="-128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34" charset="-128"/>
                              </a:rPr>
                              <m:t>𝑝</m:t>
                            </m:r>
                          </m:sub>
                        </m:sSub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34" charset="-128"/>
                          </a:rPr>
                          <m:t>,1</m:t>
                        </m:r>
                      </m:e>
                    </m:d>
                  </m:oMath>
                </a14:m>
                <a:endParaRPr lang="en-US" altLang="ja-JP" sz="16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  <a:p>
                <a:pPr algn="ctr"/>
                <a:r>
                  <a:rPr lang="ja-JP" altLang="en-US" sz="1600" dirty="0">
                    <a:solidFill>
                      <a:schemeClr val="tx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→</a:t>
                </a:r>
                <a:r>
                  <a:rPr lang="en-US" altLang="ja-JP" sz="1600" b="1" dirty="0">
                    <a:solidFill>
                      <a:schemeClr val="tx1"/>
                    </a:solidFill>
                    <a:ea typeface="Meiryo UI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eiryo UI" panose="020B0604030504040204" pitchFamily="34" charset="-128"/>
                      </a:rPr>
                      <m:t>𝒑</m:t>
                    </m:r>
                  </m:oMath>
                </a14:m>
                <a:r>
                  <a:rPr lang="ja-JP" altLang="en-US" sz="1600" dirty="0">
                    <a:solidFill>
                      <a:schemeClr val="tx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をカメラ</a:t>
                </a:r>
                <a:r>
                  <a:rPr lang="en-US" altLang="ja-JP" sz="1600" dirty="0">
                    <a:solidFill>
                      <a:schemeClr val="tx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2</a:t>
                </a:r>
                <a:r>
                  <a:rPr lang="ja-JP" altLang="en-US" sz="1600" dirty="0">
                    <a:solidFill>
                      <a:schemeClr val="tx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のカメラ座標に変換するため、両カメラ間の回転行列</a:t>
                </a:r>
                <a:r>
                  <a:rPr lang="en-US" altLang="ja-JP" sz="1600" b="1" dirty="0">
                    <a:solidFill>
                      <a:schemeClr val="tx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R</a:t>
                </a:r>
                <a:r>
                  <a:rPr lang="ja-JP" altLang="en-US" sz="1600" dirty="0">
                    <a:solidFill>
                      <a:schemeClr val="tx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を掛けた</a:t>
                </a:r>
                <a14:m>
                  <m:oMath xmlns:m="http://schemas.openxmlformats.org/officeDocument/2006/math">
                    <m:r>
                      <a:rPr lang="en-US" altLang="ja-JP" sz="16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eiryo UI" panose="020B0604030504040204" pitchFamily="34" charset="-128"/>
                      </a:rPr>
                      <m:t>𝐑</m:t>
                    </m:r>
                    <m:r>
                      <a:rPr lang="en-US" altLang="ja-JP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eiryo UI" panose="020B0604030504040204" pitchFamily="34" charset="-128"/>
                      </a:rPr>
                      <m:t>𝒑</m:t>
                    </m:r>
                  </m:oMath>
                </a14:m>
                <a:r>
                  <a:rPr lang="ja-JP" altLang="en-US" sz="1600" dirty="0">
                    <a:solidFill>
                      <a:schemeClr val="tx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を使用する</a:t>
                </a:r>
                <a:endParaRPr lang="en-US" altLang="ja-JP" sz="16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68" name="Callout: Line 67">
                <a:extLst>
                  <a:ext uri="{FF2B5EF4-FFF2-40B4-BE49-F238E27FC236}">
                    <a16:creationId xmlns:a16="http://schemas.microsoft.com/office/drawing/2014/main" id="{700DEC43-A0A5-40A8-BD9D-C4F5821BE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81" y="1398018"/>
                <a:ext cx="4352326" cy="1306596"/>
              </a:xfrm>
              <a:prstGeom prst="borderCallout1">
                <a:avLst>
                  <a:gd name="adj1" fmla="val 99866"/>
                  <a:gd name="adj2" fmla="val 86006"/>
                  <a:gd name="adj3" fmla="val 172020"/>
                  <a:gd name="adj4" fmla="val 94094"/>
                </a:avLst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9A6CC768-B321-43B1-870F-7EEAB0429505}"/>
              </a:ext>
            </a:extLst>
          </p:cNvPr>
          <p:cNvSpPr txBox="1"/>
          <p:nvPr/>
        </p:nvSpPr>
        <p:spPr>
          <a:xfrm>
            <a:off x="4433398" y="743919"/>
            <a:ext cx="3841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エピポーラ面を張る</a:t>
            </a:r>
            <a:r>
              <a:rPr lang="en-US" altLang="ja-JP" sz="2000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r>
              <a:rPr lang="ja-JP" altLang="en-US" sz="2000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本のベクトル</a:t>
            </a:r>
            <a:endParaRPr lang="en-US" sz="2000" b="1" dirty="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1134201-3DA8-4ADC-BC9A-C0A1D2D5BD28}"/>
              </a:ext>
            </a:extLst>
          </p:cNvPr>
          <p:cNvCxnSpPr>
            <a:cxnSpLocks/>
          </p:cNvCxnSpPr>
          <p:nvPr/>
        </p:nvCxnSpPr>
        <p:spPr>
          <a:xfrm flipH="1">
            <a:off x="4253472" y="1179387"/>
            <a:ext cx="809699" cy="22937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A9AF4DD-0E8D-4DE7-9068-57114970F550}"/>
              </a:ext>
            </a:extLst>
          </p:cNvPr>
          <p:cNvCxnSpPr>
            <a:cxnSpLocks/>
            <a:endCxn id="21" idx="3"/>
          </p:cNvCxnSpPr>
          <p:nvPr/>
        </p:nvCxnSpPr>
        <p:spPr>
          <a:xfrm>
            <a:off x="5528130" y="1225985"/>
            <a:ext cx="826950" cy="24962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llout: Line 82">
            <a:extLst>
              <a:ext uri="{FF2B5EF4-FFF2-40B4-BE49-F238E27FC236}">
                <a16:creationId xmlns:a16="http://schemas.microsoft.com/office/drawing/2014/main" id="{93303ADD-5B11-43A8-A8F3-4837D950EAAE}"/>
              </a:ext>
            </a:extLst>
          </p:cNvPr>
          <p:cNvSpPr/>
          <p:nvPr/>
        </p:nvSpPr>
        <p:spPr>
          <a:xfrm>
            <a:off x="6663291" y="5211826"/>
            <a:ext cx="2961426" cy="460180"/>
          </a:xfrm>
          <a:prstGeom prst="borderCallout1">
            <a:avLst>
              <a:gd name="adj1" fmla="val -212"/>
              <a:gd name="adj2" fmla="val 46075"/>
              <a:gd name="adj3" fmla="val -320945"/>
              <a:gd name="adj4" fmla="val 13624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両カメラの原点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C-C’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へのベクトル</a:t>
            </a:r>
            <a:r>
              <a:rPr lang="en-US" altLang="ja-JP" sz="2000" b="1" i="1" dirty="0">
                <a:solidFill>
                  <a:schemeClr val="tx1"/>
                </a:solidFill>
                <a:latin typeface="Times New Roman" panose="02020603050405020304" pitchFamily="18" charset="0"/>
                <a:ea typeface="Meiryo UI" panose="020B0604030504040204" pitchFamily="34" charset="-128"/>
                <a:cs typeface="Times New Roman" panose="02020603050405020304" pitchFamily="18" charset="0"/>
              </a:rPr>
              <a:t>t</a:t>
            </a:r>
            <a:endParaRPr lang="en-US" altLang="ja-JP" sz="1600" b="1" i="1" dirty="0">
              <a:solidFill>
                <a:schemeClr val="tx1"/>
              </a:solidFill>
              <a:latin typeface="Times New Roman" panose="02020603050405020304" pitchFamily="18" charset="0"/>
              <a:ea typeface="Meiryo UI" panose="020B0604030504040204" pitchFamily="34" charset="-128"/>
              <a:cs typeface="Times New Roman" panose="02020603050405020304" pitchFamily="18" charset="0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87B9963-BFE2-49BE-AD8F-C0AAEA3F950C}"/>
              </a:ext>
            </a:extLst>
          </p:cNvPr>
          <p:cNvCxnSpPr/>
          <p:nvPr/>
        </p:nvCxnSpPr>
        <p:spPr>
          <a:xfrm>
            <a:off x="8716154" y="3720015"/>
            <a:ext cx="0" cy="9144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ABCE3B2-4C05-412A-8B43-AF263422134B}"/>
              </a:ext>
            </a:extLst>
          </p:cNvPr>
          <p:cNvCxnSpPr/>
          <p:nvPr/>
        </p:nvCxnSpPr>
        <p:spPr>
          <a:xfrm>
            <a:off x="4016206" y="3703167"/>
            <a:ext cx="0" cy="9144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E2406AB-183C-4DFD-A162-CF4FF6031D7E}"/>
              </a:ext>
            </a:extLst>
          </p:cNvPr>
          <p:cNvCxnSpPr/>
          <p:nvPr/>
        </p:nvCxnSpPr>
        <p:spPr>
          <a:xfrm>
            <a:off x="4016206" y="4335461"/>
            <a:ext cx="46765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82E4010-1627-4BA3-B2A0-4F1F795C4492}"/>
              </a:ext>
            </a:extLst>
          </p:cNvPr>
          <p:cNvSpPr txBox="1"/>
          <p:nvPr/>
        </p:nvSpPr>
        <p:spPr>
          <a:xfrm>
            <a:off x="4468890" y="4306250"/>
            <a:ext cx="293063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C</a:t>
            </a:r>
            <a:r>
              <a:rPr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から</a:t>
            </a:r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C’</a:t>
            </a:r>
            <a:r>
              <a:rPr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への並進ベクトル </a:t>
            </a:r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= </a:t>
            </a:r>
            <a:r>
              <a:rPr lang="en-US" altLang="ja-JP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カメラ</a:t>
            </a:r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1</a:t>
            </a:r>
            <a:r>
              <a:rPr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からカメラ</a:t>
            </a:r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2</a:t>
            </a:r>
            <a:r>
              <a:rPr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への回転行列 </a:t>
            </a:r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= </a:t>
            </a:r>
            <a:r>
              <a:rPr lang="en-US" altLang="ja-JP" sz="1600" b="1" i="1" dirty="0">
                <a:latin typeface="Times New Roman" panose="02020603050405020304" pitchFamily="18" charset="0"/>
                <a:ea typeface="Meiryo UI" panose="020B0604030504040204" pitchFamily="34" charset="-128"/>
                <a:cs typeface="Times New Roman" panose="02020603050405020304" pitchFamily="18" charset="0"/>
              </a:rPr>
              <a:t>R</a:t>
            </a:r>
            <a:endParaRPr lang="en-US" altLang="ja-JP" sz="1400" b="1" i="1" dirty="0">
              <a:latin typeface="Times New Roman" panose="02020603050405020304" pitchFamily="18" charset="0"/>
              <a:ea typeface="Meiryo UI" panose="020B060403050404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B4A325-AC90-49AE-BCEB-C3A250659E61}"/>
              </a:ext>
            </a:extLst>
          </p:cNvPr>
          <p:cNvSpPr/>
          <p:nvPr/>
        </p:nvSpPr>
        <p:spPr>
          <a:xfrm>
            <a:off x="1377991" y="1144029"/>
            <a:ext cx="1828800" cy="36576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ベクトルその</a:t>
            </a:r>
            <a:r>
              <a:rPr lang="en-US" altLang="ja-JP" sz="1600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endParaRPr lang="en-US" sz="1600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E98DDA8-D9D9-483A-A413-60D488C30A19}"/>
              </a:ext>
            </a:extLst>
          </p:cNvPr>
          <p:cNvSpPr/>
          <p:nvPr/>
        </p:nvSpPr>
        <p:spPr>
          <a:xfrm>
            <a:off x="7125975" y="4912468"/>
            <a:ext cx="1828800" cy="36576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ベクトルその</a:t>
            </a:r>
            <a:r>
              <a:rPr lang="en-US" altLang="ja-JP" sz="1600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lang="en-US" sz="1600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" name="TextBox 102">
            <a:extLst>
              <a:ext uri="{FF2B5EF4-FFF2-40B4-BE49-F238E27FC236}">
                <a16:creationId xmlns:a16="http://schemas.microsoft.com/office/drawing/2014/main" id="{121A8529-1D40-B929-BF38-377F68B4D3A2}"/>
              </a:ext>
            </a:extLst>
          </p:cNvPr>
          <p:cNvSpPr txBox="1"/>
          <p:nvPr/>
        </p:nvSpPr>
        <p:spPr>
          <a:xfrm>
            <a:off x="1902141" y="2801709"/>
            <a:ext cx="16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カメラ</a:t>
            </a:r>
            <a:r>
              <a:rPr lang="en-US" altLang="ja-JP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lang="ja-JP" alt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画像平面</a:t>
            </a:r>
            <a:endParaRPr lang="en-US" altLang="ja-JP" sz="1400" dirty="0">
              <a:solidFill>
                <a:schemeClr val="accent6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正規化画像座標</a:t>
            </a:r>
            <a:r>
              <a:rPr 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</a:p>
        </p:txBody>
      </p:sp>
      <p:sp>
        <p:nvSpPr>
          <p:cNvPr id="5" name="TextBox 102">
            <a:extLst>
              <a:ext uri="{FF2B5EF4-FFF2-40B4-BE49-F238E27FC236}">
                <a16:creationId xmlns:a16="http://schemas.microsoft.com/office/drawing/2014/main" id="{1AD31D8A-1E33-3E6D-CF9F-5D6547F83D41}"/>
              </a:ext>
            </a:extLst>
          </p:cNvPr>
          <p:cNvSpPr txBox="1"/>
          <p:nvPr/>
        </p:nvSpPr>
        <p:spPr>
          <a:xfrm>
            <a:off x="9157760" y="2594806"/>
            <a:ext cx="16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カメラ</a:t>
            </a:r>
            <a:r>
              <a:rPr lang="en-US" altLang="ja-JP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r>
              <a:rPr lang="ja-JP" alt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画像平面</a:t>
            </a:r>
            <a:endParaRPr lang="en-US" altLang="ja-JP" sz="1400" dirty="0">
              <a:solidFill>
                <a:schemeClr val="accent6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正規化画像座標</a:t>
            </a:r>
            <a:r>
              <a:rPr 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91951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48E473C-3276-470F-857E-AF93982A3981}"/>
              </a:ext>
            </a:extLst>
          </p:cNvPr>
          <p:cNvCxnSpPr>
            <a:cxnSpLocks/>
          </p:cNvCxnSpPr>
          <p:nvPr/>
        </p:nvCxnSpPr>
        <p:spPr>
          <a:xfrm>
            <a:off x="5416272" y="1924705"/>
            <a:ext cx="3234837" cy="1861339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3DBD1667-FB8A-492F-AC5D-540C57166259}"/>
              </a:ext>
            </a:extLst>
          </p:cNvPr>
          <p:cNvCxnSpPr>
            <a:cxnSpLocks/>
          </p:cNvCxnSpPr>
          <p:nvPr/>
        </p:nvCxnSpPr>
        <p:spPr>
          <a:xfrm flipV="1">
            <a:off x="3947118" y="1740039"/>
            <a:ext cx="3323588" cy="2053541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046ACD0-AE96-4A4A-A668-B5C286AF957D}"/>
              </a:ext>
            </a:extLst>
          </p:cNvPr>
          <p:cNvSpPr/>
          <p:nvPr/>
        </p:nvSpPr>
        <p:spPr>
          <a:xfrm>
            <a:off x="3946031" y="1702621"/>
            <a:ext cx="4675442" cy="2089120"/>
          </a:xfrm>
          <a:prstGeom prst="triangl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Parallelogram 140">
            <a:extLst>
              <a:ext uri="{FF2B5EF4-FFF2-40B4-BE49-F238E27FC236}">
                <a16:creationId xmlns:a16="http://schemas.microsoft.com/office/drawing/2014/main" id="{00D699DA-D813-410A-AD35-8457801F4025}"/>
              </a:ext>
            </a:extLst>
          </p:cNvPr>
          <p:cNvSpPr/>
          <p:nvPr/>
        </p:nvSpPr>
        <p:spPr>
          <a:xfrm rot="5400000" flipV="1">
            <a:off x="6547202" y="1882092"/>
            <a:ext cx="2282411" cy="2042157"/>
          </a:xfrm>
          <a:prstGeom prst="parallelogram">
            <a:avLst>
              <a:gd name="adj" fmla="val 42893"/>
            </a:avLst>
          </a:prstGeom>
          <a:solidFill>
            <a:srgbClr val="00CC99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Parallelogram 139">
            <a:extLst>
              <a:ext uri="{FF2B5EF4-FFF2-40B4-BE49-F238E27FC236}">
                <a16:creationId xmlns:a16="http://schemas.microsoft.com/office/drawing/2014/main" id="{C05CA2A9-4097-4203-B305-0F31F1E2DEDF}"/>
              </a:ext>
            </a:extLst>
          </p:cNvPr>
          <p:cNvSpPr/>
          <p:nvPr/>
        </p:nvSpPr>
        <p:spPr>
          <a:xfrm rot="16200000">
            <a:off x="3457425" y="1948444"/>
            <a:ext cx="2391546" cy="2139804"/>
          </a:xfrm>
          <a:prstGeom prst="parallelogram">
            <a:avLst>
              <a:gd name="adj" fmla="val 42893"/>
            </a:avLst>
          </a:prstGeom>
          <a:solidFill>
            <a:srgbClr val="00CC99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39DA406-E8F2-47DA-8177-433335C05C63}"/>
              </a:ext>
            </a:extLst>
          </p:cNvPr>
          <p:cNvGrpSpPr/>
          <p:nvPr/>
        </p:nvGrpSpPr>
        <p:grpSpPr>
          <a:xfrm rot="12657932">
            <a:off x="8585888" y="3718959"/>
            <a:ext cx="723899" cy="538161"/>
            <a:chOff x="1295400" y="2395538"/>
            <a:chExt cx="723899" cy="538161"/>
          </a:xfrm>
        </p:grpSpPr>
        <p:sp>
          <p:nvSpPr>
            <p:cNvPr id="50" name="Cube 49">
              <a:extLst>
                <a:ext uri="{FF2B5EF4-FFF2-40B4-BE49-F238E27FC236}">
                  <a16:creationId xmlns:a16="http://schemas.microsoft.com/office/drawing/2014/main" id="{F0A74A9B-9A7D-45E6-BE15-65F115E6FA04}"/>
                </a:ext>
              </a:extLst>
            </p:cNvPr>
            <p:cNvSpPr/>
            <p:nvPr/>
          </p:nvSpPr>
          <p:spPr>
            <a:xfrm>
              <a:off x="1295400" y="2395538"/>
              <a:ext cx="552448" cy="538161"/>
            </a:xfrm>
            <a:prstGeom prst="cube">
              <a:avLst>
                <a:gd name="adj" fmla="val 2742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ylinder 50">
              <a:extLst>
                <a:ext uri="{FF2B5EF4-FFF2-40B4-BE49-F238E27FC236}">
                  <a16:creationId xmlns:a16="http://schemas.microsoft.com/office/drawing/2014/main" id="{0CB6BA73-0CBC-4346-A8A2-4AA807DEF4A1}"/>
                </a:ext>
              </a:extLst>
            </p:cNvPr>
            <p:cNvSpPr/>
            <p:nvPr/>
          </p:nvSpPr>
          <p:spPr>
            <a:xfrm rot="5400000">
              <a:off x="1743073" y="2536031"/>
              <a:ext cx="266700" cy="285752"/>
            </a:xfrm>
            <a:prstGeom prst="can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06118A1-FB9A-4488-8B75-9C17A3D83110}"/>
              </a:ext>
            </a:extLst>
          </p:cNvPr>
          <p:cNvGrpSpPr/>
          <p:nvPr/>
        </p:nvGrpSpPr>
        <p:grpSpPr>
          <a:xfrm rot="19527135">
            <a:off x="3250794" y="3712086"/>
            <a:ext cx="723899" cy="538161"/>
            <a:chOff x="1295400" y="2395538"/>
            <a:chExt cx="723899" cy="538161"/>
          </a:xfrm>
        </p:grpSpPr>
        <p:sp>
          <p:nvSpPr>
            <p:cNvPr id="94" name="Cube 93">
              <a:extLst>
                <a:ext uri="{FF2B5EF4-FFF2-40B4-BE49-F238E27FC236}">
                  <a16:creationId xmlns:a16="http://schemas.microsoft.com/office/drawing/2014/main" id="{F205B1FC-9134-4776-831D-596947ECB782}"/>
                </a:ext>
              </a:extLst>
            </p:cNvPr>
            <p:cNvSpPr/>
            <p:nvPr/>
          </p:nvSpPr>
          <p:spPr>
            <a:xfrm>
              <a:off x="1295400" y="2395538"/>
              <a:ext cx="552448" cy="538161"/>
            </a:xfrm>
            <a:prstGeom prst="cube">
              <a:avLst>
                <a:gd name="adj" fmla="val 2742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Cylinder 94">
              <a:extLst>
                <a:ext uri="{FF2B5EF4-FFF2-40B4-BE49-F238E27FC236}">
                  <a16:creationId xmlns:a16="http://schemas.microsoft.com/office/drawing/2014/main" id="{EB5B6FE7-2FCB-46AC-9D19-FD63A2852994}"/>
                </a:ext>
              </a:extLst>
            </p:cNvPr>
            <p:cNvSpPr/>
            <p:nvPr/>
          </p:nvSpPr>
          <p:spPr>
            <a:xfrm rot="5400000">
              <a:off x="1743073" y="2536031"/>
              <a:ext cx="266700" cy="285752"/>
            </a:xfrm>
            <a:prstGeom prst="can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Parallelogram 5">
            <a:extLst>
              <a:ext uri="{FF2B5EF4-FFF2-40B4-BE49-F238E27FC236}">
                <a16:creationId xmlns:a16="http://schemas.microsoft.com/office/drawing/2014/main" id="{2133A273-0BD1-4425-999A-B7BA46FEF94B}"/>
              </a:ext>
            </a:extLst>
          </p:cNvPr>
          <p:cNvSpPr/>
          <p:nvPr/>
        </p:nvSpPr>
        <p:spPr>
          <a:xfrm rot="16200000">
            <a:off x="3573571" y="2561985"/>
            <a:ext cx="1737360" cy="1554480"/>
          </a:xfrm>
          <a:prstGeom prst="parallelogram">
            <a:avLst>
              <a:gd name="adj" fmla="val 42893"/>
            </a:avLst>
          </a:prstGeom>
          <a:solidFill>
            <a:srgbClr val="A9D18E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Parallelogram 62">
            <a:extLst>
              <a:ext uri="{FF2B5EF4-FFF2-40B4-BE49-F238E27FC236}">
                <a16:creationId xmlns:a16="http://schemas.microsoft.com/office/drawing/2014/main" id="{6288555C-86FD-4BA9-AF71-E67BAF141A81}"/>
              </a:ext>
            </a:extLst>
          </p:cNvPr>
          <p:cNvSpPr/>
          <p:nvPr/>
        </p:nvSpPr>
        <p:spPr>
          <a:xfrm rot="5400000" flipV="1">
            <a:off x="7249716" y="2569262"/>
            <a:ext cx="1737360" cy="1554480"/>
          </a:xfrm>
          <a:prstGeom prst="parallelogram">
            <a:avLst>
              <a:gd name="adj" fmla="val 42893"/>
            </a:avLst>
          </a:prstGeom>
          <a:solidFill>
            <a:srgbClr val="A9D18E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578F7AA-93FC-42BF-9FBC-263EEC1D9056}"/>
              </a:ext>
            </a:extLst>
          </p:cNvPr>
          <p:cNvCxnSpPr>
            <a:cxnSpLocks/>
          </p:cNvCxnSpPr>
          <p:nvPr/>
        </p:nvCxnSpPr>
        <p:spPr>
          <a:xfrm flipV="1">
            <a:off x="3944878" y="3589552"/>
            <a:ext cx="298990" cy="1957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05E422F2-27B9-4A44-88BF-5F77FA75B989}"/>
              </a:ext>
            </a:extLst>
          </p:cNvPr>
          <p:cNvSpPr txBox="1"/>
          <p:nvPr/>
        </p:nvSpPr>
        <p:spPr>
          <a:xfrm>
            <a:off x="4181905" y="3505240"/>
            <a:ext cx="465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Z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D867510-AE40-46AA-AFBC-1E7AC274430F}"/>
              </a:ext>
            </a:extLst>
          </p:cNvPr>
          <p:cNvSpPr txBox="1"/>
          <p:nvPr/>
        </p:nvSpPr>
        <p:spPr>
          <a:xfrm>
            <a:off x="3339949" y="3315778"/>
            <a:ext cx="50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X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63154BE-9196-4184-8ACA-7E9005374350}"/>
              </a:ext>
            </a:extLst>
          </p:cNvPr>
          <p:cNvSpPr txBox="1"/>
          <p:nvPr/>
        </p:nvSpPr>
        <p:spPr>
          <a:xfrm>
            <a:off x="3645040" y="3137873"/>
            <a:ext cx="45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Y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66EBF0F-9A49-44F5-855B-B00F5358875A}"/>
              </a:ext>
            </a:extLst>
          </p:cNvPr>
          <p:cNvCxnSpPr>
            <a:cxnSpLocks/>
          </p:cNvCxnSpPr>
          <p:nvPr/>
        </p:nvCxnSpPr>
        <p:spPr>
          <a:xfrm flipV="1">
            <a:off x="3944878" y="3410031"/>
            <a:ext cx="0" cy="3657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B0609EB-EE96-4B3B-88F0-E80CAA9FAA4F}"/>
              </a:ext>
            </a:extLst>
          </p:cNvPr>
          <p:cNvCxnSpPr>
            <a:cxnSpLocks/>
          </p:cNvCxnSpPr>
          <p:nvPr/>
        </p:nvCxnSpPr>
        <p:spPr>
          <a:xfrm flipH="1" flipV="1">
            <a:off x="3612227" y="3654164"/>
            <a:ext cx="332654" cy="14159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7D98EAD-1C25-4435-9622-7140E5F352FD}"/>
              </a:ext>
            </a:extLst>
          </p:cNvPr>
          <p:cNvCxnSpPr>
            <a:cxnSpLocks/>
          </p:cNvCxnSpPr>
          <p:nvPr/>
        </p:nvCxnSpPr>
        <p:spPr>
          <a:xfrm flipV="1">
            <a:off x="8650497" y="3637961"/>
            <a:ext cx="321434" cy="1473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B684643-5C08-4CBE-89CD-2689F029FAC7}"/>
              </a:ext>
            </a:extLst>
          </p:cNvPr>
          <p:cNvCxnSpPr>
            <a:cxnSpLocks/>
          </p:cNvCxnSpPr>
          <p:nvPr/>
        </p:nvCxnSpPr>
        <p:spPr>
          <a:xfrm flipH="1" flipV="1">
            <a:off x="8650497" y="3406398"/>
            <a:ext cx="0" cy="3657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49A408A-FDD0-4A28-BF24-CF26708A65B6}"/>
              </a:ext>
            </a:extLst>
          </p:cNvPr>
          <p:cNvCxnSpPr>
            <a:cxnSpLocks/>
          </p:cNvCxnSpPr>
          <p:nvPr/>
        </p:nvCxnSpPr>
        <p:spPr>
          <a:xfrm flipH="1" flipV="1">
            <a:off x="8336915" y="3606448"/>
            <a:ext cx="313584" cy="18930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95EFCC0-0104-4CD3-853D-679506A15DE5}"/>
              </a:ext>
            </a:extLst>
          </p:cNvPr>
          <p:cNvSpPr txBox="1"/>
          <p:nvPr/>
        </p:nvSpPr>
        <p:spPr>
          <a:xfrm>
            <a:off x="8166279" y="3622993"/>
            <a:ext cx="407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Z</a:t>
            </a:r>
            <a:r>
              <a:rPr lang="en-US" baseline="-250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B53F222-6828-4766-A3B8-9336FA94A6F3}"/>
              </a:ext>
            </a:extLst>
          </p:cNvPr>
          <p:cNvSpPr txBox="1"/>
          <p:nvPr/>
        </p:nvSpPr>
        <p:spPr>
          <a:xfrm>
            <a:off x="8892657" y="3364139"/>
            <a:ext cx="45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X</a:t>
            </a:r>
            <a:r>
              <a:rPr lang="en-US" baseline="-250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CC5AB90-7D92-4B36-B45F-5B06B6C49314}"/>
              </a:ext>
            </a:extLst>
          </p:cNvPr>
          <p:cNvSpPr txBox="1"/>
          <p:nvPr/>
        </p:nvSpPr>
        <p:spPr>
          <a:xfrm>
            <a:off x="8570256" y="3135908"/>
            <a:ext cx="468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Y</a:t>
            </a:r>
            <a:r>
              <a:rPr lang="en-US" baseline="-25000" dirty="0">
                <a:solidFill>
                  <a:schemeClr val="accent1"/>
                </a:solidFill>
              </a:rPr>
              <a:t>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DB5230-402E-4F0B-9AB4-83A38695448C}"/>
              </a:ext>
            </a:extLst>
          </p:cNvPr>
          <p:cNvCxnSpPr>
            <a:stCxn id="95" idx="1"/>
          </p:cNvCxnSpPr>
          <p:nvPr/>
        </p:nvCxnSpPr>
        <p:spPr>
          <a:xfrm flipV="1">
            <a:off x="3918967" y="1722283"/>
            <a:ext cx="2364785" cy="20653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58AA4D7-1B9D-489B-BB16-2CBEA7F46D65}"/>
              </a:ext>
            </a:extLst>
          </p:cNvPr>
          <p:cNvSpPr/>
          <p:nvPr/>
        </p:nvSpPr>
        <p:spPr>
          <a:xfrm>
            <a:off x="4403461" y="3274088"/>
            <a:ext cx="91440" cy="893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D2A5EE4-42D4-4600-A239-7DB1E7D7A415}"/>
              </a:ext>
            </a:extLst>
          </p:cNvPr>
          <p:cNvCxnSpPr>
            <a:cxnSpLocks/>
          </p:cNvCxnSpPr>
          <p:nvPr/>
        </p:nvCxnSpPr>
        <p:spPr>
          <a:xfrm flipH="1" flipV="1">
            <a:off x="6283832" y="1714558"/>
            <a:ext cx="2360994" cy="2074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4BA60756-049D-4B60-BB12-5C2A13EA17F8}"/>
              </a:ext>
            </a:extLst>
          </p:cNvPr>
          <p:cNvSpPr/>
          <p:nvPr/>
        </p:nvSpPr>
        <p:spPr>
          <a:xfrm>
            <a:off x="6195047" y="1632981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757A4EC-D899-427B-8D19-92BA76D497F5}"/>
              </a:ext>
            </a:extLst>
          </p:cNvPr>
          <p:cNvSpPr txBox="1"/>
          <p:nvPr/>
        </p:nvSpPr>
        <p:spPr>
          <a:xfrm>
            <a:off x="6420690" y="1537617"/>
            <a:ext cx="143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962B6F3-9398-4349-AA04-4B40EAD29F76}"/>
              </a:ext>
            </a:extLst>
          </p:cNvPr>
          <p:cNvCxnSpPr>
            <a:cxnSpLocks/>
          </p:cNvCxnSpPr>
          <p:nvPr/>
        </p:nvCxnSpPr>
        <p:spPr>
          <a:xfrm flipH="1" flipV="1">
            <a:off x="6283060" y="1707300"/>
            <a:ext cx="2360994" cy="2074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14D35551-5F0F-408B-90A8-4CA959E0565F}"/>
              </a:ext>
            </a:extLst>
          </p:cNvPr>
          <p:cNvSpPr/>
          <p:nvPr/>
        </p:nvSpPr>
        <p:spPr>
          <a:xfrm>
            <a:off x="8072676" y="3275923"/>
            <a:ext cx="91440" cy="893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0D64CE45-4B4D-4B63-B808-41A705AEFA46}"/>
              </a:ext>
            </a:extLst>
          </p:cNvPr>
          <p:cNvCxnSpPr>
            <a:cxnSpLocks/>
            <a:stCxn id="21" idx="4"/>
            <a:endCxn id="21" idx="2"/>
          </p:cNvCxnSpPr>
          <p:nvPr/>
        </p:nvCxnSpPr>
        <p:spPr>
          <a:xfrm flipH="1">
            <a:off x="3946031" y="3791741"/>
            <a:ext cx="46754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1A20735-A32A-498A-8EF6-6A062D68C28A}"/>
              </a:ext>
            </a:extLst>
          </p:cNvPr>
          <p:cNvCxnSpPr>
            <a:cxnSpLocks/>
          </p:cNvCxnSpPr>
          <p:nvPr/>
        </p:nvCxnSpPr>
        <p:spPr>
          <a:xfrm flipV="1">
            <a:off x="7520267" y="3338677"/>
            <a:ext cx="583184" cy="4508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C283393-6049-41B9-BC26-E89E3900AC3F}"/>
              </a:ext>
            </a:extLst>
          </p:cNvPr>
          <p:cNvSpPr txBox="1"/>
          <p:nvPr/>
        </p:nvSpPr>
        <p:spPr>
          <a:xfrm>
            <a:off x="7287368" y="3474627"/>
            <a:ext cx="36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e’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5E1B7D0-2EF9-4E40-8B32-7C1433E96A33}"/>
              </a:ext>
            </a:extLst>
          </p:cNvPr>
          <p:cNvSpPr/>
          <p:nvPr/>
        </p:nvSpPr>
        <p:spPr>
          <a:xfrm>
            <a:off x="7482472" y="3746447"/>
            <a:ext cx="91440" cy="8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64A886F-3407-47C9-945E-4F0FD357BA4D}"/>
              </a:ext>
            </a:extLst>
          </p:cNvPr>
          <p:cNvSpPr/>
          <p:nvPr/>
        </p:nvSpPr>
        <p:spPr>
          <a:xfrm>
            <a:off x="4862219" y="3744905"/>
            <a:ext cx="91440" cy="8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D8493B3-B90C-4692-9B97-BE7E6F33943B}"/>
              </a:ext>
            </a:extLst>
          </p:cNvPr>
          <p:cNvSpPr txBox="1"/>
          <p:nvPr/>
        </p:nvSpPr>
        <p:spPr>
          <a:xfrm>
            <a:off x="4814313" y="3442601"/>
            <a:ext cx="36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9783FC5-3516-4D36-8F17-77A9A6A5D92B}"/>
              </a:ext>
            </a:extLst>
          </p:cNvPr>
          <p:cNvSpPr txBox="1"/>
          <p:nvPr/>
        </p:nvSpPr>
        <p:spPr>
          <a:xfrm>
            <a:off x="3900051" y="3927708"/>
            <a:ext cx="75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原点</a:t>
            </a:r>
            <a:r>
              <a:rPr 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C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3C838D-E8FF-4869-AB96-7F31B71D4CFA}"/>
              </a:ext>
            </a:extLst>
          </p:cNvPr>
          <p:cNvCxnSpPr>
            <a:cxnSpLocks/>
            <a:endCxn id="21" idx="2"/>
          </p:cNvCxnSpPr>
          <p:nvPr/>
        </p:nvCxnSpPr>
        <p:spPr>
          <a:xfrm flipH="1" flipV="1">
            <a:off x="3946031" y="3791741"/>
            <a:ext cx="127537" cy="187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5E75A70-0710-434E-93FB-2DE4E248CF49}"/>
              </a:ext>
            </a:extLst>
          </p:cNvPr>
          <p:cNvSpPr txBox="1"/>
          <p:nvPr/>
        </p:nvSpPr>
        <p:spPr>
          <a:xfrm>
            <a:off x="8007763" y="3984752"/>
            <a:ext cx="75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原点</a:t>
            </a:r>
            <a:r>
              <a:rPr 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C’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9F851B2-03E2-48B8-B5C3-477814DFD9E7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8416917" y="3789556"/>
            <a:ext cx="227909" cy="2246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0A8159B-D52E-4A5F-9BCC-1DF8664DB878}"/>
              </a:ext>
            </a:extLst>
          </p:cNvPr>
          <p:cNvCxnSpPr>
            <a:stCxn id="51" idx="1"/>
          </p:cNvCxnSpPr>
          <p:nvPr/>
        </p:nvCxnSpPr>
        <p:spPr>
          <a:xfrm>
            <a:off x="8644826" y="3789556"/>
            <a:ext cx="0" cy="9144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5DFECF8-5E1E-45A7-A2E8-B0E45E3581D7}"/>
              </a:ext>
            </a:extLst>
          </p:cNvPr>
          <p:cNvCxnSpPr/>
          <p:nvPr/>
        </p:nvCxnSpPr>
        <p:spPr>
          <a:xfrm>
            <a:off x="3944878" y="3772708"/>
            <a:ext cx="0" cy="9144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EE98D30D-48E7-4D4E-A5A5-A12669343E8F}"/>
              </a:ext>
            </a:extLst>
          </p:cNvPr>
          <p:cNvSpPr txBox="1"/>
          <p:nvPr/>
        </p:nvSpPr>
        <p:spPr>
          <a:xfrm>
            <a:off x="2679859" y="4214119"/>
            <a:ext cx="75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カメラ</a:t>
            </a:r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endParaRPr lang="en-US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076A584-0EFC-4C40-9771-411B483A5C3C}"/>
              </a:ext>
            </a:extLst>
          </p:cNvPr>
          <p:cNvSpPr txBox="1"/>
          <p:nvPr/>
        </p:nvSpPr>
        <p:spPr>
          <a:xfrm>
            <a:off x="9275617" y="4207905"/>
            <a:ext cx="75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カメラ</a:t>
            </a:r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lang="en-US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8FE4D2C-18B4-45BB-9D00-6F206B9C12CE}"/>
              </a:ext>
            </a:extLst>
          </p:cNvPr>
          <p:cNvCxnSpPr>
            <a:cxnSpLocks/>
          </p:cNvCxnSpPr>
          <p:nvPr/>
        </p:nvCxnSpPr>
        <p:spPr>
          <a:xfrm>
            <a:off x="3582255" y="1817876"/>
            <a:ext cx="309551" cy="12853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5135AB8-4225-4E5B-99CA-73CEFB333C3D}"/>
              </a:ext>
            </a:extLst>
          </p:cNvPr>
          <p:cNvCxnSpPr>
            <a:cxnSpLocks/>
          </p:cNvCxnSpPr>
          <p:nvPr/>
        </p:nvCxnSpPr>
        <p:spPr>
          <a:xfrm flipH="1">
            <a:off x="3580538" y="1802639"/>
            <a:ext cx="0" cy="3657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D48ADFA-9049-419C-B31A-848DAD02BB36}"/>
              </a:ext>
            </a:extLst>
          </p:cNvPr>
          <p:cNvSpPr txBox="1"/>
          <p:nvPr/>
        </p:nvSpPr>
        <p:spPr>
          <a:xfrm>
            <a:off x="3627761" y="1508997"/>
            <a:ext cx="44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x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F446162-99B5-45CC-9354-E4B7DFF8DC12}"/>
              </a:ext>
            </a:extLst>
          </p:cNvPr>
          <p:cNvSpPr txBox="1"/>
          <p:nvPr/>
        </p:nvSpPr>
        <p:spPr>
          <a:xfrm>
            <a:off x="3237921" y="1791788"/>
            <a:ext cx="45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y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C8F6111-6290-4EA0-B1A5-419F5253A108}"/>
              </a:ext>
            </a:extLst>
          </p:cNvPr>
          <p:cNvCxnSpPr>
            <a:cxnSpLocks/>
          </p:cNvCxnSpPr>
          <p:nvPr/>
        </p:nvCxnSpPr>
        <p:spPr>
          <a:xfrm flipH="1">
            <a:off x="8713343" y="1760758"/>
            <a:ext cx="0" cy="45720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470C9C0-A018-4391-A266-04AE03218134}"/>
              </a:ext>
            </a:extLst>
          </p:cNvPr>
          <p:cNvCxnSpPr>
            <a:cxnSpLocks/>
          </p:cNvCxnSpPr>
          <p:nvPr/>
        </p:nvCxnSpPr>
        <p:spPr>
          <a:xfrm flipH="1">
            <a:off x="8347843" y="1759406"/>
            <a:ext cx="365501" cy="15595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065A444B-5785-4A62-942B-1EB0DA218D8B}"/>
              </a:ext>
            </a:extLst>
          </p:cNvPr>
          <p:cNvSpPr txBox="1"/>
          <p:nvPr/>
        </p:nvSpPr>
        <p:spPr>
          <a:xfrm>
            <a:off x="8176218" y="1507907"/>
            <a:ext cx="45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x</a:t>
            </a:r>
            <a:r>
              <a:rPr lang="en-US" baseline="-250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C3101BD-D664-4DA9-8787-6F8AC3849F23}"/>
              </a:ext>
            </a:extLst>
          </p:cNvPr>
          <p:cNvSpPr txBox="1"/>
          <p:nvPr/>
        </p:nvSpPr>
        <p:spPr>
          <a:xfrm>
            <a:off x="8366298" y="1804317"/>
            <a:ext cx="44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y</a:t>
            </a:r>
            <a:r>
              <a:rPr lang="en-US" baseline="-250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7" name="Arrow: Up-Down 6">
            <a:extLst>
              <a:ext uri="{FF2B5EF4-FFF2-40B4-BE49-F238E27FC236}">
                <a16:creationId xmlns:a16="http://schemas.microsoft.com/office/drawing/2014/main" id="{63439BDB-6DD1-4F69-9DA0-5CF7E94C67FE}"/>
              </a:ext>
            </a:extLst>
          </p:cNvPr>
          <p:cNvSpPr/>
          <p:nvPr/>
        </p:nvSpPr>
        <p:spPr>
          <a:xfrm>
            <a:off x="1912636" y="2415796"/>
            <a:ext cx="350175" cy="1013203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Speech Bubble: Rectangle 84">
                <a:extLst>
                  <a:ext uri="{FF2B5EF4-FFF2-40B4-BE49-F238E27FC236}">
                    <a16:creationId xmlns:a16="http://schemas.microsoft.com/office/drawing/2014/main" id="{128F04B5-91B3-4BBE-B914-830074D82DB3}"/>
                  </a:ext>
                </a:extLst>
              </p:cNvPr>
              <p:cNvSpPr/>
              <p:nvPr/>
            </p:nvSpPr>
            <p:spPr>
              <a:xfrm>
                <a:off x="863786" y="1608958"/>
                <a:ext cx="2220165" cy="641699"/>
              </a:xfrm>
              <a:prstGeom prst="wedgeRectCallout">
                <a:avLst>
                  <a:gd name="adj1" fmla="val 71427"/>
                  <a:gd name="adj2" fmla="val -10242"/>
                </a:avLst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600" dirty="0">
                    <a:solidFill>
                      <a:schemeClr val="tx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・点</a:t>
                </a:r>
                <a:r>
                  <a:rPr lang="en-US" altLang="ja-JP" sz="1600" dirty="0">
                    <a:solidFill>
                      <a:schemeClr val="tx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p</a:t>
                </a:r>
                <a:r>
                  <a:rPr lang="ja-JP" altLang="en-US" sz="1600" dirty="0">
                    <a:solidFill>
                      <a:schemeClr val="tx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のスクリーン座標</a:t>
                </a:r>
                <a:endParaRPr lang="en-US" altLang="ja-JP" sz="16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eiryo UI" panose="020B0604030504040204" pitchFamily="34" charset="-128"/>
                        </a:rPr>
                        <m:t>𝒎</m:t>
                      </m:r>
                      <m:r>
                        <a:rPr lang="en-US" altLang="ja-JP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eiryo UI" panose="020B0604030504040204" pitchFamily="34" charset="-128"/>
                        </a:rPr>
                        <m:t>=</m:t>
                      </m:r>
                      <m:d>
                        <m:dPr>
                          <m:ctrlPr>
                            <a:rPr lang="en-US" altLang="ja-JP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eiryo UI" panose="020B0604030504040204" pitchFamily="34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34" charset="-128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34" charset="-128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ja-JP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eiryo UI" panose="020B0604030504040204" pitchFamily="34" charset="-128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34" charset="-128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34" charset="-128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ja-JP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eiryo UI" panose="020B0604030504040204" pitchFamily="34" charset="-128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en-US" altLang="ja-JP" sz="16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85" name="Speech Bubble: Rectangle 84">
                <a:extLst>
                  <a:ext uri="{FF2B5EF4-FFF2-40B4-BE49-F238E27FC236}">
                    <a16:creationId xmlns:a16="http://schemas.microsoft.com/office/drawing/2014/main" id="{128F04B5-91B3-4BBE-B914-830074D82D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786" y="1608958"/>
                <a:ext cx="2220165" cy="641699"/>
              </a:xfrm>
              <a:prstGeom prst="wedgeRectCallout">
                <a:avLst>
                  <a:gd name="adj1" fmla="val 71427"/>
                  <a:gd name="adj2" fmla="val -10242"/>
                </a:avLst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Arrow: Up-Down 102">
            <a:extLst>
              <a:ext uri="{FF2B5EF4-FFF2-40B4-BE49-F238E27FC236}">
                <a16:creationId xmlns:a16="http://schemas.microsoft.com/office/drawing/2014/main" id="{66F27CFF-AD02-4173-AF72-02EA15D68E54}"/>
              </a:ext>
            </a:extLst>
          </p:cNvPr>
          <p:cNvSpPr/>
          <p:nvPr/>
        </p:nvSpPr>
        <p:spPr>
          <a:xfrm rot="16200000">
            <a:off x="6179088" y="2178420"/>
            <a:ext cx="288591" cy="4572000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2736B490-6FA3-41A4-BD75-1AFD7E19C155}"/>
              </a:ext>
            </a:extLst>
          </p:cNvPr>
          <p:cNvCxnSpPr>
            <a:cxnSpLocks/>
            <a:endCxn id="103" idx="2"/>
          </p:cNvCxnSpPr>
          <p:nvPr/>
        </p:nvCxnSpPr>
        <p:spPr>
          <a:xfrm flipV="1">
            <a:off x="6195047" y="4536568"/>
            <a:ext cx="128337" cy="4545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6A4C9F32-2C28-4FA8-B441-4AF5A0D4F7ED}"/>
              </a:ext>
            </a:extLst>
          </p:cNvPr>
          <p:cNvSpPr txBox="1"/>
          <p:nvPr/>
        </p:nvSpPr>
        <p:spPr>
          <a:xfrm>
            <a:off x="3772430" y="4966034"/>
            <a:ext cx="526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カメラ座標における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p</a:t>
            </a: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と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p’</a:t>
            </a: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の関係は基本行列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E</a:t>
            </a: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で算出済</a:t>
            </a:r>
            <a:endParaRPr 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F9E4C6D-6DBE-4CC8-A2DE-F340D0D11244}"/>
              </a:ext>
            </a:extLst>
          </p:cNvPr>
          <p:cNvSpPr txBox="1"/>
          <p:nvPr/>
        </p:nvSpPr>
        <p:spPr>
          <a:xfrm>
            <a:off x="4467389" y="3131112"/>
            <a:ext cx="143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 (</a:t>
            </a:r>
            <a:r>
              <a:rPr lang="en-US" dirty="0" err="1">
                <a:solidFill>
                  <a:srgbClr val="FF0000"/>
                </a:solidFill>
              </a:rPr>
              <a:t>X</a:t>
            </a:r>
            <a:r>
              <a:rPr lang="en-US" baseline="-25000" dirty="0" err="1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Y</a:t>
            </a:r>
            <a:r>
              <a:rPr lang="en-US" baseline="-25000" dirty="0" err="1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rgbClr val="FF0000"/>
                </a:solidFill>
              </a:rPr>
              <a:t>, 1)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C751730-8A6C-4D9B-9286-00D127E65350}"/>
              </a:ext>
            </a:extLst>
          </p:cNvPr>
          <p:cNvSpPr txBox="1"/>
          <p:nvPr/>
        </p:nvSpPr>
        <p:spPr>
          <a:xfrm>
            <a:off x="6772869" y="3075866"/>
            <a:ext cx="143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p’ (</a:t>
            </a:r>
            <a:r>
              <a:rPr lang="en-US" dirty="0" err="1">
                <a:solidFill>
                  <a:srgbClr val="FF0000"/>
                </a:solidFill>
              </a:rPr>
              <a:t>X</a:t>
            </a:r>
            <a:r>
              <a:rPr lang="en-US" baseline="-25000" dirty="0" err="1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rgbClr val="FF0000"/>
                </a:solidFill>
              </a:rPr>
              <a:t>’, </a:t>
            </a:r>
            <a:r>
              <a:rPr lang="en-US" dirty="0" err="1">
                <a:solidFill>
                  <a:srgbClr val="FF0000"/>
                </a:solidFill>
              </a:rPr>
              <a:t>Y</a:t>
            </a:r>
            <a:r>
              <a:rPr lang="en-US" baseline="-25000" dirty="0" err="1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rgbClr val="FF0000"/>
                </a:solidFill>
              </a:rPr>
              <a:t>’, 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Speech Bubble: Rectangle 125">
                <a:extLst>
                  <a:ext uri="{FF2B5EF4-FFF2-40B4-BE49-F238E27FC236}">
                    <a16:creationId xmlns:a16="http://schemas.microsoft.com/office/drawing/2014/main" id="{14923734-5AE3-4550-A60D-8A1518EF0CD7}"/>
                  </a:ext>
                </a:extLst>
              </p:cNvPr>
              <p:cNvSpPr/>
              <p:nvPr/>
            </p:nvSpPr>
            <p:spPr>
              <a:xfrm>
                <a:off x="941863" y="3589278"/>
                <a:ext cx="2217252" cy="641699"/>
              </a:xfrm>
              <a:prstGeom prst="wedgeRectCallout">
                <a:avLst>
                  <a:gd name="adj1" fmla="val 76575"/>
                  <a:gd name="adj2" fmla="val -19148"/>
                </a:avLst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600" dirty="0">
                    <a:solidFill>
                      <a:schemeClr val="tx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・点</a:t>
                </a:r>
                <a:r>
                  <a:rPr lang="en-US" altLang="ja-JP" sz="1600" dirty="0">
                    <a:solidFill>
                      <a:schemeClr val="tx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p</a:t>
                </a:r>
                <a:r>
                  <a:rPr lang="ja-JP" altLang="en-US" sz="1600" dirty="0">
                    <a:solidFill>
                      <a:schemeClr val="tx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のカメラ座標</a:t>
                </a:r>
                <a:endParaRPr lang="en-US" altLang="ja-JP" sz="16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eiryo UI" panose="020B0604030504040204" pitchFamily="34" charset="-128"/>
                        </a:rPr>
                        <m:t>𝒑</m:t>
                      </m:r>
                      <m:r>
                        <a:rPr lang="en-US" altLang="ja-JP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eiryo UI" panose="020B0604030504040204" pitchFamily="34" charset="-128"/>
                        </a:rPr>
                        <m:t>=</m:t>
                      </m:r>
                      <m:d>
                        <m:dPr>
                          <m:ctrlPr>
                            <a:rPr lang="en-US" altLang="ja-JP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eiryo UI" panose="020B0604030504040204" pitchFamily="34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34" charset="-128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34" charset="-128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ja-JP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eiryo UI" panose="020B0604030504040204" pitchFamily="34" charset="-128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34" charset="-128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ja-JP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34" charset="-128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ja-JP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eiryo UI" panose="020B0604030504040204" pitchFamily="34" charset="-128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en-US" altLang="ja-JP" sz="16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26" name="Speech Bubble: Rectangle 125">
                <a:extLst>
                  <a:ext uri="{FF2B5EF4-FFF2-40B4-BE49-F238E27FC236}">
                    <a16:creationId xmlns:a16="http://schemas.microsoft.com/office/drawing/2014/main" id="{14923734-5AE3-4550-A60D-8A1518EF0C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863" y="3589278"/>
                <a:ext cx="2217252" cy="641699"/>
              </a:xfrm>
              <a:prstGeom prst="wedgeRectCallout">
                <a:avLst>
                  <a:gd name="adj1" fmla="val 76575"/>
                  <a:gd name="adj2" fmla="val -19148"/>
                </a:avLst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Callout: Line 124">
                <a:extLst>
                  <a:ext uri="{FF2B5EF4-FFF2-40B4-BE49-F238E27FC236}">
                    <a16:creationId xmlns:a16="http://schemas.microsoft.com/office/drawing/2014/main" id="{BC5A866F-76B9-445B-85A3-180AC15A4675}"/>
                  </a:ext>
                </a:extLst>
              </p:cNvPr>
              <p:cNvSpPr/>
              <p:nvPr/>
            </p:nvSpPr>
            <p:spPr>
              <a:xfrm>
                <a:off x="541036" y="4607335"/>
                <a:ext cx="2743200" cy="596423"/>
              </a:xfrm>
              <a:prstGeom prst="borderCallout1">
                <a:avLst>
                  <a:gd name="adj1" fmla="val -486"/>
                  <a:gd name="adj2" fmla="val 30140"/>
                  <a:gd name="adj3" fmla="val -263283"/>
                  <a:gd name="adj4" fmla="val 52509"/>
                </a:avLst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600" dirty="0">
                    <a:solidFill>
                      <a:schemeClr val="tx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カメラ</a:t>
                </a:r>
                <a:r>
                  <a:rPr lang="en-US" altLang="ja-JP" sz="1600" dirty="0">
                    <a:solidFill>
                      <a:schemeClr val="tx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1</a:t>
                </a:r>
                <a:r>
                  <a:rPr lang="ja-JP" altLang="en-US" sz="1600" dirty="0">
                    <a:solidFill>
                      <a:schemeClr val="tx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のカメラ行列</a:t>
                </a:r>
                <a:r>
                  <a:rPr lang="en-US" altLang="ja-JP" sz="16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Meiryo UI" panose="020B0604030504040204" pitchFamily="34" charset="-128"/>
                    <a:cs typeface="Times New Roman" panose="02020603050405020304" pitchFamily="18" charset="0"/>
                  </a:rPr>
                  <a:t>K</a:t>
                </a:r>
                <a:r>
                  <a:rPr lang="ja-JP" altLang="en-US" sz="1600" dirty="0">
                    <a:solidFill>
                      <a:schemeClr val="tx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を用いて</a:t>
                </a:r>
                <a:endParaRPr lang="en-US" altLang="ja-JP" sz="16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ja-JP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eiryo UI" panose="020B0604030504040204" pitchFamily="34" charset="-128"/>
                      </a:rPr>
                      <m:t>𝒎</m:t>
                    </m:r>
                    <m:r>
                      <a:rPr lang="en-US" altLang="ja-JP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eiryo UI" panose="020B0604030504040204" pitchFamily="34" charset="-128"/>
                      </a:rPr>
                      <m:t>=</m:t>
                    </m:r>
                    <m:r>
                      <a:rPr lang="en-US" altLang="ja-JP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eiryo UI" panose="020B0604030504040204" pitchFamily="34" charset="-128"/>
                      </a:rPr>
                      <m:t>𝑲𝒑</m:t>
                    </m:r>
                  </m:oMath>
                </a14:m>
                <a:r>
                  <a:rPr lang="ja-JP" altLang="en-US" sz="1600" dirty="0">
                    <a:solidFill>
                      <a:schemeClr val="tx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と変換できる</a:t>
                </a:r>
                <a:endParaRPr lang="en-US" altLang="ja-JP" sz="16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25" name="Callout: Line 124">
                <a:extLst>
                  <a:ext uri="{FF2B5EF4-FFF2-40B4-BE49-F238E27FC236}">
                    <a16:creationId xmlns:a16="http://schemas.microsoft.com/office/drawing/2014/main" id="{BC5A866F-76B9-445B-85A3-180AC15A46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36" y="4607335"/>
                <a:ext cx="2743200" cy="596423"/>
              </a:xfrm>
              <a:prstGeom prst="borderCallout1">
                <a:avLst>
                  <a:gd name="adj1" fmla="val -486"/>
                  <a:gd name="adj2" fmla="val 30140"/>
                  <a:gd name="adj3" fmla="val -263283"/>
                  <a:gd name="adj4" fmla="val 52509"/>
                </a:avLst>
              </a:prstGeom>
              <a:blipFill>
                <a:blip r:embed="rId4"/>
                <a:stretch>
                  <a:fillRect b="-2500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Speech Bubble: Rectangle 126">
                <a:extLst>
                  <a:ext uri="{FF2B5EF4-FFF2-40B4-BE49-F238E27FC236}">
                    <a16:creationId xmlns:a16="http://schemas.microsoft.com/office/drawing/2014/main" id="{A143D083-CE2F-43C4-8350-2C5F02728BE4}"/>
                  </a:ext>
                </a:extLst>
              </p:cNvPr>
              <p:cNvSpPr/>
              <p:nvPr/>
            </p:nvSpPr>
            <p:spPr>
              <a:xfrm>
                <a:off x="9290431" y="1556389"/>
                <a:ext cx="2220165" cy="641699"/>
              </a:xfrm>
              <a:prstGeom prst="wedgeRectCallout">
                <a:avLst>
                  <a:gd name="adj1" fmla="val -73154"/>
                  <a:gd name="adj2" fmla="val 9054"/>
                </a:avLst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600" dirty="0">
                    <a:solidFill>
                      <a:schemeClr val="tx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・点</a:t>
                </a:r>
                <a:r>
                  <a:rPr lang="en-US" altLang="ja-JP" sz="1600" dirty="0">
                    <a:solidFill>
                      <a:schemeClr val="tx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p’</a:t>
                </a:r>
                <a:r>
                  <a:rPr lang="ja-JP" altLang="en-US" sz="1600" dirty="0">
                    <a:solidFill>
                      <a:schemeClr val="tx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のスクリーン座標</a:t>
                </a:r>
                <a:endParaRPr lang="en-US" altLang="ja-JP" sz="16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eiryo UI" panose="020B0604030504040204" pitchFamily="34" charset="-128"/>
                        </a:rPr>
                        <m:t>𝒎</m:t>
                      </m:r>
                      <m:r>
                        <a:rPr lang="en-US" altLang="ja-JP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eiryo UI" panose="020B0604030504040204" pitchFamily="34" charset="-128"/>
                        </a:rPr>
                        <m:t>′</m:t>
                      </m:r>
                      <m:r>
                        <a:rPr lang="en-US" altLang="ja-JP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eiryo UI" panose="020B0604030504040204" pitchFamily="34" charset="-128"/>
                        </a:rPr>
                        <m:t>=</m:t>
                      </m:r>
                      <m:d>
                        <m:dPr>
                          <m:ctrlPr>
                            <a:rPr lang="en-US" altLang="ja-JP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eiryo UI" panose="020B0604030504040204" pitchFamily="34" charset="-128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34" charset="-128"/>
                                </a:rPr>
                              </m:ctrlPr>
                            </m:sSubSupPr>
                            <m:e>
                              <m:r>
                                <a:rPr lang="en-US" altLang="ja-JP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34" charset="-128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34" charset="-128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altLang="ja-JP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34" charset="-128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ja-JP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eiryo UI" panose="020B0604030504040204" pitchFamily="34" charset="-128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ja-JP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34" charset="-128"/>
                                </a:rPr>
                              </m:ctrlPr>
                            </m:sSubSupPr>
                            <m:e>
                              <m:r>
                                <a:rPr lang="en-US" altLang="ja-JP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34" charset="-128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34" charset="-128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altLang="ja-JP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34" charset="-128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ja-JP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eiryo UI" panose="020B0604030504040204" pitchFamily="34" charset="-128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en-US" altLang="ja-JP" sz="16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27" name="Speech Bubble: Rectangle 126">
                <a:extLst>
                  <a:ext uri="{FF2B5EF4-FFF2-40B4-BE49-F238E27FC236}">
                    <a16:creationId xmlns:a16="http://schemas.microsoft.com/office/drawing/2014/main" id="{A143D083-CE2F-43C4-8350-2C5F02728B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0431" y="1556389"/>
                <a:ext cx="2220165" cy="641699"/>
              </a:xfrm>
              <a:prstGeom prst="wedgeRectCallout">
                <a:avLst>
                  <a:gd name="adj1" fmla="val -73154"/>
                  <a:gd name="adj2" fmla="val 9054"/>
                </a:avLst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Speech Bubble: Rectangle 127">
                <a:extLst>
                  <a:ext uri="{FF2B5EF4-FFF2-40B4-BE49-F238E27FC236}">
                    <a16:creationId xmlns:a16="http://schemas.microsoft.com/office/drawing/2014/main" id="{070D9AA1-02ED-48C4-8F35-6036E5AAC04C}"/>
                  </a:ext>
                </a:extLst>
              </p:cNvPr>
              <p:cNvSpPr/>
              <p:nvPr/>
            </p:nvSpPr>
            <p:spPr>
              <a:xfrm>
                <a:off x="9463923" y="3592029"/>
                <a:ext cx="2217252" cy="641699"/>
              </a:xfrm>
              <a:prstGeom prst="wedgeRectCallout">
                <a:avLst>
                  <a:gd name="adj1" fmla="val -73780"/>
                  <a:gd name="adj2" fmla="val -33991"/>
                </a:avLst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600" dirty="0">
                    <a:solidFill>
                      <a:schemeClr val="tx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・点</a:t>
                </a:r>
                <a:r>
                  <a:rPr lang="en-US" altLang="ja-JP" sz="1600" dirty="0">
                    <a:solidFill>
                      <a:schemeClr val="tx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p’</a:t>
                </a:r>
                <a:r>
                  <a:rPr lang="ja-JP" altLang="en-US" sz="1600" dirty="0">
                    <a:solidFill>
                      <a:schemeClr val="tx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のカメラ座標</a:t>
                </a:r>
                <a:endParaRPr lang="en-US" altLang="ja-JP" sz="16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eiryo UI" panose="020B0604030504040204" pitchFamily="34" charset="-128"/>
                        </a:rPr>
                        <m:t>𝒑</m:t>
                      </m:r>
                      <m:r>
                        <a:rPr lang="en-US" altLang="ja-JP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eiryo UI" panose="020B0604030504040204" pitchFamily="34" charset="-128"/>
                        </a:rPr>
                        <m:t>′</m:t>
                      </m:r>
                      <m:r>
                        <a:rPr lang="en-US" altLang="ja-JP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eiryo UI" panose="020B0604030504040204" pitchFamily="34" charset="-128"/>
                        </a:rPr>
                        <m:t>=</m:t>
                      </m:r>
                      <m:d>
                        <m:dPr>
                          <m:ctrlPr>
                            <a:rPr lang="en-US" altLang="ja-JP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eiryo UI" panose="020B0604030504040204" pitchFamily="34" charset="-128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34" charset="-128"/>
                                </a:rPr>
                              </m:ctrlPr>
                            </m:sSubSupPr>
                            <m:e>
                              <m:r>
                                <a:rPr lang="en-US" altLang="ja-JP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34" charset="-128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34" charset="-128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altLang="ja-JP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34" charset="-128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ja-JP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eiryo UI" panose="020B0604030504040204" pitchFamily="34" charset="-128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ja-JP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34" charset="-128"/>
                                </a:rPr>
                              </m:ctrlPr>
                            </m:sSubSupPr>
                            <m:e>
                              <m:r>
                                <a:rPr lang="en-US" altLang="ja-JP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34" charset="-128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ja-JP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34" charset="-128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altLang="ja-JP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34" charset="-128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ja-JP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eiryo UI" panose="020B0604030504040204" pitchFamily="34" charset="-128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en-US" altLang="ja-JP" sz="16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28" name="Speech Bubble: Rectangle 127">
                <a:extLst>
                  <a:ext uri="{FF2B5EF4-FFF2-40B4-BE49-F238E27FC236}">
                    <a16:creationId xmlns:a16="http://schemas.microsoft.com/office/drawing/2014/main" id="{070D9AA1-02ED-48C4-8F35-6036E5AAC0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3923" y="3592029"/>
                <a:ext cx="2217252" cy="641699"/>
              </a:xfrm>
              <a:prstGeom prst="wedgeRectCallout">
                <a:avLst>
                  <a:gd name="adj1" fmla="val -73780"/>
                  <a:gd name="adj2" fmla="val -33991"/>
                </a:avLst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TextBox 131">
            <a:extLst>
              <a:ext uri="{FF2B5EF4-FFF2-40B4-BE49-F238E27FC236}">
                <a16:creationId xmlns:a16="http://schemas.microsoft.com/office/drawing/2014/main" id="{99D6926F-D2C8-40C3-8C06-2B2AD78F2BE4}"/>
              </a:ext>
            </a:extLst>
          </p:cNvPr>
          <p:cNvSpPr txBox="1"/>
          <p:nvPr/>
        </p:nvSpPr>
        <p:spPr>
          <a:xfrm>
            <a:off x="8071025" y="2756193"/>
            <a:ext cx="448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600" i="1" baseline="-25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4EBF29B-4AF7-4ED6-9580-6418ED973642}"/>
              </a:ext>
            </a:extLst>
          </p:cNvPr>
          <p:cNvSpPr txBox="1"/>
          <p:nvPr/>
        </p:nvSpPr>
        <p:spPr>
          <a:xfrm>
            <a:off x="8401725" y="2756193"/>
            <a:ext cx="448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i="1" baseline="-25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97184531-7D3B-4DC7-B0A0-E64D0C20A5D6}"/>
              </a:ext>
            </a:extLst>
          </p:cNvPr>
          <p:cNvCxnSpPr/>
          <p:nvPr/>
        </p:nvCxnSpPr>
        <p:spPr>
          <a:xfrm flipV="1">
            <a:off x="8115811" y="2804518"/>
            <a:ext cx="1705" cy="47016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3927D5A4-CF21-4D3F-890B-DFCF91324ACD}"/>
              </a:ext>
            </a:extLst>
          </p:cNvPr>
          <p:cNvCxnSpPr>
            <a:cxnSpLocks/>
          </p:cNvCxnSpPr>
          <p:nvPr/>
        </p:nvCxnSpPr>
        <p:spPr>
          <a:xfrm flipH="1">
            <a:off x="8183866" y="2971515"/>
            <a:ext cx="712883" cy="3175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Arrow: Up-Down 141">
            <a:extLst>
              <a:ext uri="{FF2B5EF4-FFF2-40B4-BE49-F238E27FC236}">
                <a16:creationId xmlns:a16="http://schemas.microsoft.com/office/drawing/2014/main" id="{5585C9CD-6A84-4CE7-A475-AB7941101D88}"/>
              </a:ext>
            </a:extLst>
          </p:cNvPr>
          <p:cNvSpPr/>
          <p:nvPr/>
        </p:nvSpPr>
        <p:spPr>
          <a:xfrm>
            <a:off x="10320787" y="2415795"/>
            <a:ext cx="350175" cy="1013203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Callout: Line 142">
                <a:extLst>
                  <a:ext uri="{FF2B5EF4-FFF2-40B4-BE49-F238E27FC236}">
                    <a16:creationId xmlns:a16="http://schemas.microsoft.com/office/drawing/2014/main" id="{17C6F4FB-5E14-4CAD-BD91-D29265CA12BB}"/>
                  </a:ext>
                </a:extLst>
              </p:cNvPr>
              <p:cNvSpPr/>
              <p:nvPr/>
            </p:nvSpPr>
            <p:spPr>
              <a:xfrm>
                <a:off x="9061709" y="4607344"/>
                <a:ext cx="2743200" cy="596423"/>
              </a:xfrm>
              <a:prstGeom prst="borderCallout1">
                <a:avLst>
                  <a:gd name="adj1" fmla="val 443"/>
                  <a:gd name="adj2" fmla="val 87514"/>
                  <a:gd name="adj3" fmla="val -267928"/>
                  <a:gd name="adj4" fmla="val 55944"/>
                </a:avLst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600" dirty="0">
                    <a:solidFill>
                      <a:schemeClr val="tx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カメラ</a:t>
                </a:r>
                <a:r>
                  <a:rPr lang="en-US" altLang="ja-JP" sz="1600" dirty="0">
                    <a:solidFill>
                      <a:schemeClr val="tx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2</a:t>
                </a:r>
                <a:r>
                  <a:rPr lang="ja-JP" altLang="en-US" sz="1600" dirty="0">
                    <a:solidFill>
                      <a:schemeClr val="tx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のカメラ行列</a:t>
                </a:r>
                <a:r>
                  <a:rPr lang="en-US" altLang="ja-JP" sz="16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Meiryo UI" panose="020B0604030504040204" pitchFamily="34" charset="-128"/>
                    <a:cs typeface="Times New Roman" panose="02020603050405020304" pitchFamily="18" charset="0"/>
                  </a:rPr>
                  <a:t>K</a:t>
                </a:r>
                <a:r>
                  <a:rPr lang="en-US" altLang="ja-JP" sz="1600" b="1" i="1" dirty="0">
                    <a:solidFill>
                      <a:schemeClr val="tx1"/>
                    </a:solidFill>
                    <a:ea typeface="Meiryo UI" panose="020B0604030504040204" pitchFamily="34" charset="-128"/>
                    <a:cs typeface="Times New Roman" panose="02020603050405020304" pitchFamily="18" charset="0"/>
                  </a:rPr>
                  <a:t>’</a:t>
                </a:r>
                <a:r>
                  <a:rPr lang="ja-JP" altLang="en-US" sz="1600" dirty="0">
                    <a:solidFill>
                      <a:schemeClr val="tx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を用いて</a:t>
                </a:r>
                <a:endParaRPr lang="en-US" altLang="ja-JP" sz="16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ja-JP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eiryo UI" panose="020B0604030504040204" pitchFamily="34" charset="-128"/>
                      </a:rPr>
                      <m:t>𝒎</m:t>
                    </m:r>
                    <m:r>
                      <a:rPr lang="en-US" altLang="ja-JP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eiryo UI" panose="020B0604030504040204" pitchFamily="34" charset="-128"/>
                      </a:rPr>
                      <m:t>′</m:t>
                    </m:r>
                    <m:r>
                      <a:rPr lang="en-US" altLang="ja-JP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eiryo UI" panose="020B0604030504040204" pitchFamily="34" charset="-128"/>
                      </a:rPr>
                      <m:t>=</m:t>
                    </m:r>
                    <m:r>
                      <a:rPr lang="en-US" altLang="ja-JP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eiryo UI" panose="020B0604030504040204" pitchFamily="34" charset="-128"/>
                      </a:rPr>
                      <m:t>𝑲</m:t>
                    </m:r>
                    <m:r>
                      <a:rPr lang="en-US" altLang="ja-JP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eiryo UI" panose="020B0604030504040204" pitchFamily="34" charset="-128"/>
                      </a:rPr>
                      <m:t>′</m:t>
                    </m:r>
                    <m:r>
                      <a:rPr lang="en-US" altLang="ja-JP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eiryo UI" panose="020B0604030504040204" pitchFamily="34" charset="-128"/>
                      </a:rPr>
                      <m:t>𝒑</m:t>
                    </m:r>
                    <m:r>
                      <a:rPr lang="en-US" altLang="ja-JP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eiryo UI" panose="020B0604030504040204" pitchFamily="34" charset="-128"/>
                      </a:rPr>
                      <m:t>′</m:t>
                    </m:r>
                  </m:oMath>
                </a14:m>
                <a:r>
                  <a:rPr lang="ja-JP" altLang="en-US" sz="1600" dirty="0">
                    <a:solidFill>
                      <a:schemeClr val="tx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と変換できる</a:t>
                </a:r>
                <a:endParaRPr lang="en-US" altLang="ja-JP" sz="16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43" name="Callout: Line 142">
                <a:extLst>
                  <a:ext uri="{FF2B5EF4-FFF2-40B4-BE49-F238E27FC236}">
                    <a16:creationId xmlns:a16="http://schemas.microsoft.com/office/drawing/2014/main" id="{17C6F4FB-5E14-4CAD-BD91-D29265CA1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709" y="4607344"/>
                <a:ext cx="2743200" cy="596423"/>
              </a:xfrm>
              <a:prstGeom prst="borderCallout1">
                <a:avLst>
                  <a:gd name="adj1" fmla="val 443"/>
                  <a:gd name="adj2" fmla="val 87514"/>
                  <a:gd name="adj3" fmla="val -267928"/>
                  <a:gd name="adj4" fmla="val 55944"/>
                </a:avLst>
              </a:prstGeom>
              <a:blipFill>
                <a:blip r:embed="rId7"/>
                <a:stretch>
                  <a:fillRect b="-2473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図 1">
            <a:extLst>
              <a:ext uri="{FF2B5EF4-FFF2-40B4-BE49-F238E27FC236}">
                <a16:creationId xmlns:a16="http://schemas.microsoft.com/office/drawing/2014/main" id="{E6AF52D2-00C9-4908-A996-C7889F866E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3663" y="1447628"/>
            <a:ext cx="11284674" cy="396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370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be 66">
            <a:extLst>
              <a:ext uri="{FF2B5EF4-FFF2-40B4-BE49-F238E27FC236}">
                <a16:creationId xmlns:a16="http://schemas.microsoft.com/office/drawing/2014/main" id="{9A938146-6DA2-4F40-AE1A-3D6941B0C5A3}"/>
              </a:ext>
            </a:extLst>
          </p:cNvPr>
          <p:cNvSpPr/>
          <p:nvPr/>
        </p:nvSpPr>
        <p:spPr>
          <a:xfrm>
            <a:off x="2159878" y="3021895"/>
            <a:ext cx="695325" cy="1828800"/>
          </a:xfrm>
          <a:prstGeom prst="cube">
            <a:avLst>
              <a:gd name="adj" fmla="val 98266"/>
            </a:avLst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D2DDBDB-4A6A-4DC7-AC1C-67CBD6DBE438}"/>
              </a:ext>
            </a:extLst>
          </p:cNvPr>
          <p:cNvGrpSpPr/>
          <p:nvPr/>
        </p:nvGrpSpPr>
        <p:grpSpPr>
          <a:xfrm>
            <a:off x="2000250" y="2245043"/>
            <a:ext cx="723899" cy="538161"/>
            <a:chOff x="1295400" y="2395538"/>
            <a:chExt cx="723899" cy="538161"/>
          </a:xfrm>
        </p:grpSpPr>
        <p:sp>
          <p:nvSpPr>
            <p:cNvPr id="5" name="Cube 4">
              <a:extLst>
                <a:ext uri="{FF2B5EF4-FFF2-40B4-BE49-F238E27FC236}">
                  <a16:creationId xmlns:a16="http://schemas.microsoft.com/office/drawing/2014/main" id="{60475470-3F9C-4FD7-BBFA-686F655EB599}"/>
                </a:ext>
              </a:extLst>
            </p:cNvPr>
            <p:cNvSpPr/>
            <p:nvPr/>
          </p:nvSpPr>
          <p:spPr>
            <a:xfrm>
              <a:off x="1295400" y="2395538"/>
              <a:ext cx="552448" cy="538161"/>
            </a:xfrm>
            <a:prstGeom prst="cube">
              <a:avLst>
                <a:gd name="adj" fmla="val 2742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ylinder 3">
              <a:extLst>
                <a:ext uri="{FF2B5EF4-FFF2-40B4-BE49-F238E27FC236}">
                  <a16:creationId xmlns:a16="http://schemas.microsoft.com/office/drawing/2014/main" id="{738B8750-7499-4970-B042-78266B0B2105}"/>
                </a:ext>
              </a:extLst>
            </p:cNvPr>
            <p:cNvSpPr/>
            <p:nvPr/>
          </p:nvSpPr>
          <p:spPr>
            <a:xfrm rot="5400000">
              <a:off x="1743073" y="2536031"/>
              <a:ext cx="266700" cy="285752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35822DE-681D-461C-8615-2175AE2CB2BC}"/>
              </a:ext>
            </a:extLst>
          </p:cNvPr>
          <p:cNvCxnSpPr/>
          <p:nvPr/>
        </p:nvCxnSpPr>
        <p:spPr>
          <a:xfrm flipH="1">
            <a:off x="2684782" y="2534288"/>
            <a:ext cx="6028" cy="497832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8842C9-C3A4-4A3F-9D23-9BFF2C63850E}"/>
              </a:ext>
            </a:extLst>
          </p:cNvPr>
          <p:cNvCxnSpPr>
            <a:cxnSpLocks/>
          </p:cNvCxnSpPr>
          <p:nvPr/>
        </p:nvCxnSpPr>
        <p:spPr>
          <a:xfrm flipV="1">
            <a:off x="2684782" y="2153438"/>
            <a:ext cx="394022" cy="380850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E8784EB-2941-4030-A79E-998F483CA29B}"/>
              </a:ext>
            </a:extLst>
          </p:cNvPr>
          <p:cNvCxnSpPr>
            <a:cxnSpLocks/>
          </p:cNvCxnSpPr>
          <p:nvPr/>
        </p:nvCxnSpPr>
        <p:spPr>
          <a:xfrm>
            <a:off x="2684782" y="2534288"/>
            <a:ext cx="457200" cy="45720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14ED0AA-7285-423F-B28B-828F7084128A}"/>
              </a:ext>
            </a:extLst>
          </p:cNvPr>
          <p:cNvSpPr txBox="1"/>
          <p:nvPr/>
        </p:nvSpPr>
        <p:spPr>
          <a:xfrm>
            <a:off x="2983553" y="2225993"/>
            <a:ext cx="465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Z</a:t>
            </a:r>
            <a:r>
              <a:rPr lang="en-US" baseline="-25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09BE25-AAC2-43A5-A567-E4AF696EBA77}"/>
              </a:ext>
            </a:extLst>
          </p:cNvPr>
          <p:cNvSpPr txBox="1"/>
          <p:nvPr/>
        </p:nvSpPr>
        <p:spPr>
          <a:xfrm>
            <a:off x="2684782" y="1859720"/>
            <a:ext cx="50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X</a:t>
            </a:r>
            <a:r>
              <a:rPr lang="en-US" baseline="-25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2274C6-2244-424A-AAEF-524779FA51C1}"/>
              </a:ext>
            </a:extLst>
          </p:cNvPr>
          <p:cNvSpPr txBox="1"/>
          <p:nvPr/>
        </p:nvSpPr>
        <p:spPr>
          <a:xfrm>
            <a:off x="2359691" y="2744961"/>
            <a:ext cx="45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Y</a:t>
            </a:r>
            <a:r>
              <a:rPr lang="en-US" baseline="-25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EA5EBDB8-249E-4844-8D82-F95AB4D445AF}"/>
              </a:ext>
            </a:extLst>
          </p:cNvPr>
          <p:cNvSpPr/>
          <p:nvPr/>
        </p:nvSpPr>
        <p:spPr>
          <a:xfrm>
            <a:off x="1108871" y="1205578"/>
            <a:ext cx="2309701" cy="428509"/>
          </a:xfrm>
          <a:prstGeom prst="wedgeRectCallout">
            <a:avLst>
              <a:gd name="adj1" fmla="val 28849"/>
              <a:gd name="adj2" fmla="val 120089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bg1">
                    <a:lumMod val="8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・カメラ</a:t>
            </a:r>
            <a:r>
              <a:rPr lang="en-US" altLang="ja-JP" b="1" dirty="0">
                <a:solidFill>
                  <a:schemeClr val="bg1">
                    <a:lumMod val="8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lang="ja-JP" altLang="en-US" b="1" dirty="0">
                <a:solidFill>
                  <a:schemeClr val="bg1">
                    <a:lumMod val="8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のカメラ座標</a:t>
            </a:r>
            <a:endParaRPr lang="en-US" altLang="ja-JP" b="1" dirty="0">
              <a:solidFill>
                <a:schemeClr val="bg1">
                  <a:lumMod val="85000"/>
                </a:schemeClr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61145EEB-B625-444E-BF62-9C5BFC039E2E}"/>
              </a:ext>
            </a:extLst>
          </p:cNvPr>
          <p:cNvSpPr/>
          <p:nvPr/>
        </p:nvSpPr>
        <p:spPr>
          <a:xfrm>
            <a:off x="4688188" y="1228737"/>
            <a:ext cx="1828800" cy="641699"/>
          </a:xfrm>
          <a:prstGeom prst="wedgeRectCallout">
            <a:avLst>
              <a:gd name="adj1" fmla="val -60536"/>
              <a:gd name="adj2" fmla="val 38291"/>
            </a:avLst>
          </a:prstGeom>
          <a:solidFill>
            <a:schemeClr val="bg1"/>
          </a:solidFill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>
                <a:solidFill>
                  <a:schemeClr val="bg1">
                    <a:lumMod val="8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・カメ</a:t>
            </a:r>
            <a:r>
              <a:rPr lang="ja-JP" altLang="en-US" b="1">
                <a:solidFill>
                  <a:schemeClr val="bg1">
                    <a:lumMod val="8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ラ</a:t>
            </a:r>
            <a:r>
              <a:rPr lang="en-US" altLang="ja-JP" b="1">
                <a:solidFill>
                  <a:schemeClr val="bg1">
                    <a:lumMod val="8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lang="ja-JP" altLang="en-US" b="1" dirty="0">
                <a:solidFill>
                  <a:schemeClr val="bg1">
                    <a:lumMod val="8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endParaRPr lang="en-US" altLang="ja-JP" b="1" dirty="0">
              <a:solidFill>
                <a:schemeClr val="bg1">
                  <a:lumMod val="85000"/>
                </a:schemeClr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ja-JP" altLang="en-US" b="1" dirty="0">
                <a:solidFill>
                  <a:schemeClr val="bg1">
                    <a:lumMod val="8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スクリーン座標</a:t>
            </a:r>
            <a:endParaRPr lang="en-US" altLang="ja-JP" b="1" dirty="0">
              <a:solidFill>
                <a:schemeClr val="bg1">
                  <a:lumMod val="85000"/>
                </a:schemeClr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39DA406-E8F2-47DA-8177-433335C05C63}"/>
              </a:ext>
            </a:extLst>
          </p:cNvPr>
          <p:cNvGrpSpPr/>
          <p:nvPr/>
        </p:nvGrpSpPr>
        <p:grpSpPr>
          <a:xfrm>
            <a:off x="473953" y="3843426"/>
            <a:ext cx="723899" cy="538161"/>
            <a:chOff x="1295400" y="2395538"/>
            <a:chExt cx="723899" cy="538161"/>
          </a:xfrm>
        </p:grpSpPr>
        <p:sp>
          <p:nvSpPr>
            <p:cNvPr id="50" name="Cube 49">
              <a:extLst>
                <a:ext uri="{FF2B5EF4-FFF2-40B4-BE49-F238E27FC236}">
                  <a16:creationId xmlns:a16="http://schemas.microsoft.com/office/drawing/2014/main" id="{F0A74A9B-9A7D-45E6-BE15-65F115E6FA04}"/>
                </a:ext>
              </a:extLst>
            </p:cNvPr>
            <p:cNvSpPr/>
            <p:nvPr/>
          </p:nvSpPr>
          <p:spPr>
            <a:xfrm>
              <a:off x="1295400" y="2395538"/>
              <a:ext cx="552448" cy="538161"/>
            </a:xfrm>
            <a:prstGeom prst="cube">
              <a:avLst>
                <a:gd name="adj" fmla="val 2742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Cylinder 50">
              <a:extLst>
                <a:ext uri="{FF2B5EF4-FFF2-40B4-BE49-F238E27FC236}">
                  <a16:creationId xmlns:a16="http://schemas.microsoft.com/office/drawing/2014/main" id="{0CB6BA73-0CBC-4346-A8A2-4AA807DEF4A1}"/>
                </a:ext>
              </a:extLst>
            </p:cNvPr>
            <p:cNvSpPr/>
            <p:nvPr/>
          </p:nvSpPr>
          <p:spPr>
            <a:xfrm rot="5400000">
              <a:off x="1743073" y="2536031"/>
              <a:ext cx="266700" cy="285752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0C5D5CD-A9F3-4544-94E6-3C5E644B9C1F}"/>
              </a:ext>
            </a:extLst>
          </p:cNvPr>
          <p:cNvCxnSpPr/>
          <p:nvPr/>
        </p:nvCxnSpPr>
        <p:spPr>
          <a:xfrm flipH="1">
            <a:off x="1158485" y="4132671"/>
            <a:ext cx="6028" cy="497832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536E7B7-542F-493F-B0C9-1BC32675D183}"/>
              </a:ext>
            </a:extLst>
          </p:cNvPr>
          <p:cNvCxnSpPr>
            <a:cxnSpLocks/>
          </p:cNvCxnSpPr>
          <p:nvPr/>
        </p:nvCxnSpPr>
        <p:spPr>
          <a:xfrm flipV="1">
            <a:off x="1158485" y="3728011"/>
            <a:ext cx="302510" cy="404660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941945C-CE8D-40B8-9662-8499783FA686}"/>
              </a:ext>
            </a:extLst>
          </p:cNvPr>
          <p:cNvCxnSpPr>
            <a:cxnSpLocks/>
          </p:cNvCxnSpPr>
          <p:nvPr/>
        </p:nvCxnSpPr>
        <p:spPr>
          <a:xfrm flipV="1">
            <a:off x="1158485" y="4084744"/>
            <a:ext cx="487283" cy="47928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95EFCC0-0104-4CD3-853D-679506A15DE5}"/>
              </a:ext>
            </a:extLst>
          </p:cNvPr>
          <p:cNvSpPr txBox="1"/>
          <p:nvPr/>
        </p:nvSpPr>
        <p:spPr>
          <a:xfrm>
            <a:off x="1459786" y="3777824"/>
            <a:ext cx="407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Z</a:t>
            </a:r>
            <a:r>
              <a:rPr lang="en-US" baseline="-25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B53F222-6828-4766-A3B8-9336FA94A6F3}"/>
              </a:ext>
            </a:extLst>
          </p:cNvPr>
          <p:cNvSpPr txBox="1"/>
          <p:nvPr/>
        </p:nvSpPr>
        <p:spPr>
          <a:xfrm>
            <a:off x="1097188" y="3419220"/>
            <a:ext cx="45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X</a:t>
            </a:r>
            <a:r>
              <a:rPr lang="en-US" baseline="-25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CC5AB90-7D92-4B36-B45F-5B06B6C49314}"/>
              </a:ext>
            </a:extLst>
          </p:cNvPr>
          <p:cNvSpPr txBox="1"/>
          <p:nvPr/>
        </p:nvSpPr>
        <p:spPr>
          <a:xfrm>
            <a:off x="799701" y="4355724"/>
            <a:ext cx="468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Y</a:t>
            </a:r>
            <a:r>
              <a:rPr lang="en-US" baseline="-25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CFCEF82-3E46-4D1A-9838-1AA7D7B14046}"/>
              </a:ext>
            </a:extLst>
          </p:cNvPr>
          <p:cNvSpPr txBox="1"/>
          <p:nvPr/>
        </p:nvSpPr>
        <p:spPr>
          <a:xfrm rot="21303627">
            <a:off x="6821749" y="3319020"/>
            <a:ext cx="219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bg1">
                    <a:lumMod val="7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→カメラ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の視線方向</a:t>
            </a:r>
            <a:endParaRPr lang="en-US" dirty="0">
              <a:solidFill>
                <a:schemeClr val="bg1">
                  <a:lumMod val="75000"/>
                </a:schemeClr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0" name="Parallelogram 69">
            <a:extLst>
              <a:ext uri="{FF2B5EF4-FFF2-40B4-BE49-F238E27FC236}">
                <a16:creationId xmlns:a16="http://schemas.microsoft.com/office/drawing/2014/main" id="{8086C5EF-E008-495B-9187-CAAA7188DA20}"/>
              </a:ext>
            </a:extLst>
          </p:cNvPr>
          <p:cNvSpPr/>
          <p:nvPr/>
        </p:nvSpPr>
        <p:spPr>
          <a:xfrm>
            <a:off x="2416120" y="3020134"/>
            <a:ext cx="383842" cy="1808167"/>
          </a:xfrm>
          <a:custGeom>
            <a:avLst/>
            <a:gdLst>
              <a:gd name="connsiteX0" fmla="*/ 0 w 1305020"/>
              <a:gd name="connsiteY0" fmla="*/ 744679 h 744679"/>
              <a:gd name="connsiteX1" fmla="*/ 186170 w 1305020"/>
              <a:gd name="connsiteY1" fmla="*/ 0 h 744679"/>
              <a:gd name="connsiteX2" fmla="*/ 1305020 w 1305020"/>
              <a:gd name="connsiteY2" fmla="*/ 0 h 744679"/>
              <a:gd name="connsiteX3" fmla="*/ 1118850 w 1305020"/>
              <a:gd name="connsiteY3" fmla="*/ 744679 h 744679"/>
              <a:gd name="connsiteX4" fmla="*/ 0 w 1305020"/>
              <a:gd name="connsiteY4" fmla="*/ 744679 h 744679"/>
              <a:gd name="connsiteX0" fmla="*/ 0 w 1118850"/>
              <a:gd name="connsiteY0" fmla="*/ 1569627 h 1569627"/>
              <a:gd name="connsiteX1" fmla="*/ 186170 w 1118850"/>
              <a:gd name="connsiteY1" fmla="*/ 824948 h 1569627"/>
              <a:gd name="connsiteX2" fmla="*/ 1046602 w 1118850"/>
              <a:gd name="connsiteY2" fmla="*/ 0 h 1569627"/>
              <a:gd name="connsiteX3" fmla="*/ 1118850 w 1118850"/>
              <a:gd name="connsiteY3" fmla="*/ 1569627 h 1569627"/>
              <a:gd name="connsiteX4" fmla="*/ 0 w 1118850"/>
              <a:gd name="connsiteY4" fmla="*/ 1569627 h 1569627"/>
              <a:gd name="connsiteX0" fmla="*/ 0 w 1118850"/>
              <a:gd name="connsiteY0" fmla="*/ 1569627 h 1569627"/>
              <a:gd name="connsiteX1" fmla="*/ 225927 w 1118850"/>
              <a:gd name="connsiteY1" fmla="*/ 954157 h 1569627"/>
              <a:gd name="connsiteX2" fmla="*/ 1046602 w 1118850"/>
              <a:gd name="connsiteY2" fmla="*/ 0 h 1569627"/>
              <a:gd name="connsiteX3" fmla="*/ 1118850 w 1118850"/>
              <a:gd name="connsiteY3" fmla="*/ 1569627 h 1569627"/>
              <a:gd name="connsiteX4" fmla="*/ 0 w 1118850"/>
              <a:gd name="connsiteY4" fmla="*/ 1569627 h 1569627"/>
              <a:gd name="connsiteX0" fmla="*/ 0 w 1118850"/>
              <a:gd name="connsiteY0" fmla="*/ 1529871 h 1529871"/>
              <a:gd name="connsiteX1" fmla="*/ 225927 w 1118850"/>
              <a:gd name="connsiteY1" fmla="*/ 914401 h 1529871"/>
              <a:gd name="connsiteX2" fmla="*/ 619219 w 1118850"/>
              <a:gd name="connsiteY2" fmla="*/ 0 h 1529871"/>
              <a:gd name="connsiteX3" fmla="*/ 1118850 w 1118850"/>
              <a:gd name="connsiteY3" fmla="*/ 1529871 h 1529871"/>
              <a:gd name="connsiteX4" fmla="*/ 0 w 1118850"/>
              <a:gd name="connsiteY4" fmla="*/ 1529871 h 1529871"/>
              <a:gd name="connsiteX0" fmla="*/ 32490 w 892923"/>
              <a:gd name="connsiteY0" fmla="*/ 1857862 h 1857862"/>
              <a:gd name="connsiteX1" fmla="*/ 0 w 892923"/>
              <a:gd name="connsiteY1" fmla="*/ 914401 h 1857862"/>
              <a:gd name="connsiteX2" fmla="*/ 393292 w 892923"/>
              <a:gd name="connsiteY2" fmla="*/ 0 h 1857862"/>
              <a:gd name="connsiteX3" fmla="*/ 892923 w 892923"/>
              <a:gd name="connsiteY3" fmla="*/ 1529871 h 1857862"/>
              <a:gd name="connsiteX4" fmla="*/ 32490 w 892923"/>
              <a:gd name="connsiteY4" fmla="*/ 1857862 h 1857862"/>
              <a:gd name="connsiteX0" fmla="*/ 22551 w 882984"/>
              <a:gd name="connsiteY0" fmla="*/ 1857862 h 1857862"/>
              <a:gd name="connsiteX1" fmla="*/ 0 w 882984"/>
              <a:gd name="connsiteY1" fmla="*/ 655983 h 1857862"/>
              <a:gd name="connsiteX2" fmla="*/ 383353 w 882984"/>
              <a:gd name="connsiteY2" fmla="*/ 0 h 1857862"/>
              <a:gd name="connsiteX3" fmla="*/ 882984 w 882984"/>
              <a:gd name="connsiteY3" fmla="*/ 1529871 h 1857862"/>
              <a:gd name="connsiteX4" fmla="*/ 22551 w 882984"/>
              <a:gd name="connsiteY4" fmla="*/ 1857862 h 1857862"/>
              <a:gd name="connsiteX0" fmla="*/ 0 w 890251"/>
              <a:gd name="connsiteY0" fmla="*/ 1808167 h 1808167"/>
              <a:gd name="connsiteX1" fmla="*/ 7267 w 890251"/>
              <a:gd name="connsiteY1" fmla="*/ 655983 h 1808167"/>
              <a:gd name="connsiteX2" fmla="*/ 390620 w 890251"/>
              <a:gd name="connsiteY2" fmla="*/ 0 h 1808167"/>
              <a:gd name="connsiteX3" fmla="*/ 890251 w 890251"/>
              <a:gd name="connsiteY3" fmla="*/ 1529871 h 1808167"/>
              <a:gd name="connsiteX4" fmla="*/ 0 w 890251"/>
              <a:gd name="connsiteY4" fmla="*/ 1808167 h 1808167"/>
              <a:gd name="connsiteX0" fmla="*/ 0 w 390620"/>
              <a:gd name="connsiteY0" fmla="*/ 1808167 h 1808167"/>
              <a:gd name="connsiteX1" fmla="*/ 7267 w 390620"/>
              <a:gd name="connsiteY1" fmla="*/ 655983 h 1808167"/>
              <a:gd name="connsiteX2" fmla="*/ 390620 w 390620"/>
              <a:gd name="connsiteY2" fmla="*/ 0 h 1808167"/>
              <a:gd name="connsiteX3" fmla="*/ 383355 w 390620"/>
              <a:gd name="connsiteY3" fmla="*/ 1112428 h 1808167"/>
              <a:gd name="connsiteX4" fmla="*/ 0 w 390620"/>
              <a:gd name="connsiteY4" fmla="*/ 1808167 h 1808167"/>
              <a:gd name="connsiteX0" fmla="*/ 0 w 383842"/>
              <a:gd name="connsiteY0" fmla="*/ 1808167 h 1808167"/>
              <a:gd name="connsiteX1" fmla="*/ 7267 w 383842"/>
              <a:gd name="connsiteY1" fmla="*/ 655983 h 1808167"/>
              <a:gd name="connsiteX2" fmla="*/ 380681 w 383842"/>
              <a:gd name="connsiteY2" fmla="*/ 0 h 1808167"/>
              <a:gd name="connsiteX3" fmla="*/ 383355 w 383842"/>
              <a:gd name="connsiteY3" fmla="*/ 1112428 h 1808167"/>
              <a:gd name="connsiteX4" fmla="*/ 0 w 383842"/>
              <a:gd name="connsiteY4" fmla="*/ 1808167 h 1808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3842" h="1808167">
                <a:moveTo>
                  <a:pt x="0" y="1808167"/>
                </a:moveTo>
                <a:cubicBezTo>
                  <a:pt x="2422" y="1424106"/>
                  <a:pt x="4845" y="1040044"/>
                  <a:pt x="7267" y="655983"/>
                </a:cubicBezTo>
                <a:lnTo>
                  <a:pt x="380681" y="0"/>
                </a:lnTo>
                <a:cubicBezTo>
                  <a:pt x="378259" y="370809"/>
                  <a:pt x="385777" y="741619"/>
                  <a:pt x="383355" y="1112428"/>
                </a:cubicBezTo>
                <a:lnTo>
                  <a:pt x="0" y="1808167"/>
                </a:lnTo>
                <a:close/>
              </a:path>
            </a:pathLst>
          </a:custGeom>
          <a:solidFill>
            <a:srgbClr val="A9D18E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17872F6-71B6-4274-B56E-1FE4B673A0A7}"/>
              </a:ext>
            </a:extLst>
          </p:cNvPr>
          <p:cNvGrpSpPr/>
          <p:nvPr/>
        </p:nvGrpSpPr>
        <p:grpSpPr>
          <a:xfrm>
            <a:off x="5302570" y="1882784"/>
            <a:ext cx="1099295" cy="2743200"/>
            <a:chOff x="5041240" y="2030291"/>
            <a:chExt cx="1099295" cy="2743200"/>
          </a:xfrm>
        </p:grpSpPr>
        <p:sp>
          <p:nvSpPr>
            <p:cNvPr id="73" name="Parallelogram 72">
              <a:extLst>
                <a:ext uri="{FF2B5EF4-FFF2-40B4-BE49-F238E27FC236}">
                  <a16:creationId xmlns:a16="http://schemas.microsoft.com/office/drawing/2014/main" id="{9476B08E-3A57-4ABB-9B7B-D69A67330A5E}"/>
                </a:ext>
              </a:extLst>
            </p:cNvPr>
            <p:cNvSpPr/>
            <p:nvPr/>
          </p:nvSpPr>
          <p:spPr>
            <a:xfrm rot="5400000" flipV="1">
              <a:off x="4220295" y="2853251"/>
              <a:ext cx="2743200" cy="1097280"/>
            </a:xfrm>
            <a:prstGeom prst="parallelogram">
              <a:avLst>
                <a:gd name="adj" fmla="val 10112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Parallelogram 74">
              <a:extLst>
                <a:ext uri="{FF2B5EF4-FFF2-40B4-BE49-F238E27FC236}">
                  <a16:creationId xmlns:a16="http://schemas.microsoft.com/office/drawing/2014/main" id="{05519C8F-ED1D-4D21-830C-E78CB9BAE0F6}"/>
                </a:ext>
              </a:extLst>
            </p:cNvPr>
            <p:cNvSpPr/>
            <p:nvPr/>
          </p:nvSpPr>
          <p:spPr>
            <a:xfrm rot="5400000" flipV="1">
              <a:off x="5630696" y="2375623"/>
              <a:ext cx="457200" cy="182880"/>
            </a:xfrm>
            <a:prstGeom prst="parallelogram">
              <a:avLst>
                <a:gd name="adj" fmla="val 1011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Parallelogram 75">
              <a:extLst>
                <a:ext uri="{FF2B5EF4-FFF2-40B4-BE49-F238E27FC236}">
                  <a16:creationId xmlns:a16="http://schemas.microsoft.com/office/drawing/2014/main" id="{ECA998A9-5BED-4C0E-9ABD-095206A534F8}"/>
                </a:ext>
              </a:extLst>
            </p:cNvPr>
            <p:cNvSpPr/>
            <p:nvPr/>
          </p:nvSpPr>
          <p:spPr>
            <a:xfrm rot="5400000" flipV="1">
              <a:off x="5454735" y="2814523"/>
              <a:ext cx="457200" cy="182880"/>
            </a:xfrm>
            <a:prstGeom prst="parallelogram">
              <a:avLst>
                <a:gd name="adj" fmla="val 1011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Parallelogram 76">
              <a:extLst>
                <a:ext uri="{FF2B5EF4-FFF2-40B4-BE49-F238E27FC236}">
                  <a16:creationId xmlns:a16="http://schemas.microsoft.com/office/drawing/2014/main" id="{AF5D82E2-CC05-46BF-9103-39943BDA38AB}"/>
                </a:ext>
              </a:extLst>
            </p:cNvPr>
            <p:cNvSpPr/>
            <p:nvPr/>
          </p:nvSpPr>
          <p:spPr>
            <a:xfrm rot="5400000" flipV="1">
              <a:off x="5278774" y="2711125"/>
              <a:ext cx="457200" cy="182880"/>
            </a:xfrm>
            <a:prstGeom prst="parallelogram">
              <a:avLst>
                <a:gd name="adj" fmla="val 1011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Parallelogram 77">
              <a:extLst>
                <a:ext uri="{FF2B5EF4-FFF2-40B4-BE49-F238E27FC236}">
                  <a16:creationId xmlns:a16="http://schemas.microsoft.com/office/drawing/2014/main" id="{2C862EFA-4765-492E-A401-591A081C7F92}"/>
                </a:ext>
              </a:extLst>
            </p:cNvPr>
            <p:cNvSpPr/>
            <p:nvPr/>
          </p:nvSpPr>
          <p:spPr>
            <a:xfrm rot="5400000" flipV="1">
              <a:off x="4906095" y="3090577"/>
              <a:ext cx="457200" cy="182880"/>
            </a:xfrm>
            <a:prstGeom prst="parallelogram">
              <a:avLst>
                <a:gd name="adj" fmla="val 1011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Parallelogram 78">
              <a:extLst>
                <a:ext uri="{FF2B5EF4-FFF2-40B4-BE49-F238E27FC236}">
                  <a16:creationId xmlns:a16="http://schemas.microsoft.com/office/drawing/2014/main" id="{1CD13D77-9D10-46A8-BCFD-013C16B98A4E}"/>
                </a:ext>
              </a:extLst>
            </p:cNvPr>
            <p:cNvSpPr/>
            <p:nvPr/>
          </p:nvSpPr>
          <p:spPr>
            <a:xfrm rot="5400000" flipV="1">
              <a:off x="5092435" y="3166931"/>
              <a:ext cx="457200" cy="182880"/>
            </a:xfrm>
            <a:prstGeom prst="parallelogram">
              <a:avLst>
                <a:gd name="adj" fmla="val 1011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Parallelogram 79">
              <a:extLst>
                <a:ext uri="{FF2B5EF4-FFF2-40B4-BE49-F238E27FC236}">
                  <a16:creationId xmlns:a16="http://schemas.microsoft.com/office/drawing/2014/main" id="{BCA851E8-194F-4A06-8C9E-12163376E280}"/>
                </a:ext>
              </a:extLst>
            </p:cNvPr>
            <p:cNvSpPr/>
            <p:nvPr/>
          </p:nvSpPr>
          <p:spPr>
            <a:xfrm rot="5400000" flipV="1">
              <a:off x="5820495" y="2468403"/>
              <a:ext cx="457200" cy="182880"/>
            </a:xfrm>
            <a:prstGeom prst="parallelogram">
              <a:avLst>
                <a:gd name="adj" fmla="val 1011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Parallelogram 80">
              <a:extLst>
                <a:ext uri="{FF2B5EF4-FFF2-40B4-BE49-F238E27FC236}">
                  <a16:creationId xmlns:a16="http://schemas.microsoft.com/office/drawing/2014/main" id="{16F9BA40-53A3-4548-8B46-F2210A43D7DA}"/>
                </a:ext>
              </a:extLst>
            </p:cNvPr>
            <p:cNvSpPr/>
            <p:nvPr/>
          </p:nvSpPr>
          <p:spPr>
            <a:xfrm rot="5400000" flipV="1">
              <a:off x="4913015" y="3621349"/>
              <a:ext cx="457200" cy="182880"/>
            </a:xfrm>
            <a:prstGeom prst="parallelogram">
              <a:avLst>
                <a:gd name="adj" fmla="val 1011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Parallelogram 81">
              <a:extLst>
                <a:ext uri="{FF2B5EF4-FFF2-40B4-BE49-F238E27FC236}">
                  <a16:creationId xmlns:a16="http://schemas.microsoft.com/office/drawing/2014/main" id="{A3DB3112-9F04-43C7-AACE-723FF1E1452E}"/>
                </a:ext>
              </a:extLst>
            </p:cNvPr>
            <p:cNvSpPr/>
            <p:nvPr/>
          </p:nvSpPr>
          <p:spPr>
            <a:xfrm rot="5400000" flipV="1">
              <a:off x="5278774" y="3260584"/>
              <a:ext cx="457200" cy="182880"/>
            </a:xfrm>
            <a:prstGeom prst="parallelogram">
              <a:avLst>
                <a:gd name="adj" fmla="val 1011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Parallelogram 82">
              <a:extLst>
                <a:ext uri="{FF2B5EF4-FFF2-40B4-BE49-F238E27FC236}">
                  <a16:creationId xmlns:a16="http://schemas.microsoft.com/office/drawing/2014/main" id="{2368179B-0C01-4C63-8505-E7CD4BADC683}"/>
                </a:ext>
              </a:extLst>
            </p:cNvPr>
            <p:cNvSpPr/>
            <p:nvPr/>
          </p:nvSpPr>
          <p:spPr>
            <a:xfrm rot="5400000" flipV="1">
              <a:off x="5630696" y="2915133"/>
              <a:ext cx="457200" cy="182880"/>
            </a:xfrm>
            <a:prstGeom prst="parallelogram">
              <a:avLst>
                <a:gd name="adj" fmla="val 1011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Parallelogram 83">
              <a:extLst>
                <a:ext uri="{FF2B5EF4-FFF2-40B4-BE49-F238E27FC236}">
                  <a16:creationId xmlns:a16="http://schemas.microsoft.com/office/drawing/2014/main" id="{F809965B-2317-483B-8EAF-003C2BC9666A}"/>
                </a:ext>
              </a:extLst>
            </p:cNvPr>
            <p:cNvSpPr/>
            <p:nvPr/>
          </p:nvSpPr>
          <p:spPr>
            <a:xfrm rot="5400000" flipV="1">
              <a:off x="5086960" y="3720355"/>
              <a:ext cx="457200" cy="182880"/>
            </a:xfrm>
            <a:prstGeom prst="parallelogram">
              <a:avLst>
                <a:gd name="adj" fmla="val 1011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Parallelogram 84">
              <a:extLst>
                <a:ext uri="{FF2B5EF4-FFF2-40B4-BE49-F238E27FC236}">
                  <a16:creationId xmlns:a16="http://schemas.microsoft.com/office/drawing/2014/main" id="{F81CC8E7-6D89-47DF-9FF5-753366B1EA62}"/>
                </a:ext>
              </a:extLst>
            </p:cNvPr>
            <p:cNvSpPr/>
            <p:nvPr/>
          </p:nvSpPr>
          <p:spPr>
            <a:xfrm rot="5400000" flipV="1">
              <a:off x="5820495" y="3011005"/>
              <a:ext cx="457200" cy="182880"/>
            </a:xfrm>
            <a:prstGeom prst="parallelogram">
              <a:avLst>
                <a:gd name="adj" fmla="val 1011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Parallelogram 85">
              <a:extLst>
                <a:ext uri="{FF2B5EF4-FFF2-40B4-BE49-F238E27FC236}">
                  <a16:creationId xmlns:a16="http://schemas.microsoft.com/office/drawing/2014/main" id="{EADE086B-AFA2-4391-9115-D988E6DA3C38}"/>
                </a:ext>
              </a:extLst>
            </p:cNvPr>
            <p:cNvSpPr/>
            <p:nvPr/>
          </p:nvSpPr>
          <p:spPr>
            <a:xfrm rot="5400000" flipV="1">
              <a:off x="5454735" y="3354033"/>
              <a:ext cx="457200" cy="182880"/>
            </a:xfrm>
            <a:prstGeom prst="parallelogram">
              <a:avLst>
                <a:gd name="adj" fmla="val 1011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Parallelogram 86">
              <a:extLst>
                <a:ext uri="{FF2B5EF4-FFF2-40B4-BE49-F238E27FC236}">
                  <a16:creationId xmlns:a16="http://schemas.microsoft.com/office/drawing/2014/main" id="{EC02F22F-3EF9-4F69-A14B-B97B47596702}"/>
                </a:ext>
              </a:extLst>
            </p:cNvPr>
            <p:cNvSpPr/>
            <p:nvPr/>
          </p:nvSpPr>
          <p:spPr>
            <a:xfrm rot="5400000" flipV="1">
              <a:off x="4904080" y="4155734"/>
              <a:ext cx="457200" cy="182880"/>
            </a:xfrm>
            <a:prstGeom prst="parallelogram">
              <a:avLst>
                <a:gd name="adj" fmla="val 1011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Parallelogram 87">
              <a:extLst>
                <a:ext uri="{FF2B5EF4-FFF2-40B4-BE49-F238E27FC236}">
                  <a16:creationId xmlns:a16="http://schemas.microsoft.com/office/drawing/2014/main" id="{396C3DAB-CA42-4910-B1F7-F37D215C8F99}"/>
                </a:ext>
              </a:extLst>
            </p:cNvPr>
            <p:cNvSpPr/>
            <p:nvPr/>
          </p:nvSpPr>
          <p:spPr>
            <a:xfrm rot="5400000" flipV="1">
              <a:off x="5277505" y="3810766"/>
              <a:ext cx="457200" cy="182880"/>
            </a:xfrm>
            <a:prstGeom prst="parallelogram">
              <a:avLst>
                <a:gd name="adj" fmla="val 1011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Parallelogram 88">
              <a:extLst>
                <a:ext uri="{FF2B5EF4-FFF2-40B4-BE49-F238E27FC236}">
                  <a16:creationId xmlns:a16="http://schemas.microsoft.com/office/drawing/2014/main" id="{30A21AD6-0C65-435A-A487-0D2FE33FC9FE}"/>
                </a:ext>
              </a:extLst>
            </p:cNvPr>
            <p:cNvSpPr/>
            <p:nvPr/>
          </p:nvSpPr>
          <p:spPr>
            <a:xfrm rot="5400000" flipV="1">
              <a:off x="5094625" y="4253348"/>
              <a:ext cx="457200" cy="182880"/>
            </a:xfrm>
            <a:prstGeom prst="parallelogram">
              <a:avLst>
                <a:gd name="adj" fmla="val 1011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Parallelogram 89">
              <a:extLst>
                <a:ext uri="{FF2B5EF4-FFF2-40B4-BE49-F238E27FC236}">
                  <a16:creationId xmlns:a16="http://schemas.microsoft.com/office/drawing/2014/main" id="{274895AA-8D73-4397-9385-DAB2BC1AA026}"/>
                </a:ext>
              </a:extLst>
            </p:cNvPr>
            <p:cNvSpPr/>
            <p:nvPr/>
          </p:nvSpPr>
          <p:spPr>
            <a:xfrm rot="5400000" flipV="1">
              <a:off x="5643264" y="3443643"/>
              <a:ext cx="457200" cy="182880"/>
            </a:xfrm>
            <a:prstGeom prst="parallelogram">
              <a:avLst>
                <a:gd name="adj" fmla="val 1011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Parallelogram 90">
              <a:extLst>
                <a:ext uri="{FF2B5EF4-FFF2-40B4-BE49-F238E27FC236}">
                  <a16:creationId xmlns:a16="http://schemas.microsoft.com/office/drawing/2014/main" id="{0A45757C-4557-4638-8D2A-6D4D9CBE0602}"/>
                </a:ext>
              </a:extLst>
            </p:cNvPr>
            <p:cNvSpPr/>
            <p:nvPr/>
          </p:nvSpPr>
          <p:spPr>
            <a:xfrm rot="5400000" flipV="1">
              <a:off x="5465344" y="3893190"/>
              <a:ext cx="457200" cy="182880"/>
            </a:xfrm>
            <a:prstGeom prst="parallelogram">
              <a:avLst>
                <a:gd name="adj" fmla="val 1011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Parallelogram 91">
              <a:extLst>
                <a:ext uri="{FF2B5EF4-FFF2-40B4-BE49-F238E27FC236}">
                  <a16:creationId xmlns:a16="http://schemas.microsoft.com/office/drawing/2014/main" id="{E1570161-88C9-4DD1-8109-A70B03CE43B7}"/>
                </a:ext>
              </a:extLst>
            </p:cNvPr>
            <p:cNvSpPr/>
            <p:nvPr/>
          </p:nvSpPr>
          <p:spPr>
            <a:xfrm rot="5400000" flipV="1">
              <a:off x="5820495" y="3528553"/>
              <a:ext cx="457200" cy="182880"/>
            </a:xfrm>
            <a:prstGeom prst="parallelogram">
              <a:avLst>
                <a:gd name="adj" fmla="val 1011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4058C50-6A9D-4A62-8DF7-0AC132E5B24F}"/>
              </a:ext>
            </a:extLst>
          </p:cNvPr>
          <p:cNvCxnSpPr>
            <a:cxnSpLocks/>
          </p:cNvCxnSpPr>
          <p:nvPr/>
        </p:nvCxnSpPr>
        <p:spPr>
          <a:xfrm flipH="1">
            <a:off x="2416120" y="3669259"/>
            <a:ext cx="6028" cy="4978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2E1AAF7-6118-4B2D-8781-2EF65729E2B2}"/>
              </a:ext>
            </a:extLst>
          </p:cNvPr>
          <p:cNvCxnSpPr>
            <a:cxnSpLocks/>
          </p:cNvCxnSpPr>
          <p:nvPr/>
        </p:nvCxnSpPr>
        <p:spPr>
          <a:xfrm flipV="1">
            <a:off x="2416120" y="3239614"/>
            <a:ext cx="247475" cy="4296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6B800F0-5D63-4B28-A77A-659BBA2CA130}"/>
              </a:ext>
            </a:extLst>
          </p:cNvPr>
          <p:cNvSpPr txBox="1"/>
          <p:nvPr/>
        </p:nvSpPr>
        <p:spPr>
          <a:xfrm>
            <a:off x="2499142" y="3276243"/>
            <a:ext cx="45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5AA5EC-CFCE-4A07-9162-778D78AD7499}"/>
              </a:ext>
            </a:extLst>
          </p:cNvPr>
          <p:cNvSpPr txBox="1"/>
          <p:nvPr/>
        </p:nvSpPr>
        <p:spPr>
          <a:xfrm>
            <a:off x="2393839" y="3899923"/>
            <a:ext cx="44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8" name="Speech Bubble: Rectangle 67">
            <a:extLst>
              <a:ext uri="{FF2B5EF4-FFF2-40B4-BE49-F238E27FC236}">
                <a16:creationId xmlns:a16="http://schemas.microsoft.com/office/drawing/2014/main" id="{D5380DAF-00D2-4861-8A90-9511612F809A}"/>
              </a:ext>
            </a:extLst>
          </p:cNvPr>
          <p:cNvSpPr/>
          <p:nvPr/>
        </p:nvSpPr>
        <p:spPr>
          <a:xfrm>
            <a:off x="422474" y="6314876"/>
            <a:ext cx="2309701" cy="428509"/>
          </a:xfrm>
          <a:prstGeom prst="wedgeRectCallout">
            <a:avLst>
              <a:gd name="adj1" fmla="val -17751"/>
              <a:gd name="adj2" fmla="val -424503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bg1">
                    <a:lumMod val="8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・カメラ</a:t>
            </a:r>
            <a:r>
              <a:rPr lang="en-US" altLang="ja-JP" b="1" dirty="0">
                <a:solidFill>
                  <a:schemeClr val="bg1">
                    <a:lumMod val="8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r>
              <a:rPr lang="ja-JP" altLang="en-US" b="1" dirty="0">
                <a:solidFill>
                  <a:schemeClr val="bg1">
                    <a:lumMod val="8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のカメラ座標</a:t>
            </a:r>
            <a:endParaRPr lang="en-US" altLang="ja-JP" b="1" dirty="0">
              <a:solidFill>
                <a:schemeClr val="bg1">
                  <a:lumMod val="85000"/>
                </a:schemeClr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9" name="Speech Bubble: Rectangle 68">
            <a:extLst>
              <a:ext uri="{FF2B5EF4-FFF2-40B4-BE49-F238E27FC236}">
                <a16:creationId xmlns:a16="http://schemas.microsoft.com/office/drawing/2014/main" id="{451DB043-B105-4B92-8025-932BC877754E}"/>
              </a:ext>
            </a:extLst>
          </p:cNvPr>
          <p:cNvSpPr/>
          <p:nvPr/>
        </p:nvSpPr>
        <p:spPr>
          <a:xfrm>
            <a:off x="2905762" y="4481699"/>
            <a:ext cx="1828800" cy="641699"/>
          </a:xfrm>
          <a:prstGeom prst="wedgeRectCallout">
            <a:avLst>
              <a:gd name="adj1" fmla="val -61890"/>
              <a:gd name="adj2" fmla="val -81347"/>
            </a:avLst>
          </a:prstGeom>
          <a:solidFill>
            <a:schemeClr val="bg1"/>
          </a:solidFill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>
                <a:solidFill>
                  <a:schemeClr val="bg1">
                    <a:lumMod val="8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・カメ</a:t>
            </a:r>
            <a:r>
              <a:rPr lang="ja-JP" altLang="en-US" b="1">
                <a:solidFill>
                  <a:schemeClr val="bg1">
                    <a:lumMod val="8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ラ</a:t>
            </a:r>
            <a:r>
              <a:rPr lang="en-US" altLang="ja-JP" b="1">
                <a:solidFill>
                  <a:schemeClr val="bg1">
                    <a:lumMod val="8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r>
              <a:rPr lang="ja-JP" altLang="en-US" b="1" dirty="0">
                <a:solidFill>
                  <a:schemeClr val="bg1">
                    <a:lumMod val="8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endParaRPr lang="en-US" altLang="ja-JP" b="1" dirty="0">
              <a:solidFill>
                <a:schemeClr val="bg1">
                  <a:lumMod val="85000"/>
                </a:schemeClr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ja-JP" altLang="en-US" b="1" dirty="0">
                <a:solidFill>
                  <a:schemeClr val="bg1">
                    <a:lumMod val="8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スクリーン座標</a:t>
            </a:r>
            <a:endParaRPr lang="en-US" altLang="ja-JP" b="1" dirty="0">
              <a:solidFill>
                <a:schemeClr val="bg1">
                  <a:lumMod val="85000"/>
                </a:schemeClr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1" name="Speech Bubble: Rectangle 70">
            <a:extLst>
              <a:ext uri="{FF2B5EF4-FFF2-40B4-BE49-F238E27FC236}">
                <a16:creationId xmlns:a16="http://schemas.microsoft.com/office/drawing/2014/main" id="{6FF1FF6F-BAE2-47CB-BD6F-0D25EF69447D}"/>
              </a:ext>
            </a:extLst>
          </p:cNvPr>
          <p:cNvSpPr/>
          <p:nvPr/>
        </p:nvSpPr>
        <p:spPr>
          <a:xfrm>
            <a:off x="1683868" y="5280986"/>
            <a:ext cx="2651760" cy="916068"/>
          </a:xfrm>
          <a:prstGeom prst="wedgeRectCallout">
            <a:avLst>
              <a:gd name="adj1" fmla="val -27249"/>
              <a:gd name="adj2" fmla="val -136268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・カメラ</a:t>
            </a:r>
            <a:r>
              <a:rPr lang="en-US" altLang="ja-JP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endParaRPr lang="en-US" altLang="ja-JP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ja-JP" altLang="en-US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補正後</a:t>
            </a:r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スクリーン座標</a:t>
            </a:r>
            <a:endParaRPr lang="en-US" altLang="ja-JP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カメラ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の補正後スクリーン座標と平行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392BB3F-5B62-454A-8300-72BC98ED50D6}"/>
              </a:ext>
            </a:extLst>
          </p:cNvPr>
          <p:cNvCxnSpPr>
            <a:cxnSpLocks/>
          </p:cNvCxnSpPr>
          <p:nvPr/>
        </p:nvCxnSpPr>
        <p:spPr>
          <a:xfrm flipH="1">
            <a:off x="2153100" y="3678409"/>
            <a:ext cx="6028" cy="4978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DB6323A-3762-4FAC-9A22-F050C97B805D}"/>
              </a:ext>
            </a:extLst>
          </p:cNvPr>
          <p:cNvCxnSpPr>
            <a:cxnSpLocks/>
          </p:cNvCxnSpPr>
          <p:nvPr/>
        </p:nvCxnSpPr>
        <p:spPr>
          <a:xfrm flipV="1">
            <a:off x="2164661" y="3305114"/>
            <a:ext cx="394022" cy="3808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86EE7163-9539-41A1-973D-4204A4128B8A}"/>
              </a:ext>
            </a:extLst>
          </p:cNvPr>
          <p:cNvSpPr txBox="1"/>
          <p:nvPr/>
        </p:nvSpPr>
        <p:spPr>
          <a:xfrm>
            <a:off x="2138125" y="3126207"/>
            <a:ext cx="45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’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5FADC55-AD30-4A03-B575-02DE8F6CA70A}"/>
              </a:ext>
            </a:extLst>
          </p:cNvPr>
          <p:cNvSpPr txBox="1"/>
          <p:nvPr/>
        </p:nvSpPr>
        <p:spPr>
          <a:xfrm>
            <a:off x="1776478" y="4017745"/>
            <a:ext cx="44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'</a:t>
            </a:r>
          </a:p>
        </p:txBody>
      </p:sp>
      <p:sp>
        <p:nvSpPr>
          <p:cNvPr id="96" name="Parallelogram 69">
            <a:extLst>
              <a:ext uri="{FF2B5EF4-FFF2-40B4-BE49-F238E27FC236}">
                <a16:creationId xmlns:a16="http://schemas.microsoft.com/office/drawing/2014/main" id="{F453B940-C3EB-4047-92BE-256F7997741F}"/>
              </a:ext>
            </a:extLst>
          </p:cNvPr>
          <p:cNvSpPr/>
          <p:nvPr/>
        </p:nvSpPr>
        <p:spPr>
          <a:xfrm>
            <a:off x="3604120" y="1618135"/>
            <a:ext cx="881195" cy="1660847"/>
          </a:xfrm>
          <a:custGeom>
            <a:avLst/>
            <a:gdLst>
              <a:gd name="connsiteX0" fmla="*/ 0 w 1305020"/>
              <a:gd name="connsiteY0" fmla="*/ 744679 h 744679"/>
              <a:gd name="connsiteX1" fmla="*/ 186170 w 1305020"/>
              <a:gd name="connsiteY1" fmla="*/ 0 h 744679"/>
              <a:gd name="connsiteX2" fmla="*/ 1305020 w 1305020"/>
              <a:gd name="connsiteY2" fmla="*/ 0 h 744679"/>
              <a:gd name="connsiteX3" fmla="*/ 1118850 w 1305020"/>
              <a:gd name="connsiteY3" fmla="*/ 744679 h 744679"/>
              <a:gd name="connsiteX4" fmla="*/ 0 w 1305020"/>
              <a:gd name="connsiteY4" fmla="*/ 744679 h 744679"/>
              <a:gd name="connsiteX0" fmla="*/ 0 w 1118850"/>
              <a:gd name="connsiteY0" fmla="*/ 1569627 h 1569627"/>
              <a:gd name="connsiteX1" fmla="*/ 186170 w 1118850"/>
              <a:gd name="connsiteY1" fmla="*/ 824948 h 1569627"/>
              <a:gd name="connsiteX2" fmla="*/ 1046602 w 1118850"/>
              <a:gd name="connsiteY2" fmla="*/ 0 h 1569627"/>
              <a:gd name="connsiteX3" fmla="*/ 1118850 w 1118850"/>
              <a:gd name="connsiteY3" fmla="*/ 1569627 h 1569627"/>
              <a:gd name="connsiteX4" fmla="*/ 0 w 1118850"/>
              <a:gd name="connsiteY4" fmla="*/ 1569627 h 1569627"/>
              <a:gd name="connsiteX0" fmla="*/ 0 w 1118850"/>
              <a:gd name="connsiteY0" fmla="*/ 1569627 h 1569627"/>
              <a:gd name="connsiteX1" fmla="*/ 225927 w 1118850"/>
              <a:gd name="connsiteY1" fmla="*/ 954157 h 1569627"/>
              <a:gd name="connsiteX2" fmla="*/ 1046602 w 1118850"/>
              <a:gd name="connsiteY2" fmla="*/ 0 h 1569627"/>
              <a:gd name="connsiteX3" fmla="*/ 1118850 w 1118850"/>
              <a:gd name="connsiteY3" fmla="*/ 1569627 h 1569627"/>
              <a:gd name="connsiteX4" fmla="*/ 0 w 1118850"/>
              <a:gd name="connsiteY4" fmla="*/ 1569627 h 1569627"/>
              <a:gd name="connsiteX0" fmla="*/ 0 w 1118850"/>
              <a:gd name="connsiteY0" fmla="*/ 1529871 h 1529871"/>
              <a:gd name="connsiteX1" fmla="*/ 225927 w 1118850"/>
              <a:gd name="connsiteY1" fmla="*/ 914401 h 1529871"/>
              <a:gd name="connsiteX2" fmla="*/ 619219 w 1118850"/>
              <a:gd name="connsiteY2" fmla="*/ 0 h 1529871"/>
              <a:gd name="connsiteX3" fmla="*/ 1118850 w 1118850"/>
              <a:gd name="connsiteY3" fmla="*/ 1529871 h 1529871"/>
              <a:gd name="connsiteX4" fmla="*/ 0 w 1118850"/>
              <a:gd name="connsiteY4" fmla="*/ 1529871 h 1529871"/>
              <a:gd name="connsiteX0" fmla="*/ 32490 w 892923"/>
              <a:gd name="connsiteY0" fmla="*/ 1857862 h 1857862"/>
              <a:gd name="connsiteX1" fmla="*/ 0 w 892923"/>
              <a:gd name="connsiteY1" fmla="*/ 914401 h 1857862"/>
              <a:gd name="connsiteX2" fmla="*/ 393292 w 892923"/>
              <a:gd name="connsiteY2" fmla="*/ 0 h 1857862"/>
              <a:gd name="connsiteX3" fmla="*/ 892923 w 892923"/>
              <a:gd name="connsiteY3" fmla="*/ 1529871 h 1857862"/>
              <a:gd name="connsiteX4" fmla="*/ 32490 w 892923"/>
              <a:gd name="connsiteY4" fmla="*/ 1857862 h 1857862"/>
              <a:gd name="connsiteX0" fmla="*/ 22551 w 882984"/>
              <a:gd name="connsiteY0" fmla="*/ 1857862 h 1857862"/>
              <a:gd name="connsiteX1" fmla="*/ 0 w 882984"/>
              <a:gd name="connsiteY1" fmla="*/ 655983 h 1857862"/>
              <a:gd name="connsiteX2" fmla="*/ 383353 w 882984"/>
              <a:gd name="connsiteY2" fmla="*/ 0 h 1857862"/>
              <a:gd name="connsiteX3" fmla="*/ 882984 w 882984"/>
              <a:gd name="connsiteY3" fmla="*/ 1529871 h 1857862"/>
              <a:gd name="connsiteX4" fmla="*/ 22551 w 882984"/>
              <a:gd name="connsiteY4" fmla="*/ 1857862 h 1857862"/>
              <a:gd name="connsiteX0" fmla="*/ 0 w 890251"/>
              <a:gd name="connsiteY0" fmla="*/ 1808167 h 1808167"/>
              <a:gd name="connsiteX1" fmla="*/ 7267 w 890251"/>
              <a:gd name="connsiteY1" fmla="*/ 655983 h 1808167"/>
              <a:gd name="connsiteX2" fmla="*/ 390620 w 890251"/>
              <a:gd name="connsiteY2" fmla="*/ 0 h 1808167"/>
              <a:gd name="connsiteX3" fmla="*/ 890251 w 890251"/>
              <a:gd name="connsiteY3" fmla="*/ 1529871 h 1808167"/>
              <a:gd name="connsiteX4" fmla="*/ 0 w 890251"/>
              <a:gd name="connsiteY4" fmla="*/ 1808167 h 1808167"/>
              <a:gd name="connsiteX0" fmla="*/ 0 w 390620"/>
              <a:gd name="connsiteY0" fmla="*/ 1808167 h 1808167"/>
              <a:gd name="connsiteX1" fmla="*/ 7267 w 390620"/>
              <a:gd name="connsiteY1" fmla="*/ 655983 h 1808167"/>
              <a:gd name="connsiteX2" fmla="*/ 390620 w 390620"/>
              <a:gd name="connsiteY2" fmla="*/ 0 h 1808167"/>
              <a:gd name="connsiteX3" fmla="*/ 383355 w 390620"/>
              <a:gd name="connsiteY3" fmla="*/ 1112428 h 1808167"/>
              <a:gd name="connsiteX4" fmla="*/ 0 w 390620"/>
              <a:gd name="connsiteY4" fmla="*/ 1808167 h 1808167"/>
              <a:gd name="connsiteX0" fmla="*/ 0 w 383842"/>
              <a:gd name="connsiteY0" fmla="*/ 1808167 h 1808167"/>
              <a:gd name="connsiteX1" fmla="*/ 7267 w 383842"/>
              <a:gd name="connsiteY1" fmla="*/ 655983 h 1808167"/>
              <a:gd name="connsiteX2" fmla="*/ 380681 w 383842"/>
              <a:gd name="connsiteY2" fmla="*/ 0 h 1808167"/>
              <a:gd name="connsiteX3" fmla="*/ 383355 w 383842"/>
              <a:gd name="connsiteY3" fmla="*/ 1112428 h 1808167"/>
              <a:gd name="connsiteX4" fmla="*/ 0 w 383842"/>
              <a:gd name="connsiteY4" fmla="*/ 1808167 h 1808167"/>
              <a:gd name="connsiteX0" fmla="*/ 0 w 756601"/>
              <a:gd name="connsiteY0" fmla="*/ 1665927 h 1665927"/>
              <a:gd name="connsiteX1" fmla="*/ 7267 w 756601"/>
              <a:gd name="connsiteY1" fmla="*/ 513743 h 1665927"/>
              <a:gd name="connsiteX2" fmla="*/ 756601 w 756601"/>
              <a:gd name="connsiteY2" fmla="*/ 0 h 1665927"/>
              <a:gd name="connsiteX3" fmla="*/ 383355 w 756601"/>
              <a:gd name="connsiteY3" fmla="*/ 970188 h 1665927"/>
              <a:gd name="connsiteX4" fmla="*/ 0 w 756601"/>
              <a:gd name="connsiteY4" fmla="*/ 1665927 h 1665927"/>
              <a:gd name="connsiteX0" fmla="*/ 0 w 789866"/>
              <a:gd name="connsiteY0" fmla="*/ 1665927 h 1665927"/>
              <a:gd name="connsiteX1" fmla="*/ 7267 w 789866"/>
              <a:gd name="connsiteY1" fmla="*/ 513743 h 1665927"/>
              <a:gd name="connsiteX2" fmla="*/ 756601 w 789866"/>
              <a:gd name="connsiteY2" fmla="*/ 0 h 1665927"/>
              <a:gd name="connsiteX3" fmla="*/ 789755 w 789866"/>
              <a:gd name="connsiteY3" fmla="*/ 888908 h 1665927"/>
              <a:gd name="connsiteX4" fmla="*/ 0 w 789866"/>
              <a:gd name="connsiteY4" fmla="*/ 1665927 h 1665927"/>
              <a:gd name="connsiteX0" fmla="*/ 0 w 789755"/>
              <a:gd name="connsiteY0" fmla="*/ 1665927 h 1665927"/>
              <a:gd name="connsiteX1" fmla="*/ 7267 w 789755"/>
              <a:gd name="connsiteY1" fmla="*/ 513743 h 1665927"/>
              <a:gd name="connsiteX2" fmla="*/ 756601 w 789755"/>
              <a:gd name="connsiteY2" fmla="*/ 0 h 1665927"/>
              <a:gd name="connsiteX3" fmla="*/ 789755 w 789755"/>
              <a:gd name="connsiteY3" fmla="*/ 888908 h 1665927"/>
              <a:gd name="connsiteX4" fmla="*/ 0 w 789755"/>
              <a:gd name="connsiteY4" fmla="*/ 1665927 h 1665927"/>
              <a:gd name="connsiteX0" fmla="*/ 0 w 764355"/>
              <a:gd name="connsiteY0" fmla="*/ 1665927 h 1665927"/>
              <a:gd name="connsiteX1" fmla="*/ 7267 w 764355"/>
              <a:gd name="connsiteY1" fmla="*/ 513743 h 1665927"/>
              <a:gd name="connsiteX2" fmla="*/ 756601 w 764355"/>
              <a:gd name="connsiteY2" fmla="*/ 0 h 1665927"/>
              <a:gd name="connsiteX3" fmla="*/ 764355 w 764355"/>
              <a:gd name="connsiteY3" fmla="*/ 904148 h 1665927"/>
              <a:gd name="connsiteX4" fmla="*/ 0 w 764355"/>
              <a:gd name="connsiteY4" fmla="*/ 1665927 h 1665927"/>
              <a:gd name="connsiteX0" fmla="*/ 0 w 767306"/>
              <a:gd name="connsiteY0" fmla="*/ 1721807 h 1721807"/>
              <a:gd name="connsiteX1" fmla="*/ 7267 w 767306"/>
              <a:gd name="connsiteY1" fmla="*/ 569623 h 1721807"/>
              <a:gd name="connsiteX2" fmla="*/ 766761 w 767306"/>
              <a:gd name="connsiteY2" fmla="*/ 0 h 1721807"/>
              <a:gd name="connsiteX3" fmla="*/ 764355 w 767306"/>
              <a:gd name="connsiteY3" fmla="*/ 960028 h 1721807"/>
              <a:gd name="connsiteX4" fmla="*/ 0 w 767306"/>
              <a:gd name="connsiteY4" fmla="*/ 1721807 h 1721807"/>
              <a:gd name="connsiteX0" fmla="*/ 0 w 784675"/>
              <a:gd name="connsiteY0" fmla="*/ 1721807 h 1721807"/>
              <a:gd name="connsiteX1" fmla="*/ 7267 w 784675"/>
              <a:gd name="connsiteY1" fmla="*/ 569623 h 1721807"/>
              <a:gd name="connsiteX2" fmla="*/ 766761 w 784675"/>
              <a:gd name="connsiteY2" fmla="*/ 0 h 1721807"/>
              <a:gd name="connsiteX3" fmla="*/ 784675 w 784675"/>
              <a:gd name="connsiteY3" fmla="*/ 1102268 h 1721807"/>
              <a:gd name="connsiteX4" fmla="*/ 0 w 784675"/>
              <a:gd name="connsiteY4" fmla="*/ 1721807 h 1721807"/>
              <a:gd name="connsiteX0" fmla="*/ 0 w 812625"/>
              <a:gd name="connsiteY0" fmla="*/ 1726887 h 1726887"/>
              <a:gd name="connsiteX1" fmla="*/ 7267 w 812625"/>
              <a:gd name="connsiteY1" fmla="*/ 574703 h 1726887"/>
              <a:gd name="connsiteX2" fmla="*/ 812481 w 812625"/>
              <a:gd name="connsiteY2" fmla="*/ 0 h 1726887"/>
              <a:gd name="connsiteX3" fmla="*/ 784675 w 812625"/>
              <a:gd name="connsiteY3" fmla="*/ 1107348 h 1726887"/>
              <a:gd name="connsiteX4" fmla="*/ 0 w 812625"/>
              <a:gd name="connsiteY4" fmla="*/ 1726887 h 1726887"/>
              <a:gd name="connsiteX0" fmla="*/ 0 w 825315"/>
              <a:gd name="connsiteY0" fmla="*/ 1726887 h 1726887"/>
              <a:gd name="connsiteX1" fmla="*/ 7267 w 825315"/>
              <a:gd name="connsiteY1" fmla="*/ 574703 h 1726887"/>
              <a:gd name="connsiteX2" fmla="*/ 812481 w 825315"/>
              <a:gd name="connsiteY2" fmla="*/ 0 h 1726887"/>
              <a:gd name="connsiteX3" fmla="*/ 825315 w 825315"/>
              <a:gd name="connsiteY3" fmla="*/ 1092108 h 1726887"/>
              <a:gd name="connsiteX4" fmla="*/ 0 w 825315"/>
              <a:gd name="connsiteY4" fmla="*/ 1726887 h 1726887"/>
              <a:gd name="connsiteX0" fmla="*/ 0 w 825315"/>
              <a:gd name="connsiteY0" fmla="*/ 1726887 h 1726887"/>
              <a:gd name="connsiteX1" fmla="*/ 7267 w 825315"/>
              <a:gd name="connsiteY1" fmla="*/ 574703 h 1726887"/>
              <a:gd name="connsiteX2" fmla="*/ 812481 w 825315"/>
              <a:gd name="connsiteY2" fmla="*/ 0 h 1726887"/>
              <a:gd name="connsiteX3" fmla="*/ 825315 w 825315"/>
              <a:gd name="connsiteY3" fmla="*/ 1092108 h 1726887"/>
              <a:gd name="connsiteX4" fmla="*/ 0 w 825315"/>
              <a:gd name="connsiteY4" fmla="*/ 1726887 h 1726887"/>
              <a:gd name="connsiteX0" fmla="*/ 0 w 812481"/>
              <a:gd name="connsiteY0" fmla="*/ 1726887 h 1726887"/>
              <a:gd name="connsiteX1" fmla="*/ 7267 w 812481"/>
              <a:gd name="connsiteY1" fmla="*/ 574703 h 1726887"/>
              <a:gd name="connsiteX2" fmla="*/ 812481 w 812481"/>
              <a:gd name="connsiteY2" fmla="*/ 0 h 1726887"/>
              <a:gd name="connsiteX3" fmla="*/ 810075 w 812481"/>
              <a:gd name="connsiteY3" fmla="*/ 1092108 h 1726887"/>
              <a:gd name="connsiteX4" fmla="*/ 0 w 812481"/>
              <a:gd name="connsiteY4" fmla="*/ 1726887 h 1726887"/>
              <a:gd name="connsiteX0" fmla="*/ 0 w 873441"/>
              <a:gd name="connsiteY0" fmla="*/ 1660847 h 1660847"/>
              <a:gd name="connsiteX1" fmla="*/ 7267 w 873441"/>
              <a:gd name="connsiteY1" fmla="*/ 508663 h 1660847"/>
              <a:gd name="connsiteX2" fmla="*/ 873441 w 873441"/>
              <a:gd name="connsiteY2" fmla="*/ 0 h 1660847"/>
              <a:gd name="connsiteX3" fmla="*/ 810075 w 873441"/>
              <a:gd name="connsiteY3" fmla="*/ 1026068 h 1660847"/>
              <a:gd name="connsiteX4" fmla="*/ 0 w 873441"/>
              <a:gd name="connsiteY4" fmla="*/ 1660847 h 1660847"/>
              <a:gd name="connsiteX0" fmla="*/ 0 w 881195"/>
              <a:gd name="connsiteY0" fmla="*/ 1660847 h 1660847"/>
              <a:gd name="connsiteX1" fmla="*/ 7267 w 881195"/>
              <a:gd name="connsiteY1" fmla="*/ 508663 h 1660847"/>
              <a:gd name="connsiteX2" fmla="*/ 873441 w 881195"/>
              <a:gd name="connsiteY2" fmla="*/ 0 h 1660847"/>
              <a:gd name="connsiteX3" fmla="*/ 881195 w 881195"/>
              <a:gd name="connsiteY3" fmla="*/ 1092108 h 1660847"/>
              <a:gd name="connsiteX4" fmla="*/ 0 w 881195"/>
              <a:gd name="connsiteY4" fmla="*/ 1660847 h 1660847"/>
              <a:gd name="connsiteX0" fmla="*/ 0 w 881195"/>
              <a:gd name="connsiteY0" fmla="*/ 1660847 h 1660847"/>
              <a:gd name="connsiteX1" fmla="*/ 7267 w 881195"/>
              <a:gd name="connsiteY1" fmla="*/ 508663 h 1660847"/>
              <a:gd name="connsiteX2" fmla="*/ 873441 w 881195"/>
              <a:gd name="connsiteY2" fmla="*/ 0 h 1660847"/>
              <a:gd name="connsiteX3" fmla="*/ 881195 w 881195"/>
              <a:gd name="connsiteY3" fmla="*/ 1092108 h 1660847"/>
              <a:gd name="connsiteX4" fmla="*/ 0 w 881195"/>
              <a:gd name="connsiteY4" fmla="*/ 1660847 h 1660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1195" h="1660847">
                <a:moveTo>
                  <a:pt x="0" y="1660847"/>
                </a:moveTo>
                <a:cubicBezTo>
                  <a:pt x="2422" y="1276786"/>
                  <a:pt x="4845" y="892724"/>
                  <a:pt x="7267" y="508663"/>
                </a:cubicBezTo>
                <a:lnTo>
                  <a:pt x="873441" y="0"/>
                </a:lnTo>
                <a:cubicBezTo>
                  <a:pt x="876026" y="364036"/>
                  <a:pt x="878610" y="728072"/>
                  <a:pt x="881195" y="1092108"/>
                </a:cubicBezTo>
                <a:lnTo>
                  <a:pt x="0" y="1660847"/>
                </a:lnTo>
                <a:close/>
              </a:path>
            </a:pathLst>
          </a:custGeom>
          <a:solidFill>
            <a:srgbClr val="A9D18E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E394576D-A68D-4F42-8F59-E104635852D6}"/>
              </a:ext>
            </a:extLst>
          </p:cNvPr>
          <p:cNvSpPr/>
          <p:nvPr/>
        </p:nvSpPr>
        <p:spPr>
          <a:xfrm>
            <a:off x="3678555" y="1507332"/>
            <a:ext cx="695325" cy="1828800"/>
          </a:xfrm>
          <a:prstGeom prst="cube">
            <a:avLst>
              <a:gd name="adj" fmla="val 98266"/>
            </a:avLst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D6FDE8-3484-4386-B8DC-58E7C40E460B}"/>
              </a:ext>
            </a:extLst>
          </p:cNvPr>
          <p:cNvSpPr txBox="1"/>
          <p:nvPr/>
        </p:nvSpPr>
        <p:spPr>
          <a:xfrm>
            <a:off x="3516342" y="1653197"/>
            <a:ext cx="44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AA8654-7F51-4493-9B58-B64EFBB4896E}"/>
              </a:ext>
            </a:extLst>
          </p:cNvPr>
          <p:cNvSpPr txBox="1"/>
          <p:nvPr/>
        </p:nvSpPr>
        <p:spPr>
          <a:xfrm>
            <a:off x="3290604" y="2165532"/>
            <a:ext cx="45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02DDFE0-B3ED-4784-8D36-977888B137BD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678555" y="2190600"/>
            <a:ext cx="6028" cy="4978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3E280B-4D2D-4E1B-84FC-83C82966A1BB}"/>
              </a:ext>
            </a:extLst>
          </p:cNvPr>
          <p:cNvCxnSpPr>
            <a:cxnSpLocks/>
          </p:cNvCxnSpPr>
          <p:nvPr/>
        </p:nvCxnSpPr>
        <p:spPr>
          <a:xfrm flipV="1">
            <a:off x="3678555" y="1787435"/>
            <a:ext cx="417109" cy="4031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8EB86D8-6653-424F-80D8-DC727CE43E40}"/>
              </a:ext>
            </a:extLst>
          </p:cNvPr>
          <p:cNvCxnSpPr>
            <a:cxnSpLocks/>
          </p:cNvCxnSpPr>
          <p:nvPr/>
        </p:nvCxnSpPr>
        <p:spPr>
          <a:xfrm flipV="1">
            <a:off x="3599546" y="1945205"/>
            <a:ext cx="322994" cy="1821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57239BF-185B-4661-AF77-2716328348A7}"/>
              </a:ext>
            </a:extLst>
          </p:cNvPr>
          <p:cNvCxnSpPr>
            <a:cxnSpLocks/>
          </p:cNvCxnSpPr>
          <p:nvPr/>
        </p:nvCxnSpPr>
        <p:spPr>
          <a:xfrm flipH="1">
            <a:off x="3601106" y="2130067"/>
            <a:ext cx="6028" cy="4978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08D4B4C1-DE49-468E-B54D-E53B9D7A6563}"/>
              </a:ext>
            </a:extLst>
          </p:cNvPr>
          <p:cNvSpPr txBox="1"/>
          <p:nvPr/>
        </p:nvSpPr>
        <p:spPr>
          <a:xfrm>
            <a:off x="3656537" y="2280695"/>
            <a:ext cx="45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'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62EE424-5956-46BA-84A8-C2C5AD6B0891}"/>
              </a:ext>
            </a:extLst>
          </p:cNvPr>
          <p:cNvSpPr txBox="1"/>
          <p:nvPr/>
        </p:nvSpPr>
        <p:spPr>
          <a:xfrm>
            <a:off x="3909757" y="1781317"/>
            <a:ext cx="44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’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5FCDB7D-6061-4B8A-9818-A097BA1D58FA}"/>
              </a:ext>
            </a:extLst>
          </p:cNvPr>
          <p:cNvSpPr txBox="1"/>
          <p:nvPr/>
        </p:nvSpPr>
        <p:spPr>
          <a:xfrm rot="184576">
            <a:off x="6929687" y="2664722"/>
            <a:ext cx="219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bg1">
                    <a:lumMod val="7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→カメラ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の視線方向</a:t>
            </a:r>
            <a:endParaRPr lang="en-US" dirty="0">
              <a:solidFill>
                <a:schemeClr val="bg1">
                  <a:lumMod val="75000"/>
                </a:schemeClr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D3239C5-447B-4674-8191-B2B146115E92}"/>
              </a:ext>
            </a:extLst>
          </p:cNvPr>
          <p:cNvSpPr txBox="1"/>
          <p:nvPr/>
        </p:nvSpPr>
        <p:spPr>
          <a:xfrm>
            <a:off x="7203670" y="2351657"/>
            <a:ext cx="322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→補正後のカメラ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の視線方向</a:t>
            </a:r>
            <a:endParaRPr 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99A888F-7D24-4484-910C-0441E8A23E54}"/>
              </a:ext>
            </a:extLst>
          </p:cNvPr>
          <p:cNvSpPr txBox="1"/>
          <p:nvPr/>
        </p:nvSpPr>
        <p:spPr>
          <a:xfrm>
            <a:off x="6781348" y="3869865"/>
            <a:ext cx="322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→補正後のカメラ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の視線方向</a:t>
            </a:r>
            <a:endParaRPr 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DA72448-B074-4890-BBCA-0C906B37B805}"/>
              </a:ext>
            </a:extLst>
          </p:cNvPr>
          <p:cNvCxnSpPr>
            <a:cxnSpLocks/>
          </p:cNvCxnSpPr>
          <p:nvPr/>
        </p:nvCxnSpPr>
        <p:spPr>
          <a:xfrm flipV="1">
            <a:off x="1615685" y="3594891"/>
            <a:ext cx="5266082" cy="4964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5B8732D-7036-412C-82AC-01BA971D6A28}"/>
              </a:ext>
            </a:extLst>
          </p:cNvPr>
          <p:cNvCxnSpPr>
            <a:cxnSpLocks/>
          </p:cNvCxnSpPr>
          <p:nvPr/>
        </p:nvCxnSpPr>
        <p:spPr>
          <a:xfrm>
            <a:off x="3134362" y="2576752"/>
            <a:ext cx="3868418" cy="21185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7B51C2F-83FF-4BB5-AF1E-70458F2FBD2B}"/>
              </a:ext>
            </a:extLst>
          </p:cNvPr>
          <p:cNvCxnSpPr>
            <a:cxnSpLocks/>
          </p:cNvCxnSpPr>
          <p:nvPr/>
        </p:nvCxnSpPr>
        <p:spPr>
          <a:xfrm flipV="1">
            <a:off x="2663595" y="2539178"/>
            <a:ext cx="4651373" cy="104226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7B413B6-DA97-454D-AFA1-595D301C3DDC}"/>
              </a:ext>
            </a:extLst>
          </p:cNvPr>
          <p:cNvCxnSpPr>
            <a:cxnSpLocks/>
          </p:cNvCxnSpPr>
          <p:nvPr/>
        </p:nvCxnSpPr>
        <p:spPr>
          <a:xfrm>
            <a:off x="1242007" y="4044987"/>
            <a:ext cx="5669280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82D1A5C-35ED-4036-9FEA-FEFB9E72B442}"/>
              </a:ext>
            </a:extLst>
          </p:cNvPr>
          <p:cNvCxnSpPr/>
          <p:nvPr/>
        </p:nvCxnSpPr>
        <p:spPr>
          <a:xfrm flipH="1">
            <a:off x="2629587" y="2635076"/>
            <a:ext cx="6028" cy="4978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59FF189-DBF8-455C-A0BC-2383359635FB}"/>
              </a:ext>
            </a:extLst>
          </p:cNvPr>
          <p:cNvCxnSpPr>
            <a:cxnSpLocks/>
          </p:cNvCxnSpPr>
          <p:nvPr/>
        </p:nvCxnSpPr>
        <p:spPr>
          <a:xfrm flipV="1">
            <a:off x="2629587" y="2254226"/>
            <a:ext cx="394022" cy="3808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575DD82-B573-4774-B6F5-0A5C7C6A3F60}"/>
              </a:ext>
            </a:extLst>
          </p:cNvPr>
          <p:cNvCxnSpPr>
            <a:cxnSpLocks/>
          </p:cNvCxnSpPr>
          <p:nvPr/>
        </p:nvCxnSpPr>
        <p:spPr>
          <a:xfrm>
            <a:off x="2629587" y="2635076"/>
            <a:ext cx="4572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D409BD45-20C6-480B-8A85-ABA25D2FA4C9}"/>
              </a:ext>
            </a:extLst>
          </p:cNvPr>
          <p:cNvSpPr txBox="1"/>
          <p:nvPr/>
        </p:nvSpPr>
        <p:spPr>
          <a:xfrm>
            <a:off x="2928358" y="2326781"/>
            <a:ext cx="35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0B0D65D-17ED-4C2C-8E55-835AE35E1EB2}"/>
              </a:ext>
            </a:extLst>
          </p:cNvPr>
          <p:cNvSpPr txBox="1"/>
          <p:nvPr/>
        </p:nvSpPr>
        <p:spPr>
          <a:xfrm>
            <a:off x="2751361" y="1976499"/>
            <a:ext cx="35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D54CBFB-C5C8-43DD-964D-75AE1C6CE499}"/>
              </a:ext>
            </a:extLst>
          </p:cNvPr>
          <p:cNvSpPr txBox="1"/>
          <p:nvPr/>
        </p:nvSpPr>
        <p:spPr>
          <a:xfrm>
            <a:off x="2349865" y="2876700"/>
            <a:ext cx="35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114" name="Speech Bubble: Rectangle 113">
            <a:extLst>
              <a:ext uri="{FF2B5EF4-FFF2-40B4-BE49-F238E27FC236}">
                <a16:creationId xmlns:a16="http://schemas.microsoft.com/office/drawing/2014/main" id="{B4B09189-8771-4FAF-AB41-768BC2654565}"/>
              </a:ext>
            </a:extLst>
          </p:cNvPr>
          <p:cNvSpPr/>
          <p:nvPr/>
        </p:nvSpPr>
        <p:spPr>
          <a:xfrm>
            <a:off x="213412" y="1776632"/>
            <a:ext cx="2286000" cy="640080"/>
          </a:xfrm>
          <a:prstGeom prst="wedgeRectCallout">
            <a:avLst>
              <a:gd name="adj1" fmla="val 55099"/>
              <a:gd name="adj2" fmla="val 80713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・</a:t>
            </a:r>
            <a:r>
              <a:rPr lang="ja-JP" altLang="en-US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補正後</a:t>
            </a:r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のカメラ座標</a:t>
            </a:r>
            <a:endParaRPr lang="en-US" altLang="ja-JP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en-US" altLang="ja-JP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統一カメラ座標</a:t>
            </a:r>
            <a:r>
              <a:rPr lang="en-US" altLang="ja-JP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</a:p>
        </p:txBody>
      </p:sp>
      <p:sp>
        <p:nvSpPr>
          <p:cNvPr id="115" name="Speech Bubble: Rectangle 114">
            <a:extLst>
              <a:ext uri="{FF2B5EF4-FFF2-40B4-BE49-F238E27FC236}">
                <a16:creationId xmlns:a16="http://schemas.microsoft.com/office/drawing/2014/main" id="{250CA82C-DB8C-4B60-9587-B60AB99BC94D}"/>
              </a:ext>
            </a:extLst>
          </p:cNvPr>
          <p:cNvSpPr/>
          <p:nvPr/>
        </p:nvSpPr>
        <p:spPr>
          <a:xfrm>
            <a:off x="3448750" y="183290"/>
            <a:ext cx="2651760" cy="916068"/>
          </a:xfrm>
          <a:prstGeom prst="wedgeRectCallout">
            <a:avLst>
              <a:gd name="adj1" fmla="val -21476"/>
              <a:gd name="adj2" fmla="val 107038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・カメラ</a:t>
            </a:r>
            <a:r>
              <a:rPr lang="en-US" altLang="ja-JP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endParaRPr lang="en-US" altLang="ja-JP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ja-JP" altLang="en-US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補正後</a:t>
            </a:r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スクリーン座標</a:t>
            </a:r>
            <a:endParaRPr lang="en-US" altLang="ja-JP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カメラ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の補正後スクリーン座標と平行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93A42D-4F45-4445-8D6A-04EED0F4D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64" y="109440"/>
            <a:ext cx="10236071" cy="663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36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371ADB9-6E49-47C1-AF00-6E84858D1815}"/>
              </a:ext>
            </a:extLst>
          </p:cNvPr>
          <p:cNvSpPr/>
          <p:nvPr/>
        </p:nvSpPr>
        <p:spPr>
          <a:xfrm>
            <a:off x="731043" y="484407"/>
            <a:ext cx="4176000" cy="72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ea typeface="Meiryo UI" panose="020B0604030504040204" pitchFamily="34" charset="-128"/>
              </a:rPr>
              <a:t>①基礎行列</a:t>
            </a:r>
            <a:r>
              <a:rPr lang="en-US" altLang="ja-JP" b="1" i="1" dirty="0">
                <a:solidFill>
                  <a:schemeClr val="tx1"/>
                </a:solidFill>
                <a:latin typeface="Times New Roman" panose="02020603050405020304" pitchFamily="18" charset="0"/>
                <a:ea typeface="Meiryo UI" panose="020B0604030504040204" pitchFamily="34" charset="-128"/>
                <a:cs typeface="Times New Roman" panose="02020603050405020304" pitchFamily="18" charset="0"/>
              </a:rPr>
              <a:t>F</a:t>
            </a:r>
            <a:r>
              <a:rPr lang="ja-JP" altLang="en-US" dirty="0">
                <a:solidFill>
                  <a:schemeClr val="tx1"/>
                </a:solidFill>
                <a:ea typeface="Meiryo UI" panose="020B0604030504040204" pitchFamily="34" charset="-128"/>
              </a:rPr>
              <a:t>を算出</a:t>
            </a:r>
            <a:endParaRPr lang="en-US" altLang="ja-JP" dirty="0">
              <a:solidFill>
                <a:schemeClr val="tx1"/>
              </a:solidFill>
              <a:ea typeface="Meiryo UI" panose="020B0604030504040204" pitchFamily="34" charset="-128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ea typeface="Meiryo UI" panose="020B0604030504040204" pitchFamily="34" charset="-128"/>
              </a:rPr>
              <a:t>(</a:t>
            </a:r>
            <a:r>
              <a:rPr lang="en-US" altLang="ja-JP" dirty="0">
                <a:solidFill>
                  <a:schemeClr val="tx1"/>
                </a:solidFill>
                <a:ea typeface="Meiryo UI" panose="020B0604030504040204" pitchFamily="34" charset="-128"/>
              </a:rPr>
              <a:t>8</a:t>
            </a:r>
            <a:r>
              <a:rPr lang="ja-JP" altLang="en-US" dirty="0">
                <a:solidFill>
                  <a:schemeClr val="tx1"/>
                </a:solidFill>
                <a:ea typeface="Meiryo UI" panose="020B0604030504040204" pitchFamily="34" charset="-128"/>
              </a:rPr>
              <a:t>点アルゴリズム </a:t>
            </a:r>
            <a:r>
              <a:rPr lang="en-US" altLang="ja-JP" dirty="0">
                <a:solidFill>
                  <a:schemeClr val="tx1"/>
                </a:solidFill>
                <a:ea typeface="Meiryo UI" panose="020B0604030504040204" pitchFamily="34" charset="-128"/>
              </a:rPr>
              <a:t>or </a:t>
            </a:r>
            <a:r>
              <a:rPr lang="ja-JP" altLang="en-US" dirty="0">
                <a:solidFill>
                  <a:schemeClr val="tx1"/>
                </a:solidFill>
                <a:ea typeface="Meiryo UI" panose="020B0604030504040204" pitchFamily="34" charset="-128"/>
              </a:rPr>
              <a:t>正規化</a:t>
            </a:r>
            <a:r>
              <a:rPr lang="en-US" altLang="ja-JP" dirty="0">
                <a:solidFill>
                  <a:schemeClr val="tx1"/>
                </a:solidFill>
                <a:ea typeface="Meiryo UI" panose="020B0604030504040204" pitchFamily="34" charset="-128"/>
              </a:rPr>
              <a:t>8</a:t>
            </a:r>
            <a:r>
              <a:rPr lang="ja-JP" altLang="en-US" dirty="0">
                <a:solidFill>
                  <a:schemeClr val="tx1"/>
                </a:solidFill>
                <a:ea typeface="Meiryo UI" panose="020B0604030504040204" pitchFamily="34" charset="-128"/>
              </a:rPr>
              <a:t>点アルゴリズム</a:t>
            </a:r>
            <a:r>
              <a:rPr lang="en-US" dirty="0">
                <a:solidFill>
                  <a:schemeClr val="tx1"/>
                </a:solidFill>
                <a:ea typeface="Meiryo UI" panose="020B0604030504040204" pitchFamily="34" charset="-128"/>
              </a:rPr>
              <a:t>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4A069FD-6D67-4CE6-87CD-AF8B4B3FA7E9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2819043" y="1204407"/>
            <a:ext cx="0" cy="680745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34176BC-C7F1-4BAB-953A-C3FA9B708049}"/>
              </a:ext>
            </a:extLst>
          </p:cNvPr>
          <p:cNvSpPr/>
          <p:nvPr/>
        </p:nvSpPr>
        <p:spPr>
          <a:xfrm>
            <a:off x="731043" y="1885152"/>
            <a:ext cx="4176000" cy="72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ea typeface="Meiryo UI" panose="020B0604030504040204" pitchFamily="34" charset="-128"/>
              </a:rPr>
              <a:t>②基本行列</a:t>
            </a:r>
            <a:r>
              <a:rPr lang="en-US" altLang="ja-JP" b="1" i="1" dirty="0">
                <a:solidFill>
                  <a:schemeClr val="tx1"/>
                </a:solidFill>
                <a:latin typeface="Times New Roman" panose="02020603050405020304" pitchFamily="18" charset="0"/>
                <a:ea typeface="Meiryo UI" panose="020B0604030504040204" pitchFamily="34" charset="-128"/>
                <a:cs typeface="Times New Roman" panose="02020603050405020304" pitchFamily="18" charset="0"/>
              </a:rPr>
              <a:t>E</a:t>
            </a:r>
            <a:r>
              <a:rPr lang="ja-JP" altLang="en-US" dirty="0">
                <a:solidFill>
                  <a:schemeClr val="tx1"/>
                </a:solidFill>
                <a:ea typeface="Meiryo UI" panose="020B0604030504040204" pitchFamily="34" charset="-128"/>
              </a:rPr>
              <a:t>を算出</a:t>
            </a:r>
            <a:endParaRPr lang="en-US" altLang="ja-JP" dirty="0">
              <a:solidFill>
                <a:schemeClr val="tx1"/>
              </a:solidFill>
              <a:ea typeface="Meiryo UI" panose="020B0604030504040204" pitchFamily="34" charset="-128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ea typeface="Meiryo UI" panose="020B0604030504040204" pitchFamily="34" charset="-128"/>
              </a:rPr>
              <a:t>(</a:t>
            </a:r>
            <a:r>
              <a:rPr lang="ja-JP" altLang="en-US" dirty="0">
                <a:solidFill>
                  <a:schemeClr val="tx1"/>
                </a:solidFill>
                <a:ea typeface="Meiryo UI" panose="020B0604030504040204" pitchFamily="34" charset="-128"/>
              </a:rPr>
              <a:t>カメラ行列</a:t>
            </a:r>
            <a:r>
              <a:rPr lang="en-US" altLang="ja-JP" b="1" i="1" dirty="0">
                <a:solidFill>
                  <a:schemeClr val="tx1"/>
                </a:solidFill>
                <a:latin typeface="Times New Roman" panose="02020603050405020304" pitchFamily="18" charset="0"/>
                <a:ea typeface="Meiryo UI" panose="020B0604030504040204" pitchFamily="34" charset="-128"/>
                <a:cs typeface="Times New Roman" panose="02020603050405020304" pitchFamily="18" charset="0"/>
              </a:rPr>
              <a:t>K</a:t>
            </a:r>
            <a:r>
              <a:rPr lang="ja-JP" altLang="en-US" dirty="0">
                <a:solidFill>
                  <a:schemeClr val="tx1"/>
                </a:solidFill>
                <a:ea typeface="Meiryo UI" panose="020B0604030504040204" pitchFamily="34" charset="-128"/>
              </a:rPr>
              <a:t>および歪パラメータを使用</a:t>
            </a:r>
            <a:r>
              <a:rPr lang="en-US" dirty="0">
                <a:solidFill>
                  <a:schemeClr val="tx1"/>
                </a:solidFill>
                <a:ea typeface="Meiryo UI" panose="020B0604030504040204" pitchFamily="34" charset="-128"/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764833-2770-41CF-A3BD-E14D6E1B1716}"/>
              </a:ext>
            </a:extLst>
          </p:cNvPr>
          <p:cNvSpPr/>
          <p:nvPr/>
        </p:nvSpPr>
        <p:spPr>
          <a:xfrm>
            <a:off x="731043" y="3332743"/>
            <a:ext cx="4176000" cy="72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ea typeface="Meiryo UI" panose="020B0604030504040204" pitchFamily="34" charset="-128"/>
                <a:cs typeface="Times New Roman" panose="02020603050405020304" pitchFamily="18" charset="0"/>
              </a:rPr>
              <a:t>③</a:t>
            </a:r>
            <a:r>
              <a:rPr lang="en-US" altLang="ja-JP" b="1" i="1" dirty="0">
                <a:solidFill>
                  <a:schemeClr val="tx1"/>
                </a:solidFill>
                <a:latin typeface="Times New Roman" panose="02020603050405020304" pitchFamily="18" charset="0"/>
                <a:ea typeface="Meiryo UI" panose="020B0604030504040204" pitchFamily="34" charset="-128"/>
                <a:cs typeface="Times New Roman" panose="02020603050405020304" pitchFamily="18" charset="0"/>
              </a:rPr>
              <a:t>E</a:t>
            </a:r>
            <a:r>
              <a:rPr lang="ja-JP" altLang="en-US" dirty="0">
                <a:solidFill>
                  <a:schemeClr val="tx1"/>
                </a:solidFill>
                <a:ea typeface="Meiryo UI" panose="020B0604030504040204" pitchFamily="34" charset="-128"/>
              </a:rPr>
              <a:t>を回転行列</a:t>
            </a:r>
            <a:r>
              <a:rPr lang="en-US" altLang="ja-JP" b="1" i="1" dirty="0">
                <a:solidFill>
                  <a:schemeClr val="tx1"/>
                </a:solidFill>
                <a:latin typeface="Times New Roman" panose="02020603050405020304" pitchFamily="18" charset="0"/>
                <a:ea typeface="Meiryo UI" panose="020B0604030504040204" pitchFamily="34" charset="-128"/>
                <a:cs typeface="Times New Roman" panose="02020603050405020304" pitchFamily="18" charset="0"/>
              </a:rPr>
              <a:t>R</a:t>
            </a:r>
            <a:r>
              <a:rPr lang="ja-JP" altLang="en-US" dirty="0">
                <a:solidFill>
                  <a:schemeClr val="tx1"/>
                </a:solidFill>
                <a:ea typeface="Meiryo UI" panose="020B0604030504040204" pitchFamily="34" charset="-128"/>
              </a:rPr>
              <a:t>と並進ベクトル</a:t>
            </a:r>
            <a:r>
              <a:rPr lang="en-US" altLang="ja-JP" b="1" i="1" dirty="0">
                <a:solidFill>
                  <a:schemeClr val="tx1"/>
                </a:solidFill>
                <a:latin typeface="Times New Roman" panose="02020603050405020304" pitchFamily="18" charset="0"/>
                <a:ea typeface="Meiryo UI" panose="020B0604030504040204" pitchFamily="34" charset="-128"/>
                <a:cs typeface="Times New Roman" panose="02020603050405020304" pitchFamily="18" charset="0"/>
              </a:rPr>
              <a:t>t</a:t>
            </a:r>
            <a:r>
              <a:rPr lang="ja-JP" altLang="en-US" dirty="0">
                <a:solidFill>
                  <a:schemeClr val="tx1"/>
                </a:solidFill>
                <a:ea typeface="Meiryo UI" panose="020B0604030504040204" pitchFamily="34" charset="-128"/>
              </a:rPr>
              <a:t>に分解</a:t>
            </a:r>
            <a:endParaRPr lang="en-US" altLang="ja-JP" dirty="0">
              <a:solidFill>
                <a:schemeClr val="tx1"/>
              </a:solidFill>
              <a:ea typeface="Meiryo UI" panose="020B0604030504040204" pitchFamily="34" charset="-128"/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  <a:ea typeface="Meiryo UI" panose="020B0604030504040204" pitchFamily="34" charset="-128"/>
              </a:rPr>
              <a:t>(</a:t>
            </a:r>
            <a:r>
              <a:rPr lang="ja-JP" altLang="en-US" dirty="0">
                <a:solidFill>
                  <a:schemeClr val="tx1"/>
                </a:solidFill>
                <a:ea typeface="Meiryo UI" panose="020B0604030504040204" pitchFamily="34" charset="-128"/>
              </a:rPr>
              <a:t>特異値分解</a:t>
            </a:r>
            <a:r>
              <a:rPr lang="en-US" altLang="ja-JP" dirty="0">
                <a:solidFill>
                  <a:schemeClr val="tx1"/>
                </a:solidFill>
                <a:ea typeface="Meiryo UI" panose="020B0604030504040204" pitchFamily="34" charset="-128"/>
              </a:rPr>
              <a:t>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07E1659-DE57-434A-BD38-25E2511D2EC8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2819043" y="2605152"/>
            <a:ext cx="0" cy="727591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7" name="Rectangle 10">
            <a:extLst>
              <a:ext uri="{FF2B5EF4-FFF2-40B4-BE49-F238E27FC236}">
                <a16:creationId xmlns:a16="http://schemas.microsoft.com/office/drawing/2014/main" id="{656F908E-DD30-508C-7059-922AEE6EA30B}"/>
              </a:ext>
            </a:extLst>
          </p:cNvPr>
          <p:cNvSpPr/>
          <p:nvPr/>
        </p:nvSpPr>
        <p:spPr>
          <a:xfrm>
            <a:off x="731043" y="4780334"/>
            <a:ext cx="4176000" cy="72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ea typeface="Meiryo UI" panose="020B0604030504040204" pitchFamily="34" charset="-128"/>
                <a:cs typeface="Times New Roman" panose="02020603050405020304" pitchFamily="18" charset="0"/>
              </a:rPr>
              <a:t>④</a:t>
            </a:r>
            <a:r>
              <a:rPr lang="ja-JP" altLang="en-US" dirty="0">
                <a:solidFill>
                  <a:schemeClr val="tx1"/>
                </a:solidFill>
                <a:ea typeface="Meiryo UI" panose="020B0604030504040204" pitchFamily="34" charset="-128"/>
              </a:rPr>
              <a:t>回転行列</a:t>
            </a:r>
            <a:r>
              <a:rPr lang="en-US" altLang="ja-JP" b="1" i="1" dirty="0">
                <a:solidFill>
                  <a:schemeClr val="tx1"/>
                </a:solidFill>
                <a:latin typeface="Times New Roman" panose="02020603050405020304" pitchFamily="18" charset="0"/>
                <a:ea typeface="Meiryo UI" panose="020B0604030504040204" pitchFamily="34" charset="-128"/>
                <a:cs typeface="Times New Roman" panose="02020603050405020304" pitchFamily="18" charset="0"/>
              </a:rPr>
              <a:t>R</a:t>
            </a:r>
            <a:r>
              <a:rPr lang="ja-JP" altLang="en-US" dirty="0">
                <a:solidFill>
                  <a:schemeClr val="tx1"/>
                </a:solidFill>
                <a:ea typeface="Meiryo UI" panose="020B0604030504040204" pitchFamily="34" charset="-128"/>
              </a:rPr>
              <a:t>と並進ベクトル</a:t>
            </a:r>
            <a:r>
              <a:rPr lang="en-US" altLang="ja-JP" b="1" i="1" dirty="0">
                <a:solidFill>
                  <a:schemeClr val="tx1"/>
                </a:solidFill>
                <a:latin typeface="Times New Roman" panose="02020603050405020304" pitchFamily="18" charset="0"/>
                <a:ea typeface="Meiryo UI" panose="020B0604030504040204" pitchFamily="34" charset="-128"/>
                <a:cs typeface="Times New Roman" panose="02020603050405020304" pitchFamily="18" charset="0"/>
              </a:rPr>
              <a:t>t</a:t>
            </a:r>
            <a:r>
              <a:rPr lang="ja-JP" altLang="en-US" dirty="0">
                <a:solidFill>
                  <a:schemeClr val="tx1"/>
                </a:solidFill>
                <a:ea typeface="Meiryo UI" panose="020B0604030504040204" pitchFamily="34" charset="-128"/>
              </a:rPr>
              <a:t>の符号判定</a:t>
            </a:r>
            <a:endParaRPr lang="en-US" altLang="ja-JP" dirty="0">
              <a:solidFill>
                <a:schemeClr val="tx1"/>
              </a:solidFill>
              <a:ea typeface="Meiryo UI" panose="020B0604030504040204" pitchFamily="34" charset="-128"/>
            </a:endParaRPr>
          </a:p>
        </p:txBody>
      </p:sp>
      <p:cxnSp>
        <p:nvCxnSpPr>
          <p:cNvPr id="10" name="Straight Arrow Connector 12">
            <a:extLst>
              <a:ext uri="{FF2B5EF4-FFF2-40B4-BE49-F238E27FC236}">
                <a16:creationId xmlns:a16="http://schemas.microsoft.com/office/drawing/2014/main" id="{3CCE0E66-A4FF-E08B-6736-E56869FCA511}"/>
              </a:ext>
            </a:extLst>
          </p:cNvPr>
          <p:cNvCxnSpPr>
            <a:cxnSpLocks/>
            <a:stCxn id="11" idx="2"/>
            <a:endCxn id="7" idx="0"/>
          </p:cNvCxnSpPr>
          <p:nvPr/>
        </p:nvCxnSpPr>
        <p:spPr>
          <a:xfrm>
            <a:off x="2819043" y="4052743"/>
            <a:ext cx="0" cy="727591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pic>
        <p:nvPicPr>
          <p:cNvPr id="25" name="図 24">
            <a:extLst>
              <a:ext uri="{FF2B5EF4-FFF2-40B4-BE49-F238E27FC236}">
                <a16:creationId xmlns:a16="http://schemas.microsoft.com/office/drawing/2014/main" id="{4504089D-62D4-80EC-FFBB-564A2B3A4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05037"/>
            <a:ext cx="2604890" cy="311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748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E55303D-4B84-778A-A187-D9DFBA9E9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75" y="465741"/>
            <a:ext cx="3107234" cy="327887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9E58EF6-F05E-2DA1-8E11-D8964093F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383" y="465741"/>
            <a:ext cx="3096386" cy="3278873"/>
          </a:xfrm>
          <a:prstGeom prst="rect">
            <a:avLst/>
          </a:prstGeom>
        </p:spPr>
      </p:pic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5A61D99D-1E51-98B8-1508-8BB7AD0E05AA}"/>
              </a:ext>
            </a:extLst>
          </p:cNvPr>
          <p:cNvGrpSpPr/>
          <p:nvPr/>
        </p:nvGrpSpPr>
        <p:grpSpPr>
          <a:xfrm>
            <a:off x="8829743" y="465741"/>
            <a:ext cx="3018926" cy="3278873"/>
            <a:chOff x="8172450" y="465741"/>
            <a:chExt cx="3107234" cy="3374785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84596D5E-CAAD-BC23-9EF6-AEEF0BE2D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72450" y="465741"/>
              <a:ext cx="3107234" cy="3374785"/>
            </a:xfrm>
            <a:prstGeom prst="rect">
              <a:avLst/>
            </a:prstGeom>
          </p:spPr>
        </p:pic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22779F5B-A40F-C818-B517-6541CA19338E}"/>
                </a:ext>
              </a:extLst>
            </p:cNvPr>
            <p:cNvSpPr/>
            <p:nvPr/>
          </p:nvSpPr>
          <p:spPr>
            <a:xfrm>
              <a:off x="8172450" y="3410555"/>
              <a:ext cx="377190" cy="4299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2EDFC0F6-7D38-381E-C8CE-EF2F0B056BD6}"/>
                </a:ext>
              </a:extLst>
            </p:cNvPr>
            <p:cNvSpPr/>
            <p:nvPr/>
          </p:nvSpPr>
          <p:spPr>
            <a:xfrm>
              <a:off x="8172450" y="465741"/>
              <a:ext cx="377190" cy="4299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" name="矢印: 右 12">
            <a:extLst>
              <a:ext uri="{FF2B5EF4-FFF2-40B4-BE49-F238E27FC236}">
                <a16:creationId xmlns:a16="http://schemas.microsoft.com/office/drawing/2014/main" id="{1924319B-9E80-B441-F724-32E4D85190A9}"/>
              </a:ext>
            </a:extLst>
          </p:cNvPr>
          <p:cNvSpPr/>
          <p:nvPr/>
        </p:nvSpPr>
        <p:spPr>
          <a:xfrm>
            <a:off x="3563991" y="1888007"/>
            <a:ext cx="765810" cy="434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B252EBF9-5FF6-7FDF-1111-F97E6E5AF90D}"/>
              </a:ext>
            </a:extLst>
          </p:cNvPr>
          <p:cNvSpPr/>
          <p:nvPr/>
        </p:nvSpPr>
        <p:spPr>
          <a:xfrm>
            <a:off x="7851351" y="1888007"/>
            <a:ext cx="765810" cy="434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TextBox 102">
            <a:extLst>
              <a:ext uri="{FF2B5EF4-FFF2-40B4-BE49-F238E27FC236}">
                <a16:creationId xmlns:a16="http://schemas.microsoft.com/office/drawing/2014/main" id="{BE112B99-5A71-4967-0421-64B7CC8CB0FD}"/>
              </a:ext>
            </a:extLst>
          </p:cNvPr>
          <p:cNvSpPr txBox="1"/>
          <p:nvPr/>
        </p:nvSpPr>
        <p:spPr>
          <a:xfrm>
            <a:off x="80009" y="606036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solidFill>
                  <a:schemeClr val="accent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カメラ</a:t>
            </a:r>
            <a:r>
              <a:rPr lang="en-US" altLang="ja-JP" sz="1400" dirty="0">
                <a:solidFill>
                  <a:schemeClr val="accent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lang="ja-JP" altLang="en-US" sz="1400" dirty="0">
                <a:solidFill>
                  <a:schemeClr val="accent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画像平面</a:t>
            </a:r>
            <a:endParaRPr lang="en-US" altLang="ja-JP" sz="1400" dirty="0">
              <a:solidFill>
                <a:schemeClr val="accent2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E4E8C71A-DD06-67FA-89E3-4684277602D1}"/>
              </a:ext>
            </a:extLst>
          </p:cNvPr>
          <p:cNvCxnSpPr>
            <a:cxnSpLocks/>
          </p:cNvCxnSpPr>
          <p:nvPr/>
        </p:nvCxnSpPr>
        <p:spPr>
          <a:xfrm>
            <a:off x="777240" y="883492"/>
            <a:ext cx="80010" cy="4423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02">
            <a:extLst>
              <a:ext uri="{FF2B5EF4-FFF2-40B4-BE49-F238E27FC236}">
                <a16:creationId xmlns:a16="http://schemas.microsoft.com/office/drawing/2014/main" id="{AB330DA4-57E0-5527-26AE-6DD1B6070579}"/>
              </a:ext>
            </a:extLst>
          </p:cNvPr>
          <p:cNvSpPr txBox="1"/>
          <p:nvPr/>
        </p:nvSpPr>
        <p:spPr>
          <a:xfrm>
            <a:off x="621029" y="2484366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solidFill>
                  <a:schemeClr val="accent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カメラ</a:t>
            </a:r>
            <a:r>
              <a:rPr lang="en-US" altLang="ja-JP" sz="1400" dirty="0">
                <a:solidFill>
                  <a:schemeClr val="accent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r>
              <a:rPr lang="ja-JP" altLang="en-US" sz="1400" dirty="0">
                <a:solidFill>
                  <a:schemeClr val="accent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画像平面</a:t>
            </a:r>
            <a:endParaRPr lang="en-US" altLang="ja-JP" sz="1400" dirty="0">
              <a:solidFill>
                <a:schemeClr val="accent2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D25CD6E-2CEB-7B1D-CD45-19C2254BFB61}"/>
              </a:ext>
            </a:extLst>
          </p:cNvPr>
          <p:cNvCxnSpPr>
            <a:cxnSpLocks/>
          </p:cNvCxnSpPr>
          <p:nvPr/>
        </p:nvCxnSpPr>
        <p:spPr>
          <a:xfrm flipV="1">
            <a:off x="1666173" y="2322347"/>
            <a:ext cx="394856" cy="17756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104">
            <a:extLst>
              <a:ext uri="{FF2B5EF4-FFF2-40B4-BE49-F238E27FC236}">
                <a16:creationId xmlns:a16="http://schemas.microsoft.com/office/drawing/2014/main" id="{1EBF42E5-9B4C-504E-43AC-E2585539429D}"/>
              </a:ext>
            </a:extLst>
          </p:cNvPr>
          <p:cNvSpPr txBox="1"/>
          <p:nvPr/>
        </p:nvSpPr>
        <p:spPr>
          <a:xfrm>
            <a:off x="63601" y="4256535"/>
            <a:ext cx="360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①カメラ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のカメラ座標を</a:t>
            </a:r>
            <a:r>
              <a:rPr lang="en-US" altLang="ja-JP" b="1" i="1" dirty="0">
                <a:latin typeface="Times New Roman" panose="02020603050405020304" pitchFamily="18" charset="0"/>
                <a:ea typeface="Meiryo UI" panose="020B0604030504040204" pitchFamily="34" charset="-128"/>
                <a:cs typeface="Times New Roman" panose="02020603050405020304" pitchFamily="18" charset="0"/>
              </a:rPr>
              <a:t>R</a:t>
            </a: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回転させ、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両カメラの座標を平行にする</a:t>
            </a:r>
            <a:endParaRPr 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7" name="TextBox 104">
            <a:extLst>
              <a:ext uri="{FF2B5EF4-FFF2-40B4-BE49-F238E27FC236}">
                <a16:creationId xmlns:a16="http://schemas.microsoft.com/office/drawing/2014/main" id="{5D4EA360-B280-9993-69DB-159AEF7D79A8}"/>
              </a:ext>
            </a:extLst>
          </p:cNvPr>
          <p:cNvSpPr txBox="1"/>
          <p:nvPr/>
        </p:nvSpPr>
        <p:spPr>
          <a:xfrm>
            <a:off x="4002576" y="4256534"/>
            <a:ext cx="417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②両カメラのカメラ座標を</a:t>
            </a:r>
            <a:r>
              <a:rPr lang="en-US" altLang="ja-JP" b="1" i="1" dirty="0" err="1">
                <a:latin typeface="Times New Roman" panose="02020603050405020304" pitchFamily="18" charset="0"/>
                <a:ea typeface="Meiryo UI" panose="020B0604030504040204" pitchFamily="34" charset="-128"/>
                <a:cs typeface="Times New Roman" panose="02020603050405020304" pitchFamily="18" charset="0"/>
              </a:rPr>
              <a:t>R</a:t>
            </a:r>
            <a:r>
              <a:rPr lang="en-US" altLang="ja-JP" b="1" i="1" baseline="-25000" dirty="0" err="1">
                <a:latin typeface="Times New Roman" panose="02020603050405020304" pitchFamily="18" charset="0"/>
                <a:ea typeface="Meiryo UI" panose="020B0604030504040204" pitchFamily="34" charset="-128"/>
                <a:cs typeface="Times New Roman" panose="02020603050405020304" pitchFamily="18" charset="0"/>
              </a:rPr>
              <a:t>rect</a:t>
            </a: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回転させ、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両画像平面が同一平面上に並ぶようにする</a:t>
            </a:r>
            <a:endParaRPr 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8" name="TextBox 104">
            <a:extLst>
              <a:ext uri="{FF2B5EF4-FFF2-40B4-BE49-F238E27FC236}">
                <a16:creationId xmlns:a16="http://schemas.microsoft.com/office/drawing/2014/main" id="{932C9765-975A-63D8-F54A-1C9522E57860}"/>
              </a:ext>
            </a:extLst>
          </p:cNvPr>
          <p:cNvSpPr txBox="1"/>
          <p:nvPr/>
        </p:nvSpPr>
        <p:spPr>
          <a:xfrm>
            <a:off x="8234256" y="4256535"/>
            <a:ext cx="36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③両カメラのスケールを統一化</a:t>
            </a:r>
            <a:endParaRPr 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25390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CB05B3E8-3AF8-F5CA-4051-513802F84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282" y="499654"/>
            <a:ext cx="4396518" cy="246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292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CC8F41-CE38-4F1C-AE83-23C29ACAED48}"/>
              </a:ext>
            </a:extLst>
          </p:cNvPr>
          <p:cNvSpPr/>
          <p:nvPr/>
        </p:nvSpPr>
        <p:spPr>
          <a:xfrm>
            <a:off x="2074017" y="2137826"/>
            <a:ext cx="91440" cy="237744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39D8A2-7EA6-44CD-ADA0-D6A8123D9D2D}"/>
              </a:ext>
            </a:extLst>
          </p:cNvPr>
          <p:cNvGrpSpPr/>
          <p:nvPr/>
        </p:nvGrpSpPr>
        <p:grpSpPr>
          <a:xfrm>
            <a:off x="5530865" y="2328576"/>
            <a:ext cx="301752" cy="1828800"/>
            <a:chOff x="4727448" y="2660904"/>
            <a:chExt cx="475488" cy="2350008"/>
          </a:xfrm>
        </p:grpSpPr>
        <p:sp>
          <p:nvSpPr>
            <p:cNvPr id="8" name="Chord 7">
              <a:extLst>
                <a:ext uri="{FF2B5EF4-FFF2-40B4-BE49-F238E27FC236}">
                  <a16:creationId xmlns:a16="http://schemas.microsoft.com/office/drawing/2014/main" id="{B194965A-6346-4800-846A-C6BC23F374E7}"/>
                </a:ext>
              </a:extLst>
            </p:cNvPr>
            <p:cNvSpPr/>
            <p:nvPr/>
          </p:nvSpPr>
          <p:spPr>
            <a:xfrm>
              <a:off x="4736592" y="2660904"/>
              <a:ext cx="466344" cy="2350008"/>
            </a:xfrm>
            <a:prstGeom prst="chord">
              <a:avLst>
                <a:gd name="adj1" fmla="val 5403097"/>
                <a:gd name="adj2" fmla="val 1620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ord 8">
              <a:extLst>
                <a:ext uri="{FF2B5EF4-FFF2-40B4-BE49-F238E27FC236}">
                  <a16:creationId xmlns:a16="http://schemas.microsoft.com/office/drawing/2014/main" id="{15B163E6-F75B-4B7F-9098-59C36A5E9F88}"/>
                </a:ext>
              </a:extLst>
            </p:cNvPr>
            <p:cNvSpPr/>
            <p:nvPr/>
          </p:nvSpPr>
          <p:spPr>
            <a:xfrm flipH="1">
              <a:off x="4727448" y="2660904"/>
              <a:ext cx="466344" cy="2350008"/>
            </a:xfrm>
            <a:prstGeom prst="chord">
              <a:avLst>
                <a:gd name="adj1" fmla="val 5403097"/>
                <a:gd name="adj2" fmla="val 1620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3C7A902-D58D-45FE-8C45-218566506D5C}"/>
              </a:ext>
            </a:extLst>
          </p:cNvPr>
          <p:cNvCxnSpPr>
            <a:cxnSpLocks/>
            <a:endCxn id="16" idx="0"/>
          </p:cNvCxnSpPr>
          <p:nvPr/>
        </p:nvCxnSpPr>
        <p:spPr>
          <a:xfrm flipV="1">
            <a:off x="2121408" y="2331719"/>
            <a:ext cx="6522573" cy="21019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3E0B606-EB81-4C5A-8FB2-E9EA5A78DFC4}"/>
              </a:ext>
            </a:extLst>
          </p:cNvPr>
          <p:cNvGrpSpPr/>
          <p:nvPr/>
        </p:nvGrpSpPr>
        <p:grpSpPr>
          <a:xfrm>
            <a:off x="8412480" y="2331719"/>
            <a:ext cx="466344" cy="1828800"/>
            <a:chOff x="9473184" y="1495044"/>
            <a:chExt cx="466344" cy="2891790"/>
          </a:xfrm>
        </p:grpSpPr>
        <p:sp>
          <p:nvSpPr>
            <p:cNvPr id="14" name="Cylinder 13">
              <a:extLst>
                <a:ext uri="{FF2B5EF4-FFF2-40B4-BE49-F238E27FC236}">
                  <a16:creationId xmlns:a16="http://schemas.microsoft.com/office/drawing/2014/main" id="{D5608483-AE13-4AE8-BAED-EA2961417041}"/>
                </a:ext>
              </a:extLst>
            </p:cNvPr>
            <p:cNvSpPr/>
            <p:nvPr/>
          </p:nvSpPr>
          <p:spPr>
            <a:xfrm>
              <a:off x="9473184" y="2187703"/>
              <a:ext cx="466344" cy="2199131"/>
            </a:xfrm>
            <a:prstGeom prst="can">
              <a:avLst>
                <a:gd name="adj" fmla="val 2043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4A555CD-533D-48C7-92E8-0363321A0F87}"/>
                </a:ext>
              </a:extLst>
            </p:cNvPr>
            <p:cNvSpPr/>
            <p:nvPr/>
          </p:nvSpPr>
          <p:spPr>
            <a:xfrm>
              <a:off x="9567525" y="1495044"/>
              <a:ext cx="274320" cy="731520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908BFC1-21EA-406B-80FB-109A1BFA4560}"/>
              </a:ext>
            </a:extLst>
          </p:cNvPr>
          <p:cNvCxnSpPr>
            <a:cxnSpLocks/>
            <a:endCxn id="14" idx="3"/>
          </p:cNvCxnSpPr>
          <p:nvPr/>
        </p:nvCxnSpPr>
        <p:spPr>
          <a:xfrm>
            <a:off x="2112264" y="2239137"/>
            <a:ext cx="6533388" cy="1921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F80F5EE-EFBB-43CD-944C-45BE3298D1AD}"/>
              </a:ext>
            </a:extLst>
          </p:cNvPr>
          <p:cNvCxnSpPr>
            <a:cxnSpLocks/>
            <a:stCxn id="16" idx="0"/>
            <a:endCxn id="8" idx="1"/>
          </p:cNvCxnSpPr>
          <p:nvPr/>
        </p:nvCxnSpPr>
        <p:spPr>
          <a:xfrm flipH="1" flipV="1">
            <a:off x="5684642" y="2328576"/>
            <a:ext cx="2959339" cy="3143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970EDC2-375D-41F1-BE86-653AC7897791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130748" y="2328576"/>
            <a:ext cx="3553894" cy="2094192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8A0D9B3-F391-4D2C-83BF-31E400578942}"/>
              </a:ext>
            </a:extLst>
          </p:cNvPr>
          <p:cNvCxnSpPr>
            <a:cxnSpLocks/>
            <a:stCxn id="16" idx="0"/>
            <a:endCxn id="9" idx="0"/>
          </p:cNvCxnSpPr>
          <p:nvPr/>
        </p:nvCxnSpPr>
        <p:spPr>
          <a:xfrm flipH="1">
            <a:off x="5679663" y="2331719"/>
            <a:ext cx="2964318" cy="1825643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FD1DFD4-1AEF-40DB-9DA0-8C157515E51C}"/>
              </a:ext>
            </a:extLst>
          </p:cNvPr>
          <p:cNvCxnSpPr>
            <a:cxnSpLocks/>
            <a:endCxn id="8" idx="0"/>
          </p:cNvCxnSpPr>
          <p:nvPr/>
        </p:nvCxnSpPr>
        <p:spPr>
          <a:xfrm flipV="1">
            <a:off x="2128881" y="4157362"/>
            <a:ext cx="3554938" cy="275608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EFCD0EB-8CCE-4477-85A7-AC628DA4F896}"/>
              </a:ext>
            </a:extLst>
          </p:cNvPr>
          <p:cNvCxnSpPr>
            <a:cxnSpLocks/>
          </p:cNvCxnSpPr>
          <p:nvPr/>
        </p:nvCxnSpPr>
        <p:spPr>
          <a:xfrm flipV="1">
            <a:off x="2147169" y="3700846"/>
            <a:ext cx="3522526" cy="725562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5AED525-26E6-4AFF-AECB-1D62282F3FC1}"/>
              </a:ext>
            </a:extLst>
          </p:cNvPr>
          <p:cNvCxnSpPr>
            <a:cxnSpLocks/>
            <a:stCxn id="16" idx="0"/>
          </p:cNvCxnSpPr>
          <p:nvPr/>
        </p:nvCxnSpPr>
        <p:spPr>
          <a:xfrm flipH="1">
            <a:off x="5669695" y="2331719"/>
            <a:ext cx="2974286" cy="1367854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8C3968B-B526-4F9E-883A-238254D29907}"/>
              </a:ext>
            </a:extLst>
          </p:cNvPr>
          <p:cNvCxnSpPr>
            <a:cxnSpLocks/>
          </p:cNvCxnSpPr>
          <p:nvPr/>
        </p:nvCxnSpPr>
        <p:spPr>
          <a:xfrm flipV="1">
            <a:off x="2130156" y="2794340"/>
            <a:ext cx="3528724" cy="1639356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57F17C8-A84B-4841-84F7-784D7EEF321A}"/>
              </a:ext>
            </a:extLst>
          </p:cNvPr>
          <p:cNvCxnSpPr>
            <a:cxnSpLocks/>
            <a:endCxn id="16" idx="0"/>
          </p:cNvCxnSpPr>
          <p:nvPr/>
        </p:nvCxnSpPr>
        <p:spPr>
          <a:xfrm flipV="1">
            <a:off x="5667628" y="2331719"/>
            <a:ext cx="2976353" cy="456516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511ADD2-1699-4CE3-B550-8DF47F108F77}"/>
              </a:ext>
            </a:extLst>
          </p:cNvPr>
          <p:cNvSpPr txBox="1"/>
          <p:nvPr/>
        </p:nvSpPr>
        <p:spPr>
          <a:xfrm>
            <a:off x="5227735" y="1909966"/>
            <a:ext cx="90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レンズ</a:t>
            </a:r>
            <a:endParaRPr lang="en-US" dirty="0">
              <a:solidFill>
                <a:schemeClr val="accent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6D82E8-A426-4126-B971-0811E460523C}"/>
              </a:ext>
            </a:extLst>
          </p:cNvPr>
          <p:cNvSpPr txBox="1"/>
          <p:nvPr/>
        </p:nvSpPr>
        <p:spPr>
          <a:xfrm>
            <a:off x="1557727" y="1749939"/>
            <a:ext cx="114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画像平面</a:t>
            </a:r>
            <a:endParaRPr 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8918E62-A28E-491C-A5F1-CF81F582EF62}"/>
              </a:ext>
            </a:extLst>
          </p:cNvPr>
          <p:cNvSpPr txBox="1"/>
          <p:nvPr/>
        </p:nvSpPr>
        <p:spPr>
          <a:xfrm>
            <a:off x="8083642" y="1653722"/>
            <a:ext cx="1142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撮像対象の物体</a:t>
            </a:r>
            <a:endParaRPr 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3" name="Speech Bubble: Rectangle 62">
            <a:extLst>
              <a:ext uri="{FF2B5EF4-FFF2-40B4-BE49-F238E27FC236}">
                <a16:creationId xmlns:a16="http://schemas.microsoft.com/office/drawing/2014/main" id="{73953F7D-7E64-48A6-A818-C1ADA78AE9BE}"/>
              </a:ext>
            </a:extLst>
          </p:cNvPr>
          <p:cNvSpPr/>
          <p:nvPr/>
        </p:nvSpPr>
        <p:spPr>
          <a:xfrm>
            <a:off x="3914242" y="4542070"/>
            <a:ext cx="3530841" cy="1395214"/>
          </a:xfrm>
          <a:prstGeom prst="wedgeRectCallout">
            <a:avLst>
              <a:gd name="adj1" fmla="val -79619"/>
              <a:gd name="adj2" fmla="val -64866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・レンズの働き</a:t>
            </a:r>
            <a:endParaRPr lang="en-US" altLang="ja-JP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物体上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点から放たれた光線がレンズ内のどの位置を通っても、最終的には画像平面上の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点に集約される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→</a:t>
            </a:r>
            <a:r>
              <a:rPr lang="ja-JP" altLang="en-US" sz="1600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物体の像を画像平面上に映し出せる</a:t>
            </a:r>
            <a:endParaRPr lang="en-US" sz="1600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5907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49F2033-9656-49A9-BF76-33BA964F6803}"/>
              </a:ext>
            </a:extLst>
          </p:cNvPr>
          <p:cNvCxnSpPr>
            <a:cxnSpLocks/>
          </p:cNvCxnSpPr>
          <p:nvPr/>
        </p:nvCxnSpPr>
        <p:spPr>
          <a:xfrm>
            <a:off x="5445363" y="1842840"/>
            <a:ext cx="3234837" cy="1861339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DB83D87-1F9A-46FD-AC39-8A91CC60048F}"/>
              </a:ext>
            </a:extLst>
          </p:cNvPr>
          <p:cNvCxnSpPr>
            <a:cxnSpLocks/>
          </p:cNvCxnSpPr>
          <p:nvPr/>
        </p:nvCxnSpPr>
        <p:spPr>
          <a:xfrm flipV="1">
            <a:off x="3976209" y="1658174"/>
            <a:ext cx="3323588" cy="2053541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046ACD0-AE96-4A4A-A668-B5C286AF957D}"/>
              </a:ext>
            </a:extLst>
          </p:cNvPr>
          <p:cNvSpPr/>
          <p:nvPr/>
        </p:nvSpPr>
        <p:spPr>
          <a:xfrm>
            <a:off x="4017359" y="1633080"/>
            <a:ext cx="4675442" cy="2089120"/>
          </a:xfrm>
          <a:prstGeom prst="triangl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39DA406-E8F2-47DA-8177-433335C05C63}"/>
              </a:ext>
            </a:extLst>
          </p:cNvPr>
          <p:cNvGrpSpPr/>
          <p:nvPr/>
        </p:nvGrpSpPr>
        <p:grpSpPr>
          <a:xfrm rot="12657932">
            <a:off x="8657216" y="3649418"/>
            <a:ext cx="723899" cy="538161"/>
            <a:chOff x="1295400" y="2395538"/>
            <a:chExt cx="723899" cy="538161"/>
          </a:xfrm>
        </p:grpSpPr>
        <p:sp>
          <p:nvSpPr>
            <p:cNvPr id="50" name="Cube 49">
              <a:extLst>
                <a:ext uri="{FF2B5EF4-FFF2-40B4-BE49-F238E27FC236}">
                  <a16:creationId xmlns:a16="http://schemas.microsoft.com/office/drawing/2014/main" id="{F0A74A9B-9A7D-45E6-BE15-65F115E6FA04}"/>
                </a:ext>
              </a:extLst>
            </p:cNvPr>
            <p:cNvSpPr/>
            <p:nvPr/>
          </p:nvSpPr>
          <p:spPr>
            <a:xfrm>
              <a:off x="1295400" y="2395538"/>
              <a:ext cx="552448" cy="538161"/>
            </a:xfrm>
            <a:prstGeom prst="cube">
              <a:avLst>
                <a:gd name="adj" fmla="val 2742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ylinder 50">
              <a:extLst>
                <a:ext uri="{FF2B5EF4-FFF2-40B4-BE49-F238E27FC236}">
                  <a16:creationId xmlns:a16="http://schemas.microsoft.com/office/drawing/2014/main" id="{0CB6BA73-0CBC-4346-A8A2-4AA807DEF4A1}"/>
                </a:ext>
              </a:extLst>
            </p:cNvPr>
            <p:cNvSpPr/>
            <p:nvPr/>
          </p:nvSpPr>
          <p:spPr>
            <a:xfrm rot="5400000">
              <a:off x="1743073" y="2536031"/>
              <a:ext cx="266700" cy="285752"/>
            </a:xfrm>
            <a:prstGeom prst="can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06118A1-FB9A-4488-8B75-9C17A3D83110}"/>
              </a:ext>
            </a:extLst>
          </p:cNvPr>
          <p:cNvGrpSpPr/>
          <p:nvPr/>
        </p:nvGrpSpPr>
        <p:grpSpPr>
          <a:xfrm rot="19527135">
            <a:off x="3322122" y="3642545"/>
            <a:ext cx="723899" cy="538161"/>
            <a:chOff x="1295400" y="2395538"/>
            <a:chExt cx="723899" cy="538161"/>
          </a:xfrm>
        </p:grpSpPr>
        <p:sp>
          <p:nvSpPr>
            <p:cNvPr id="94" name="Cube 93">
              <a:extLst>
                <a:ext uri="{FF2B5EF4-FFF2-40B4-BE49-F238E27FC236}">
                  <a16:creationId xmlns:a16="http://schemas.microsoft.com/office/drawing/2014/main" id="{F205B1FC-9134-4776-831D-596947ECB782}"/>
                </a:ext>
              </a:extLst>
            </p:cNvPr>
            <p:cNvSpPr/>
            <p:nvPr/>
          </p:nvSpPr>
          <p:spPr>
            <a:xfrm>
              <a:off x="1295400" y="2395538"/>
              <a:ext cx="552448" cy="538161"/>
            </a:xfrm>
            <a:prstGeom prst="cube">
              <a:avLst>
                <a:gd name="adj" fmla="val 2742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Cylinder 94">
              <a:extLst>
                <a:ext uri="{FF2B5EF4-FFF2-40B4-BE49-F238E27FC236}">
                  <a16:creationId xmlns:a16="http://schemas.microsoft.com/office/drawing/2014/main" id="{EB5B6FE7-2FCB-46AC-9D19-FD63A2852994}"/>
                </a:ext>
              </a:extLst>
            </p:cNvPr>
            <p:cNvSpPr/>
            <p:nvPr/>
          </p:nvSpPr>
          <p:spPr>
            <a:xfrm rot="5400000">
              <a:off x="1743073" y="2536031"/>
              <a:ext cx="266700" cy="285752"/>
            </a:xfrm>
            <a:prstGeom prst="can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Parallelogram 5">
            <a:extLst>
              <a:ext uri="{FF2B5EF4-FFF2-40B4-BE49-F238E27FC236}">
                <a16:creationId xmlns:a16="http://schemas.microsoft.com/office/drawing/2014/main" id="{2133A273-0BD1-4425-999A-B7BA46FEF94B}"/>
              </a:ext>
            </a:extLst>
          </p:cNvPr>
          <p:cNvSpPr/>
          <p:nvPr/>
        </p:nvSpPr>
        <p:spPr>
          <a:xfrm rot="16200000">
            <a:off x="3644899" y="2492444"/>
            <a:ext cx="1737360" cy="1554480"/>
          </a:xfrm>
          <a:prstGeom prst="parallelogram">
            <a:avLst>
              <a:gd name="adj" fmla="val 42893"/>
            </a:avLst>
          </a:prstGeom>
          <a:solidFill>
            <a:srgbClr val="A9D18E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Parallelogram 62">
            <a:extLst>
              <a:ext uri="{FF2B5EF4-FFF2-40B4-BE49-F238E27FC236}">
                <a16:creationId xmlns:a16="http://schemas.microsoft.com/office/drawing/2014/main" id="{6288555C-86FD-4BA9-AF71-E67BAF141A81}"/>
              </a:ext>
            </a:extLst>
          </p:cNvPr>
          <p:cNvSpPr/>
          <p:nvPr/>
        </p:nvSpPr>
        <p:spPr>
          <a:xfrm rot="5400000" flipV="1">
            <a:off x="7321044" y="2499721"/>
            <a:ext cx="1737360" cy="1554480"/>
          </a:xfrm>
          <a:prstGeom prst="parallelogram">
            <a:avLst>
              <a:gd name="adj" fmla="val 42893"/>
            </a:avLst>
          </a:prstGeom>
          <a:solidFill>
            <a:srgbClr val="A9D18E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578F7AA-93FC-42BF-9FBC-263EEC1D9056}"/>
              </a:ext>
            </a:extLst>
          </p:cNvPr>
          <p:cNvCxnSpPr>
            <a:cxnSpLocks/>
          </p:cNvCxnSpPr>
          <p:nvPr/>
        </p:nvCxnSpPr>
        <p:spPr>
          <a:xfrm flipV="1">
            <a:off x="4016206" y="3520011"/>
            <a:ext cx="298990" cy="1957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05E422F2-27B9-4A44-88BF-5F77FA75B989}"/>
              </a:ext>
            </a:extLst>
          </p:cNvPr>
          <p:cNvSpPr txBox="1"/>
          <p:nvPr/>
        </p:nvSpPr>
        <p:spPr>
          <a:xfrm>
            <a:off x="4253233" y="3435699"/>
            <a:ext cx="465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Z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D867510-AE40-46AA-AFBC-1E7AC274430F}"/>
              </a:ext>
            </a:extLst>
          </p:cNvPr>
          <p:cNvSpPr txBox="1"/>
          <p:nvPr/>
        </p:nvSpPr>
        <p:spPr>
          <a:xfrm>
            <a:off x="3411277" y="3246237"/>
            <a:ext cx="50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X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63154BE-9196-4184-8ACA-7E9005374350}"/>
              </a:ext>
            </a:extLst>
          </p:cNvPr>
          <p:cNvSpPr txBox="1"/>
          <p:nvPr/>
        </p:nvSpPr>
        <p:spPr>
          <a:xfrm>
            <a:off x="3716368" y="3068332"/>
            <a:ext cx="45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Y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66EBF0F-9A49-44F5-855B-B00F5358875A}"/>
              </a:ext>
            </a:extLst>
          </p:cNvPr>
          <p:cNvCxnSpPr>
            <a:cxnSpLocks/>
          </p:cNvCxnSpPr>
          <p:nvPr/>
        </p:nvCxnSpPr>
        <p:spPr>
          <a:xfrm flipV="1">
            <a:off x="4016206" y="3340490"/>
            <a:ext cx="0" cy="3657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B0609EB-EE96-4B3B-88F0-E80CAA9FAA4F}"/>
              </a:ext>
            </a:extLst>
          </p:cNvPr>
          <p:cNvCxnSpPr>
            <a:cxnSpLocks/>
          </p:cNvCxnSpPr>
          <p:nvPr/>
        </p:nvCxnSpPr>
        <p:spPr>
          <a:xfrm flipH="1" flipV="1">
            <a:off x="3683555" y="3584623"/>
            <a:ext cx="332654" cy="14159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7D98EAD-1C25-4435-9622-7140E5F352FD}"/>
              </a:ext>
            </a:extLst>
          </p:cNvPr>
          <p:cNvCxnSpPr>
            <a:cxnSpLocks/>
          </p:cNvCxnSpPr>
          <p:nvPr/>
        </p:nvCxnSpPr>
        <p:spPr>
          <a:xfrm flipV="1">
            <a:off x="8721825" y="3568420"/>
            <a:ext cx="321434" cy="1473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B684643-5C08-4CBE-89CD-2689F029FAC7}"/>
              </a:ext>
            </a:extLst>
          </p:cNvPr>
          <p:cNvCxnSpPr>
            <a:cxnSpLocks/>
          </p:cNvCxnSpPr>
          <p:nvPr/>
        </p:nvCxnSpPr>
        <p:spPr>
          <a:xfrm flipH="1" flipV="1">
            <a:off x="8721825" y="3336857"/>
            <a:ext cx="0" cy="3657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49A408A-FDD0-4A28-BF24-CF26708A65B6}"/>
              </a:ext>
            </a:extLst>
          </p:cNvPr>
          <p:cNvCxnSpPr>
            <a:cxnSpLocks/>
          </p:cNvCxnSpPr>
          <p:nvPr/>
        </p:nvCxnSpPr>
        <p:spPr>
          <a:xfrm flipH="1" flipV="1">
            <a:off x="8408243" y="3536907"/>
            <a:ext cx="313584" cy="18930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95EFCC0-0104-4CD3-853D-679506A15DE5}"/>
              </a:ext>
            </a:extLst>
          </p:cNvPr>
          <p:cNvSpPr txBox="1"/>
          <p:nvPr/>
        </p:nvSpPr>
        <p:spPr>
          <a:xfrm>
            <a:off x="8237607" y="3553452"/>
            <a:ext cx="407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Z</a:t>
            </a:r>
            <a:r>
              <a:rPr lang="en-US" baseline="-250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B53F222-6828-4766-A3B8-9336FA94A6F3}"/>
              </a:ext>
            </a:extLst>
          </p:cNvPr>
          <p:cNvSpPr txBox="1"/>
          <p:nvPr/>
        </p:nvSpPr>
        <p:spPr>
          <a:xfrm>
            <a:off x="8963985" y="3294598"/>
            <a:ext cx="45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X</a:t>
            </a:r>
            <a:r>
              <a:rPr lang="en-US" baseline="-250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CC5AB90-7D92-4B36-B45F-5B06B6C49314}"/>
              </a:ext>
            </a:extLst>
          </p:cNvPr>
          <p:cNvSpPr txBox="1"/>
          <p:nvPr/>
        </p:nvSpPr>
        <p:spPr>
          <a:xfrm>
            <a:off x="8641584" y="3066367"/>
            <a:ext cx="468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Y</a:t>
            </a:r>
            <a:r>
              <a:rPr lang="en-US" baseline="-25000" dirty="0">
                <a:solidFill>
                  <a:schemeClr val="accent1"/>
                </a:solidFill>
              </a:rPr>
              <a:t>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DB5230-402E-4F0B-9AB4-83A38695448C}"/>
              </a:ext>
            </a:extLst>
          </p:cNvPr>
          <p:cNvCxnSpPr>
            <a:stCxn id="95" idx="1"/>
          </p:cNvCxnSpPr>
          <p:nvPr/>
        </p:nvCxnSpPr>
        <p:spPr>
          <a:xfrm flipV="1">
            <a:off x="3990295" y="1652742"/>
            <a:ext cx="2364785" cy="20653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58AA4D7-1B9D-489B-BB16-2CBEA7F46D65}"/>
              </a:ext>
            </a:extLst>
          </p:cNvPr>
          <p:cNvSpPr/>
          <p:nvPr/>
        </p:nvSpPr>
        <p:spPr>
          <a:xfrm>
            <a:off x="4474789" y="3204547"/>
            <a:ext cx="91440" cy="893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ADC8344-7D93-46A2-B283-3402A63FA015}"/>
              </a:ext>
            </a:extLst>
          </p:cNvPr>
          <p:cNvSpPr txBox="1"/>
          <p:nvPr/>
        </p:nvSpPr>
        <p:spPr>
          <a:xfrm>
            <a:off x="4351038" y="2856998"/>
            <a:ext cx="33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D2A5EE4-42D4-4600-A239-7DB1E7D7A415}"/>
              </a:ext>
            </a:extLst>
          </p:cNvPr>
          <p:cNvCxnSpPr>
            <a:cxnSpLocks/>
          </p:cNvCxnSpPr>
          <p:nvPr/>
        </p:nvCxnSpPr>
        <p:spPr>
          <a:xfrm flipH="1" flipV="1">
            <a:off x="6355160" y="1645017"/>
            <a:ext cx="2360994" cy="2074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4BA60756-049D-4B60-BB12-5C2A13EA17F8}"/>
              </a:ext>
            </a:extLst>
          </p:cNvPr>
          <p:cNvSpPr/>
          <p:nvPr/>
        </p:nvSpPr>
        <p:spPr>
          <a:xfrm>
            <a:off x="6266375" y="1563440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757A4EC-D899-427B-8D19-92BA76D497F5}"/>
              </a:ext>
            </a:extLst>
          </p:cNvPr>
          <p:cNvSpPr txBox="1"/>
          <p:nvPr/>
        </p:nvSpPr>
        <p:spPr>
          <a:xfrm>
            <a:off x="6492018" y="1468076"/>
            <a:ext cx="143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962B6F3-9398-4349-AA04-4B40EAD29F76}"/>
              </a:ext>
            </a:extLst>
          </p:cNvPr>
          <p:cNvCxnSpPr>
            <a:cxnSpLocks/>
          </p:cNvCxnSpPr>
          <p:nvPr/>
        </p:nvCxnSpPr>
        <p:spPr>
          <a:xfrm flipH="1" flipV="1">
            <a:off x="6354388" y="1637759"/>
            <a:ext cx="2360994" cy="2074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14D35551-5F0F-408B-90A8-4CA959E0565F}"/>
              </a:ext>
            </a:extLst>
          </p:cNvPr>
          <p:cNvSpPr/>
          <p:nvPr/>
        </p:nvSpPr>
        <p:spPr>
          <a:xfrm>
            <a:off x="8144004" y="3206382"/>
            <a:ext cx="91440" cy="893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E37D85C-0DD6-4A96-9AD1-7ACFE5AD9DC4}"/>
              </a:ext>
            </a:extLst>
          </p:cNvPr>
          <p:cNvSpPr txBox="1"/>
          <p:nvPr/>
        </p:nvSpPr>
        <p:spPr>
          <a:xfrm>
            <a:off x="8040375" y="2859209"/>
            <a:ext cx="36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p’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0D64CE45-4B4D-4B63-B808-41A705AEFA46}"/>
              </a:ext>
            </a:extLst>
          </p:cNvPr>
          <p:cNvCxnSpPr>
            <a:cxnSpLocks/>
            <a:stCxn id="21" idx="4"/>
            <a:endCxn id="21" idx="2"/>
          </p:cNvCxnSpPr>
          <p:nvPr/>
        </p:nvCxnSpPr>
        <p:spPr>
          <a:xfrm flipH="1">
            <a:off x="4017359" y="3722200"/>
            <a:ext cx="46754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1A20735-A32A-498A-8EF6-6A062D68C28A}"/>
              </a:ext>
            </a:extLst>
          </p:cNvPr>
          <p:cNvCxnSpPr>
            <a:cxnSpLocks/>
          </p:cNvCxnSpPr>
          <p:nvPr/>
        </p:nvCxnSpPr>
        <p:spPr>
          <a:xfrm flipV="1">
            <a:off x="7591595" y="3269136"/>
            <a:ext cx="583184" cy="4508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C283393-6049-41B9-BC26-E89E3900AC3F}"/>
              </a:ext>
            </a:extLst>
          </p:cNvPr>
          <p:cNvSpPr txBox="1"/>
          <p:nvPr/>
        </p:nvSpPr>
        <p:spPr>
          <a:xfrm>
            <a:off x="7358696" y="3405086"/>
            <a:ext cx="36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e’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5E1B7D0-2EF9-4E40-8B32-7C1433E96A33}"/>
              </a:ext>
            </a:extLst>
          </p:cNvPr>
          <p:cNvSpPr/>
          <p:nvPr/>
        </p:nvSpPr>
        <p:spPr>
          <a:xfrm>
            <a:off x="7553800" y="3676906"/>
            <a:ext cx="91440" cy="8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64A886F-3407-47C9-945E-4F0FD357BA4D}"/>
              </a:ext>
            </a:extLst>
          </p:cNvPr>
          <p:cNvSpPr/>
          <p:nvPr/>
        </p:nvSpPr>
        <p:spPr>
          <a:xfrm>
            <a:off x="4933547" y="3675364"/>
            <a:ext cx="91440" cy="8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D8493B3-B90C-4692-9B97-BE7E6F33943B}"/>
              </a:ext>
            </a:extLst>
          </p:cNvPr>
          <p:cNvSpPr txBox="1"/>
          <p:nvPr/>
        </p:nvSpPr>
        <p:spPr>
          <a:xfrm>
            <a:off x="4885641" y="3373060"/>
            <a:ext cx="36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9783FC5-3516-4D36-8F17-77A9A6A5D92B}"/>
              </a:ext>
            </a:extLst>
          </p:cNvPr>
          <p:cNvSpPr txBox="1"/>
          <p:nvPr/>
        </p:nvSpPr>
        <p:spPr>
          <a:xfrm>
            <a:off x="3971379" y="3858167"/>
            <a:ext cx="75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原点</a:t>
            </a:r>
            <a:r>
              <a:rPr 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C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3C838D-E8FF-4869-AB96-7F31B71D4CFA}"/>
              </a:ext>
            </a:extLst>
          </p:cNvPr>
          <p:cNvCxnSpPr>
            <a:cxnSpLocks/>
            <a:endCxn id="21" idx="2"/>
          </p:cNvCxnSpPr>
          <p:nvPr/>
        </p:nvCxnSpPr>
        <p:spPr>
          <a:xfrm flipH="1" flipV="1">
            <a:off x="4017359" y="3722200"/>
            <a:ext cx="127537" cy="187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5E75A70-0710-434E-93FB-2DE4E248CF49}"/>
              </a:ext>
            </a:extLst>
          </p:cNvPr>
          <p:cNvSpPr txBox="1"/>
          <p:nvPr/>
        </p:nvSpPr>
        <p:spPr>
          <a:xfrm>
            <a:off x="8079091" y="3915211"/>
            <a:ext cx="75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原点</a:t>
            </a:r>
            <a:r>
              <a:rPr 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C’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9F851B2-03E2-48B8-B5C3-477814DFD9E7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8488245" y="3720015"/>
            <a:ext cx="227909" cy="2246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EE98D30D-48E7-4D4E-A5A5-A12669343E8F}"/>
              </a:ext>
            </a:extLst>
          </p:cNvPr>
          <p:cNvSpPr txBox="1"/>
          <p:nvPr/>
        </p:nvSpPr>
        <p:spPr>
          <a:xfrm>
            <a:off x="2741262" y="4039037"/>
            <a:ext cx="75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カメラ</a:t>
            </a:r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endParaRPr lang="en-US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076A584-0EFC-4C40-9771-411B483A5C3C}"/>
              </a:ext>
            </a:extLst>
          </p:cNvPr>
          <p:cNvSpPr txBox="1"/>
          <p:nvPr/>
        </p:nvSpPr>
        <p:spPr>
          <a:xfrm>
            <a:off x="9332561" y="3977524"/>
            <a:ext cx="75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カメラ</a:t>
            </a:r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lang="en-US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186BAAB-F3CC-4EF6-B8D9-AD6E8C28F54A}"/>
              </a:ext>
            </a:extLst>
          </p:cNvPr>
          <p:cNvSpPr txBox="1"/>
          <p:nvPr/>
        </p:nvSpPr>
        <p:spPr>
          <a:xfrm>
            <a:off x="1856000" y="2261682"/>
            <a:ext cx="16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カメラ</a:t>
            </a:r>
            <a:r>
              <a:rPr lang="en-US" altLang="ja-JP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lang="ja-JP" alt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画像平面</a:t>
            </a:r>
            <a:endParaRPr lang="en-US" altLang="ja-JP" sz="1400" dirty="0">
              <a:solidFill>
                <a:schemeClr val="accent6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正規化画像座標</a:t>
            </a:r>
            <a:r>
              <a:rPr 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7933289-AA3A-49A7-92B6-2DE9FB7CE3C2}"/>
              </a:ext>
            </a:extLst>
          </p:cNvPr>
          <p:cNvCxnSpPr>
            <a:cxnSpLocks/>
          </p:cNvCxnSpPr>
          <p:nvPr/>
        </p:nvCxnSpPr>
        <p:spPr>
          <a:xfrm flipH="1" flipV="1">
            <a:off x="3463976" y="2579004"/>
            <a:ext cx="409947" cy="6516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9C26E710-ECAF-4ED7-A729-C097F19B3D0D}"/>
              </a:ext>
            </a:extLst>
          </p:cNvPr>
          <p:cNvCxnSpPr>
            <a:cxnSpLocks/>
          </p:cNvCxnSpPr>
          <p:nvPr/>
        </p:nvCxnSpPr>
        <p:spPr>
          <a:xfrm flipH="1" flipV="1">
            <a:off x="8826885" y="2712292"/>
            <a:ext cx="480012" cy="5885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02">
            <a:extLst>
              <a:ext uri="{FF2B5EF4-FFF2-40B4-BE49-F238E27FC236}">
                <a16:creationId xmlns:a16="http://schemas.microsoft.com/office/drawing/2014/main" id="{EFB89A7C-5B9C-25B6-9BC9-79452D13C49B}"/>
              </a:ext>
            </a:extLst>
          </p:cNvPr>
          <p:cNvSpPr txBox="1"/>
          <p:nvPr/>
        </p:nvSpPr>
        <p:spPr>
          <a:xfrm>
            <a:off x="9172688" y="2588335"/>
            <a:ext cx="16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カメラ</a:t>
            </a:r>
            <a:r>
              <a:rPr lang="en-US" altLang="ja-JP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r>
              <a:rPr lang="ja-JP" alt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画像平面</a:t>
            </a:r>
            <a:endParaRPr lang="en-US" altLang="ja-JP" sz="1400" dirty="0">
              <a:solidFill>
                <a:schemeClr val="accent6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正規化画像座標</a:t>
            </a:r>
            <a:r>
              <a:rPr 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46651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49F2033-9656-49A9-BF76-33BA964F6803}"/>
              </a:ext>
            </a:extLst>
          </p:cNvPr>
          <p:cNvCxnSpPr>
            <a:cxnSpLocks/>
          </p:cNvCxnSpPr>
          <p:nvPr/>
        </p:nvCxnSpPr>
        <p:spPr>
          <a:xfrm>
            <a:off x="5722685" y="2002412"/>
            <a:ext cx="2957515" cy="1701767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DB83D87-1F9A-46FD-AC39-8A91CC60048F}"/>
              </a:ext>
            </a:extLst>
          </p:cNvPr>
          <p:cNvCxnSpPr>
            <a:cxnSpLocks/>
          </p:cNvCxnSpPr>
          <p:nvPr/>
        </p:nvCxnSpPr>
        <p:spPr>
          <a:xfrm flipV="1">
            <a:off x="3976209" y="1896567"/>
            <a:ext cx="2937757" cy="1815148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046ACD0-AE96-4A4A-A668-B5C286AF957D}"/>
              </a:ext>
            </a:extLst>
          </p:cNvPr>
          <p:cNvSpPr/>
          <p:nvPr/>
        </p:nvSpPr>
        <p:spPr>
          <a:xfrm>
            <a:off x="4017359" y="1633080"/>
            <a:ext cx="4675442" cy="2089120"/>
          </a:xfrm>
          <a:prstGeom prst="triangl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arallelogram 5">
            <a:extLst>
              <a:ext uri="{FF2B5EF4-FFF2-40B4-BE49-F238E27FC236}">
                <a16:creationId xmlns:a16="http://schemas.microsoft.com/office/drawing/2014/main" id="{B589E25E-3BB3-B725-54F6-C38734EFE77F}"/>
              </a:ext>
            </a:extLst>
          </p:cNvPr>
          <p:cNvSpPr/>
          <p:nvPr/>
        </p:nvSpPr>
        <p:spPr>
          <a:xfrm flipH="1">
            <a:off x="7967711" y="2447107"/>
            <a:ext cx="1469309" cy="983680"/>
          </a:xfrm>
          <a:prstGeom prst="parallelogram">
            <a:avLst>
              <a:gd name="adj" fmla="val 10857"/>
            </a:avLst>
          </a:prstGeom>
          <a:solidFill>
            <a:srgbClr val="A9D18E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2133A273-0BD1-4425-999A-B7BA46FEF94B}"/>
              </a:ext>
            </a:extLst>
          </p:cNvPr>
          <p:cNvSpPr/>
          <p:nvPr/>
        </p:nvSpPr>
        <p:spPr>
          <a:xfrm flipH="1">
            <a:off x="3871707" y="2455745"/>
            <a:ext cx="1469309" cy="983680"/>
          </a:xfrm>
          <a:prstGeom prst="parallelogram">
            <a:avLst>
              <a:gd name="adj" fmla="val 12019"/>
            </a:avLst>
          </a:prstGeom>
          <a:solidFill>
            <a:srgbClr val="A9D18E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39DA406-E8F2-47DA-8177-433335C05C63}"/>
              </a:ext>
            </a:extLst>
          </p:cNvPr>
          <p:cNvGrpSpPr/>
          <p:nvPr/>
        </p:nvGrpSpPr>
        <p:grpSpPr>
          <a:xfrm rot="12657932">
            <a:off x="8657216" y="3649418"/>
            <a:ext cx="723899" cy="538161"/>
            <a:chOff x="1295400" y="2395538"/>
            <a:chExt cx="723899" cy="538161"/>
          </a:xfrm>
        </p:grpSpPr>
        <p:sp>
          <p:nvSpPr>
            <p:cNvPr id="50" name="Cube 49">
              <a:extLst>
                <a:ext uri="{FF2B5EF4-FFF2-40B4-BE49-F238E27FC236}">
                  <a16:creationId xmlns:a16="http://schemas.microsoft.com/office/drawing/2014/main" id="{F0A74A9B-9A7D-45E6-BE15-65F115E6FA04}"/>
                </a:ext>
              </a:extLst>
            </p:cNvPr>
            <p:cNvSpPr/>
            <p:nvPr/>
          </p:nvSpPr>
          <p:spPr>
            <a:xfrm>
              <a:off x="1295400" y="2395538"/>
              <a:ext cx="552448" cy="538161"/>
            </a:xfrm>
            <a:prstGeom prst="cube">
              <a:avLst>
                <a:gd name="adj" fmla="val 2742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ylinder 50">
              <a:extLst>
                <a:ext uri="{FF2B5EF4-FFF2-40B4-BE49-F238E27FC236}">
                  <a16:creationId xmlns:a16="http://schemas.microsoft.com/office/drawing/2014/main" id="{0CB6BA73-0CBC-4346-A8A2-4AA807DEF4A1}"/>
                </a:ext>
              </a:extLst>
            </p:cNvPr>
            <p:cNvSpPr/>
            <p:nvPr/>
          </p:nvSpPr>
          <p:spPr>
            <a:xfrm rot="5400000">
              <a:off x="1743073" y="2536031"/>
              <a:ext cx="266700" cy="285752"/>
            </a:xfrm>
            <a:prstGeom prst="can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06118A1-FB9A-4488-8B75-9C17A3D83110}"/>
              </a:ext>
            </a:extLst>
          </p:cNvPr>
          <p:cNvGrpSpPr/>
          <p:nvPr/>
        </p:nvGrpSpPr>
        <p:grpSpPr>
          <a:xfrm rot="19527135">
            <a:off x="3322122" y="3642545"/>
            <a:ext cx="723899" cy="538161"/>
            <a:chOff x="1295400" y="2395538"/>
            <a:chExt cx="723899" cy="538161"/>
          </a:xfrm>
        </p:grpSpPr>
        <p:sp>
          <p:nvSpPr>
            <p:cNvPr id="94" name="Cube 93">
              <a:extLst>
                <a:ext uri="{FF2B5EF4-FFF2-40B4-BE49-F238E27FC236}">
                  <a16:creationId xmlns:a16="http://schemas.microsoft.com/office/drawing/2014/main" id="{F205B1FC-9134-4776-831D-596947ECB782}"/>
                </a:ext>
              </a:extLst>
            </p:cNvPr>
            <p:cNvSpPr/>
            <p:nvPr/>
          </p:nvSpPr>
          <p:spPr>
            <a:xfrm>
              <a:off x="1295400" y="2395538"/>
              <a:ext cx="552448" cy="538161"/>
            </a:xfrm>
            <a:prstGeom prst="cube">
              <a:avLst>
                <a:gd name="adj" fmla="val 2742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Cylinder 94">
              <a:extLst>
                <a:ext uri="{FF2B5EF4-FFF2-40B4-BE49-F238E27FC236}">
                  <a16:creationId xmlns:a16="http://schemas.microsoft.com/office/drawing/2014/main" id="{EB5B6FE7-2FCB-46AC-9D19-FD63A2852994}"/>
                </a:ext>
              </a:extLst>
            </p:cNvPr>
            <p:cNvSpPr/>
            <p:nvPr/>
          </p:nvSpPr>
          <p:spPr>
            <a:xfrm rot="5400000">
              <a:off x="1743073" y="2536031"/>
              <a:ext cx="266700" cy="285752"/>
            </a:xfrm>
            <a:prstGeom prst="can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578F7AA-93FC-42BF-9FBC-263EEC1D9056}"/>
              </a:ext>
            </a:extLst>
          </p:cNvPr>
          <p:cNvCxnSpPr>
            <a:cxnSpLocks/>
          </p:cNvCxnSpPr>
          <p:nvPr/>
        </p:nvCxnSpPr>
        <p:spPr>
          <a:xfrm flipV="1">
            <a:off x="4016206" y="3520011"/>
            <a:ext cx="298990" cy="1957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05E422F2-27B9-4A44-88BF-5F77FA75B989}"/>
              </a:ext>
            </a:extLst>
          </p:cNvPr>
          <p:cNvSpPr txBox="1"/>
          <p:nvPr/>
        </p:nvSpPr>
        <p:spPr>
          <a:xfrm>
            <a:off x="4253233" y="3435699"/>
            <a:ext cx="465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Z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D867510-AE40-46AA-AFBC-1E7AC274430F}"/>
              </a:ext>
            </a:extLst>
          </p:cNvPr>
          <p:cNvSpPr txBox="1"/>
          <p:nvPr/>
        </p:nvSpPr>
        <p:spPr>
          <a:xfrm>
            <a:off x="3411277" y="3246237"/>
            <a:ext cx="50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X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63154BE-9196-4184-8ACA-7E9005374350}"/>
              </a:ext>
            </a:extLst>
          </p:cNvPr>
          <p:cNvSpPr txBox="1"/>
          <p:nvPr/>
        </p:nvSpPr>
        <p:spPr>
          <a:xfrm>
            <a:off x="3716368" y="3068332"/>
            <a:ext cx="45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Y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66EBF0F-9A49-44F5-855B-B00F5358875A}"/>
              </a:ext>
            </a:extLst>
          </p:cNvPr>
          <p:cNvCxnSpPr>
            <a:cxnSpLocks/>
          </p:cNvCxnSpPr>
          <p:nvPr/>
        </p:nvCxnSpPr>
        <p:spPr>
          <a:xfrm flipV="1">
            <a:off x="4016206" y="3340490"/>
            <a:ext cx="0" cy="3657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B0609EB-EE96-4B3B-88F0-E80CAA9FAA4F}"/>
              </a:ext>
            </a:extLst>
          </p:cNvPr>
          <p:cNvCxnSpPr>
            <a:cxnSpLocks/>
          </p:cNvCxnSpPr>
          <p:nvPr/>
        </p:nvCxnSpPr>
        <p:spPr>
          <a:xfrm flipH="1" flipV="1">
            <a:off x="3683555" y="3584623"/>
            <a:ext cx="332654" cy="14159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7D98EAD-1C25-4435-9622-7140E5F352FD}"/>
              </a:ext>
            </a:extLst>
          </p:cNvPr>
          <p:cNvCxnSpPr>
            <a:cxnSpLocks/>
          </p:cNvCxnSpPr>
          <p:nvPr/>
        </p:nvCxnSpPr>
        <p:spPr>
          <a:xfrm flipV="1">
            <a:off x="8721825" y="3568420"/>
            <a:ext cx="321434" cy="1473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B684643-5C08-4CBE-89CD-2689F029FAC7}"/>
              </a:ext>
            </a:extLst>
          </p:cNvPr>
          <p:cNvCxnSpPr>
            <a:cxnSpLocks/>
          </p:cNvCxnSpPr>
          <p:nvPr/>
        </p:nvCxnSpPr>
        <p:spPr>
          <a:xfrm flipH="1" flipV="1">
            <a:off x="8721825" y="3336857"/>
            <a:ext cx="0" cy="3657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49A408A-FDD0-4A28-BF24-CF26708A65B6}"/>
              </a:ext>
            </a:extLst>
          </p:cNvPr>
          <p:cNvCxnSpPr>
            <a:cxnSpLocks/>
          </p:cNvCxnSpPr>
          <p:nvPr/>
        </p:nvCxnSpPr>
        <p:spPr>
          <a:xfrm flipH="1" flipV="1">
            <a:off x="8408243" y="3536907"/>
            <a:ext cx="313584" cy="18930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95EFCC0-0104-4CD3-853D-679506A15DE5}"/>
              </a:ext>
            </a:extLst>
          </p:cNvPr>
          <p:cNvSpPr txBox="1"/>
          <p:nvPr/>
        </p:nvSpPr>
        <p:spPr>
          <a:xfrm>
            <a:off x="8237607" y="3553452"/>
            <a:ext cx="407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Z</a:t>
            </a:r>
            <a:r>
              <a:rPr lang="en-US" baseline="-25000" dirty="0">
                <a:solidFill>
                  <a:schemeClr val="accent1"/>
                </a:solidFill>
              </a:rPr>
              <a:t>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DB5230-402E-4F0B-9AB4-83A38695448C}"/>
              </a:ext>
            </a:extLst>
          </p:cNvPr>
          <p:cNvCxnSpPr>
            <a:cxnSpLocks/>
            <a:stCxn id="95" idx="1"/>
          </p:cNvCxnSpPr>
          <p:nvPr/>
        </p:nvCxnSpPr>
        <p:spPr>
          <a:xfrm flipV="1">
            <a:off x="3990295" y="1652742"/>
            <a:ext cx="2364785" cy="20653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58AA4D7-1B9D-489B-BB16-2CBEA7F46D65}"/>
              </a:ext>
            </a:extLst>
          </p:cNvPr>
          <p:cNvSpPr/>
          <p:nvPr/>
        </p:nvSpPr>
        <p:spPr>
          <a:xfrm>
            <a:off x="4474789" y="3204547"/>
            <a:ext cx="91440" cy="893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ADC8344-7D93-46A2-B283-3402A63FA015}"/>
              </a:ext>
            </a:extLst>
          </p:cNvPr>
          <p:cNvSpPr txBox="1"/>
          <p:nvPr/>
        </p:nvSpPr>
        <p:spPr>
          <a:xfrm>
            <a:off x="4521434" y="3117420"/>
            <a:ext cx="33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D2A5EE4-42D4-4600-A239-7DB1E7D7A415}"/>
              </a:ext>
            </a:extLst>
          </p:cNvPr>
          <p:cNvCxnSpPr>
            <a:cxnSpLocks/>
          </p:cNvCxnSpPr>
          <p:nvPr/>
        </p:nvCxnSpPr>
        <p:spPr>
          <a:xfrm flipH="1" flipV="1">
            <a:off x="6355160" y="1645017"/>
            <a:ext cx="2360994" cy="2074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4BA60756-049D-4B60-BB12-5C2A13EA17F8}"/>
              </a:ext>
            </a:extLst>
          </p:cNvPr>
          <p:cNvSpPr/>
          <p:nvPr/>
        </p:nvSpPr>
        <p:spPr>
          <a:xfrm>
            <a:off x="6266375" y="1563440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757A4EC-D899-427B-8D19-92BA76D497F5}"/>
              </a:ext>
            </a:extLst>
          </p:cNvPr>
          <p:cNvSpPr txBox="1"/>
          <p:nvPr/>
        </p:nvSpPr>
        <p:spPr>
          <a:xfrm>
            <a:off x="6492018" y="1468076"/>
            <a:ext cx="143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962B6F3-9398-4349-AA04-4B40EAD29F76}"/>
              </a:ext>
            </a:extLst>
          </p:cNvPr>
          <p:cNvCxnSpPr>
            <a:cxnSpLocks/>
          </p:cNvCxnSpPr>
          <p:nvPr/>
        </p:nvCxnSpPr>
        <p:spPr>
          <a:xfrm flipH="1" flipV="1">
            <a:off x="6354388" y="1637759"/>
            <a:ext cx="2360994" cy="2074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0D64CE45-4B4D-4B63-B808-41A705AEFA46}"/>
              </a:ext>
            </a:extLst>
          </p:cNvPr>
          <p:cNvCxnSpPr>
            <a:cxnSpLocks/>
            <a:stCxn id="21" idx="4"/>
            <a:endCxn id="21" idx="2"/>
          </p:cNvCxnSpPr>
          <p:nvPr/>
        </p:nvCxnSpPr>
        <p:spPr>
          <a:xfrm flipH="1">
            <a:off x="4017359" y="3722200"/>
            <a:ext cx="46754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C283393-6049-41B9-BC26-E89E3900AC3F}"/>
              </a:ext>
            </a:extLst>
          </p:cNvPr>
          <p:cNvSpPr txBox="1"/>
          <p:nvPr/>
        </p:nvSpPr>
        <p:spPr>
          <a:xfrm>
            <a:off x="11426718" y="3366817"/>
            <a:ext cx="36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e’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5E1B7D0-2EF9-4E40-8B32-7C1433E96A33}"/>
              </a:ext>
            </a:extLst>
          </p:cNvPr>
          <p:cNvSpPr/>
          <p:nvPr/>
        </p:nvSpPr>
        <p:spPr>
          <a:xfrm>
            <a:off x="11621822" y="3638637"/>
            <a:ext cx="91440" cy="8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64A886F-3407-47C9-945E-4F0FD357BA4D}"/>
              </a:ext>
            </a:extLst>
          </p:cNvPr>
          <p:cNvSpPr/>
          <p:nvPr/>
        </p:nvSpPr>
        <p:spPr>
          <a:xfrm>
            <a:off x="862482" y="3572721"/>
            <a:ext cx="91440" cy="8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D8493B3-B90C-4692-9B97-BE7E6F33943B}"/>
              </a:ext>
            </a:extLst>
          </p:cNvPr>
          <p:cNvSpPr txBox="1"/>
          <p:nvPr/>
        </p:nvSpPr>
        <p:spPr>
          <a:xfrm>
            <a:off x="814576" y="3270417"/>
            <a:ext cx="36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9783FC5-3516-4D36-8F17-77A9A6A5D92B}"/>
              </a:ext>
            </a:extLst>
          </p:cNvPr>
          <p:cNvSpPr txBox="1"/>
          <p:nvPr/>
        </p:nvSpPr>
        <p:spPr>
          <a:xfrm>
            <a:off x="3971379" y="3858167"/>
            <a:ext cx="75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原点</a:t>
            </a:r>
            <a:r>
              <a:rPr 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C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3C838D-E8FF-4869-AB96-7F31B71D4CFA}"/>
              </a:ext>
            </a:extLst>
          </p:cNvPr>
          <p:cNvCxnSpPr>
            <a:cxnSpLocks/>
            <a:endCxn id="21" idx="2"/>
          </p:cNvCxnSpPr>
          <p:nvPr/>
        </p:nvCxnSpPr>
        <p:spPr>
          <a:xfrm flipH="1" flipV="1">
            <a:off x="4017359" y="3722200"/>
            <a:ext cx="127537" cy="187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5E75A70-0710-434E-93FB-2DE4E248CF49}"/>
              </a:ext>
            </a:extLst>
          </p:cNvPr>
          <p:cNvSpPr txBox="1"/>
          <p:nvPr/>
        </p:nvSpPr>
        <p:spPr>
          <a:xfrm>
            <a:off x="8079091" y="3915211"/>
            <a:ext cx="75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原点</a:t>
            </a:r>
            <a:r>
              <a:rPr 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C’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9F851B2-03E2-48B8-B5C3-477814DFD9E7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8488245" y="3720015"/>
            <a:ext cx="227909" cy="2246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EE98D30D-48E7-4D4E-A5A5-A12669343E8F}"/>
              </a:ext>
            </a:extLst>
          </p:cNvPr>
          <p:cNvSpPr txBox="1"/>
          <p:nvPr/>
        </p:nvSpPr>
        <p:spPr>
          <a:xfrm>
            <a:off x="2741262" y="4039037"/>
            <a:ext cx="75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カメラ</a:t>
            </a:r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endParaRPr lang="en-US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076A584-0EFC-4C40-9771-411B483A5C3C}"/>
              </a:ext>
            </a:extLst>
          </p:cNvPr>
          <p:cNvSpPr txBox="1"/>
          <p:nvPr/>
        </p:nvSpPr>
        <p:spPr>
          <a:xfrm>
            <a:off x="9332561" y="3977524"/>
            <a:ext cx="75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カメラ</a:t>
            </a:r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lang="en-US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186BAAB-F3CC-4EF6-B8D9-AD6E8C28F54A}"/>
              </a:ext>
            </a:extLst>
          </p:cNvPr>
          <p:cNvSpPr txBox="1"/>
          <p:nvPr/>
        </p:nvSpPr>
        <p:spPr>
          <a:xfrm>
            <a:off x="2432359" y="1763873"/>
            <a:ext cx="16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新たな画像平面</a:t>
            </a:r>
            <a:r>
              <a:rPr lang="en-US" altLang="ja-JP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7933289-AA3A-49A7-92B6-2DE9FB7CE3C2}"/>
              </a:ext>
            </a:extLst>
          </p:cNvPr>
          <p:cNvCxnSpPr>
            <a:cxnSpLocks/>
          </p:cNvCxnSpPr>
          <p:nvPr/>
        </p:nvCxnSpPr>
        <p:spPr>
          <a:xfrm flipH="1" flipV="1">
            <a:off x="3574845" y="2092504"/>
            <a:ext cx="408347" cy="53159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AA214DC-B9B7-4327-804B-A7700FDBFEED}"/>
              </a:ext>
            </a:extLst>
          </p:cNvPr>
          <p:cNvCxnSpPr>
            <a:cxnSpLocks/>
          </p:cNvCxnSpPr>
          <p:nvPr/>
        </p:nvCxnSpPr>
        <p:spPr>
          <a:xfrm>
            <a:off x="3984378" y="3712757"/>
            <a:ext cx="146098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65">
            <a:extLst>
              <a:ext uri="{FF2B5EF4-FFF2-40B4-BE49-F238E27FC236}">
                <a16:creationId xmlns:a16="http://schemas.microsoft.com/office/drawing/2014/main" id="{3A6B43E6-D65C-D9A6-C54E-4DC9DED4D77A}"/>
              </a:ext>
            </a:extLst>
          </p:cNvPr>
          <p:cNvSpPr txBox="1"/>
          <p:nvPr/>
        </p:nvSpPr>
        <p:spPr>
          <a:xfrm>
            <a:off x="4337168" y="3894728"/>
            <a:ext cx="2281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新たな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X</a:t>
            </a:r>
            <a:r>
              <a:rPr lang="ja-JP" altLang="en-US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軸</a:t>
            </a:r>
            <a:endParaRPr lang="en-US" altLang="ja-JP" sz="1600" dirty="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en-US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カメラ間の並進ベクトル</a:t>
            </a:r>
            <a:r>
              <a:rPr lang="en-US" altLang="ja-JP" sz="1600" b="1" i="1" dirty="0">
                <a:solidFill>
                  <a:srgbClr val="FF0000"/>
                </a:solidFill>
                <a:latin typeface="Times New Roman" panose="02020603050405020304" pitchFamily="18" charset="0"/>
                <a:ea typeface="Meiryo UI" panose="020B0604030504040204" pitchFamily="34" charset="-128"/>
                <a:cs typeface="Times New Roman" panose="02020603050405020304" pitchFamily="18" charset="0"/>
              </a:rPr>
              <a:t>t</a:t>
            </a:r>
            <a:r>
              <a:rPr lang="en-US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</a:p>
        </p:txBody>
      </p:sp>
      <p:cxnSp>
        <p:nvCxnSpPr>
          <p:cNvPr id="9" name="Straight Arrow Connector 61">
            <a:extLst>
              <a:ext uri="{FF2B5EF4-FFF2-40B4-BE49-F238E27FC236}">
                <a16:creationId xmlns:a16="http://schemas.microsoft.com/office/drawing/2014/main" id="{763B7F03-E414-82DF-ACA7-21386661FDAB}"/>
              </a:ext>
            </a:extLst>
          </p:cNvPr>
          <p:cNvCxnSpPr>
            <a:cxnSpLocks/>
          </p:cNvCxnSpPr>
          <p:nvPr/>
        </p:nvCxnSpPr>
        <p:spPr>
          <a:xfrm flipH="1" flipV="1">
            <a:off x="3848846" y="2853946"/>
            <a:ext cx="144000" cy="8687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65">
            <a:extLst>
              <a:ext uri="{FF2B5EF4-FFF2-40B4-BE49-F238E27FC236}">
                <a16:creationId xmlns:a16="http://schemas.microsoft.com/office/drawing/2014/main" id="{7A689723-82EF-E2D8-AD04-043F23D7F6DF}"/>
              </a:ext>
            </a:extLst>
          </p:cNvPr>
          <p:cNvSpPr txBox="1"/>
          <p:nvPr/>
        </p:nvSpPr>
        <p:spPr>
          <a:xfrm>
            <a:off x="2007074" y="2285083"/>
            <a:ext cx="1770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新たな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Y</a:t>
            </a:r>
            <a:r>
              <a:rPr lang="ja-JP" altLang="en-US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軸</a:t>
            </a:r>
            <a:endParaRPr lang="en-US" altLang="ja-JP" sz="1600" dirty="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en-US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元の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Z</a:t>
            </a:r>
            <a:r>
              <a:rPr lang="ja-JP" altLang="en-US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軸と新たな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X</a:t>
            </a:r>
            <a:r>
              <a:rPr lang="ja-JP" altLang="en-US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軸両方に直交</a:t>
            </a:r>
            <a:r>
              <a:rPr lang="en-US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</a:p>
        </p:txBody>
      </p:sp>
      <p:cxnSp>
        <p:nvCxnSpPr>
          <p:cNvPr id="22" name="Straight Arrow Connector 61">
            <a:extLst>
              <a:ext uri="{FF2B5EF4-FFF2-40B4-BE49-F238E27FC236}">
                <a16:creationId xmlns:a16="http://schemas.microsoft.com/office/drawing/2014/main" id="{B7D23499-40AE-785D-2BB0-FA4CDC1B9089}"/>
              </a:ext>
            </a:extLst>
          </p:cNvPr>
          <p:cNvCxnSpPr>
            <a:cxnSpLocks/>
            <a:stCxn id="95" idx="1"/>
          </p:cNvCxnSpPr>
          <p:nvPr/>
        </p:nvCxnSpPr>
        <p:spPr>
          <a:xfrm flipV="1">
            <a:off x="3990295" y="3047478"/>
            <a:ext cx="339049" cy="6706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61">
            <a:extLst>
              <a:ext uri="{FF2B5EF4-FFF2-40B4-BE49-F238E27FC236}">
                <a16:creationId xmlns:a16="http://schemas.microsoft.com/office/drawing/2014/main" id="{1D3C4815-C1B8-E597-9344-89A598DF6532}"/>
              </a:ext>
            </a:extLst>
          </p:cNvPr>
          <p:cNvCxnSpPr>
            <a:cxnSpLocks/>
          </p:cNvCxnSpPr>
          <p:nvPr/>
        </p:nvCxnSpPr>
        <p:spPr>
          <a:xfrm>
            <a:off x="8692801" y="3726216"/>
            <a:ext cx="175348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B53F222-6828-4766-A3B8-9336FA94A6F3}"/>
              </a:ext>
            </a:extLst>
          </p:cNvPr>
          <p:cNvSpPr txBox="1"/>
          <p:nvPr/>
        </p:nvSpPr>
        <p:spPr>
          <a:xfrm>
            <a:off x="8963985" y="3294598"/>
            <a:ext cx="45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X</a:t>
            </a:r>
            <a:r>
              <a:rPr lang="en-US" baseline="-250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CC5AB90-7D92-4B36-B45F-5B06B6C49314}"/>
              </a:ext>
            </a:extLst>
          </p:cNvPr>
          <p:cNvSpPr txBox="1"/>
          <p:nvPr/>
        </p:nvSpPr>
        <p:spPr>
          <a:xfrm>
            <a:off x="8641584" y="3066367"/>
            <a:ext cx="468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Y</a:t>
            </a:r>
            <a:r>
              <a:rPr lang="en-US" baseline="-250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E37D85C-0DD6-4A96-9AD1-7ACFE5AD9DC4}"/>
              </a:ext>
            </a:extLst>
          </p:cNvPr>
          <p:cNvSpPr txBox="1"/>
          <p:nvPr/>
        </p:nvSpPr>
        <p:spPr>
          <a:xfrm>
            <a:off x="8040375" y="2859209"/>
            <a:ext cx="36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p’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14D35551-5F0F-408B-90A8-4CA959E0565F}"/>
              </a:ext>
            </a:extLst>
          </p:cNvPr>
          <p:cNvSpPr/>
          <p:nvPr/>
        </p:nvSpPr>
        <p:spPr>
          <a:xfrm>
            <a:off x="8144004" y="3206382"/>
            <a:ext cx="91440" cy="893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102">
            <a:extLst>
              <a:ext uri="{FF2B5EF4-FFF2-40B4-BE49-F238E27FC236}">
                <a16:creationId xmlns:a16="http://schemas.microsoft.com/office/drawing/2014/main" id="{A9A9F2F0-987C-C14C-69B5-BFF7B79AF551}"/>
              </a:ext>
            </a:extLst>
          </p:cNvPr>
          <p:cNvSpPr txBox="1"/>
          <p:nvPr/>
        </p:nvSpPr>
        <p:spPr>
          <a:xfrm>
            <a:off x="7473038" y="2052492"/>
            <a:ext cx="16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新たな画像平面</a:t>
            </a:r>
            <a:r>
              <a:rPr lang="en-US" altLang="ja-JP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</a:p>
        </p:txBody>
      </p:sp>
      <p:cxnSp>
        <p:nvCxnSpPr>
          <p:cNvPr id="43" name="Straight Connector 40">
            <a:extLst>
              <a:ext uri="{FF2B5EF4-FFF2-40B4-BE49-F238E27FC236}">
                <a16:creationId xmlns:a16="http://schemas.microsoft.com/office/drawing/2014/main" id="{55B6BD3D-2198-8706-4855-D9481E4BAFA3}"/>
              </a:ext>
            </a:extLst>
          </p:cNvPr>
          <p:cNvCxnSpPr>
            <a:cxnSpLocks/>
          </p:cNvCxnSpPr>
          <p:nvPr/>
        </p:nvCxnSpPr>
        <p:spPr>
          <a:xfrm flipH="1" flipV="1">
            <a:off x="8506303" y="2388008"/>
            <a:ext cx="292309" cy="46593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61">
            <a:extLst>
              <a:ext uri="{FF2B5EF4-FFF2-40B4-BE49-F238E27FC236}">
                <a16:creationId xmlns:a16="http://schemas.microsoft.com/office/drawing/2014/main" id="{14CB76ED-F29E-5457-E1EC-F7A0E7E7B94A}"/>
              </a:ext>
            </a:extLst>
          </p:cNvPr>
          <p:cNvCxnSpPr>
            <a:cxnSpLocks/>
          </p:cNvCxnSpPr>
          <p:nvPr/>
        </p:nvCxnSpPr>
        <p:spPr>
          <a:xfrm flipV="1">
            <a:off x="8703581" y="3051420"/>
            <a:ext cx="339049" cy="6706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3772AC9E-CBB6-F910-194F-C1AAEA90CF74}"/>
              </a:ext>
            </a:extLst>
          </p:cNvPr>
          <p:cNvCxnSpPr/>
          <p:nvPr/>
        </p:nvCxnSpPr>
        <p:spPr>
          <a:xfrm>
            <a:off x="10473362" y="3599094"/>
            <a:ext cx="953356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65">
            <a:extLst>
              <a:ext uri="{FF2B5EF4-FFF2-40B4-BE49-F238E27FC236}">
                <a16:creationId xmlns:a16="http://schemas.microsoft.com/office/drawing/2014/main" id="{D192AC46-6E20-3295-8558-9B9774B6E32D}"/>
              </a:ext>
            </a:extLst>
          </p:cNvPr>
          <p:cNvSpPr txBox="1"/>
          <p:nvPr/>
        </p:nvSpPr>
        <p:spPr>
          <a:xfrm>
            <a:off x="10489136" y="3082450"/>
            <a:ext cx="1046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エピポールは無限遠に</a:t>
            </a:r>
            <a:endParaRPr lang="en-US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0C524DF4-8D4F-01A8-6710-0DAD7DD45B64}"/>
              </a:ext>
            </a:extLst>
          </p:cNvPr>
          <p:cNvCxnSpPr>
            <a:cxnSpLocks/>
          </p:cNvCxnSpPr>
          <p:nvPr/>
        </p:nvCxnSpPr>
        <p:spPr>
          <a:xfrm flipH="1">
            <a:off x="1077834" y="3540356"/>
            <a:ext cx="953356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5">
            <a:extLst>
              <a:ext uri="{FF2B5EF4-FFF2-40B4-BE49-F238E27FC236}">
                <a16:creationId xmlns:a16="http://schemas.microsoft.com/office/drawing/2014/main" id="{DE3254E6-4D46-BF30-2C86-75F9A8172A54}"/>
              </a:ext>
            </a:extLst>
          </p:cNvPr>
          <p:cNvSpPr txBox="1"/>
          <p:nvPr/>
        </p:nvSpPr>
        <p:spPr>
          <a:xfrm>
            <a:off x="1092250" y="3013687"/>
            <a:ext cx="1046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エピポールは無限遠に</a:t>
            </a:r>
            <a:endParaRPr lang="en-US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4" name="TextBox 65">
            <a:extLst>
              <a:ext uri="{FF2B5EF4-FFF2-40B4-BE49-F238E27FC236}">
                <a16:creationId xmlns:a16="http://schemas.microsoft.com/office/drawing/2014/main" id="{348D8537-1C99-69C1-9FA9-E50C256F6E81}"/>
              </a:ext>
            </a:extLst>
          </p:cNvPr>
          <p:cNvSpPr txBox="1"/>
          <p:nvPr/>
        </p:nvSpPr>
        <p:spPr>
          <a:xfrm>
            <a:off x="3955385" y="1557873"/>
            <a:ext cx="1770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新たな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Z</a:t>
            </a:r>
            <a:r>
              <a:rPr lang="ja-JP" altLang="en-US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軸</a:t>
            </a:r>
            <a:endParaRPr lang="en-US" altLang="ja-JP" sz="1600" dirty="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en-US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新たな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XY</a:t>
            </a:r>
            <a:r>
              <a:rPr lang="ja-JP" altLang="en-US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軸両方に直交</a:t>
            </a:r>
            <a:r>
              <a:rPr lang="en-US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</a:p>
        </p:txBody>
      </p:sp>
      <p:cxnSp>
        <p:nvCxnSpPr>
          <p:cNvPr id="71" name="Straight Connector 40">
            <a:extLst>
              <a:ext uri="{FF2B5EF4-FFF2-40B4-BE49-F238E27FC236}">
                <a16:creationId xmlns:a16="http://schemas.microsoft.com/office/drawing/2014/main" id="{2357F3B7-1FAD-03B5-1DA7-E956E60DCE0A}"/>
              </a:ext>
            </a:extLst>
          </p:cNvPr>
          <p:cNvCxnSpPr>
            <a:cxnSpLocks/>
          </p:cNvCxnSpPr>
          <p:nvPr/>
        </p:nvCxnSpPr>
        <p:spPr>
          <a:xfrm flipV="1">
            <a:off x="4227139" y="2358301"/>
            <a:ext cx="313785" cy="8979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40">
            <a:extLst>
              <a:ext uri="{FF2B5EF4-FFF2-40B4-BE49-F238E27FC236}">
                <a16:creationId xmlns:a16="http://schemas.microsoft.com/office/drawing/2014/main" id="{F3AA0BA7-D57C-C870-6DA6-A658CECC68E8}"/>
              </a:ext>
            </a:extLst>
          </p:cNvPr>
          <p:cNvCxnSpPr>
            <a:cxnSpLocks/>
          </p:cNvCxnSpPr>
          <p:nvPr/>
        </p:nvCxnSpPr>
        <p:spPr>
          <a:xfrm flipH="1" flipV="1">
            <a:off x="3694780" y="2911512"/>
            <a:ext cx="204692" cy="2096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61">
            <a:extLst>
              <a:ext uri="{FF2B5EF4-FFF2-40B4-BE49-F238E27FC236}">
                <a16:creationId xmlns:a16="http://schemas.microsoft.com/office/drawing/2014/main" id="{36521B11-4C63-0805-020F-23B35275610C}"/>
              </a:ext>
            </a:extLst>
          </p:cNvPr>
          <p:cNvCxnSpPr>
            <a:cxnSpLocks/>
          </p:cNvCxnSpPr>
          <p:nvPr/>
        </p:nvCxnSpPr>
        <p:spPr>
          <a:xfrm flipH="1" flipV="1">
            <a:off x="8573729" y="2869864"/>
            <a:ext cx="144000" cy="8687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40">
            <a:extLst>
              <a:ext uri="{FF2B5EF4-FFF2-40B4-BE49-F238E27FC236}">
                <a16:creationId xmlns:a16="http://schemas.microsoft.com/office/drawing/2014/main" id="{B5C2BDB7-C062-E9D1-E5DD-18622FC499A1}"/>
              </a:ext>
            </a:extLst>
          </p:cNvPr>
          <p:cNvCxnSpPr>
            <a:cxnSpLocks/>
          </p:cNvCxnSpPr>
          <p:nvPr/>
        </p:nvCxnSpPr>
        <p:spPr>
          <a:xfrm flipH="1" flipV="1">
            <a:off x="5044624" y="3727938"/>
            <a:ext cx="135576" cy="1696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517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49F2033-9656-49A9-BF76-33BA964F6803}"/>
              </a:ext>
            </a:extLst>
          </p:cNvPr>
          <p:cNvCxnSpPr>
            <a:cxnSpLocks/>
          </p:cNvCxnSpPr>
          <p:nvPr/>
        </p:nvCxnSpPr>
        <p:spPr>
          <a:xfrm>
            <a:off x="5722685" y="2002412"/>
            <a:ext cx="2957515" cy="1701767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DB83D87-1F9A-46FD-AC39-8A91CC60048F}"/>
              </a:ext>
            </a:extLst>
          </p:cNvPr>
          <p:cNvCxnSpPr>
            <a:cxnSpLocks/>
          </p:cNvCxnSpPr>
          <p:nvPr/>
        </p:nvCxnSpPr>
        <p:spPr>
          <a:xfrm flipV="1">
            <a:off x="3976209" y="1896567"/>
            <a:ext cx="2937757" cy="1815148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046ACD0-AE96-4A4A-A668-B5C286AF957D}"/>
              </a:ext>
            </a:extLst>
          </p:cNvPr>
          <p:cNvSpPr/>
          <p:nvPr/>
        </p:nvSpPr>
        <p:spPr>
          <a:xfrm>
            <a:off x="4017359" y="1633080"/>
            <a:ext cx="4675442" cy="2089120"/>
          </a:xfrm>
          <a:prstGeom prst="triangl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arallelogram 5">
            <a:extLst>
              <a:ext uri="{FF2B5EF4-FFF2-40B4-BE49-F238E27FC236}">
                <a16:creationId xmlns:a16="http://schemas.microsoft.com/office/drawing/2014/main" id="{B589E25E-3BB3-B725-54F6-C38734EFE77F}"/>
              </a:ext>
            </a:extLst>
          </p:cNvPr>
          <p:cNvSpPr/>
          <p:nvPr/>
        </p:nvSpPr>
        <p:spPr>
          <a:xfrm flipH="1">
            <a:off x="7967711" y="2447107"/>
            <a:ext cx="1469309" cy="983680"/>
          </a:xfrm>
          <a:prstGeom prst="parallelogram">
            <a:avLst>
              <a:gd name="adj" fmla="val 10857"/>
            </a:avLst>
          </a:prstGeom>
          <a:solidFill>
            <a:srgbClr val="A9D18E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2133A273-0BD1-4425-999A-B7BA46FEF94B}"/>
              </a:ext>
            </a:extLst>
          </p:cNvPr>
          <p:cNvSpPr/>
          <p:nvPr/>
        </p:nvSpPr>
        <p:spPr>
          <a:xfrm flipH="1">
            <a:off x="3871707" y="2455745"/>
            <a:ext cx="1469309" cy="983680"/>
          </a:xfrm>
          <a:prstGeom prst="parallelogram">
            <a:avLst>
              <a:gd name="adj" fmla="val 12019"/>
            </a:avLst>
          </a:prstGeom>
          <a:solidFill>
            <a:srgbClr val="A9D18E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39DA406-E8F2-47DA-8177-433335C05C63}"/>
              </a:ext>
            </a:extLst>
          </p:cNvPr>
          <p:cNvGrpSpPr/>
          <p:nvPr/>
        </p:nvGrpSpPr>
        <p:grpSpPr>
          <a:xfrm rot="12657932">
            <a:off x="8657216" y="3649418"/>
            <a:ext cx="723899" cy="538161"/>
            <a:chOff x="1295400" y="2395538"/>
            <a:chExt cx="723899" cy="538161"/>
          </a:xfrm>
        </p:grpSpPr>
        <p:sp>
          <p:nvSpPr>
            <p:cNvPr id="50" name="Cube 49">
              <a:extLst>
                <a:ext uri="{FF2B5EF4-FFF2-40B4-BE49-F238E27FC236}">
                  <a16:creationId xmlns:a16="http://schemas.microsoft.com/office/drawing/2014/main" id="{F0A74A9B-9A7D-45E6-BE15-65F115E6FA04}"/>
                </a:ext>
              </a:extLst>
            </p:cNvPr>
            <p:cNvSpPr/>
            <p:nvPr/>
          </p:nvSpPr>
          <p:spPr>
            <a:xfrm>
              <a:off x="1295400" y="2395538"/>
              <a:ext cx="552448" cy="538161"/>
            </a:xfrm>
            <a:prstGeom prst="cube">
              <a:avLst>
                <a:gd name="adj" fmla="val 2742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ylinder 50">
              <a:extLst>
                <a:ext uri="{FF2B5EF4-FFF2-40B4-BE49-F238E27FC236}">
                  <a16:creationId xmlns:a16="http://schemas.microsoft.com/office/drawing/2014/main" id="{0CB6BA73-0CBC-4346-A8A2-4AA807DEF4A1}"/>
                </a:ext>
              </a:extLst>
            </p:cNvPr>
            <p:cNvSpPr/>
            <p:nvPr/>
          </p:nvSpPr>
          <p:spPr>
            <a:xfrm rot="5400000">
              <a:off x="1743073" y="2536031"/>
              <a:ext cx="266700" cy="285752"/>
            </a:xfrm>
            <a:prstGeom prst="can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06118A1-FB9A-4488-8B75-9C17A3D83110}"/>
              </a:ext>
            </a:extLst>
          </p:cNvPr>
          <p:cNvGrpSpPr/>
          <p:nvPr/>
        </p:nvGrpSpPr>
        <p:grpSpPr>
          <a:xfrm rot="19527135">
            <a:off x="3322122" y="3642545"/>
            <a:ext cx="723899" cy="538161"/>
            <a:chOff x="1295400" y="2395538"/>
            <a:chExt cx="723899" cy="538161"/>
          </a:xfrm>
        </p:grpSpPr>
        <p:sp>
          <p:nvSpPr>
            <p:cNvPr id="94" name="Cube 93">
              <a:extLst>
                <a:ext uri="{FF2B5EF4-FFF2-40B4-BE49-F238E27FC236}">
                  <a16:creationId xmlns:a16="http://schemas.microsoft.com/office/drawing/2014/main" id="{F205B1FC-9134-4776-831D-596947ECB782}"/>
                </a:ext>
              </a:extLst>
            </p:cNvPr>
            <p:cNvSpPr/>
            <p:nvPr/>
          </p:nvSpPr>
          <p:spPr>
            <a:xfrm>
              <a:off x="1295400" y="2395538"/>
              <a:ext cx="552448" cy="538161"/>
            </a:xfrm>
            <a:prstGeom prst="cube">
              <a:avLst>
                <a:gd name="adj" fmla="val 2742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Cylinder 94">
              <a:extLst>
                <a:ext uri="{FF2B5EF4-FFF2-40B4-BE49-F238E27FC236}">
                  <a16:creationId xmlns:a16="http://schemas.microsoft.com/office/drawing/2014/main" id="{EB5B6FE7-2FCB-46AC-9D19-FD63A2852994}"/>
                </a:ext>
              </a:extLst>
            </p:cNvPr>
            <p:cNvSpPr/>
            <p:nvPr/>
          </p:nvSpPr>
          <p:spPr>
            <a:xfrm rot="5400000">
              <a:off x="1743073" y="2536031"/>
              <a:ext cx="266700" cy="285752"/>
            </a:xfrm>
            <a:prstGeom prst="can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578F7AA-93FC-42BF-9FBC-263EEC1D9056}"/>
              </a:ext>
            </a:extLst>
          </p:cNvPr>
          <p:cNvCxnSpPr>
            <a:cxnSpLocks/>
          </p:cNvCxnSpPr>
          <p:nvPr/>
        </p:nvCxnSpPr>
        <p:spPr>
          <a:xfrm flipV="1">
            <a:off x="4016206" y="3520011"/>
            <a:ext cx="298990" cy="1957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05E422F2-27B9-4A44-88BF-5F77FA75B989}"/>
              </a:ext>
            </a:extLst>
          </p:cNvPr>
          <p:cNvSpPr txBox="1"/>
          <p:nvPr/>
        </p:nvSpPr>
        <p:spPr>
          <a:xfrm>
            <a:off x="4253233" y="3435699"/>
            <a:ext cx="465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Z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D867510-AE40-46AA-AFBC-1E7AC274430F}"/>
              </a:ext>
            </a:extLst>
          </p:cNvPr>
          <p:cNvSpPr txBox="1"/>
          <p:nvPr/>
        </p:nvSpPr>
        <p:spPr>
          <a:xfrm>
            <a:off x="3411277" y="3246237"/>
            <a:ext cx="50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X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63154BE-9196-4184-8ACA-7E9005374350}"/>
              </a:ext>
            </a:extLst>
          </p:cNvPr>
          <p:cNvSpPr txBox="1"/>
          <p:nvPr/>
        </p:nvSpPr>
        <p:spPr>
          <a:xfrm>
            <a:off x="3716368" y="3068332"/>
            <a:ext cx="45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Y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66EBF0F-9A49-44F5-855B-B00F5358875A}"/>
              </a:ext>
            </a:extLst>
          </p:cNvPr>
          <p:cNvCxnSpPr>
            <a:cxnSpLocks/>
          </p:cNvCxnSpPr>
          <p:nvPr/>
        </p:nvCxnSpPr>
        <p:spPr>
          <a:xfrm flipV="1">
            <a:off x="4016206" y="3340490"/>
            <a:ext cx="0" cy="3657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B0609EB-EE96-4B3B-88F0-E80CAA9FAA4F}"/>
              </a:ext>
            </a:extLst>
          </p:cNvPr>
          <p:cNvCxnSpPr>
            <a:cxnSpLocks/>
          </p:cNvCxnSpPr>
          <p:nvPr/>
        </p:nvCxnSpPr>
        <p:spPr>
          <a:xfrm flipH="1" flipV="1">
            <a:off x="3683555" y="3584623"/>
            <a:ext cx="332654" cy="14159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7D98EAD-1C25-4435-9622-7140E5F352FD}"/>
              </a:ext>
            </a:extLst>
          </p:cNvPr>
          <p:cNvCxnSpPr>
            <a:cxnSpLocks/>
          </p:cNvCxnSpPr>
          <p:nvPr/>
        </p:nvCxnSpPr>
        <p:spPr>
          <a:xfrm flipV="1">
            <a:off x="8721825" y="3568420"/>
            <a:ext cx="321434" cy="1473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B684643-5C08-4CBE-89CD-2689F029FAC7}"/>
              </a:ext>
            </a:extLst>
          </p:cNvPr>
          <p:cNvCxnSpPr>
            <a:cxnSpLocks/>
          </p:cNvCxnSpPr>
          <p:nvPr/>
        </p:nvCxnSpPr>
        <p:spPr>
          <a:xfrm flipH="1" flipV="1">
            <a:off x="8721825" y="3336857"/>
            <a:ext cx="0" cy="3657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49A408A-FDD0-4A28-BF24-CF26708A65B6}"/>
              </a:ext>
            </a:extLst>
          </p:cNvPr>
          <p:cNvCxnSpPr>
            <a:cxnSpLocks/>
          </p:cNvCxnSpPr>
          <p:nvPr/>
        </p:nvCxnSpPr>
        <p:spPr>
          <a:xfrm flipH="1" flipV="1">
            <a:off x="8408243" y="3536907"/>
            <a:ext cx="313584" cy="18930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95EFCC0-0104-4CD3-853D-679506A15DE5}"/>
              </a:ext>
            </a:extLst>
          </p:cNvPr>
          <p:cNvSpPr txBox="1"/>
          <p:nvPr/>
        </p:nvSpPr>
        <p:spPr>
          <a:xfrm>
            <a:off x="8237607" y="3553452"/>
            <a:ext cx="407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Z</a:t>
            </a:r>
            <a:r>
              <a:rPr lang="en-US" baseline="-25000" dirty="0">
                <a:solidFill>
                  <a:schemeClr val="accent1"/>
                </a:solidFill>
              </a:rPr>
              <a:t>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DB5230-402E-4F0B-9AB4-83A38695448C}"/>
              </a:ext>
            </a:extLst>
          </p:cNvPr>
          <p:cNvCxnSpPr>
            <a:cxnSpLocks/>
            <a:stCxn id="95" idx="1"/>
          </p:cNvCxnSpPr>
          <p:nvPr/>
        </p:nvCxnSpPr>
        <p:spPr>
          <a:xfrm flipV="1">
            <a:off x="3990295" y="1652742"/>
            <a:ext cx="2364785" cy="20653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58AA4D7-1B9D-489B-BB16-2CBEA7F46D65}"/>
              </a:ext>
            </a:extLst>
          </p:cNvPr>
          <p:cNvSpPr/>
          <p:nvPr/>
        </p:nvSpPr>
        <p:spPr>
          <a:xfrm>
            <a:off x="4474789" y="3204547"/>
            <a:ext cx="91440" cy="893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ADC8344-7D93-46A2-B283-3402A63FA015}"/>
              </a:ext>
            </a:extLst>
          </p:cNvPr>
          <p:cNvSpPr txBox="1"/>
          <p:nvPr/>
        </p:nvSpPr>
        <p:spPr>
          <a:xfrm>
            <a:off x="4521434" y="3117420"/>
            <a:ext cx="33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D2A5EE4-42D4-4600-A239-7DB1E7D7A415}"/>
              </a:ext>
            </a:extLst>
          </p:cNvPr>
          <p:cNvCxnSpPr>
            <a:cxnSpLocks/>
          </p:cNvCxnSpPr>
          <p:nvPr/>
        </p:nvCxnSpPr>
        <p:spPr>
          <a:xfrm flipH="1" flipV="1">
            <a:off x="6355160" y="1645017"/>
            <a:ext cx="2360994" cy="2074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4BA60756-049D-4B60-BB12-5C2A13EA17F8}"/>
              </a:ext>
            </a:extLst>
          </p:cNvPr>
          <p:cNvSpPr/>
          <p:nvPr/>
        </p:nvSpPr>
        <p:spPr>
          <a:xfrm>
            <a:off x="6266375" y="1563440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757A4EC-D899-427B-8D19-92BA76D497F5}"/>
              </a:ext>
            </a:extLst>
          </p:cNvPr>
          <p:cNvSpPr txBox="1"/>
          <p:nvPr/>
        </p:nvSpPr>
        <p:spPr>
          <a:xfrm>
            <a:off x="6492018" y="1468076"/>
            <a:ext cx="143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962B6F3-9398-4349-AA04-4B40EAD29F76}"/>
              </a:ext>
            </a:extLst>
          </p:cNvPr>
          <p:cNvCxnSpPr>
            <a:cxnSpLocks/>
          </p:cNvCxnSpPr>
          <p:nvPr/>
        </p:nvCxnSpPr>
        <p:spPr>
          <a:xfrm flipH="1" flipV="1">
            <a:off x="6354388" y="1637759"/>
            <a:ext cx="2360994" cy="2074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0D64CE45-4B4D-4B63-B808-41A705AEFA46}"/>
              </a:ext>
            </a:extLst>
          </p:cNvPr>
          <p:cNvCxnSpPr>
            <a:cxnSpLocks/>
            <a:stCxn id="21" idx="4"/>
            <a:endCxn id="21" idx="2"/>
          </p:cNvCxnSpPr>
          <p:nvPr/>
        </p:nvCxnSpPr>
        <p:spPr>
          <a:xfrm flipH="1">
            <a:off x="4017359" y="3722200"/>
            <a:ext cx="46754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9783FC5-3516-4D36-8F17-77A9A6A5D92B}"/>
              </a:ext>
            </a:extLst>
          </p:cNvPr>
          <p:cNvSpPr txBox="1"/>
          <p:nvPr/>
        </p:nvSpPr>
        <p:spPr>
          <a:xfrm>
            <a:off x="3971379" y="3858167"/>
            <a:ext cx="75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原点</a:t>
            </a:r>
            <a:r>
              <a:rPr 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C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3C838D-E8FF-4869-AB96-7F31B71D4CFA}"/>
              </a:ext>
            </a:extLst>
          </p:cNvPr>
          <p:cNvCxnSpPr>
            <a:cxnSpLocks/>
            <a:endCxn id="21" idx="2"/>
          </p:cNvCxnSpPr>
          <p:nvPr/>
        </p:nvCxnSpPr>
        <p:spPr>
          <a:xfrm flipH="1" flipV="1">
            <a:off x="4017359" y="3722200"/>
            <a:ext cx="127537" cy="187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5E75A70-0710-434E-93FB-2DE4E248CF49}"/>
              </a:ext>
            </a:extLst>
          </p:cNvPr>
          <p:cNvSpPr txBox="1"/>
          <p:nvPr/>
        </p:nvSpPr>
        <p:spPr>
          <a:xfrm>
            <a:off x="8079091" y="3915211"/>
            <a:ext cx="75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原点</a:t>
            </a:r>
            <a:r>
              <a:rPr 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C’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9F851B2-03E2-48B8-B5C3-477814DFD9E7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8488245" y="3720015"/>
            <a:ext cx="227909" cy="2246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EE98D30D-48E7-4D4E-A5A5-A12669343E8F}"/>
              </a:ext>
            </a:extLst>
          </p:cNvPr>
          <p:cNvSpPr txBox="1"/>
          <p:nvPr/>
        </p:nvSpPr>
        <p:spPr>
          <a:xfrm>
            <a:off x="2741262" y="4039037"/>
            <a:ext cx="75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カメラ</a:t>
            </a:r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endParaRPr lang="en-US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076A584-0EFC-4C40-9771-411B483A5C3C}"/>
              </a:ext>
            </a:extLst>
          </p:cNvPr>
          <p:cNvSpPr txBox="1"/>
          <p:nvPr/>
        </p:nvSpPr>
        <p:spPr>
          <a:xfrm>
            <a:off x="9332561" y="3977524"/>
            <a:ext cx="75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カメラ</a:t>
            </a:r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lang="en-US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186BAAB-F3CC-4EF6-B8D9-AD6E8C28F54A}"/>
              </a:ext>
            </a:extLst>
          </p:cNvPr>
          <p:cNvSpPr txBox="1"/>
          <p:nvPr/>
        </p:nvSpPr>
        <p:spPr>
          <a:xfrm>
            <a:off x="2432359" y="1763873"/>
            <a:ext cx="16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新たな画像平面</a:t>
            </a:r>
            <a:r>
              <a:rPr lang="en-US" altLang="ja-JP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7933289-AA3A-49A7-92B6-2DE9FB7CE3C2}"/>
              </a:ext>
            </a:extLst>
          </p:cNvPr>
          <p:cNvCxnSpPr>
            <a:cxnSpLocks/>
          </p:cNvCxnSpPr>
          <p:nvPr/>
        </p:nvCxnSpPr>
        <p:spPr>
          <a:xfrm flipH="1" flipV="1">
            <a:off x="3574845" y="2092504"/>
            <a:ext cx="408347" cy="53159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AA214DC-B9B7-4327-804B-A7700FDBFEED}"/>
              </a:ext>
            </a:extLst>
          </p:cNvPr>
          <p:cNvCxnSpPr>
            <a:cxnSpLocks/>
          </p:cNvCxnSpPr>
          <p:nvPr/>
        </p:nvCxnSpPr>
        <p:spPr>
          <a:xfrm>
            <a:off x="3984378" y="3712757"/>
            <a:ext cx="146098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61">
            <a:extLst>
              <a:ext uri="{FF2B5EF4-FFF2-40B4-BE49-F238E27FC236}">
                <a16:creationId xmlns:a16="http://schemas.microsoft.com/office/drawing/2014/main" id="{763B7F03-E414-82DF-ACA7-21386661FDAB}"/>
              </a:ext>
            </a:extLst>
          </p:cNvPr>
          <p:cNvCxnSpPr>
            <a:cxnSpLocks/>
          </p:cNvCxnSpPr>
          <p:nvPr/>
        </p:nvCxnSpPr>
        <p:spPr>
          <a:xfrm flipH="1" flipV="1">
            <a:off x="3848846" y="2853946"/>
            <a:ext cx="144000" cy="8687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65">
            <a:extLst>
              <a:ext uri="{FF2B5EF4-FFF2-40B4-BE49-F238E27FC236}">
                <a16:creationId xmlns:a16="http://schemas.microsoft.com/office/drawing/2014/main" id="{7A689723-82EF-E2D8-AD04-043F23D7F6DF}"/>
              </a:ext>
            </a:extLst>
          </p:cNvPr>
          <p:cNvSpPr txBox="1"/>
          <p:nvPr/>
        </p:nvSpPr>
        <p:spPr>
          <a:xfrm>
            <a:off x="2088907" y="2593975"/>
            <a:ext cx="2007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統一したカメラ座標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Y’</a:t>
            </a:r>
            <a:endParaRPr lang="en-US" sz="1600" dirty="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22" name="Straight Arrow Connector 61">
            <a:extLst>
              <a:ext uri="{FF2B5EF4-FFF2-40B4-BE49-F238E27FC236}">
                <a16:creationId xmlns:a16="http://schemas.microsoft.com/office/drawing/2014/main" id="{B7D23499-40AE-785D-2BB0-FA4CDC1B9089}"/>
              </a:ext>
            </a:extLst>
          </p:cNvPr>
          <p:cNvCxnSpPr>
            <a:cxnSpLocks/>
            <a:stCxn id="95" idx="1"/>
          </p:cNvCxnSpPr>
          <p:nvPr/>
        </p:nvCxnSpPr>
        <p:spPr>
          <a:xfrm flipV="1">
            <a:off x="3990295" y="3047478"/>
            <a:ext cx="339049" cy="6706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61">
            <a:extLst>
              <a:ext uri="{FF2B5EF4-FFF2-40B4-BE49-F238E27FC236}">
                <a16:creationId xmlns:a16="http://schemas.microsoft.com/office/drawing/2014/main" id="{1D3C4815-C1B8-E597-9344-89A598DF6532}"/>
              </a:ext>
            </a:extLst>
          </p:cNvPr>
          <p:cNvCxnSpPr>
            <a:cxnSpLocks/>
          </p:cNvCxnSpPr>
          <p:nvPr/>
        </p:nvCxnSpPr>
        <p:spPr>
          <a:xfrm>
            <a:off x="8692801" y="3726216"/>
            <a:ext cx="1753482" cy="0"/>
          </a:xfrm>
          <a:prstGeom prst="straightConnector1">
            <a:avLst/>
          </a:prstGeom>
          <a:ln w="38100">
            <a:solidFill>
              <a:srgbClr val="FF7C8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B53F222-6828-4766-A3B8-9336FA94A6F3}"/>
              </a:ext>
            </a:extLst>
          </p:cNvPr>
          <p:cNvSpPr txBox="1"/>
          <p:nvPr/>
        </p:nvSpPr>
        <p:spPr>
          <a:xfrm>
            <a:off x="8963985" y="3294598"/>
            <a:ext cx="45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X</a:t>
            </a:r>
            <a:r>
              <a:rPr lang="en-US" baseline="-250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CC5AB90-7D92-4B36-B45F-5B06B6C49314}"/>
              </a:ext>
            </a:extLst>
          </p:cNvPr>
          <p:cNvSpPr txBox="1"/>
          <p:nvPr/>
        </p:nvSpPr>
        <p:spPr>
          <a:xfrm>
            <a:off x="8641584" y="3066367"/>
            <a:ext cx="468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Y</a:t>
            </a:r>
            <a:r>
              <a:rPr lang="en-US" baseline="-250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E37D85C-0DD6-4A96-9AD1-7ACFE5AD9DC4}"/>
              </a:ext>
            </a:extLst>
          </p:cNvPr>
          <p:cNvSpPr txBox="1"/>
          <p:nvPr/>
        </p:nvSpPr>
        <p:spPr>
          <a:xfrm>
            <a:off x="8040375" y="2859209"/>
            <a:ext cx="36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p’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14D35551-5F0F-408B-90A8-4CA959E0565F}"/>
              </a:ext>
            </a:extLst>
          </p:cNvPr>
          <p:cNvSpPr/>
          <p:nvPr/>
        </p:nvSpPr>
        <p:spPr>
          <a:xfrm>
            <a:off x="8144004" y="3206382"/>
            <a:ext cx="91440" cy="893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102">
            <a:extLst>
              <a:ext uri="{FF2B5EF4-FFF2-40B4-BE49-F238E27FC236}">
                <a16:creationId xmlns:a16="http://schemas.microsoft.com/office/drawing/2014/main" id="{A9A9F2F0-987C-C14C-69B5-BFF7B79AF551}"/>
              </a:ext>
            </a:extLst>
          </p:cNvPr>
          <p:cNvSpPr txBox="1"/>
          <p:nvPr/>
        </p:nvSpPr>
        <p:spPr>
          <a:xfrm>
            <a:off x="7473038" y="2052492"/>
            <a:ext cx="16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新たな画像平面</a:t>
            </a:r>
            <a:r>
              <a:rPr lang="en-US" altLang="ja-JP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</a:p>
        </p:txBody>
      </p:sp>
      <p:cxnSp>
        <p:nvCxnSpPr>
          <p:cNvPr id="43" name="Straight Connector 40">
            <a:extLst>
              <a:ext uri="{FF2B5EF4-FFF2-40B4-BE49-F238E27FC236}">
                <a16:creationId xmlns:a16="http://schemas.microsoft.com/office/drawing/2014/main" id="{55B6BD3D-2198-8706-4855-D9481E4BAFA3}"/>
              </a:ext>
            </a:extLst>
          </p:cNvPr>
          <p:cNvCxnSpPr>
            <a:cxnSpLocks/>
          </p:cNvCxnSpPr>
          <p:nvPr/>
        </p:nvCxnSpPr>
        <p:spPr>
          <a:xfrm flipH="1" flipV="1">
            <a:off x="8506303" y="2388008"/>
            <a:ext cx="292309" cy="46593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61">
            <a:extLst>
              <a:ext uri="{FF2B5EF4-FFF2-40B4-BE49-F238E27FC236}">
                <a16:creationId xmlns:a16="http://schemas.microsoft.com/office/drawing/2014/main" id="{14CB76ED-F29E-5457-E1EC-F7A0E7E7B94A}"/>
              </a:ext>
            </a:extLst>
          </p:cNvPr>
          <p:cNvCxnSpPr>
            <a:cxnSpLocks/>
          </p:cNvCxnSpPr>
          <p:nvPr/>
        </p:nvCxnSpPr>
        <p:spPr>
          <a:xfrm flipV="1">
            <a:off x="8703581" y="3051420"/>
            <a:ext cx="339049" cy="670657"/>
          </a:xfrm>
          <a:prstGeom prst="straightConnector1">
            <a:avLst/>
          </a:prstGeom>
          <a:ln w="38100">
            <a:solidFill>
              <a:srgbClr val="FF7C8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40">
            <a:extLst>
              <a:ext uri="{FF2B5EF4-FFF2-40B4-BE49-F238E27FC236}">
                <a16:creationId xmlns:a16="http://schemas.microsoft.com/office/drawing/2014/main" id="{2357F3B7-1FAD-03B5-1DA7-E956E60DCE0A}"/>
              </a:ext>
            </a:extLst>
          </p:cNvPr>
          <p:cNvCxnSpPr>
            <a:cxnSpLocks/>
          </p:cNvCxnSpPr>
          <p:nvPr/>
        </p:nvCxnSpPr>
        <p:spPr>
          <a:xfrm flipV="1">
            <a:off x="4227139" y="2358301"/>
            <a:ext cx="313785" cy="8979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40">
            <a:extLst>
              <a:ext uri="{FF2B5EF4-FFF2-40B4-BE49-F238E27FC236}">
                <a16:creationId xmlns:a16="http://schemas.microsoft.com/office/drawing/2014/main" id="{F3AA0BA7-D57C-C870-6DA6-A658CECC68E8}"/>
              </a:ext>
            </a:extLst>
          </p:cNvPr>
          <p:cNvCxnSpPr>
            <a:cxnSpLocks/>
          </p:cNvCxnSpPr>
          <p:nvPr/>
        </p:nvCxnSpPr>
        <p:spPr>
          <a:xfrm flipH="1" flipV="1">
            <a:off x="3694780" y="2911512"/>
            <a:ext cx="204692" cy="2096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61">
            <a:extLst>
              <a:ext uri="{FF2B5EF4-FFF2-40B4-BE49-F238E27FC236}">
                <a16:creationId xmlns:a16="http://schemas.microsoft.com/office/drawing/2014/main" id="{36521B11-4C63-0805-020F-23B35275610C}"/>
              </a:ext>
            </a:extLst>
          </p:cNvPr>
          <p:cNvCxnSpPr>
            <a:cxnSpLocks/>
          </p:cNvCxnSpPr>
          <p:nvPr/>
        </p:nvCxnSpPr>
        <p:spPr>
          <a:xfrm flipH="1" flipV="1">
            <a:off x="8573729" y="2869864"/>
            <a:ext cx="144000" cy="868748"/>
          </a:xfrm>
          <a:prstGeom prst="straightConnector1">
            <a:avLst/>
          </a:prstGeom>
          <a:ln w="38100">
            <a:solidFill>
              <a:srgbClr val="FF7C8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40">
            <a:extLst>
              <a:ext uri="{FF2B5EF4-FFF2-40B4-BE49-F238E27FC236}">
                <a16:creationId xmlns:a16="http://schemas.microsoft.com/office/drawing/2014/main" id="{B5C2BDB7-C062-E9D1-E5DD-18622FC499A1}"/>
              </a:ext>
            </a:extLst>
          </p:cNvPr>
          <p:cNvCxnSpPr>
            <a:cxnSpLocks/>
          </p:cNvCxnSpPr>
          <p:nvPr/>
        </p:nvCxnSpPr>
        <p:spPr>
          <a:xfrm flipH="1" flipV="1">
            <a:off x="5044624" y="3727938"/>
            <a:ext cx="135576" cy="1696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65">
            <a:extLst>
              <a:ext uri="{FF2B5EF4-FFF2-40B4-BE49-F238E27FC236}">
                <a16:creationId xmlns:a16="http://schemas.microsoft.com/office/drawing/2014/main" id="{E29E6DA7-0575-6F1E-142F-C72C247EAC38}"/>
              </a:ext>
            </a:extLst>
          </p:cNvPr>
          <p:cNvSpPr txBox="1"/>
          <p:nvPr/>
        </p:nvSpPr>
        <p:spPr>
          <a:xfrm>
            <a:off x="3877046" y="2014855"/>
            <a:ext cx="192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統一したカメラ座標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Z’</a:t>
            </a:r>
            <a:endParaRPr lang="en-US" sz="1600" dirty="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TextBox 65">
            <a:extLst>
              <a:ext uri="{FF2B5EF4-FFF2-40B4-BE49-F238E27FC236}">
                <a16:creationId xmlns:a16="http://schemas.microsoft.com/office/drawing/2014/main" id="{DF57B977-0B8E-F709-75C3-D4BF81184945}"/>
              </a:ext>
            </a:extLst>
          </p:cNvPr>
          <p:cNvSpPr txBox="1"/>
          <p:nvPr/>
        </p:nvSpPr>
        <p:spPr>
          <a:xfrm>
            <a:off x="4584378" y="3900038"/>
            <a:ext cx="1978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統一したカメラ座標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X’</a:t>
            </a:r>
            <a:endParaRPr lang="en-US" sz="1600" dirty="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矢印: 左 3">
            <a:extLst>
              <a:ext uri="{FF2B5EF4-FFF2-40B4-BE49-F238E27FC236}">
                <a16:creationId xmlns:a16="http://schemas.microsoft.com/office/drawing/2014/main" id="{F48A205D-B270-740E-08B2-D5D05D0B671C}"/>
              </a:ext>
            </a:extLst>
          </p:cNvPr>
          <p:cNvSpPr/>
          <p:nvPr/>
        </p:nvSpPr>
        <p:spPr>
          <a:xfrm>
            <a:off x="5898654" y="3500119"/>
            <a:ext cx="2015774" cy="436032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Speech Bubble: Rectangle 51">
            <a:extLst>
              <a:ext uri="{FF2B5EF4-FFF2-40B4-BE49-F238E27FC236}">
                <a16:creationId xmlns:a16="http://schemas.microsoft.com/office/drawing/2014/main" id="{AFDF763C-492F-F940-482C-4DC7CBFE0C3A}"/>
              </a:ext>
            </a:extLst>
          </p:cNvPr>
          <p:cNvSpPr/>
          <p:nvPr/>
        </p:nvSpPr>
        <p:spPr>
          <a:xfrm>
            <a:off x="6576003" y="4484621"/>
            <a:ext cx="2454065" cy="638317"/>
          </a:xfrm>
          <a:prstGeom prst="wedgeRectCallout">
            <a:avLst>
              <a:gd name="adj1" fmla="val -37718"/>
              <a:gd name="adj2" fmla="val -147039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カメラ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のカメラ座標の原点をカメラ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に統一</a:t>
            </a:r>
            <a:endParaRPr lang="en-US" altLang="ja-JP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896AB54-90A6-AC54-A562-661B85476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961" y="1557366"/>
            <a:ext cx="8468078" cy="37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124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49F2033-9656-49A9-BF76-33BA964F6803}"/>
              </a:ext>
            </a:extLst>
          </p:cNvPr>
          <p:cNvCxnSpPr>
            <a:cxnSpLocks/>
          </p:cNvCxnSpPr>
          <p:nvPr/>
        </p:nvCxnSpPr>
        <p:spPr>
          <a:xfrm>
            <a:off x="5722685" y="2002412"/>
            <a:ext cx="2957515" cy="1701767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DB83D87-1F9A-46FD-AC39-8A91CC60048F}"/>
              </a:ext>
            </a:extLst>
          </p:cNvPr>
          <p:cNvCxnSpPr>
            <a:cxnSpLocks/>
          </p:cNvCxnSpPr>
          <p:nvPr/>
        </p:nvCxnSpPr>
        <p:spPr>
          <a:xfrm flipV="1">
            <a:off x="3976209" y="1896567"/>
            <a:ext cx="2937757" cy="1815148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046ACD0-AE96-4A4A-A668-B5C286AF957D}"/>
              </a:ext>
            </a:extLst>
          </p:cNvPr>
          <p:cNvSpPr/>
          <p:nvPr/>
        </p:nvSpPr>
        <p:spPr>
          <a:xfrm>
            <a:off x="4017359" y="1633080"/>
            <a:ext cx="4675442" cy="2089120"/>
          </a:xfrm>
          <a:prstGeom prst="triangl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arallelogram 5">
            <a:extLst>
              <a:ext uri="{FF2B5EF4-FFF2-40B4-BE49-F238E27FC236}">
                <a16:creationId xmlns:a16="http://schemas.microsoft.com/office/drawing/2014/main" id="{B589E25E-3BB3-B725-54F6-C38734EFE77F}"/>
              </a:ext>
            </a:extLst>
          </p:cNvPr>
          <p:cNvSpPr/>
          <p:nvPr/>
        </p:nvSpPr>
        <p:spPr>
          <a:xfrm flipH="1">
            <a:off x="7967711" y="2447107"/>
            <a:ext cx="1469309" cy="983680"/>
          </a:xfrm>
          <a:prstGeom prst="parallelogram">
            <a:avLst>
              <a:gd name="adj" fmla="val 10857"/>
            </a:avLst>
          </a:prstGeom>
          <a:solidFill>
            <a:srgbClr val="A9D18E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2133A273-0BD1-4425-999A-B7BA46FEF94B}"/>
              </a:ext>
            </a:extLst>
          </p:cNvPr>
          <p:cNvSpPr/>
          <p:nvPr/>
        </p:nvSpPr>
        <p:spPr>
          <a:xfrm flipH="1">
            <a:off x="3871707" y="2455745"/>
            <a:ext cx="1469309" cy="983680"/>
          </a:xfrm>
          <a:prstGeom prst="parallelogram">
            <a:avLst>
              <a:gd name="adj" fmla="val 12019"/>
            </a:avLst>
          </a:prstGeom>
          <a:solidFill>
            <a:srgbClr val="A9D18E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39DA406-E8F2-47DA-8177-433335C05C63}"/>
              </a:ext>
            </a:extLst>
          </p:cNvPr>
          <p:cNvGrpSpPr/>
          <p:nvPr/>
        </p:nvGrpSpPr>
        <p:grpSpPr>
          <a:xfrm rot="12657932">
            <a:off x="8657216" y="3649418"/>
            <a:ext cx="723899" cy="538161"/>
            <a:chOff x="1295400" y="2395538"/>
            <a:chExt cx="723899" cy="538161"/>
          </a:xfrm>
        </p:grpSpPr>
        <p:sp>
          <p:nvSpPr>
            <p:cNvPr id="50" name="Cube 49">
              <a:extLst>
                <a:ext uri="{FF2B5EF4-FFF2-40B4-BE49-F238E27FC236}">
                  <a16:creationId xmlns:a16="http://schemas.microsoft.com/office/drawing/2014/main" id="{F0A74A9B-9A7D-45E6-BE15-65F115E6FA04}"/>
                </a:ext>
              </a:extLst>
            </p:cNvPr>
            <p:cNvSpPr/>
            <p:nvPr/>
          </p:nvSpPr>
          <p:spPr>
            <a:xfrm>
              <a:off x="1295400" y="2395538"/>
              <a:ext cx="552448" cy="538161"/>
            </a:xfrm>
            <a:prstGeom prst="cube">
              <a:avLst>
                <a:gd name="adj" fmla="val 2742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ylinder 50">
              <a:extLst>
                <a:ext uri="{FF2B5EF4-FFF2-40B4-BE49-F238E27FC236}">
                  <a16:creationId xmlns:a16="http://schemas.microsoft.com/office/drawing/2014/main" id="{0CB6BA73-0CBC-4346-A8A2-4AA807DEF4A1}"/>
                </a:ext>
              </a:extLst>
            </p:cNvPr>
            <p:cNvSpPr/>
            <p:nvPr/>
          </p:nvSpPr>
          <p:spPr>
            <a:xfrm rot="5400000">
              <a:off x="1743073" y="2536031"/>
              <a:ext cx="266700" cy="285752"/>
            </a:xfrm>
            <a:prstGeom prst="can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06118A1-FB9A-4488-8B75-9C17A3D83110}"/>
              </a:ext>
            </a:extLst>
          </p:cNvPr>
          <p:cNvGrpSpPr/>
          <p:nvPr/>
        </p:nvGrpSpPr>
        <p:grpSpPr>
          <a:xfrm rot="19527135">
            <a:off x="3322122" y="3642545"/>
            <a:ext cx="723899" cy="538161"/>
            <a:chOff x="1295400" y="2395538"/>
            <a:chExt cx="723899" cy="538161"/>
          </a:xfrm>
        </p:grpSpPr>
        <p:sp>
          <p:nvSpPr>
            <p:cNvPr id="94" name="Cube 93">
              <a:extLst>
                <a:ext uri="{FF2B5EF4-FFF2-40B4-BE49-F238E27FC236}">
                  <a16:creationId xmlns:a16="http://schemas.microsoft.com/office/drawing/2014/main" id="{F205B1FC-9134-4776-831D-596947ECB782}"/>
                </a:ext>
              </a:extLst>
            </p:cNvPr>
            <p:cNvSpPr/>
            <p:nvPr/>
          </p:nvSpPr>
          <p:spPr>
            <a:xfrm>
              <a:off x="1295400" y="2395538"/>
              <a:ext cx="552448" cy="538161"/>
            </a:xfrm>
            <a:prstGeom prst="cube">
              <a:avLst>
                <a:gd name="adj" fmla="val 2742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Cylinder 94">
              <a:extLst>
                <a:ext uri="{FF2B5EF4-FFF2-40B4-BE49-F238E27FC236}">
                  <a16:creationId xmlns:a16="http://schemas.microsoft.com/office/drawing/2014/main" id="{EB5B6FE7-2FCB-46AC-9D19-FD63A2852994}"/>
                </a:ext>
              </a:extLst>
            </p:cNvPr>
            <p:cNvSpPr/>
            <p:nvPr/>
          </p:nvSpPr>
          <p:spPr>
            <a:xfrm rot="5400000">
              <a:off x="1743073" y="2536031"/>
              <a:ext cx="266700" cy="285752"/>
            </a:xfrm>
            <a:prstGeom prst="can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578F7AA-93FC-42BF-9FBC-263EEC1D9056}"/>
              </a:ext>
            </a:extLst>
          </p:cNvPr>
          <p:cNvCxnSpPr>
            <a:cxnSpLocks/>
          </p:cNvCxnSpPr>
          <p:nvPr/>
        </p:nvCxnSpPr>
        <p:spPr>
          <a:xfrm flipV="1">
            <a:off x="4016206" y="3520011"/>
            <a:ext cx="298990" cy="1957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05E422F2-27B9-4A44-88BF-5F77FA75B989}"/>
              </a:ext>
            </a:extLst>
          </p:cNvPr>
          <p:cNvSpPr txBox="1"/>
          <p:nvPr/>
        </p:nvSpPr>
        <p:spPr>
          <a:xfrm>
            <a:off x="4253233" y="3435699"/>
            <a:ext cx="465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Z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D867510-AE40-46AA-AFBC-1E7AC274430F}"/>
              </a:ext>
            </a:extLst>
          </p:cNvPr>
          <p:cNvSpPr txBox="1"/>
          <p:nvPr/>
        </p:nvSpPr>
        <p:spPr>
          <a:xfrm>
            <a:off x="3411277" y="3246237"/>
            <a:ext cx="50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X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63154BE-9196-4184-8ACA-7E9005374350}"/>
              </a:ext>
            </a:extLst>
          </p:cNvPr>
          <p:cNvSpPr txBox="1"/>
          <p:nvPr/>
        </p:nvSpPr>
        <p:spPr>
          <a:xfrm>
            <a:off x="3716368" y="3068332"/>
            <a:ext cx="45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Y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66EBF0F-9A49-44F5-855B-B00F5358875A}"/>
              </a:ext>
            </a:extLst>
          </p:cNvPr>
          <p:cNvCxnSpPr>
            <a:cxnSpLocks/>
          </p:cNvCxnSpPr>
          <p:nvPr/>
        </p:nvCxnSpPr>
        <p:spPr>
          <a:xfrm flipV="1">
            <a:off x="4016206" y="3340490"/>
            <a:ext cx="0" cy="3657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B0609EB-EE96-4B3B-88F0-E80CAA9FAA4F}"/>
              </a:ext>
            </a:extLst>
          </p:cNvPr>
          <p:cNvCxnSpPr>
            <a:cxnSpLocks/>
          </p:cNvCxnSpPr>
          <p:nvPr/>
        </p:nvCxnSpPr>
        <p:spPr>
          <a:xfrm flipH="1" flipV="1">
            <a:off x="3683555" y="3584623"/>
            <a:ext cx="332654" cy="14159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7D98EAD-1C25-4435-9622-7140E5F352FD}"/>
              </a:ext>
            </a:extLst>
          </p:cNvPr>
          <p:cNvCxnSpPr>
            <a:cxnSpLocks/>
          </p:cNvCxnSpPr>
          <p:nvPr/>
        </p:nvCxnSpPr>
        <p:spPr>
          <a:xfrm flipV="1">
            <a:off x="8721825" y="3568420"/>
            <a:ext cx="321434" cy="1473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B684643-5C08-4CBE-89CD-2689F029FAC7}"/>
              </a:ext>
            </a:extLst>
          </p:cNvPr>
          <p:cNvCxnSpPr>
            <a:cxnSpLocks/>
          </p:cNvCxnSpPr>
          <p:nvPr/>
        </p:nvCxnSpPr>
        <p:spPr>
          <a:xfrm flipH="1" flipV="1">
            <a:off x="8721825" y="3336857"/>
            <a:ext cx="0" cy="3657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49A408A-FDD0-4A28-BF24-CF26708A65B6}"/>
              </a:ext>
            </a:extLst>
          </p:cNvPr>
          <p:cNvCxnSpPr>
            <a:cxnSpLocks/>
          </p:cNvCxnSpPr>
          <p:nvPr/>
        </p:nvCxnSpPr>
        <p:spPr>
          <a:xfrm flipH="1" flipV="1">
            <a:off x="8408243" y="3536907"/>
            <a:ext cx="313584" cy="18930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95EFCC0-0104-4CD3-853D-679506A15DE5}"/>
              </a:ext>
            </a:extLst>
          </p:cNvPr>
          <p:cNvSpPr txBox="1"/>
          <p:nvPr/>
        </p:nvSpPr>
        <p:spPr>
          <a:xfrm>
            <a:off x="8237607" y="3553452"/>
            <a:ext cx="407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Z</a:t>
            </a:r>
            <a:r>
              <a:rPr lang="en-US" baseline="-25000" dirty="0">
                <a:solidFill>
                  <a:schemeClr val="accent1"/>
                </a:solidFill>
              </a:rPr>
              <a:t>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DB5230-402E-4F0B-9AB4-83A38695448C}"/>
              </a:ext>
            </a:extLst>
          </p:cNvPr>
          <p:cNvCxnSpPr>
            <a:cxnSpLocks/>
            <a:stCxn id="95" idx="1"/>
          </p:cNvCxnSpPr>
          <p:nvPr/>
        </p:nvCxnSpPr>
        <p:spPr>
          <a:xfrm flipV="1">
            <a:off x="3990295" y="1652742"/>
            <a:ext cx="2364785" cy="20653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58AA4D7-1B9D-489B-BB16-2CBEA7F46D65}"/>
              </a:ext>
            </a:extLst>
          </p:cNvPr>
          <p:cNvSpPr/>
          <p:nvPr/>
        </p:nvSpPr>
        <p:spPr>
          <a:xfrm>
            <a:off x="4474789" y="3204547"/>
            <a:ext cx="91440" cy="893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ADC8344-7D93-46A2-B283-3402A63FA015}"/>
              </a:ext>
            </a:extLst>
          </p:cNvPr>
          <p:cNvSpPr txBox="1"/>
          <p:nvPr/>
        </p:nvSpPr>
        <p:spPr>
          <a:xfrm>
            <a:off x="4521434" y="3117420"/>
            <a:ext cx="33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D2A5EE4-42D4-4600-A239-7DB1E7D7A415}"/>
              </a:ext>
            </a:extLst>
          </p:cNvPr>
          <p:cNvCxnSpPr>
            <a:cxnSpLocks/>
          </p:cNvCxnSpPr>
          <p:nvPr/>
        </p:nvCxnSpPr>
        <p:spPr>
          <a:xfrm flipH="1" flipV="1">
            <a:off x="6355160" y="1645017"/>
            <a:ext cx="2360994" cy="2074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4BA60756-049D-4B60-BB12-5C2A13EA17F8}"/>
              </a:ext>
            </a:extLst>
          </p:cNvPr>
          <p:cNvSpPr/>
          <p:nvPr/>
        </p:nvSpPr>
        <p:spPr>
          <a:xfrm>
            <a:off x="6266375" y="1563440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757A4EC-D899-427B-8D19-92BA76D497F5}"/>
              </a:ext>
            </a:extLst>
          </p:cNvPr>
          <p:cNvSpPr txBox="1"/>
          <p:nvPr/>
        </p:nvSpPr>
        <p:spPr>
          <a:xfrm>
            <a:off x="6492018" y="1468076"/>
            <a:ext cx="143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962B6F3-9398-4349-AA04-4B40EAD29F76}"/>
              </a:ext>
            </a:extLst>
          </p:cNvPr>
          <p:cNvCxnSpPr>
            <a:cxnSpLocks/>
          </p:cNvCxnSpPr>
          <p:nvPr/>
        </p:nvCxnSpPr>
        <p:spPr>
          <a:xfrm flipH="1" flipV="1">
            <a:off x="6354388" y="1637759"/>
            <a:ext cx="2360994" cy="2074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0D64CE45-4B4D-4B63-B808-41A705AEFA46}"/>
              </a:ext>
            </a:extLst>
          </p:cNvPr>
          <p:cNvCxnSpPr>
            <a:cxnSpLocks/>
            <a:stCxn id="21" idx="4"/>
            <a:endCxn id="21" idx="2"/>
          </p:cNvCxnSpPr>
          <p:nvPr/>
        </p:nvCxnSpPr>
        <p:spPr>
          <a:xfrm flipH="1">
            <a:off x="4017359" y="3722200"/>
            <a:ext cx="46754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9783FC5-3516-4D36-8F17-77A9A6A5D92B}"/>
              </a:ext>
            </a:extLst>
          </p:cNvPr>
          <p:cNvSpPr txBox="1"/>
          <p:nvPr/>
        </p:nvSpPr>
        <p:spPr>
          <a:xfrm>
            <a:off x="3971379" y="3858167"/>
            <a:ext cx="75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原点</a:t>
            </a:r>
            <a:r>
              <a:rPr 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C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3C838D-E8FF-4869-AB96-7F31B71D4CFA}"/>
              </a:ext>
            </a:extLst>
          </p:cNvPr>
          <p:cNvCxnSpPr>
            <a:cxnSpLocks/>
            <a:endCxn id="21" idx="2"/>
          </p:cNvCxnSpPr>
          <p:nvPr/>
        </p:nvCxnSpPr>
        <p:spPr>
          <a:xfrm flipH="1" flipV="1">
            <a:off x="4017359" y="3722200"/>
            <a:ext cx="127537" cy="187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5E75A70-0710-434E-93FB-2DE4E248CF49}"/>
              </a:ext>
            </a:extLst>
          </p:cNvPr>
          <p:cNvSpPr txBox="1"/>
          <p:nvPr/>
        </p:nvSpPr>
        <p:spPr>
          <a:xfrm>
            <a:off x="8079091" y="3915211"/>
            <a:ext cx="75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原点</a:t>
            </a:r>
            <a:r>
              <a:rPr 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C’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9F851B2-03E2-48B8-B5C3-477814DFD9E7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8488245" y="3720015"/>
            <a:ext cx="227909" cy="2246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EE98D30D-48E7-4D4E-A5A5-A12669343E8F}"/>
              </a:ext>
            </a:extLst>
          </p:cNvPr>
          <p:cNvSpPr txBox="1"/>
          <p:nvPr/>
        </p:nvSpPr>
        <p:spPr>
          <a:xfrm>
            <a:off x="2741262" y="4039037"/>
            <a:ext cx="75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カメラ</a:t>
            </a:r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endParaRPr lang="en-US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076A584-0EFC-4C40-9771-411B483A5C3C}"/>
              </a:ext>
            </a:extLst>
          </p:cNvPr>
          <p:cNvSpPr txBox="1"/>
          <p:nvPr/>
        </p:nvSpPr>
        <p:spPr>
          <a:xfrm>
            <a:off x="9332561" y="3977524"/>
            <a:ext cx="75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カメラ</a:t>
            </a:r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lang="en-US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186BAAB-F3CC-4EF6-B8D9-AD6E8C28F54A}"/>
              </a:ext>
            </a:extLst>
          </p:cNvPr>
          <p:cNvSpPr txBox="1"/>
          <p:nvPr/>
        </p:nvSpPr>
        <p:spPr>
          <a:xfrm>
            <a:off x="2439377" y="1993766"/>
            <a:ext cx="2155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スクリーン座標</a:t>
            </a:r>
            <a:r>
              <a:rPr lang="en-US" altLang="ja-JP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lang="ja-JP" alt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の画像平面</a:t>
            </a:r>
            <a:endParaRPr lang="en-US" altLang="ja-JP" sz="1400" dirty="0">
              <a:solidFill>
                <a:schemeClr val="accent6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7933289-AA3A-49A7-92B6-2DE9FB7CE3C2}"/>
              </a:ext>
            </a:extLst>
          </p:cNvPr>
          <p:cNvCxnSpPr>
            <a:cxnSpLocks/>
          </p:cNvCxnSpPr>
          <p:nvPr/>
        </p:nvCxnSpPr>
        <p:spPr>
          <a:xfrm flipH="1" flipV="1">
            <a:off x="3524188" y="2287093"/>
            <a:ext cx="459005" cy="3370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AA214DC-B9B7-4327-804B-A7700FDBFEED}"/>
              </a:ext>
            </a:extLst>
          </p:cNvPr>
          <p:cNvCxnSpPr>
            <a:cxnSpLocks/>
          </p:cNvCxnSpPr>
          <p:nvPr/>
        </p:nvCxnSpPr>
        <p:spPr>
          <a:xfrm>
            <a:off x="3984378" y="3712757"/>
            <a:ext cx="73405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61">
            <a:extLst>
              <a:ext uri="{FF2B5EF4-FFF2-40B4-BE49-F238E27FC236}">
                <a16:creationId xmlns:a16="http://schemas.microsoft.com/office/drawing/2014/main" id="{763B7F03-E414-82DF-ACA7-21386661FDAB}"/>
              </a:ext>
            </a:extLst>
          </p:cNvPr>
          <p:cNvCxnSpPr>
            <a:cxnSpLocks/>
          </p:cNvCxnSpPr>
          <p:nvPr/>
        </p:nvCxnSpPr>
        <p:spPr>
          <a:xfrm flipH="1" flipV="1">
            <a:off x="3888091" y="3090707"/>
            <a:ext cx="104755" cy="6319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65">
            <a:extLst>
              <a:ext uri="{FF2B5EF4-FFF2-40B4-BE49-F238E27FC236}">
                <a16:creationId xmlns:a16="http://schemas.microsoft.com/office/drawing/2014/main" id="{7A689723-82EF-E2D8-AD04-043F23D7F6DF}"/>
              </a:ext>
            </a:extLst>
          </p:cNvPr>
          <p:cNvSpPr txBox="1"/>
          <p:nvPr/>
        </p:nvSpPr>
        <p:spPr>
          <a:xfrm>
            <a:off x="3585015" y="2918137"/>
            <a:ext cx="393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Y’</a:t>
            </a:r>
            <a:endParaRPr lang="en-US" sz="1600" dirty="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22" name="Straight Arrow Connector 61">
            <a:extLst>
              <a:ext uri="{FF2B5EF4-FFF2-40B4-BE49-F238E27FC236}">
                <a16:creationId xmlns:a16="http://schemas.microsoft.com/office/drawing/2014/main" id="{B7D23499-40AE-785D-2BB0-FA4CDC1B9089}"/>
              </a:ext>
            </a:extLst>
          </p:cNvPr>
          <p:cNvCxnSpPr>
            <a:cxnSpLocks/>
            <a:stCxn id="95" idx="1"/>
          </p:cNvCxnSpPr>
          <p:nvPr/>
        </p:nvCxnSpPr>
        <p:spPr>
          <a:xfrm flipV="1">
            <a:off x="3990295" y="3232307"/>
            <a:ext cx="245609" cy="4858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61">
            <a:extLst>
              <a:ext uri="{FF2B5EF4-FFF2-40B4-BE49-F238E27FC236}">
                <a16:creationId xmlns:a16="http://schemas.microsoft.com/office/drawing/2014/main" id="{1D3C4815-C1B8-E597-9344-89A598DF6532}"/>
              </a:ext>
            </a:extLst>
          </p:cNvPr>
          <p:cNvCxnSpPr>
            <a:cxnSpLocks/>
          </p:cNvCxnSpPr>
          <p:nvPr/>
        </p:nvCxnSpPr>
        <p:spPr>
          <a:xfrm>
            <a:off x="8692801" y="3726216"/>
            <a:ext cx="1753482" cy="0"/>
          </a:xfrm>
          <a:prstGeom prst="straightConnector1">
            <a:avLst/>
          </a:prstGeom>
          <a:ln w="38100">
            <a:solidFill>
              <a:srgbClr val="FF7C8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B53F222-6828-4766-A3B8-9336FA94A6F3}"/>
              </a:ext>
            </a:extLst>
          </p:cNvPr>
          <p:cNvSpPr txBox="1"/>
          <p:nvPr/>
        </p:nvSpPr>
        <p:spPr>
          <a:xfrm>
            <a:off x="8963985" y="3294598"/>
            <a:ext cx="45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X</a:t>
            </a:r>
            <a:r>
              <a:rPr lang="en-US" baseline="-250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CC5AB90-7D92-4B36-B45F-5B06B6C49314}"/>
              </a:ext>
            </a:extLst>
          </p:cNvPr>
          <p:cNvSpPr txBox="1"/>
          <p:nvPr/>
        </p:nvSpPr>
        <p:spPr>
          <a:xfrm>
            <a:off x="8641584" y="3066367"/>
            <a:ext cx="468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Y</a:t>
            </a:r>
            <a:r>
              <a:rPr lang="en-US" baseline="-250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E37D85C-0DD6-4A96-9AD1-7ACFE5AD9DC4}"/>
              </a:ext>
            </a:extLst>
          </p:cNvPr>
          <p:cNvSpPr txBox="1"/>
          <p:nvPr/>
        </p:nvSpPr>
        <p:spPr>
          <a:xfrm>
            <a:off x="7598165" y="2978853"/>
            <a:ext cx="109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p’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14D35551-5F0F-408B-90A8-4CA959E0565F}"/>
              </a:ext>
            </a:extLst>
          </p:cNvPr>
          <p:cNvSpPr/>
          <p:nvPr/>
        </p:nvSpPr>
        <p:spPr>
          <a:xfrm>
            <a:off x="8144004" y="3206382"/>
            <a:ext cx="91440" cy="893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0">
            <a:extLst>
              <a:ext uri="{FF2B5EF4-FFF2-40B4-BE49-F238E27FC236}">
                <a16:creationId xmlns:a16="http://schemas.microsoft.com/office/drawing/2014/main" id="{55B6BD3D-2198-8706-4855-D9481E4BAFA3}"/>
              </a:ext>
            </a:extLst>
          </p:cNvPr>
          <p:cNvCxnSpPr>
            <a:cxnSpLocks/>
          </p:cNvCxnSpPr>
          <p:nvPr/>
        </p:nvCxnSpPr>
        <p:spPr>
          <a:xfrm flipH="1" flipV="1">
            <a:off x="8506303" y="2388008"/>
            <a:ext cx="292309" cy="46593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61">
            <a:extLst>
              <a:ext uri="{FF2B5EF4-FFF2-40B4-BE49-F238E27FC236}">
                <a16:creationId xmlns:a16="http://schemas.microsoft.com/office/drawing/2014/main" id="{14CB76ED-F29E-5457-E1EC-F7A0E7E7B94A}"/>
              </a:ext>
            </a:extLst>
          </p:cNvPr>
          <p:cNvCxnSpPr>
            <a:cxnSpLocks/>
          </p:cNvCxnSpPr>
          <p:nvPr/>
        </p:nvCxnSpPr>
        <p:spPr>
          <a:xfrm flipV="1">
            <a:off x="8703581" y="3051420"/>
            <a:ext cx="339049" cy="670657"/>
          </a:xfrm>
          <a:prstGeom prst="straightConnector1">
            <a:avLst/>
          </a:prstGeom>
          <a:ln w="38100">
            <a:solidFill>
              <a:srgbClr val="FF7C8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61">
            <a:extLst>
              <a:ext uri="{FF2B5EF4-FFF2-40B4-BE49-F238E27FC236}">
                <a16:creationId xmlns:a16="http://schemas.microsoft.com/office/drawing/2014/main" id="{36521B11-4C63-0805-020F-23B35275610C}"/>
              </a:ext>
            </a:extLst>
          </p:cNvPr>
          <p:cNvCxnSpPr>
            <a:cxnSpLocks/>
          </p:cNvCxnSpPr>
          <p:nvPr/>
        </p:nvCxnSpPr>
        <p:spPr>
          <a:xfrm flipH="1" flipV="1">
            <a:off x="8573729" y="2869864"/>
            <a:ext cx="144000" cy="868748"/>
          </a:xfrm>
          <a:prstGeom prst="straightConnector1">
            <a:avLst/>
          </a:prstGeom>
          <a:ln w="38100">
            <a:solidFill>
              <a:srgbClr val="FF7C8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65">
            <a:extLst>
              <a:ext uri="{FF2B5EF4-FFF2-40B4-BE49-F238E27FC236}">
                <a16:creationId xmlns:a16="http://schemas.microsoft.com/office/drawing/2014/main" id="{E29E6DA7-0575-6F1E-142F-C72C247EAC38}"/>
              </a:ext>
            </a:extLst>
          </p:cNvPr>
          <p:cNvSpPr txBox="1"/>
          <p:nvPr/>
        </p:nvSpPr>
        <p:spPr>
          <a:xfrm>
            <a:off x="3933682" y="2967116"/>
            <a:ext cx="438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Z’</a:t>
            </a:r>
            <a:endParaRPr lang="en-US" sz="1600" dirty="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TextBox 65">
            <a:extLst>
              <a:ext uri="{FF2B5EF4-FFF2-40B4-BE49-F238E27FC236}">
                <a16:creationId xmlns:a16="http://schemas.microsoft.com/office/drawing/2014/main" id="{DF57B977-0B8E-F709-75C3-D4BF81184945}"/>
              </a:ext>
            </a:extLst>
          </p:cNvPr>
          <p:cNvSpPr txBox="1"/>
          <p:nvPr/>
        </p:nvSpPr>
        <p:spPr>
          <a:xfrm>
            <a:off x="4508549" y="3709709"/>
            <a:ext cx="396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X’</a:t>
            </a:r>
            <a:endParaRPr lang="en-US" sz="1600" dirty="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A244E37-D0A2-4928-9FC6-4FED41CD9AA2}"/>
              </a:ext>
            </a:extLst>
          </p:cNvPr>
          <p:cNvSpPr txBox="1"/>
          <p:nvPr/>
        </p:nvSpPr>
        <p:spPr>
          <a:xfrm>
            <a:off x="7351329" y="1993018"/>
            <a:ext cx="2155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スクリーン座標</a:t>
            </a:r>
            <a:r>
              <a:rPr lang="en-US" altLang="ja-JP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r>
              <a:rPr lang="ja-JP" alt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の画像平面</a:t>
            </a:r>
            <a:endParaRPr lang="en-US" altLang="ja-JP" sz="1400" dirty="0">
              <a:solidFill>
                <a:schemeClr val="accent6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040639-0631-431D-B958-986D872E9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023" y="2925854"/>
            <a:ext cx="6692087" cy="244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58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ight Triangle 88">
            <a:extLst>
              <a:ext uri="{FF2B5EF4-FFF2-40B4-BE49-F238E27FC236}">
                <a16:creationId xmlns:a16="http://schemas.microsoft.com/office/drawing/2014/main" id="{E3E931B8-CD74-49BE-A656-D1C7EC2ECCC5}"/>
              </a:ext>
            </a:extLst>
          </p:cNvPr>
          <p:cNvSpPr/>
          <p:nvPr/>
        </p:nvSpPr>
        <p:spPr>
          <a:xfrm flipH="1">
            <a:off x="5159458" y="1057599"/>
            <a:ext cx="1541737" cy="3583855"/>
          </a:xfrm>
          <a:prstGeom prst="rtTriangle">
            <a:avLst/>
          </a:prstGeom>
          <a:solidFill>
            <a:srgbClr val="E2F0D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ight Triangle 90">
            <a:extLst>
              <a:ext uri="{FF2B5EF4-FFF2-40B4-BE49-F238E27FC236}">
                <a16:creationId xmlns:a16="http://schemas.microsoft.com/office/drawing/2014/main" id="{F9228073-7E34-41EE-981B-B252538C2720}"/>
              </a:ext>
            </a:extLst>
          </p:cNvPr>
          <p:cNvSpPr/>
          <p:nvPr/>
        </p:nvSpPr>
        <p:spPr>
          <a:xfrm>
            <a:off x="6700724" y="1057599"/>
            <a:ext cx="1822622" cy="3583855"/>
          </a:xfrm>
          <a:prstGeom prst="rtTriangle">
            <a:avLst/>
          </a:prstGeom>
          <a:solidFill>
            <a:srgbClr val="FBE5D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ight Triangle 89">
            <a:extLst>
              <a:ext uri="{FF2B5EF4-FFF2-40B4-BE49-F238E27FC236}">
                <a16:creationId xmlns:a16="http://schemas.microsoft.com/office/drawing/2014/main" id="{E6EAD833-42C4-46F2-A2F2-3947983B2033}"/>
              </a:ext>
            </a:extLst>
          </p:cNvPr>
          <p:cNvSpPr/>
          <p:nvPr/>
        </p:nvSpPr>
        <p:spPr>
          <a:xfrm flipH="1" flipV="1">
            <a:off x="8056991" y="3695290"/>
            <a:ext cx="473476" cy="922879"/>
          </a:xfrm>
          <a:prstGeom prst="rtTriangle">
            <a:avLst/>
          </a:prstGeom>
          <a:solidFill>
            <a:srgbClr val="FBE5D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ight Triangle 87">
            <a:extLst>
              <a:ext uri="{FF2B5EF4-FFF2-40B4-BE49-F238E27FC236}">
                <a16:creationId xmlns:a16="http://schemas.microsoft.com/office/drawing/2014/main" id="{A4C192B4-164C-4794-A809-02AF023EB96B}"/>
              </a:ext>
            </a:extLst>
          </p:cNvPr>
          <p:cNvSpPr/>
          <p:nvPr/>
        </p:nvSpPr>
        <p:spPr>
          <a:xfrm flipV="1">
            <a:off x="5176458" y="3688755"/>
            <a:ext cx="389024" cy="922879"/>
          </a:xfrm>
          <a:prstGeom prst="rtTriangle">
            <a:avLst/>
          </a:prstGeom>
          <a:solidFill>
            <a:srgbClr val="E2F0D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BF0FC8E-0D82-4659-BDD7-9C110118E3E5}"/>
              </a:ext>
            </a:extLst>
          </p:cNvPr>
          <p:cNvCxnSpPr>
            <a:cxnSpLocks/>
          </p:cNvCxnSpPr>
          <p:nvPr/>
        </p:nvCxnSpPr>
        <p:spPr>
          <a:xfrm flipH="1">
            <a:off x="5173734" y="1026488"/>
            <a:ext cx="1516134" cy="35927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78ED9A5-F24B-4780-895A-35BA1D9C9A47}"/>
              </a:ext>
            </a:extLst>
          </p:cNvPr>
          <p:cNvCxnSpPr>
            <a:cxnSpLocks/>
          </p:cNvCxnSpPr>
          <p:nvPr/>
        </p:nvCxnSpPr>
        <p:spPr>
          <a:xfrm>
            <a:off x="6689868" y="1023538"/>
            <a:ext cx="1840599" cy="35956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FA14DB-B2BA-4865-A523-5C73EA965E3A}"/>
              </a:ext>
            </a:extLst>
          </p:cNvPr>
          <p:cNvCxnSpPr>
            <a:cxnSpLocks/>
          </p:cNvCxnSpPr>
          <p:nvPr/>
        </p:nvCxnSpPr>
        <p:spPr>
          <a:xfrm flipV="1">
            <a:off x="7548223" y="3669398"/>
            <a:ext cx="2011680" cy="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82636E4-E450-4541-96AD-85F88E8FCF35}"/>
              </a:ext>
            </a:extLst>
          </p:cNvPr>
          <p:cNvCxnSpPr>
            <a:cxnSpLocks/>
          </p:cNvCxnSpPr>
          <p:nvPr/>
        </p:nvCxnSpPr>
        <p:spPr>
          <a:xfrm flipV="1">
            <a:off x="4153147" y="3669397"/>
            <a:ext cx="2011680" cy="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379E562-3946-4861-9AA3-539B2507A429}"/>
              </a:ext>
            </a:extLst>
          </p:cNvPr>
          <p:cNvCxnSpPr>
            <a:cxnSpLocks/>
          </p:cNvCxnSpPr>
          <p:nvPr/>
        </p:nvCxnSpPr>
        <p:spPr>
          <a:xfrm>
            <a:off x="6695296" y="1035335"/>
            <a:ext cx="0" cy="3657600"/>
          </a:xfrm>
          <a:prstGeom prst="line">
            <a:avLst/>
          </a:prstGeom>
          <a:ln w="19050">
            <a:solidFill>
              <a:srgbClr val="FF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1F645E25-B34E-4CA2-AE0F-A10A305610EA}"/>
              </a:ext>
            </a:extLst>
          </p:cNvPr>
          <p:cNvSpPr/>
          <p:nvPr/>
        </p:nvSpPr>
        <p:spPr>
          <a:xfrm>
            <a:off x="5533596" y="3622199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5E5494A-B13A-42EE-A151-CCBFD711FD6B}"/>
              </a:ext>
            </a:extLst>
          </p:cNvPr>
          <p:cNvSpPr/>
          <p:nvPr/>
        </p:nvSpPr>
        <p:spPr>
          <a:xfrm>
            <a:off x="7986745" y="3622199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99D50EA-5E60-4A8F-9E39-F3777E927AE7}"/>
              </a:ext>
            </a:extLst>
          </p:cNvPr>
          <p:cNvCxnSpPr>
            <a:cxnSpLocks/>
          </p:cNvCxnSpPr>
          <p:nvPr/>
        </p:nvCxnSpPr>
        <p:spPr>
          <a:xfrm>
            <a:off x="8523346" y="3667919"/>
            <a:ext cx="0" cy="95127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437B6A-0DB0-44BA-AE5A-EF6A0299237C}"/>
              </a:ext>
            </a:extLst>
          </p:cNvPr>
          <p:cNvCxnSpPr>
            <a:cxnSpLocks/>
          </p:cNvCxnSpPr>
          <p:nvPr/>
        </p:nvCxnSpPr>
        <p:spPr>
          <a:xfrm>
            <a:off x="5158987" y="3667918"/>
            <a:ext cx="0" cy="95127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F91682E-EA9B-436C-B245-75769BE3CDCC}"/>
              </a:ext>
            </a:extLst>
          </p:cNvPr>
          <p:cNvSpPr txBox="1"/>
          <p:nvPr/>
        </p:nvSpPr>
        <p:spPr>
          <a:xfrm>
            <a:off x="6730420" y="2772430"/>
            <a:ext cx="60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Z’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9B814F-8AD9-4AA0-B7A2-B99BFAB51D0E}"/>
              </a:ext>
            </a:extLst>
          </p:cNvPr>
          <p:cNvSpPr txBox="1"/>
          <p:nvPr/>
        </p:nvSpPr>
        <p:spPr>
          <a:xfrm>
            <a:off x="6556699" y="630607"/>
            <a:ext cx="143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(X’, Y’, Z’)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5DD8EB8-F1F8-44FE-9C29-544D9373EF4A}"/>
              </a:ext>
            </a:extLst>
          </p:cNvPr>
          <p:cNvCxnSpPr>
            <a:cxnSpLocks/>
          </p:cNvCxnSpPr>
          <p:nvPr/>
        </p:nvCxnSpPr>
        <p:spPr>
          <a:xfrm flipH="1">
            <a:off x="5158987" y="4850672"/>
            <a:ext cx="338328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CB04AB1-73A6-41D2-B0BF-F23B07EDF96F}"/>
              </a:ext>
            </a:extLst>
          </p:cNvPr>
          <p:cNvSpPr txBox="1"/>
          <p:nvPr/>
        </p:nvSpPr>
        <p:spPr>
          <a:xfrm>
            <a:off x="6704824" y="4858448"/>
            <a:ext cx="540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29A5D2B-D856-4444-ADAF-E4F404C0334A}"/>
              </a:ext>
            </a:extLst>
          </p:cNvPr>
          <p:cNvSpPr txBox="1"/>
          <p:nvPr/>
        </p:nvSpPr>
        <p:spPr>
          <a:xfrm>
            <a:off x="8502807" y="3958889"/>
            <a:ext cx="36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EA0538D-1A24-47EC-9E75-CC7D667A38C7}"/>
              </a:ext>
            </a:extLst>
          </p:cNvPr>
          <p:cNvCxnSpPr>
            <a:cxnSpLocks/>
          </p:cNvCxnSpPr>
          <p:nvPr/>
        </p:nvCxnSpPr>
        <p:spPr>
          <a:xfrm flipH="1">
            <a:off x="5158987" y="3536047"/>
            <a:ext cx="4572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692C07E-5D49-42F3-845F-31EBCF5A148B}"/>
              </a:ext>
            </a:extLst>
          </p:cNvPr>
          <p:cNvCxnSpPr>
            <a:cxnSpLocks/>
          </p:cNvCxnSpPr>
          <p:nvPr/>
        </p:nvCxnSpPr>
        <p:spPr>
          <a:xfrm flipH="1">
            <a:off x="7548223" y="3564312"/>
            <a:ext cx="438522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E4170E0-1009-4671-8A7F-EE36C09B4ABD}"/>
                  </a:ext>
                </a:extLst>
              </p:cNvPr>
              <p:cNvSpPr txBox="1"/>
              <p:nvPr/>
            </p:nvSpPr>
            <p:spPr>
              <a:xfrm>
                <a:off x="7986745" y="3198541"/>
                <a:ext cx="890913" cy="326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E4170E0-1009-4671-8A7F-EE36C09B4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6745" y="3198541"/>
                <a:ext cx="890913" cy="3262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6B3C94F-BF71-48C8-8A9D-275C994F0D1F}"/>
              </a:ext>
            </a:extLst>
          </p:cNvPr>
          <p:cNvCxnSpPr>
            <a:cxnSpLocks/>
          </p:cNvCxnSpPr>
          <p:nvPr/>
        </p:nvCxnSpPr>
        <p:spPr>
          <a:xfrm flipH="1">
            <a:off x="8064285" y="3540833"/>
            <a:ext cx="459061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D2C6D37-8903-4A40-8213-9CC0156896C5}"/>
                  </a:ext>
                </a:extLst>
              </p:cNvPr>
              <p:cNvSpPr txBox="1"/>
              <p:nvPr/>
            </p:nvSpPr>
            <p:spPr>
              <a:xfrm>
                <a:off x="7515670" y="3226019"/>
                <a:ext cx="3303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D2C6D37-8903-4A40-8213-9CC015689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670" y="3226019"/>
                <a:ext cx="330362" cy="307777"/>
              </a:xfrm>
              <a:prstGeom prst="rect">
                <a:avLst/>
              </a:prstGeom>
              <a:blipFill>
                <a:blip r:embed="rId3"/>
                <a:stretch>
                  <a:fillRect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>
            <a:extLst>
              <a:ext uri="{FF2B5EF4-FFF2-40B4-BE49-F238E27FC236}">
                <a16:creationId xmlns:a16="http://schemas.microsoft.com/office/drawing/2014/main" id="{A902C391-7941-44A6-BBF3-26A88730AC8F}"/>
              </a:ext>
            </a:extLst>
          </p:cNvPr>
          <p:cNvSpPr txBox="1"/>
          <p:nvPr/>
        </p:nvSpPr>
        <p:spPr>
          <a:xfrm>
            <a:off x="4762279" y="3878173"/>
            <a:ext cx="36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8638F6A-72DC-4D01-9346-695A0E36E3B0}"/>
              </a:ext>
            </a:extLst>
          </p:cNvPr>
          <p:cNvCxnSpPr>
            <a:cxnSpLocks/>
          </p:cNvCxnSpPr>
          <p:nvPr/>
        </p:nvCxnSpPr>
        <p:spPr>
          <a:xfrm flipH="1">
            <a:off x="4191765" y="3188603"/>
            <a:ext cx="1424422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AB954AA-072E-4451-8C8A-3CBD05F818DF}"/>
                  </a:ext>
                </a:extLst>
              </p:cNvPr>
              <p:cNvSpPr txBox="1"/>
              <p:nvPr/>
            </p:nvSpPr>
            <p:spPr>
              <a:xfrm>
                <a:off x="4841227" y="2833985"/>
                <a:ext cx="3303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AB954AA-072E-4451-8C8A-3CBD05F81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227" y="2833985"/>
                <a:ext cx="330362" cy="307777"/>
              </a:xfrm>
              <a:prstGeom prst="rect">
                <a:avLst/>
              </a:prstGeom>
              <a:blipFill>
                <a:blip r:embed="rId4"/>
                <a:stretch>
                  <a:fillRect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644192F-D0D5-47DB-8F8B-A5005ED77ED9}"/>
                  </a:ext>
                </a:extLst>
              </p:cNvPr>
              <p:cNvSpPr txBox="1"/>
              <p:nvPr/>
            </p:nvSpPr>
            <p:spPr>
              <a:xfrm>
                <a:off x="4875423" y="3191297"/>
                <a:ext cx="890913" cy="326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644192F-D0D5-47DB-8F8B-A5005ED77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423" y="3191297"/>
                <a:ext cx="890913" cy="3262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E685563-8530-47B2-AA9F-86181462EB29}"/>
              </a:ext>
            </a:extLst>
          </p:cNvPr>
          <p:cNvCxnSpPr>
            <a:cxnSpLocks/>
          </p:cNvCxnSpPr>
          <p:nvPr/>
        </p:nvCxnSpPr>
        <p:spPr>
          <a:xfrm flipH="1">
            <a:off x="5171589" y="4692935"/>
            <a:ext cx="1518279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06E44C6C-7857-4817-96CE-AD5047FA0DF3}"/>
              </a:ext>
            </a:extLst>
          </p:cNvPr>
          <p:cNvSpPr txBox="1"/>
          <p:nvPr/>
        </p:nvSpPr>
        <p:spPr>
          <a:xfrm>
            <a:off x="5714637" y="4336284"/>
            <a:ext cx="540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78E8D06-7B18-4271-BC18-3177BDF3B55B}"/>
              </a:ext>
            </a:extLst>
          </p:cNvPr>
          <p:cNvSpPr txBox="1"/>
          <p:nvPr/>
        </p:nvSpPr>
        <p:spPr>
          <a:xfrm>
            <a:off x="2318140" y="881755"/>
            <a:ext cx="3735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黒字はスクリーン座標 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ピクセル単位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</a:p>
          <a:p>
            <a:r>
              <a:rPr lang="ja-JP" altLang="en-US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赤字は統一カメラ座標 </a:t>
            </a:r>
            <a:r>
              <a:rPr lang="en-US" altLang="ja-JP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(mm</a:t>
            </a:r>
            <a:r>
              <a:rPr lang="ja-JP" altLang="en-US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単位</a:t>
            </a:r>
            <a:r>
              <a:rPr lang="en-US" altLang="ja-JP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5D23D75-6267-468E-AF0F-6DA19D0C6717}"/>
              </a:ext>
            </a:extLst>
          </p:cNvPr>
          <p:cNvSpPr txBox="1"/>
          <p:nvPr/>
        </p:nvSpPr>
        <p:spPr>
          <a:xfrm>
            <a:off x="5510726" y="3597620"/>
            <a:ext cx="438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A30D533-8B60-44BF-84C8-1FC36D419986}"/>
              </a:ext>
            </a:extLst>
          </p:cNvPr>
          <p:cNvSpPr txBox="1"/>
          <p:nvPr/>
        </p:nvSpPr>
        <p:spPr>
          <a:xfrm>
            <a:off x="7756751" y="3631211"/>
            <a:ext cx="415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p’</a:t>
            </a:r>
          </a:p>
        </p:txBody>
      </p:sp>
      <p:sp>
        <p:nvSpPr>
          <p:cNvPr id="92" name="Speech Bubble: Rectangle 91">
            <a:extLst>
              <a:ext uri="{FF2B5EF4-FFF2-40B4-BE49-F238E27FC236}">
                <a16:creationId xmlns:a16="http://schemas.microsoft.com/office/drawing/2014/main" id="{075148B0-C889-44FE-8624-6D4FCF8D8B62}"/>
              </a:ext>
            </a:extLst>
          </p:cNvPr>
          <p:cNvSpPr/>
          <p:nvPr/>
        </p:nvSpPr>
        <p:spPr>
          <a:xfrm>
            <a:off x="2377443" y="4094152"/>
            <a:ext cx="2262175" cy="1179243"/>
          </a:xfrm>
          <a:prstGeom prst="wedgeRectCallout">
            <a:avLst>
              <a:gd name="adj1" fmla="val 81773"/>
              <a:gd name="adj2" fmla="val -43852"/>
            </a:avLst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494E7A5-6A63-475A-A09F-90DE10AFC543}"/>
                  </a:ext>
                </a:extLst>
              </p:cNvPr>
              <p:cNvSpPr txBox="1"/>
              <p:nvPr/>
            </p:nvSpPr>
            <p:spPr>
              <a:xfrm>
                <a:off x="2756256" y="4497498"/>
                <a:ext cx="1572802" cy="6917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494E7A5-6A63-475A-A09F-90DE10AFC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256" y="4497498"/>
                <a:ext cx="1572802" cy="6917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Box 92">
            <a:extLst>
              <a:ext uri="{FF2B5EF4-FFF2-40B4-BE49-F238E27FC236}">
                <a16:creationId xmlns:a16="http://schemas.microsoft.com/office/drawing/2014/main" id="{E0AB0789-B217-4953-BF10-EEE04B88064F}"/>
              </a:ext>
            </a:extLst>
          </p:cNvPr>
          <p:cNvSpPr txBox="1"/>
          <p:nvPr/>
        </p:nvSpPr>
        <p:spPr>
          <a:xfrm>
            <a:off x="2521424" y="4111159"/>
            <a:ext cx="209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00B05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緑三角の相似関係</a:t>
            </a:r>
            <a:endParaRPr lang="en-US" altLang="ja-JP" b="1" dirty="0">
              <a:solidFill>
                <a:srgbClr val="00B05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4" name="Speech Bubble: Rectangle 93">
            <a:extLst>
              <a:ext uri="{FF2B5EF4-FFF2-40B4-BE49-F238E27FC236}">
                <a16:creationId xmlns:a16="http://schemas.microsoft.com/office/drawing/2014/main" id="{DE4DED0F-6490-4FAE-894B-6579ED513E19}"/>
              </a:ext>
            </a:extLst>
          </p:cNvPr>
          <p:cNvSpPr/>
          <p:nvPr/>
        </p:nvSpPr>
        <p:spPr>
          <a:xfrm>
            <a:off x="8927313" y="4094152"/>
            <a:ext cx="2262175" cy="1179243"/>
          </a:xfrm>
          <a:prstGeom prst="wedgeRectCallout">
            <a:avLst>
              <a:gd name="adj1" fmla="val -74696"/>
              <a:gd name="adj2" fmla="val -3484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763C424-6832-4C39-B052-BB737B501F6B}"/>
                  </a:ext>
                </a:extLst>
              </p:cNvPr>
              <p:cNvSpPr txBox="1"/>
              <p:nvPr/>
            </p:nvSpPr>
            <p:spPr>
              <a:xfrm>
                <a:off x="9144682" y="4526151"/>
                <a:ext cx="1946283" cy="6917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763C424-6832-4C39-B052-BB737B501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682" y="4526151"/>
                <a:ext cx="1946283" cy="6917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TextBox 95">
            <a:extLst>
              <a:ext uri="{FF2B5EF4-FFF2-40B4-BE49-F238E27FC236}">
                <a16:creationId xmlns:a16="http://schemas.microsoft.com/office/drawing/2014/main" id="{DC9AC914-23CD-4A35-A234-FE12B5C217D9}"/>
              </a:ext>
            </a:extLst>
          </p:cNvPr>
          <p:cNvSpPr txBox="1"/>
          <p:nvPr/>
        </p:nvSpPr>
        <p:spPr>
          <a:xfrm>
            <a:off x="9071294" y="4111159"/>
            <a:ext cx="209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赤三角の相似関係</a:t>
            </a:r>
            <a:endParaRPr lang="en-US" altLang="ja-JP" b="1" dirty="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8B202BA-853A-4326-BECF-E83EFA9C3034}"/>
                  </a:ext>
                </a:extLst>
              </p:cNvPr>
              <p:cNvSpPr txBox="1"/>
              <p:nvPr/>
            </p:nvSpPr>
            <p:spPr>
              <a:xfrm>
                <a:off x="5038780" y="5386564"/>
                <a:ext cx="3383280" cy="1161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𝑖𝑠𝑝𝑎𝑟𝑖𝑡𝑦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8B202BA-853A-4326-BECF-E83EFA9C3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780" y="5386564"/>
                <a:ext cx="3383280" cy="11614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8" name="Picture 97">
            <a:extLst>
              <a:ext uri="{FF2B5EF4-FFF2-40B4-BE49-F238E27FC236}">
                <a16:creationId xmlns:a16="http://schemas.microsoft.com/office/drawing/2014/main" id="{6E0187A4-4B5A-4EFD-97A0-56EFA4E51B4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94318" y="1477158"/>
            <a:ext cx="6129506" cy="408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4238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CB05B3E8-3AF8-F5CA-4051-513802F84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282" y="499654"/>
            <a:ext cx="4396518" cy="2460290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F42B23A-20C1-84B4-9BAE-2922281C268E}"/>
              </a:ext>
            </a:extLst>
          </p:cNvPr>
          <p:cNvSpPr/>
          <p:nvPr/>
        </p:nvSpPr>
        <p:spPr>
          <a:xfrm>
            <a:off x="1051560" y="2423160"/>
            <a:ext cx="4206240" cy="3086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BAD3535-13C9-2123-4B03-F46191524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82" y="1854601"/>
            <a:ext cx="4413887" cy="246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7684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9E137B1-DDB7-494F-9193-4CEED93D2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677" y="347209"/>
            <a:ext cx="4414694" cy="1124239"/>
          </a:xfrm>
          <a:prstGeom prst="rect">
            <a:avLst/>
          </a:prstGeom>
        </p:spPr>
      </p:pic>
      <p:sp>
        <p:nvSpPr>
          <p:cNvPr id="53" name="Speech Bubble: Rectangle 52">
            <a:extLst>
              <a:ext uri="{FF2B5EF4-FFF2-40B4-BE49-F238E27FC236}">
                <a16:creationId xmlns:a16="http://schemas.microsoft.com/office/drawing/2014/main" id="{5C2EA1EE-BEE6-4239-9413-6187BD876AB3}"/>
              </a:ext>
            </a:extLst>
          </p:cNvPr>
          <p:cNvSpPr/>
          <p:nvPr/>
        </p:nvSpPr>
        <p:spPr>
          <a:xfrm>
            <a:off x="3838516" y="1972241"/>
            <a:ext cx="2543612" cy="2421824"/>
          </a:xfrm>
          <a:prstGeom prst="wedgeRectCallout">
            <a:avLst>
              <a:gd name="adj1" fmla="val -61403"/>
              <a:gd name="adj2" fmla="val -7888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233927B4-4819-40EA-B25F-D9C8BB72999C}"/>
              </a:ext>
            </a:extLst>
          </p:cNvPr>
          <p:cNvSpPr/>
          <p:nvPr/>
        </p:nvSpPr>
        <p:spPr>
          <a:xfrm>
            <a:off x="6505342" y="524843"/>
            <a:ext cx="5038726" cy="5039249"/>
          </a:xfrm>
          <a:prstGeom prst="wedgeRectCallout">
            <a:avLst>
              <a:gd name="adj1" fmla="val -66634"/>
              <a:gd name="adj2" fmla="val -4364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51E30AE-E84C-47F1-A70A-ED29CFEAD24F}"/>
              </a:ext>
            </a:extLst>
          </p:cNvPr>
          <p:cNvSpPr/>
          <p:nvPr/>
        </p:nvSpPr>
        <p:spPr>
          <a:xfrm>
            <a:off x="6643177" y="1698455"/>
            <a:ext cx="2194560" cy="219456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15C954-B0C4-4F1B-B6DD-BC4E3C6756D0}"/>
              </a:ext>
            </a:extLst>
          </p:cNvPr>
          <p:cNvSpPr/>
          <p:nvPr/>
        </p:nvSpPr>
        <p:spPr>
          <a:xfrm>
            <a:off x="7219249" y="2180301"/>
            <a:ext cx="1371600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2783D0-CC99-4713-A023-454EC498022B}"/>
              </a:ext>
            </a:extLst>
          </p:cNvPr>
          <p:cNvCxnSpPr>
            <a:cxnSpLocks/>
          </p:cNvCxnSpPr>
          <p:nvPr/>
        </p:nvCxnSpPr>
        <p:spPr>
          <a:xfrm flipH="1">
            <a:off x="8337103" y="1738229"/>
            <a:ext cx="433958" cy="126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D111264-3E53-4765-A931-A8A358A4426F}"/>
              </a:ext>
            </a:extLst>
          </p:cNvPr>
          <p:cNvSpPr txBox="1"/>
          <p:nvPr/>
        </p:nvSpPr>
        <p:spPr>
          <a:xfrm>
            <a:off x="8837737" y="1724459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CMOS sensor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D1AA6F-079B-4DEA-B6B7-D736FF61534A}"/>
              </a:ext>
            </a:extLst>
          </p:cNvPr>
          <p:cNvCxnSpPr/>
          <p:nvPr/>
        </p:nvCxnSpPr>
        <p:spPr>
          <a:xfrm flipH="1">
            <a:off x="8590849" y="2036783"/>
            <a:ext cx="886968" cy="566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8E34BE-ACE4-497B-A94D-EC09C031DCB8}"/>
              </a:ext>
            </a:extLst>
          </p:cNvPr>
          <p:cNvSpPr txBox="1"/>
          <p:nvPr/>
        </p:nvSpPr>
        <p:spPr>
          <a:xfrm>
            <a:off x="8668572" y="1427756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Lens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CBFFF3-8456-4A75-A270-66BFD4182CFA}"/>
              </a:ext>
            </a:extLst>
          </p:cNvPr>
          <p:cNvCxnSpPr/>
          <p:nvPr/>
        </p:nvCxnSpPr>
        <p:spPr>
          <a:xfrm>
            <a:off x="4627987" y="1325552"/>
            <a:ext cx="1167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D7F7074-8478-4F65-B42B-12BC5DB0896A}"/>
                  </a:ext>
                </a:extLst>
              </p:cNvPr>
              <p:cNvSpPr/>
              <p:nvPr/>
            </p:nvSpPr>
            <p:spPr>
              <a:xfrm>
                <a:off x="7940950" y="269528"/>
                <a:ext cx="2194560" cy="45593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/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>
                    <a:solidFill>
                      <a:schemeClr val="dk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D7F7074-8478-4F65-B42B-12BC5DB089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0950" y="269528"/>
                <a:ext cx="2194560" cy="455930"/>
              </a:xfrm>
              <a:prstGeom prst="rect">
                <a:avLst/>
              </a:prstGeom>
              <a:blipFill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6FFB268-EC53-4261-9694-6855C975D86D}"/>
              </a:ext>
            </a:extLst>
          </p:cNvPr>
          <p:cNvCxnSpPr>
            <a:cxnSpLocks/>
          </p:cNvCxnSpPr>
          <p:nvPr/>
        </p:nvCxnSpPr>
        <p:spPr>
          <a:xfrm>
            <a:off x="7216201" y="2180301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8CAB71-D885-447F-BBEF-A1071E157B42}"/>
              </a:ext>
            </a:extLst>
          </p:cNvPr>
          <p:cNvCxnSpPr>
            <a:cxnSpLocks/>
          </p:cNvCxnSpPr>
          <p:nvPr/>
        </p:nvCxnSpPr>
        <p:spPr>
          <a:xfrm>
            <a:off x="7225345" y="2171157"/>
            <a:ext cx="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7ED3DC7-1B1E-4D71-A460-A06AB2E15D30}"/>
              </a:ext>
            </a:extLst>
          </p:cNvPr>
          <p:cNvSpPr txBox="1"/>
          <p:nvPr/>
        </p:nvSpPr>
        <p:spPr>
          <a:xfrm>
            <a:off x="7318309" y="1909125"/>
            <a:ext cx="32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78C714-F782-436D-A0A4-FB495ACC3CE7}"/>
              </a:ext>
            </a:extLst>
          </p:cNvPr>
          <p:cNvSpPr txBox="1"/>
          <p:nvPr/>
        </p:nvSpPr>
        <p:spPr>
          <a:xfrm>
            <a:off x="6996745" y="2206531"/>
            <a:ext cx="32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821451C-1BE3-4A82-9A06-ECF23277A9EF}"/>
              </a:ext>
            </a:extLst>
          </p:cNvPr>
          <p:cNvCxnSpPr/>
          <p:nvPr/>
        </p:nvCxnSpPr>
        <p:spPr>
          <a:xfrm>
            <a:off x="7769032" y="2171157"/>
            <a:ext cx="0" cy="54864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1ED949-071E-42D0-A303-072B424B5E3A}"/>
              </a:ext>
            </a:extLst>
          </p:cNvPr>
          <p:cNvCxnSpPr>
            <a:cxnSpLocks/>
            <a:endCxn id="19" idx="5"/>
          </p:cNvCxnSpPr>
          <p:nvPr/>
        </p:nvCxnSpPr>
        <p:spPr>
          <a:xfrm flipH="1" flipV="1">
            <a:off x="7797182" y="2781158"/>
            <a:ext cx="995598" cy="74450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3355900-3DBB-4170-921B-3584416C1B0E}"/>
              </a:ext>
            </a:extLst>
          </p:cNvPr>
          <p:cNvSpPr txBox="1"/>
          <p:nvPr/>
        </p:nvSpPr>
        <p:spPr>
          <a:xfrm>
            <a:off x="8771061" y="3372768"/>
            <a:ext cx="1873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Center of the lens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69D6212-9072-458A-A9C6-9DEB7E02B25E}"/>
                  </a:ext>
                </a:extLst>
              </p:cNvPr>
              <p:cNvSpPr/>
              <p:nvPr/>
            </p:nvSpPr>
            <p:spPr>
              <a:xfrm>
                <a:off x="7712195" y="2249519"/>
                <a:ext cx="458779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69D6212-9072-458A-A9C6-9DEB7E02B2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195" y="2249519"/>
                <a:ext cx="458779" cy="391261"/>
              </a:xfrm>
              <a:prstGeom prst="rect">
                <a:avLst/>
              </a:prstGeom>
              <a:blipFill>
                <a:blip r:embed="rId4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ED4AD9E-4F38-4F77-B7E7-B612EC0A0A87}"/>
                  </a:ext>
                </a:extLst>
              </p:cNvPr>
              <p:cNvSpPr/>
              <p:nvPr/>
            </p:nvSpPr>
            <p:spPr>
              <a:xfrm>
                <a:off x="7282641" y="2657732"/>
                <a:ext cx="4511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ED4AD9E-4F38-4F77-B7E7-B612EC0A0A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641" y="2657732"/>
                <a:ext cx="45114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D4A7480-E078-45FD-A1AE-F4D4B29BA3B8}"/>
              </a:ext>
            </a:extLst>
          </p:cNvPr>
          <p:cNvCxnSpPr>
            <a:cxnSpLocks/>
          </p:cNvCxnSpPr>
          <p:nvPr/>
        </p:nvCxnSpPr>
        <p:spPr>
          <a:xfrm>
            <a:off x="7216200" y="2743058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A606F60D-6BA0-40BF-AF7D-09BBF9616CEE}"/>
              </a:ext>
            </a:extLst>
          </p:cNvPr>
          <p:cNvSpPr/>
          <p:nvPr/>
        </p:nvSpPr>
        <p:spPr>
          <a:xfrm>
            <a:off x="7719133" y="2703109"/>
            <a:ext cx="91440" cy="9144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13CD230-D9EC-42F1-AA87-75D684B2E06D}"/>
                  </a:ext>
                </a:extLst>
              </p:cNvPr>
              <p:cNvSpPr/>
              <p:nvPr/>
            </p:nvSpPr>
            <p:spPr>
              <a:xfrm>
                <a:off x="7316785" y="3951262"/>
                <a:ext cx="3417869" cy="3931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of the left camera</a:t>
                </a: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13CD230-D9EC-42F1-AA87-75D684B2E0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785" y="3951262"/>
                <a:ext cx="3417869" cy="393121"/>
              </a:xfrm>
              <a:prstGeom prst="rect">
                <a:avLst/>
              </a:prstGeom>
              <a:blipFill>
                <a:blip r:embed="rId6"/>
                <a:stretch>
                  <a:fillRect t="-615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7DB106D-245E-4ED9-B56A-9BB3F518A3EA}"/>
                  </a:ext>
                </a:extLst>
              </p:cNvPr>
              <p:cNvSpPr/>
              <p:nvPr/>
            </p:nvSpPr>
            <p:spPr>
              <a:xfrm>
                <a:off x="7325398" y="4322744"/>
                <a:ext cx="3417869" cy="3931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of the right camera</a:t>
                </a: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7DB106D-245E-4ED9-B56A-9BB3F518A3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5398" y="4322744"/>
                <a:ext cx="3417869" cy="393121"/>
              </a:xfrm>
              <a:prstGeom prst="rect">
                <a:avLst/>
              </a:prstGeom>
              <a:blipFill>
                <a:blip r:embed="rId7"/>
                <a:stretch>
                  <a:fillRect t="-615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C8E34C3-9C4C-4560-B10E-143CE19F7B27}"/>
                  </a:ext>
                </a:extLst>
              </p:cNvPr>
              <p:cNvSpPr/>
              <p:nvPr/>
            </p:nvSpPr>
            <p:spPr>
              <a:xfrm>
                <a:off x="6628167" y="4798618"/>
                <a:ext cx="4794656" cy="6701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if the center of the CMOS sensors and the center of the lenses are exactly aligned.</a:t>
                </a: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C8E34C3-9C4C-4560-B10E-143CE19F7B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167" y="4798618"/>
                <a:ext cx="4794656" cy="670120"/>
              </a:xfrm>
              <a:prstGeom prst="rect">
                <a:avLst/>
              </a:prstGeom>
              <a:blipFill>
                <a:blip r:embed="rId8"/>
                <a:stretch>
                  <a:fillRect l="-1017" t="-3636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D7D6614F-BA82-44FF-8119-131EF51896A7}"/>
              </a:ext>
            </a:extLst>
          </p:cNvPr>
          <p:cNvSpPr/>
          <p:nvPr/>
        </p:nvSpPr>
        <p:spPr>
          <a:xfrm>
            <a:off x="3838516" y="1972241"/>
            <a:ext cx="2543612" cy="2421824"/>
          </a:xfrm>
          <a:prstGeom prst="wedgeRectCallout">
            <a:avLst>
              <a:gd name="adj1" fmla="val 6376"/>
              <a:gd name="adj2" fmla="val -7612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16CE3C1-9E12-4D0F-97D9-3AC27BF11E67}"/>
              </a:ext>
            </a:extLst>
          </p:cNvPr>
          <p:cNvGrpSpPr/>
          <p:nvPr/>
        </p:nvGrpSpPr>
        <p:grpSpPr>
          <a:xfrm>
            <a:off x="4198795" y="3101465"/>
            <a:ext cx="429192" cy="319070"/>
            <a:chOff x="1295400" y="2395538"/>
            <a:chExt cx="723899" cy="538161"/>
          </a:xfrm>
        </p:grpSpPr>
        <p:sp>
          <p:nvSpPr>
            <p:cNvPr id="42" name="Cube 41">
              <a:extLst>
                <a:ext uri="{FF2B5EF4-FFF2-40B4-BE49-F238E27FC236}">
                  <a16:creationId xmlns:a16="http://schemas.microsoft.com/office/drawing/2014/main" id="{4D783DA4-A668-46C1-883E-1C169E8A4E57}"/>
                </a:ext>
              </a:extLst>
            </p:cNvPr>
            <p:cNvSpPr/>
            <p:nvPr/>
          </p:nvSpPr>
          <p:spPr>
            <a:xfrm>
              <a:off x="1295400" y="2395538"/>
              <a:ext cx="552448" cy="538161"/>
            </a:xfrm>
            <a:prstGeom prst="cube">
              <a:avLst>
                <a:gd name="adj" fmla="val 2742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ylinder 42">
              <a:extLst>
                <a:ext uri="{FF2B5EF4-FFF2-40B4-BE49-F238E27FC236}">
                  <a16:creationId xmlns:a16="http://schemas.microsoft.com/office/drawing/2014/main" id="{23B1FFD5-721C-43E5-B00F-3B32448965E4}"/>
                </a:ext>
              </a:extLst>
            </p:cNvPr>
            <p:cNvSpPr/>
            <p:nvPr/>
          </p:nvSpPr>
          <p:spPr>
            <a:xfrm rot="5400000">
              <a:off x="1743073" y="2536031"/>
              <a:ext cx="266700" cy="285752"/>
            </a:xfrm>
            <a:prstGeom prst="can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C10A0B3-8E32-47A7-BA56-8177F1B140C5}"/>
              </a:ext>
            </a:extLst>
          </p:cNvPr>
          <p:cNvGrpSpPr/>
          <p:nvPr/>
        </p:nvGrpSpPr>
        <p:grpSpPr>
          <a:xfrm>
            <a:off x="4836490" y="2294483"/>
            <a:ext cx="429192" cy="319070"/>
            <a:chOff x="1295400" y="2395538"/>
            <a:chExt cx="723899" cy="538161"/>
          </a:xfrm>
        </p:grpSpPr>
        <p:sp>
          <p:nvSpPr>
            <p:cNvPr id="45" name="Cube 44">
              <a:extLst>
                <a:ext uri="{FF2B5EF4-FFF2-40B4-BE49-F238E27FC236}">
                  <a16:creationId xmlns:a16="http://schemas.microsoft.com/office/drawing/2014/main" id="{67B10398-D53F-4766-BA86-B547B4CBC80A}"/>
                </a:ext>
              </a:extLst>
            </p:cNvPr>
            <p:cNvSpPr/>
            <p:nvPr/>
          </p:nvSpPr>
          <p:spPr>
            <a:xfrm>
              <a:off x="1295400" y="2395538"/>
              <a:ext cx="552448" cy="538161"/>
            </a:xfrm>
            <a:prstGeom prst="cube">
              <a:avLst>
                <a:gd name="adj" fmla="val 2742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ylinder 45">
              <a:extLst>
                <a:ext uri="{FF2B5EF4-FFF2-40B4-BE49-F238E27FC236}">
                  <a16:creationId xmlns:a16="http://schemas.microsoft.com/office/drawing/2014/main" id="{BF41EF94-C11C-42D6-AE70-0BCCCA39DBDD}"/>
                </a:ext>
              </a:extLst>
            </p:cNvPr>
            <p:cNvSpPr/>
            <p:nvPr/>
          </p:nvSpPr>
          <p:spPr>
            <a:xfrm rot="5400000">
              <a:off x="1743073" y="2536031"/>
              <a:ext cx="266700" cy="285752"/>
            </a:xfrm>
            <a:prstGeom prst="can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A7A697B-A675-4A99-A228-1F4294B8508E}"/>
                  </a:ext>
                </a:extLst>
              </p:cNvPr>
              <p:cNvSpPr/>
              <p:nvPr/>
            </p:nvSpPr>
            <p:spPr>
              <a:xfrm>
                <a:off x="4274329" y="1747275"/>
                <a:ext cx="1643867" cy="40010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/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dk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A7A697B-A675-4A99-A228-1F4294B850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329" y="1747275"/>
                <a:ext cx="1643867" cy="400101"/>
              </a:xfrm>
              <a:prstGeom prst="rect">
                <a:avLst/>
              </a:prstGeom>
              <a:blipFill>
                <a:blip r:embed="rId9"/>
                <a:stretch>
                  <a:fillRect t="-2985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94D60C4-548F-42C0-8DF5-CBC434F0CE75}"/>
              </a:ext>
            </a:extLst>
          </p:cNvPr>
          <p:cNvCxnSpPr>
            <a:stCxn id="45" idx="3"/>
            <a:endCxn id="42" idx="0"/>
          </p:cNvCxnSpPr>
          <p:nvPr/>
        </p:nvCxnSpPr>
        <p:spPr>
          <a:xfrm flipH="1">
            <a:off x="4406310" y="2613553"/>
            <a:ext cx="550206" cy="48791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3DE14A4-E9CF-4391-99E3-3E25AA024AAC}"/>
                  </a:ext>
                </a:extLst>
              </p:cNvPr>
              <p:cNvSpPr/>
              <p:nvPr/>
            </p:nvSpPr>
            <p:spPr>
              <a:xfrm>
                <a:off x="4342918" y="2541552"/>
                <a:ext cx="3817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3DE14A4-E9CF-4391-99E3-3E25AA024A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2918" y="2541552"/>
                <a:ext cx="38179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9EB3DC0-E83D-4977-AA8B-0EED02DC2546}"/>
                  </a:ext>
                </a:extLst>
              </p:cNvPr>
              <p:cNvSpPr/>
              <p:nvPr/>
            </p:nvSpPr>
            <p:spPr>
              <a:xfrm>
                <a:off x="3931479" y="3470735"/>
                <a:ext cx="2535415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is the distance between the left camera and the right camera.</a:t>
                </a: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9EB3DC0-E83D-4977-AA8B-0EED02DC25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479" y="3470735"/>
                <a:ext cx="2535415" cy="923330"/>
              </a:xfrm>
              <a:prstGeom prst="rect">
                <a:avLst/>
              </a:prstGeom>
              <a:blipFill>
                <a:blip r:embed="rId11"/>
                <a:stretch>
                  <a:fillRect l="-2163" t="-3289" r="-1202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4FAFDC5-B9F1-4271-B4B5-EAE6FB559FD3}"/>
                  </a:ext>
                </a:extLst>
              </p:cNvPr>
              <p:cNvSpPr/>
              <p:nvPr/>
            </p:nvSpPr>
            <p:spPr>
              <a:xfrm>
                <a:off x="6737726" y="751462"/>
                <a:ext cx="460991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is the distance (pixels) from left edge of the CMOS sensor to the center of the lens.</a:t>
                </a: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4FAFDC5-B9F1-4271-B4B5-EAE6FB559F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726" y="751462"/>
                <a:ext cx="4609910" cy="646331"/>
              </a:xfrm>
              <a:prstGeom prst="rect">
                <a:avLst/>
              </a:prstGeom>
              <a:blipFill>
                <a:blip r:embed="rId12"/>
                <a:stretch>
                  <a:fillRect l="-1058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83832341-58C9-4839-B4FF-26D48A9A889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8447" y="773962"/>
            <a:ext cx="10175106" cy="531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872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02D1CD66-7D2E-4DD6-9649-0483FE74704C}"/>
              </a:ext>
            </a:extLst>
          </p:cNvPr>
          <p:cNvGrpSpPr/>
          <p:nvPr/>
        </p:nvGrpSpPr>
        <p:grpSpPr>
          <a:xfrm>
            <a:off x="8367170" y="2514600"/>
            <a:ext cx="466344" cy="1828800"/>
            <a:chOff x="9473184" y="1495044"/>
            <a:chExt cx="466344" cy="2891790"/>
          </a:xfrm>
        </p:grpSpPr>
        <p:sp>
          <p:nvSpPr>
            <p:cNvPr id="44" name="Cylinder 43">
              <a:extLst>
                <a:ext uri="{FF2B5EF4-FFF2-40B4-BE49-F238E27FC236}">
                  <a16:creationId xmlns:a16="http://schemas.microsoft.com/office/drawing/2014/main" id="{2D6720B3-EB20-402A-A943-061095B38744}"/>
                </a:ext>
              </a:extLst>
            </p:cNvPr>
            <p:cNvSpPr/>
            <p:nvPr/>
          </p:nvSpPr>
          <p:spPr>
            <a:xfrm>
              <a:off x="9473184" y="2187703"/>
              <a:ext cx="466344" cy="2199131"/>
            </a:xfrm>
            <a:prstGeom prst="can">
              <a:avLst>
                <a:gd name="adj" fmla="val 2043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FD8C3CB2-4CCA-4B8D-9011-54593480363C}"/>
                </a:ext>
              </a:extLst>
            </p:cNvPr>
            <p:cNvSpPr/>
            <p:nvPr/>
          </p:nvSpPr>
          <p:spPr>
            <a:xfrm>
              <a:off x="9567525" y="1495044"/>
              <a:ext cx="274320" cy="731520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E7151DB-8259-4DDB-9AD9-BB53C2356C6B}"/>
              </a:ext>
            </a:extLst>
          </p:cNvPr>
          <p:cNvGrpSpPr/>
          <p:nvPr/>
        </p:nvGrpSpPr>
        <p:grpSpPr>
          <a:xfrm>
            <a:off x="4286448" y="2898220"/>
            <a:ext cx="274320" cy="1371600"/>
            <a:chOff x="4727448" y="2660904"/>
            <a:chExt cx="475488" cy="2350008"/>
          </a:xfrm>
        </p:grpSpPr>
        <p:sp>
          <p:nvSpPr>
            <p:cNvPr id="39" name="Chord 38">
              <a:extLst>
                <a:ext uri="{FF2B5EF4-FFF2-40B4-BE49-F238E27FC236}">
                  <a16:creationId xmlns:a16="http://schemas.microsoft.com/office/drawing/2014/main" id="{A4CBBBA9-3DFD-483B-9B5B-899E81C7A82E}"/>
                </a:ext>
              </a:extLst>
            </p:cNvPr>
            <p:cNvSpPr/>
            <p:nvPr/>
          </p:nvSpPr>
          <p:spPr>
            <a:xfrm>
              <a:off x="4736592" y="2660904"/>
              <a:ext cx="466344" cy="2350008"/>
            </a:xfrm>
            <a:prstGeom prst="chord">
              <a:avLst>
                <a:gd name="adj1" fmla="val 5403097"/>
                <a:gd name="adj2" fmla="val 1620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hord 39">
              <a:extLst>
                <a:ext uri="{FF2B5EF4-FFF2-40B4-BE49-F238E27FC236}">
                  <a16:creationId xmlns:a16="http://schemas.microsoft.com/office/drawing/2014/main" id="{CBF13342-1F15-4578-A915-BF9BB13599AD}"/>
                </a:ext>
              </a:extLst>
            </p:cNvPr>
            <p:cNvSpPr/>
            <p:nvPr/>
          </p:nvSpPr>
          <p:spPr>
            <a:xfrm flipH="1">
              <a:off x="4727448" y="2660904"/>
              <a:ext cx="466344" cy="2350008"/>
            </a:xfrm>
            <a:prstGeom prst="chord">
              <a:avLst>
                <a:gd name="adj1" fmla="val 5403097"/>
                <a:gd name="adj2" fmla="val 1620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35822DE-681D-461C-8615-2175AE2CB2BC}"/>
              </a:ext>
            </a:extLst>
          </p:cNvPr>
          <p:cNvCxnSpPr/>
          <p:nvPr/>
        </p:nvCxnSpPr>
        <p:spPr>
          <a:xfrm flipH="1">
            <a:off x="4417570" y="3587276"/>
            <a:ext cx="6028" cy="4978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8842C9-C3A4-4A3F-9D23-9BFF2C63850E}"/>
              </a:ext>
            </a:extLst>
          </p:cNvPr>
          <p:cNvCxnSpPr>
            <a:cxnSpLocks/>
          </p:cNvCxnSpPr>
          <p:nvPr/>
        </p:nvCxnSpPr>
        <p:spPr>
          <a:xfrm flipV="1">
            <a:off x="4417570" y="3206426"/>
            <a:ext cx="394022" cy="3808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E8784EB-2941-4030-A79E-998F483CA29B}"/>
              </a:ext>
            </a:extLst>
          </p:cNvPr>
          <p:cNvCxnSpPr>
            <a:cxnSpLocks/>
          </p:cNvCxnSpPr>
          <p:nvPr/>
        </p:nvCxnSpPr>
        <p:spPr>
          <a:xfrm>
            <a:off x="4417570" y="3587276"/>
            <a:ext cx="4572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14ED0AA-7285-423F-B28B-828F7084128A}"/>
              </a:ext>
            </a:extLst>
          </p:cNvPr>
          <p:cNvSpPr txBox="1"/>
          <p:nvPr/>
        </p:nvSpPr>
        <p:spPr>
          <a:xfrm>
            <a:off x="4716341" y="3278981"/>
            <a:ext cx="35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09BE25-AAC2-43A5-A567-E4AF696EBA77}"/>
              </a:ext>
            </a:extLst>
          </p:cNvPr>
          <p:cNvSpPr txBox="1"/>
          <p:nvPr/>
        </p:nvSpPr>
        <p:spPr>
          <a:xfrm>
            <a:off x="4539344" y="2928699"/>
            <a:ext cx="35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2274C6-2244-424A-AAEF-524779FA51C1}"/>
              </a:ext>
            </a:extLst>
          </p:cNvPr>
          <p:cNvSpPr txBox="1"/>
          <p:nvPr/>
        </p:nvSpPr>
        <p:spPr>
          <a:xfrm>
            <a:off x="4137848" y="3828900"/>
            <a:ext cx="35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6AFD5B2-0E87-48F1-8FCF-CC039F6FD834}"/>
              </a:ext>
            </a:extLst>
          </p:cNvPr>
          <p:cNvCxnSpPr>
            <a:cxnSpLocks/>
          </p:cNvCxnSpPr>
          <p:nvPr/>
        </p:nvCxnSpPr>
        <p:spPr>
          <a:xfrm>
            <a:off x="2921284" y="3584020"/>
            <a:ext cx="5851241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12216F4-4ABC-4C0F-8F67-AEA64E43279F}"/>
              </a:ext>
            </a:extLst>
          </p:cNvPr>
          <p:cNvSpPr txBox="1"/>
          <p:nvPr/>
        </p:nvSpPr>
        <p:spPr>
          <a:xfrm>
            <a:off x="8604093" y="3405187"/>
            <a:ext cx="219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→カメラの視線方向</a:t>
            </a:r>
            <a:endParaRPr 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1" name="Cube 40">
            <a:extLst>
              <a:ext uri="{FF2B5EF4-FFF2-40B4-BE49-F238E27FC236}">
                <a16:creationId xmlns:a16="http://schemas.microsoft.com/office/drawing/2014/main" id="{CADB6446-1528-4940-AC24-4B7E409A9CDB}"/>
              </a:ext>
            </a:extLst>
          </p:cNvPr>
          <p:cNvSpPr/>
          <p:nvPr/>
        </p:nvSpPr>
        <p:spPr>
          <a:xfrm>
            <a:off x="2573622" y="2669620"/>
            <a:ext cx="695325" cy="1828800"/>
          </a:xfrm>
          <a:prstGeom prst="cube">
            <a:avLst>
              <a:gd name="adj" fmla="val 98266"/>
            </a:avLst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E394576D-A68D-4F42-8F59-E104635852D6}"/>
              </a:ext>
            </a:extLst>
          </p:cNvPr>
          <p:cNvSpPr/>
          <p:nvPr/>
        </p:nvSpPr>
        <p:spPr>
          <a:xfrm>
            <a:off x="5619724" y="2669620"/>
            <a:ext cx="695325" cy="1828800"/>
          </a:xfrm>
          <a:prstGeom prst="cube">
            <a:avLst>
              <a:gd name="adj" fmla="val 98266"/>
            </a:avLst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02DDFE0-B3ED-4784-8D36-977888B137BD}"/>
              </a:ext>
            </a:extLst>
          </p:cNvPr>
          <p:cNvCxnSpPr>
            <a:stCxn id="7" idx="1"/>
          </p:cNvCxnSpPr>
          <p:nvPr/>
        </p:nvCxnSpPr>
        <p:spPr>
          <a:xfrm flipH="1">
            <a:off x="5619724" y="3352888"/>
            <a:ext cx="6028" cy="4978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3E280B-4D2D-4E1B-84FC-83C82966A1BB}"/>
              </a:ext>
            </a:extLst>
          </p:cNvPr>
          <p:cNvCxnSpPr>
            <a:cxnSpLocks/>
          </p:cNvCxnSpPr>
          <p:nvPr/>
        </p:nvCxnSpPr>
        <p:spPr>
          <a:xfrm flipV="1">
            <a:off x="5619724" y="2972038"/>
            <a:ext cx="394022" cy="3808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3D6FDE8-3484-4386-B8DC-58E7C40E460B}"/>
              </a:ext>
            </a:extLst>
          </p:cNvPr>
          <p:cNvSpPr txBox="1"/>
          <p:nvPr/>
        </p:nvSpPr>
        <p:spPr>
          <a:xfrm>
            <a:off x="5755341" y="2675693"/>
            <a:ext cx="35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AA8654-7F51-4493-9B58-B64EFBB4896E}"/>
              </a:ext>
            </a:extLst>
          </p:cNvPr>
          <p:cNvSpPr txBox="1"/>
          <p:nvPr/>
        </p:nvSpPr>
        <p:spPr>
          <a:xfrm>
            <a:off x="5374302" y="3629351"/>
            <a:ext cx="35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61145EEB-B625-444E-BF62-9C5BFC039E2E}"/>
              </a:ext>
            </a:extLst>
          </p:cNvPr>
          <p:cNvSpPr/>
          <p:nvPr/>
        </p:nvSpPr>
        <p:spPr>
          <a:xfrm>
            <a:off x="5755341" y="1755220"/>
            <a:ext cx="2090210" cy="653533"/>
          </a:xfrm>
          <a:prstGeom prst="wedgeRectCallout">
            <a:avLst>
              <a:gd name="adj1" fmla="val -37556"/>
              <a:gd name="adj2" fmla="val 103891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仮想上の結像位置</a:t>
            </a:r>
            <a:endParaRPr lang="en-US" altLang="ja-JP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en-US" altLang="ja-JP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スクリーン座標</a:t>
            </a:r>
            <a:r>
              <a:rPr lang="en-US" altLang="ja-JP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FDB25ADB-2530-4DE4-9181-CF9F4D50C71D}"/>
              </a:ext>
            </a:extLst>
          </p:cNvPr>
          <p:cNvSpPr/>
          <p:nvPr/>
        </p:nvSpPr>
        <p:spPr>
          <a:xfrm>
            <a:off x="2203703" y="2002540"/>
            <a:ext cx="1876231" cy="397582"/>
          </a:xfrm>
          <a:prstGeom prst="wedgeRectCallout">
            <a:avLst>
              <a:gd name="adj1" fmla="val -1491"/>
              <a:gd name="adj2" fmla="val 154489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実際の結像位置</a:t>
            </a:r>
            <a:endParaRPr lang="en-US" altLang="ja-JP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DC354F4-2BA8-44C9-97F5-B90513C50CEA}"/>
              </a:ext>
            </a:extLst>
          </p:cNvPr>
          <p:cNvCxnSpPr>
            <a:cxnSpLocks/>
            <a:endCxn id="44" idx="3"/>
          </p:cNvCxnSpPr>
          <p:nvPr/>
        </p:nvCxnSpPr>
        <p:spPr>
          <a:xfrm>
            <a:off x="2921284" y="3298031"/>
            <a:ext cx="5679058" cy="104536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65AEF1E-A945-4A74-8989-7C87998284D0}"/>
              </a:ext>
            </a:extLst>
          </p:cNvPr>
          <p:cNvCxnSpPr>
            <a:cxnSpLocks/>
            <a:endCxn id="45" idx="0"/>
          </p:cNvCxnSpPr>
          <p:nvPr/>
        </p:nvCxnSpPr>
        <p:spPr>
          <a:xfrm flipV="1">
            <a:off x="2917533" y="2514600"/>
            <a:ext cx="5681138" cy="14566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7C6840D-4328-49FA-ADFC-7FCF14ADD39C}"/>
              </a:ext>
            </a:extLst>
          </p:cNvPr>
          <p:cNvGrpSpPr/>
          <p:nvPr/>
        </p:nvGrpSpPr>
        <p:grpSpPr>
          <a:xfrm>
            <a:off x="5903374" y="3200045"/>
            <a:ext cx="166855" cy="654334"/>
            <a:chOff x="9473184" y="1495044"/>
            <a:chExt cx="466344" cy="2891790"/>
          </a:xfrm>
        </p:grpSpPr>
        <p:sp>
          <p:nvSpPr>
            <p:cNvPr id="51" name="Cylinder 50">
              <a:extLst>
                <a:ext uri="{FF2B5EF4-FFF2-40B4-BE49-F238E27FC236}">
                  <a16:creationId xmlns:a16="http://schemas.microsoft.com/office/drawing/2014/main" id="{66305000-6F80-47C1-A8F1-551943D5AFEB}"/>
                </a:ext>
              </a:extLst>
            </p:cNvPr>
            <p:cNvSpPr/>
            <p:nvPr/>
          </p:nvSpPr>
          <p:spPr>
            <a:xfrm>
              <a:off x="9473184" y="2187703"/>
              <a:ext cx="466344" cy="2199131"/>
            </a:xfrm>
            <a:prstGeom prst="can">
              <a:avLst>
                <a:gd name="adj" fmla="val 20432"/>
              </a:avLst>
            </a:prstGeom>
            <a:solidFill>
              <a:srgbClr val="FFFFFF">
                <a:alpha val="40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18993DC-12AD-4E02-89EF-805311DC927B}"/>
                </a:ext>
              </a:extLst>
            </p:cNvPr>
            <p:cNvSpPr/>
            <p:nvPr/>
          </p:nvSpPr>
          <p:spPr>
            <a:xfrm>
              <a:off x="9567525" y="1495044"/>
              <a:ext cx="274320" cy="731520"/>
            </a:xfrm>
            <a:prstGeom prst="ellipse">
              <a:avLst/>
            </a:prstGeom>
            <a:solidFill>
              <a:srgbClr val="FF7C8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3017862-8960-4400-8312-52D376E7D6E5}"/>
              </a:ext>
            </a:extLst>
          </p:cNvPr>
          <p:cNvGrpSpPr/>
          <p:nvPr/>
        </p:nvGrpSpPr>
        <p:grpSpPr>
          <a:xfrm rot="10800000">
            <a:off x="2835041" y="3305845"/>
            <a:ext cx="166855" cy="654334"/>
            <a:chOff x="9473184" y="1495044"/>
            <a:chExt cx="466344" cy="2891790"/>
          </a:xfrm>
        </p:grpSpPr>
        <p:sp>
          <p:nvSpPr>
            <p:cNvPr id="54" name="Cylinder 53">
              <a:extLst>
                <a:ext uri="{FF2B5EF4-FFF2-40B4-BE49-F238E27FC236}">
                  <a16:creationId xmlns:a16="http://schemas.microsoft.com/office/drawing/2014/main" id="{6B9139A6-224F-48F2-8962-928D14808523}"/>
                </a:ext>
              </a:extLst>
            </p:cNvPr>
            <p:cNvSpPr/>
            <p:nvPr/>
          </p:nvSpPr>
          <p:spPr>
            <a:xfrm>
              <a:off x="9473184" y="2187703"/>
              <a:ext cx="466344" cy="2199131"/>
            </a:xfrm>
            <a:prstGeom prst="can">
              <a:avLst>
                <a:gd name="adj" fmla="val 20432"/>
              </a:avLst>
            </a:prstGeom>
            <a:solidFill>
              <a:srgbClr val="FFFFFF">
                <a:alpha val="40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5D7E90A-F34C-418E-AB20-B07EA5F1C05C}"/>
                </a:ext>
              </a:extLst>
            </p:cNvPr>
            <p:cNvSpPr/>
            <p:nvPr/>
          </p:nvSpPr>
          <p:spPr>
            <a:xfrm>
              <a:off x="9567525" y="1495044"/>
              <a:ext cx="274320" cy="731520"/>
            </a:xfrm>
            <a:prstGeom prst="ellipse">
              <a:avLst/>
            </a:prstGeom>
            <a:solidFill>
              <a:srgbClr val="FF7C8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1751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371ADB9-6E49-47C1-AF00-6E84858D1815}"/>
              </a:ext>
            </a:extLst>
          </p:cNvPr>
          <p:cNvSpPr/>
          <p:nvPr/>
        </p:nvSpPr>
        <p:spPr>
          <a:xfrm>
            <a:off x="902756" y="2339380"/>
            <a:ext cx="3600000" cy="756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ea typeface="Meiryo UI" panose="020B0604030504040204" pitchFamily="34" charset="-128"/>
              </a:rPr>
              <a:t>チェスボードパターンのコーナー検出</a:t>
            </a:r>
            <a:endParaRPr lang="en-US" altLang="ja-JP" dirty="0">
              <a:solidFill>
                <a:schemeClr val="tx1"/>
              </a:solidFill>
              <a:ea typeface="Meiryo UI" panose="020B0604030504040204" pitchFamily="34" charset="-128"/>
            </a:endParaRPr>
          </a:p>
          <a:p>
            <a:pPr algn="ctr"/>
            <a:r>
              <a:rPr lang="en-US" altLang="ja-JP" b="1" dirty="0" err="1">
                <a:solidFill>
                  <a:schemeClr val="tx1"/>
                </a:solidFill>
                <a:ea typeface="Meiryo UI" panose="020B0604030504040204" pitchFamily="34" charset="-128"/>
              </a:rPr>
              <a:t>findChessboardCorners</a:t>
            </a:r>
            <a:r>
              <a:rPr lang="en-US" altLang="ja-JP" b="1" dirty="0">
                <a:solidFill>
                  <a:schemeClr val="tx1"/>
                </a:solidFill>
                <a:ea typeface="Meiryo UI" panose="020B0604030504040204" pitchFamily="34" charset="-128"/>
              </a:rPr>
              <a:t>()</a:t>
            </a:r>
            <a:r>
              <a:rPr lang="ja-JP" altLang="en-US" b="1" dirty="0">
                <a:solidFill>
                  <a:schemeClr val="tx1"/>
                </a:solidFill>
                <a:ea typeface="Meiryo UI" panose="020B0604030504040204" pitchFamily="34" charset="-128"/>
              </a:rPr>
              <a:t>関数</a:t>
            </a:r>
            <a:endParaRPr lang="en-US" altLang="ja-JP" b="1" dirty="0">
              <a:solidFill>
                <a:schemeClr val="tx1"/>
              </a:solidFill>
              <a:ea typeface="Meiryo UI" panose="020B0604030504040204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316B89-EE3B-46EA-997B-9DB7183CE2C9}"/>
              </a:ext>
            </a:extLst>
          </p:cNvPr>
          <p:cNvSpPr txBox="1"/>
          <p:nvPr/>
        </p:nvSpPr>
        <p:spPr>
          <a:xfrm>
            <a:off x="1645481" y="11430"/>
            <a:ext cx="2114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latin typeface="Meiryo UI" panose="020B0604030504040204" pitchFamily="34" charset="-128"/>
                <a:ea typeface="Meiryo UI" panose="020B0604030504040204" pitchFamily="34" charset="-128"/>
              </a:rPr>
              <a:t>最初の</a:t>
            </a:r>
            <a:r>
              <a:rPr lang="en-US" altLang="ja-JP" b="1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lang="ja-JP" altLang="en-US" b="1" dirty="0">
                <a:latin typeface="Meiryo UI" panose="020B0604030504040204" pitchFamily="34" charset="-128"/>
                <a:ea typeface="Meiryo UI" panose="020B0604030504040204" pitchFamily="34" charset="-128"/>
              </a:rPr>
              <a:t>回のみ実施</a:t>
            </a:r>
            <a:endParaRPr lang="en-US" altLang="ja-JP" b="1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en-US" altLang="ja-JP" b="1" dirty="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 b="1" dirty="0">
                <a:latin typeface="Meiryo UI" panose="020B0604030504040204" pitchFamily="34" charset="-128"/>
                <a:ea typeface="Meiryo UI" panose="020B0604030504040204" pitchFamily="34" charset="-128"/>
              </a:rPr>
              <a:t>キャリブレーション</a:t>
            </a:r>
            <a:r>
              <a:rPr lang="en-US" altLang="ja-JP" b="1" dirty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endParaRPr lang="en-US" b="1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4A069FD-6D67-4CE6-87CD-AF8B4B3FA7E9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2702756" y="3095380"/>
            <a:ext cx="0" cy="70795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76C8726-60E7-4913-AEB4-87D5CD470D24}"/>
              </a:ext>
            </a:extLst>
          </p:cNvPr>
          <p:cNvSpPr/>
          <p:nvPr/>
        </p:nvSpPr>
        <p:spPr>
          <a:xfrm>
            <a:off x="902756" y="3803330"/>
            <a:ext cx="3600000" cy="126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ea typeface="Meiryo UI" panose="020B0604030504040204" pitchFamily="34" charset="-128"/>
              </a:rPr>
              <a:t>1. </a:t>
            </a:r>
            <a:r>
              <a:rPr lang="ja-JP" altLang="en-US" dirty="0">
                <a:solidFill>
                  <a:schemeClr val="tx1"/>
                </a:solidFill>
                <a:ea typeface="Meiryo UI" panose="020B0604030504040204" pitchFamily="34" charset="-128"/>
              </a:rPr>
              <a:t>カメラ行列算出</a:t>
            </a:r>
            <a:endParaRPr lang="en-US" altLang="ja-JP" dirty="0">
              <a:solidFill>
                <a:schemeClr val="tx1"/>
              </a:solidFill>
              <a:ea typeface="Meiryo UI" panose="020B0604030504040204" pitchFamily="34" charset="-128"/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  <a:ea typeface="Meiryo UI" panose="020B0604030504040204" pitchFamily="34" charset="-128"/>
              </a:rPr>
              <a:t>2. </a:t>
            </a:r>
            <a:r>
              <a:rPr lang="ja-JP" altLang="en-US" dirty="0">
                <a:solidFill>
                  <a:schemeClr val="tx1"/>
                </a:solidFill>
                <a:ea typeface="Meiryo UI" panose="020B0604030504040204" pitchFamily="34" charset="-128"/>
              </a:rPr>
              <a:t>歪みパラメータ算出</a:t>
            </a:r>
            <a:endParaRPr lang="en-US" altLang="ja-JP" dirty="0">
              <a:solidFill>
                <a:schemeClr val="tx1"/>
              </a:solidFill>
              <a:ea typeface="Meiryo UI" panose="020B0604030504040204" pitchFamily="34" charset="-128"/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  <a:ea typeface="Meiryo UI" panose="020B0604030504040204" pitchFamily="34" charset="-128"/>
              </a:rPr>
              <a:t>3. </a:t>
            </a:r>
            <a:r>
              <a:rPr lang="ja-JP" altLang="en-US" dirty="0">
                <a:solidFill>
                  <a:schemeClr val="tx1"/>
                </a:solidFill>
                <a:ea typeface="Meiryo UI" panose="020B0604030504040204" pitchFamily="34" charset="-128"/>
              </a:rPr>
              <a:t>ステレオカメラのキャリブレーション</a:t>
            </a:r>
            <a:endParaRPr lang="en-US" altLang="ja-JP" dirty="0">
              <a:solidFill>
                <a:schemeClr val="tx1"/>
              </a:solidFill>
              <a:ea typeface="Meiryo UI" panose="020B0604030504040204" pitchFamily="34" charset="-128"/>
            </a:endParaRPr>
          </a:p>
          <a:p>
            <a:pPr algn="ctr"/>
            <a:r>
              <a:rPr lang="en-US" altLang="ja-JP" b="1" dirty="0" err="1">
                <a:solidFill>
                  <a:schemeClr val="tx1"/>
                </a:solidFill>
                <a:ea typeface="Meiryo UI" panose="020B0604030504040204" pitchFamily="34" charset="-128"/>
              </a:rPr>
              <a:t>stereoCalibrate</a:t>
            </a:r>
            <a:r>
              <a:rPr lang="en-US" altLang="ja-JP" b="1" dirty="0">
                <a:solidFill>
                  <a:schemeClr val="tx1"/>
                </a:solidFill>
                <a:ea typeface="Meiryo UI" panose="020B0604030504040204" pitchFamily="34" charset="-128"/>
              </a:rPr>
              <a:t>()</a:t>
            </a:r>
            <a:r>
              <a:rPr lang="ja-JP" altLang="en-US" b="1" dirty="0">
                <a:solidFill>
                  <a:schemeClr val="tx1"/>
                </a:solidFill>
                <a:ea typeface="Meiryo UI" panose="020B0604030504040204" pitchFamily="34" charset="-128"/>
              </a:rPr>
              <a:t>関数</a:t>
            </a:r>
            <a:endParaRPr lang="en-US" altLang="ja-JP" b="1" dirty="0">
              <a:solidFill>
                <a:schemeClr val="tx1"/>
              </a:solidFill>
              <a:ea typeface="Meiryo UI" panose="020B0604030504040204" pitchFamily="34" charset="-128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9C482211-E054-E796-7CBA-528C8F50C951}"/>
              </a:ext>
            </a:extLst>
          </p:cNvPr>
          <p:cNvSpPr/>
          <p:nvPr/>
        </p:nvSpPr>
        <p:spPr>
          <a:xfrm>
            <a:off x="902756" y="875430"/>
            <a:ext cx="3600000" cy="756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ea typeface="Meiryo UI" panose="020B0604030504040204" pitchFamily="34" charset="-128"/>
              </a:rPr>
              <a:t>ステレオカメラでチェスボードパターンを撮影</a:t>
            </a:r>
            <a:endParaRPr lang="en-US" altLang="ja-JP" b="1" dirty="0">
              <a:solidFill>
                <a:schemeClr val="tx1"/>
              </a:solidFill>
              <a:ea typeface="Meiryo UI" panose="020B0604030504040204" pitchFamily="34" charset="-128"/>
            </a:endParaRPr>
          </a:p>
        </p:txBody>
      </p:sp>
      <p:cxnSp>
        <p:nvCxnSpPr>
          <p:cNvPr id="12" name="Straight Arrow Connector 8">
            <a:extLst>
              <a:ext uri="{FF2B5EF4-FFF2-40B4-BE49-F238E27FC236}">
                <a16:creationId xmlns:a16="http://schemas.microsoft.com/office/drawing/2014/main" id="{95E185A6-D450-3E3F-3559-F7E228EA6F87}"/>
              </a:ext>
            </a:extLst>
          </p:cNvPr>
          <p:cNvCxnSpPr>
            <a:cxnSpLocks/>
            <a:stCxn id="11" idx="2"/>
            <a:endCxn id="6" idx="0"/>
          </p:cNvCxnSpPr>
          <p:nvPr/>
        </p:nvCxnSpPr>
        <p:spPr>
          <a:xfrm>
            <a:off x="2702756" y="1631430"/>
            <a:ext cx="0" cy="70795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8" name="Rectangle 5">
            <a:extLst>
              <a:ext uri="{FF2B5EF4-FFF2-40B4-BE49-F238E27FC236}">
                <a16:creationId xmlns:a16="http://schemas.microsoft.com/office/drawing/2014/main" id="{37CEDD14-48B0-BA0F-0877-408F8D03062D}"/>
              </a:ext>
            </a:extLst>
          </p:cNvPr>
          <p:cNvSpPr/>
          <p:nvPr/>
        </p:nvSpPr>
        <p:spPr>
          <a:xfrm>
            <a:off x="6962560" y="2543380"/>
            <a:ext cx="3600000" cy="756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ea typeface="Meiryo UI" panose="020B0604030504040204" pitchFamily="34" charset="-128"/>
              </a:rPr>
              <a:t>4.</a:t>
            </a:r>
            <a:r>
              <a:rPr lang="ja-JP" altLang="en-US" dirty="0">
                <a:solidFill>
                  <a:schemeClr val="tx1"/>
                </a:solidFill>
                <a:ea typeface="Meiryo UI" panose="020B0604030504040204" pitchFamily="34" charset="-128"/>
              </a:rPr>
              <a:t> ステレオ平行化の適用</a:t>
            </a:r>
            <a:endParaRPr lang="en-US" altLang="ja-JP" dirty="0">
              <a:solidFill>
                <a:schemeClr val="tx1"/>
              </a:solidFill>
              <a:ea typeface="Meiryo UI" panose="020B0604030504040204" pitchFamily="34" charset="-128"/>
            </a:endParaRPr>
          </a:p>
          <a:p>
            <a:pPr algn="ctr"/>
            <a:r>
              <a:rPr lang="en-US" altLang="ja-JP" b="1" dirty="0">
                <a:solidFill>
                  <a:schemeClr val="tx1"/>
                </a:solidFill>
                <a:ea typeface="Meiryo UI" panose="020B0604030504040204" pitchFamily="34" charset="-128"/>
              </a:rPr>
              <a:t>remap()</a:t>
            </a:r>
            <a:r>
              <a:rPr lang="ja-JP" altLang="en-US" b="1" dirty="0">
                <a:solidFill>
                  <a:schemeClr val="tx1"/>
                </a:solidFill>
                <a:ea typeface="Meiryo UI" panose="020B0604030504040204" pitchFamily="34" charset="-128"/>
              </a:rPr>
              <a:t>関数</a:t>
            </a:r>
            <a:endParaRPr lang="en-US" altLang="ja-JP" b="1" dirty="0">
              <a:solidFill>
                <a:schemeClr val="tx1"/>
              </a:solidFill>
              <a:ea typeface="Meiryo UI" panose="020B0604030504040204" pitchFamily="34" charset="-128"/>
            </a:endParaRPr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8C60C6B2-F0C6-097C-28BE-1A0D2B61B8B7}"/>
              </a:ext>
            </a:extLst>
          </p:cNvPr>
          <p:cNvSpPr txBox="1"/>
          <p:nvPr/>
        </p:nvSpPr>
        <p:spPr>
          <a:xfrm>
            <a:off x="7705285" y="149929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latin typeface="Meiryo UI" panose="020B0604030504040204" pitchFamily="34" charset="-128"/>
                <a:ea typeface="Meiryo UI" panose="020B0604030504040204" pitchFamily="34" charset="-128"/>
              </a:rPr>
              <a:t>測定ごとに実施</a:t>
            </a:r>
            <a:endParaRPr lang="en-US" altLang="ja-JP" b="1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1" name="TextBox 99">
            <a:extLst>
              <a:ext uri="{FF2B5EF4-FFF2-40B4-BE49-F238E27FC236}">
                <a16:creationId xmlns:a16="http://schemas.microsoft.com/office/drawing/2014/main" id="{5F557EEE-1A95-01CB-62BC-6999F455AC0B}"/>
              </a:ext>
            </a:extLst>
          </p:cNvPr>
          <p:cNvSpPr txBox="1"/>
          <p:nvPr/>
        </p:nvSpPr>
        <p:spPr>
          <a:xfrm>
            <a:off x="902756" y="3156967"/>
            <a:ext cx="1899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solidFill>
                  <a:schemeClr val="accent1"/>
                </a:solidFill>
                <a:ea typeface="Meiryo UI" panose="020B0604030504040204" pitchFamily="50" charset="-128"/>
              </a:rPr>
              <a:t>各コーナーの位置</a:t>
            </a:r>
            <a:endParaRPr lang="en-US" altLang="ja-JP" sz="1600" dirty="0">
              <a:solidFill>
                <a:schemeClr val="accent1"/>
              </a:solidFill>
              <a:ea typeface="Meiryo UI" panose="020B0604030504040204" pitchFamily="50" charset="-128"/>
            </a:endParaRPr>
          </a:p>
          <a:p>
            <a:pPr algn="ctr"/>
            <a:r>
              <a:rPr lang="en-US" altLang="ja-JP" sz="1600" dirty="0">
                <a:solidFill>
                  <a:schemeClr val="accent1"/>
                </a:solidFill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solidFill>
                  <a:schemeClr val="accent1"/>
                </a:solidFill>
                <a:ea typeface="Meiryo UI" panose="020B0604030504040204" pitchFamily="50" charset="-128"/>
              </a:rPr>
              <a:t>スクリーン座標</a:t>
            </a:r>
            <a:r>
              <a:rPr lang="en-US" altLang="ja-JP" sz="1600" dirty="0">
                <a:solidFill>
                  <a:schemeClr val="accent1"/>
                </a:solidFill>
                <a:ea typeface="Meiryo UI" panose="020B0604030504040204" pitchFamily="50" charset="-128"/>
              </a:rPr>
              <a:t>)</a:t>
            </a:r>
            <a:endParaRPr lang="en-US" sz="1600" baseline="-25000" dirty="0">
              <a:solidFill>
                <a:schemeClr val="accent1"/>
              </a:solidFill>
              <a:ea typeface="Meiryo UI" panose="020B0604030504040204" pitchFamily="50" charset="-128"/>
            </a:endParaRPr>
          </a:p>
        </p:txBody>
      </p:sp>
      <p:cxnSp>
        <p:nvCxnSpPr>
          <p:cNvPr id="25" name="Straight Arrow Connector 8">
            <a:extLst>
              <a:ext uri="{FF2B5EF4-FFF2-40B4-BE49-F238E27FC236}">
                <a16:creationId xmlns:a16="http://schemas.microsoft.com/office/drawing/2014/main" id="{6ACC74FF-99B8-E430-A016-2626603F137B}"/>
              </a:ext>
            </a:extLst>
          </p:cNvPr>
          <p:cNvCxnSpPr>
            <a:cxnSpLocks/>
            <a:stCxn id="10" idx="3"/>
            <a:endCxn id="35" idx="1"/>
          </p:cNvCxnSpPr>
          <p:nvPr/>
        </p:nvCxnSpPr>
        <p:spPr>
          <a:xfrm>
            <a:off x="4502756" y="4433330"/>
            <a:ext cx="2459803" cy="1823949"/>
          </a:xfrm>
          <a:prstGeom prst="straightConnector1">
            <a:avLst/>
          </a:prstGeom>
          <a:ln w="19050">
            <a:prstDash val="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8" name="TextBox 99">
            <a:extLst>
              <a:ext uri="{FF2B5EF4-FFF2-40B4-BE49-F238E27FC236}">
                <a16:creationId xmlns:a16="http://schemas.microsoft.com/office/drawing/2014/main" id="{617618DC-2C89-0298-5B0F-5C364E8A5640}"/>
              </a:ext>
            </a:extLst>
          </p:cNvPr>
          <p:cNvSpPr txBox="1"/>
          <p:nvPr/>
        </p:nvSpPr>
        <p:spPr>
          <a:xfrm>
            <a:off x="4845252" y="2717380"/>
            <a:ext cx="2004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solidFill>
                  <a:schemeClr val="accent1"/>
                </a:solidFill>
                <a:ea typeface="Meiryo UI" panose="020B0604030504040204" pitchFamily="50" charset="-128"/>
              </a:rPr>
              <a:t>平行化前後の対応点</a:t>
            </a:r>
            <a:endParaRPr lang="en-US" altLang="ja-JP" sz="1600" dirty="0">
              <a:solidFill>
                <a:schemeClr val="accent1"/>
              </a:solidFill>
              <a:ea typeface="Meiryo UI" panose="020B0604030504040204" pitchFamily="50" charset="-128"/>
            </a:endParaRPr>
          </a:p>
          <a:p>
            <a:pPr algn="ctr"/>
            <a:r>
              <a:rPr lang="en-US" altLang="ja-JP" sz="1600" dirty="0">
                <a:solidFill>
                  <a:schemeClr val="accent1"/>
                </a:solidFill>
                <a:ea typeface="Meiryo UI" panose="020B0604030504040204" pitchFamily="50" charset="-128"/>
              </a:rPr>
              <a:t>map1l, map2l</a:t>
            </a:r>
          </a:p>
          <a:p>
            <a:pPr algn="ctr"/>
            <a:r>
              <a:rPr lang="en-US" altLang="ja-JP" sz="1600" dirty="0">
                <a:solidFill>
                  <a:schemeClr val="accent1"/>
                </a:solidFill>
                <a:ea typeface="Meiryo UI" panose="020B0604030504040204" pitchFamily="50" charset="-128"/>
              </a:rPr>
              <a:t>map1r, map2r</a:t>
            </a:r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AC657C44-A534-581C-263C-1DDEA1B0370E}"/>
              </a:ext>
            </a:extLst>
          </p:cNvPr>
          <p:cNvSpPr/>
          <p:nvPr/>
        </p:nvSpPr>
        <p:spPr>
          <a:xfrm>
            <a:off x="6962560" y="4211330"/>
            <a:ext cx="3600000" cy="756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ea typeface="Meiryo UI" panose="020B0604030504040204" pitchFamily="34" charset="-128"/>
              </a:rPr>
              <a:t>5.</a:t>
            </a:r>
            <a:r>
              <a:rPr lang="ja-JP" altLang="en-US" dirty="0">
                <a:solidFill>
                  <a:schemeClr val="tx1"/>
                </a:solidFill>
                <a:ea typeface="Meiryo UI" panose="020B0604030504040204" pitchFamily="34" charset="-128"/>
              </a:rPr>
              <a:t> 視差画像 </a:t>
            </a:r>
            <a:r>
              <a:rPr lang="en-US" altLang="ja-JP" dirty="0">
                <a:solidFill>
                  <a:schemeClr val="tx1"/>
                </a:solidFill>
                <a:ea typeface="Meiryo UI" panose="020B0604030504040204" pitchFamily="34" charset="-128"/>
              </a:rPr>
              <a:t>(disparity map)</a:t>
            </a:r>
            <a:r>
              <a:rPr lang="ja-JP" altLang="en-US" dirty="0">
                <a:solidFill>
                  <a:schemeClr val="tx1"/>
                </a:solidFill>
                <a:ea typeface="Meiryo UI" panose="020B0604030504040204" pitchFamily="34" charset="-128"/>
              </a:rPr>
              <a:t>の算出</a:t>
            </a:r>
            <a:endParaRPr lang="en-US" altLang="ja-JP" dirty="0">
              <a:solidFill>
                <a:schemeClr val="tx1"/>
              </a:solidFill>
              <a:ea typeface="Meiryo UI" panose="020B0604030504040204" pitchFamily="34" charset="-128"/>
            </a:endParaRPr>
          </a:p>
          <a:p>
            <a:pPr algn="ctr"/>
            <a:r>
              <a:rPr lang="en-US" altLang="ja-JP" b="1" dirty="0" err="1">
                <a:solidFill>
                  <a:schemeClr val="tx1"/>
                </a:solidFill>
                <a:ea typeface="Meiryo UI" panose="020B0604030504040204" pitchFamily="34" charset="-128"/>
              </a:rPr>
              <a:t>stereoSGBM</a:t>
            </a:r>
            <a:r>
              <a:rPr lang="en-US" altLang="ja-JP" b="1" dirty="0">
                <a:solidFill>
                  <a:schemeClr val="tx1"/>
                </a:solidFill>
                <a:ea typeface="Meiryo UI" panose="020B0604030504040204" pitchFamily="34" charset="-128"/>
              </a:rPr>
              <a:t>()</a:t>
            </a:r>
            <a:r>
              <a:rPr lang="ja-JP" altLang="en-US" b="1" dirty="0">
                <a:solidFill>
                  <a:schemeClr val="tx1"/>
                </a:solidFill>
                <a:ea typeface="Meiryo UI" panose="020B0604030504040204" pitchFamily="34" charset="-128"/>
              </a:rPr>
              <a:t>関数など</a:t>
            </a:r>
            <a:endParaRPr lang="en-US" altLang="ja-JP" b="1" dirty="0">
              <a:solidFill>
                <a:schemeClr val="tx1"/>
              </a:solidFill>
              <a:ea typeface="Meiryo UI" panose="020B0604030504040204" pitchFamily="34" charset="-128"/>
            </a:endParaRPr>
          </a:p>
        </p:txBody>
      </p:sp>
      <p:cxnSp>
        <p:nvCxnSpPr>
          <p:cNvPr id="32" name="Straight Arrow Connector 8">
            <a:extLst>
              <a:ext uri="{FF2B5EF4-FFF2-40B4-BE49-F238E27FC236}">
                <a16:creationId xmlns:a16="http://schemas.microsoft.com/office/drawing/2014/main" id="{D5A95A90-4A2C-9C3A-6DF2-1314DD5426A9}"/>
              </a:ext>
            </a:extLst>
          </p:cNvPr>
          <p:cNvCxnSpPr>
            <a:cxnSpLocks/>
            <a:stCxn id="18" idx="2"/>
            <a:endCxn id="31" idx="0"/>
          </p:cNvCxnSpPr>
          <p:nvPr/>
        </p:nvCxnSpPr>
        <p:spPr>
          <a:xfrm>
            <a:off x="8762560" y="3299380"/>
            <a:ext cx="0" cy="91195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5" name="Rectangle 5">
            <a:extLst>
              <a:ext uri="{FF2B5EF4-FFF2-40B4-BE49-F238E27FC236}">
                <a16:creationId xmlns:a16="http://schemas.microsoft.com/office/drawing/2014/main" id="{3D5DBE91-89F5-7A9F-3932-C0EFE8DA4B8B}"/>
              </a:ext>
            </a:extLst>
          </p:cNvPr>
          <p:cNvSpPr/>
          <p:nvPr/>
        </p:nvSpPr>
        <p:spPr>
          <a:xfrm>
            <a:off x="6962559" y="5879279"/>
            <a:ext cx="3600000" cy="756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ea typeface="Meiryo UI" panose="020B0604030504040204" pitchFamily="34" charset="-128"/>
              </a:rPr>
              <a:t>6.</a:t>
            </a:r>
            <a:r>
              <a:rPr lang="ja-JP" altLang="en-US" dirty="0">
                <a:solidFill>
                  <a:schemeClr val="tx1"/>
                </a:solidFill>
                <a:ea typeface="Meiryo UI" panose="020B0604030504040204" pitchFamily="34" charset="-128"/>
              </a:rPr>
              <a:t> 視差画像の</a:t>
            </a:r>
            <a:r>
              <a:rPr lang="en-US" altLang="ja-JP" dirty="0">
                <a:solidFill>
                  <a:schemeClr val="tx1"/>
                </a:solidFill>
                <a:ea typeface="Meiryo UI" panose="020B0604030504040204" pitchFamily="34" charset="-128"/>
              </a:rPr>
              <a:t>Point Cloud</a:t>
            </a:r>
            <a:r>
              <a:rPr lang="ja-JP" altLang="en-US" dirty="0">
                <a:solidFill>
                  <a:schemeClr val="tx1"/>
                </a:solidFill>
                <a:ea typeface="Meiryo UI" panose="020B0604030504040204" pitchFamily="34" charset="-128"/>
              </a:rPr>
              <a:t>への変換</a:t>
            </a:r>
            <a:endParaRPr lang="en-US" altLang="ja-JP" dirty="0">
              <a:solidFill>
                <a:schemeClr val="tx1"/>
              </a:solidFill>
              <a:ea typeface="Meiryo UI" panose="020B0604030504040204" pitchFamily="34" charset="-128"/>
            </a:endParaRPr>
          </a:p>
          <a:p>
            <a:pPr algn="ctr"/>
            <a:r>
              <a:rPr lang="en-US" altLang="ja-JP" b="1" dirty="0" err="1">
                <a:solidFill>
                  <a:schemeClr val="tx1"/>
                </a:solidFill>
                <a:ea typeface="Meiryo UI" panose="020B0604030504040204" pitchFamily="34" charset="-128"/>
              </a:rPr>
              <a:t>stereoSGBM</a:t>
            </a:r>
            <a:r>
              <a:rPr lang="en-US" altLang="ja-JP" b="1" dirty="0">
                <a:solidFill>
                  <a:schemeClr val="tx1"/>
                </a:solidFill>
                <a:ea typeface="Meiryo UI" panose="020B0604030504040204" pitchFamily="34" charset="-128"/>
              </a:rPr>
              <a:t>()</a:t>
            </a:r>
            <a:r>
              <a:rPr lang="ja-JP" altLang="en-US" b="1" dirty="0">
                <a:solidFill>
                  <a:schemeClr val="tx1"/>
                </a:solidFill>
                <a:ea typeface="Meiryo UI" panose="020B0604030504040204" pitchFamily="34" charset="-128"/>
              </a:rPr>
              <a:t>関数</a:t>
            </a:r>
            <a:endParaRPr lang="en-US" altLang="ja-JP" b="1" dirty="0">
              <a:solidFill>
                <a:schemeClr val="tx1"/>
              </a:solidFill>
              <a:ea typeface="Meiryo UI" panose="020B0604030504040204" pitchFamily="34" charset="-128"/>
            </a:endParaRPr>
          </a:p>
        </p:txBody>
      </p:sp>
      <p:cxnSp>
        <p:nvCxnSpPr>
          <p:cNvPr id="36" name="Straight Arrow Connector 8">
            <a:extLst>
              <a:ext uri="{FF2B5EF4-FFF2-40B4-BE49-F238E27FC236}">
                <a16:creationId xmlns:a16="http://schemas.microsoft.com/office/drawing/2014/main" id="{C403DED3-4A6A-F935-F8EB-E09DFAE54B29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 flipH="1">
            <a:off x="8762559" y="4967330"/>
            <a:ext cx="1" cy="911949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9" name="TextBox 99">
            <a:extLst>
              <a:ext uri="{FF2B5EF4-FFF2-40B4-BE49-F238E27FC236}">
                <a16:creationId xmlns:a16="http://schemas.microsoft.com/office/drawing/2014/main" id="{8DB9EA31-3416-5D59-02B0-7DC858586B62}"/>
              </a:ext>
            </a:extLst>
          </p:cNvPr>
          <p:cNvSpPr txBox="1"/>
          <p:nvPr/>
        </p:nvSpPr>
        <p:spPr>
          <a:xfrm>
            <a:off x="5732658" y="5371138"/>
            <a:ext cx="189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solidFill>
                  <a:schemeClr val="accent1"/>
                </a:solidFill>
                <a:ea typeface="Meiryo UI" panose="020B0604030504040204" pitchFamily="50" charset="-128"/>
              </a:rPr>
              <a:t>回転行列</a:t>
            </a:r>
            <a:r>
              <a:rPr lang="en-US" altLang="ja-JP" sz="1600" b="1" dirty="0">
                <a:solidFill>
                  <a:schemeClr val="accent1"/>
                </a:solidFill>
                <a:ea typeface="Meiryo UI" panose="020B0604030504040204" pitchFamily="50" charset="-128"/>
              </a:rPr>
              <a:t>Q</a:t>
            </a:r>
            <a:endParaRPr lang="en-US" altLang="ja-JP" sz="1600" dirty="0">
              <a:solidFill>
                <a:schemeClr val="accent1"/>
              </a:solidFill>
              <a:ea typeface="Meiryo UI" panose="020B0604030504040204" pitchFamily="50" charset="-128"/>
            </a:endParaRPr>
          </a:p>
        </p:txBody>
      </p:sp>
      <p:sp>
        <p:nvSpPr>
          <p:cNvPr id="47" name="Rectangle 5">
            <a:extLst>
              <a:ext uri="{FF2B5EF4-FFF2-40B4-BE49-F238E27FC236}">
                <a16:creationId xmlns:a16="http://schemas.microsoft.com/office/drawing/2014/main" id="{454DAED6-BA81-A308-C501-8E57C0CA2C68}"/>
              </a:ext>
            </a:extLst>
          </p:cNvPr>
          <p:cNvSpPr/>
          <p:nvPr/>
        </p:nvSpPr>
        <p:spPr>
          <a:xfrm>
            <a:off x="902756" y="5771280"/>
            <a:ext cx="3600000" cy="972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ea typeface="Meiryo UI" panose="020B0604030504040204" pitchFamily="34" charset="-128"/>
              </a:rPr>
              <a:t>4.</a:t>
            </a:r>
            <a:r>
              <a:rPr lang="ja-JP" altLang="en-US" dirty="0">
                <a:solidFill>
                  <a:schemeClr val="tx1"/>
                </a:solidFill>
                <a:ea typeface="Meiryo UI" panose="020B0604030504040204" pitchFamily="34" charset="-128"/>
              </a:rPr>
              <a:t> ステレオ平行化</a:t>
            </a:r>
            <a:endParaRPr lang="en-US" altLang="ja-JP" dirty="0">
              <a:solidFill>
                <a:schemeClr val="tx1"/>
              </a:solidFill>
              <a:ea typeface="Meiryo UI" panose="020B0604030504040204" pitchFamily="34" charset="-128"/>
            </a:endParaRPr>
          </a:p>
          <a:p>
            <a:pPr algn="ctr"/>
            <a:r>
              <a:rPr lang="en-US" altLang="ja-JP" b="1" dirty="0" err="1">
                <a:solidFill>
                  <a:schemeClr val="tx1"/>
                </a:solidFill>
                <a:ea typeface="Meiryo UI" panose="020B0604030504040204" pitchFamily="34" charset="-128"/>
              </a:rPr>
              <a:t>stereoRectify</a:t>
            </a:r>
            <a:r>
              <a:rPr lang="en-US" altLang="ja-JP" b="1" dirty="0">
                <a:solidFill>
                  <a:schemeClr val="tx1"/>
                </a:solidFill>
                <a:ea typeface="Meiryo UI" panose="020B0604030504040204" pitchFamily="34" charset="-128"/>
              </a:rPr>
              <a:t>()</a:t>
            </a:r>
            <a:r>
              <a:rPr lang="ja-JP" altLang="en-US" b="1" dirty="0">
                <a:solidFill>
                  <a:schemeClr val="tx1"/>
                </a:solidFill>
                <a:ea typeface="Meiryo UI" panose="020B0604030504040204" pitchFamily="34" charset="-128"/>
              </a:rPr>
              <a:t>関数</a:t>
            </a:r>
            <a:endParaRPr lang="en-US" altLang="ja-JP" b="1" dirty="0">
              <a:solidFill>
                <a:schemeClr val="tx1"/>
              </a:solidFill>
              <a:ea typeface="Meiryo UI" panose="020B0604030504040204" pitchFamily="34" charset="-128"/>
            </a:endParaRPr>
          </a:p>
          <a:p>
            <a:pPr algn="ctr"/>
            <a:r>
              <a:rPr lang="en-US" altLang="ja-JP" b="1" dirty="0" err="1">
                <a:solidFill>
                  <a:schemeClr val="tx1"/>
                </a:solidFill>
                <a:ea typeface="Meiryo UI" panose="020B0604030504040204" pitchFamily="34" charset="-128"/>
              </a:rPr>
              <a:t>initUndistortRectifyMap</a:t>
            </a:r>
            <a:r>
              <a:rPr lang="en-US" altLang="ja-JP" b="1" dirty="0">
                <a:solidFill>
                  <a:schemeClr val="tx1"/>
                </a:solidFill>
                <a:ea typeface="Meiryo UI" panose="020B0604030504040204" pitchFamily="34" charset="-128"/>
              </a:rPr>
              <a:t>()</a:t>
            </a:r>
            <a:r>
              <a:rPr lang="ja-JP" altLang="en-US" b="1" dirty="0">
                <a:solidFill>
                  <a:schemeClr val="tx1"/>
                </a:solidFill>
                <a:ea typeface="Meiryo UI" panose="020B0604030504040204" pitchFamily="34" charset="-128"/>
              </a:rPr>
              <a:t>関数</a:t>
            </a:r>
            <a:endParaRPr lang="en-US" altLang="ja-JP" b="1" dirty="0">
              <a:solidFill>
                <a:schemeClr val="tx1"/>
              </a:solidFill>
              <a:ea typeface="Meiryo UI" panose="020B0604030504040204" pitchFamily="34" charset="-128"/>
            </a:endParaRPr>
          </a:p>
        </p:txBody>
      </p:sp>
      <p:cxnSp>
        <p:nvCxnSpPr>
          <p:cNvPr id="48" name="Straight Arrow Connector 8">
            <a:extLst>
              <a:ext uri="{FF2B5EF4-FFF2-40B4-BE49-F238E27FC236}">
                <a16:creationId xmlns:a16="http://schemas.microsoft.com/office/drawing/2014/main" id="{2BA5FF26-FD4D-2C2A-6EA4-43539349337F}"/>
              </a:ext>
            </a:extLst>
          </p:cNvPr>
          <p:cNvCxnSpPr>
            <a:cxnSpLocks/>
            <a:stCxn id="10" idx="2"/>
            <a:endCxn id="47" idx="0"/>
          </p:cNvCxnSpPr>
          <p:nvPr/>
        </p:nvCxnSpPr>
        <p:spPr>
          <a:xfrm>
            <a:off x="2702756" y="5063330"/>
            <a:ext cx="0" cy="70795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1" name="TextBox 99">
            <a:extLst>
              <a:ext uri="{FF2B5EF4-FFF2-40B4-BE49-F238E27FC236}">
                <a16:creationId xmlns:a16="http://schemas.microsoft.com/office/drawing/2014/main" id="{920D033F-07A2-F8AC-FB08-8858B83E1837}"/>
              </a:ext>
            </a:extLst>
          </p:cNvPr>
          <p:cNvSpPr txBox="1"/>
          <p:nvPr/>
        </p:nvSpPr>
        <p:spPr>
          <a:xfrm>
            <a:off x="35169" y="5124917"/>
            <a:ext cx="270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solidFill>
                  <a:schemeClr val="accent1"/>
                </a:solidFill>
                <a:ea typeface="Meiryo UI" panose="020B0604030504040204" pitchFamily="50" charset="-128"/>
              </a:rPr>
              <a:t>回転行列</a:t>
            </a:r>
            <a:r>
              <a:rPr lang="en-US" altLang="ja-JP" sz="1600" b="1" dirty="0">
                <a:solidFill>
                  <a:schemeClr val="accent1"/>
                </a:solidFill>
                <a:ea typeface="Meiryo UI" panose="020B0604030504040204" pitchFamily="50" charset="-128"/>
              </a:rPr>
              <a:t>R, </a:t>
            </a:r>
            <a:r>
              <a:rPr lang="ja-JP" altLang="en-US" sz="1600" dirty="0">
                <a:solidFill>
                  <a:schemeClr val="accent1"/>
                </a:solidFill>
                <a:ea typeface="Meiryo UI" panose="020B0604030504040204" pitchFamily="50" charset="-128"/>
              </a:rPr>
              <a:t>並進ベクトル</a:t>
            </a:r>
            <a:r>
              <a:rPr lang="en-US" altLang="ja-JP" sz="1600" b="1" dirty="0">
                <a:solidFill>
                  <a:schemeClr val="accent1"/>
                </a:solidFill>
                <a:ea typeface="Meiryo UI" panose="020B0604030504040204" pitchFamily="50" charset="-128"/>
              </a:rPr>
              <a:t>t</a:t>
            </a:r>
          </a:p>
          <a:p>
            <a:pPr algn="ctr"/>
            <a:r>
              <a:rPr lang="ja-JP" altLang="en-US" sz="1600" dirty="0">
                <a:solidFill>
                  <a:schemeClr val="accent1"/>
                </a:solidFill>
                <a:ea typeface="Meiryo UI" panose="020B0604030504040204" pitchFamily="50" charset="-128"/>
              </a:rPr>
              <a:t>カメラ行列</a:t>
            </a:r>
            <a:r>
              <a:rPr lang="en-US" altLang="ja-JP" sz="1600" b="1" dirty="0">
                <a:solidFill>
                  <a:schemeClr val="accent1"/>
                </a:solidFill>
                <a:ea typeface="Meiryo UI" panose="020B0604030504040204" pitchFamily="50" charset="-128"/>
              </a:rPr>
              <a:t>K</a:t>
            </a:r>
            <a:r>
              <a:rPr lang="en-US" altLang="ja-JP" sz="1600" dirty="0">
                <a:solidFill>
                  <a:schemeClr val="accent1"/>
                </a:solidFill>
                <a:ea typeface="Meiryo UI" panose="020B0604030504040204" pitchFamily="50" charset="-128"/>
              </a:rPr>
              <a:t>, </a:t>
            </a:r>
            <a:r>
              <a:rPr lang="en-US" altLang="ja-JP" sz="1600" b="1" dirty="0">
                <a:solidFill>
                  <a:schemeClr val="accent1"/>
                </a:solidFill>
                <a:ea typeface="Meiryo UI" panose="020B0604030504040204" pitchFamily="50" charset="-128"/>
              </a:rPr>
              <a:t>K’, </a:t>
            </a:r>
            <a:r>
              <a:rPr lang="ja-JP" altLang="en-US" sz="1600" dirty="0">
                <a:solidFill>
                  <a:schemeClr val="accent1"/>
                </a:solidFill>
                <a:ea typeface="Meiryo UI" panose="020B0604030504040204" pitchFamily="50" charset="-128"/>
              </a:rPr>
              <a:t>歪みパラメータ</a:t>
            </a:r>
            <a:endParaRPr lang="en-US" altLang="ja-JP" sz="1600" dirty="0">
              <a:solidFill>
                <a:schemeClr val="accent1"/>
              </a:solidFill>
              <a:ea typeface="Meiryo UI" panose="020B0604030504040204" pitchFamily="50" charset="-128"/>
            </a:endParaRPr>
          </a:p>
        </p:txBody>
      </p:sp>
      <p:cxnSp>
        <p:nvCxnSpPr>
          <p:cNvPr id="55" name="Straight Arrow Connector 8">
            <a:extLst>
              <a:ext uri="{FF2B5EF4-FFF2-40B4-BE49-F238E27FC236}">
                <a16:creationId xmlns:a16="http://schemas.microsoft.com/office/drawing/2014/main" id="{2C9A02AC-6BC5-B3B9-F1E6-21C48BECDDF0}"/>
              </a:ext>
            </a:extLst>
          </p:cNvPr>
          <p:cNvCxnSpPr>
            <a:cxnSpLocks/>
            <a:stCxn id="47" idx="3"/>
            <a:endCxn id="18" idx="1"/>
          </p:cNvCxnSpPr>
          <p:nvPr/>
        </p:nvCxnSpPr>
        <p:spPr>
          <a:xfrm flipV="1">
            <a:off x="4502756" y="2921380"/>
            <a:ext cx="2459804" cy="3335900"/>
          </a:xfrm>
          <a:prstGeom prst="straightConnector1">
            <a:avLst/>
          </a:prstGeom>
          <a:ln w="19050">
            <a:prstDash val="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8" name="Rectangle 5">
            <a:extLst>
              <a:ext uri="{FF2B5EF4-FFF2-40B4-BE49-F238E27FC236}">
                <a16:creationId xmlns:a16="http://schemas.microsoft.com/office/drawing/2014/main" id="{FA723341-C45B-353D-5422-31527518F3F0}"/>
              </a:ext>
            </a:extLst>
          </p:cNvPr>
          <p:cNvSpPr/>
          <p:nvPr/>
        </p:nvSpPr>
        <p:spPr>
          <a:xfrm>
            <a:off x="6962560" y="875430"/>
            <a:ext cx="3600000" cy="756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ea typeface="Meiryo UI" panose="020B0604030504040204" pitchFamily="34" charset="-128"/>
              </a:rPr>
              <a:t>ステレオカメラで</a:t>
            </a:r>
            <a:r>
              <a:rPr lang="en-US" altLang="ja-JP" dirty="0">
                <a:solidFill>
                  <a:schemeClr val="tx1"/>
                </a:solidFill>
                <a:ea typeface="Meiryo UI" panose="020B0604030504040204" pitchFamily="34" charset="-128"/>
              </a:rPr>
              <a:t>3D</a:t>
            </a:r>
            <a:r>
              <a:rPr lang="ja-JP" altLang="en-US" dirty="0">
                <a:solidFill>
                  <a:schemeClr val="tx1"/>
                </a:solidFill>
                <a:ea typeface="Meiryo UI" panose="020B0604030504040204" pitchFamily="34" charset="-128"/>
              </a:rPr>
              <a:t>測定したい物体を撮影</a:t>
            </a:r>
            <a:endParaRPr lang="en-US" altLang="ja-JP" b="1" dirty="0">
              <a:solidFill>
                <a:schemeClr val="tx1"/>
              </a:solidFill>
              <a:ea typeface="Meiryo UI" panose="020B0604030504040204" pitchFamily="34" charset="-128"/>
            </a:endParaRPr>
          </a:p>
        </p:txBody>
      </p:sp>
      <p:cxnSp>
        <p:nvCxnSpPr>
          <p:cNvPr id="61" name="Straight Arrow Connector 8">
            <a:extLst>
              <a:ext uri="{FF2B5EF4-FFF2-40B4-BE49-F238E27FC236}">
                <a16:creationId xmlns:a16="http://schemas.microsoft.com/office/drawing/2014/main" id="{7F56B318-BF25-C584-5B7B-C0AEB0BA1250}"/>
              </a:ext>
            </a:extLst>
          </p:cNvPr>
          <p:cNvCxnSpPr>
            <a:cxnSpLocks/>
            <a:stCxn id="58" idx="2"/>
            <a:endCxn id="18" idx="0"/>
          </p:cNvCxnSpPr>
          <p:nvPr/>
        </p:nvCxnSpPr>
        <p:spPr>
          <a:xfrm>
            <a:off x="8762560" y="1631430"/>
            <a:ext cx="0" cy="91195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" name="TextBox 99">
            <a:extLst>
              <a:ext uri="{FF2B5EF4-FFF2-40B4-BE49-F238E27FC236}">
                <a16:creationId xmlns:a16="http://schemas.microsoft.com/office/drawing/2014/main" id="{BAA2051B-9765-BB28-A23D-0A0DDD672CC2}"/>
              </a:ext>
            </a:extLst>
          </p:cNvPr>
          <p:cNvSpPr txBox="1"/>
          <p:nvPr/>
        </p:nvSpPr>
        <p:spPr>
          <a:xfrm>
            <a:off x="8581321" y="1795017"/>
            <a:ext cx="2004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solidFill>
                  <a:schemeClr val="accent1"/>
                </a:solidFill>
                <a:ea typeface="Meiryo UI" panose="020B0604030504040204" pitchFamily="50" charset="-128"/>
              </a:rPr>
              <a:t>平行化前の画像</a:t>
            </a:r>
            <a:endParaRPr lang="en-US" altLang="ja-JP" sz="1600" dirty="0">
              <a:solidFill>
                <a:schemeClr val="accent1"/>
              </a:solidFill>
              <a:ea typeface="Meiryo UI" panose="020B0604030504040204" pitchFamily="50" charset="-128"/>
            </a:endParaRPr>
          </a:p>
          <a:p>
            <a:pPr algn="ctr"/>
            <a:r>
              <a:rPr lang="en-US" altLang="ja-JP" sz="1600" dirty="0" err="1">
                <a:solidFill>
                  <a:schemeClr val="accent1"/>
                </a:solidFill>
                <a:ea typeface="Meiryo UI" panose="020B0604030504040204" pitchFamily="50" charset="-128"/>
              </a:rPr>
              <a:t>imgl</a:t>
            </a:r>
            <a:r>
              <a:rPr lang="en-US" altLang="ja-JP" sz="1600" dirty="0">
                <a:solidFill>
                  <a:schemeClr val="accent1"/>
                </a:solidFill>
                <a:ea typeface="Meiryo UI" panose="020B0604030504040204" pitchFamily="50" charset="-128"/>
              </a:rPr>
              <a:t>, </a:t>
            </a:r>
            <a:r>
              <a:rPr lang="en-US" altLang="ja-JP" sz="1600" dirty="0" err="1">
                <a:solidFill>
                  <a:schemeClr val="accent1"/>
                </a:solidFill>
                <a:ea typeface="Meiryo UI" panose="020B0604030504040204" pitchFamily="50" charset="-128"/>
              </a:rPr>
              <a:t>imgr</a:t>
            </a:r>
            <a:endParaRPr lang="en-US" altLang="ja-JP" sz="1600" dirty="0">
              <a:solidFill>
                <a:schemeClr val="accent1"/>
              </a:solidFill>
              <a:ea typeface="Meiryo UI" panose="020B0604030504040204" pitchFamily="50" charset="-128"/>
            </a:endParaRPr>
          </a:p>
        </p:txBody>
      </p:sp>
      <p:sp>
        <p:nvSpPr>
          <p:cNvPr id="3" name="TextBox 99">
            <a:extLst>
              <a:ext uri="{FF2B5EF4-FFF2-40B4-BE49-F238E27FC236}">
                <a16:creationId xmlns:a16="http://schemas.microsoft.com/office/drawing/2014/main" id="{8AE435E0-CAA5-F66E-506B-1AB9E1218899}"/>
              </a:ext>
            </a:extLst>
          </p:cNvPr>
          <p:cNvSpPr txBox="1"/>
          <p:nvPr/>
        </p:nvSpPr>
        <p:spPr>
          <a:xfrm>
            <a:off x="8581321" y="3462967"/>
            <a:ext cx="2004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solidFill>
                  <a:schemeClr val="accent1"/>
                </a:solidFill>
                <a:ea typeface="Meiryo UI" panose="020B0604030504040204" pitchFamily="50" charset="-128"/>
              </a:rPr>
              <a:t>平行化後の画像</a:t>
            </a:r>
            <a:endParaRPr lang="en-US" altLang="ja-JP" sz="1600" dirty="0">
              <a:solidFill>
                <a:schemeClr val="accent1"/>
              </a:solidFill>
              <a:ea typeface="Meiryo UI" panose="020B0604030504040204" pitchFamily="50" charset="-128"/>
            </a:endParaRPr>
          </a:p>
          <a:p>
            <a:pPr algn="ctr"/>
            <a:r>
              <a:rPr lang="en-US" altLang="ja-JP" sz="1600" dirty="0" err="1">
                <a:solidFill>
                  <a:schemeClr val="accent1"/>
                </a:solidFill>
                <a:ea typeface="Meiryo UI" panose="020B0604030504040204" pitchFamily="50" charset="-128"/>
              </a:rPr>
              <a:t>rctl</a:t>
            </a:r>
            <a:r>
              <a:rPr lang="en-US" altLang="ja-JP" sz="1600" dirty="0">
                <a:solidFill>
                  <a:schemeClr val="accent1"/>
                </a:solidFill>
                <a:ea typeface="Meiryo UI" panose="020B0604030504040204" pitchFamily="50" charset="-128"/>
              </a:rPr>
              <a:t>, </a:t>
            </a:r>
            <a:r>
              <a:rPr lang="en-US" altLang="ja-JP" sz="1600" dirty="0" err="1">
                <a:solidFill>
                  <a:schemeClr val="accent1"/>
                </a:solidFill>
                <a:ea typeface="Meiryo UI" panose="020B0604030504040204" pitchFamily="50" charset="-128"/>
              </a:rPr>
              <a:t>rctr</a:t>
            </a:r>
            <a:endParaRPr lang="en-US" altLang="ja-JP" sz="1600" dirty="0">
              <a:solidFill>
                <a:schemeClr val="accent1"/>
              </a:solidFill>
              <a:ea typeface="Meiryo UI" panose="020B0604030504040204" pitchFamily="50" charset="-128"/>
            </a:endParaRPr>
          </a:p>
        </p:txBody>
      </p:sp>
      <p:sp>
        <p:nvSpPr>
          <p:cNvPr id="4" name="TextBox 99">
            <a:extLst>
              <a:ext uri="{FF2B5EF4-FFF2-40B4-BE49-F238E27FC236}">
                <a16:creationId xmlns:a16="http://schemas.microsoft.com/office/drawing/2014/main" id="{F0691E2A-EF56-9FA8-012A-1B08AFAC550C}"/>
              </a:ext>
            </a:extLst>
          </p:cNvPr>
          <p:cNvSpPr txBox="1"/>
          <p:nvPr/>
        </p:nvSpPr>
        <p:spPr>
          <a:xfrm>
            <a:off x="8581321" y="5124916"/>
            <a:ext cx="2004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solidFill>
                  <a:schemeClr val="accent1"/>
                </a:solidFill>
                <a:ea typeface="Meiryo UI" panose="020B0604030504040204" pitchFamily="50" charset="-128"/>
              </a:rPr>
              <a:t>視差画像</a:t>
            </a:r>
            <a:endParaRPr lang="en-US" altLang="ja-JP" sz="1600" dirty="0">
              <a:solidFill>
                <a:schemeClr val="accent1"/>
              </a:solidFill>
              <a:ea typeface="Meiryo UI" panose="020B0604030504040204" pitchFamily="50" charset="-128"/>
            </a:endParaRPr>
          </a:p>
          <a:p>
            <a:pPr algn="ctr"/>
            <a:r>
              <a:rPr lang="en-US" altLang="ja-JP" sz="1600" dirty="0">
                <a:solidFill>
                  <a:schemeClr val="accent1"/>
                </a:solidFill>
                <a:ea typeface="Meiryo UI" panose="020B0604030504040204" pitchFamily="50" charset="-128"/>
              </a:rPr>
              <a:t>disparity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6A95ADE-95C0-F693-4EC9-3C5196CF6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454" y="11896"/>
            <a:ext cx="10553091" cy="683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916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吹き出し: 線 9">
            <a:extLst>
              <a:ext uri="{FF2B5EF4-FFF2-40B4-BE49-F238E27FC236}">
                <a16:creationId xmlns:a16="http://schemas.microsoft.com/office/drawing/2014/main" id="{0F245C0A-95C9-C5FC-3BE5-BD456676170B}"/>
              </a:ext>
            </a:extLst>
          </p:cNvPr>
          <p:cNvSpPr/>
          <p:nvPr/>
        </p:nvSpPr>
        <p:spPr>
          <a:xfrm>
            <a:off x="4926027" y="916912"/>
            <a:ext cx="2160000" cy="648000"/>
          </a:xfrm>
          <a:prstGeom prst="borderCallout1">
            <a:avLst>
              <a:gd name="adj1" fmla="val 79313"/>
              <a:gd name="adj2" fmla="val 18876"/>
              <a:gd name="adj3" fmla="val 265407"/>
              <a:gd name="adj4" fmla="val -68081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644027C-102A-7B52-AD58-9E561E858371}"/>
                  </a:ext>
                </a:extLst>
              </p:cNvPr>
              <p:cNvSpPr txBox="1"/>
              <p:nvPr/>
            </p:nvSpPr>
            <p:spPr>
              <a:xfrm>
                <a:off x="3175278" y="2703006"/>
                <a:ext cx="6408677" cy="13150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sSup>
                            <m:sSupPr>
                              <m:ctrlPr>
                                <a:rPr kumimoji="1"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kumimoji="1" lang="en-US" altLang="ja-JP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,⋯</m:t>
                          </m:r>
                          <m:sSub>
                            <m:sSubPr>
                              <m:ctrlPr>
                                <a:rPr kumimoji="1"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,⋯</m:t>
                          </m:r>
                          <m:sSub>
                            <m:sSubPr>
                              <m:ctrlPr>
                                <a:rPr kumimoji="1"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kumimoji="1" lang="en-US" altLang="ja-JP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,⋯</m:t>
                          </m:r>
                          <m:sSub>
                            <m:sSubPr>
                              <m:ctrlPr>
                                <a:rPr kumimoji="1"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kumimoji="1" lang="en-US" altLang="ja-JP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,⋯</m:t>
                          </m:r>
                          <m:sSub>
                            <m:sSubPr>
                              <m:ctrlPr>
                                <a:rPr kumimoji="1"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kumimoji="1" lang="en-US" altLang="ja-JP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ja-JP" alt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ja-JP" alt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ja-JP" alt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644027C-102A-7B52-AD58-9E561E858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278" y="2703006"/>
                <a:ext cx="6408677" cy="13150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3E6A897-C079-E814-4C79-B01253C701F0}"/>
                  </a:ext>
                </a:extLst>
              </p:cNvPr>
              <p:cNvSpPr txBox="1"/>
              <p:nvPr/>
            </p:nvSpPr>
            <p:spPr>
              <a:xfrm>
                <a:off x="4924940" y="1020677"/>
                <a:ext cx="2152449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sSup>
                            <m:sSupPr>
                              <m:ctrlPr>
                                <a:rPr kumimoji="1"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kumimoji="1" lang="en-US" altLang="ja-JP" sz="2400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kumimoji="1" lang="en-US" altLang="ja-JP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kumimoji="1" lang="en-US" altLang="ja-JP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kumimoji="1" lang="en-US" altLang="ja-JP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3E6A897-C079-E814-4C79-B01253C70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940" y="1020677"/>
                <a:ext cx="2152449" cy="4168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7C19683-B594-8990-F34F-E87DC53FE23C}"/>
              </a:ext>
            </a:extLst>
          </p:cNvPr>
          <p:cNvSpPr/>
          <p:nvPr/>
        </p:nvSpPr>
        <p:spPr>
          <a:xfrm>
            <a:off x="4501661" y="2650073"/>
            <a:ext cx="288000" cy="144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85C22CF-72A0-5978-D2A8-AD439404CC0F}"/>
              </a:ext>
            </a:extLst>
          </p:cNvPr>
          <p:cNvSpPr/>
          <p:nvPr/>
        </p:nvSpPr>
        <p:spPr>
          <a:xfrm>
            <a:off x="6369568" y="2650073"/>
            <a:ext cx="288000" cy="144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583363E-ED5D-BA16-4473-5819ABAEFA54}"/>
              </a:ext>
            </a:extLst>
          </p:cNvPr>
          <p:cNvSpPr/>
          <p:nvPr/>
        </p:nvSpPr>
        <p:spPr>
          <a:xfrm>
            <a:off x="8277667" y="2650073"/>
            <a:ext cx="288000" cy="144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AF361AF-4736-F6C4-5CDC-F2FDC0E56D30}"/>
              </a:ext>
            </a:extLst>
          </p:cNvPr>
          <p:cNvSpPr/>
          <p:nvPr/>
        </p:nvSpPr>
        <p:spPr>
          <a:xfrm>
            <a:off x="3204445" y="2650073"/>
            <a:ext cx="648000" cy="144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49BF4CEA-0441-6329-66DF-81A8D455CD5C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4645661" y="1437522"/>
            <a:ext cx="1252721" cy="1212551"/>
          </a:xfrm>
          <a:prstGeom prst="lin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4B8C38B-C2B3-CD6C-CD85-DC9CA8E320D9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6513568" y="1490455"/>
            <a:ext cx="390689" cy="1159618"/>
          </a:xfrm>
          <a:prstGeom prst="lin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0EECF723-EEAA-8B84-70C4-564F8C0CB0CE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6599966" y="1490455"/>
            <a:ext cx="1821701" cy="1159618"/>
          </a:xfrm>
          <a:prstGeom prst="lin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95E817D-9483-DC1D-E7D2-2F32AC0C2D51}"/>
              </a:ext>
            </a:extLst>
          </p:cNvPr>
          <p:cNvSpPr txBox="1"/>
          <p:nvPr/>
        </p:nvSpPr>
        <p:spPr>
          <a:xfrm>
            <a:off x="7617628" y="1576133"/>
            <a:ext cx="2584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各列の演算が</a:t>
            </a:r>
            <a:endParaRPr kumimoji="1" lang="en-US" altLang="ja-JP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元のベクトル演算となる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DE95E91F-E397-9889-5010-D4B67DB35949}"/>
                  </a:ext>
                </a:extLst>
              </p:cNvPr>
              <p:cNvSpPr txBox="1"/>
              <p:nvPr/>
            </p:nvSpPr>
            <p:spPr>
              <a:xfrm>
                <a:off x="3096141" y="4613822"/>
                <a:ext cx="1208088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sSup>
                            <m:sSupPr>
                              <m:ctrlPr>
                                <a:rPr kumimoji="1" lang="en-US" altLang="ja-JP" sz="32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2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kumimoji="1" lang="en-US" altLang="ja-JP" sz="3200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DE95E91F-E397-9889-5010-D4B67DB35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6141" y="4613822"/>
                <a:ext cx="1208088" cy="555858"/>
              </a:xfrm>
              <a:prstGeom prst="rect">
                <a:avLst/>
              </a:prstGeom>
              <a:blipFill>
                <a:blip r:embed="rId4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矢印: 下 45">
            <a:extLst>
              <a:ext uri="{FF2B5EF4-FFF2-40B4-BE49-F238E27FC236}">
                <a16:creationId xmlns:a16="http://schemas.microsoft.com/office/drawing/2014/main" id="{3042B794-F2D8-1897-832A-0C8EA1916180}"/>
              </a:ext>
            </a:extLst>
          </p:cNvPr>
          <p:cNvSpPr/>
          <p:nvPr/>
        </p:nvSpPr>
        <p:spPr>
          <a:xfrm>
            <a:off x="1953325" y="1729159"/>
            <a:ext cx="432000" cy="259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EF2E1F1D-FADE-984E-0A58-C1A079802239}"/>
              </a:ext>
            </a:extLst>
          </p:cNvPr>
          <p:cNvSpPr txBox="1"/>
          <p:nvPr/>
        </p:nvSpPr>
        <p:spPr>
          <a:xfrm>
            <a:off x="1145511" y="997242"/>
            <a:ext cx="1970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ベクトル演算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3A73FB9-E4B0-CC59-547A-5245F1EBC4C6}"/>
              </a:ext>
            </a:extLst>
          </p:cNvPr>
          <p:cNvSpPr txBox="1"/>
          <p:nvPr/>
        </p:nvSpPr>
        <p:spPr>
          <a:xfrm>
            <a:off x="1145511" y="4591411"/>
            <a:ext cx="1970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行列演算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AD9464DE-75F1-4818-E751-E0732B1B49A9}"/>
                  </a:ext>
                </a:extLst>
              </p:cNvPr>
              <p:cNvSpPr txBox="1"/>
              <p:nvPr/>
            </p:nvSpPr>
            <p:spPr>
              <a:xfrm>
                <a:off x="7472844" y="4298960"/>
                <a:ext cx="1937838" cy="1046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24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kumimoji="1" lang="en-US" altLang="ja-JP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24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AD9464DE-75F1-4818-E751-E0732B1B4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2844" y="4298960"/>
                <a:ext cx="1937838" cy="10465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3B9AD228-0579-EA4B-84DB-BC7278DBF427}"/>
                  </a:ext>
                </a:extLst>
              </p:cNvPr>
              <p:cNvSpPr txBox="1"/>
              <p:nvPr/>
            </p:nvSpPr>
            <p:spPr>
              <a:xfrm>
                <a:off x="4442971" y="4634308"/>
                <a:ext cx="39113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3B9AD228-0579-EA4B-84DB-BC7278DBF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971" y="4634308"/>
                <a:ext cx="391133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12588B7E-F1DA-6DCA-7237-3A8881A0CEB8}"/>
                  </a:ext>
                </a:extLst>
              </p:cNvPr>
              <p:cNvSpPr txBox="1"/>
              <p:nvPr/>
            </p:nvSpPr>
            <p:spPr>
              <a:xfrm>
                <a:off x="6310878" y="4634308"/>
                <a:ext cx="39113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12588B7E-F1DA-6DCA-7237-3A8881A0C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878" y="4634308"/>
                <a:ext cx="391133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CA367623-3472-2F9C-5A83-241A115D54A3}"/>
                  </a:ext>
                </a:extLst>
              </p:cNvPr>
              <p:cNvSpPr txBox="1"/>
              <p:nvPr/>
            </p:nvSpPr>
            <p:spPr>
              <a:xfrm>
                <a:off x="5376924" y="4613822"/>
                <a:ext cx="39914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CA367623-3472-2F9C-5A83-241A115D5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924" y="4613822"/>
                <a:ext cx="399148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図 1">
            <a:extLst>
              <a:ext uri="{FF2B5EF4-FFF2-40B4-BE49-F238E27FC236}">
                <a16:creationId xmlns:a16="http://schemas.microsoft.com/office/drawing/2014/main" id="{14365E5C-40AC-D9BB-B130-D8CB7C8E07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66279" y="1209863"/>
            <a:ext cx="9059441" cy="443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197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2A373C-878D-4165-9EA4-6C4CA2939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206" y="3163181"/>
            <a:ext cx="3585973" cy="118872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C452111-765D-431C-B7B8-75D29BD9B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091" y="1292953"/>
            <a:ext cx="2905530" cy="92405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DE2C4B3-205A-4458-8708-C046824117B2}"/>
              </a:ext>
            </a:extLst>
          </p:cNvPr>
          <p:cNvSpPr/>
          <p:nvPr/>
        </p:nvSpPr>
        <p:spPr>
          <a:xfrm>
            <a:off x="4314824" y="1304853"/>
            <a:ext cx="731520" cy="9144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AC75AB-0447-4F9A-A080-32B5D5A5C594}"/>
              </a:ext>
            </a:extLst>
          </p:cNvPr>
          <p:cNvSpPr txBox="1"/>
          <p:nvPr/>
        </p:nvSpPr>
        <p:spPr>
          <a:xfrm>
            <a:off x="4293293" y="633733"/>
            <a:ext cx="774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カメラ</a:t>
            </a:r>
            <a:endParaRPr lang="en-US" altLang="ja-JP" sz="1600" dirty="0">
              <a:solidFill>
                <a:schemeClr val="accent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ja-JP" altLang="en-US" sz="1600" dirty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座標</a:t>
            </a:r>
            <a:endParaRPr lang="en-US" sz="1600" dirty="0">
              <a:solidFill>
                <a:schemeClr val="accent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8E85F0-8487-4A91-AC5A-5CE09B6B90E3}"/>
              </a:ext>
            </a:extLst>
          </p:cNvPr>
          <p:cNvSpPr/>
          <p:nvPr/>
        </p:nvSpPr>
        <p:spPr>
          <a:xfrm>
            <a:off x="2139616" y="1304853"/>
            <a:ext cx="365760" cy="9144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4F67D2-56B9-4BCA-B709-994359E83098}"/>
              </a:ext>
            </a:extLst>
          </p:cNvPr>
          <p:cNvSpPr txBox="1"/>
          <p:nvPr/>
        </p:nvSpPr>
        <p:spPr>
          <a:xfrm>
            <a:off x="1793032" y="633734"/>
            <a:ext cx="1058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solidFill>
                  <a:srgbClr val="00B05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スクリーン</a:t>
            </a:r>
            <a:endParaRPr lang="en-US" altLang="ja-JP" sz="1600" dirty="0">
              <a:solidFill>
                <a:srgbClr val="00B05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ja-JP" altLang="en-US" sz="1600" dirty="0">
                <a:solidFill>
                  <a:srgbClr val="00B05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座標</a:t>
            </a:r>
            <a:endParaRPr lang="en-US" sz="1600" dirty="0">
              <a:solidFill>
                <a:srgbClr val="00B05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2E61F5-1F9A-473C-A9DF-D1DB889CAD4F}"/>
              </a:ext>
            </a:extLst>
          </p:cNvPr>
          <p:cNvSpPr/>
          <p:nvPr/>
        </p:nvSpPr>
        <p:spPr>
          <a:xfrm>
            <a:off x="2861482" y="1304853"/>
            <a:ext cx="1371600" cy="914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7BAF80-11FB-4976-A377-A68CC02B3A94}"/>
              </a:ext>
            </a:extLst>
          </p:cNvPr>
          <p:cNvSpPr txBox="1"/>
          <p:nvPr/>
        </p:nvSpPr>
        <p:spPr>
          <a:xfrm>
            <a:off x="2761597" y="633651"/>
            <a:ext cx="1571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カメラ行列</a:t>
            </a:r>
            <a:endParaRPr lang="en-US" altLang="ja-JP" sz="1600" dirty="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en-US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内部パラメータ</a:t>
            </a:r>
            <a:r>
              <a:rPr lang="en-US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BCF733-1BE5-42AA-BBBF-79746DDFF0B9}"/>
              </a:ext>
            </a:extLst>
          </p:cNvPr>
          <p:cNvSpPr/>
          <p:nvPr/>
        </p:nvSpPr>
        <p:spPr>
          <a:xfrm>
            <a:off x="5086731" y="3176512"/>
            <a:ext cx="640080" cy="118872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BD652E-AE16-4DD7-844E-02FC3D257FC2}"/>
              </a:ext>
            </a:extLst>
          </p:cNvPr>
          <p:cNvSpPr txBox="1"/>
          <p:nvPr/>
        </p:nvSpPr>
        <p:spPr>
          <a:xfrm>
            <a:off x="4940240" y="2586167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ワールド</a:t>
            </a:r>
            <a:endParaRPr lang="en-US" altLang="ja-JP" sz="1600" dirty="0">
              <a:solidFill>
                <a:schemeClr val="accent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ja-JP" altLang="en-US" sz="1600" dirty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座標</a:t>
            </a:r>
            <a:endParaRPr lang="en-US" sz="1600" dirty="0">
              <a:solidFill>
                <a:schemeClr val="accent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961486-BFE7-4CE9-91F4-07B1D6482222}"/>
              </a:ext>
            </a:extLst>
          </p:cNvPr>
          <p:cNvSpPr/>
          <p:nvPr/>
        </p:nvSpPr>
        <p:spPr>
          <a:xfrm>
            <a:off x="2139616" y="3310634"/>
            <a:ext cx="457200" cy="9144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A17892-A6EB-4867-94B1-C5648CBF9C6C}"/>
              </a:ext>
            </a:extLst>
          </p:cNvPr>
          <p:cNvSpPr txBox="1"/>
          <p:nvPr/>
        </p:nvSpPr>
        <p:spPr>
          <a:xfrm>
            <a:off x="2012044" y="2639513"/>
            <a:ext cx="712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solidFill>
                  <a:srgbClr val="00B05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カメラ</a:t>
            </a:r>
            <a:endParaRPr lang="en-US" altLang="ja-JP" sz="1600" dirty="0">
              <a:solidFill>
                <a:srgbClr val="00B05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ja-JP" altLang="en-US" sz="1600" dirty="0">
                <a:solidFill>
                  <a:srgbClr val="00B05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座標</a:t>
            </a:r>
            <a:endParaRPr lang="en-US" sz="1600" dirty="0">
              <a:solidFill>
                <a:srgbClr val="00B05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69881C-F55E-43A4-9A63-F0F1A2D389A3}"/>
              </a:ext>
            </a:extLst>
          </p:cNvPr>
          <p:cNvSpPr/>
          <p:nvPr/>
        </p:nvSpPr>
        <p:spPr>
          <a:xfrm>
            <a:off x="2967134" y="3300570"/>
            <a:ext cx="2060139" cy="914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9C3C27-6EDD-4CA3-8AA7-80425A8D5D21}"/>
              </a:ext>
            </a:extLst>
          </p:cNvPr>
          <p:cNvSpPr txBox="1"/>
          <p:nvPr/>
        </p:nvSpPr>
        <p:spPr>
          <a:xfrm>
            <a:off x="3436919" y="2639514"/>
            <a:ext cx="1058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外部</a:t>
            </a:r>
            <a:endParaRPr lang="en-US" altLang="ja-JP" sz="1600" dirty="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ja-JP" altLang="en-US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パラメータ</a:t>
            </a:r>
            <a:endParaRPr lang="en-US" sz="1600" dirty="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CB7E9B-8F9A-488D-B267-4319151E2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6430" y="774122"/>
            <a:ext cx="3273836" cy="16155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792C74F-DE0F-44C4-91E9-276913C510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6758" y="2639513"/>
            <a:ext cx="3840813" cy="181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111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50A69D66-FECA-4EFA-9A21-CF7383682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110" y="1512107"/>
            <a:ext cx="1413397" cy="153275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D2DDBDB-4A6A-4DC7-AC1C-67CBD6DBE438}"/>
              </a:ext>
            </a:extLst>
          </p:cNvPr>
          <p:cNvGrpSpPr/>
          <p:nvPr/>
        </p:nvGrpSpPr>
        <p:grpSpPr>
          <a:xfrm>
            <a:off x="1666875" y="3205163"/>
            <a:ext cx="723899" cy="538161"/>
            <a:chOff x="1295400" y="2395538"/>
            <a:chExt cx="723899" cy="538161"/>
          </a:xfrm>
        </p:grpSpPr>
        <p:sp>
          <p:nvSpPr>
            <p:cNvPr id="5" name="Cube 4">
              <a:extLst>
                <a:ext uri="{FF2B5EF4-FFF2-40B4-BE49-F238E27FC236}">
                  <a16:creationId xmlns:a16="http://schemas.microsoft.com/office/drawing/2014/main" id="{60475470-3F9C-4FD7-BBFA-686F655EB599}"/>
                </a:ext>
              </a:extLst>
            </p:cNvPr>
            <p:cNvSpPr/>
            <p:nvPr/>
          </p:nvSpPr>
          <p:spPr>
            <a:xfrm>
              <a:off x="1295400" y="2395538"/>
              <a:ext cx="552448" cy="538161"/>
            </a:xfrm>
            <a:prstGeom prst="cube">
              <a:avLst>
                <a:gd name="adj" fmla="val 2742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ylinder 3">
              <a:extLst>
                <a:ext uri="{FF2B5EF4-FFF2-40B4-BE49-F238E27FC236}">
                  <a16:creationId xmlns:a16="http://schemas.microsoft.com/office/drawing/2014/main" id="{738B8750-7499-4970-B042-78266B0B2105}"/>
                </a:ext>
              </a:extLst>
            </p:cNvPr>
            <p:cNvSpPr/>
            <p:nvPr/>
          </p:nvSpPr>
          <p:spPr>
            <a:xfrm rot="5400000">
              <a:off x="1743073" y="2536031"/>
              <a:ext cx="266700" cy="285752"/>
            </a:xfrm>
            <a:prstGeom prst="can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Cube 6">
            <a:extLst>
              <a:ext uri="{FF2B5EF4-FFF2-40B4-BE49-F238E27FC236}">
                <a16:creationId xmlns:a16="http://schemas.microsoft.com/office/drawing/2014/main" id="{E394576D-A68D-4F42-8F59-E104635852D6}"/>
              </a:ext>
            </a:extLst>
          </p:cNvPr>
          <p:cNvSpPr/>
          <p:nvPr/>
        </p:nvSpPr>
        <p:spPr>
          <a:xfrm>
            <a:off x="3352800" y="2421732"/>
            <a:ext cx="695325" cy="1828800"/>
          </a:xfrm>
          <a:prstGeom prst="cube">
            <a:avLst>
              <a:gd name="adj" fmla="val 98266"/>
            </a:avLst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02DDFE0-B3ED-4784-8D36-977888B137BD}"/>
              </a:ext>
            </a:extLst>
          </p:cNvPr>
          <p:cNvCxnSpPr>
            <a:stCxn id="7" idx="1"/>
          </p:cNvCxnSpPr>
          <p:nvPr/>
        </p:nvCxnSpPr>
        <p:spPr>
          <a:xfrm flipH="1">
            <a:off x="3352800" y="3105000"/>
            <a:ext cx="6028" cy="4978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3E280B-4D2D-4E1B-84FC-83C82966A1BB}"/>
              </a:ext>
            </a:extLst>
          </p:cNvPr>
          <p:cNvCxnSpPr>
            <a:cxnSpLocks/>
          </p:cNvCxnSpPr>
          <p:nvPr/>
        </p:nvCxnSpPr>
        <p:spPr>
          <a:xfrm flipV="1">
            <a:off x="3352800" y="2724150"/>
            <a:ext cx="394022" cy="3808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35822DE-681D-461C-8615-2175AE2CB2BC}"/>
              </a:ext>
            </a:extLst>
          </p:cNvPr>
          <p:cNvCxnSpPr/>
          <p:nvPr/>
        </p:nvCxnSpPr>
        <p:spPr>
          <a:xfrm flipH="1">
            <a:off x="2351407" y="3494408"/>
            <a:ext cx="6028" cy="4978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8842C9-C3A4-4A3F-9D23-9BFF2C63850E}"/>
              </a:ext>
            </a:extLst>
          </p:cNvPr>
          <p:cNvCxnSpPr>
            <a:cxnSpLocks/>
          </p:cNvCxnSpPr>
          <p:nvPr/>
        </p:nvCxnSpPr>
        <p:spPr>
          <a:xfrm flipV="1">
            <a:off x="2351407" y="3113558"/>
            <a:ext cx="394022" cy="3808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E8784EB-2941-4030-A79E-998F483CA29B}"/>
              </a:ext>
            </a:extLst>
          </p:cNvPr>
          <p:cNvCxnSpPr>
            <a:cxnSpLocks/>
          </p:cNvCxnSpPr>
          <p:nvPr/>
        </p:nvCxnSpPr>
        <p:spPr>
          <a:xfrm>
            <a:off x="2351407" y="3494408"/>
            <a:ext cx="4572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14ED0AA-7285-423F-B28B-828F7084128A}"/>
              </a:ext>
            </a:extLst>
          </p:cNvPr>
          <p:cNvSpPr txBox="1"/>
          <p:nvPr/>
        </p:nvSpPr>
        <p:spPr>
          <a:xfrm>
            <a:off x="2650178" y="3186113"/>
            <a:ext cx="35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09BE25-AAC2-43A5-A567-E4AF696EBA77}"/>
              </a:ext>
            </a:extLst>
          </p:cNvPr>
          <p:cNvSpPr txBox="1"/>
          <p:nvPr/>
        </p:nvSpPr>
        <p:spPr>
          <a:xfrm>
            <a:off x="2473181" y="2835831"/>
            <a:ext cx="35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2274C6-2244-424A-AAEF-524779FA51C1}"/>
              </a:ext>
            </a:extLst>
          </p:cNvPr>
          <p:cNvSpPr txBox="1"/>
          <p:nvPr/>
        </p:nvSpPr>
        <p:spPr>
          <a:xfrm>
            <a:off x="2071685" y="3736032"/>
            <a:ext cx="35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EA5EBDB8-249E-4844-8D82-F95AB4D445AF}"/>
              </a:ext>
            </a:extLst>
          </p:cNvPr>
          <p:cNvSpPr/>
          <p:nvPr/>
        </p:nvSpPr>
        <p:spPr>
          <a:xfrm>
            <a:off x="524878" y="1314048"/>
            <a:ext cx="2560320" cy="1280160"/>
          </a:xfrm>
          <a:prstGeom prst="wedgeRectCallout">
            <a:avLst>
              <a:gd name="adj1" fmla="val 31736"/>
              <a:gd name="adj2" fmla="val 73410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・カメラ座標</a:t>
            </a:r>
            <a:endParaRPr lang="en-US" altLang="ja-JP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→実世界での座標 </a:t>
            </a:r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カメラ基準</a:t>
            </a:r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</a:p>
          <a:p>
            <a:pPr algn="ctr"/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単位</a:t>
            </a:r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=mm</a:t>
            </a:r>
          </a:p>
          <a:p>
            <a:pPr algn="ctr"/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原点</a:t>
            </a:r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=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レンズの中心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Z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軸</a:t>
            </a:r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=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視線方向</a:t>
            </a:r>
            <a:endParaRPr lang="en-US" sz="140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D6FDE8-3484-4386-B8DC-58E7C40E460B}"/>
              </a:ext>
            </a:extLst>
          </p:cNvPr>
          <p:cNvSpPr txBox="1"/>
          <p:nvPr/>
        </p:nvSpPr>
        <p:spPr>
          <a:xfrm>
            <a:off x="3524249" y="2431257"/>
            <a:ext cx="35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AA8654-7F51-4493-9B58-B64EFBB4896E}"/>
              </a:ext>
            </a:extLst>
          </p:cNvPr>
          <p:cNvSpPr txBox="1"/>
          <p:nvPr/>
        </p:nvSpPr>
        <p:spPr>
          <a:xfrm>
            <a:off x="3107378" y="3381463"/>
            <a:ext cx="35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61145EEB-B625-444E-BF62-9C5BFC039E2E}"/>
              </a:ext>
            </a:extLst>
          </p:cNvPr>
          <p:cNvSpPr/>
          <p:nvPr/>
        </p:nvSpPr>
        <p:spPr>
          <a:xfrm>
            <a:off x="3283590" y="702660"/>
            <a:ext cx="1828800" cy="1463040"/>
          </a:xfrm>
          <a:prstGeom prst="wedgeRectCallout">
            <a:avLst>
              <a:gd name="adj1" fmla="val -30119"/>
              <a:gd name="adj2" fmla="val 74509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・スクリーン座標</a:t>
            </a:r>
            <a:endParaRPr lang="en-US" altLang="ja-JP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→画像内での座標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単位</a:t>
            </a:r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=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ピクセル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原点</a:t>
            </a:r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=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画像の左上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x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軸</a:t>
            </a:r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=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画像の横方向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y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軸</a:t>
            </a:r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=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画像の縦方向</a:t>
            </a:r>
            <a:endParaRPr lang="en-US" sz="140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6AFD5B2-0E87-48F1-8FCF-CC039F6FD834}"/>
              </a:ext>
            </a:extLst>
          </p:cNvPr>
          <p:cNvCxnSpPr>
            <a:cxnSpLocks/>
          </p:cNvCxnSpPr>
          <p:nvPr/>
        </p:nvCxnSpPr>
        <p:spPr>
          <a:xfrm>
            <a:off x="2808607" y="3491152"/>
            <a:ext cx="3916043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12216F4-4ABC-4C0F-8F67-AEA64E43279F}"/>
              </a:ext>
            </a:extLst>
          </p:cNvPr>
          <p:cNvSpPr txBox="1"/>
          <p:nvPr/>
        </p:nvSpPr>
        <p:spPr>
          <a:xfrm>
            <a:off x="6556218" y="3312319"/>
            <a:ext cx="219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→カメラの視線方向</a:t>
            </a:r>
            <a:endParaRPr 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6ADE96D-A98F-4CFD-99B1-0D304E2CD819}"/>
              </a:ext>
            </a:extLst>
          </p:cNvPr>
          <p:cNvGrpSpPr/>
          <p:nvPr/>
        </p:nvGrpSpPr>
        <p:grpSpPr>
          <a:xfrm rot="1780842">
            <a:off x="6047082" y="1605482"/>
            <a:ext cx="1065082" cy="943603"/>
            <a:chOff x="5495515" y="1697372"/>
            <a:chExt cx="1065082" cy="943603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85A5FD5-4C91-4D7E-BD04-E19FD4490DAF}"/>
                </a:ext>
              </a:extLst>
            </p:cNvPr>
            <p:cNvCxnSpPr>
              <a:cxnSpLocks/>
            </p:cNvCxnSpPr>
            <p:nvPr/>
          </p:nvCxnSpPr>
          <p:spPr>
            <a:xfrm rot="19819158" flipH="1">
              <a:off x="5703416" y="2095296"/>
              <a:ext cx="262838" cy="27539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EB91662-0F3E-4DFA-A7CE-34CBB6857251}"/>
                </a:ext>
              </a:extLst>
            </p:cNvPr>
            <p:cNvCxnSpPr>
              <a:cxnSpLocks/>
            </p:cNvCxnSpPr>
            <p:nvPr/>
          </p:nvCxnSpPr>
          <p:spPr>
            <a:xfrm rot="19819158">
              <a:off x="5890743" y="1964671"/>
              <a:ext cx="335264" cy="18311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F73E05E-71E2-4F64-86E8-B376D66F0C2D}"/>
                </a:ext>
              </a:extLst>
            </p:cNvPr>
            <p:cNvCxnSpPr>
              <a:cxnSpLocks/>
            </p:cNvCxnSpPr>
            <p:nvPr/>
          </p:nvCxnSpPr>
          <p:spPr>
            <a:xfrm rot="19819158">
              <a:off x="5962172" y="2021598"/>
              <a:ext cx="48987" cy="3957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E861CA7-21B6-4871-AE01-ACFC910BC5FD}"/>
                    </a:ext>
                  </a:extLst>
                </p:cNvPr>
                <p:cNvSpPr txBox="1"/>
                <p:nvPr/>
              </p:nvSpPr>
              <p:spPr>
                <a:xfrm>
                  <a:off x="6109425" y="2168601"/>
                  <a:ext cx="4511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E861CA7-21B6-4871-AE01-ACFC910BC5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9425" y="2168601"/>
                  <a:ext cx="45117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868ECDEA-4FEC-4015-8E86-BFA2D666D96B}"/>
                    </a:ext>
                  </a:extLst>
                </p:cNvPr>
                <p:cNvSpPr txBox="1"/>
                <p:nvPr/>
              </p:nvSpPr>
              <p:spPr>
                <a:xfrm>
                  <a:off x="5947487" y="1697372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868ECDEA-4FEC-4015-8E86-BFA2D666D9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7487" y="1697372"/>
                  <a:ext cx="4572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81F44D69-D725-4303-96BB-B79E3A349052}"/>
                    </a:ext>
                  </a:extLst>
                </p:cNvPr>
                <p:cNvSpPr txBox="1"/>
                <p:nvPr/>
              </p:nvSpPr>
              <p:spPr>
                <a:xfrm>
                  <a:off x="5495515" y="2271643"/>
                  <a:ext cx="4511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81F44D69-D725-4303-96BB-B79E3A3490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5515" y="2271643"/>
                  <a:ext cx="45117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B89602A7-7380-47C2-91E5-64D565D25166}"/>
              </a:ext>
            </a:extLst>
          </p:cNvPr>
          <p:cNvSpPr/>
          <p:nvPr/>
        </p:nvSpPr>
        <p:spPr>
          <a:xfrm>
            <a:off x="6820530" y="406779"/>
            <a:ext cx="2468880" cy="1280160"/>
          </a:xfrm>
          <a:prstGeom prst="wedgeRectCallout">
            <a:avLst>
              <a:gd name="adj1" fmla="val -44460"/>
              <a:gd name="adj2" fmla="val 65970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・ワールド座標</a:t>
            </a:r>
            <a:endParaRPr lang="en-US" altLang="ja-JP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実世界での座標 </a:t>
            </a:r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任意の基準</a:t>
            </a:r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</a:p>
          <a:p>
            <a:pPr algn="ctr"/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単位</a:t>
            </a:r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=mm</a:t>
            </a:r>
          </a:p>
          <a:p>
            <a:pPr algn="ctr"/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原点</a:t>
            </a:r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=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任意の位置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各軸</a:t>
            </a:r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=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任意の方向</a:t>
            </a:r>
            <a:endParaRPr lang="en-US" sz="140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3836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arallelogram 51">
            <a:extLst>
              <a:ext uri="{FF2B5EF4-FFF2-40B4-BE49-F238E27FC236}">
                <a16:creationId xmlns:a16="http://schemas.microsoft.com/office/drawing/2014/main" id="{3617FC0E-CAE8-40CE-9C11-46BA0ADB94F6}"/>
              </a:ext>
            </a:extLst>
          </p:cNvPr>
          <p:cNvSpPr/>
          <p:nvPr/>
        </p:nvSpPr>
        <p:spPr>
          <a:xfrm rot="16200000">
            <a:off x="4856653" y="2433301"/>
            <a:ext cx="2391546" cy="2139804"/>
          </a:xfrm>
          <a:prstGeom prst="parallelogram">
            <a:avLst>
              <a:gd name="adj" fmla="val 42893"/>
            </a:avLst>
          </a:prstGeom>
          <a:solidFill>
            <a:srgbClr val="00CC99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06118A1-FB9A-4488-8B75-9C17A3D83110}"/>
              </a:ext>
            </a:extLst>
          </p:cNvPr>
          <p:cNvGrpSpPr/>
          <p:nvPr/>
        </p:nvGrpSpPr>
        <p:grpSpPr>
          <a:xfrm rot="19527135">
            <a:off x="3422411" y="4551045"/>
            <a:ext cx="723899" cy="538161"/>
            <a:chOff x="1295400" y="2395538"/>
            <a:chExt cx="723899" cy="538161"/>
          </a:xfrm>
        </p:grpSpPr>
        <p:sp>
          <p:nvSpPr>
            <p:cNvPr id="94" name="Cube 93">
              <a:extLst>
                <a:ext uri="{FF2B5EF4-FFF2-40B4-BE49-F238E27FC236}">
                  <a16:creationId xmlns:a16="http://schemas.microsoft.com/office/drawing/2014/main" id="{F205B1FC-9134-4776-831D-596947ECB782}"/>
                </a:ext>
              </a:extLst>
            </p:cNvPr>
            <p:cNvSpPr/>
            <p:nvPr/>
          </p:nvSpPr>
          <p:spPr>
            <a:xfrm>
              <a:off x="1295400" y="2395538"/>
              <a:ext cx="552448" cy="538161"/>
            </a:xfrm>
            <a:prstGeom prst="cube">
              <a:avLst>
                <a:gd name="adj" fmla="val 2742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Cylinder 94">
              <a:extLst>
                <a:ext uri="{FF2B5EF4-FFF2-40B4-BE49-F238E27FC236}">
                  <a16:creationId xmlns:a16="http://schemas.microsoft.com/office/drawing/2014/main" id="{EB5B6FE7-2FCB-46AC-9D19-FD63A2852994}"/>
                </a:ext>
              </a:extLst>
            </p:cNvPr>
            <p:cNvSpPr/>
            <p:nvPr/>
          </p:nvSpPr>
          <p:spPr>
            <a:xfrm rot="5400000">
              <a:off x="1743073" y="2536031"/>
              <a:ext cx="266700" cy="285752"/>
            </a:xfrm>
            <a:prstGeom prst="can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Parallelogram 5">
            <a:extLst>
              <a:ext uri="{FF2B5EF4-FFF2-40B4-BE49-F238E27FC236}">
                <a16:creationId xmlns:a16="http://schemas.microsoft.com/office/drawing/2014/main" id="{2133A273-0BD1-4425-999A-B7BA46FEF94B}"/>
              </a:ext>
            </a:extLst>
          </p:cNvPr>
          <p:cNvSpPr/>
          <p:nvPr/>
        </p:nvSpPr>
        <p:spPr>
          <a:xfrm rot="16200000">
            <a:off x="4040120" y="3456993"/>
            <a:ext cx="1737360" cy="1554480"/>
          </a:xfrm>
          <a:prstGeom prst="parallelogram">
            <a:avLst>
              <a:gd name="adj" fmla="val 42893"/>
            </a:avLst>
          </a:prstGeom>
          <a:solidFill>
            <a:srgbClr val="A9D18E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578F7AA-93FC-42BF-9FBC-263EEC1D9056}"/>
              </a:ext>
            </a:extLst>
          </p:cNvPr>
          <p:cNvCxnSpPr>
            <a:cxnSpLocks/>
          </p:cNvCxnSpPr>
          <p:nvPr/>
        </p:nvCxnSpPr>
        <p:spPr>
          <a:xfrm flipV="1">
            <a:off x="4116495" y="4428511"/>
            <a:ext cx="298990" cy="1957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05E422F2-27B9-4A44-88BF-5F77FA75B989}"/>
              </a:ext>
            </a:extLst>
          </p:cNvPr>
          <p:cNvSpPr txBox="1"/>
          <p:nvPr/>
        </p:nvSpPr>
        <p:spPr>
          <a:xfrm>
            <a:off x="4353522" y="4344199"/>
            <a:ext cx="465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Z</a:t>
            </a:r>
            <a:endParaRPr lang="en-US" baseline="-25000" dirty="0">
              <a:solidFill>
                <a:schemeClr val="accent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D867510-AE40-46AA-AFBC-1E7AC274430F}"/>
              </a:ext>
            </a:extLst>
          </p:cNvPr>
          <p:cNvSpPr txBox="1"/>
          <p:nvPr/>
        </p:nvSpPr>
        <p:spPr>
          <a:xfrm>
            <a:off x="3530086" y="4209462"/>
            <a:ext cx="50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X</a:t>
            </a:r>
            <a:endParaRPr lang="en-US" baseline="-25000" dirty="0">
              <a:solidFill>
                <a:schemeClr val="accent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63154BE-9196-4184-8ACA-7E9005374350}"/>
              </a:ext>
            </a:extLst>
          </p:cNvPr>
          <p:cNvSpPr txBox="1"/>
          <p:nvPr/>
        </p:nvSpPr>
        <p:spPr>
          <a:xfrm>
            <a:off x="3829488" y="4115709"/>
            <a:ext cx="45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Y</a:t>
            </a:r>
            <a:endParaRPr lang="en-US" baseline="-25000" dirty="0">
              <a:solidFill>
                <a:schemeClr val="accent1"/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66EBF0F-9A49-44F5-855B-B00F5358875A}"/>
              </a:ext>
            </a:extLst>
          </p:cNvPr>
          <p:cNvCxnSpPr>
            <a:cxnSpLocks/>
          </p:cNvCxnSpPr>
          <p:nvPr/>
        </p:nvCxnSpPr>
        <p:spPr>
          <a:xfrm flipV="1">
            <a:off x="4116495" y="4248990"/>
            <a:ext cx="0" cy="3657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B0609EB-EE96-4B3B-88F0-E80CAA9FAA4F}"/>
              </a:ext>
            </a:extLst>
          </p:cNvPr>
          <p:cNvCxnSpPr>
            <a:cxnSpLocks/>
          </p:cNvCxnSpPr>
          <p:nvPr/>
        </p:nvCxnSpPr>
        <p:spPr>
          <a:xfrm flipH="1" flipV="1">
            <a:off x="3783844" y="4493123"/>
            <a:ext cx="332654" cy="14159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4BC8BA0-1B98-4BA4-A0B5-EBF8B16DB196}"/>
              </a:ext>
            </a:extLst>
          </p:cNvPr>
          <p:cNvSpPr txBox="1"/>
          <p:nvPr/>
        </p:nvSpPr>
        <p:spPr>
          <a:xfrm>
            <a:off x="4531573" y="3524091"/>
            <a:ext cx="44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X</a:t>
            </a:r>
            <a:r>
              <a:rPr lang="en-US" baseline="-25000" dirty="0" err="1">
                <a:solidFill>
                  <a:schemeClr val="accent1"/>
                </a:solidFill>
              </a:rPr>
              <a:t>p</a:t>
            </a:r>
            <a:endParaRPr lang="en-US" baseline="-25000" dirty="0">
              <a:solidFill>
                <a:schemeClr val="accent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0826CF0-5CB6-45EC-89E7-211D20F65528}"/>
              </a:ext>
            </a:extLst>
          </p:cNvPr>
          <p:cNvSpPr txBox="1"/>
          <p:nvPr/>
        </p:nvSpPr>
        <p:spPr>
          <a:xfrm>
            <a:off x="4583839" y="4154284"/>
            <a:ext cx="45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Y</a:t>
            </a:r>
            <a:r>
              <a:rPr lang="en-US" baseline="-25000" dirty="0" err="1">
                <a:solidFill>
                  <a:schemeClr val="accent1"/>
                </a:solidFill>
              </a:rPr>
              <a:t>p</a:t>
            </a:r>
            <a:endParaRPr lang="en-US" baseline="-25000" dirty="0">
              <a:solidFill>
                <a:schemeClr val="accent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DB5230-402E-4F0B-9AB4-83A38695448C}"/>
              </a:ext>
            </a:extLst>
          </p:cNvPr>
          <p:cNvCxnSpPr>
            <a:cxnSpLocks/>
            <a:stCxn id="95" idx="1"/>
          </p:cNvCxnSpPr>
          <p:nvPr/>
        </p:nvCxnSpPr>
        <p:spPr>
          <a:xfrm flipV="1">
            <a:off x="4090584" y="2323594"/>
            <a:ext cx="2636882" cy="23030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58AA4D7-1B9D-489B-BB16-2CBEA7F46D65}"/>
              </a:ext>
            </a:extLst>
          </p:cNvPr>
          <p:cNvSpPr/>
          <p:nvPr/>
        </p:nvSpPr>
        <p:spPr>
          <a:xfrm>
            <a:off x="4545885" y="4136318"/>
            <a:ext cx="91440" cy="893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BA60756-049D-4B60-BB12-5C2A13EA17F8}"/>
              </a:ext>
            </a:extLst>
          </p:cNvPr>
          <p:cNvSpPr/>
          <p:nvPr/>
        </p:nvSpPr>
        <p:spPr>
          <a:xfrm>
            <a:off x="6618721" y="2236698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757A4EC-D899-427B-8D19-92BA76D497F5}"/>
              </a:ext>
            </a:extLst>
          </p:cNvPr>
          <p:cNvSpPr txBox="1"/>
          <p:nvPr/>
        </p:nvSpPr>
        <p:spPr>
          <a:xfrm>
            <a:off x="6744651" y="2268246"/>
            <a:ext cx="143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(X, Y, Z)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88A1CB3F-363C-4C9E-AAFB-D994A75CB00D}"/>
              </a:ext>
            </a:extLst>
          </p:cNvPr>
          <p:cNvSpPr/>
          <p:nvPr/>
        </p:nvSpPr>
        <p:spPr>
          <a:xfrm>
            <a:off x="1815107" y="2015387"/>
            <a:ext cx="2593331" cy="713782"/>
          </a:xfrm>
          <a:prstGeom prst="wedgeRectCallout">
            <a:avLst>
              <a:gd name="adj1" fmla="val 74239"/>
              <a:gd name="adj2" fmla="val 72042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画像平面</a:t>
            </a:r>
            <a:endParaRPr lang="en-US" altLang="ja-JP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スクリーン座標の投影面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89DEB7C-DDD9-4452-ADDD-803A6B2CE5EA}"/>
              </a:ext>
            </a:extLst>
          </p:cNvPr>
          <p:cNvCxnSpPr>
            <a:cxnSpLocks/>
          </p:cNvCxnSpPr>
          <p:nvPr/>
        </p:nvCxnSpPr>
        <p:spPr>
          <a:xfrm>
            <a:off x="4983783" y="2305551"/>
            <a:ext cx="309551" cy="12853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DAB2FEB-2690-46BB-942C-3D95A311FA4E}"/>
              </a:ext>
            </a:extLst>
          </p:cNvPr>
          <p:cNvCxnSpPr>
            <a:cxnSpLocks/>
          </p:cNvCxnSpPr>
          <p:nvPr/>
        </p:nvCxnSpPr>
        <p:spPr>
          <a:xfrm flipH="1">
            <a:off x="4982066" y="2296213"/>
            <a:ext cx="0" cy="3657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02EFB55-4453-4BB0-990D-027C7CE5CC62}"/>
              </a:ext>
            </a:extLst>
          </p:cNvPr>
          <p:cNvSpPr txBox="1"/>
          <p:nvPr/>
        </p:nvSpPr>
        <p:spPr>
          <a:xfrm>
            <a:off x="4999594" y="2025775"/>
            <a:ext cx="44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366F29B-4C6A-4AF4-AEA5-28BFD88BDAA3}"/>
              </a:ext>
            </a:extLst>
          </p:cNvPr>
          <p:cNvSpPr txBox="1"/>
          <p:nvPr/>
        </p:nvSpPr>
        <p:spPr>
          <a:xfrm>
            <a:off x="4694924" y="2286650"/>
            <a:ext cx="45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y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93BCD5D-3D1F-4D2B-9AA0-3690CC250C0F}"/>
              </a:ext>
            </a:extLst>
          </p:cNvPr>
          <p:cNvSpPr/>
          <p:nvPr/>
        </p:nvSpPr>
        <p:spPr>
          <a:xfrm>
            <a:off x="5565590" y="3256304"/>
            <a:ext cx="91440" cy="893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EFC0533-6165-4403-999A-BDCC26609634}"/>
              </a:ext>
            </a:extLst>
          </p:cNvPr>
          <p:cNvSpPr txBox="1"/>
          <p:nvPr/>
        </p:nvSpPr>
        <p:spPr>
          <a:xfrm>
            <a:off x="5625822" y="3054778"/>
            <a:ext cx="191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p’=(</a:t>
            </a:r>
            <a:r>
              <a:rPr lang="en-US" dirty="0" err="1">
                <a:solidFill>
                  <a:srgbClr val="FF0000"/>
                </a:solidFill>
              </a:rPr>
              <a:t>fX</a:t>
            </a:r>
            <a:r>
              <a:rPr lang="en-US" dirty="0">
                <a:solidFill>
                  <a:srgbClr val="FF0000"/>
                </a:solidFill>
              </a:rPr>
              <a:t>/Z, </a:t>
            </a:r>
            <a:r>
              <a:rPr lang="en-US" dirty="0" err="1">
                <a:solidFill>
                  <a:srgbClr val="FF0000"/>
                </a:solidFill>
              </a:rPr>
              <a:t>fY</a:t>
            </a:r>
            <a:r>
              <a:rPr lang="en-US" dirty="0">
                <a:solidFill>
                  <a:srgbClr val="FF0000"/>
                </a:solidFill>
              </a:rPr>
              <a:t>/Z, f)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C6CD2C3-6509-454F-BC41-7F63C6D753D2}"/>
              </a:ext>
            </a:extLst>
          </p:cNvPr>
          <p:cNvSpPr txBox="1"/>
          <p:nvPr/>
        </p:nvSpPr>
        <p:spPr>
          <a:xfrm rot="19731855">
            <a:off x="7649284" y="1586755"/>
            <a:ext cx="219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→カメラの視線方向</a:t>
            </a:r>
            <a:endParaRPr 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323CBA-260D-4ABF-9DF7-BF0A77146408}"/>
              </a:ext>
            </a:extLst>
          </p:cNvPr>
          <p:cNvCxnSpPr>
            <a:cxnSpLocks/>
          </p:cNvCxnSpPr>
          <p:nvPr/>
        </p:nvCxnSpPr>
        <p:spPr>
          <a:xfrm flipV="1">
            <a:off x="4091901" y="2277994"/>
            <a:ext cx="3816413" cy="235804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B607E3D-0053-40F1-9AFF-CEE971AA7682}"/>
              </a:ext>
            </a:extLst>
          </p:cNvPr>
          <p:cNvCxnSpPr/>
          <p:nvPr/>
        </p:nvCxnSpPr>
        <p:spPr>
          <a:xfrm>
            <a:off x="6073926" y="3409950"/>
            <a:ext cx="0" cy="274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4F5214D-C067-463F-9C0A-DD6CF9B73DAF}"/>
              </a:ext>
            </a:extLst>
          </p:cNvPr>
          <p:cNvCxnSpPr>
            <a:cxnSpLocks/>
          </p:cNvCxnSpPr>
          <p:nvPr/>
        </p:nvCxnSpPr>
        <p:spPr>
          <a:xfrm>
            <a:off x="6153081" y="3365553"/>
            <a:ext cx="0" cy="125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6E71106-A47C-4D9D-ABD4-64CACADF07F1}"/>
              </a:ext>
            </a:extLst>
          </p:cNvPr>
          <p:cNvCxnSpPr>
            <a:cxnSpLocks/>
          </p:cNvCxnSpPr>
          <p:nvPr/>
        </p:nvCxnSpPr>
        <p:spPr>
          <a:xfrm flipH="1">
            <a:off x="6073640" y="3488250"/>
            <a:ext cx="79441" cy="63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BE26E0D-FCC1-4ED9-A99D-18E0887E913B}"/>
              </a:ext>
            </a:extLst>
          </p:cNvPr>
          <p:cNvCxnSpPr/>
          <p:nvPr/>
        </p:nvCxnSpPr>
        <p:spPr>
          <a:xfrm>
            <a:off x="4861993" y="4157485"/>
            <a:ext cx="0" cy="274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79A0FAD-5479-4257-87F4-F165B2789732}"/>
              </a:ext>
            </a:extLst>
          </p:cNvPr>
          <p:cNvCxnSpPr>
            <a:cxnSpLocks/>
          </p:cNvCxnSpPr>
          <p:nvPr/>
        </p:nvCxnSpPr>
        <p:spPr>
          <a:xfrm>
            <a:off x="4941148" y="4113088"/>
            <a:ext cx="0" cy="125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440850D-A1DC-48BB-9821-95AA6679D7FB}"/>
              </a:ext>
            </a:extLst>
          </p:cNvPr>
          <p:cNvCxnSpPr>
            <a:cxnSpLocks/>
          </p:cNvCxnSpPr>
          <p:nvPr/>
        </p:nvCxnSpPr>
        <p:spPr>
          <a:xfrm flipH="1">
            <a:off x="4861707" y="4235785"/>
            <a:ext cx="79441" cy="63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61145EEB-B625-444E-BF62-9C5BFC039E2E}"/>
              </a:ext>
            </a:extLst>
          </p:cNvPr>
          <p:cNvSpPr/>
          <p:nvPr/>
        </p:nvSpPr>
        <p:spPr>
          <a:xfrm>
            <a:off x="884160" y="2980011"/>
            <a:ext cx="2730773" cy="637634"/>
          </a:xfrm>
          <a:prstGeom prst="wedgeRectCallout">
            <a:avLst>
              <a:gd name="adj1" fmla="val 72193"/>
              <a:gd name="adj2" fmla="val 3734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原点から距離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の投影面</a:t>
            </a:r>
            <a:endParaRPr lang="en-US" altLang="ja-JP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エピポーラ幾何の投影面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328DCD-AD28-4276-9484-6439E83AB389}"/>
              </a:ext>
            </a:extLst>
          </p:cNvPr>
          <p:cNvCxnSpPr/>
          <p:nvPr/>
        </p:nvCxnSpPr>
        <p:spPr>
          <a:xfrm>
            <a:off x="4166207" y="4624306"/>
            <a:ext cx="2956121" cy="13086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EC484C-5ADB-45B8-88B1-76692C13DC20}"/>
              </a:ext>
            </a:extLst>
          </p:cNvPr>
          <p:cNvCxnSpPr>
            <a:cxnSpLocks/>
          </p:cNvCxnSpPr>
          <p:nvPr/>
        </p:nvCxnSpPr>
        <p:spPr>
          <a:xfrm>
            <a:off x="4861707" y="4165234"/>
            <a:ext cx="1493115" cy="660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520FF1A-4ABB-4DE0-B502-3CD1005E907A}"/>
              </a:ext>
            </a:extLst>
          </p:cNvPr>
          <p:cNvCxnSpPr/>
          <p:nvPr/>
        </p:nvCxnSpPr>
        <p:spPr>
          <a:xfrm>
            <a:off x="6073639" y="3410062"/>
            <a:ext cx="2956121" cy="13086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4C1013A-61EF-4FBA-A126-0D825595E717}"/>
              </a:ext>
            </a:extLst>
          </p:cNvPr>
          <p:cNvCxnSpPr>
            <a:cxnSpLocks/>
          </p:cNvCxnSpPr>
          <p:nvPr/>
        </p:nvCxnSpPr>
        <p:spPr>
          <a:xfrm flipV="1">
            <a:off x="5134409" y="4591819"/>
            <a:ext cx="699425" cy="43481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552C23D-B6CF-4E9F-8C59-6BF6E1153A0C}"/>
              </a:ext>
            </a:extLst>
          </p:cNvPr>
          <p:cNvCxnSpPr>
            <a:cxnSpLocks/>
          </p:cNvCxnSpPr>
          <p:nvPr/>
        </p:nvCxnSpPr>
        <p:spPr>
          <a:xfrm flipV="1">
            <a:off x="6312023" y="4364777"/>
            <a:ext cx="1952332" cy="1213722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7F7E28A-D7D1-42B8-97AF-592F0AB914BE}"/>
              </a:ext>
            </a:extLst>
          </p:cNvPr>
          <p:cNvSpPr txBox="1"/>
          <p:nvPr/>
        </p:nvSpPr>
        <p:spPr>
          <a:xfrm>
            <a:off x="5360055" y="4759305"/>
            <a:ext cx="1377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ea typeface="Meiryo UI" panose="020B0604030504040204" pitchFamily="34" charset="-128"/>
              </a:rPr>
              <a:t>1 (mm</a:t>
            </a:r>
            <a:r>
              <a:rPr lang="ja-JP" altLang="en-US" sz="1600" b="1" dirty="0">
                <a:ea typeface="Meiryo UI" panose="020B0604030504040204" pitchFamily="34" charset="-128"/>
              </a:rPr>
              <a:t>単位</a:t>
            </a:r>
            <a:r>
              <a:rPr lang="en-US" sz="1600" b="1" dirty="0">
                <a:ea typeface="Meiryo UI" panose="020B0604030504040204" pitchFamily="34" charset="-128"/>
              </a:rPr>
              <a:t>)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0D4E4D1-1F0C-4E0F-9940-42087E28F331}"/>
              </a:ext>
            </a:extLst>
          </p:cNvPr>
          <p:cNvSpPr txBox="1"/>
          <p:nvPr/>
        </p:nvSpPr>
        <p:spPr>
          <a:xfrm>
            <a:off x="7432279" y="4857359"/>
            <a:ext cx="330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ea typeface="Meiryo UI" panose="020B0604030504040204" pitchFamily="34" charset="-128"/>
              </a:rPr>
              <a:t>f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ADC8344-7D93-46A2-B283-3402A63FA015}"/>
              </a:ext>
            </a:extLst>
          </p:cNvPr>
          <p:cNvSpPr txBox="1"/>
          <p:nvPr/>
        </p:nvSpPr>
        <p:spPr>
          <a:xfrm>
            <a:off x="2860976" y="3597785"/>
            <a:ext cx="1615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 = (</a:t>
            </a:r>
            <a:r>
              <a:rPr lang="en-US" dirty="0" err="1">
                <a:solidFill>
                  <a:srgbClr val="FF0000"/>
                </a:solidFill>
              </a:rPr>
              <a:t>X</a:t>
            </a:r>
            <a:r>
              <a:rPr lang="en-US" baseline="-25000" dirty="0" err="1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Y</a:t>
            </a:r>
            <a:r>
              <a:rPr lang="en-US" baseline="-25000" dirty="0" err="1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rgbClr val="FF0000"/>
                </a:solidFill>
              </a:rPr>
              <a:t>, 1)</a:t>
            </a:r>
          </a:p>
          <a:p>
            <a:r>
              <a:rPr lang="en-US" dirty="0">
                <a:solidFill>
                  <a:srgbClr val="FF0000"/>
                </a:solidFill>
              </a:rPr>
              <a:t>= (X/Z, Y/Z, 1)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BF860EBE-2BF6-4173-96F7-79064C62157F}"/>
              </a:ext>
            </a:extLst>
          </p:cNvPr>
          <p:cNvCxnSpPr>
            <a:cxnSpLocks/>
          </p:cNvCxnSpPr>
          <p:nvPr/>
        </p:nvCxnSpPr>
        <p:spPr>
          <a:xfrm flipV="1">
            <a:off x="4865448" y="3265843"/>
            <a:ext cx="0" cy="9144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61A1E26-5788-4AB2-90A8-65D7060107FB}"/>
              </a:ext>
            </a:extLst>
          </p:cNvPr>
          <p:cNvCxnSpPr>
            <a:cxnSpLocks/>
          </p:cNvCxnSpPr>
          <p:nvPr/>
        </p:nvCxnSpPr>
        <p:spPr>
          <a:xfrm flipV="1">
            <a:off x="4129101" y="2857500"/>
            <a:ext cx="0" cy="50981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7C96931-2D39-48C6-96F0-138D5DCC8298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4202450" y="3899008"/>
            <a:ext cx="356826" cy="2503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5182595-C87F-4C37-B950-2B3808C0F147}"/>
              </a:ext>
            </a:extLst>
          </p:cNvPr>
          <p:cNvCxnSpPr>
            <a:cxnSpLocks/>
          </p:cNvCxnSpPr>
          <p:nvPr/>
        </p:nvCxnSpPr>
        <p:spPr>
          <a:xfrm flipH="1" flipV="1">
            <a:off x="4522426" y="4033811"/>
            <a:ext cx="349903" cy="14529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8FC9A16-EA6D-4906-BC5C-FCA8A7D571EC}"/>
              </a:ext>
            </a:extLst>
          </p:cNvPr>
          <p:cNvCxnSpPr>
            <a:cxnSpLocks/>
          </p:cNvCxnSpPr>
          <p:nvPr/>
        </p:nvCxnSpPr>
        <p:spPr>
          <a:xfrm flipV="1">
            <a:off x="4872329" y="3824171"/>
            <a:ext cx="0" cy="34447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857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61145EEB-B625-444E-BF62-9C5BFC039E2E}"/>
              </a:ext>
            </a:extLst>
          </p:cNvPr>
          <p:cNvSpPr/>
          <p:nvPr/>
        </p:nvSpPr>
        <p:spPr>
          <a:xfrm>
            <a:off x="3426465" y="609600"/>
            <a:ext cx="1828800" cy="641699"/>
          </a:xfrm>
          <a:prstGeom prst="wedgeRectCallout">
            <a:avLst>
              <a:gd name="adj1" fmla="val -26994"/>
              <a:gd name="adj2" fmla="val 102711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・カメラ</a:t>
            </a:r>
            <a:r>
              <a:rPr lang="en-US" altLang="ja-JP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endParaRPr lang="en-US" altLang="ja-JP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スクリーン座標</a:t>
            </a:r>
            <a:endParaRPr lang="en-US" altLang="ja-JP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2216F4-4ABC-4C0F-8F67-AEA64E43279F}"/>
              </a:ext>
            </a:extLst>
          </p:cNvPr>
          <p:cNvSpPr txBox="1"/>
          <p:nvPr/>
        </p:nvSpPr>
        <p:spPr>
          <a:xfrm rot="184576">
            <a:off x="6746807" y="2664722"/>
            <a:ext cx="219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→カメラ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の視線方向</a:t>
            </a:r>
            <a:endParaRPr 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39DA406-E8F2-47DA-8177-433335C05C63}"/>
              </a:ext>
            </a:extLst>
          </p:cNvPr>
          <p:cNvGrpSpPr/>
          <p:nvPr/>
        </p:nvGrpSpPr>
        <p:grpSpPr>
          <a:xfrm>
            <a:off x="291073" y="3843426"/>
            <a:ext cx="723899" cy="538161"/>
            <a:chOff x="1295400" y="2395538"/>
            <a:chExt cx="723899" cy="538161"/>
          </a:xfrm>
        </p:grpSpPr>
        <p:sp>
          <p:nvSpPr>
            <p:cNvPr id="50" name="Cube 49">
              <a:extLst>
                <a:ext uri="{FF2B5EF4-FFF2-40B4-BE49-F238E27FC236}">
                  <a16:creationId xmlns:a16="http://schemas.microsoft.com/office/drawing/2014/main" id="{F0A74A9B-9A7D-45E6-BE15-65F115E6FA04}"/>
                </a:ext>
              </a:extLst>
            </p:cNvPr>
            <p:cNvSpPr/>
            <p:nvPr/>
          </p:nvSpPr>
          <p:spPr>
            <a:xfrm>
              <a:off x="1295400" y="2395538"/>
              <a:ext cx="552448" cy="538161"/>
            </a:xfrm>
            <a:prstGeom prst="cube">
              <a:avLst>
                <a:gd name="adj" fmla="val 2742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ylinder 50">
              <a:extLst>
                <a:ext uri="{FF2B5EF4-FFF2-40B4-BE49-F238E27FC236}">
                  <a16:creationId xmlns:a16="http://schemas.microsoft.com/office/drawing/2014/main" id="{0CB6BA73-0CBC-4346-A8A2-4AA807DEF4A1}"/>
                </a:ext>
              </a:extLst>
            </p:cNvPr>
            <p:cNvSpPr/>
            <p:nvPr/>
          </p:nvSpPr>
          <p:spPr>
            <a:xfrm rot="5400000">
              <a:off x="1743073" y="2536031"/>
              <a:ext cx="266700" cy="285752"/>
            </a:xfrm>
            <a:prstGeom prst="can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0C5D5CD-A9F3-4544-94E6-3C5E644B9C1F}"/>
              </a:ext>
            </a:extLst>
          </p:cNvPr>
          <p:cNvCxnSpPr/>
          <p:nvPr/>
        </p:nvCxnSpPr>
        <p:spPr>
          <a:xfrm flipH="1">
            <a:off x="975605" y="4132671"/>
            <a:ext cx="6028" cy="4978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536E7B7-542F-493F-B0C9-1BC32675D183}"/>
              </a:ext>
            </a:extLst>
          </p:cNvPr>
          <p:cNvCxnSpPr>
            <a:cxnSpLocks/>
          </p:cNvCxnSpPr>
          <p:nvPr/>
        </p:nvCxnSpPr>
        <p:spPr>
          <a:xfrm flipV="1">
            <a:off x="975605" y="3728011"/>
            <a:ext cx="302510" cy="4046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941945C-CE8D-40B8-9662-8499783FA686}"/>
              </a:ext>
            </a:extLst>
          </p:cNvPr>
          <p:cNvCxnSpPr>
            <a:cxnSpLocks/>
          </p:cNvCxnSpPr>
          <p:nvPr/>
        </p:nvCxnSpPr>
        <p:spPr>
          <a:xfrm flipV="1">
            <a:off x="975605" y="4084744"/>
            <a:ext cx="487283" cy="479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95EFCC0-0104-4CD3-853D-679506A15DE5}"/>
              </a:ext>
            </a:extLst>
          </p:cNvPr>
          <p:cNvSpPr txBox="1"/>
          <p:nvPr/>
        </p:nvSpPr>
        <p:spPr>
          <a:xfrm>
            <a:off x="1276906" y="3777824"/>
            <a:ext cx="407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Z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B53F222-6828-4766-A3B8-9336FA94A6F3}"/>
              </a:ext>
            </a:extLst>
          </p:cNvPr>
          <p:cNvSpPr txBox="1"/>
          <p:nvPr/>
        </p:nvSpPr>
        <p:spPr>
          <a:xfrm>
            <a:off x="998261" y="3435688"/>
            <a:ext cx="45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CC5AB90-7D92-4B36-B45F-5B06B6C49314}"/>
              </a:ext>
            </a:extLst>
          </p:cNvPr>
          <p:cNvSpPr txBox="1"/>
          <p:nvPr/>
        </p:nvSpPr>
        <p:spPr>
          <a:xfrm>
            <a:off x="616821" y="4355724"/>
            <a:ext cx="468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1" name="Speech Bubble: Rectangle 60">
            <a:extLst>
              <a:ext uri="{FF2B5EF4-FFF2-40B4-BE49-F238E27FC236}">
                <a16:creationId xmlns:a16="http://schemas.microsoft.com/office/drawing/2014/main" id="{77776D67-4598-424A-95E3-3A693D9E6545}"/>
              </a:ext>
            </a:extLst>
          </p:cNvPr>
          <p:cNvSpPr/>
          <p:nvPr/>
        </p:nvSpPr>
        <p:spPr>
          <a:xfrm>
            <a:off x="224504" y="5307231"/>
            <a:ext cx="2309701" cy="428509"/>
          </a:xfrm>
          <a:prstGeom prst="wedgeRectCallout">
            <a:avLst>
              <a:gd name="adj1" fmla="val -17751"/>
              <a:gd name="adj2" fmla="val -191106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・カメラ</a:t>
            </a:r>
            <a:r>
              <a:rPr lang="en-US" altLang="ja-JP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のカメラ座標</a:t>
            </a:r>
            <a:endParaRPr lang="en-US" altLang="ja-JP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CFCEF82-3E46-4D1A-9838-1AA7D7B14046}"/>
              </a:ext>
            </a:extLst>
          </p:cNvPr>
          <p:cNvSpPr txBox="1"/>
          <p:nvPr/>
        </p:nvSpPr>
        <p:spPr>
          <a:xfrm rot="21303627">
            <a:off x="6638869" y="3319020"/>
            <a:ext cx="219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→カメラ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の視線方向</a:t>
            </a:r>
            <a:endParaRPr 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17872F6-71B6-4274-B56E-1FE4B673A0A7}"/>
              </a:ext>
            </a:extLst>
          </p:cNvPr>
          <p:cNvGrpSpPr/>
          <p:nvPr/>
        </p:nvGrpSpPr>
        <p:grpSpPr>
          <a:xfrm>
            <a:off x="5119690" y="1882784"/>
            <a:ext cx="1099295" cy="2743200"/>
            <a:chOff x="5041240" y="2030291"/>
            <a:chExt cx="1099295" cy="2743200"/>
          </a:xfrm>
        </p:grpSpPr>
        <p:sp>
          <p:nvSpPr>
            <p:cNvPr id="73" name="Parallelogram 72">
              <a:extLst>
                <a:ext uri="{FF2B5EF4-FFF2-40B4-BE49-F238E27FC236}">
                  <a16:creationId xmlns:a16="http://schemas.microsoft.com/office/drawing/2014/main" id="{9476B08E-3A57-4ABB-9B7B-D69A67330A5E}"/>
                </a:ext>
              </a:extLst>
            </p:cNvPr>
            <p:cNvSpPr/>
            <p:nvPr/>
          </p:nvSpPr>
          <p:spPr>
            <a:xfrm rot="5400000" flipV="1">
              <a:off x="4220295" y="2853251"/>
              <a:ext cx="2743200" cy="1097280"/>
            </a:xfrm>
            <a:prstGeom prst="parallelogram">
              <a:avLst>
                <a:gd name="adj" fmla="val 10112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Parallelogram 74">
              <a:extLst>
                <a:ext uri="{FF2B5EF4-FFF2-40B4-BE49-F238E27FC236}">
                  <a16:creationId xmlns:a16="http://schemas.microsoft.com/office/drawing/2014/main" id="{05519C8F-ED1D-4D21-830C-E78CB9BAE0F6}"/>
                </a:ext>
              </a:extLst>
            </p:cNvPr>
            <p:cNvSpPr/>
            <p:nvPr/>
          </p:nvSpPr>
          <p:spPr>
            <a:xfrm rot="5400000" flipV="1">
              <a:off x="5630696" y="2375623"/>
              <a:ext cx="457200" cy="182880"/>
            </a:xfrm>
            <a:prstGeom prst="parallelogram">
              <a:avLst>
                <a:gd name="adj" fmla="val 1011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Parallelogram 75">
              <a:extLst>
                <a:ext uri="{FF2B5EF4-FFF2-40B4-BE49-F238E27FC236}">
                  <a16:creationId xmlns:a16="http://schemas.microsoft.com/office/drawing/2014/main" id="{ECA998A9-5BED-4C0E-9ABD-095206A534F8}"/>
                </a:ext>
              </a:extLst>
            </p:cNvPr>
            <p:cNvSpPr/>
            <p:nvPr/>
          </p:nvSpPr>
          <p:spPr>
            <a:xfrm rot="5400000" flipV="1">
              <a:off x="5454735" y="2814523"/>
              <a:ext cx="457200" cy="182880"/>
            </a:xfrm>
            <a:prstGeom prst="parallelogram">
              <a:avLst>
                <a:gd name="adj" fmla="val 1011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Parallelogram 76">
              <a:extLst>
                <a:ext uri="{FF2B5EF4-FFF2-40B4-BE49-F238E27FC236}">
                  <a16:creationId xmlns:a16="http://schemas.microsoft.com/office/drawing/2014/main" id="{AF5D82E2-CC05-46BF-9103-39943BDA38AB}"/>
                </a:ext>
              </a:extLst>
            </p:cNvPr>
            <p:cNvSpPr/>
            <p:nvPr/>
          </p:nvSpPr>
          <p:spPr>
            <a:xfrm rot="5400000" flipV="1">
              <a:off x="5278774" y="2711125"/>
              <a:ext cx="457200" cy="182880"/>
            </a:xfrm>
            <a:prstGeom prst="parallelogram">
              <a:avLst>
                <a:gd name="adj" fmla="val 1011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Parallelogram 77">
              <a:extLst>
                <a:ext uri="{FF2B5EF4-FFF2-40B4-BE49-F238E27FC236}">
                  <a16:creationId xmlns:a16="http://schemas.microsoft.com/office/drawing/2014/main" id="{2C862EFA-4765-492E-A401-591A081C7F92}"/>
                </a:ext>
              </a:extLst>
            </p:cNvPr>
            <p:cNvSpPr/>
            <p:nvPr/>
          </p:nvSpPr>
          <p:spPr>
            <a:xfrm rot="5400000" flipV="1">
              <a:off x="4906095" y="3090577"/>
              <a:ext cx="457200" cy="182880"/>
            </a:xfrm>
            <a:prstGeom prst="parallelogram">
              <a:avLst>
                <a:gd name="adj" fmla="val 1011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Parallelogram 78">
              <a:extLst>
                <a:ext uri="{FF2B5EF4-FFF2-40B4-BE49-F238E27FC236}">
                  <a16:creationId xmlns:a16="http://schemas.microsoft.com/office/drawing/2014/main" id="{1CD13D77-9D10-46A8-BCFD-013C16B98A4E}"/>
                </a:ext>
              </a:extLst>
            </p:cNvPr>
            <p:cNvSpPr/>
            <p:nvPr/>
          </p:nvSpPr>
          <p:spPr>
            <a:xfrm rot="5400000" flipV="1">
              <a:off x="5092435" y="3166931"/>
              <a:ext cx="457200" cy="182880"/>
            </a:xfrm>
            <a:prstGeom prst="parallelogram">
              <a:avLst>
                <a:gd name="adj" fmla="val 1011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Parallelogram 79">
              <a:extLst>
                <a:ext uri="{FF2B5EF4-FFF2-40B4-BE49-F238E27FC236}">
                  <a16:creationId xmlns:a16="http://schemas.microsoft.com/office/drawing/2014/main" id="{BCA851E8-194F-4A06-8C9E-12163376E280}"/>
                </a:ext>
              </a:extLst>
            </p:cNvPr>
            <p:cNvSpPr/>
            <p:nvPr/>
          </p:nvSpPr>
          <p:spPr>
            <a:xfrm rot="5400000" flipV="1">
              <a:off x="5820495" y="2468403"/>
              <a:ext cx="457200" cy="182880"/>
            </a:xfrm>
            <a:prstGeom prst="parallelogram">
              <a:avLst>
                <a:gd name="adj" fmla="val 1011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Parallelogram 80">
              <a:extLst>
                <a:ext uri="{FF2B5EF4-FFF2-40B4-BE49-F238E27FC236}">
                  <a16:creationId xmlns:a16="http://schemas.microsoft.com/office/drawing/2014/main" id="{16F9BA40-53A3-4548-8B46-F2210A43D7DA}"/>
                </a:ext>
              </a:extLst>
            </p:cNvPr>
            <p:cNvSpPr/>
            <p:nvPr/>
          </p:nvSpPr>
          <p:spPr>
            <a:xfrm rot="5400000" flipV="1">
              <a:off x="4913015" y="3621349"/>
              <a:ext cx="457200" cy="182880"/>
            </a:xfrm>
            <a:prstGeom prst="parallelogram">
              <a:avLst>
                <a:gd name="adj" fmla="val 1011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Parallelogram 81">
              <a:extLst>
                <a:ext uri="{FF2B5EF4-FFF2-40B4-BE49-F238E27FC236}">
                  <a16:creationId xmlns:a16="http://schemas.microsoft.com/office/drawing/2014/main" id="{A3DB3112-9F04-43C7-AACE-723FF1E1452E}"/>
                </a:ext>
              </a:extLst>
            </p:cNvPr>
            <p:cNvSpPr/>
            <p:nvPr/>
          </p:nvSpPr>
          <p:spPr>
            <a:xfrm rot="5400000" flipV="1">
              <a:off x="5278774" y="3260584"/>
              <a:ext cx="457200" cy="182880"/>
            </a:xfrm>
            <a:prstGeom prst="parallelogram">
              <a:avLst>
                <a:gd name="adj" fmla="val 1011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Parallelogram 82">
              <a:extLst>
                <a:ext uri="{FF2B5EF4-FFF2-40B4-BE49-F238E27FC236}">
                  <a16:creationId xmlns:a16="http://schemas.microsoft.com/office/drawing/2014/main" id="{2368179B-0C01-4C63-8505-E7CD4BADC683}"/>
                </a:ext>
              </a:extLst>
            </p:cNvPr>
            <p:cNvSpPr/>
            <p:nvPr/>
          </p:nvSpPr>
          <p:spPr>
            <a:xfrm rot="5400000" flipV="1">
              <a:off x="5630696" y="2915133"/>
              <a:ext cx="457200" cy="182880"/>
            </a:xfrm>
            <a:prstGeom prst="parallelogram">
              <a:avLst>
                <a:gd name="adj" fmla="val 1011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Parallelogram 83">
              <a:extLst>
                <a:ext uri="{FF2B5EF4-FFF2-40B4-BE49-F238E27FC236}">
                  <a16:creationId xmlns:a16="http://schemas.microsoft.com/office/drawing/2014/main" id="{F809965B-2317-483B-8EAF-003C2BC9666A}"/>
                </a:ext>
              </a:extLst>
            </p:cNvPr>
            <p:cNvSpPr/>
            <p:nvPr/>
          </p:nvSpPr>
          <p:spPr>
            <a:xfrm rot="5400000" flipV="1">
              <a:off x="5086960" y="3720355"/>
              <a:ext cx="457200" cy="182880"/>
            </a:xfrm>
            <a:prstGeom prst="parallelogram">
              <a:avLst>
                <a:gd name="adj" fmla="val 1011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Parallelogram 84">
              <a:extLst>
                <a:ext uri="{FF2B5EF4-FFF2-40B4-BE49-F238E27FC236}">
                  <a16:creationId xmlns:a16="http://schemas.microsoft.com/office/drawing/2014/main" id="{F81CC8E7-6D89-47DF-9FF5-753366B1EA62}"/>
                </a:ext>
              </a:extLst>
            </p:cNvPr>
            <p:cNvSpPr/>
            <p:nvPr/>
          </p:nvSpPr>
          <p:spPr>
            <a:xfrm rot="5400000" flipV="1">
              <a:off x="5820495" y="3011005"/>
              <a:ext cx="457200" cy="182880"/>
            </a:xfrm>
            <a:prstGeom prst="parallelogram">
              <a:avLst>
                <a:gd name="adj" fmla="val 1011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Parallelogram 85">
              <a:extLst>
                <a:ext uri="{FF2B5EF4-FFF2-40B4-BE49-F238E27FC236}">
                  <a16:creationId xmlns:a16="http://schemas.microsoft.com/office/drawing/2014/main" id="{EADE086B-AFA2-4391-9115-D988E6DA3C38}"/>
                </a:ext>
              </a:extLst>
            </p:cNvPr>
            <p:cNvSpPr/>
            <p:nvPr/>
          </p:nvSpPr>
          <p:spPr>
            <a:xfrm rot="5400000" flipV="1">
              <a:off x="5454735" y="3354033"/>
              <a:ext cx="457200" cy="182880"/>
            </a:xfrm>
            <a:prstGeom prst="parallelogram">
              <a:avLst>
                <a:gd name="adj" fmla="val 1011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Parallelogram 86">
              <a:extLst>
                <a:ext uri="{FF2B5EF4-FFF2-40B4-BE49-F238E27FC236}">
                  <a16:creationId xmlns:a16="http://schemas.microsoft.com/office/drawing/2014/main" id="{EC02F22F-3EF9-4F69-A14B-B97B47596702}"/>
                </a:ext>
              </a:extLst>
            </p:cNvPr>
            <p:cNvSpPr/>
            <p:nvPr/>
          </p:nvSpPr>
          <p:spPr>
            <a:xfrm rot="5400000" flipV="1">
              <a:off x="4904080" y="4155734"/>
              <a:ext cx="457200" cy="182880"/>
            </a:xfrm>
            <a:prstGeom prst="parallelogram">
              <a:avLst>
                <a:gd name="adj" fmla="val 1011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Parallelogram 87">
              <a:extLst>
                <a:ext uri="{FF2B5EF4-FFF2-40B4-BE49-F238E27FC236}">
                  <a16:creationId xmlns:a16="http://schemas.microsoft.com/office/drawing/2014/main" id="{396C3DAB-CA42-4910-B1F7-F37D215C8F99}"/>
                </a:ext>
              </a:extLst>
            </p:cNvPr>
            <p:cNvSpPr/>
            <p:nvPr/>
          </p:nvSpPr>
          <p:spPr>
            <a:xfrm rot="5400000" flipV="1">
              <a:off x="5277505" y="3810766"/>
              <a:ext cx="457200" cy="182880"/>
            </a:xfrm>
            <a:prstGeom prst="parallelogram">
              <a:avLst>
                <a:gd name="adj" fmla="val 1011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Parallelogram 88">
              <a:extLst>
                <a:ext uri="{FF2B5EF4-FFF2-40B4-BE49-F238E27FC236}">
                  <a16:creationId xmlns:a16="http://schemas.microsoft.com/office/drawing/2014/main" id="{30A21AD6-0C65-435A-A487-0D2FE33FC9FE}"/>
                </a:ext>
              </a:extLst>
            </p:cNvPr>
            <p:cNvSpPr/>
            <p:nvPr/>
          </p:nvSpPr>
          <p:spPr>
            <a:xfrm rot="5400000" flipV="1">
              <a:off x="5094625" y="4253348"/>
              <a:ext cx="457200" cy="182880"/>
            </a:xfrm>
            <a:prstGeom prst="parallelogram">
              <a:avLst>
                <a:gd name="adj" fmla="val 1011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Parallelogram 89">
              <a:extLst>
                <a:ext uri="{FF2B5EF4-FFF2-40B4-BE49-F238E27FC236}">
                  <a16:creationId xmlns:a16="http://schemas.microsoft.com/office/drawing/2014/main" id="{274895AA-8D73-4397-9385-DAB2BC1AA026}"/>
                </a:ext>
              </a:extLst>
            </p:cNvPr>
            <p:cNvSpPr/>
            <p:nvPr/>
          </p:nvSpPr>
          <p:spPr>
            <a:xfrm rot="5400000" flipV="1">
              <a:off x="5643264" y="3443643"/>
              <a:ext cx="457200" cy="182880"/>
            </a:xfrm>
            <a:prstGeom prst="parallelogram">
              <a:avLst>
                <a:gd name="adj" fmla="val 1011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Parallelogram 90">
              <a:extLst>
                <a:ext uri="{FF2B5EF4-FFF2-40B4-BE49-F238E27FC236}">
                  <a16:creationId xmlns:a16="http://schemas.microsoft.com/office/drawing/2014/main" id="{0A45757C-4557-4638-8D2A-6D4D9CBE0602}"/>
                </a:ext>
              </a:extLst>
            </p:cNvPr>
            <p:cNvSpPr/>
            <p:nvPr/>
          </p:nvSpPr>
          <p:spPr>
            <a:xfrm rot="5400000" flipV="1">
              <a:off x="5465344" y="3893190"/>
              <a:ext cx="457200" cy="182880"/>
            </a:xfrm>
            <a:prstGeom prst="parallelogram">
              <a:avLst>
                <a:gd name="adj" fmla="val 1011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Parallelogram 91">
              <a:extLst>
                <a:ext uri="{FF2B5EF4-FFF2-40B4-BE49-F238E27FC236}">
                  <a16:creationId xmlns:a16="http://schemas.microsoft.com/office/drawing/2014/main" id="{E1570161-88C9-4DD1-8109-A70B03CE43B7}"/>
                </a:ext>
              </a:extLst>
            </p:cNvPr>
            <p:cNvSpPr/>
            <p:nvPr/>
          </p:nvSpPr>
          <p:spPr>
            <a:xfrm rot="5400000" flipV="1">
              <a:off x="5820495" y="3528553"/>
              <a:ext cx="457200" cy="182880"/>
            </a:xfrm>
            <a:prstGeom prst="parallelogram">
              <a:avLst>
                <a:gd name="adj" fmla="val 1011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DA72448-B074-4890-BBCA-0C906B37B805}"/>
              </a:ext>
            </a:extLst>
          </p:cNvPr>
          <p:cNvCxnSpPr>
            <a:cxnSpLocks/>
          </p:cNvCxnSpPr>
          <p:nvPr/>
        </p:nvCxnSpPr>
        <p:spPr>
          <a:xfrm flipV="1">
            <a:off x="1432805" y="3594891"/>
            <a:ext cx="5266082" cy="496425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6AFD5B2-0E87-48F1-8FCF-CC039F6FD834}"/>
              </a:ext>
            </a:extLst>
          </p:cNvPr>
          <p:cNvCxnSpPr>
            <a:cxnSpLocks/>
          </p:cNvCxnSpPr>
          <p:nvPr/>
        </p:nvCxnSpPr>
        <p:spPr>
          <a:xfrm>
            <a:off x="2951482" y="2576752"/>
            <a:ext cx="3868418" cy="211859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Parallelogram 69">
            <a:extLst>
              <a:ext uri="{FF2B5EF4-FFF2-40B4-BE49-F238E27FC236}">
                <a16:creationId xmlns:a16="http://schemas.microsoft.com/office/drawing/2014/main" id="{3C095DCF-2937-4EF5-A54D-356BCC87938A}"/>
              </a:ext>
            </a:extLst>
          </p:cNvPr>
          <p:cNvSpPr/>
          <p:nvPr/>
        </p:nvSpPr>
        <p:spPr>
          <a:xfrm>
            <a:off x="3421240" y="1618135"/>
            <a:ext cx="881195" cy="1660847"/>
          </a:xfrm>
          <a:custGeom>
            <a:avLst/>
            <a:gdLst>
              <a:gd name="connsiteX0" fmla="*/ 0 w 1305020"/>
              <a:gd name="connsiteY0" fmla="*/ 744679 h 744679"/>
              <a:gd name="connsiteX1" fmla="*/ 186170 w 1305020"/>
              <a:gd name="connsiteY1" fmla="*/ 0 h 744679"/>
              <a:gd name="connsiteX2" fmla="*/ 1305020 w 1305020"/>
              <a:gd name="connsiteY2" fmla="*/ 0 h 744679"/>
              <a:gd name="connsiteX3" fmla="*/ 1118850 w 1305020"/>
              <a:gd name="connsiteY3" fmla="*/ 744679 h 744679"/>
              <a:gd name="connsiteX4" fmla="*/ 0 w 1305020"/>
              <a:gd name="connsiteY4" fmla="*/ 744679 h 744679"/>
              <a:gd name="connsiteX0" fmla="*/ 0 w 1118850"/>
              <a:gd name="connsiteY0" fmla="*/ 1569627 h 1569627"/>
              <a:gd name="connsiteX1" fmla="*/ 186170 w 1118850"/>
              <a:gd name="connsiteY1" fmla="*/ 824948 h 1569627"/>
              <a:gd name="connsiteX2" fmla="*/ 1046602 w 1118850"/>
              <a:gd name="connsiteY2" fmla="*/ 0 h 1569627"/>
              <a:gd name="connsiteX3" fmla="*/ 1118850 w 1118850"/>
              <a:gd name="connsiteY3" fmla="*/ 1569627 h 1569627"/>
              <a:gd name="connsiteX4" fmla="*/ 0 w 1118850"/>
              <a:gd name="connsiteY4" fmla="*/ 1569627 h 1569627"/>
              <a:gd name="connsiteX0" fmla="*/ 0 w 1118850"/>
              <a:gd name="connsiteY0" fmla="*/ 1569627 h 1569627"/>
              <a:gd name="connsiteX1" fmla="*/ 225927 w 1118850"/>
              <a:gd name="connsiteY1" fmla="*/ 954157 h 1569627"/>
              <a:gd name="connsiteX2" fmla="*/ 1046602 w 1118850"/>
              <a:gd name="connsiteY2" fmla="*/ 0 h 1569627"/>
              <a:gd name="connsiteX3" fmla="*/ 1118850 w 1118850"/>
              <a:gd name="connsiteY3" fmla="*/ 1569627 h 1569627"/>
              <a:gd name="connsiteX4" fmla="*/ 0 w 1118850"/>
              <a:gd name="connsiteY4" fmla="*/ 1569627 h 1569627"/>
              <a:gd name="connsiteX0" fmla="*/ 0 w 1118850"/>
              <a:gd name="connsiteY0" fmla="*/ 1529871 h 1529871"/>
              <a:gd name="connsiteX1" fmla="*/ 225927 w 1118850"/>
              <a:gd name="connsiteY1" fmla="*/ 914401 h 1529871"/>
              <a:gd name="connsiteX2" fmla="*/ 619219 w 1118850"/>
              <a:gd name="connsiteY2" fmla="*/ 0 h 1529871"/>
              <a:gd name="connsiteX3" fmla="*/ 1118850 w 1118850"/>
              <a:gd name="connsiteY3" fmla="*/ 1529871 h 1529871"/>
              <a:gd name="connsiteX4" fmla="*/ 0 w 1118850"/>
              <a:gd name="connsiteY4" fmla="*/ 1529871 h 1529871"/>
              <a:gd name="connsiteX0" fmla="*/ 32490 w 892923"/>
              <a:gd name="connsiteY0" fmla="*/ 1857862 h 1857862"/>
              <a:gd name="connsiteX1" fmla="*/ 0 w 892923"/>
              <a:gd name="connsiteY1" fmla="*/ 914401 h 1857862"/>
              <a:gd name="connsiteX2" fmla="*/ 393292 w 892923"/>
              <a:gd name="connsiteY2" fmla="*/ 0 h 1857862"/>
              <a:gd name="connsiteX3" fmla="*/ 892923 w 892923"/>
              <a:gd name="connsiteY3" fmla="*/ 1529871 h 1857862"/>
              <a:gd name="connsiteX4" fmla="*/ 32490 w 892923"/>
              <a:gd name="connsiteY4" fmla="*/ 1857862 h 1857862"/>
              <a:gd name="connsiteX0" fmla="*/ 22551 w 882984"/>
              <a:gd name="connsiteY0" fmla="*/ 1857862 h 1857862"/>
              <a:gd name="connsiteX1" fmla="*/ 0 w 882984"/>
              <a:gd name="connsiteY1" fmla="*/ 655983 h 1857862"/>
              <a:gd name="connsiteX2" fmla="*/ 383353 w 882984"/>
              <a:gd name="connsiteY2" fmla="*/ 0 h 1857862"/>
              <a:gd name="connsiteX3" fmla="*/ 882984 w 882984"/>
              <a:gd name="connsiteY3" fmla="*/ 1529871 h 1857862"/>
              <a:gd name="connsiteX4" fmla="*/ 22551 w 882984"/>
              <a:gd name="connsiteY4" fmla="*/ 1857862 h 1857862"/>
              <a:gd name="connsiteX0" fmla="*/ 0 w 890251"/>
              <a:gd name="connsiteY0" fmla="*/ 1808167 h 1808167"/>
              <a:gd name="connsiteX1" fmla="*/ 7267 w 890251"/>
              <a:gd name="connsiteY1" fmla="*/ 655983 h 1808167"/>
              <a:gd name="connsiteX2" fmla="*/ 390620 w 890251"/>
              <a:gd name="connsiteY2" fmla="*/ 0 h 1808167"/>
              <a:gd name="connsiteX3" fmla="*/ 890251 w 890251"/>
              <a:gd name="connsiteY3" fmla="*/ 1529871 h 1808167"/>
              <a:gd name="connsiteX4" fmla="*/ 0 w 890251"/>
              <a:gd name="connsiteY4" fmla="*/ 1808167 h 1808167"/>
              <a:gd name="connsiteX0" fmla="*/ 0 w 390620"/>
              <a:gd name="connsiteY0" fmla="*/ 1808167 h 1808167"/>
              <a:gd name="connsiteX1" fmla="*/ 7267 w 390620"/>
              <a:gd name="connsiteY1" fmla="*/ 655983 h 1808167"/>
              <a:gd name="connsiteX2" fmla="*/ 390620 w 390620"/>
              <a:gd name="connsiteY2" fmla="*/ 0 h 1808167"/>
              <a:gd name="connsiteX3" fmla="*/ 383355 w 390620"/>
              <a:gd name="connsiteY3" fmla="*/ 1112428 h 1808167"/>
              <a:gd name="connsiteX4" fmla="*/ 0 w 390620"/>
              <a:gd name="connsiteY4" fmla="*/ 1808167 h 1808167"/>
              <a:gd name="connsiteX0" fmla="*/ 0 w 383842"/>
              <a:gd name="connsiteY0" fmla="*/ 1808167 h 1808167"/>
              <a:gd name="connsiteX1" fmla="*/ 7267 w 383842"/>
              <a:gd name="connsiteY1" fmla="*/ 655983 h 1808167"/>
              <a:gd name="connsiteX2" fmla="*/ 380681 w 383842"/>
              <a:gd name="connsiteY2" fmla="*/ 0 h 1808167"/>
              <a:gd name="connsiteX3" fmla="*/ 383355 w 383842"/>
              <a:gd name="connsiteY3" fmla="*/ 1112428 h 1808167"/>
              <a:gd name="connsiteX4" fmla="*/ 0 w 383842"/>
              <a:gd name="connsiteY4" fmla="*/ 1808167 h 1808167"/>
              <a:gd name="connsiteX0" fmla="*/ 0 w 756601"/>
              <a:gd name="connsiteY0" fmla="*/ 1665927 h 1665927"/>
              <a:gd name="connsiteX1" fmla="*/ 7267 w 756601"/>
              <a:gd name="connsiteY1" fmla="*/ 513743 h 1665927"/>
              <a:gd name="connsiteX2" fmla="*/ 756601 w 756601"/>
              <a:gd name="connsiteY2" fmla="*/ 0 h 1665927"/>
              <a:gd name="connsiteX3" fmla="*/ 383355 w 756601"/>
              <a:gd name="connsiteY3" fmla="*/ 970188 h 1665927"/>
              <a:gd name="connsiteX4" fmla="*/ 0 w 756601"/>
              <a:gd name="connsiteY4" fmla="*/ 1665927 h 1665927"/>
              <a:gd name="connsiteX0" fmla="*/ 0 w 789866"/>
              <a:gd name="connsiteY0" fmla="*/ 1665927 h 1665927"/>
              <a:gd name="connsiteX1" fmla="*/ 7267 w 789866"/>
              <a:gd name="connsiteY1" fmla="*/ 513743 h 1665927"/>
              <a:gd name="connsiteX2" fmla="*/ 756601 w 789866"/>
              <a:gd name="connsiteY2" fmla="*/ 0 h 1665927"/>
              <a:gd name="connsiteX3" fmla="*/ 789755 w 789866"/>
              <a:gd name="connsiteY3" fmla="*/ 888908 h 1665927"/>
              <a:gd name="connsiteX4" fmla="*/ 0 w 789866"/>
              <a:gd name="connsiteY4" fmla="*/ 1665927 h 1665927"/>
              <a:gd name="connsiteX0" fmla="*/ 0 w 789755"/>
              <a:gd name="connsiteY0" fmla="*/ 1665927 h 1665927"/>
              <a:gd name="connsiteX1" fmla="*/ 7267 w 789755"/>
              <a:gd name="connsiteY1" fmla="*/ 513743 h 1665927"/>
              <a:gd name="connsiteX2" fmla="*/ 756601 w 789755"/>
              <a:gd name="connsiteY2" fmla="*/ 0 h 1665927"/>
              <a:gd name="connsiteX3" fmla="*/ 789755 w 789755"/>
              <a:gd name="connsiteY3" fmla="*/ 888908 h 1665927"/>
              <a:gd name="connsiteX4" fmla="*/ 0 w 789755"/>
              <a:gd name="connsiteY4" fmla="*/ 1665927 h 1665927"/>
              <a:gd name="connsiteX0" fmla="*/ 0 w 764355"/>
              <a:gd name="connsiteY0" fmla="*/ 1665927 h 1665927"/>
              <a:gd name="connsiteX1" fmla="*/ 7267 w 764355"/>
              <a:gd name="connsiteY1" fmla="*/ 513743 h 1665927"/>
              <a:gd name="connsiteX2" fmla="*/ 756601 w 764355"/>
              <a:gd name="connsiteY2" fmla="*/ 0 h 1665927"/>
              <a:gd name="connsiteX3" fmla="*/ 764355 w 764355"/>
              <a:gd name="connsiteY3" fmla="*/ 904148 h 1665927"/>
              <a:gd name="connsiteX4" fmla="*/ 0 w 764355"/>
              <a:gd name="connsiteY4" fmla="*/ 1665927 h 1665927"/>
              <a:gd name="connsiteX0" fmla="*/ 0 w 767306"/>
              <a:gd name="connsiteY0" fmla="*/ 1721807 h 1721807"/>
              <a:gd name="connsiteX1" fmla="*/ 7267 w 767306"/>
              <a:gd name="connsiteY1" fmla="*/ 569623 h 1721807"/>
              <a:gd name="connsiteX2" fmla="*/ 766761 w 767306"/>
              <a:gd name="connsiteY2" fmla="*/ 0 h 1721807"/>
              <a:gd name="connsiteX3" fmla="*/ 764355 w 767306"/>
              <a:gd name="connsiteY3" fmla="*/ 960028 h 1721807"/>
              <a:gd name="connsiteX4" fmla="*/ 0 w 767306"/>
              <a:gd name="connsiteY4" fmla="*/ 1721807 h 1721807"/>
              <a:gd name="connsiteX0" fmla="*/ 0 w 784675"/>
              <a:gd name="connsiteY0" fmla="*/ 1721807 h 1721807"/>
              <a:gd name="connsiteX1" fmla="*/ 7267 w 784675"/>
              <a:gd name="connsiteY1" fmla="*/ 569623 h 1721807"/>
              <a:gd name="connsiteX2" fmla="*/ 766761 w 784675"/>
              <a:gd name="connsiteY2" fmla="*/ 0 h 1721807"/>
              <a:gd name="connsiteX3" fmla="*/ 784675 w 784675"/>
              <a:gd name="connsiteY3" fmla="*/ 1102268 h 1721807"/>
              <a:gd name="connsiteX4" fmla="*/ 0 w 784675"/>
              <a:gd name="connsiteY4" fmla="*/ 1721807 h 1721807"/>
              <a:gd name="connsiteX0" fmla="*/ 0 w 812625"/>
              <a:gd name="connsiteY0" fmla="*/ 1726887 h 1726887"/>
              <a:gd name="connsiteX1" fmla="*/ 7267 w 812625"/>
              <a:gd name="connsiteY1" fmla="*/ 574703 h 1726887"/>
              <a:gd name="connsiteX2" fmla="*/ 812481 w 812625"/>
              <a:gd name="connsiteY2" fmla="*/ 0 h 1726887"/>
              <a:gd name="connsiteX3" fmla="*/ 784675 w 812625"/>
              <a:gd name="connsiteY3" fmla="*/ 1107348 h 1726887"/>
              <a:gd name="connsiteX4" fmla="*/ 0 w 812625"/>
              <a:gd name="connsiteY4" fmla="*/ 1726887 h 1726887"/>
              <a:gd name="connsiteX0" fmla="*/ 0 w 825315"/>
              <a:gd name="connsiteY0" fmla="*/ 1726887 h 1726887"/>
              <a:gd name="connsiteX1" fmla="*/ 7267 w 825315"/>
              <a:gd name="connsiteY1" fmla="*/ 574703 h 1726887"/>
              <a:gd name="connsiteX2" fmla="*/ 812481 w 825315"/>
              <a:gd name="connsiteY2" fmla="*/ 0 h 1726887"/>
              <a:gd name="connsiteX3" fmla="*/ 825315 w 825315"/>
              <a:gd name="connsiteY3" fmla="*/ 1092108 h 1726887"/>
              <a:gd name="connsiteX4" fmla="*/ 0 w 825315"/>
              <a:gd name="connsiteY4" fmla="*/ 1726887 h 1726887"/>
              <a:gd name="connsiteX0" fmla="*/ 0 w 825315"/>
              <a:gd name="connsiteY0" fmla="*/ 1726887 h 1726887"/>
              <a:gd name="connsiteX1" fmla="*/ 7267 w 825315"/>
              <a:gd name="connsiteY1" fmla="*/ 574703 h 1726887"/>
              <a:gd name="connsiteX2" fmla="*/ 812481 w 825315"/>
              <a:gd name="connsiteY2" fmla="*/ 0 h 1726887"/>
              <a:gd name="connsiteX3" fmla="*/ 825315 w 825315"/>
              <a:gd name="connsiteY3" fmla="*/ 1092108 h 1726887"/>
              <a:gd name="connsiteX4" fmla="*/ 0 w 825315"/>
              <a:gd name="connsiteY4" fmla="*/ 1726887 h 1726887"/>
              <a:gd name="connsiteX0" fmla="*/ 0 w 812481"/>
              <a:gd name="connsiteY0" fmla="*/ 1726887 h 1726887"/>
              <a:gd name="connsiteX1" fmla="*/ 7267 w 812481"/>
              <a:gd name="connsiteY1" fmla="*/ 574703 h 1726887"/>
              <a:gd name="connsiteX2" fmla="*/ 812481 w 812481"/>
              <a:gd name="connsiteY2" fmla="*/ 0 h 1726887"/>
              <a:gd name="connsiteX3" fmla="*/ 810075 w 812481"/>
              <a:gd name="connsiteY3" fmla="*/ 1092108 h 1726887"/>
              <a:gd name="connsiteX4" fmla="*/ 0 w 812481"/>
              <a:gd name="connsiteY4" fmla="*/ 1726887 h 1726887"/>
              <a:gd name="connsiteX0" fmla="*/ 0 w 873441"/>
              <a:gd name="connsiteY0" fmla="*/ 1660847 h 1660847"/>
              <a:gd name="connsiteX1" fmla="*/ 7267 w 873441"/>
              <a:gd name="connsiteY1" fmla="*/ 508663 h 1660847"/>
              <a:gd name="connsiteX2" fmla="*/ 873441 w 873441"/>
              <a:gd name="connsiteY2" fmla="*/ 0 h 1660847"/>
              <a:gd name="connsiteX3" fmla="*/ 810075 w 873441"/>
              <a:gd name="connsiteY3" fmla="*/ 1026068 h 1660847"/>
              <a:gd name="connsiteX4" fmla="*/ 0 w 873441"/>
              <a:gd name="connsiteY4" fmla="*/ 1660847 h 1660847"/>
              <a:gd name="connsiteX0" fmla="*/ 0 w 881195"/>
              <a:gd name="connsiteY0" fmla="*/ 1660847 h 1660847"/>
              <a:gd name="connsiteX1" fmla="*/ 7267 w 881195"/>
              <a:gd name="connsiteY1" fmla="*/ 508663 h 1660847"/>
              <a:gd name="connsiteX2" fmla="*/ 873441 w 881195"/>
              <a:gd name="connsiteY2" fmla="*/ 0 h 1660847"/>
              <a:gd name="connsiteX3" fmla="*/ 881195 w 881195"/>
              <a:gd name="connsiteY3" fmla="*/ 1092108 h 1660847"/>
              <a:gd name="connsiteX4" fmla="*/ 0 w 881195"/>
              <a:gd name="connsiteY4" fmla="*/ 1660847 h 1660847"/>
              <a:gd name="connsiteX0" fmla="*/ 0 w 881195"/>
              <a:gd name="connsiteY0" fmla="*/ 1660847 h 1660847"/>
              <a:gd name="connsiteX1" fmla="*/ 7267 w 881195"/>
              <a:gd name="connsiteY1" fmla="*/ 508663 h 1660847"/>
              <a:gd name="connsiteX2" fmla="*/ 873441 w 881195"/>
              <a:gd name="connsiteY2" fmla="*/ 0 h 1660847"/>
              <a:gd name="connsiteX3" fmla="*/ 881195 w 881195"/>
              <a:gd name="connsiteY3" fmla="*/ 1092108 h 1660847"/>
              <a:gd name="connsiteX4" fmla="*/ 0 w 881195"/>
              <a:gd name="connsiteY4" fmla="*/ 1660847 h 1660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1195" h="1660847">
                <a:moveTo>
                  <a:pt x="0" y="1660847"/>
                </a:moveTo>
                <a:cubicBezTo>
                  <a:pt x="2422" y="1276786"/>
                  <a:pt x="4845" y="892724"/>
                  <a:pt x="7267" y="508663"/>
                </a:cubicBezTo>
                <a:lnTo>
                  <a:pt x="873441" y="0"/>
                </a:lnTo>
                <a:cubicBezTo>
                  <a:pt x="876026" y="364036"/>
                  <a:pt x="878610" y="728072"/>
                  <a:pt x="881195" y="1092108"/>
                </a:cubicBezTo>
                <a:lnTo>
                  <a:pt x="0" y="1660847"/>
                </a:lnTo>
                <a:close/>
              </a:path>
            </a:pathLst>
          </a:custGeom>
          <a:solidFill>
            <a:srgbClr val="A9D18E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4BC8BA0-1B98-4BA4-A0B5-EBF8B16DB196}"/>
              </a:ext>
            </a:extLst>
          </p:cNvPr>
          <p:cNvSpPr txBox="1"/>
          <p:nvPr/>
        </p:nvSpPr>
        <p:spPr>
          <a:xfrm>
            <a:off x="3333462" y="1653197"/>
            <a:ext cx="44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0826CF0-5CB6-45EC-89E7-211D20F65528}"/>
              </a:ext>
            </a:extLst>
          </p:cNvPr>
          <p:cNvSpPr txBox="1"/>
          <p:nvPr/>
        </p:nvSpPr>
        <p:spPr>
          <a:xfrm>
            <a:off x="3107724" y="2165532"/>
            <a:ext cx="45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5182595-C87F-4C37-B950-2B3808C0F147}"/>
              </a:ext>
            </a:extLst>
          </p:cNvPr>
          <p:cNvCxnSpPr>
            <a:cxnSpLocks/>
          </p:cNvCxnSpPr>
          <p:nvPr/>
        </p:nvCxnSpPr>
        <p:spPr>
          <a:xfrm flipV="1">
            <a:off x="3416666" y="1945205"/>
            <a:ext cx="322994" cy="1821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8FC9A16-EA6D-4906-BC5C-FCA8A7D571EC}"/>
              </a:ext>
            </a:extLst>
          </p:cNvPr>
          <p:cNvCxnSpPr>
            <a:cxnSpLocks/>
          </p:cNvCxnSpPr>
          <p:nvPr/>
        </p:nvCxnSpPr>
        <p:spPr>
          <a:xfrm flipH="1">
            <a:off x="3418226" y="2130067"/>
            <a:ext cx="6028" cy="4978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06118A1-FB9A-4488-8B75-9C17A3D83110}"/>
              </a:ext>
            </a:extLst>
          </p:cNvPr>
          <p:cNvGrpSpPr/>
          <p:nvPr/>
        </p:nvGrpSpPr>
        <p:grpSpPr>
          <a:xfrm>
            <a:off x="1817370" y="2245043"/>
            <a:ext cx="723899" cy="538161"/>
            <a:chOff x="1295400" y="2395538"/>
            <a:chExt cx="723899" cy="538161"/>
          </a:xfrm>
        </p:grpSpPr>
        <p:sp>
          <p:nvSpPr>
            <p:cNvPr id="94" name="Cube 93">
              <a:extLst>
                <a:ext uri="{FF2B5EF4-FFF2-40B4-BE49-F238E27FC236}">
                  <a16:creationId xmlns:a16="http://schemas.microsoft.com/office/drawing/2014/main" id="{F205B1FC-9134-4776-831D-596947ECB782}"/>
                </a:ext>
              </a:extLst>
            </p:cNvPr>
            <p:cNvSpPr/>
            <p:nvPr/>
          </p:nvSpPr>
          <p:spPr>
            <a:xfrm>
              <a:off x="1295400" y="2395538"/>
              <a:ext cx="552448" cy="538161"/>
            </a:xfrm>
            <a:prstGeom prst="cube">
              <a:avLst>
                <a:gd name="adj" fmla="val 2742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Cylinder 94">
              <a:extLst>
                <a:ext uri="{FF2B5EF4-FFF2-40B4-BE49-F238E27FC236}">
                  <a16:creationId xmlns:a16="http://schemas.microsoft.com/office/drawing/2014/main" id="{EB5B6FE7-2FCB-46AC-9D19-FD63A2852994}"/>
                </a:ext>
              </a:extLst>
            </p:cNvPr>
            <p:cNvSpPr/>
            <p:nvPr/>
          </p:nvSpPr>
          <p:spPr>
            <a:xfrm rot="5400000">
              <a:off x="1743073" y="2536031"/>
              <a:ext cx="266700" cy="285752"/>
            </a:xfrm>
            <a:prstGeom prst="can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9AE902D-CB7F-4EA2-8ED4-B90A1FC5B748}"/>
              </a:ext>
            </a:extLst>
          </p:cNvPr>
          <p:cNvCxnSpPr/>
          <p:nvPr/>
        </p:nvCxnSpPr>
        <p:spPr>
          <a:xfrm flipH="1">
            <a:off x="2501902" y="2534288"/>
            <a:ext cx="6028" cy="4978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578F7AA-93FC-42BF-9FBC-263EEC1D9056}"/>
              </a:ext>
            </a:extLst>
          </p:cNvPr>
          <p:cNvCxnSpPr>
            <a:cxnSpLocks/>
          </p:cNvCxnSpPr>
          <p:nvPr/>
        </p:nvCxnSpPr>
        <p:spPr>
          <a:xfrm flipV="1">
            <a:off x="2501902" y="2153438"/>
            <a:ext cx="394022" cy="3808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DD56177C-0854-4C3B-B6D7-E6DA6CBFCFF6}"/>
              </a:ext>
            </a:extLst>
          </p:cNvPr>
          <p:cNvCxnSpPr>
            <a:cxnSpLocks/>
          </p:cNvCxnSpPr>
          <p:nvPr/>
        </p:nvCxnSpPr>
        <p:spPr>
          <a:xfrm>
            <a:off x="2501902" y="2534288"/>
            <a:ext cx="457200" cy="457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05E422F2-27B9-4A44-88BF-5F77FA75B989}"/>
              </a:ext>
            </a:extLst>
          </p:cNvPr>
          <p:cNvSpPr txBox="1"/>
          <p:nvPr/>
        </p:nvSpPr>
        <p:spPr>
          <a:xfrm>
            <a:off x="2800673" y="2225993"/>
            <a:ext cx="465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Z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D867510-AE40-46AA-AFBC-1E7AC274430F}"/>
              </a:ext>
            </a:extLst>
          </p:cNvPr>
          <p:cNvSpPr txBox="1"/>
          <p:nvPr/>
        </p:nvSpPr>
        <p:spPr>
          <a:xfrm>
            <a:off x="2509399" y="1860436"/>
            <a:ext cx="50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63154BE-9196-4184-8ACA-7E9005374350}"/>
              </a:ext>
            </a:extLst>
          </p:cNvPr>
          <p:cNvSpPr txBox="1"/>
          <p:nvPr/>
        </p:nvSpPr>
        <p:spPr>
          <a:xfrm>
            <a:off x="2176811" y="2744961"/>
            <a:ext cx="45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2" name="Speech Bubble: Rectangle 101">
            <a:extLst>
              <a:ext uri="{FF2B5EF4-FFF2-40B4-BE49-F238E27FC236}">
                <a16:creationId xmlns:a16="http://schemas.microsoft.com/office/drawing/2014/main" id="{49E2077A-0A55-4792-A40F-69CD2EEFA8DA}"/>
              </a:ext>
            </a:extLst>
          </p:cNvPr>
          <p:cNvSpPr/>
          <p:nvPr/>
        </p:nvSpPr>
        <p:spPr>
          <a:xfrm>
            <a:off x="925991" y="1205578"/>
            <a:ext cx="2309701" cy="428509"/>
          </a:xfrm>
          <a:prstGeom prst="wedgeRectCallout">
            <a:avLst>
              <a:gd name="adj1" fmla="val 28849"/>
              <a:gd name="adj2" fmla="val 120089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・カメラ</a:t>
            </a:r>
            <a:r>
              <a:rPr lang="en-US" altLang="ja-JP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のカメラ座標</a:t>
            </a:r>
            <a:endParaRPr lang="en-US" altLang="ja-JP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3" name="Parallelogram 69">
            <a:extLst>
              <a:ext uri="{FF2B5EF4-FFF2-40B4-BE49-F238E27FC236}">
                <a16:creationId xmlns:a16="http://schemas.microsoft.com/office/drawing/2014/main" id="{B526ACAC-5EF0-4365-8D9F-2688E5F54CB9}"/>
              </a:ext>
            </a:extLst>
          </p:cNvPr>
          <p:cNvSpPr/>
          <p:nvPr/>
        </p:nvSpPr>
        <p:spPr>
          <a:xfrm>
            <a:off x="2233240" y="3020134"/>
            <a:ext cx="383842" cy="1808167"/>
          </a:xfrm>
          <a:custGeom>
            <a:avLst/>
            <a:gdLst>
              <a:gd name="connsiteX0" fmla="*/ 0 w 1305020"/>
              <a:gd name="connsiteY0" fmla="*/ 744679 h 744679"/>
              <a:gd name="connsiteX1" fmla="*/ 186170 w 1305020"/>
              <a:gd name="connsiteY1" fmla="*/ 0 h 744679"/>
              <a:gd name="connsiteX2" fmla="*/ 1305020 w 1305020"/>
              <a:gd name="connsiteY2" fmla="*/ 0 h 744679"/>
              <a:gd name="connsiteX3" fmla="*/ 1118850 w 1305020"/>
              <a:gd name="connsiteY3" fmla="*/ 744679 h 744679"/>
              <a:gd name="connsiteX4" fmla="*/ 0 w 1305020"/>
              <a:gd name="connsiteY4" fmla="*/ 744679 h 744679"/>
              <a:gd name="connsiteX0" fmla="*/ 0 w 1118850"/>
              <a:gd name="connsiteY0" fmla="*/ 1569627 h 1569627"/>
              <a:gd name="connsiteX1" fmla="*/ 186170 w 1118850"/>
              <a:gd name="connsiteY1" fmla="*/ 824948 h 1569627"/>
              <a:gd name="connsiteX2" fmla="*/ 1046602 w 1118850"/>
              <a:gd name="connsiteY2" fmla="*/ 0 h 1569627"/>
              <a:gd name="connsiteX3" fmla="*/ 1118850 w 1118850"/>
              <a:gd name="connsiteY3" fmla="*/ 1569627 h 1569627"/>
              <a:gd name="connsiteX4" fmla="*/ 0 w 1118850"/>
              <a:gd name="connsiteY4" fmla="*/ 1569627 h 1569627"/>
              <a:gd name="connsiteX0" fmla="*/ 0 w 1118850"/>
              <a:gd name="connsiteY0" fmla="*/ 1569627 h 1569627"/>
              <a:gd name="connsiteX1" fmla="*/ 225927 w 1118850"/>
              <a:gd name="connsiteY1" fmla="*/ 954157 h 1569627"/>
              <a:gd name="connsiteX2" fmla="*/ 1046602 w 1118850"/>
              <a:gd name="connsiteY2" fmla="*/ 0 h 1569627"/>
              <a:gd name="connsiteX3" fmla="*/ 1118850 w 1118850"/>
              <a:gd name="connsiteY3" fmla="*/ 1569627 h 1569627"/>
              <a:gd name="connsiteX4" fmla="*/ 0 w 1118850"/>
              <a:gd name="connsiteY4" fmla="*/ 1569627 h 1569627"/>
              <a:gd name="connsiteX0" fmla="*/ 0 w 1118850"/>
              <a:gd name="connsiteY0" fmla="*/ 1529871 h 1529871"/>
              <a:gd name="connsiteX1" fmla="*/ 225927 w 1118850"/>
              <a:gd name="connsiteY1" fmla="*/ 914401 h 1529871"/>
              <a:gd name="connsiteX2" fmla="*/ 619219 w 1118850"/>
              <a:gd name="connsiteY2" fmla="*/ 0 h 1529871"/>
              <a:gd name="connsiteX3" fmla="*/ 1118850 w 1118850"/>
              <a:gd name="connsiteY3" fmla="*/ 1529871 h 1529871"/>
              <a:gd name="connsiteX4" fmla="*/ 0 w 1118850"/>
              <a:gd name="connsiteY4" fmla="*/ 1529871 h 1529871"/>
              <a:gd name="connsiteX0" fmla="*/ 32490 w 892923"/>
              <a:gd name="connsiteY0" fmla="*/ 1857862 h 1857862"/>
              <a:gd name="connsiteX1" fmla="*/ 0 w 892923"/>
              <a:gd name="connsiteY1" fmla="*/ 914401 h 1857862"/>
              <a:gd name="connsiteX2" fmla="*/ 393292 w 892923"/>
              <a:gd name="connsiteY2" fmla="*/ 0 h 1857862"/>
              <a:gd name="connsiteX3" fmla="*/ 892923 w 892923"/>
              <a:gd name="connsiteY3" fmla="*/ 1529871 h 1857862"/>
              <a:gd name="connsiteX4" fmla="*/ 32490 w 892923"/>
              <a:gd name="connsiteY4" fmla="*/ 1857862 h 1857862"/>
              <a:gd name="connsiteX0" fmla="*/ 22551 w 882984"/>
              <a:gd name="connsiteY0" fmla="*/ 1857862 h 1857862"/>
              <a:gd name="connsiteX1" fmla="*/ 0 w 882984"/>
              <a:gd name="connsiteY1" fmla="*/ 655983 h 1857862"/>
              <a:gd name="connsiteX2" fmla="*/ 383353 w 882984"/>
              <a:gd name="connsiteY2" fmla="*/ 0 h 1857862"/>
              <a:gd name="connsiteX3" fmla="*/ 882984 w 882984"/>
              <a:gd name="connsiteY3" fmla="*/ 1529871 h 1857862"/>
              <a:gd name="connsiteX4" fmla="*/ 22551 w 882984"/>
              <a:gd name="connsiteY4" fmla="*/ 1857862 h 1857862"/>
              <a:gd name="connsiteX0" fmla="*/ 0 w 890251"/>
              <a:gd name="connsiteY0" fmla="*/ 1808167 h 1808167"/>
              <a:gd name="connsiteX1" fmla="*/ 7267 w 890251"/>
              <a:gd name="connsiteY1" fmla="*/ 655983 h 1808167"/>
              <a:gd name="connsiteX2" fmla="*/ 390620 w 890251"/>
              <a:gd name="connsiteY2" fmla="*/ 0 h 1808167"/>
              <a:gd name="connsiteX3" fmla="*/ 890251 w 890251"/>
              <a:gd name="connsiteY3" fmla="*/ 1529871 h 1808167"/>
              <a:gd name="connsiteX4" fmla="*/ 0 w 890251"/>
              <a:gd name="connsiteY4" fmla="*/ 1808167 h 1808167"/>
              <a:gd name="connsiteX0" fmla="*/ 0 w 390620"/>
              <a:gd name="connsiteY0" fmla="*/ 1808167 h 1808167"/>
              <a:gd name="connsiteX1" fmla="*/ 7267 w 390620"/>
              <a:gd name="connsiteY1" fmla="*/ 655983 h 1808167"/>
              <a:gd name="connsiteX2" fmla="*/ 390620 w 390620"/>
              <a:gd name="connsiteY2" fmla="*/ 0 h 1808167"/>
              <a:gd name="connsiteX3" fmla="*/ 383355 w 390620"/>
              <a:gd name="connsiteY3" fmla="*/ 1112428 h 1808167"/>
              <a:gd name="connsiteX4" fmla="*/ 0 w 390620"/>
              <a:gd name="connsiteY4" fmla="*/ 1808167 h 1808167"/>
              <a:gd name="connsiteX0" fmla="*/ 0 w 383842"/>
              <a:gd name="connsiteY0" fmla="*/ 1808167 h 1808167"/>
              <a:gd name="connsiteX1" fmla="*/ 7267 w 383842"/>
              <a:gd name="connsiteY1" fmla="*/ 655983 h 1808167"/>
              <a:gd name="connsiteX2" fmla="*/ 380681 w 383842"/>
              <a:gd name="connsiteY2" fmla="*/ 0 h 1808167"/>
              <a:gd name="connsiteX3" fmla="*/ 383355 w 383842"/>
              <a:gd name="connsiteY3" fmla="*/ 1112428 h 1808167"/>
              <a:gd name="connsiteX4" fmla="*/ 0 w 383842"/>
              <a:gd name="connsiteY4" fmla="*/ 1808167 h 1808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3842" h="1808167">
                <a:moveTo>
                  <a:pt x="0" y="1808167"/>
                </a:moveTo>
                <a:cubicBezTo>
                  <a:pt x="2422" y="1424106"/>
                  <a:pt x="4845" y="1040044"/>
                  <a:pt x="7267" y="655983"/>
                </a:cubicBezTo>
                <a:lnTo>
                  <a:pt x="380681" y="0"/>
                </a:lnTo>
                <a:cubicBezTo>
                  <a:pt x="378259" y="370809"/>
                  <a:pt x="385777" y="741619"/>
                  <a:pt x="383355" y="1112428"/>
                </a:cubicBezTo>
                <a:lnTo>
                  <a:pt x="0" y="1808167"/>
                </a:lnTo>
                <a:close/>
              </a:path>
            </a:pathLst>
          </a:custGeom>
          <a:solidFill>
            <a:srgbClr val="A9D18E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623912C-EE93-4321-B523-93878B557551}"/>
              </a:ext>
            </a:extLst>
          </p:cNvPr>
          <p:cNvCxnSpPr>
            <a:cxnSpLocks/>
          </p:cNvCxnSpPr>
          <p:nvPr/>
        </p:nvCxnSpPr>
        <p:spPr>
          <a:xfrm flipH="1">
            <a:off x="2233240" y="3669259"/>
            <a:ext cx="6028" cy="4978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080A781-1FC9-4E40-A07B-2D7111CEBADC}"/>
              </a:ext>
            </a:extLst>
          </p:cNvPr>
          <p:cNvCxnSpPr>
            <a:cxnSpLocks/>
          </p:cNvCxnSpPr>
          <p:nvPr/>
        </p:nvCxnSpPr>
        <p:spPr>
          <a:xfrm flipV="1">
            <a:off x="2233240" y="3239614"/>
            <a:ext cx="247475" cy="4296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516E1E46-7D00-489E-B930-95C264411094}"/>
              </a:ext>
            </a:extLst>
          </p:cNvPr>
          <p:cNvSpPr txBox="1"/>
          <p:nvPr/>
        </p:nvSpPr>
        <p:spPr>
          <a:xfrm>
            <a:off x="2316262" y="3276243"/>
            <a:ext cx="45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5B27EE9-7375-430D-80E6-8E46A1AAFA18}"/>
              </a:ext>
            </a:extLst>
          </p:cNvPr>
          <p:cNvSpPr txBox="1"/>
          <p:nvPr/>
        </p:nvSpPr>
        <p:spPr>
          <a:xfrm>
            <a:off x="2210959" y="3899923"/>
            <a:ext cx="44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4" name="Speech Bubble: Rectangle 63">
            <a:extLst>
              <a:ext uri="{FF2B5EF4-FFF2-40B4-BE49-F238E27FC236}">
                <a16:creationId xmlns:a16="http://schemas.microsoft.com/office/drawing/2014/main" id="{B2A5C64C-265A-42E8-A298-A47E3CC1E232}"/>
              </a:ext>
            </a:extLst>
          </p:cNvPr>
          <p:cNvSpPr/>
          <p:nvPr/>
        </p:nvSpPr>
        <p:spPr>
          <a:xfrm>
            <a:off x="2772922" y="4708969"/>
            <a:ext cx="1828800" cy="641699"/>
          </a:xfrm>
          <a:prstGeom prst="wedgeRectCallout">
            <a:avLst>
              <a:gd name="adj1" fmla="val -65431"/>
              <a:gd name="adj2" fmla="val -11459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・カメラ</a:t>
            </a:r>
            <a:r>
              <a:rPr lang="en-US" altLang="ja-JP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endParaRPr lang="en-US" altLang="ja-JP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スクリーン座標</a:t>
            </a:r>
            <a:endParaRPr lang="en-US" altLang="ja-JP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89297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2722</TotalTime>
  <Words>1775</Words>
  <Application>Microsoft Office PowerPoint</Application>
  <PresentationFormat>ワイド画面</PresentationFormat>
  <Paragraphs>471</Paragraphs>
  <Slides>26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3" baseType="lpstr">
      <vt:lpstr>Meiryo UI</vt:lpstr>
      <vt:lpstr>Arial</vt:lpstr>
      <vt:lpstr>Calibri</vt:lpstr>
      <vt:lpstr>Calibri Light</vt:lpstr>
      <vt:lpstr>Cambria Math</vt:lpstr>
      <vt:lpstr>Times New Roman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Kenta Nakamura</dc:creator>
  <cp:lastModifiedBy>中村 Kenta</cp:lastModifiedBy>
  <cp:revision>156</cp:revision>
  <dcterms:created xsi:type="dcterms:W3CDTF">2023-02-15T05:56:49Z</dcterms:created>
  <dcterms:modified xsi:type="dcterms:W3CDTF">2023-03-08T04:03:28Z</dcterms:modified>
</cp:coreProperties>
</file>