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660" r:id="rId2"/>
  </p:sldMasterIdLst>
  <p:notesMasterIdLst>
    <p:notesMasterId r:id="rId18"/>
  </p:notesMasterIdLst>
  <p:sldIdLst>
    <p:sldId id="256" r:id="rId3"/>
    <p:sldId id="260" r:id="rId4"/>
    <p:sldId id="257" r:id="rId5"/>
    <p:sldId id="259" r:id="rId6"/>
    <p:sldId id="261" r:id="rId7"/>
    <p:sldId id="275" r:id="rId8"/>
    <p:sldId id="263" r:id="rId9"/>
    <p:sldId id="272" r:id="rId10"/>
    <p:sldId id="262" r:id="rId11"/>
    <p:sldId id="271" r:id="rId12"/>
    <p:sldId id="265" r:id="rId13"/>
    <p:sldId id="266" r:id="rId14"/>
    <p:sldId id="269" r:id="rId15"/>
    <p:sldId id="267"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71171" autoAdjust="0"/>
  </p:normalViewPr>
  <p:slideViewPr>
    <p:cSldViewPr snapToGrid="0">
      <p:cViewPr>
        <p:scale>
          <a:sx n="66" d="100"/>
          <a:sy n="66" d="100"/>
        </p:scale>
        <p:origin x="6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25EF-17B7-4107-A245-CF3142AB0E07}" type="datetimeFigureOut">
              <a:rPr kumimoji="1" lang="ja-JP" altLang="en-US" smtClean="0"/>
              <a:t>2021/1/15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70B49-0D00-4F27-8335-3E83889BD5AD}" type="slidenum">
              <a:rPr kumimoji="1" lang="ja-JP" altLang="en-US" smtClean="0"/>
              <a:t>‹#›</a:t>
            </a:fld>
            <a:endParaRPr kumimoji="1" lang="ja-JP" altLang="en-US"/>
          </a:p>
        </p:txBody>
      </p:sp>
    </p:spTree>
    <p:extLst>
      <p:ext uri="{BB962C8B-B14F-4D97-AF65-F5344CB8AC3E}">
        <p14:creationId xmlns:p14="http://schemas.microsoft.com/office/powerpoint/2010/main" val="18532586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三宅</a:t>
            </a:r>
            <a:endParaRPr kumimoji="1" lang="en-US" altLang="ja-JP" dirty="0"/>
          </a:p>
          <a:p>
            <a:endParaRPr kumimoji="1" lang="en-US" altLang="ja-JP" dirty="0"/>
          </a:p>
          <a:p>
            <a:r>
              <a:rPr kumimoji="1" lang="en-US" altLang="ja-JP" dirty="0"/>
              <a:t>6</a:t>
            </a:r>
            <a:r>
              <a:rPr kumimoji="1" lang="ja-JP" altLang="en-US" dirty="0"/>
              <a:t>班のプレゼンを始めます</a:t>
            </a:r>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a:t>
            </a:fld>
            <a:endParaRPr kumimoji="1" lang="ja-JP" altLang="en-US"/>
          </a:p>
        </p:txBody>
      </p:sp>
    </p:spTree>
    <p:extLst>
      <p:ext uri="{BB962C8B-B14F-4D97-AF65-F5344CB8AC3E}">
        <p14:creationId xmlns:p14="http://schemas.microsoft.com/office/powerpoint/2010/main" val="386528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このゲームの独創性は</a:t>
            </a:r>
            <a:endParaRPr kumimoji="1" lang="en-US" altLang="ja-JP" dirty="0"/>
          </a:p>
          <a:p>
            <a:r>
              <a:rPr kumimoji="1" lang="ja-JP" altLang="en-US" dirty="0"/>
              <a:t>おはじきで遊んでいるかのようなアクションと</a:t>
            </a:r>
            <a:endParaRPr kumimoji="1" lang="en-US" altLang="ja-JP" dirty="0"/>
          </a:p>
          <a:p>
            <a:r>
              <a:rPr kumimoji="1" lang="ja-JP" altLang="en-US" dirty="0"/>
              <a:t>クールタイム制を組み合わせた今までにないシステム，</a:t>
            </a:r>
            <a:endParaRPr kumimoji="1" lang="en-US" altLang="ja-JP" dirty="0"/>
          </a:p>
          <a:p>
            <a:r>
              <a:rPr kumimoji="1" lang="ja-JP" altLang="en-US" dirty="0"/>
              <a:t>様々な効果を持った多数のアイテムや</a:t>
            </a:r>
            <a:endParaRPr kumimoji="1" lang="en-US" altLang="ja-JP" dirty="0"/>
          </a:p>
          <a:p>
            <a:r>
              <a:rPr kumimoji="1" lang="ja-JP" altLang="en-US" dirty="0"/>
              <a:t>逆転を狙えるような個性豊かなイベントにあります</a:t>
            </a:r>
            <a:endParaRPr kumimoji="1" lang="en-US" altLang="ja-JP" dirty="0"/>
          </a:p>
          <a:p>
            <a:endParaRPr kumimoji="1" lang="en-US" altLang="ja-JP" dirty="0"/>
          </a:p>
          <a:p>
            <a:r>
              <a:rPr kumimoji="1" lang="ja-JP" altLang="en-US" dirty="0"/>
              <a:t>石山</a:t>
            </a:r>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10</a:t>
            </a:fld>
            <a:endParaRPr kumimoji="1" lang="ja-JP" altLang="en-US"/>
          </a:p>
        </p:txBody>
      </p:sp>
    </p:spTree>
    <p:extLst>
      <p:ext uri="{BB962C8B-B14F-4D97-AF65-F5344CB8AC3E}">
        <p14:creationId xmlns:p14="http://schemas.microsoft.com/office/powerpoint/2010/main" val="45505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菊地</a:t>
            </a:r>
            <a:endParaRPr kumimoji="1" lang="en-US" altLang="ja-JP" dirty="0"/>
          </a:p>
          <a:p>
            <a:endParaRPr kumimoji="1" lang="en-US" altLang="ja-JP" dirty="0"/>
          </a:p>
          <a:p>
            <a:r>
              <a:rPr kumimoji="1" lang="ja-JP" altLang="en-US" dirty="0"/>
              <a:t>以上のアピールポイントより</a:t>
            </a:r>
            <a:endParaRPr kumimoji="1" lang="en-US" altLang="ja-JP" dirty="0"/>
          </a:p>
          <a:p>
            <a:r>
              <a:rPr kumimoji="1" lang="en-US" altLang="ja-JP" dirty="0"/>
              <a:t>6</a:t>
            </a:r>
            <a:r>
              <a:rPr kumimoji="1" lang="ja-JP" altLang="en-US" dirty="0"/>
              <a:t>班の目指す賞は企画賞です</a:t>
            </a:r>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11</a:t>
            </a:fld>
            <a:endParaRPr kumimoji="1" lang="ja-JP" altLang="en-US"/>
          </a:p>
        </p:txBody>
      </p:sp>
    </p:spTree>
    <p:extLst>
      <p:ext uri="{BB962C8B-B14F-4D97-AF65-F5344CB8AC3E}">
        <p14:creationId xmlns:p14="http://schemas.microsoft.com/office/powerpoint/2010/main" val="352048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ガントチャートはスライドの通りです</a:t>
            </a:r>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12</a:t>
            </a:fld>
            <a:endParaRPr kumimoji="1" lang="ja-JP" altLang="en-US"/>
          </a:p>
        </p:txBody>
      </p:sp>
    </p:spTree>
    <p:extLst>
      <p:ext uri="{BB962C8B-B14F-4D97-AF65-F5344CB8AC3E}">
        <p14:creationId xmlns:p14="http://schemas.microsoft.com/office/powerpoint/2010/main" val="2863988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ゲーム企画からプレイ人数，操作性，使用機器，世界観を変更しました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13</a:t>
            </a:fld>
            <a:endParaRPr kumimoji="1" lang="ja-JP" altLang="en-US"/>
          </a:p>
        </p:txBody>
      </p:sp>
    </p:spTree>
    <p:extLst>
      <p:ext uri="{BB962C8B-B14F-4D97-AF65-F5344CB8AC3E}">
        <p14:creationId xmlns:p14="http://schemas.microsoft.com/office/powerpoint/2010/main" val="3788465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最後に頑張った点はスライドの通りです</a:t>
            </a:r>
            <a:endParaRPr kumimoji="1" lang="en-US" altLang="ja-JP" dirty="0"/>
          </a:p>
          <a:p>
            <a:endParaRPr kumimoji="1" lang="en-US" altLang="ja-JP" dirty="0"/>
          </a:p>
          <a:p>
            <a:r>
              <a:rPr kumimoji="1" lang="ja-JP" altLang="en-US" dirty="0"/>
              <a:t>この中でも私たちが特に心がけていたのは</a:t>
            </a:r>
            <a:endParaRPr kumimoji="1" lang="en-US" altLang="ja-JP" dirty="0"/>
          </a:p>
          <a:p>
            <a:r>
              <a:rPr kumimoji="1" lang="ja-JP" altLang="en-US" dirty="0"/>
              <a:t>他の班員にとっても読みやすいであろうプログラムを書くことです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14</a:t>
            </a:fld>
            <a:endParaRPr kumimoji="1" lang="ja-JP" altLang="en-US"/>
          </a:p>
        </p:txBody>
      </p:sp>
    </p:spTree>
    <p:extLst>
      <p:ext uri="{BB962C8B-B14F-4D97-AF65-F5344CB8AC3E}">
        <p14:creationId xmlns:p14="http://schemas.microsoft.com/office/powerpoint/2010/main" val="262156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班のプレゼンは以上です</a:t>
            </a:r>
            <a:endParaRPr kumimoji="1" lang="en-US" altLang="ja-JP" dirty="0"/>
          </a:p>
          <a:p>
            <a:r>
              <a:rPr kumimoji="1" lang="ja-JP" altLang="en-US" dirty="0"/>
              <a:t>ご清聴ありがとうございました</a:t>
            </a:r>
            <a:endParaRPr kumimoji="1" lang="en-US" altLang="ja-JP" dirty="0"/>
          </a:p>
          <a:p>
            <a:endParaRPr kumimoji="1" lang="en-US" altLang="ja-JP" dirty="0"/>
          </a:p>
          <a:p>
            <a:r>
              <a:rPr kumimoji="1" lang="ja-JP" altLang="en-US" dirty="0"/>
              <a:t>菊地</a:t>
            </a:r>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15</a:t>
            </a:fld>
            <a:endParaRPr kumimoji="1" lang="ja-JP" altLang="en-US"/>
          </a:p>
        </p:txBody>
      </p:sp>
    </p:spTree>
    <p:extLst>
      <p:ext uri="{BB962C8B-B14F-4D97-AF65-F5344CB8AC3E}">
        <p14:creationId xmlns:p14="http://schemas.microsoft.com/office/powerpoint/2010/main" val="104875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まずはゲーム概要を説明します</a:t>
            </a:r>
            <a:endParaRPr kumimoji="1" lang="en-US" altLang="ja-JP" dirty="0"/>
          </a:p>
          <a:p>
            <a:endParaRPr kumimoji="1" lang="en-US" altLang="ja-JP" dirty="0"/>
          </a:p>
          <a:p>
            <a:r>
              <a:rPr kumimoji="1" lang="ja-JP" altLang="en-US" dirty="0"/>
              <a:t>タイトルはゴットインパクト</a:t>
            </a:r>
            <a:endParaRPr kumimoji="1" lang="en-US" altLang="ja-JP" dirty="0"/>
          </a:p>
          <a:p>
            <a:r>
              <a:rPr kumimoji="1" lang="ja-JP" altLang="en-US" dirty="0"/>
              <a:t>ジャンルはリアルタイムおはじきアクションと名づけました。</a:t>
            </a:r>
            <a:endParaRPr kumimoji="1" lang="en-US" altLang="ja-JP" dirty="0"/>
          </a:p>
          <a:p>
            <a:endParaRPr kumimoji="1" lang="en-US" altLang="ja-JP" dirty="0"/>
          </a:p>
          <a:p>
            <a:r>
              <a:rPr kumimoji="1" lang="ja-JP" altLang="en-US" dirty="0"/>
              <a:t>対戦人数は</a:t>
            </a:r>
            <a:r>
              <a:rPr kumimoji="1" lang="en-US" altLang="ja-JP" dirty="0"/>
              <a:t>2</a:t>
            </a:r>
            <a:r>
              <a:rPr kumimoji="1" lang="ja-JP" altLang="en-US" dirty="0"/>
              <a:t>人</a:t>
            </a:r>
            <a:endParaRPr kumimoji="1" lang="en-US" altLang="ja-JP" dirty="0"/>
          </a:p>
          <a:p>
            <a:r>
              <a:rPr kumimoji="1" lang="en-US" altLang="ja-JP" dirty="0" err="1"/>
              <a:t>wii</a:t>
            </a:r>
            <a:r>
              <a:rPr kumimoji="1" lang="ja-JP" altLang="en-US" dirty="0"/>
              <a:t>リモコンを用いてプレイすることができます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2</a:t>
            </a:fld>
            <a:endParaRPr kumimoji="1" lang="ja-JP" altLang="en-US"/>
          </a:p>
        </p:txBody>
      </p:sp>
    </p:spTree>
    <p:extLst>
      <p:ext uri="{BB962C8B-B14F-4D97-AF65-F5344CB8AC3E}">
        <p14:creationId xmlns:p14="http://schemas.microsoft.com/office/powerpoint/2010/main" val="298240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これがこのゲームの世界観です１</a:t>
            </a:r>
            <a:r>
              <a:rPr kumimoji="1" lang="en-US" altLang="ja-JP" dirty="0"/>
              <a:t>,</a:t>
            </a:r>
            <a:r>
              <a:rPr kumimoji="1" lang="ja-JP" altLang="en-US" dirty="0"/>
              <a:t>２秒</a:t>
            </a:r>
            <a:endParaRPr kumimoji="1" lang="en-US" altLang="ja-JP" dirty="0"/>
          </a:p>
          <a:p>
            <a:endParaRPr kumimoji="1" lang="en-US" altLang="ja-JP" dirty="0"/>
          </a:p>
          <a:p>
            <a:r>
              <a:rPr kumimoji="1" lang="ja-JP" altLang="en-US" dirty="0"/>
              <a:t>このゲームは世界観にもあるように</a:t>
            </a:r>
            <a:endParaRPr kumimoji="1" lang="en-US" altLang="ja-JP" dirty="0"/>
          </a:p>
          <a:p>
            <a:r>
              <a:rPr kumimoji="1" lang="ja-JP" altLang="en-US" dirty="0"/>
              <a:t>おはじきにされてしまった神々が戦うものとなっています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3</a:t>
            </a:fld>
            <a:endParaRPr kumimoji="1" lang="ja-JP" altLang="en-US"/>
          </a:p>
        </p:txBody>
      </p:sp>
    </p:spTree>
    <p:extLst>
      <p:ext uri="{BB962C8B-B14F-4D97-AF65-F5344CB8AC3E}">
        <p14:creationId xmlns:p14="http://schemas.microsoft.com/office/powerpoint/2010/main" val="77698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次にルールの説明をします</a:t>
            </a:r>
            <a:endParaRPr kumimoji="1" lang="en-US" altLang="ja-JP" dirty="0"/>
          </a:p>
          <a:p>
            <a:endParaRPr kumimoji="1" lang="en-US" altLang="ja-JP" dirty="0"/>
          </a:p>
          <a:p>
            <a:r>
              <a:rPr kumimoji="1" lang="en-US" altLang="ja-JP" dirty="0"/>
              <a:t>Ⅰ. </a:t>
            </a:r>
            <a:r>
              <a:rPr kumimoji="1" lang="ja-JP" altLang="en-US" dirty="0"/>
              <a:t>円型のキャラを飛ばし，相手キャラに攻撃する</a:t>
            </a:r>
          </a:p>
          <a:p>
            <a:endParaRPr kumimoji="1" lang="ja-JP" altLang="en-US" dirty="0"/>
          </a:p>
          <a:p>
            <a:r>
              <a:rPr kumimoji="1" lang="en-US" altLang="ja-JP" dirty="0"/>
              <a:t>Ⅱ.</a:t>
            </a:r>
            <a:r>
              <a:rPr kumimoji="1" lang="ja-JP" altLang="en-US" dirty="0"/>
              <a:t>停止後，そのキャラは一定時間動かすことができない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この時間を以降クールタイムと呼びます</a:t>
            </a:r>
            <a:endParaRPr kumimoji="1" lang="en-US" altLang="ja-JP" dirty="0"/>
          </a:p>
          <a:p>
            <a:endParaRPr kumimoji="1" lang="ja-JP" altLang="en-US" dirty="0"/>
          </a:p>
          <a:p>
            <a:r>
              <a:rPr kumimoji="1" lang="en-US" altLang="ja-JP" dirty="0"/>
              <a:t>Ⅲ.</a:t>
            </a:r>
            <a:r>
              <a:rPr kumimoji="1" lang="ja-JP" altLang="en-US" dirty="0"/>
              <a:t>相手キャラ全ての</a:t>
            </a:r>
            <a:r>
              <a:rPr kumimoji="1" lang="en-US" altLang="ja-JP" dirty="0"/>
              <a:t>HP</a:t>
            </a:r>
            <a:r>
              <a:rPr kumimoji="1" lang="ja-JP" altLang="en-US" dirty="0"/>
              <a:t>をゼロにすれば勝利</a:t>
            </a:r>
            <a:endParaRPr kumimoji="1" lang="en-US" altLang="ja-JP" dirty="0"/>
          </a:p>
          <a:p>
            <a:endParaRPr kumimoji="1" lang="en-US" altLang="ja-JP" dirty="0"/>
          </a:p>
          <a:p>
            <a:r>
              <a:rPr kumimoji="1" lang="ja-JP" altLang="en-US" dirty="0"/>
              <a:t>です</a:t>
            </a:r>
            <a:endParaRPr kumimoji="1" lang="en-US" altLang="ja-JP" dirty="0"/>
          </a:p>
          <a:p>
            <a:endParaRPr kumimoji="1" lang="en-US" altLang="ja-JP" dirty="0"/>
          </a:p>
          <a:p>
            <a:r>
              <a:rPr kumimoji="1" lang="ja-JP" altLang="en-US" dirty="0"/>
              <a:t>三宅</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4</a:t>
            </a:fld>
            <a:endParaRPr kumimoji="1" lang="ja-JP" altLang="en-US"/>
          </a:p>
        </p:txBody>
      </p:sp>
    </p:spTree>
    <p:extLst>
      <p:ext uri="{BB962C8B-B14F-4D97-AF65-F5344CB8AC3E}">
        <p14:creationId xmlns:p14="http://schemas.microsoft.com/office/powerpoint/2010/main" val="132630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宇田</a:t>
            </a:r>
            <a:endParaRPr kumimoji="1" lang="en-US" altLang="ja-JP" dirty="0"/>
          </a:p>
          <a:p>
            <a:endParaRPr kumimoji="1" lang="en-US" altLang="ja-JP" dirty="0"/>
          </a:p>
          <a:p>
            <a:r>
              <a:rPr kumimoji="1" lang="ja-JP" altLang="en-US" dirty="0"/>
              <a:t>最初にステージを選択します</a:t>
            </a:r>
            <a:endParaRPr kumimoji="1" lang="en-US" altLang="ja-JP" dirty="0"/>
          </a:p>
          <a:p>
            <a:r>
              <a:rPr kumimoji="1" lang="ja-JP" altLang="en-US" dirty="0"/>
              <a:t>ステージは</a:t>
            </a:r>
            <a:r>
              <a:rPr kumimoji="1" lang="en-US" altLang="ja-JP" dirty="0"/>
              <a:t>3</a:t>
            </a:r>
            <a:r>
              <a:rPr kumimoji="1" lang="ja-JP" altLang="en-US" dirty="0"/>
              <a:t>種類あり，</a:t>
            </a:r>
            <a:endParaRPr kumimoji="1" lang="en-US" altLang="ja-JP" dirty="0"/>
          </a:p>
          <a:p>
            <a:r>
              <a:rPr kumimoji="1" lang="ja-JP" altLang="en-US" dirty="0"/>
              <a:t>それぞれ異なるイベントやアイテムを用意しています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5</a:t>
            </a:fld>
            <a:endParaRPr kumimoji="1" lang="ja-JP" altLang="en-US"/>
          </a:p>
        </p:txBody>
      </p:sp>
    </p:spTree>
    <p:extLst>
      <p:ext uri="{BB962C8B-B14F-4D97-AF65-F5344CB8AC3E}">
        <p14:creationId xmlns:p14="http://schemas.microsoft.com/office/powerpoint/2010/main" val="4217498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ステージ選択後キャラ選択に移ります</a:t>
            </a:r>
            <a:endParaRPr kumimoji="1" lang="en-US" altLang="ja-JP" dirty="0"/>
          </a:p>
          <a:p>
            <a:r>
              <a:rPr kumimoji="1" lang="ja-JP" altLang="en-US" dirty="0"/>
              <a:t>キャラは全部で</a:t>
            </a:r>
            <a:r>
              <a:rPr kumimoji="1" lang="en-US" altLang="ja-JP" dirty="0"/>
              <a:t>9</a:t>
            </a:r>
            <a:r>
              <a:rPr kumimoji="1" lang="ja-JP" altLang="en-US" dirty="0"/>
              <a:t>種類おり</a:t>
            </a:r>
            <a:endParaRPr kumimoji="1" lang="en-US" altLang="ja-JP" dirty="0"/>
          </a:p>
          <a:p>
            <a:r>
              <a:rPr kumimoji="1" lang="ja-JP" altLang="en-US" dirty="0"/>
              <a:t>それぞれ異なるステータスやスキルが与えられています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6</a:t>
            </a:fld>
            <a:endParaRPr kumimoji="1" lang="ja-JP" altLang="en-US"/>
          </a:p>
        </p:txBody>
      </p:sp>
    </p:spTree>
    <p:extLst>
      <p:ext uri="{BB962C8B-B14F-4D97-AF65-F5344CB8AC3E}">
        <p14:creationId xmlns:p14="http://schemas.microsoft.com/office/powerpoint/2010/main" val="329183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キャラ選択後対戦が始まります</a:t>
            </a:r>
            <a:endParaRPr kumimoji="1" lang="en-US" altLang="ja-JP" dirty="0"/>
          </a:p>
          <a:p>
            <a:r>
              <a:rPr kumimoji="1" lang="ja-JP" altLang="en-US" dirty="0"/>
              <a:t>ゲーム対戦画面にはキャラ以外にもスキルゲージや残り時間が表示されます</a:t>
            </a:r>
            <a:endParaRPr kumimoji="1" lang="en-US" altLang="ja-JP" dirty="0"/>
          </a:p>
          <a:p>
            <a:r>
              <a:rPr kumimoji="1" lang="ja-JP" altLang="en-US" dirty="0"/>
              <a:t>矢印は選択キャラの発射方向を示しています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7</a:t>
            </a:fld>
            <a:endParaRPr kumimoji="1" lang="ja-JP" altLang="en-US"/>
          </a:p>
        </p:txBody>
      </p:sp>
    </p:spTree>
    <p:extLst>
      <p:ext uri="{BB962C8B-B14F-4D97-AF65-F5344CB8AC3E}">
        <p14:creationId xmlns:p14="http://schemas.microsoft.com/office/powerpoint/2010/main" val="243713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ゲーム中一定時間が経過するとイベントが発生します</a:t>
            </a:r>
            <a:endParaRPr kumimoji="1" lang="en-US" altLang="ja-JP" dirty="0"/>
          </a:p>
          <a:p>
            <a:endParaRPr kumimoji="1" lang="en-US" altLang="ja-JP" dirty="0"/>
          </a:p>
          <a:p>
            <a:r>
              <a:rPr kumimoji="1" lang="ja-JP" altLang="en-US" dirty="0"/>
              <a:t>イベントはゲーム展開を変化させるものとなっており</a:t>
            </a:r>
            <a:endParaRPr kumimoji="1" lang="en-US" altLang="ja-JP" dirty="0"/>
          </a:p>
          <a:p>
            <a:r>
              <a:rPr kumimoji="1" lang="ja-JP" altLang="en-US" dirty="0"/>
              <a:t>不利な状況からの逆転も狙えます</a:t>
            </a:r>
            <a:endParaRPr kumimoji="1" lang="en-US" altLang="ja-JP" dirty="0"/>
          </a:p>
          <a:p>
            <a:endParaRPr kumimoji="1" lang="en-US" altLang="ja-JP" dirty="0"/>
          </a:p>
          <a:p>
            <a:r>
              <a:rPr kumimoji="1" lang="ja-JP" altLang="en-US" dirty="0"/>
              <a:t>宇田</a:t>
            </a:r>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8</a:t>
            </a:fld>
            <a:endParaRPr kumimoji="1" lang="ja-JP" altLang="en-US"/>
          </a:p>
        </p:txBody>
      </p:sp>
    </p:spTree>
    <p:extLst>
      <p:ext uri="{BB962C8B-B14F-4D97-AF65-F5344CB8AC3E}">
        <p14:creationId xmlns:p14="http://schemas.microsoft.com/office/powerpoint/2010/main" val="4260104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石山</a:t>
            </a:r>
            <a:endParaRPr kumimoji="1" lang="en-US" altLang="ja-JP" dirty="0"/>
          </a:p>
          <a:p>
            <a:endParaRPr kumimoji="1" lang="en-US" altLang="ja-JP" dirty="0"/>
          </a:p>
          <a:p>
            <a:r>
              <a:rPr kumimoji="1" lang="ja-JP" altLang="en-US" dirty="0"/>
              <a:t>次にアピールポイントを説明します</a:t>
            </a:r>
            <a:endParaRPr kumimoji="1" lang="en-US" altLang="ja-JP" dirty="0"/>
          </a:p>
          <a:p>
            <a:endParaRPr kumimoji="1" lang="en-US" altLang="ja-JP" dirty="0"/>
          </a:p>
          <a:p>
            <a:r>
              <a:rPr kumimoji="1" lang="ja-JP" altLang="en-US" dirty="0"/>
              <a:t>このゲームの面白さは</a:t>
            </a:r>
            <a:endParaRPr kumimoji="1" lang="en-US" altLang="ja-JP" dirty="0"/>
          </a:p>
          <a:p>
            <a:r>
              <a:rPr kumimoji="1" lang="ja-JP" altLang="en-US" dirty="0"/>
              <a:t>ボタンを押すだけで攻撃できるシンプルな操作性や</a:t>
            </a:r>
            <a:endParaRPr kumimoji="1" lang="en-US" altLang="ja-JP" dirty="0"/>
          </a:p>
          <a:p>
            <a:r>
              <a:rPr kumimoji="1" lang="ja-JP" altLang="en-US" dirty="0"/>
              <a:t>ターン制ではなくクールタイム制を用いた</a:t>
            </a:r>
            <a:endParaRPr kumimoji="1" lang="en-US" altLang="ja-JP" dirty="0"/>
          </a:p>
          <a:p>
            <a:r>
              <a:rPr kumimoji="1" lang="ja-JP" altLang="en-US" dirty="0"/>
              <a:t>疾走感のあるバトルにあります</a:t>
            </a:r>
            <a:endParaRPr kumimoji="1" lang="en-US" altLang="ja-JP" dirty="0"/>
          </a:p>
          <a:p>
            <a:endParaRPr kumimoji="1" lang="en-US" altLang="ja-JP" dirty="0"/>
          </a:p>
          <a:p>
            <a:r>
              <a:rPr kumimoji="1" lang="ja-JP" altLang="en-US" dirty="0"/>
              <a:t>また，</a:t>
            </a:r>
            <a:endParaRPr kumimoji="1" lang="en-US" altLang="ja-JP" dirty="0"/>
          </a:p>
          <a:p>
            <a:r>
              <a:rPr kumimoji="1" lang="ja-JP" altLang="en-US" dirty="0"/>
              <a:t>ゲーム展開を変化させる</a:t>
            </a:r>
            <a:endParaRPr kumimoji="1" lang="en-US" altLang="ja-JP" dirty="0"/>
          </a:p>
          <a:p>
            <a:r>
              <a:rPr kumimoji="1" lang="ja-JP" altLang="en-US" dirty="0"/>
              <a:t>多数のアイテムやイベント，</a:t>
            </a:r>
            <a:endParaRPr kumimoji="1" lang="en-US" altLang="ja-JP" dirty="0"/>
          </a:p>
          <a:p>
            <a:r>
              <a:rPr kumimoji="1" lang="ja-JP" altLang="en-US" dirty="0"/>
              <a:t>様々なキャラやステージの組み合わせによる</a:t>
            </a:r>
            <a:endParaRPr kumimoji="1" lang="en-US" altLang="ja-JP" dirty="0"/>
          </a:p>
          <a:p>
            <a:r>
              <a:rPr kumimoji="1" lang="ja-JP" altLang="en-US" dirty="0"/>
              <a:t>幅広い戦術性を楽しんでもらいたいです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EA70B49-0D00-4F27-8335-3E83889BD5AD}" type="slidenum">
              <a:rPr kumimoji="1" lang="ja-JP" altLang="en-US" smtClean="0"/>
              <a:t>9</a:t>
            </a:fld>
            <a:endParaRPr kumimoji="1" lang="ja-JP" altLang="en-US"/>
          </a:p>
        </p:txBody>
      </p:sp>
    </p:spTree>
    <p:extLst>
      <p:ext uri="{BB962C8B-B14F-4D97-AF65-F5344CB8AC3E}">
        <p14:creationId xmlns:p14="http://schemas.microsoft.com/office/powerpoint/2010/main" val="206913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21379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5029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660732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642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517584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14741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13052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60321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369184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34A3D-C048-4863-8282-6042A25815A7}"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22314FE-FCA0-4345-96A4-EF4F8AFF5852}" type="slidenum">
              <a:rPr kumimoji="1" lang="ja-JP" altLang="en-US" smtClean="0"/>
              <a:t>‹#›</a:t>
            </a:fld>
            <a:endParaRPr kumimoji="1" lang="ja-JP" altLang="en-US"/>
          </a:p>
        </p:txBody>
      </p:sp>
    </p:spTree>
    <p:extLst>
      <p:ext uri="{BB962C8B-B14F-4D97-AF65-F5344CB8AC3E}">
        <p14:creationId xmlns:p14="http://schemas.microsoft.com/office/powerpoint/2010/main" val="336904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270514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0452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5114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43874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44117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74793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328135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CEFD7D-3642-4C1B-864F-999DAD51ABA1}" type="datetimeFigureOut">
              <a:rPr kumimoji="1" lang="ja-JP" altLang="en-US" smtClean="0"/>
              <a:t>2021/1/15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17050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CEFD7D-3642-4C1B-864F-999DAD51ABA1}"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C7EA85-F0A8-407A-B1B8-A8DD89B8234E}" type="slidenum">
              <a:rPr kumimoji="1" lang="ja-JP" altLang="en-US" smtClean="0"/>
              <a:t>‹#›</a:t>
            </a:fld>
            <a:endParaRPr kumimoji="1" lang="ja-JP" altLang="en-US"/>
          </a:p>
        </p:txBody>
      </p:sp>
    </p:spTree>
    <p:extLst>
      <p:ext uri="{BB962C8B-B14F-4D97-AF65-F5344CB8AC3E}">
        <p14:creationId xmlns:p14="http://schemas.microsoft.com/office/powerpoint/2010/main" val="2784158188"/>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3934A3D-C048-4863-8282-6042A25815A7}" type="datetimeFigureOut">
              <a:rPr kumimoji="1" lang="ja-JP" altLang="en-US" smtClean="0"/>
              <a:t>2021/1/15</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2314FE-FCA0-4345-96A4-EF4F8AFF5852}" type="slidenum">
              <a:rPr kumimoji="1" lang="ja-JP" altLang="en-US" smtClean="0"/>
              <a:t>‹#›</a:t>
            </a:fld>
            <a:endParaRPr kumimoji="1" lang="ja-JP" altLang="en-US"/>
          </a:p>
        </p:txBody>
      </p:sp>
    </p:spTree>
    <p:extLst>
      <p:ext uri="{BB962C8B-B14F-4D97-AF65-F5344CB8AC3E}">
        <p14:creationId xmlns:p14="http://schemas.microsoft.com/office/powerpoint/2010/main" val="3762356209"/>
      </p:ext>
    </p:extLst>
  </p:cSld>
  <p:clrMap bg1="dk1" tx1="lt1" bg2="dk2" tx2="lt2" accent1="accent1" accent2="accent2" accent3="accent3" accent4="accent4" accent5="accent5" accent6="accent6" hlink="hlink" folHlink="folHlink"/>
  <p:sldLayoutIdLst>
    <p:sldLayoutId id="2147483667" r:id="rId1"/>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DA317-D751-4E4E-8C5C-9B416856AB89}"/>
              </a:ext>
            </a:extLst>
          </p:cNvPr>
          <p:cNvSpPr>
            <a:spLocks noGrp="1"/>
          </p:cNvSpPr>
          <p:nvPr>
            <p:ph type="ctrTitle"/>
          </p:nvPr>
        </p:nvSpPr>
        <p:spPr/>
        <p:txBody>
          <a:bodyPr/>
          <a:lstStyle/>
          <a:p>
            <a:pPr algn="ctr"/>
            <a:r>
              <a:rPr kumimoji="1" lang="ja-JP" altLang="en-US" dirty="0"/>
              <a:t>ゲーム開発</a:t>
            </a:r>
            <a:r>
              <a:rPr lang="ja-JP" altLang="en-US" dirty="0"/>
              <a:t>６</a:t>
            </a:r>
            <a:r>
              <a:rPr kumimoji="1" lang="ja-JP" altLang="en-US" dirty="0"/>
              <a:t>班</a:t>
            </a:r>
          </a:p>
        </p:txBody>
      </p:sp>
      <p:sp>
        <p:nvSpPr>
          <p:cNvPr id="3" name="字幕 2">
            <a:extLst>
              <a:ext uri="{FF2B5EF4-FFF2-40B4-BE49-F238E27FC236}">
                <a16:creationId xmlns:a16="http://schemas.microsoft.com/office/drawing/2014/main" id="{ECF88872-21AD-4ED4-8175-B2080C7636F9}"/>
              </a:ext>
            </a:extLst>
          </p:cNvPr>
          <p:cNvSpPr>
            <a:spLocks noGrp="1"/>
          </p:cNvSpPr>
          <p:nvPr>
            <p:ph type="subTitle" idx="1"/>
          </p:nvPr>
        </p:nvSpPr>
        <p:spPr/>
        <p:txBody>
          <a:bodyPr/>
          <a:lstStyle/>
          <a:p>
            <a:pPr algn="r"/>
            <a:endParaRPr lang="en-US" altLang="ja-JP" dirty="0"/>
          </a:p>
          <a:p>
            <a:pPr algn="r"/>
            <a:r>
              <a:rPr lang="ja-JP" altLang="en-US" dirty="0"/>
              <a:t>菊地一希　三宅涼太　</a:t>
            </a:r>
            <a:endParaRPr lang="en-US" altLang="ja-JP" dirty="0"/>
          </a:p>
          <a:p>
            <a:pPr algn="r"/>
            <a:r>
              <a:rPr lang="ja-JP" altLang="en-US" dirty="0"/>
              <a:t>石山優介　宇田陽斗</a:t>
            </a:r>
            <a:endParaRPr kumimoji="1" lang="ja-JP" altLang="en-US" dirty="0"/>
          </a:p>
        </p:txBody>
      </p:sp>
    </p:spTree>
    <p:extLst>
      <p:ext uri="{BB962C8B-B14F-4D97-AF65-F5344CB8AC3E}">
        <p14:creationId xmlns:p14="http://schemas.microsoft.com/office/powerpoint/2010/main" val="3199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C99FB-28FD-4ECB-B188-ACB6B6C21312}"/>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a16="http://schemas.microsoft.com/office/drawing/2014/main" id="{15D512D4-60A1-4E82-B119-597B092F0DBC}"/>
              </a:ext>
            </a:extLst>
          </p:cNvPr>
          <p:cNvSpPr>
            <a:spLocks noGrp="1"/>
          </p:cNvSpPr>
          <p:nvPr>
            <p:ph idx="1"/>
          </p:nvPr>
        </p:nvSpPr>
        <p:spPr/>
        <p:txBody>
          <a:bodyPr/>
          <a:lstStyle/>
          <a:p>
            <a:endParaRPr kumimoji="1" lang="en-US" altLang="ja-JP" sz="2400" b="1" dirty="0"/>
          </a:p>
          <a:p>
            <a:r>
              <a:rPr lang="ja-JP" altLang="en-US" sz="2400" b="1" dirty="0"/>
              <a:t>独創性</a:t>
            </a:r>
            <a:endParaRPr kumimoji="1" lang="en-US" altLang="ja-JP" sz="2400" b="1" dirty="0"/>
          </a:p>
          <a:p>
            <a:pPr lvl="1"/>
            <a:r>
              <a:rPr lang="ja-JP" altLang="en-US" sz="2200" b="1" dirty="0"/>
              <a:t>今</a:t>
            </a:r>
            <a:r>
              <a:rPr kumimoji="1" lang="ja-JP" altLang="en-US" sz="2200" b="1" dirty="0"/>
              <a:t>までにないシステムの組み合わせ</a:t>
            </a:r>
            <a:endParaRPr kumimoji="1" lang="en-US" altLang="ja-JP" sz="2200" b="1" dirty="0"/>
          </a:p>
          <a:p>
            <a:pPr lvl="2"/>
            <a:r>
              <a:rPr lang="ja-JP" altLang="en-US" sz="1800" b="1" dirty="0"/>
              <a:t>おはじきアクション</a:t>
            </a:r>
            <a:endParaRPr lang="en-US" altLang="ja-JP" sz="1800" b="1" dirty="0"/>
          </a:p>
          <a:p>
            <a:pPr lvl="2"/>
            <a:r>
              <a:rPr kumimoji="1" lang="ja-JP" altLang="en-US" sz="1800" b="1" dirty="0"/>
              <a:t>クールタイム</a:t>
            </a:r>
            <a:endParaRPr kumimoji="1" lang="en-US" altLang="ja-JP" sz="1800" b="1" dirty="0"/>
          </a:p>
          <a:p>
            <a:pPr marL="914400" lvl="2" indent="0">
              <a:buNone/>
            </a:pPr>
            <a:endParaRPr lang="en-US" altLang="ja-JP" dirty="0"/>
          </a:p>
          <a:p>
            <a:pPr lvl="1"/>
            <a:r>
              <a:rPr kumimoji="1" lang="ja-JP" altLang="en-US" sz="2200" b="1" dirty="0"/>
              <a:t>豊富なアイテムや個性豊かなイベント</a:t>
            </a:r>
            <a:endParaRPr kumimoji="1" lang="en-US" altLang="ja-JP" sz="2200" b="1" dirty="0"/>
          </a:p>
          <a:p>
            <a:pPr marL="457200" lvl="1" indent="0">
              <a:buNone/>
            </a:pPr>
            <a:endParaRPr lang="en-US" altLang="ja-JP" dirty="0"/>
          </a:p>
        </p:txBody>
      </p:sp>
    </p:spTree>
    <p:extLst>
      <p:ext uri="{BB962C8B-B14F-4D97-AF65-F5344CB8AC3E}">
        <p14:creationId xmlns:p14="http://schemas.microsoft.com/office/powerpoint/2010/main" val="302331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10D13-45B0-42DF-98E4-F4F1D5594374}"/>
              </a:ext>
            </a:extLst>
          </p:cNvPr>
          <p:cNvSpPr>
            <a:spLocks noGrp="1"/>
          </p:cNvSpPr>
          <p:nvPr>
            <p:ph type="title"/>
          </p:nvPr>
        </p:nvSpPr>
        <p:spPr/>
        <p:txBody>
          <a:bodyPr/>
          <a:lstStyle/>
          <a:p>
            <a:r>
              <a:rPr kumimoji="1" lang="ja-JP" altLang="en-US" dirty="0"/>
              <a:t>目指す賞</a:t>
            </a:r>
          </a:p>
        </p:txBody>
      </p:sp>
      <p:sp>
        <p:nvSpPr>
          <p:cNvPr id="3" name="コンテンツ プレースホルダー 2">
            <a:extLst>
              <a:ext uri="{FF2B5EF4-FFF2-40B4-BE49-F238E27FC236}">
                <a16:creationId xmlns:a16="http://schemas.microsoft.com/office/drawing/2014/main" id="{33D853FF-2CCF-4A08-A988-32E4E869817E}"/>
              </a:ext>
            </a:extLst>
          </p:cNvPr>
          <p:cNvSpPr>
            <a:spLocks noGrp="1"/>
          </p:cNvSpPr>
          <p:nvPr>
            <p:ph idx="1"/>
          </p:nvPr>
        </p:nvSpPr>
        <p:spPr>
          <a:xfrm>
            <a:off x="913795" y="2096063"/>
            <a:ext cx="10353762" cy="4549665"/>
          </a:xfrm>
        </p:spPr>
        <p:txBody>
          <a:bodyPr>
            <a:noAutofit/>
          </a:bodyPr>
          <a:lstStyle/>
          <a:p>
            <a:r>
              <a:rPr kumimoji="1" lang="ja-JP" altLang="en-US" sz="2400" b="1" dirty="0"/>
              <a:t>企画賞</a:t>
            </a:r>
            <a:endParaRPr lang="en-US" altLang="ja-JP" sz="2400" b="1" dirty="0"/>
          </a:p>
          <a:p>
            <a:r>
              <a:rPr kumimoji="1" lang="ja-JP" altLang="en-US" sz="2400" b="1" dirty="0"/>
              <a:t>アピールポイント</a:t>
            </a:r>
            <a:endParaRPr kumimoji="1" lang="en-US" altLang="ja-JP" sz="2400" b="1" dirty="0"/>
          </a:p>
          <a:p>
            <a:pPr lvl="1"/>
            <a:r>
              <a:rPr lang="ja-JP" altLang="en-US" sz="2000" b="1" dirty="0"/>
              <a:t>シンプルな操作</a:t>
            </a:r>
            <a:endParaRPr lang="en-US" altLang="ja-JP" sz="2000" b="1" dirty="0"/>
          </a:p>
          <a:p>
            <a:pPr lvl="1"/>
            <a:r>
              <a:rPr lang="ja-JP" altLang="en-US" sz="2000" b="1" dirty="0"/>
              <a:t>疾走感のあるリアルタイムバトル</a:t>
            </a:r>
            <a:endParaRPr lang="en-US" altLang="ja-JP" sz="2000" b="1" dirty="0"/>
          </a:p>
          <a:p>
            <a:pPr lvl="1"/>
            <a:r>
              <a:rPr lang="ja-JP" altLang="en-US" sz="2000" b="1" dirty="0"/>
              <a:t>様々なキャラやステージの組み合わせによる戦術性</a:t>
            </a:r>
            <a:endParaRPr lang="en-US" altLang="ja-JP" sz="2000" b="1" dirty="0"/>
          </a:p>
          <a:p>
            <a:pPr lvl="1"/>
            <a:r>
              <a:rPr lang="ja-JP" altLang="en-US" sz="2000" b="1" dirty="0"/>
              <a:t>今</a:t>
            </a:r>
            <a:r>
              <a:rPr kumimoji="1" lang="ja-JP" altLang="en-US" sz="2000" b="1" dirty="0"/>
              <a:t>までにないシステムの組み合わせ</a:t>
            </a:r>
            <a:endParaRPr kumimoji="1" lang="en-US" altLang="ja-JP" sz="2000" b="1" dirty="0"/>
          </a:p>
          <a:p>
            <a:pPr lvl="1"/>
            <a:r>
              <a:rPr kumimoji="1" lang="ja-JP" altLang="en-US" sz="2000" b="1" dirty="0"/>
              <a:t>豊富なアイテムや個性豊かなイベント</a:t>
            </a:r>
            <a:endParaRPr lang="en-US" altLang="ja-JP" sz="2000" b="1" dirty="0"/>
          </a:p>
          <a:p>
            <a:pPr lvl="1"/>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74519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1A86D-B8A8-4C61-B412-74386DA0E33F}"/>
              </a:ext>
            </a:extLst>
          </p:cNvPr>
          <p:cNvSpPr>
            <a:spLocks noGrp="1"/>
          </p:cNvSpPr>
          <p:nvPr>
            <p:ph type="title"/>
          </p:nvPr>
        </p:nvSpPr>
        <p:spPr/>
        <p:txBody>
          <a:bodyPr/>
          <a:lstStyle/>
          <a:p>
            <a:r>
              <a:rPr kumimoji="1" lang="ja-JP" altLang="en-US" dirty="0"/>
              <a:t>ガントチャート</a:t>
            </a:r>
          </a:p>
        </p:txBody>
      </p:sp>
      <p:pic>
        <p:nvPicPr>
          <p:cNvPr id="13" name="コンテンツ プレースホルダー 12">
            <a:extLst>
              <a:ext uri="{FF2B5EF4-FFF2-40B4-BE49-F238E27FC236}">
                <a16:creationId xmlns:a16="http://schemas.microsoft.com/office/drawing/2014/main" id="{D6F26E10-389C-400C-B061-D05DC9FA3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43" y="1922307"/>
            <a:ext cx="12052914" cy="4632467"/>
          </a:xfrm>
        </p:spPr>
      </p:pic>
    </p:spTree>
    <p:extLst>
      <p:ext uri="{BB962C8B-B14F-4D97-AF65-F5344CB8AC3E}">
        <p14:creationId xmlns:p14="http://schemas.microsoft.com/office/powerpoint/2010/main" val="57484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3570C-688D-4AE4-AB2B-4651FFE201A5}"/>
              </a:ext>
            </a:extLst>
          </p:cNvPr>
          <p:cNvSpPr>
            <a:spLocks noGrp="1"/>
          </p:cNvSpPr>
          <p:nvPr>
            <p:ph type="title"/>
          </p:nvPr>
        </p:nvSpPr>
        <p:spPr/>
        <p:txBody>
          <a:bodyPr/>
          <a:lstStyle/>
          <a:p>
            <a:r>
              <a:rPr lang="ja-JP" altLang="en-US" dirty="0"/>
              <a:t>ゲーム企画からの変更点</a:t>
            </a:r>
            <a:endParaRPr kumimoji="1" lang="ja-JP" altLang="en-US" dirty="0"/>
          </a:p>
        </p:txBody>
      </p:sp>
      <p:sp>
        <p:nvSpPr>
          <p:cNvPr id="3" name="コンテンツ プレースホルダー 2">
            <a:extLst>
              <a:ext uri="{FF2B5EF4-FFF2-40B4-BE49-F238E27FC236}">
                <a16:creationId xmlns:a16="http://schemas.microsoft.com/office/drawing/2014/main" id="{1C4CE69A-D90D-4256-A009-38421AF6F9A2}"/>
              </a:ext>
            </a:extLst>
          </p:cNvPr>
          <p:cNvSpPr>
            <a:spLocks noGrp="1"/>
          </p:cNvSpPr>
          <p:nvPr>
            <p:ph idx="1"/>
          </p:nvPr>
        </p:nvSpPr>
        <p:spPr/>
        <p:txBody>
          <a:bodyPr>
            <a:normAutofit/>
          </a:bodyPr>
          <a:lstStyle/>
          <a:p>
            <a:pPr marL="0" indent="0">
              <a:buNone/>
            </a:pPr>
            <a:endParaRPr lang="en-US" altLang="ja-JP" sz="2400" dirty="0"/>
          </a:p>
          <a:p>
            <a:r>
              <a:rPr lang="ja-JP" altLang="en-US" sz="2400" b="1" dirty="0"/>
              <a:t>プレイ人数を２人に限定</a:t>
            </a:r>
            <a:endParaRPr lang="en-US" altLang="ja-JP" sz="2400" b="1" dirty="0"/>
          </a:p>
          <a:p>
            <a:r>
              <a:rPr lang="ja-JP" altLang="en-US" sz="2400" b="1" dirty="0"/>
              <a:t>キャラを任意の方向へ発射できるよう変更</a:t>
            </a:r>
            <a:endParaRPr lang="en-US" altLang="ja-JP" sz="2400" b="1" dirty="0"/>
          </a:p>
          <a:p>
            <a:r>
              <a:rPr kumimoji="1" lang="ja-JP" altLang="en-US" sz="2400" b="1" dirty="0"/>
              <a:t>使用機器をタブレットから</a:t>
            </a:r>
            <a:r>
              <a:rPr kumimoji="1" lang="en-US" altLang="ja-JP" sz="2400" b="1" dirty="0"/>
              <a:t>Wii</a:t>
            </a:r>
            <a:r>
              <a:rPr kumimoji="1" lang="ja-JP" altLang="en-US" sz="2400" b="1" dirty="0"/>
              <a:t>リモコンへ</a:t>
            </a:r>
            <a:endParaRPr kumimoji="1" lang="en-US" altLang="ja-JP" sz="2400" b="1" dirty="0"/>
          </a:p>
          <a:p>
            <a:r>
              <a:rPr lang="ja-JP" altLang="en-US" sz="2400" b="1" dirty="0"/>
              <a:t>世界観を変更</a:t>
            </a:r>
            <a:endParaRPr kumimoji="1" lang="ja-JP" altLang="en-US" sz="2400" b="1" dirty="0"/>
          </a:p>
        </p:txBody>
      </p:sp>
    </p:spTree>
    <p:extLst>
      <p:ext uri="{BB962C8B-B14F-4D97-AF65-F5344CB8AC3E}">
        <p14:creationId xmlns:p14="http://schemas.microsoft.com/office/powerpoint/2010/main" val="258165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E8CB3-0039-4069-AC40-CBFA1441AC2B}"/>
              </a:ext>
            </a:extLst>
          </p:cNvPr>
          <p:cNvSpPr>
            <a:spLocks noGrp="1"/>
          </p:cNvSpPr>
          <p:nvPr>
            <p:ph type="title"/>
          </p:nvPr>
        </p:nvSpPr>
        <p:spPr/>
        <p:txBody>
          <a:bodyPr/>
          <a:lstStyle/>
          <a:p>
            <a:r>
              <a:rPr lang="ja-JP" altLang="en-US" dirty="0"/>
              <a:t>頑張った点</a:t>
            </a:r>
            <a:endParaRPr kumimoji="1" lang="ja-JP" altLang="en-US" dirty="0"/>
          </a:p>
        </p:txBody>
      </p:sp>
      <p:sp>
        <p:nvSpPr>
          <p:cNvPr id="3" name="コンテンツ プレースホルダー 2">
            <a:extLst>
              <a:ext uri="{FF2B5EF4-FFF2-40B4-BE49-F238E27FC236}">
                <a16:creationId xmlns:a16="http://schemas.microsoft.com/office/drawing/2014/main" id="{67050D6B-B44B-4EB3-8B18-44F605C72D90}"/>
              </a:ext>
            </a:extLst>
          </p:cNvPr>
          <p:cNvSpPr>
            <a:spLocks noGrp="1"/>
          </p:cNvSpPr>
          <p:nvPr>
            <p:ph idx="1"/>
          </p:nvPr>
        </p:nvSpPr>
        <p:spPr>
          <a:xfrm>
            <a:off x="913795" y="2431786"/>
            <a:ext cx="10353762" cy="2969553"/>
          </a:xfrm>
        </p:spPr>
        <p:txBody>
          <a:bodyPr>
            <a:normAutofit/>
          </a:bodyPr>
          <a:lstStyle/>
          <a:p>
            <a:r>
              <a:rPr lang="ja-JP" altLang="en-US" sz="2400" b="1" dirty="0"/>
              <a:t>他者が読みやすいコーディング</a:t>
            </a:r>
            <a:endParaRPr kumimoji="1" lang="en-US" altLang="ja-JP" sz="2400" b="1" dirty="0"/>
          </a:p>
          <a:p>
            <a:r>
              <a:rPr lang="ja-JP" altLang="en-US" sz="2400" b="1" dirty="0"/>
              <a:t>プレイヤー目線での</a:t>
            </a:r>
            <a:r>
              <a:rPr lang="en-US" altLang="ja-JP" sz="2400" b="1" dirty="0"/>
              <a:t>UI</a:t>
            </a:r>
            <a:r>
              <a:rPr lang="ja-JP" altLang="en-US" sz="2400" b="1" dirty="0"/>
              <a:t>作成</a:t>
            </a:r>
            <a:endParaRPr lang="en-US" altLang="ja-JP" sz="2400" b="1" dirty="0"/>
          </a:p>
          <a:p>
            <a:r>
              <a:rPr lang="ja-JP" altLang="en-US" sz="2400" b="1" dirty="0"/>
              <a:t>反射角度の計算</a:t>
            </a:r>
            <a:endParaRPr lang="en-US" altLang="ja-JP" sz="2400" b="1" dirty="0"/>
          </a:p>
          <a:p>
            <a:r>
              <a:rPr lang="ja-JP" altLang="en-US" sz="2400" b="1" dirty="0"/>
              <a:t>実数値データの送受信　</a:t>
            </a:r>
            <a:endParaRPr lang="en-US" altLang="ja-JP" sz="2400" b="1" dirty="0"/>
          </a:p>
          <a:p>
            <a:r>
              <a:rPr lang="en-US" altLang="ja-JP" sz="2400" b="1" dirty="0"/>
              <a:t>etc.</a:t>
            </a:r>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15408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D146F767-5E89-47AD-834F-E39EB81ABCBB}"/>
              </a:ext>
            </a:extLst>
          </p:cNvPr>
          <p:cNvSpPr/>
          <p:nvPr/>
        </p:nvSpPr>
        <p:spPr>
          <a:xfrm>
            <a:off x="1284052" y="163514"/>
            <a:ext cx="9883302" cy="1338992"/>
          </a:xfrm>
          <a:prstGeom prst="rect">
            <a:avLst/>
          </a:prstGeom>
          <a:solidFill>
            <a:schemeClr val="bg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四角形: 角を丸くする 18">
            <a:extLst>
              <a:ext uri="{FF2B5EF4-FFF2-40B4-BE49-F238E27FC236}">
                <a16:creationId xmlns:a16="http://schemas.microsoft.com/office/drawing/2014/main" id="{F7B7496F-DA96-444C-A7EC-163846C5246C}"/>
              </a:ext>
            </a:extLst>
          </p:cNvPr>
          <p:cNvSpPr/>
          <p:nvPr/>
        </p:nvSpPr>
        <p:spPr>
          <a:xfrm>
            <a:off x="2809875" y="4224167"/>
            <a:ext cx="4667511" cy="2550090"/>
          </a:xfrm>
          <a:prstGeom prst="roundRect">
            <a:avLst/>
          </a:prstGeom>
          <a:solidFill>
            <a:schemeClr val="bg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FD457DA8-A02F-4079-8782-7DB9116B2DC3}"/>
              </a:ext>
            </a:extLst>
          </p:cNvPr>
          <p:cNvSpPr/>
          <p:nvPr/>
        </p:nvSpPr>
        <p:spPr>
          <a:xfrm>
            <a:off x="140930" y="1621568"/>
            <a:ext cx="4305671" cy="2517294"/>
          </a:xfrm>
          <a:prstGeom prst="roundRect">
            <a:avLst/>
          </a:prstGeom>
          <a:solidFill>
            <a:schemeClr val="tx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1" name="図 10" descr="カレンダー が含まれている画像&#10;&#10;自動的に生成された説明">
            <a:extLst>
              <a:ext uri="{FF2B5EF4-FFF2-40B4-BE49-F238E27FC236}">
                <a16:creationId xmlns:a16="http://schemas.microsoft.com/office/drawing/2014/main" id="{C27D6F9E-F571-4C47-923F-E53317773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175" y="1701947"/>
            <a:ext cx="3491169" cy="3456218"/>
          </a:xfrm>
          <a:prstGeom prst="rect">
            <a:avLst/>
          </a:prstGeom>
          <a:effectLst/>
        </p:spPr>
      </p:pic>
      <p:sp>
        <p:nvSpPr>
          <p:cNvPr id="2" name="四角形: 角を丸くする 1">
            <a:extLst>
              <a:ext uri="{FF2B5EF4-FFF2-40B4-BE49-F238E27FC236}">
                <a16:creationId xmlns:a16="http://schemas.microsoft.com/office/drawing/2014/main" id="{A690941F-27E7-4F0A-A925-78D3B66DF275}"/>
              </a:ext>
            </a:extLst>
          </p:cNvPr>
          <p:cNvSpPr/>
          <p:nvPr/>
        </p:nvSpPr>
        <p:spPr>
          <a:xfrm>
            <a:off x="7735865" y="5380942"/>
            <a:ext cx="4247574" cy="897977"/>
          </a:xfrm>
          <a:prstGeom prst="roundRect">
            <a:avLst/>
          </a:prstGeom>
          <a:solidFill>
            <a:schemeClr val="bg1">
              <a:lumMod val="85000"/>
              <a:lumOff val="1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ジャンル </a:t>
            </a:r>
            <a:r>
              <a:rPr kumimoji="1" lang="en-US" altLang="ja-JP" dirty="0"/>
              <a:t>: </a:t>
            </a:r>
            <a:r>
              <a:rPr kumimoji="1" lang="ja-JP" altLang="en-US" dirty="0"/>
              <a:t>リアルタイムおはじきアクション</a:t>
            </a:r>
            <a:endParaRPr kumimoji="1" lang="en-US" altLang="ja-JP" dirty="0"/>
          </a:p>
          <a:p>
            <a:r>
              <a:rPr kumimoji="1" lang="ja-JP" altLang="en-US" dirty="0"/>
              <a:t>プレイ人数 </a:t>
            </a:r>
            <a:r>
              <a:rPr kumimoji="1" lang="en-US" altLang="ja-JP" dirty="0"/>
              <a:t>: 2</a:t>
            </a:r>
            <a:r>
              <a:rPr kumimoji="1" lang="ja-JP" altLang="en-US" dirty="0"/>
              <a:t>人</a:t>
            </a:r>
            <a:endParaRPr kumimoji="1" lang="en-US" altLang="ja-JP" dirty="0"/>
          </a:p>
        </p:txBody>
      </p:sp>
      <p:pic>
        <p:nvPicPr>
          <p:cNvPr id="16" name="図 15" descr="ダイアグラム, テキスト&#10;&#10;中程度の精度で自動的に生成された説明">
            <a:extLst>
              <a:ext uri="{FF2B5EF4-FFF2-40B4-BE49-F238E27FC236}">
                <a16:creationId xmlns:a16="http://schemas.microsoft.com/office/drawing/2014/main" id="{7AB7D34D-E2AC-4776-97DE-E89C059EBCA5}"/>
              </a:ext>
            </a:extLst>
          </p:cNvPr>
          <p:cNvPicPr>
            <a:picLocks noChangeAspect="1"/>
          </p:cNvPicPr>
          <p:nvPr/>
        </p:nvPicPr>
        <p:blipFill rotWithShape="1">
          <a:blip r:embed="rId4">
            <a:extLst>
              <a:ext uri="{28A0092B-C50C-407E-A947-70E740481C1C}">
                <a14:useLocalDpi xmlns:a14="http://schemas.microsoft.com/office/drawing/2010/main" val="0"/>
              </a:ext>
            </a:extLst>
          </a:blip>
          <a:srcRect l="5705" t="3677" r="5175" b="3287"/>
          <a:stretch/>
        </p:blipFill>
        <p:spPr>
          <a:xfrm>
            <a:off x="238901" y="1713248"/>
            <a:ext cx="4109728" cy="2341984"/>
          </a:xfrm>
          <a:prstGeom prst="roundRect">
            <a:avLst/>
          </a:prstGeom>
        </p:spPr>
      </p:pic>
      <p:sp>
        <p:nvSpPr>
          <p:cNvPr id="6" name="テキスト ボックス 5">
            <a:extLst>
              <a:ext uri="{FF2B5EF4-FFF2-40B4-BE49-F238E27FC236}">
                <a16:creationId xmlns:a16="http://schemas.microsoft.com/office/drawing/2014/main" id="{37BADB06-906D-4D89-A3D4-372AC7A01393}"/>
              </a:ext>
            </a:extLst>
          </p:cNvPr>
          <p:cNvSpPr txBox="1"/>
          <p:nvPr/>
        </p:nvSpPr>
        <p:spPr>
          <a:xfrm>
            <a:off x="8108616" y="6251037"/>
            <a:ext cx="3737113" cy="523220"/>
          </a:xfrm>
          <a:prstGeom prst="rect">
            <a:avLst/>
          </a:prstGeom>
          <a:noFill/>
        </p:spPr>
        <p:txBody>
          <a:bodyPr wrap="none" rtlCol="0">
            <a:spAutoFit/>
          </a:bodyPr>
          <a:lstStyle/>
          <a:p>
            <a:r>
              <a:rPr kumimoji="1" lang="en-US" altLang="ja-JP" sz="2800" dirty="0"/>
              <a:t>Produced by 6 group </a:t>
            </a:r>
            <a:endParaRPr kumimoji="1" lang="ja-JP" altLang="en-US" sz="2800" dirty="0"/>
          </a:p>
        </p:txBody>
      </p:sp>
      <p:sp>
        <p:nvSpPr>
          <p:cNvPr id="8" name="テキスト ボックス 7">
            <a:extLst>
              <a:ext uri="{FF2B5EF4-FFF2-40B4-BE49-F238E27FC236}">
                <a16:creationId xmlns:a16="http://schemas.microsoft.com/office/drawing/2014/main" id="{3C6C6CBE-93A1-44BF-9FDA-7AC98A4CF60B}"/>
              </a:ext>
            </a:extLst>
          </p:cNvPr>
          <p:cNvSpPr txBox="1"/>
          <p:nvPr/>
        </p:nvSpPr>
        <p:spPr>
          <a:xfrm rot="20964733">
            <a:off x="7795540" y="1575384"/>
            <a:ext cx="2954655" cy="923330"/>
          </a:xfrm>
          <a:prstGeom prst="rect">
            <a:avLst/>
          </a:prstGeom>
          <a:noFill/>
          <a:effectLst>
            <a:innerShdw blurRad="63500" dist="50800" dir="2700000">
              <a:prstClr val="black">
                <a:alpha val="50000"/>
              </a:prstClr>
            </a:innerShdw>
          </a:effectLst>
        </p:spPr>
        <p:txBody>
          <a:bodyPr wrap="none" rtlCol="0">
            <a:spAutoFit/>
          </a:bodyPr>
          <a:lstStyle/>
          <a:p>
            <a:r>
              <a:rPr kumimoji="1" lang="ja-JP" altLang="en-US" sz="5400" dirty="0">
                <a:solidFill>
                  <a:srgbClr val="FFFF00"/>
                </a:solidFill>
                <a:effectLst>
                  <a:glow rad="101600">
                    <a:schemeClr val="bg1">
                      <a:alpha val="40000"/>
                    </a:schemeClr>
                  </a:glow>
                  <a:outerShdw blurRad="50800" dist="38100" dir="8100000" algn="tr" rotWithShape="0">
                    <a:prstClr val="black">
                      <a:alpha val="40000"/>
                    </a:prstClr>
                  </a:outerShdw>
                </a:effectLst>
                <a:latin typeface="HGS創英角ﾎﾟｯﾌﾟ体" panose="040B0A00000000000000" pitchFamily="50" charset="-128"/>
                <a:ea typeface="HGS創英角ﾎﾟｯﾌﾟ体" panose="040B0A00000000000000" pitchFamily="50" charset="-128"/>
              </a:rPr>
              <a:t>弾いて！</a:t>
            </a:r>
          </a:p>
        </p:txBody>
      </p:sp>
      <p:sp>
        <p:nvSpPr>
          <p:cNvPr id="9" name="テキスト ボックス 8">
            <a:extLst>
              <a:ext uri="{FF2B5EF4-FFF2-40B4-BE49-F238E27FC236}">
                <a16:creationId xmlns:a16="http://schemas.microsoft.com/office/drawing/2014/main" id="{2AF17724-CB7E-42E7-BDA1-E1B93DC1DD62}"/>
              </a:ext>
            </a:extLst>
          </p:cNvPr>
          <p:cNvSpPr txBox="1"/>
          <p:nvPr/>
        </p:nvSpPr>
        <p:spPr>
          <a:xfrm rot="21270319">
            <a:off x="9424554" y="2013891"/>
            <a:ext cx="3005951" cy="769441"/>
          </a:xfrm>
          <a:prstGeom prst="rect">
            <a:avLst/>
          </a:prstGeom>
          <a:noFill/>
          <a:effectLst>
            <a:innerShdw blurRad="63500" dist="50800" dir="2700000">
              <a:prstClr val="black">
                <a:alpha val="50000"/>
              </a:prstClr>
            </a:innerShdw>
          </a:effectLst>
        </p:spPr>
        <p:txBody>
          <a:bodyPr wrap="none" rtlCol="0">
            <a:spAutoFit/>
          </a:bodyPr>
          <a:lstStyle/>
          <a:p>
            <a:r>
              <a:rPr kumimoji="1" lang="ja-JP" altLang="en-US" sz="4400" dirty="0">
                <a:solidFill>
                  <a:srgbClr val="FFFF00"/>
                </a:solidFill>
                <a:effectLst>
                  <a:glow rad="101600">
                    <a:schemeClr val="bg1">
                      <a:alpha val="40000"/>
                    </a:schemeClr>
                  </a:glow>
                  <a:outerShdw blurRad="50800" dist="38100" dir="8100000" algn="tr" rotWithShape="0">
                    <a:prstClr val="black">
                      <a:alpha val="40000"/>
                    </a:prstClr>
                  </a:outerShdw>
                </a:effectLst>
                <a:latin typeface="HGS創英角ﾎﾟｯﾌﾟ体" panose="040B0A00000000000000" pitchFamily="50" charset="-128"/>
                <a:ea typeface="HGS創英角ﾎﾟｯﾌﾟ体" panose="040B0A00000000000000" pitchFamily="50" charset="-128"/>
              </a:rPr>
              <a:t>当たって！</a:t>
            </a:r>
          </a:p>
        </p:txBody>
      </p:sp>
      <p:sp>
        <p:nvSpPr>
          <p:cNvPr id="10" name="テキスト ボックス 9">
            <a:extLst>
              <a:ext uri="{FF2B5EF4-FFF2-40B4-BE49-F238E27FC236}">
                <a16:creationId xmlns:a16="http://schemas.microsoft.com/office/drawing/2014/main" id="{75EA901B-80BE-4D07-9628-E6F6E18E6F99}"/>
              </a:ext>
            </a:extLst>
          </p:cNvPr>
          <p:cNvSpPr txBox="1"/>
          <p:nvPr/>
        </p:nvSpPr>
        <p:spPr>
          <a:xfrm rot="21234110">
            <a:off x="7461098" y="4147731"/>
            <a:ext cx="5032147" cy="923330"/>
          </a:xfrm>
          <a:prstGeom prst="rect">
            <a:avLst/>
          </a:prstGeom>
          <a:noFill/>
          <a:effectLst>
            <a:innerShdw blurRad="63500" dist="50800" dir="2700000">
              <a:prstClr val="black">
                <a:alpha val="50000"/>
              </a:prstClr>
            </a:innerShdw>
          </a:effectLst>
        </p:spPr>
        <p:txBody>
          <a:bodyPr wrap="none" rtlCol="0">
            <a:spAutoFit/>
          </a:bodyPr>
          <a:lstStyle/>
          <a:p>
            <a:r>
              <a:rPr kumimoji="1" lang="ja-JP" altLang="en-US" sz="5400" dirty="0">
                <a:solidFill>
                  <a:srgbClr val="FFFF00"/>
                </a:solidFill>
                <a:effectLst>
                  <a:glow rad="101600">
                    <a:schemeClr val="bg1">
                      <a:alpha val="40000"/>
                    </a:schemeClr>
                  </a:glow>
                  <a:outerShdw blurRad="50800" dist="38100" dir="8100000" algn="tr" rotWithShape="0">
                    <a:prstClr val="black">
                      <a:alpha val="40000"/>
                    </a:prstClr>
                  </a:outerShdw>
                </a:effectLst>
                <a:latin typeface="HGS創英角ﾎﾟｯﾌﾟ体" panose="040B0A00000000000000" pitchFamily="50" charset="-128"/>
                <a:ea typeface="HGS創英角ﾎﾟｯﾌﾟ体" panose="040B0A00000000000000" pitchFamily="50" charset="-128"/>
              </a:rPr>
              <a:t>駆け上がれ！！</a:t>
            </a:r>
          </a:p>
        </p:txBody>
      </p:sp>
      <p:sp>
        <p:nvSpPr>
          <p:cNvPr id="3" name="テキスト ボックス 2">
            <a:extLst>
              <a:ext uri="{FF2B5EF4-FFF2-40B4-BE49-F238E27FC236}">
                <a16:creationId xmlns:a16="http://schemas.microsoft.com/office/drawing/2014/main" id="{8B899B65-1621-49F8-BC30-65DC86F645FF}"/>
              </a:ext>
            </a:extLst>
          </p:cNvPr>
          <p:cNvSpPr txBox="1"/>
          <p:nvPr/>
        </p:nvSpPr>
        <p:spPr>
          <a:xfrm>
            <a:off x="1645102" y="173349"/>
            <a:ext cx="8901796" cy="1446550"/>
          </a:xfrm>
          <a:prstGeom prst="rect">
            <a:avLst/>
          </a:prstGeom>
          <a:noFill/>
          <a:ln>
            <a:noFill/>
          </a:ln>
          <a:effectLst>
            <a:glow rad="139700">
              <a:schemeClr val="tx1">
                <a:lumMod val="75000"/>
              </a:schemeClr>
            </a:glow>
            <a:softEdge rad="12700"/>
          </a:effectLst>
        </p:spPr>
        <p:txBody>
          <a:bodyPr wrap="none" rtlCol="0">
            <a:spAutoFit/>
          </a:bodyPr>
          <a:lstStyle/>
          <a:p>
            <a:r>
              <a:rPr kumimoji="1" lang="en-US" altLang="ja-JP" sz="8800" dirty="0">
                <a:gradFill>
                  <a:gsLst>
                    <a:gs pos="24000">
                      <a:srgbClr val="C00000"/>
                    </a:gs>
                    <a:gs pos="50000">
                      <a:schemeClr val="bg2">
                        <a:alpha val="66000"/>
                        <a:lumMod val="0"/>
                        <a:lumOff val="100000"/>
                      </a:schemeClr>
                    </a:gs>
                    <a:gs pos="73000">
                      <a:schemeClr val="bg1"/>
                    </a:gs>
                    <a:gs pos="100000">
                      <a:schemeClr val="bg1"/>
                    </a:gs>
                  </a:gsLst>
                  <a:lin ang="5400000" scaled="1"/>
                </a:gradFill>
                <a:effectLst>
                  <a:glow rad="228600">
                    <a:schemeClr val="bg2">
                      <a:lumMod val="40000"/>
                      <a:lumOff val="60000"/>
                      <a:alpha val="40000"/>
                    </a:schemeClr>
                  </a:glow>
                  <a:outerShdw algn="ctr" rotWithShape="0">
                    <a:srgbClr val="000000">
                      <a:alpha val="0"/>
                    </a:srgbClr>
                  </a:outerShdw>
                </a:effectLst>
                <a:latin typeface="Elephant" panose="02020904090505020303" pitchFamily="18" charset="0"/>
              </a:rPr>
              <a:t>GOD IMPACT</a:t>
            </a:r>
            <a:endParaRPr kumimoji="1" lang="ja-JP" altLang="en-US" sz="8800" dirty="0">
              <a:gradFill>
                <a:gsLst>
                  <a:gs pos="24000">
                    <a:srgbClr val="C00000"/>
                  </a:gs>
                  <a:gs pos="50000">
                    <a:schemeClr val="bg2">
                      <a:alpha val="66000"/>
                      <a:lumMod val="0"/>
                      <a:lumOff val="100000"/>
                    </a:schemeClr>
                  </a:gs>
                  <a:gs pos="73000">
                    <a:schemeClr val="bg1"/>
                  </a:gs>
                  <a:gs pos="100000">
                    <a:schemeClr val="bg1"/>
                  </a:gs>
                </a:gsLst>
                <a:lin ang="5400000" scaled="1"/>
              </a:gradFill>
              <a:effectLst>
                <a:glow rad="228600">
                  <a:schemeClr val="bg2">
                    <a:lumMod val="40000"/>
                    <a:lumOff val="60000"/>
                    <a:alpha val="40000"/>
                  </a:schemeClr>
                </a:glow>
                <a:outerShdw algn="ctr" rotWithShape="0">
                  <a:srgbClr val="000000">
                    <a:alpha val="0"/>
                  </a:srgbClr>
                </a:outerShdw>
              </a:effectLst>
              <a:latin typeface="Elephant" panose="02020904090505020303" pitchFamily="18" charset="0"/>
            </a:endParaRPr>
          </a:p>
        </p:txBody>
      </p:sp>
      <p:pic>
        <p:nvPicPr>
          <p:cNvPr id="12" name="図 11" descr="グラフィカル ユーザー インターフェイス&#10;&#10;自動的に生成された説明">
            <a:extLst>
              <a:ext uri="{FF2B5EF4-FFF2-40B4-BE49-F238E27FC236}">
                <a16:creationId xmlns:a16="http://schemas.microsoft.com/office/drawing/2014/main" id="{3D233140-B8DA-4F61-A60A-BFBE023B8923}"/>
              </a:ext>
            </a:extLst>
          </p:cNvPr>
          <p:cNvPicPr>
            <a:picLocks noChangeAspect="1"/>
          </p:cNvPicPr>
          <p:nvPr/>
        </p:nvPicPr>
        <p:blipFill rotWithShape="1">
          <a:blip r:embed="rId5">
            <a:extLst>
              <a:ext uri="{28A0092B-C50C-407E-A947-70E740481C1C}">
                <a14:useLocalDpi xmlns:a14="http://schemas.microsoft.com/office/drawing/2010/main" val="0"/>
              </a:ext>
            </a:extLst>
          </a:blip>
          <a:srcRect l="3144" t="10783" r="4235" b="-511"/>
          <a:stretch/>
        </p:blipFill>
        <p:spPr>
          <a:xfrm>
            <a:off x="2899545" y="4301179"/>
            <a:ext cx="4488170" cy="2373550"/>
          </a:xfrm>
          <a:prstGeom prst="roundRect">
            <a:avLst/>
          </a:prstGeom>
        </p:spPr>
      </p:pic>
      <p:sp>
        <p:nvSpPr>
          <p:cNvPr id="17" name="四角形: 角を丸くする 16">
            <a:extLst>
              <a:ext uri="{FF2B5EF4-FFF2-40B4-BE49-F238E27FC236}">
                <a16:creationId xmlns:a16="http://schemas.microsoft.com/office/drawing/2014/main" id="{F9A1CEF4-1B8B-429E-8669-A5F75AAF1CF0}"/>
              </a:ext>
            </a:extLst>
          </p:cNvPr>
          <p:cNvSpPr/>
          <p:nvPr/>
        </p:nvSpPr>
        <p:spPr>
          <a:xfrm>
            <a:off x="4637017" y="1619899"/>
            <a:ext cx="2691302" cy="2528682"/>
          </a:xfrm>
          <a:prstGeom prst="roundRect">
            <a:avLst/>
          </a:prstGeom>
          <a:gradFill>
            <a:gsLst>
              <a:gs pos="10000">
                <a:schemeClr val="bg1"/>
              </a:gs>
              <a:gs pos="22000">
                <a:schemeClr val="bg2">
                  <a:lumMod val="50000"/>
                </a:schemeClr>
              </a:gs>
              <a:gs pos="76000">
                <a:schemeClr val="bg2">
                  <a:lumMod val="50000"/>
                </a:schemeClr>
              </a:gs>
              <a:gs pos="100000">
                <a:schemeClr val="bg1"/>
              </a:gs>
              <a:gs pos="92000">
                <a:schemeClr val="bg1"/>
              </a:gs>
            </a:gsLst>
            <a:lin ang="5400000" scaled="1"/>
          </a:gradFill>
          <a:ln>
            <a:solidFill>
              <a:schemeClr val="bg2">
                <a:lumMod val="50000"/>
              </a:schemeClr>
            </a:solid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dirty="0"/>
          </a:p>
          <a:p>
            <a:r>
              <a:rPr kumimoji="1" lang="ja-JP" altLang="en-US" sz="2000" dirty="0">
                <a:solidFill>
                  <a:schemeClr val="tx1"/>
                </a:solidFill>
              </a:rPr>
              <a:t>参戦</a:t>
            </a:r>
            <a:r>
              <a:rPr kumimoji="1" lang="ja-JP" altLang="en-US" sz="2000" dirty="0">
                <a:solidFill>
                  <a:srgbClr val="FF3300"/>
                </a:solidFill>
              </a:rPr>
              <a:t>キャラ９体</a:t>
            </a:r>
            <a:r>
              <a:rPr kumimoji="1" lang="ja-JP" altLang="en-US" sz="2000" dirty="0">
                <a:solidFill>
                  <a:schemeClr val="tx1"/>
                </a:solidFill>
              </a:rPr>
              <a:t>！！</a:t>
            </a:r>
            <a:endParaRPr kumimoji="1" lang="en-US" altLang="ja-JP" sz="2000" dirty="0">
              <a:solidFill>
                <a:schemeClr val="tx1"/>
              </a:solidFill>
            </a:endParaRPr>
          </a:p>
          <a:p>
            <a:endParaRPr kumimoji="1" lang="en-US" altLang="ja-JP" sz="800" dirty="0"/>
          </a:p>
          <a:p>
            <a:r>
              <a:rPr kumimoji="1" lang="ja-JP" altLang="en-US" sz="2000" dirty="0"/>
              <a:t>個性豊かなキャラが繰り広げられる</a:t>
            </a:r>
            <a:endParaRPr kumimoji="1" lang="en-US" altLang="ja-JP" sz="2000" dirty="0"/>
          </a:p>
          <a:p>
            <a:r>
              <a:rPr kumimoji="1" lang="ja-JP" altLang="en-US" sz="2000" dirty="0">
                <a:solidFill>
                  <a:schemeClr val="tx1"/>
                </a:solidFill>
              </a:rPr>
              <a:t>ハチャメチャバトル</a:t>
            </a:r>
            <a:endParaRPr kumimoji="1" lang="en-US" altLang="ja-JP" sz="2000" dirty="0">
              <a:solidFill>
                <a:schemeClr val="tx1"/>
              </a:solidFill>
            </a:endParaRPr>
          </a:p>
          <a:p>
            <a:pPr algn="ctr"/>
            <a:endParaRPr kumimoji="1" lang="en-US" altLang="ja-JP" dirty="0"/>
          </a:p>
        </p:txBody>
      </p:sp>
      <p:sp>
        <p:nvSpPr>
          <p:cNvPr id="20" name="四角形: 角を丸くする 19">
            <a:extLst>
              <a:ext uri="{FF2B5EF4-FFF2-40B4-BE49-F238E27FC236}">
                <a16:creationId xmlns:a16="http://schemas.microsoft.com/office/drawing/2014/main" id="{A9AC5F3B-4351-4845-9215-9882EB381B80}"/>
              </a:ext>
            </a:extLst>
          </p:cNvPr>
          <p:cNvSpPr/>
          <p:nvPr/>
        </p:nvSpPr>
        <p:spPr>
          <a:xfrm>
            <a:off x="380586" y="4413380"/>
            <a:ext cx="2291579" cy="2200521"/>
          </a:xfrm>
          <a:prstGeom prst="roundRect">
            <a:avLst/>
          </a:prstGeom>
          <a:gradFill>
            <a:gsLst>
              <a:gs pos="1000">
                <a:schemeClr val="bg1"/>
              </a:gs>
              <a:gs pos="15000">
                <a:schemeClr val="bg2">
                  <a:lumMod val="50000"/>
                </a:schemeClr>
              </a:gs>
              <a:gs pos="32000">
                <a:schemeClr val="bg2">
                  <a:lumMod val="50000"/>
                </a:schemeClr>
              </a:gs>
              <a:gs pos="52000">
                <a:schemeClr val="bg2">
                  <a:lumMod val="50000"/>
                </a:schemeClr>
              </a:gs>
              <a:gs pos="91000">
                <a:schemeClr val="bg1"/>
              </a:gs>
              <a:gs pos="70000">
                <a:schemeClr val="bg2">
                  <a:lumMod val="50000"/>
                </a:schemeClr>
              </a:gs>
              <a:gs pos="45000">
                <a:schemeClr val="bg1"/>
              </a:gs>
            </a:gsLst>
            <a:lin ang="5400000" scaled="1"/>
          </a:gradFill>
          <a:ln>
            <a:solidFill>
              <a:schemeClr val="bg2">
                <a:lumMod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n-ea"/>
              </a:rPr>
              <a:t>異なる３つの</a:t>
            </a:r>
            <a:endParaRPr kumimoji="1" lang="en-US" altLang="ja-JP" dirty="0">
              <a:latin typeface="+mn-ea"/>
            </a:endParaRPr>
          </a:p>
          <a:p>
            <a:pPr algn="ctr"/>
            <a:r>
              <a:rPr kumimoji="1" lang="ja-JP" altLang="en-US" dirty="0">
                <a:solidFill>
                  <a:srgbClr val="FF3300"/>
                </a:solidFill>
                <a:latin typeface="+mn-ea"/>
              </a:rPr>
              <a:t>ステージ</a:t>
            </a:r>
            <a:endParaRPr kumimoji="1" lang="en-US" altLang="ja-JP" dirty="0">
              <a:solidFill>
                <a:srgbClr val="FF3300"/>
              </a:solidFill>
              <a:latin typeface="+mn-ea"/>
            </a:endParaRPr>
          </a:p>
          <a:p>
            <a:pPr algn="ctr"/>
            <a:endParaRPr kumimoji="1" lang="en-US" altLang="ja-JP" sz="800" dirty="0"/>
          </a:p>
          <a:p>
            <a:pPr algn="ctr"/>
            <a:endParaRPr kumimoji="1" lang="en-US" altLang="ja-JP" sz="800" dirty="0"/>
          </a:p>
          <a:p>
            <a:pPr algn="ctr"/>
            <a:r>
              <a:rPr kumimoji="1" lang="ja-JP" altLang="en-US" dirty="0">
                <a:solidFill>
                  <a:srgbClr val="FF3300"/>
                </a:solidFill>
              </a:rPr>
              <a:t>アイテム</a:t>
            </a:r>
            <a:r>
              <a:rPr kumimoji="1" lang="ja-JP" altLang="en-US" dirty="0"/>
              <a:t>で戦況をひっくり返せ！！</a:t>
            </a:r>
            <a:endParaRPr kumimoji="1" lang="en-US" altLang="ja-JP" dirty="0"/>
          </a:p>
          <a:p>
            <a:pPr algn="ctr"/>
            <a:endParaRPr kumimoji="1" lang="ja-JP" altLang="en-US" dirty="0"/>
          </a:p>
        </p:txBody>
      </p:sp>
    </p:spTree>
    <p:extLst>
      <p:ext uri="{BB962C8B-B14F-4D97-AF65-F5344CB8AC3E}">
        <p14:creationId xmlns:p14="http://schemas.microsoft.com/office/powerpoint/2010/main" val="72230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96618-27EA-47C2-870B-CB81581E74CA}"/>
              </a:ext>
            </a:extLst>
          </p:cNvPr>
          <p:cNvSpPr>
            <a:spLocks noGrp="1"/>
          </p:cNvSpPr>
          <p:nvPr>
            <p:ph type="title"/>
          </p:nvPr>
        </p:nvSpPr>
        <p:spPr/>
        <p:txBody>
          <a:bodyPr/>
          <a:lstStyle/>
          <a:p>
            <a:r>
              <a:rPr kumimoji="1" lang="ja-JP" altLang="en-US" dirty="0"/>
              <a:t>ゲーム概要</a:t>
            </a:r>
          </a:p>
        </p:txBody>
      </p:sp>
      <p:sp>
        <p:nvSpPr>
          <p:cNvPr id="3" name="コンテンツ プレースホルダー 2">
            <a:extLst>
              <a:ext uri="{FF2B5EF4-FFF2-40B4-BE49-F238E27FC236}">
                <a16:creationId xmlns:a16="http://schemas.microsoft.com/office/drawing/2014/main" id="{8EEEFE91-F685-4077-9684-D741EB0B3DEE}"/>
              </a:ext>
            </a:extLst>
          </p:cNvPr>
          <p:cNvSpPr>
            <a:spLocks noGrp="1"/>
          </p:cNvSpPr>
          <p:nvPr>
            <p:ph idx="1"/>
          </p:nvPr>
        </p:nvSpPr>
        <p:spPr>
          <a:xfrm>
            <a:off x="913794" y="2469349"/>
            <a:ext cx="10353762" cy="3399215"/>
          </a:xfrm>
        </p:spPr>
        <p:txBody>
          <a:bodyPr>
            <a:noAutofit/>
          </a:bodyPr>
          <a:lstStyle/>
          <a:p>
            <a:r>
              <a:rPr lang="ja-JP" altLang="en-US" sz="2400" b="1" dirty="0"/>
              <a:t>タイトル</a:t>
            </a:r>
            <a:endParaRPr lang="en-US" altLang="ja-JP" sz="2400" b="1" dirty="0"/>
          </a:p>
          <a:p>
            <a:pPr lvl="1"/>
            <a:r>
              <a:rPr lang="en-US" altLang="ja-JP" sz="2000" b="1" dirty="0"/>
              <a:t>GOD IMPACT</a:t>
            </a:r>
          </a:p>
          <a:p>
            <a:r>
              <a:rPr lang="ja-JP" altLang="en-US" sz="2400" b="1" dirty="0"/>
              <a:t>ジャンル</a:t>
            </a:r>
            <a:endParaRPr lang="en-US" altLang="ja-JP" sz="2400" b="1" dirty="0"/>
          </a:p>
          <a:p>
            <a:pPr lvl="1"/>
            <a:r>
              <a:rPr lang="ja-JP" altLang="en-US" sz="2000" b="1" dirty="0"/>
              <a:t>リアルタイムおはじきアクション　</a:t>
            </a:r>
            <a:endParaRPr lang="en-US" altLang="ja-JP" sz="2000" b="1" dirty="0"/>
          </a:p>
          <a:p>
            <a:pPr lvl="1"/>
            <a:r>
              <a:rPr lang="ja-JP" altLang="en-US" sz="2000" b="1" dirty="0"/>
              <a:t>対戦人数２人</a:t>
            </a:r>
            <a:endParaRPr kumimoji="1" lang="en-US" altLang="ja-JP" sz="2000" b="1" dirty="0"/>
          </a:p>
          <a:p>
            <a:r>
              <a:rPr lang="ja-JP" altLang="en-US" sz="2400" b="1" dirty="0"/>
              <a:t>使用機器</a:t>
            </a:r>
            <a:endParaRPr lang="en-US" altLang="ja-JP" sz="2400" b="1" dirty="0"/>
          </a:p>
          <a:p>
            <a:pPr lvl="1"/>
            <a:r>
              <a:rPr lang="en-US" altLang="ja-JP" sz="2000" b="1" dirty="0"/>
              <a:t>Wii</a:t>
            </a:r>
            <a:r>
              <a:rPr lang="ja-JP" altLang="en-US" sz="2000" b="1" dirty="0"/>
              <a:t>リモコン　</a:t>
            </a:r>
            <a:endParaRPr lang="en-US" altLang="ja-JP" sz="2000" b="1" dirty="0"/>
          </a:p>
          <a:p>
            <a:pPr lvl="1"/>
            <a:endParaRPr lang="en-US" altLang="ja-JP" dirty="0"/>
          </a:p>
        </p:txBody>
      </p:sp>
    </p:spTree>
    <p:extLst>
      <p:ext uri="{BB962C8B-B14F-4D97-AF65-F5344CB8AC3E}">
        <p14:creationId xmlns:p14="http://schemas.microsoft.com/office/powerpoint/2010/main" val="52744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B6319-2E24-4AEB-A7DD-70C28D74F117}"/>
              </a:ext>
            </a:extLst>
          </p:cNvPr>
          <p:cNvSpPr>
            <a:spLocks noGrp="1"/>
          </p:cNvSpPr>
          <p:nvPr>
            <p:ph type="title"/>
          </p:nvPr>
        </p:nvSpPr>
        <p:spPr/>
        <p:txBody>
          <a:bodyPr/>
          <a:lstStyle/>
          <a:p>
            <a:r>
              <a:rPr lang="ja-JP" altLang="en-US" dirty="0"/>
              <a:t>世界観</a:t>
            </a:r>
            <a:endParaRPr kumimoji="1" lang="ja-JP" altLang="en-US" dirty="0"/>
          </a:p>
        </p:txBody>
      </p:sp>
      <p:sp>
        <p:nvSpPr>
          <p:cNvPr id="3" name="コンテンツ プレースホルダー 2">
            <a:extLst>
              <a:ext uri="{FF2B5EF4-FFF2-40B4-BE49-F238E27FC236}">
                <a16:creationId xmlns:a16="http://schemas.microsoft.com/office/drawing/2014/main" id="{FFFBBD4C-B4DD-41E7-A0AF-4C6D40F165A4}"/>
              </a:ext>
            </a:extLst>
          </p:cNvPr>
          <p:cNvSpPr>
            <a:spLocks noGrp="1"/>
          </p:cNvSpPr>
          <p:nvPr>
            <p:ph idx="1"/>
          </p:nvPr>
        </p:nvSpPr>
        <p:spPr>
          <a:xfrm>
            <a:off x="913795" y="2018446"/>
            <a:ext cx="10353762" cy="4042112"/>
          </a:xfrm>
        </p:spPr>
        <p:txBody>
          <a:bodyPr>
            <a:noAutofit/>
          </a:bodyPr>
          <a:lstStyle/>
          <a:p>
            <a:pPr marL="0" indent="0" algn="ctr">
              <a:lnSpc>
                <a:spcPct val="150000"/>
              </a:lnSpc>
              <a:buNone/>
            </a:pPr>
            <a:r>
              <a:rPr lang="ja-JP" altLang="en-US" sz="2400" b="1" dirty="0"/>
              <a:t>西暦２０</a:t>
            </a:r>
            <a:r>
              <a:rPr lang="en-US" altLang="ja-JP" sz="2400" b="1" dirty="0"/>
              <a:t>XX</a:t>
            </a:r>
            <a:r>
              <a:rPr lang="ja-JP" altLang="en-US" sz="2400" b="1" dirty="0"/>
              <a:t>年</a:t>
            </a:r>
            <a:endParaRPr lang="en-US" altLang="ja-JP" sz="2400" b="1" dirty="0"/>
          </a:p>
          <a:p>
            <a:pPr marL="0" indent="0" algn="ctr">
              <a:lnSpc>
                <a:spcPct val="150000"/>
              </a:lnSpc>
              <a:buNone/>
            </a:pPr>
            <a:r>
              <a:rPr kumimoji="1" lang="ja-JP" altLang="en-US" sz="2400" b="1" dirty="0"/>
              <a:t>最高神のちょっとした出来心によって</a:t>
            </a:r>
            <a:endParaRPr kumimoji="1" lang="en-US" altLang="ja-JP" sz="2400" b="1" dirty="0"/>
          </a:p>
          <a:p>
            <a:pPr marL="0" indent="0" algn="ctr">
              <a:lnSpc>
                <a:spcPct val="150000"/>
              </a:lnSpc>
              <a:buNone/>
            </a:pPr>
            <a:r>
              <a:rPr kumimoji="1" lang="ja-JP" altLang="en-US" sz="2400" b="1" dirty="0"/>
              <a:t>世界中の神がおはじきに変えられてしまった</a:t>
            </a:r>
            <a:endParaRPr kumimoji="1" lang="en-US" altLang="ja-JP" sz="2400" b="1" dirty="0"/>
          </a:p>
          <a:p>
            <a:pPr marL="0" indent="0" algn="ctr">
              <a:lnSpc>
                <a:spcPct val="150000"/>
              </a:lnSpc>
              <a:buNone/>
            </a:pPr>
            <a:r>
              <a:rPr kumimoji="1" lang="ja-JP" altLang="en-US" sz="2400" b="1" dirty="0"/>
              <a:t>本来の姿に戻るため、おはじきパワーを巡る争いが巻き起こる</a:t>
            </a:r>
            <a:endParaRPr lang="en-US" altLang="ja-JP" sz="2400" b="1" dirty="0"/>
          </a:p>
          <a:p>
            <a:pPr marL="0" indent="0" algn="ctr">
              <a:lnSpc>
                <a:spcPct val="150000"/>
              </a:lnSpc>
              <a:buNone/>
            </a:pPr>
            <a:r>
              <a:rPr lang="ja-JP" altLang="en-US" sz="2400" b="1" dirty="0"/>
              <a:t>勝利を手にするのはいったいどの神か</a:t>
            </a:r>
            <a:endParaRPr lang="en-US" altLang="ja-JP" sz="2400" b="1" dirty="0"/>
          </a:p>
          <a:p>
            <a:pPr marL="0" indent="0" algn="ctr">
              <a:lnSpc>
                <a:spcPct val="150000"/>
              </a:lnSpc>
              <a:buNone/>
            </a:pPr>
            <a:r>
              <a:rPr lang="ja-JP" altLang="en-US" sz="2400" b="1" dirty="0"/>
              <a:t>神  々  の  戦  い が今始まろうとしている</a:t>
            </a:r>
            <a:endParaRPr kumimoji="1" lang="ja-JP" altLang="en-US" sz="2400" b="1" dirty="0"/>
          </a:p>
        </p:txBody>
      </p:sp>
      <p:sp>
        <p:nvSpPr>
          <p:cNvPr id="4" name="テキスト ボックス 3">
            <a:extLst>
              <a:ext uri="{FF2B5EF4-FFF2-40B4-BE49-F238E27FC236}">
                <a16:creationId xmlns:a16="http://schemas.microsoft.com/office/drawing/2014/main" id="{E71F6A26-9F40-470C-8D8D-757C59819A3E}"/>
              </a:ext>
            </a:extLst>
          </p:cNvPr>
          <p:cNvSpPr txBox="1"/>
          <p:nvPr/>
        </p:nvSpPr>
        <p:spPr>
          <a:xfrm>
            <a:off x="3639056" y="5227674"/>
            <a:ext cx="1786515" cy="369332"/>
          </a:xfrm>
          <a:prstGeom prst="rect">
            <a:avLst/>
          </a:prstGeom>
          <a:noFill/>
        </p:spPr>
        <p:txBody>
          <a:bodyPr wrap="none" rtlCol="0">
            <a:spAutoFit/>
          </a:bodyPr>
          <a:lstStyle/>
          <a:p>
            <a:r>
              <a:rPr lang="en-US" altLang="ja-JP" b="1" dirty="0"/>
              <a:t>GOD IMPACT</a:t>
            </a:r>
            <a:endParaRPr kumimoji="1" lang="ja-JP" altLang="en-US" dirty="0"/>
          </a:p>
        </p:txBody>
      </p:sp>
    </p:spTree>
    <p:extLst>
      <p:ext uri="{BB962C8B-B14F-4D97-AF65-F5344CB8AC3E}">
        <p14:creationId xmlns:p14="http://schemas.microsoft.com/office/powerpoint/2010/main" val="197555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01253-41A9-45EE-82DF-BFD4C8D9EE13}"/>
              </a:ext>
            </a:extLst>
          </p:cNvPr>
          <p:cNvSpPr>
            <a:spLocks noGrp="1"/>
          </p:cNvSpPr>
          <p:nvPr>
            <p:ph type="title"/>
          </p:nvPr>
        </p:nvSpPr>
        <p:spPr/>
        <p:txBody>
          <a:bodyPr/>
          <a:lstStyle/>
          <a:p>
            <a:r>
              <a:rPr lang="ja-JP" altLang="en-US" dirty="0"/>
              <a:t>ルール</a:t>
            </a:r>
            <a:endParaRPr kumimoji="1" lang="ja-JP" altLang="en-US" dirty="0"/>
          </a:p>
        </p:txBody>
      </p:sp>
      <p:sp>
        <p:nvSpPr>
          <p:cNvPr id="3" name="コンテンツ プレースホルダー 2">
            <a:extLst>
              <a:ext uri="{FF2B5EF4-FFF2-40B4-BE49-F238E27FC236}">
                <a16:creationId xmlns:a16="http://schemas.microsoft.com/office/drawing/2014/main" id="{F71965D8-7271-40E6-9D0E-2DE2F990C201}"/>
              </a:ext>
            </a:extLst>
          </p:cNvPr>
          <p:cNvSpPr>
            <a:spLocks noGrp="1"/>
          </p:cNvSpPr>
          <p:nvPr>
            <p:ph idx="1"/>
          </p:nvPr>
        </p:nvSpPr>
        <p:spPr/>
        <p:txBody>
          <a:bodyPr>
            <a:normAutofit/>
          </a:bodyPr>
          <a:lstStyle/>
          <a:p>
            <a:pPr marL="0" indent="0">
              <a:buNone/>
            </a:pPr>
            <a:endParaRPr lang="en-US" altLang="ja-JP" dirty="0"/>
          </a:p>
          <a:p>
            <a:pPr marL="0" indent="0">
              <a:buNone/>
            </a:pPr>
            <a:r>
              <a:rPr lang="en-US" altLang="ja-JP" sz="2400" b="1" dirty="0"/>
              <a:t>Ⅰ. </a:t>
            </a:r>
            <a:r>
              <a:rPr lang="ja-JP" altLang="en-US" sz="2400" b="1" dirty="0"/>
              <a:t>円</a:t>
            </a:r>
            <a:r>
              <a:rPr kumimoji="1" lang="ja-JP" altLang="en-US" sz="2400" b="1" dirty="0"/>
              <a:t>型のキャラを飛ばし，相手キャラに攻撃する</a:t>
            </a:r>
            <a:endParaRPr kumimoji="1" lang="en-US" altLang="ja-JP" sz="2400" b="1" dirty="0"/>
          </a:p>
          <a:p>
            <a:pPr marL="0" indent="0">
              <a:buNone/>
            </a:pPr>
            <a:endParaRPr kumimoji="1" lang="en-US" altLang="ja-JP" sz="2400" b="1" dirty="0"/>
          </a:p>
          <a:p>
            <a:pPr marL="0" indent="0">
              <a:buNone/>
            </a:pPr>
            <a:r>
              <a:rPr lang="en-US" altLang="ja-JP" sz="2400" b="1" dirty="0"/>
              <a:t>Ⅱ.</a:t>
            </a:r>
            <a:r>
              <a:rPr kumimoji="1" lang="ja-JP" altLang="en-US" sz="2400" b="1" dirty="0"/>
              <a:t>停止後</a:t>
            </a:r>
            <a:r>
              <a:rPr lang="ja-JP" altLang="en-US" sz="2400" b="1" dirty="0"/>
              <a:t>，そのキャラは</a:t>
            </a:r>
            <a:r>
              <a:rPr kumimoji="1" lang="ja-JP" altLang="en-US" sz="2400" b="1" dirty="0"/>
              <a:t>一定時間動かすことができない</a:t>
            </a:r>
            <a:endParaRPr kumimoji="1" lang="en-US" altLang="ja-JP" sz="2400" b="1" dirty="0"/>
          </a:p>
          <a:p>
            <a:pPr marL="0" indent="0">
              <a:buNone/>
            </a:pPr>
            <a:endParaRPr kumimoji="1" lang="en-US" altLang="ja-JP" sz="2400" b="1" dirty="0"/>
          </a:p>
          <a:p>
            <a:pPr marL="0" indent="0">
              <a:buNone/>
            </a:pPr>
            <a:r>
              <a:rPr lang="en-US" altLang="ja-JP" sz="2400" b="1" dirty="0"/>
              <a:t>Ⅲ</a:t>
            </a:r>
            <a:r>
              <a:rPr kumimoji="1" lang="en-US" altLang="ja-JP" sz="2400" b="1" dirty="0"/>
              <a:t>.</a:t>
            </a:r>
            <a:r>
              <a:rPr kumimoji="1" lang="ja-JP" altLang="en-US" sz="2400" b="1" dirty="0"/>
              <a:t>相手キャラ全ての</a:t>
            </a:r>
            <a:r>
              <a:rPr kumimoji="1" lang="en-US" altLang="ja-JP" sz="2400" b="1" dirty="0"/>
              <a:t>HP</a:t>
            </a:r>
            <a:r>
              <a:rPr kumimoji="1" lang="ja-JP" altLang="en-US" sz="2400" b="1" dirty="0"/>
              <a:t>をゼロにすると勝利</a:t>
            </a:r>
            <a:endParaRPr kumimoji="1" lang="en-US" altLang="ja-JP" sz="2400" b="1" dirty="0"/>
          </a:p>
          <a:p>
            <a:endParaRPr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22333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8ED3A-23D9-4670-BF87-CAC7B9543064}"/>
              </a:ext>
            </a:extLst>
          </p:cNvPr>
          <p:cNvSpPr>
            <a:spLocks noGrp="1"/>
          </p:cNvSpPr>
          <p:nvPr>
            <p:ph type="title"/>
          </p:nvPr>
        </p:nvSpPr>
        <p:spPr/>
        <p:txBody>
          <a:bodyPr/>
          <a:lstStyle/>
          <a:p>
            <a:r>
              <a:rPr kumimoji="1" lang="ja-JP" altLang="en-US" dirty="0"/>
              <a:t>ステージ説明</a:t>
            </a:r>
          </a:p>
        </p:txBody>
      </p:sp>
      <p:pic>
        <p:nvPicPr>
          <p:cNvPr id="5" name="コンテンツ プレースホルダー 4">
            <a:extLst>
              <a:ext uri="{FF2B5EF4-FFF2-40B4-BE49-F238E27FC236}">
                <a16:creationId xmlns:a16="http://schemas.microsoft.com/office/drawing/2014/main" id="{9DC8D2EC-EA73-492A-A004-F848A726B6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322" y="1935921"/>
            <a:ext cx="7888706" cy="4306305"/>
          </a:xfrm>
        </p:spPr>
      </p:pic>
    </p:spTree>
    <p:extLst>
      <p:ext uri="{BB962C8B-B14F-4D97-AF65-F5344CB8AC3E}">
        <p14:creationId xmlns:p14="http://schemas.microsoft.com/office/powerpoint/2010/main" val="124932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CA54E6-1685-48E7-8DBC-7FB206418E7C}"/>
              </a:ext>
            </a:extLst>
          </p:cNvPr>
          <p:cNvSpPr>
            <a:spLocks noGrp="1"/>
          </p:cNvSpPr>
          <p:nvPr>
            <p:ph type="title"/>
          </p:nvPr>
        </p:nvSpPr>
        <p:spPr/>
        <p:txBody>
          <a:bodyPr/>
          <a:lstStyle/>
          <a:p>
            <a:r>
              <a:rPr kumimoji="1" lang="ja-JP" altLang="en-US" dirty="0"/>
              <a:t>キャラ説明</a:t>
            </a:r>
          </a:p>
        </p:txBody>
      </p:sp>
      <p:pic>
        <p:nvPicPr>
          <p:cNvPr id="13" name="コンテンツ プレースホルダー 3">
            <a:extLst>
              <a:ext uri="{FF2B5EF4-FFF2-40B4-BE49-F238E27FC236}">
                <a16:creationId xmlns:a16="http://schemas.microsoft.com/office/drawing/2014/main" id="{1DAC7907-AAA1-42A3-8939-CAAB42D760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293" y="1935921"/>
            <a:ext cx="7887413" cy="4305600"/>
          </a:xfrm>
          <a:prstGeom prst="rect">
            <a:avLst/>
          </a:prstGeom>
        </p:spPr>
      </p:pic>
    </p:spTree>
    <p:extLst>
      <p:ext uri="{BB962C8B-B14F-4D97-AF65-F5344CB8AC3E}">
        <p14:creationId xmlns:p14="http://schemas.microsoft.com/office/powerpoint/2010/main" val="352870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FF293-C1BB-42B1-8F65-69B2A73946C2}"/>
              </a:ext>
            </a:extLst>
          </p:cNvPr>
          <p:cNvSpPr>
            <a:spLocks noGrp="1"/>
          </p:cNvSpPr>
          <p:nvPr>
            <p:ph type="title"/>
          </p:nvPr>
        </p:nvSpPr>
        <p:spPr/>
        <p:txBody>
          <a:bodyPr/>
          <a:lstStyle/>
          <a:p>
            <a:r>
              <a:rPr lang="ja-JP" altLang="en-US" dirty="0"/>
              <a:t>ゲーム対戦画面</a:t>
            </a:r>
            <a:endParaRPr kumimoji="1" lang="ja-JP" altLang="en-US" dirty="0"/>
          </a:p>
        </p:txBody>
      </p:sp>
      <p:pic>
        <p:nvPicPr>
          <p:cNvPr id="15" name="コンテンツ プレースホルダー 4">
            <a:extLst>
              <a:ext uri="{FF2B5EF4-FFF2-40B4-BE49-F238E27FC236}">
                <a16:creationId xmlns:a16="http://schemas.microsoft.com/office/drawing/2014/main" id="{12DB5DC3-5F5A-4F24-9247-5F419FF5AD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968" y="1935921"/>
            <a:ext cx="7887414" cy="4305600"/>
          </a:xfrm>
          <a:prstGeom prst="rect">
            <a:avLst/>
          </a:prstGeom>
        </p:spPr>
      </p:pic>
    </p:spTree>
    <p:extLst>
      <p:ext uri="{BB962C8B-B14F-4D97-AF65-F5344CB8AC3E}">
        <p14:creationId xmlns:p14="http://schemas.microsoft.com/office/powerpoint/2010/main" val="62184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B37D4-D8AA-43F5-8EBA-A014D1D1EFA2}"/>
              </a:ext>
            </a:extLst>
          </p:cNvPr>
          <p:cNvSpPr>
            <a:spLocks noGrp="1"/>
          </p:cNvSpPr>
          <p:nvPr>
            <p:ph type="title"/>
          </p:nvPr>
        </p:nvSpPr>
        <p:spPr/>
        <p:txBody>
          <a:bodyPr/>
          <a:lstStyle/>
          <a:p>
            <a:r>
              <a:rPr lang="ja-JP" altLang="en-US" dirty="0"/>
              <a:t>イベント説明</a:t>
            </a:r>
            <a:endParaRPr kumimoji="1" lang="ja-JP" altLang="en-US" dirty="0"/>
          </a:p>
        </p:txBody>
      </p:sp>
      <p:pic>
        <p:nvPicPr>
          <p:cNvPr id="5" name="コンテンツ プレースホルダー 4">
            <a:extLst>
              <a:ext uri="{FF2B5EF4-FFF2-40B4-BE49-F238E27FC236}">
                <a16:creationId xmlns:a16="http://schemas.microsoft.com/office/drawing/2014/main" id="{2A75A86E-8E3F-420A-81FD-8A67F8E795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6968" y="1935921"/>
            <a:ext cx="7887414" cy="4305600"/>
          </a:xfrm>
        </p:spPr>
      </p:pic>
    </p:spTree>
    <p:extLst>
      <p:ext uri="{BB962C8B-B14F-4D97-AF65-F5344CB8AC3E}">
        <p14:creationId xmlns:p14="http://schemas.microsoft.com/office/powerpoint/2010/main" val="282535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6B772-188E-490E-80F4-B181B99A58E5}"/>
              </a:ext>
            </a:extLst>
          </p:cNvPr>
          <p:cNvSpPr>
            <a:spLocks noGrp="1"/>
          </p:cNvSpPr>
          <p:nvPr>
            <p:ph type="title"/>
          </p:nvPr>
        </p:nvSpPr>
        <p:spPr/>
        <p:txBody>
          <a:bodyPr/>
          <a:lstStyle/>
          <a:p>
            <a:r>
              <a:rPr kumimoji="1" lang="ja-JP" altLang="en-US" dirty="0"/>
              <a:t>アピールポイント</a:t>
            </a:r>
          </a:p>
        </p:txBody>
      </p:sp>
      <p:sp>
        <p:nvSpPr>
          <p:cNvPr id="3" name="コンテンツ プレースホルダー 2">
            <a:extLst>
              <a:ext uri="{FF2B5EF4-FFF2-40B4-BE49-F238E27FC236}">
                <a16:creationId xmlns:a16="http://schemas.microsoft.com/office/drawing/2014/main" id="{1E3E4F54-2D7E-4963-8C0C-99D4DF226D55}"/>
              </a:ext>
            </a:extLst>
          </p:cNvPr>
          <p:cNvSpPr>
            <a:spLocks noGrp="1"/>
          </p:cNvSpPr>
          <p:nvPr>
            <p:ph idx="1"/>
          </p:nvPr>
        </p:nvSpPr>
        <p:spPr>
          <a:xfrm>
            <a:off x="919119" y="2440418"/>
            <a:ext cx="10353762" cy="3341350"/>
          </a:xfrm>
        </p:spPr>
        <p:txBody>
          <a:bodyPr>
            <a:normAutofit/>
          </a:bodyPr>
          <a:lstStyle/>
          <a:p>
            <a:r>
              <a:rPr lang="ja-JP" altLang="en-US" sz="2400" b="1" dirty="0"/>
              <a:t>面白い点</a:t>
            </a:r>
            <a:endParaRPr lang="en-US" altLang="ja-JP" sz="2400" b="1" dirty="0"/>
          </a:p>
          <a:p>
            <a:pPr lvl="1"/>
            <a:r>
              <a:rPr lang="ja-JP" altLang="en-US" sz="2000" b="1" dirty="0"/>
              <a:t>シンプルな操作</a:t>
            </a:r>
            <a:endParaRPr lang="en-US" altLang="ja-JP" sz="2000" b="1" dirty="0"/>
          </a:p>
          <a:p>
            <a:pPr lvl="1"/>
            <a:r>
              <a:rPr lang="ja-JP" altLang="en-US" sz="2000" b="1" dirty="0"/>
              <a:t>疾走感のあるリアルタイムバトル</a:t>
            </a:r>
            <a:endParaRPr lang="en-US" altLang="ja-JP" sz="2000" b="1" dirty="0"/>
          </a:p>
          <a:p>
            <a:pPr lvl="1"/>
            <a:endParaRPr lang="en-US" altLang="ja-JP" sz="2000" b="1" dirty="0"/>
          </a:p>
          <a:p>
            <a:r>
              <a:rPr lang="ja-JP" altLang="en-US" sz="2400" b="1" dirty="0"/>
              <a:t>楽しんでほしい点</a:t>
            </a:r>
            <a:endParaRPr lang="en-US" altLang="ja-JP" sz="2400" b="1" dirty="0"/>
          </a:p>
          <a:p>
            <a:pPr lvl="1"/>
            <a:r>
              <a:rPr lang="ja-JP" altLang="en-US" sz="2000" b="1" dirty="0"/>
              <a:t>多数のアイテムやイベント</a:t>
            </a:r>
            <a:endParaRPr lang="en-US" altLang="ja-JP" sz="2000" b="1" dirty="0"/>
          </a:p>
          <a:p>
            <a:pPr lvl="1"/>
            <a:r>
              <a:rPr kumimoji="1" lang="ja-JP" altLang="en-US" sz="2000" b="1" dirty="0"/>
              <a:t>様々なキャラやステージ</a:t>
            </a:r>
            <a:r>
              <a:rPr lang="ja-JP" altLang="en-US" sz="2000" b="1" dirty="0"/>
              <a:t>の組み合わせによる戦術性</a:t>
            </a:r>
            <a:endParaRPr lang="en-US" altLang="ja-JP" sz="2000" b="1" dirty="0"/>
          </a:p>
          <a:p>
            <a:pPr lvl="1"/>
            <a:endParaRPr lang="en-US" altLang="ja-JP" dirty="0"/>
          </a:p>
          <a:p>
            <a:pPr lvl="1"/>
            <a:endParaRPr lang="en-US" altLang="ja-JP" dirty="0"/>
          </a:p>
          <a:p>
            <a:endParaRPr lang="en-US" altLang="ja-JP" dirty="0"/>
          </a:p>
          <a:p>
            <a:pPr marL="0" indent="0">
              <a:buNone/>
            </a:pPr>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831656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spDef>
      <a:spPr>
        <a:solidFill>
          <a:schemeClr val="accent5">
            <a:lumMod val="75000"/>
          </a:schemeClr>
        </a:solidFill>
        <a:ln>
          <a:solidFill>
            <a:schemeClr val="bg1"/>
          </a:solidFill>
        </a:ln>
      </a:spPr>
      <a:bodyPr rtlCol="0" anchor="ctr"/>
      <a:lstStyle>
        <a:defPPr algn="ctr">
          <a:defRPr kumimoji="1"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939</TotalTime>
  <Words>760</Words>
  <Application>Microsoft Office PowerPoint</Application>
  <PresentationFormat>ワイド画面</PresentationFormat>
  <Paragraphs>188</Paragraphs>
  <Slides>15</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15</vt:i4>
      </vt:variant>
    </vt:vector>
  </HeadingPairs>
  <TitlesOfParts>
    <vt:vector size="24" baseType="lpstr">
      <vt:lpstr>HGS創英角ﾎﾟｯﾌﾟ体</vt:lpstr>
      <vt:lpstr>ＭＳ Ｐゴシック</vt:lpstr>
      <vt:lpstr>游ゴシック</vt:lpstr>
      <vt:lpstr>Arial</vt:lpstr>
      <vt:lpstr>Bookman Old Style</vt:lpstr>
      <vt:lpstr>Elephant</vt:lpstr>
      <vt:lpstr>Rockwell</vt:lpstr>
      <vt:lpstr>Damask</vt:lpstr>
      <vt:lpstr>Damask</vt:lpstr>
      <vt:lpstr>ゲーム開発６班</vt:lpstr>
      <vt:lpstr>ゲーム概要</vt:lpstr>
      <vt:lpstr>世界観</vt:lpstr>
      <vt:lpstr>ルール</vt:lpstr>
      <vt:lpstr>ステージ説明</vt:lpstr>
      <vt:lpstr>キャラ説明</vt:lpstr>
      <vt:lpstr>ゲーム対戦画面</vt:lpstr>
      <vt:lpstr>イベント説明</vt:lpstr>
      <vt:lpstr>アピールポイント</vt:lpstr>
      <vt:lpstr>アピールポイント</vt:lpstr>
      <vt:lpstr>目指す賞</vt:lpstr>
      <vt:lpstr>ガントチャート</vt:lpstr>
      <vt:lpstr>ゲーム企画からの変更点</vt:lpstr>
      <vt:lpstr>頑張った点</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ゲーム開発6班</dc:title>
  <dc:creator>菊地　一希</dc:creator>
  <cp:lastModifiedBy>菊地　一希</cp:lastModifiedBy>
  <cp:revision>92</cp:revision>
  <dcterms:created xsi:type="dcterms:W3CDTF">2021-01-09T05:52:42Z</dcterms:created>
  <dcterms:modified xsi:type="dcterms:W3CDTF">2021-01-15T07:36:39Z</dcterms:modified>
</cp:coreProperties>
</file>