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2" r:id="rId6"/>
    <p:sldId id="266" r:id="rId7"/>
    <p:sldId id="260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51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CA744-F332-42B0-AC81-32D18C41D887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EAF42-0DFA-47A6-B86D-EAA69BFA4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9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first_model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second_model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可以觀察出並不是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trainable weight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越多越好，還是要配合好的架構才能有好的效果。之所以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second_model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會比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first_model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差這麼多，我推測原因為在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second_model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前兩層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Conv2D layer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kernel_size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設太小，導致一開始就丟掉太多資訊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third_model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first_model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架構相同，多一點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就可以大幅提升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，這代表原本的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數量遠小於這個架構實際需要的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數。若將總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數再從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調到更高，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表現可能還會再提升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圖形識別能力確實不錯，但與其它深度學習一樣，它所需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資料量滿大的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EAF42-0DFA-47A6-B86D-EAA69BFA4C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24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0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6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4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9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9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0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13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07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8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34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71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AA73BB-488B-49AB-9705-4E3DAA4C1BC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A1FFAB4-6F7E-49D9-84B9-62A001574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49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029BD-EDB8-4FF9-836E-621808D24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太平山莊訂房網驗證碼辨識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BCF686-473A-481A-B151-52EA38FBF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/>
              <a:t>106030012</a:t>
            </a:r>
            <a:r>
              <a:rPr lang="zh-TW" altLang="en-US" sz="2600" dirty="0"/>
              <a:t> 工院</a:t>
            </a:r>
            <a:r>
              <a:rPr lang="en-US" altLang="zh-TW" sz="2600" dirty="0"/>
              <a:t>21 </a:t>
            </a:r>
            <a:r>
              <a:rPr lang="zh-TW" altLang="en-US" sz="2600" dirty="0"/>
              <a:t>廖昱瑋</a:t>
            </a:r>
          </a:p>
        </p:txBody>
      </p:sp>
    </p:spTree>
    <p:extLst>
      <p:ext uri="{BB962C8B-B14F-4D97-AF65-F5344CB8AC3E}">
        <p14:creationId xmlns:p14="http://schemas.microsoft.com/office/powerpoint/2010/main" val="418284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838965" y="588126"/>
            <a:ext cx="8478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/>
              <a:t>第三個</a:t>
            </a:r>
            <a:r>
              <a:rPr lang="en-US" altLang="zh-TW" sz="3000" b="1" dirty="0"/>
              <a:t>model</a:t>
            </a:r>
            <a:r>
              <a:rPr lang="zh-TW" altLang="en-US" sz="3000" b="1" dirty="0"/>
              <a:t>：</a:t>
            </a:r>
            <a:endParaRPr lang="en-US" altLang="zh-TW" sz="3000" b="1" dirty="0"/>
          </a:p>
          <a:p>
            <a:r>
              <a:rPr lang="zh-TW" altLang="en-US" sz="3000" dirty="0"/>
              <a:t>架構跟第一個</a:t>
            </a:r>
            <a:r>
              <a:rPr lang="en-US" altLang="zh-TW" sz="3000" dirty="0"/>
              <a:t>model</a:t>
            </a:r>
            <a:r>
              <a:rPr lang="zh-TW" altLang="en-US" sz="3000" dirty="0"/>
              <a:t>一模一樣，但</a:t>
            </a:r>
            <a:r>
              <a:rPr lang="en-US" altLang="zh-TW" sz="3000" dirty="0"/>
              <a:t>data</a:t>
            </a:r>
            <a:r>
              <a:rPr lang="zh-TW" altLang="en-US" sz="3000" dirty="0"/>
              <a:t>變為</a:t>
            </a:r>
            <a:r>
              <a:rPr lang="en-US" altLang="zh-TW" sz="3000" dirty="0"/>
              <a:t>2600</a:t>
            </a:r>
            <a:r>
              <a:rPr lang="zh-TW" altLang="en-US" sz="3000" dirty="0"/>
              <a:t>筆</a:t>
            </a:r>
            <a:endParaRPr lang="en-US" altLang="zh-TW" sz="3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D16FEB-73A4-4E00-A05B-145154A16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5" y="1921030"/>
            <a:ext cx="10831746" cy="44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614595" y="467129"/>
            <a:ext cx="2388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/>
              <a:t>第三個</a:t>
            </a:r>
            <a:r>
              <a:rPr lang="en-US" altLang="zh-TW" sz="3000" b="1" dirty="0"/>
              <a:t>model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DA859B-EA74-4C5D-B3FA-5FF17A4D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15" y="3428999"/>
            <a:ext cx="3641464" cy="13591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CBB408-C091-4AB3-B22A-FDF02C06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5" y="4788137"/>
            <a:ext cx="3641464" cy="4103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9E974D-7F8E-4F94-83E4-FCDDFFE63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74" y="78944"/>
            <a:ext cx="6700111" cy="67001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EAA975C-E7AE-4DEB-9653-183D0BC61301}"/>
              </a:ext>
            </a:extLst>
          </p:cNvPr>
          <p:cNvSpPr txBox="1"/>
          <p:nvPr/>
        </p:nvSpPr>
        <p:spPr>
          <a:xfrm>
            <a:off x="2805304" y="1179936"/>
            <a:ext cx="2315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predict</a:t>
            </a:r>
            <a:r>
              <a:rPr lang="zh-TW" altLang="en-US" sz="2400" dirty="0"/>
              <a:t>錯最多：</a:t>
            </a:r>
            <a:endParaRPr lang="en-US" altLang="zh-TW" sz="2400" dirty="0"/>
          </a:p>
          <a:p>
            <a:r>
              <a:rPr lang="en-US" altLang="zh-TW" sz="2400" dirty="0"/>
              <a:t>n</a:t>
            </a:r>
            <a:r>
              <a:rPr lang="zh-TW" altLang="en-US" sz="2400" dirty="0"/>
              <a:t>被</a:t>
            </a:r>
            <a:r>
              <a:rPr lang="en-US" altLang="zh-TW" sz="2400" dirty="0"/>
              <a:t>predict</a:t>
            </a:r>
            <a:r>
              <a:rPr lang="zh-TW" altLang="en-US" sz="2400" dirty="0"/>
              <a:t>成</a:t>
            </a:r>
            <a:r>
              <a:rPr lang="en-US" altLang="zh-TW" sz="2400" dirty="0"/>
              <a:t>m</a:t>
            </a:r>
          </a:p>
          <a:p>
            <a:r>
              <a:rPr lang="zh-TW" altLang="en-US" sz="2400" dirty="0"/>
              <a:t>次數為</a:t>
            </a:r>
            <a:r>
              <a:rPr lang="en-US" altLang="zh-TW" sz="2400" dirty="0"/>
              <a:t>10</a:t>
            </a:r>
            <a:r>
              <a:rPr lang="zh-TW" altLang="en-US" sz="24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42480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670578" y="653742"/>
            <a:ext cx="260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Conclusion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11CBE5-6635-46AA-A203-7E9F9E2D9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7132"/>
              </p:ext>
            </p:extLst>
          </p:nvPr>
        </p:nvGraphicFramePr>
        <p:xfrm>
          <a:off x="1508966" y="2873187"/>
          <a:ext cx="9174068" cy="162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17">
                  <a:extLst>
                    <a:ext uri="{9D8B030D-6E8A-4147-A177-3AD203B41FA5}">
                      <a16:colId xmlns:a16="http://schemas.microsoft.com/office/drawing/2014/main" val="1300011600"/>
                    </a:ext>
                  </a:extLst>
                </a:gridCol>
                <a:gridCol w="2293517">
                  <a:extLst>
                    <a:ext uri="{9D8B030D-6E8A-4147-A177-3AD203B41FA5}">
                      <a16:colId xmlns:a16="http://schemas.microsoft.com/office/drawing/2014/main" val="2360397444"/>
                    </a:ext>
                  </a:extLst>
                </a:gridCol>
                <a:gridCol w="2293517">
                  <a:extLst>
                    <a:ext uri="{9D8B030D-6E8A-4147-A177-3AD203B41FA5}">
                      <a16:colId xmlns:a16="http://schemas.microsoft.com/office/drawing/2014/main" val="248602105"/>
                    </a:ext>
                  </a:extLst>
                </a:gridCol>
                <a:gridCol w="2293517">
                  <a:extLst>
                    <a:ext uri="{9D8B030D-6E8A-4147-A177-3AD203B41FA5}">
                      <a16:colId xmlns:a16="http://schemas.microsoft.com/office/drawing/2014/main" val="2773295855"/>
                    </a:ext>
                  </a:extLst>
                </a:gridCol>
              </a:tblGrid>
              <a:tr h="81115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Model_1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Model_2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Model_3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88038"/>
                  </a:ext>
                </a:extLst>
              </a:tr>
              <a:tr h="811159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Test 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63.67%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27.00%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85.58%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82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84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670578" y="653742"/>
            <a:ext cx="260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F176D9-4287-4DDF-A284-E55FA96F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78" y="1361628"/>
            <a:ext cx="1124859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從confusion matrix可以看出，predict錯誤較多的有：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r被predict為n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r被predict為m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n被predict成m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可以看出以上三者並不是本來就長得很像，而是原data前後字母相連導致判斷錯誤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	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e.g., actual label：hmrrg， third_model predict：hmnrg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C4A03A-5D36-4232-AE58-16646A47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92" y="4673063"/>
            <a:ext cx="4673016" cy="1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9E55F4-E7F9-41FD-A3F4-93B5BAF1910F}"/>
              </a:ext>
            </a:extLst>
          </p:cNvPr>
          <p:cNvSpPr txBox="1"/>
          <p:nvPr/>
        </p:nvSpPr>
        <p:spPr>
          <a:xfrm>
            <a:off x="453569" y="473498"/>
            <a:ext cx="769633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/>
              <a:t>Dataset:</a:t>
            </a:r>
          </a:p>
          <a:p>
            <a:r>
              <a:rPr lang="en-US" altLang="zh-TW" sz="2600" dirty="0"/>
              <a:t>1.</a:t>
            </a:r>
            <a:r>
              <a:rPr lang="zh-TW" altLang="en-US" sz="2600" dirty="0"/>
              <a:t>爬蟲抓圖片檔</a:t>
            </a:r>
            <a:endParaRPr lang="en-US" altLang="zh-TW" sz="2600" dirty="0"/>
          </a:p>
          <a:p>
            <a:r>
              <a:rPr lang="en-US" altLang="zh-TW" sz="2600" dirty="0"/>
              <a:t>2.</a:t>
            </a:r>
            <a:r>
              <a:rPr lang="zh-TW" altLang="en-US" sz="2600" dirty="0"/>
              <a:t>手動</a:t>
            </a:r>
            <a:r>
              <a:rPr lang="en-US" altLang="zh-TW" sz="2600" dirty="0"/>
              <a:t>label 1500</a:t>
            </a:r>
            <a:r>
              <a:rPr lang="zh-TW" altLang="en-US" sz="2600" dirty="0"/>
              <a:t>個</a:t>
            </a:r>
            <a:endParaRPr lang="en-US" altLang="zh-TW" sz="2600" dirty="0"/>
          </a:p>
          <a:p>
            <a:r>
              <a:rPr lang="en-US" altLang="zh-TW" sz="2600" dirty="0"/>
              <a:t>3.</a:t>
            </a:r>
            <a:r>
              <a:rPr lang="zh-TW" altLang="en-US" sz="2600" dirty="0"/>
              <a:t>照片預處理：</a:t>
            </a:r>
            <a:r>
              <a:rPr lang="en-US" altLang="zh-TW" sz="2600" dirty="0"/>
              <a:t>RGBA</a:t>
            </a:r>
            <a:r>
              <a:rPr lang="zh-TW" altLang="en-US" sz="2600" dirty="0"/>
              <a:t>轉灰階、二值化、</a:t>
            </a:r>
            <a:endParaRPr lang="en-US" altLang="zh-TW" sz="2600" dirty="0"/>
          </a:p>
          <a:p>
            <a:r>
              <a:rPr lang="en-US" altLang="zh-TW" sz="2600" dirty="0"/>
              <a:t>					</a:t>
            </a:r>
            <a:r>
              <a:rPr lang="zh-TW" altLang="en-US" sz="2600" dirty="0"/>
              <a:t>   去除邊框、裁減掉右邊多餘部分、</a:t>
            </a:r>
            <a:endParaRPr lang="en-US" altLang="zh-TW" sz="2600" dirty="0"/>
          </a:p>
          <a:p>
            <a:r>
              <a:rPr lang="en-US" altLang="zh-TW" sz="2600" dirty="0"/>
              <a:t>					</a:t>
            </a:r>
            <a:r>
              <a:rPr lang="zh-TW" altLang="en-US" sz="2600" dirty="0"/>
              <a:t>   去除干擾線</a:t>
            </a:r>
            <a:r>
              <a:rPr lang="en-US" altLang="zh-TW" sz="2600" dirty="0"/>
              <a:t>(</a:t>
            </a:r>
            <a:r>
              <a:rPr lang="zh-TW" altLang="en-US" sz="2600" dirty="0"/>
              <a:t>失敗</a:t>
            </a:r>
            <a:r>
              <a:rPr lang="en-US" altLang="zh-TW" sz="2600" dirty="0"/>
              <a:t>)</a:t>
            </a:r>
          </a:p>
          <a:p>
            <a:r>
              <a:rPr lang="en-US" altLang="zh-TW" sz="2600" dirty="0"/>
              <a:t>4.</a:t>
            </a:r>
            <a:r>
              <a:rPr lang="zh-TW" altLang="en-US" sz="2600" dirty="0"/>
              <a:t>圖片轉</a:t>
            </a:r>
            <a:r>
              <a:rPr lang="en-US" altLang="zh-TW" sz="2600" dirty="0"/>
              <a:t>array</a:t>
            </a:r>
            <a:r>
              <a:rPr lang="zh-TW" altLang="en-US" sz="2600" dirty="0"/>
              <a:t>、</a:t>
            </a:r>
            <a:r>
              <a:rPr lang="en-US" altLang="zh-TW" sz="2600" dirty="0"/>
              <a:t>label </a:t>
            </a:r>
            <a:r>
              <a:rPr lang="en-US" altLang="zh-TW" sz="2600" dirty="0" err="1"/>
              <a:t>onehot</a:t>
            </a:r>
            <a:endParaRPr lang="en-US" altLang="zh-TW" sz="2600" dirty="0"/>
          </a:p>
          <a:p>
            <a:r>
              <a:rPr lang="en-US" altLang="zh-TW" sz="2600" dirty="0"/>
              <a:t>5.</a:t>
            </a:r>
            <a:r>
              <a:rPr lang="zh-TW" altLang="en-US" sz="2600" dirty="0"/>
              <a:t>分割</a:t>
            </a:r>
            <a:r>
              <a:rPr lang="en-US" altLang="zh-TW" sz="2600" dirty="0"/>
              <a:t>20%test data</a:t>
            </a:r>
            <a:endParaRPr lang="zh-TW" altLang="en-US" sz="2600" dirty="0"/>
          </a:p>
          <a:p>
            <a:endParaRPr lang="en-US" altLang="zh-TW" sz="2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B2DE07-8C54-442F-B99B-3E820B85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1" y="3835401"/>
            <a:ext cx="4363059" cy="10574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80248D-CCBB-4CA5-82B9-57CBCCFB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549" y="2790260"/>
            <a:ext cx="4065893" cy="34635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6BBEB38-9653-4CFC-8B2B-769E6CCD5689}"/>
              </a:ext>
            </a:extLst>
          </p:cNvPr>
          <p:cNvSpPr txBox="1"/>
          <p:nvPr/>
        </p:nvSpPr>
        <p:spPr>
          <a:xfrm>
            <a:off x="1844337" y="4871753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去除干擾線</a:t>
            </a:r>
            <a:r>
              <a:rPr lang="en-US" altLang="zh-TW" dirty="0"/>
              <a:t>(threshold=4)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4A86B7-C335-40BA-8106-30DD81797048}"/>
              </a:ext>
            </a:extLst>
          </p:cNvPr>
          <p:cNvSpPr txBox="1"/>
          <p:nvPr/>
        </p:nvSpPr>
        <p:spPr>
          <a:xfrm>
            <a:off x="8307355" y="63018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不去除干擾線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AC5A829-D6ED-44E8-BA59-340573E16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55" y="102637"/>
            <a:ext cx="2899912" cy="204438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C8F6B82-5653-4627-B612-0FA0F0BD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72" y="5336606"/>
            <a:ext cx="4334480" cy="104789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8B0EC23-52D1-4148-A711-B36275D86C9B}"/>
              </a:ext>
            </a:extLst>
          </p:cNvPr>
          <p:cNvSpPr txBox="1"/>
          <p:nvPr/>
        </p:nvSpPr>
        <p:spPr>
          <a:xfrm>
            <a:off x="1782371" y="6301836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去除干擾線</a:t>
            </a:r>
            <a:r>
              <a:rPr lang="en-US" altLang="zh-TW" dirty="0"/>
              <a:t>(threshold=5)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994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9E55F4-E7F9-41FD-A3F4-93B5BAF1910F}"/>
              </a:ext>
            </a:extLst>
          </p:cNvPr>
          <p:cNvSpPr txBox="1"/>
          <p:nvPr/>
        </p:nvSpPr>
        <p:spPr>
          <a:xfrm>
            <a:off x="282586" y="564199"/>
            <a:ext cx="4132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/>
              <a:t>共建立了</a:t>
            </a:r>
            <a:r>
              <a:rPr lang="en-US" altLang="zh-TW" sz="3000" dirty="0"/>
              <a:t>3</a:t>
            </a:r>
            <a:r>
              <a:rPr lang="zh-TW" altLang="en-US" sz="3000" dirty="0"/>
              <a:t>個</a:t>
            </a:r>
            <a:r>
              <a:rPr lang="en-US" altLang="zh-TW" sz="3000" dirty="0"/>
              <a:t>CNN model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282586" y="1579861"/>
            <a:ext cx="1190941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/>
              <a:t>第一個</a:t>
            </a:r>
            <a:r>
              <a:rPr lang="en-US" altLang="zh-TW" sz="3000" b="1" dirty="0"/>
              <a:t>model</a:t>
            </a:r>
            <a:r>
              <a:rPr lang="zh-TW" altLang="en-US" sz="3000" b="1" dirty="0"/>
              <a:t>：</a:t>
            </a:r>
            <a:endParaRPr lang="en-US" altLang="zh-TW" sz="3000" b="1" dirty="0"/>
          </a:p>
          <a:p>
            <a:r>
              <a:rPr lang="en-US" altLang="zh-TW" sz="2400" dirty="0"/>
              <a:t>7</a:t>
            </a:r>
            <a:r>
              <a:rPr lang="zh-TW" altLang="en-US" sz="2400" dirty="0"/>
              <a:t>層</a:t>
            </a:r>
            <a:r>
              <a:rPr lang="en-US" altLang="zh-TW" sz="2400" dirty="0"/>
              <a:t>Conv2D layer</a:t>
            </a:r>
            <a:r>
              <a:rPr lang="zh-TW" altLang="en-US" sz="2400" dirty="0"/>
              <a:t>，並每兩層做一次</a:t>
            </a:r>
            <a:r>
              <a:rPr lang="en-US" altLang="zh-TW" sz="2400" dirty="0" err="1"/>
              <a:t>BatchNormalization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MaxPooling</a:t>
            </a:r>
            <a:r>
              <a:rPr lang="zh-TW" altLang="en-US" sz="2400" dirty="0"/>
              <a:t>及</a:t>
            </a:r>
            <a:r>
              <a:rPr lang="en-US" altLang="zh-TW" sz="2400" dirty="0"/>
              <a:t>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Conv2D: </a:t>
            </a:r>
            <a:r>
              <a:rPr lang="zh-TW" altLang="en-US" sz="2400" dirty="0"/>
              <a:t>避免運算量太大，</a:t>
            </a:r>
            <a:r>
              <a:rPr lang="en-US" altLang="zh-TW" sz="2400" dirty="0" err="1"/>
              <a:t>kernel_size</a:t>
            </a:r>
            <a:r>
              <a:rPr lang="zh-TW" altLang="en-US" sz="2400" dirty="0"/>
              <a:t>都設</a:t>
            </a:r>
            <a:r>
              <a:rPr lang="en-US" altLang="zh-TW" sz="2400" dirty="0"/>
              <a:t>3 * 3</a:t>
            </a:r>
            <a:r>
              <a:rPr lang="zh-TW" altLang="en-US" sz="2400" dirty="0"/>
              <a:t>。而</a:t>
            </a:r>
            <a:r>
              <a:rPr lang="en-US" altLang="zh-TW" sz="2400" dirty="0"/>
              <a:t>filter</a:t>
            </a:r>
            <a:r>
              <a:rPr lang="zh-TW" altLang="en-US" sz="2400" dirty="0"/>
              <a:t>數由</a:t>
            </a:r>
            <a:r>
              <a:rPr lang="en-US" altLang="zh-TW" sz="2400" dirty="0"/>
              <a:t>32</a:t>
            </a:r>
            <a:r>
              <a:rPr lang="zh-TW" altLang="en-US" sz="2400" dirty="0"/>
              <a:t>開始，每兩層變多兩倍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Dropout : </a:t>
            </a:r>
            <a:r>
              <a:rPr lang="zh-TW" altLang="en-US" sz="2400" dirty="0"/>
              <a:t>機率為</a:t>
            </a:r>
            <a:r>
              <a:rPr lang="en-US" altLang="zh-TW" sz="2400" dirty="0"/>
              <a:t>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output layer : </a:t>
            </a:r>
            <a:r>
              <a:rPr lang="zh-TW" altLang="en-US" sz="2400" dirty="0"/>
              <a:t>五個</a:t>
            </a:r>
            <a:r>
              <a:rPr lang="en-US" altLang="zh-TW" sz="2400" dirty="0"/>
              <a:t>output layer</a:t>
            </a:r>
            <a:r>
              <a:rPr lang="zh-TW" altLang="en-US" sz="2400" dirty="0"/>
              <a:t>分別對應</a:t>
            </a:r>
            <a:r>
              <a:rPr lang="en-US" altLang="zh-TW" sz="2400" dirty="0"/>
              <a:t>captcha</a:t>
            </a:r>
            <a:r>
              <a:rPr lang="zh-TW" altLang="en-US" sz="2400" dirty="0"/>
              <a:t>的一個字元</a:t>
            </a:r>
          </a:p>
          <a:p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450CFE-0D44-4B58-9CF8-846E59EBEAA6}"/>
              </a:ext>
            </a:extLst>
          </p:cNvPr>
          <p:cNvSpPr txBox="1"/>
          <p:nvPr/>
        </p:nvSpPr>
        <p:spPr>
          <a:xfrm>
            <a:off x="909168" y="4077810"/>
            <a:ext cx="9475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BatchNormalization</a:t>
            </a:r>
            <a:r>
              <a:rPr lang="zh-TW" altLang="en-US" sz="2400" dirty="0"/>
              <a:t>→</a:t>
            </a:r>
            <a:r>
              <a:rPr lang="en-US" altLang="zh-TW" sz="2400" dirty="0"/>
              <a:t> MaxPooling2D</a:t>
            </a:r>
            <a:r>
              <a:rPr lang="zh-TW" altLang="en-US" sz="2400" dirty="0"/>
              <a:t>→</a:t>
            </a:r>
            <a:r>
              <a:rPr lang="en-US" altLang="zh-TW" sz="2400" dirty="0"/>
              <a:t> Dropout</a:t>
            </a:r>
            <a:r>
              <a:rPr lang="zh-TW" altLang="en-US" sz="2400" dirty="0"/>
              <a:t>→</a:t>
            </a:r>
            <a:endParaRPr lang="en-US" altLang="zh-TW" sz="2400" dirty="0"/>
          </a:p>
          <a:p>
            <a:r>
              <a:rPr lang="en-US" altLang="zh-TW" sz="2400" dirty="0"/>
              <a:t>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BatchNormalization</a:t>
            </a:r>
            <a:r>
              <a:rPr lang="zh-TW" altLang="en-US" sz="2400" dirty="0"/>
              <a:t>→</a:t>
            </a:r>
            <a:r>
              <a:rPr lang="en-US" altLang="zh-TW" sz="2400" dirty="0"/>
              <a:t> MaxPooling2D</a:t>
            </a:r>
            <a:r>
              <a:rPr lang="zh-TW" altLang="en-US" sz="2400" dirty="0"/>
              <a:t>→</a:t>
            </a:r>
            <a:r>
              <a:rPr lang="en-US" altLang="zh-TW" sz="2400" dirty="0"/>
              <a:t> Dropout</a:t>
            </a:r>
            <a:r>
              <a:rPr lang="zh-TW" altLang="en-US" sz="2400" dirty="0"/>
              <a:t>→</a:t>
            </a:r>
            <a:endParaRPr lang="en-US" altLang="zh-TW" sz="2400" dirty="0"/>
          </a:p>
          <a:p>
            <a:r>
              <a:rPr lang="en-US" altLang="zh-TW" sz="2400" dirty="0"/>
              <a:t>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BatchNormalization</a:t>
            </a:r>
            <a:r>
              <a:rPr lang="zh-TW" altLang="en-US" sz="2400" dirty="0"/>
              <a:t>→</a:t>
            </a:r>
            <a:r>
              <a:rPr lang="en-US" altLang="zh-TW" sz="2400" dirty="0"/>
              <a:t> MaxPooling2D</a:t>
            </a:r>
            <a:r>
              <a:rPr lang="zh-TW" altLang="en-US" sz="2400" dirty="0"/>
              <a:t>→</a:t>
            </a:r>
            <a:r>
              <a:rPr lang="en-US" altLang="zh-TW" sz="2400" dirty="0"/>
              <a:t> Dropout</a:t>
            </a:r>
            <a:r>
              <a:rPr lang="zh-TW" altLang="en-US" sz="2400" dirty="0"/>
              <a:t>→</a:t>
            </a:r>
            <a:endParaRPr lang="en-US" altLang="zh-TW" sz="2400" dirty="0"/>
          </a:p>
          <a:p>
            <a:r>
              <a:rPr lang="en-US" altLang="zh-TW" sz="2400" dirty="0"/>
              <a:t>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BatchNormalization</a:t>
            </a:r>
            <a:r>
              <a:rPr lang="zh-TW" altLang="en-US" sz="2400" dirty="0"/>
              <a:t>→</a:t>
            </a:r>
            <a:r>
              <a:rPr lang="en-US" altLang="zh-TW" sz="2400" dirty="0"/>
              <a:t> MaxPooling2D</a:t>
            </a:r>
            <a:r>
              <a:rPr lang="zh-TW" altLang="en-US" sz="2400" dirty="0"/>
              <a:t>→</a:t>
            </a:r>
            <a:r>
              <a:rPr lang="en-US" altLang="zh-TW" sz="2400" dirty="0"/>
              <a:t> Flatten</a:t>
            </a:r>
            <a:r>
              <a:rPr lang="zh-TW" altLang="en-US" sz="2400" dirty="0"/>
              <a:t>→</a:t>
            </a:r>
            <a:r>
              <a:rPr lang="en-US" altLang="zh-TW" sz="2400" dirty="0"/>
              <a:t> Dropout</a:t>
            </a:r>
            <a:r>
              <a:rPr lang="zh-TW" altLang="en-US" sz="2400" dirty="0"/>
              <a:t>→</a:t>
            </a:r>
            <a:endParaRPr lang="en-US" altLang="zh-TW" sz="2400" dirty="0"/>
          </a:p>
          <a:p>
            <a:r>
              <a:rPr lang="en-US" altLang="zh-TW" sz="2400" dirty="0"/>
              <a:t>Dense</a:t>
            </a:r>
            <a:r>
              <a:rPr lang="zh-TW" altLang="en-US" sz="2400" dirty="0"/>
              <a:t>*</a:t>
            </a:r>
            <a:r>
              <a:rPr lang="en-US" altLang="zh-TW" sz="2400" dirty="0"/>
              <a:t>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955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555134" y="443657"/>
            <a:ext cx="238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/>
              <a:t>第一個</a:t>
            </a:r>
            <a:r>
              <a:rPr lang="en-US" altLang="zh-TW" sz="3000" b="1" dirty="0"/>
              <a:t>model</a:t>
            </a:r>
          </a:p>
          <a:p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399FBD-46D6-4283-8309-07DEA4D1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1" y="905322"/>
            <a:ext cx="8524698" cy="35095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8D56B93-24AD-4F69-A6D5-12F51747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193" y="4326542"/>
            <a:ext cx="3328193" cy="18909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123B2F-74BA-4E8F-A8F6-8196B628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193" y="6129141"/>
            <a:ext cx="3547023" cy="4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8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555134" y="443657"/>
            <a:ext cx="238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/>
              <a:t>第一個</a:t>
            </a:r>
            <a:r>
              <a:rPr lang="en-US" altLang="zh-TW" sz="3000" b="1" dirty="0"/>
              <a:t>model</a:t>
            </a:r>
          </a:p>
          <a:p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50AB9A-818C-419A-9230-9E449BD2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27" y="338474"/>
            <a:ext cx="6360694" cy="636069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60A9DFA-FBCA-4EC5-A27A-2B84BFDE6CAE}"/>
              </a:ext>
            </a:extLst>
          </p:cNvPr>
          <p:cNvSpPr txBox="1"/>
          <p:nvPr/>
        </p:nvSpPr>
        <p:spPr>
          <a:xfrm>
            <a:off x="3043599" y="905322"/>
            <a:ext cx="2315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predict</a:t>
            </a:r>
            <a:r>
              <a:rPr lang="zh-TW" altLang="en-US" sz="2400" dirty="0"/>
              <a:t>錯最多：</a:t>
            </a:r>
            <a:endParaRPr lang="en-US" altLang="zh-TW" sz="2400" dirty="0"/>
          </a:p>
          <a:p>
            <a:r>
              <a:rPr lang="en-US" altLang="zh-TW" sz="2400" dirty="0"/>
              <a:t>r</a:t>
            </a:r>
            <a:r>
              <a:rPr lang="zh-TW" altLang="en-US" sz="2400" dirty="0"/>
              <a:t>被</a:t>
            </a:r>
            <a:r>
              <a:rPr lang="en-US" altLang="zh-TW" sz="2400" dirty="0"/>
              <a:t>predict</a:t>
            </a:r>
            <a:r>
              <a:rPr lang="zh-TW" altLang="en-US" sz="2400" dirty="0"/>
              <a:t>為</a:t>
            </a:r>
            <a:r>
              <a:rPr lang="en-US" altLang="zh-TW" sz="2400" dirty="0"/>
              <a:t>n</a:t>
            </a:r>
          </a:p>
          <a:p>
            <a:r>
              <a:rPr lang="zh-TW" altLang="en-US" sz="2400" dirty="0"/>
              <a:t>次數為</a:t>
            </a:r>
            <a:r>
              <a:rPr lang="en-US" altLang="zh-TW" sz="2400" dirty="0"/>
              <a:t>5</a:t>
            </a:r>
            <a:r>
              <a:rPr lang="zh-TW" altLang="en-US" sz="2400" dirty="0"/>
              <a:t>次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544B9FF-CBFA-4ADB-B22F-EE26A91B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5" y="3837833"/>
            <a:ext cx="437258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5800A2-716A-4AA9-ACF0-6F0AD9C165DF}"/>
              </a:ext>
            </a:extLst>
          </p:cNvPr>
          <p:cNvSpPr txBox="1"/>
          <p:nvPr/>
        </p:nvSpPr>
        <p:spPr>
          <a:xfrm flipH="1">
            <a:off x="3175131" y="2644170"/>
            <a:ext cx="584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可能提升</a:t>
            </a:r>
            <a:r>
              <a:rPr lang="en-US" altLang="zh-TW" sz="3200" dirty="0"/>
              <a:t>accuracy</a:t>
            </a:r>
            <a:r>
              <a:rPr lang="zh-TW" altLang="en-US" sz="3200" dirty="0"/>
              <a:t>方法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降低</a:t>
            </a:r>
            <a:r>
              <a:rPr lang="en-US" altLang="zh-TW" sz="3200" dirty="0"/>
              <a:t>dropout</a:t>
            </a:r>
            <a:r>
              <a:rPr lang="zh-TW" altLang="en-US" sz="3200" dirty="0"/>
              <a:t>、</a:t>
            </a:r>
            <a:r>
              <a:rPr lang="en-US" altLang="zh-TW" sz="3200" dirty="0"/>
              <a:t>max-pooling</a:t>
            </a:r>
            <a:r>
              <a:rPr lang="zh-TW" altLang="en-US" sz="3200" dirty="0"/>
              <a:t>數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餵更多</a:t>
            </a:r>
            <a:r>
              <a:rPr lang="en-US" altLang="zh-TW" sz="3200" dirty="0"/>
              <a:t>data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042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537111" y="841198"/>
            <a:ext cx="102198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/>
              <a:t>第二個</a:t>
            </a:r>
            <a:r>
              <a:rPr lang="en-US" altLang="zh-TW" sz="3000" b="1" dirty="0"/>
              <a:t>model</a:t>
            </a:r>
            <a:r>
              <a:rPr lang="zh-TW" altLang="en-US" sz="3000" b="1" dirty="0"/>
              <a:t>：</a:t>
            </a:r>
            <a:endParaRPr lang="en-US" altLang="zh-TW" sz="3000" b="1" dirty="0"/>
          </a:p>
          <a:p>
            <a:r>
              <a:rPr lang="en-US" altLang="zh-TW" sz="2400" dirty="0"/>
              <a:t>dropout</a:t>
            </a:r>
            <a:r>
              <a:rPr lang="zh-TW" altLang="en-US" sz="2400" dirty="0"/>
              <a:t>及</a:t>
            </a:r>
            <a:r>
              <a:rPr lang="en-US" altLang="zh-TW" sz="2400" dirty="0"/>
              <a:t>max-pooling</a:t>
            </a:r>
            <a:r>
              <a:rPr lang="zh-TW" altLang="en-US" sz="2400" dirty="0"/>
              <a:t>數減少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dropout</a:t>
            </a:r>
            <a:r>
              <a:rPr lang="zh-TW" altLang="en-US" sz="2400" dirty="0"/>
              <a:t>機率一率改為</a:t>
            </a:r>
            <a:r>
              <a:rPr lang="en-US" altLang="zh-TW" sz="2400" dirty="0"/>
              <a:t>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拿掉一些</a:t>
            </a:r>
            <a:r>
              <a:rPr lang="en-US" altLang="zh-TW" sz="2400" dirty="0"/>
              <a:t>dropout</a:t>
            </a:r>
            <a:r>
              <a:rPr lang="zh-TW" altLang="en-US" sz="2400" dirty="0"/>
              <a:t>及</a:t>
            </a:r>
            <a:r>
              <a:rPr lang="en-US" altLang="zh-TW" sz="2400" dirty="0"/>
              <a:t>max-pooling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由於要</a:t>
            </a:r>
            <a:r>
              <a:rPr lang="en-US" altLang="zh-TW" sz="2400" dirty="0"/>
              <a:t>train</a:t>
            </a:r>
            <a:r>
              <a:rPr lang="zh-TW" altLang="en-US" sz="2400" dirty="0"/>
              <a:t>的</a:t>
            </a:r>
            <a:r>
              <a:rPr lang="en-US" altLang="zh-TW" sz="2400" dirty="0"/>
              <a:t>weight</a:t>
            </a:r>
            <a:r>
              <a:rPr lang="zh-TW" altLang="en-US" sz="2400" dirty="0"/>
              <a:t>數太多，將第一、二層</a:t>
            </a:r>
            <a:r>
              <a:rPr lang="en-US" altLang="zh-TW" sz="2400" dirty="0"/>
              <a:t>Conv2D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kernel_size</a:t>
            </a:r>
            <a:r>
              <a:rPr lang="zh-TW" altLang="en-US" sz="2400" dirty="0"/>
              <a:t>改為</a:t>
            </a:r>
            <a:r>
              <a:rPr lang="en-US" altLang="zh-TW" sz="2400" dirty="0"/>
              <a:t>2 * 2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450CFE-0D44-4B58-9CF8-846E59EBEAA6}"/>
              </a:ext>
            </a:extLst>
          </p:cNvPr>
          <p:cNvSpPr txBox="1"/>
          <p:nvPr/>
        </p:nvSpPr>
        <p:spPr>
          <a:xfrm>
            <a:off x="909167" y="3371867"/>
            <a:ext cx="9475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BatchNormalization</a:t>
            </a:r>
            <a:r>
              <a:rPr lang="zh-TW" altLang="en-US" sz="2400" dirty="0"/>
              <a:t>→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BatchNormalization</a:t>
            </a:r>
            <a:r>
              <a:rPr lang="zh-TW" altLang="en-US" sz="2400" dirty="0"/>
              <a:t>→</a:t>
            </a:r>
            <a:r>
              <a:rPr lang="en-US" altLang="zh-TW" sz="2400" dirty="0"/>
              <a:t> MaxPooling2D</a:t>
            </a:r>
            <a:r>
              <a:rPr lang="zh-TW" altLang="en-US" sz="2400" dirty="0"/>
              <a:t>→</a:t>
            </a:r>
            <a:r>
              <a:rPr lang="en-US" altLang="zh-TW" sz="2400" dirty="0"/>
              <a:t> Dropout</a:t>
            </a:r>
            <a:r>
              <a:rPr lang="zh-TW" altLang="en-US" sz="2400" dirty="0"/>
              <a:t>→</a:t>
            </a:r>
            <a:endParaRPr lang="en-US" altLang="zh-TW" sz="2400" dirty="0"/>
          </a:p>
          <a:p>
            <a:r>
              <a:rPr lang="en-US" altLang="zh-TW" sz="2400" dirty="0"/>
              <a:t>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BatchNormalization</a:t>
            </a:r>
            <a:r>
              <a:rPr lang="zh-TW" altLang="en-US" sz="2400" dirty="0"/>
              <a:t>→</a:t>
            </a:r>
            <a:endParaRPr lang="en-US" altLang="zh-TW" sz="2400" dirty="0"/>
          </a:p>
          <a:p>
            <a:r>
              <a:rPr lang="en-US" altLang="zh-TW" sz="2400" dirty="0"/>
              <a:t>Conv2D</a:t>
            </a:r>
            <a:r>
              <a:rPr lang="zh-TW" altLang="en-US" sz="2400" dirty="0"/>
              <a:t>→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BatchNormalization</a:t>
            </a:r>
            <a:r>
              <a:rPr lang="zh-TW" altLang="en-US" sz="2400" dirty="0"/>
              <a:t>→</a:t>
            </a:r>
            <a:r>
              <a:rPr lang="en-US" altLang="zh-TW" sz="2400" dirty="0"/>
              <a:t> MaxPooling2D</a:t>
            </a:r>
            <a:r>
              <a:rPr lang="zh-TW" altLang="en-US" sz="2400" dirty="0"/>
              <a:t>→</a:t>
            </a:r>
            <a:r>
              <a:rPr lang="en-US" altLang="zh-TW" sz="2400" dirty="0"/>
              <a:t> Flatten</a:t>
            </a:r>
            <a:r>
              <a:rPr lang="zh-TW" altLang="en-US" sz="2400" dirty="0"/>
              <a:t>→</a:t>
            </a:r>
            <a:r>
              <a:rPr lang="en-US" altLang="zh-TW" sz="2400" dirty="0"/>
              <a:t> Dropout</a:t>
            </a:r>
            <a:r>
              <a:rPr lang="zh-TW" altLang="en-US" sz="2400" dirty="0"/>
              <a:t>→</a:t>
            </a:r>
            <a:endParaRPr lang="en-US" altLang="zh-TW" sz="2400" dirty="0"/>
          </a:p>
          <a:p>
            <a:r>
              <a:rPr lang="en-US" altLang="zh-TW" sz="2400" dirty="0"/>
              <a:t>Dense</a:t>
            </a:r>
            <a:r>
              <a:rPr lang="zh-TW" altLang="en-US" sz="2400" dirty="0"/>
              <a:t>*</a:t>
            </a:r>
            <a:r>
              <a:rPr lang="en-US" altLang="zh-TW" sz="2400" dirty="0"/>
              <a:t>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988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555134" y="443657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/>
              <a:t>第二個</a:t>
            </a:r>
            <a:r>
              <a:rPr lang="en-US" altLang="zh-TW" sz="3000" b="1" dirty="0"/>
              <a:t>model</a:t>
            </a:r>
          </a:p>
          <a:p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D573A1-135E-4666-BEF4-941447B5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6" y="941795"/>
            <a:ext cx="8583889" cy="35339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ACD372B-2A23-4054-A884-C51ADDFF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129" y="4488041"/>
            <a:ext cx="4018458" cy="1428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8715786-F4C7-4F83-988D-C095FA69E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7" y="5928498"/>
            <a:ext cx="4072449" cy="5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5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0D2F68-C106-41D9-8BF9-B64FB6F1B746}"/>
              </a:ext>
            </a:extLst>
          </p:cNvPr>
          <p:cNvSpPr txBox="1"/>
          <p:nvPr/>
        </p:nvSpPr>
        <p:spPr>
          <a:xfrm>
            <a:off x="555134" y="443657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/>
              <a:t>第二個</a:t>
            </a:r>
            <a:r>
              <a:rPr lang="en-US" altLang="zh-TW" sz="3000" b="1" dirty="0"/>
              <a:t>model</a:t>
            </a:r>
          </a:p>
          <a:p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0A9DFA-FBCA-4EC5-A27A-2B84BFDE6CAE}"/>
              </a:ext>
            </a:extLst>
          </p:cNvPr>
          <p:cNvSpPr txBox="1"/>
          <p:nvPr/>
        </p:nvSpPr>
        <p:spPr>
          <a:xfrm>
            <a:off x="2834185" y="1061871"/>
            <a:ext cx="23150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predict</a:t>
            </a:r>
            <a:r>
              <a:rPr lang="zh-TW" altLang="en-US" sz="2400" dirty="0"/>
              <a:t>錯最多：</a:t>
            </a:r>
            <a:endParaRPr lang="en-US" altLang="zh-TW" sz="2400" dirty="0"/>
          </a:p>
          <a:p>
            <a:r>
              <a:rPr lang="en-US" altLang="zh-TW" sz="2400" dirty="0"/>
              <a:t>r</a:t>
            </a:r>
            <a:r>
              <a:rPr lang="zh-TW" altLang="en-US" sz="2400" dirty="0"/>
              <a:t>被</a:t>
            </a:r>
            <a:r>
              <a:rPr lang="en-US" altLang="zh-TW" sz="2400" dirty="0"/>
              <a:t>predict</a:t>
            </a:r>
            <a:r>
              <a:rPr lang="zh-TW" altLang="en-US" sz="2400" dirty="0"/>
              <a:t>為</a:t>
            </a:r>
            <a:r>
              <a:rPr lang="en-US" altLang="zh-TW" sz="2400" dirty="0"/>
              <a:t>m</a:t>
            </a:r>
          </a:p>
          <a:p>
            <a:r>
              <a:rPr lang="en-US" altLang="zh-TW" sz="2400" dirty="0"/>
              <a:t>n</a:t>
            </a:r>
            <a:r>
              <a:rPr lang="zh-TW" altLang="en-US" sz="2400" dirty="0"/>
              <a:t>被</a:t>
            </a:r>
            <a:r>
              <a:rPr lang="en-US" altLang="zh-TW" sz="2400" dirty="0"/>
              <a:t>predict</a:t>
            </a:r>
            <a:r>
              <a:rPr lang="zh-TW" altLang="en-US" sz="2400" dirty="0"/>
              <a:t>成</a:t>
            </a:r>
            <a:r>
              <a:rPr lang="en-US" altLang="zh-TW" sz="2400" dirty="0"/>
              <a:t>m</a:t>
            </a:r>
          </a:p>
          <a:p>
            <a:r>
              <a:rPr lang="zh-TW" altLang="en-US" sz="2400" dirty="0"/>
              <a:t>次數為</a:t>
            </a:r>
            <a:r>
              <a:rPr lang="en-US" altLang="zh-TW" sz="2400" dirty="0"/>
              <a:t>8</a:t>
            </a:r>
            <a:r>
              <a:rPr lang="zh-TW" altLang="en-US" sz="2400" dirty="0"/>
              <a:t>次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8980987-3F5B-4FB3-8741-57A24815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0" y="4151308"/>
            <a:ext cx="4375757" cy="20890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46D0BFD-6328-4268-9C88-826BC4B8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42" y="221828"/>
            <a:ext cx="6414343" cy="6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81</TotalTime>
  <Words>674</Words>
  <Application>Microsoft Office PowerPoint</Application>
  <PresentationFormat>寬螢幕</PresentationFormat>
  <Paragraphs>76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Helvetica Neue</vt:lpstr>
      <vt:lpstr>新細明體</vt:lpstr>
      <vt:lpstr>Arial</vt:lpstr>
      <vt:lpstr>Calibri</vt:lpstr>
      <vt:lpstr>Corbel</vt:lpstr>
      <vt:lpstr>基礎</vt:lpstr>
      <vt:lpstr>太平山莊訂房網驗證碼辨識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太平山莊訂房網驗證碼辨識 </dc:title>
  <dc:creator>廖昱瑋</dc:creator>
  <cp:lastModifiedBy>廖昱瑋</cp:lastModifiedBy>
  <cp:revision>12</cp:revision>
  <dcterms:created xsi:type="dcterms:W3CDTF">2021-01-10T19:56:31Z</dcterms:created>
  <dcterms:modified xsi:type="dcterms:W3CDTF">2021-01-11T16:39:38Z</dcterms:modified>
</cp:coreProperties>
</file>