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notesMasterIdLst>
    <p:notesMasterId r:id="rId88"/>
  </p:notesMasterIdLst>
  <p:sldIdLst>
    <p:sldId id="256" r:id="rId2"/>
    <p:sldId id="353" r:id="rId3"/>
    <p:sldId id="330" r:id="rId4"/>
    <p:sldId id="260" r:id="rId5"/>
    <p:sldId id="334" r:id="rId6"/>
    <p:sldId id="458" r:id="rId7"/>
    <p:sldId id="447" r:id="rId8"/>
    <p:sldId id="449" r:id="rId9"/>
    <p:sldId id="450" r:id="rId10"/>
    <p:sldId id="456" r:id="rId11"/>
    <p:sldId id="453" r:id="rId12"/>
    <p:sldId id="452" r:id="rId13"/>
    <p:sldId id="448" r:id="rId14"/>
    <p:sldId id="451" r:id="rId15"/>
    <p:sldId id="454" r:id="rId16"/>
    <p:sldId id="457" r:id="rId17"/>
    <p:sldId id="349" r:id="rId18"/>
    <p:sldId id="350" r:id="rId19"/>
    <p:sldId id="335" r:id="rId20"/>
    <p:sldId id="336" r:id="rId21"/>
    <p:sldId id="337" r:id="rId22"/>
    <p:sldId id="459" r:id="rId23"/>
    <p:sldId id="340" r:id="rId24"/>
    <p:sldId id="339" r:id="rId25"/>
    <p:sldId id="358" r:id="rId26"/>
    <p:sldId id="341" r:id="rId27"/>
    <p:sldId id="421" r:id="rId28"/>
    <p:sldId id="345" r:id="rId29"/>
    <p:sldId id="346" r:id="rId30"/>
    <p:sldId id="347" r:id="rId31"/>
    <p:sldId id="344" r:id="rId32"/>
    <p:sldId id="354" r:id="rId33"/>
    <p:sldId id="355" r:id="rId34"/>
    <p:sldId id="378" r:id="rId35"/>
    <p:sldId id="381" r:id="rId36"/>
    <p:sldId id="461" r:id="rId37"/>
    <p:sldId id="380" r:id="rId38"/>
    <p:sldId id="384" r:id="rId39"/>
    <p:sldId id="385" r:id="rId40"/>
    <p:sldId id="443" r:id="rId41"/>
    <p:sldId id="348" r:id="rId42"/>
    <p:sldId id="351" r:id="rId43"/>
    <p:sldId id="352" r:id="rId44"/>
    <p:sldId id="444" r:id="rId45"/>
    <p:sldId id="420" r:id="rId46"/>
    <p:sldId id="413" r:id="rId47"/>
    <p:sldId id="400" r:id="rId48"/>
    <p:sldId id="439" r:id="rId49"/>
    <p:sldId id="399" r:id="rId50"/>
    <p:sldId id="442" r:id="rId51"/>
    <p:sldId id="445" r:id="rId52"/>
    <p:sldId id="356" r:id="rId53"/>
    <p:sldId id="359" r:id="rId54"/>
    <p:sldId id="343" r:id="rId55"/>
    <p:sldId id="361" r:id="rId56"/>
    <p:sldId id="362" r:id="rId57"/>
    <p:sldId id="363" r:id="rId58"/>
    <p:sldId id="368" r:id="rId59"/>
    <p:sldId id="369" r:id="rId60"/>
    <p:sldId id="371" r:id="rId61"/>
    <p:sldId id="375" r:id="rId62"/>
    <p:sldId id="393" r:id="rId63"/>
    <p:sldId id="392" r:id="rId64"/>
    <p:sldId id="394" r:id="rId65"/>
    <p:sldId id="373" r:id="rId66"/>
    <p:sldId id="372" r:id="rId67"/>
    <p:sldId id="370" r:id="rId68"/>
    <p:sldId id="423" r:id="rId69"/>
    <p:sldId id="424" r:id="rId70"/>
    <p:sldId id="367" r:id="rId71"/>
    <p:sldId id="426" r:id="rId72"/>
    <p:sldId id="425" r:id="rId73"/>
    <p:sldId id="428" r:id="rId74"/>
    <p:sldId id="427" r:id="rId75"/>
    <p:sldId id="430" r:id="rId76"/>
    <p:sldId id="429" r:id="rId77"/>
    <p:sldId id="431" r:id="rId78"/>
    <p:sldId id="433" r:id="rId79"/>
    <p:sldId id="432" r:id="rId80"/>
    <p:sldId id="435" r:id="rId81"/>
    <p:sldId id="434" r:id="rId82"/>
    <p:sldId id="436" r:id="rId83"/>
    <p:sldId id="438" r:id="rId84"/>
    <p:sldId id="437" r:id="rId85"/>
    <p:sldId id="366" r:id="rId86"/>
    <p:sldId id="446" r:id="rId8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79" autoAdjust="0"/>
    <p:restoredTop sz="86439" autoAdjust="0"/>
  </p:normalViewPr>
  <p:slideViewPr>
    <p:cSldViewPr>
      <p:cViewPr varScale="1">
        <p:scale>
          <a:sx n="79" d="100"/>
          <a:sy n="79" d="100"/>
        </p:scale>
        <p:origin x="-78" y="-888"/>
      </p:cViewPr>
      <p:guideLst>
        <p:guide orient="horz" pos="2160"/>
        <p:guide pos="2880"/>
      </p:guideLst>
    </p:cSldViewPr>
  </p:slideViewPr>
  <p:outlineViewPr>
    <p:cViewPr>
      <p:scale>
        <a:sx n="33" d="100"/>
        <a:sy n="33" d="100"/>
      </p:scale>
      <p:origin x="0" y="1014"/>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86" d="100"/>
          <a:sy n="86" d="100"/>
        </p:scale>
        <p:origin x="-1518"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notesMaster" Target="notesMasters/notesMaster1.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3332669-555D-4B66-9B39-827FA087E0FE}" type="datetimeFigureOut">
              <a:rPr lang="en-US" smtClean="0"/>
              <a:t>2/13/2021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BD4DF3-AC6A-4D65-836F-8C6F92470FC1}" type="slidenum">
              <a:rPr lang="en-US" smtClean="0"/>
              <a:t>‹#›</a:t>
            </a:fld>
            <a:endParaRPr lang="en-US"/>
          </a:p>
        </p:txBody>
      </p:sp>
    </p:spTree>
    <p:extLst>
      <p:ext uri="{BB962C8B-B14F-4D97-AF65-F5344CB8AC3E}">
        <p14:creationId xmlns:p14="http://schemas.microsoft.com/office/powerpoint/2010/main" val="8259222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2" cstate="print"/>
          <a:srcRect t="33333"/>
          <a:stretch>
            <a:fillRect/>
          </a:stretch>
        </p:blipFill>
        <p:spPr>
          <a:xfrm>
            <a:off x="0" y="0"/>
            <a:ext cx="9144000" cy="4572000"/>
          </a:xfrm>
          <a:prstGeom prst="rect">
            <a:avLst/>
          </a:prstGeom>
        </p:spPr>
      </p:pic>
      <p:sp>
        <p:nvSpPr>
          <p:cNvPr id="4" name="Date Placeholder 3"/>
          <p:cNvSpPr>
            <a:spLocks noGrp="1"/>
          </p:cNvSpPr>
          <p:nvPr>
            <p:ph type="dt" sz="half" idx="10"/>
          </p:nvPr>
        </p:nvSpPr>
        <p:spPr/>
        <p:txBody>
          <a:bodyPr/>
          <a:lstStyle/>
          <a:p>
            <a:fld id="{F43F114B-BB34-4FD6-85A4-F01874FE88A3}" type="datetimeFigureOut">
              <a:rPr lang="en-US" smtClean="0"/>
              <a:t>2/13/2021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C345D0-647F-4861-BED7-A450BD04E9A4}" type="slidenum">
              <a:rPr lang="en-US" smtClean="0"/>
              <a:t>‹#›</a:t>
            </a:fld>
            <a:endParaRPr lang="en-US"/>
          </a:p>
        </p:txBody>
      </p:sp>
      <p:sp>
        <p:nvSpPr>
          <p:cNvPr id="3" name="Subtitle 2"/>
          <p:cNvSpPr>
            <a:spLocks noGrp="1"/>
          </p:cNvSpPr>
          <p:nvPr>
            <p:ph type="subTitle" idx="1"/>
          </p:nvPr>
        </p:nvSpPr>
        <p:spPr>
          <a:xfrm>
            <a:off x="1219200" y="3886200"/>
            <a:ext cx="6400800" cy="1752600"/>
          </a:xfrm>
        </p:spPr>
        <p:txBody>
          <a:bodyPr>
            <a:normAutofit/>
          </a:bodyPr>
          <a:lstStyle>
            <a:lvl1pPr marL="0" indent="0" algn="ctr">
              <a:buNone/>
              <a:defRPr sz="1700"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685800" y="2007888"/>
            <a:ext cx="7772400" cy="1470025"/>
          </a:xfrm>
        </p:spPr>
        <p:txBody>
          <a:bodyPr/>
          <a:lstStyle>
            <a:lvl1pPr algn="ctr">
              <a:defRPr sz="3200"/>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43F114B-BB34-4FD6-85A4-F01874FE88A3}" type="datetimeFigureOut">
              <a:rPr lang="en-US" smtClean="0"/>
              <a:t>2/13/2021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C345D0-647F-4861-BED7-A450BD04E9A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43F114B-BB34-4FD6-85A4-F01874FE88A3}" type="datetimeFigureOut">
              <a:rPr lang="en-US" smtClean="0"/>
              <a:t>2/13/2021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C345D0-647F-4861-BED7-A450BD04E9A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4" name="Date Placeholder 3"/>
          <p:cNvSpPr>
            <a:spLocks noGrp="1"/>
          </p:cNvSpPr>
          <p:nvPr>
            <p:ph type="dt" sz="half" idx="10"/>
          </p:nvPr>
        </p:nvSpPr>
        <p:spPr/>
        <p:txBody>
          <a:bodyPr/>
          <a:lstStyle/>
          <a:p>
            <a:fld id="{F43F114B-BB34-4FD6-85A4-F01874FE88A3}" type="datetimeFigureOut">
              <a:rPr lang="en-US" smtClean="0"/>
              <a:t>2/13/2021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C345D0-647F-4861-BED7-A450BD04E9A4}" type="slidenum">
              <a:rPr lang="en-US" smtClean="0"/>
              <a:t>‹#›</a:t>
            </a:fld>
            <a:endParaRPr lang="en-US"/>
          </a:p>
        </p:txBody>
      </p:sp>
      <p:sp>
        <p:nvSpPr>
          <p:cNvPr id="8" name="Content Placeholder 7"/>
          <p:cNvSpPr>
            <a:spLocks noGrp="1"/>
          </p:cNvSpPr>
          <p:nvPr>
            <p:ph sz="quarter" idx="13"/>
          </p:nvPr>
        </p:nvSpPr>
        <p:spPr>
          <a:xfrm>
            <a:off x="609600" y="1600200"/>
            <a:ext cx="79248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 y="4962525"/>
            <a:ext cx="7885113" cy="1362075"/>
          </a:xfrm>
        </p:spPr>
        <p:txBody>
          <a:bodyPr anchor="t"/>
          <a:lstStyle>
            <a:lvl1pPr algn="l">
              <a:defRPr sz="3200" b="0" i="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609600" y="3462338"/>
            <a:ext cx="7885113" cy="1500187"/>
          </a:xfrm>
        </p:spPr>
        <p:txBody>
          <a:bodyPr anchor="b">
            <a:normAutofit/>
          </a:bodyPr>
          <a:lstStyle>
            <a:lvl1pPr marL="0" indent="0">
              <a:buNone/>
              <a:defRPr sz="17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43F114B-BB34-4FD6-85A4-F01874FE88A3}" type="datetimeFigureOut">
              <a:rPr lang="en-US" smtClean="0"/>
              <a:t>2/13/2021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C345D0-647F-4861-BED7-A450BD04E9A4}"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1" name="Content Placeholder 10"/>
          <p:cNvSpPr>
            <a:spLocks noGrp="1"/>
          </p:cNvSpPr>
          <p:nvPr>
            <p:ph sz="quarter" idx="13"/>
          </p:nvPr>
        </p:nvSpPr>
        <p:spPr>
          <a:xfrm>
            <a:off x="609600" y="1600200"/>
            <a:ext cx="3733800" cy="4114800"/>
          </a:xfrm>
        </p:spPr>
        <p:txBody>
          <a:bodyPr/>
          <a:lstStyle>
            <a:lvl5pPr>
              <a:defRPr/>
            </a:lvl5pPr>
            <a:lvl6pPr>
              <a:buClr>
                <a:schemeClr val="tx2"/>
              </a:buClr>
              <a:buFont typeface="Arial" pitchFamily="34" charset="0"/>
              <a:buChar char="•"/>
              <a:defRPr/>
            </a:lvl6pPr>
            <a:lvl7pPr>
              <a:buClr>
                <a:schemeClr val="tx2"/>
              </a:buClr>
              <a:buFont typeface="Arial" pitchFamily="34" charset="0"/>
              <a:buChar char="•"/>
              <a:defRPr/>
            </a:lvl7pPr>
            <a:lvl8pPr>
              <a:buClr>
                <a:schemeClr val="tx2"/>
              </a:buClr>
              <a:buFont typeface="Arial" pitchFamily="34" charset="0"/>
              <a:buChar char="•"/>
              <a:defRPr/>
            </a:lvl8pPr>
            <a:lvl9pPr>
              <a:buClr>
                <a:schemeClr val="tx2"/>
              </a:buCl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3" name="Content Placeholder 12"/>
          <p:cNvSpPr>
            <a:spLocks noGrp="1"/>
          </p:cNvSpPr>
          <p:nvPr>
            <p:ph sz="quarter" idx="14"/>
          </p:nvPr>
        </p:nvSpPr>
        <p:spPr>
          <a:xfrm>
            <a:off x="4800600" y="1600200"/>
            <a:ext cx="3733800" cy="41148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5" name="Date Placeholder 4"/>
          <p:cNvSpPr>
            <a:spLocks noGrp="1"/>
          </p:cNvSpPr>
          <p:nvPr>
            <p:ph type="dt" sz="half" idx="10"/>
          </p:nvPr>
        </p:nvSpPr>
        <p:spPr/>
        <p:txBody>
          <a:bodyPr/>
          <a:lstStyle/>
          <a:p>
            <a:fld id="{F43F114B-BB34-4FD6-85A4-F01874FE88A3}" type="datetimeFigureOut">
              <a:rPr lang="en-US" smtClean="0"/>
              <a:t>2/13/2021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C345D0-647F-4861-BED7-A450BD04E9A4}"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3" name="Content Placeholder 12"/>
          <p:cNvSpPr>
            <a:spLocks noGrp="1"/>
          </p:cNvSpPr>
          <p:nvPr>
            <p:ph sz="quarter" idx="14"/>
          </p:nvPr>
        </p:nvSpPr>
        <p:spPr>
          <a:xfrm>
            <a:off x="4800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1" name="Content Placeholder 10"/>
          <p:cNvSpPr>
            <a:spLocks noGrp="1"/>
          </p:cNvSpPr>
          <p:nvPr>
            <p:ph sz="quarter" idx="13"/>
          </p:nvPr>
        </p:nvSpPr>
        <p:spPr>
          <a:xfrm>
            <a:off x="609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1"/>
          <p:cNvSpPr>
            <a:spLocks noGrp="1"/>
          </p:cNvSpPr>
          <p:nvPr>
            <p:ph type="title"/>
          </p:nvPr>
        </p:nvSpPr>
        <p:spPr>
          <a:xfrm>
            <a:off x="609600" y="274638"/>
            <a:ext cx="7924800" cy="11430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800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F43F114B-BB34-4FD6-85A4-F01874FE88A3}" type="datetimeFigureOut">
              <a:rPr lang="en-US" smtClean="0"/>
              <a:t>2/13/2021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DC345D0-647F-4861-BED7-A450BD04E9A4}"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43F114B-BB34-4FD6-85A4-F01874FE88A3}" type="datetimeFigureOut">
              <a:rPr lang="en-US" smtClean="0"/>
              <a:t>2/13/2021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DC345D0-647F-4861-BED7-A450BD04E9A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3F114B-BB34-4FD6-85A4-F01874FE88A3}" type="datetimeFigureOut">
              <a:rPr lang="en-US" smtClean="0"/>
              <a:t>2/13/2021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DC345D0-647F-4861-BED7-A450BD04E9A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Content Placeholder 8"/>
          <p:cNvSpPr>
            <a:spLocks noGrp="1"/>
          </p:cNvSpPr>
          <p:nvPr>
            <p:ph sz="quarter" idx="13"/>
          </p:nvPr>
        </p:nvSpPr>
        <p:spPr>
          <a:xfrm>
            <a:off x="3962400" y="1447800"/>
            <a:ext cx="4648200" cy="4267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a:xfrm>
            <a:off x="612648" y="1447800"/>
            <a:ext cx="2971800" cy="1097280"/>
          </a:xfrm>
        </p:spPr>
        <p:txBody>
          <a:bodyPr anchor="b"/>
          <a:lstStyle>
            <a:lvl1pPr algn="l">
              <a:defRPr sz="1800" b="0" i="0" cap="none" baseline="0">
                <a:solidFill>
                  <a:schemeClr val="tx2"/>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612648" y="2547891"/>
            <a:ext cx="2971800" cy="3167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43F114B-BB34-4FD6-85A4-F01874FE88A3}" type="datetimeFigureOut">
              <a:rPr lang="en-US" smtClean="0"/>
              <a:t>2/13/2021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C345D0-647F-4861-BED7-A450BD04E9A4}"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pic>
        <p:nvPicPr>
          <p:cNvPr id="11" name="Picture 10" descr="horizon.png"/>
          <p:cNvPicPr>
            <a:picLocks noChangeAspect="1"/>
          </p:cNvPicPr>
          <p:nvPr/>
        </p:nvPicPr>
        <p:blipFill>
          <a:blip r:embed="rId2" cstate="print"/>
          <a:stretch>
            <a:fillRect/>
          </a:stretch>
        </p:blipFill>
        <p:spPr>
          <a:xfrm>
            <a:off x="0" y="0"/>
            <a:ext cx="9144000" cy="6858000"/>
          </a:xfrm>
          <a:prstGeom prst="rect">
            <a:avLst/>
          </a:prstGeom>
        </p:spPr>
      </p:pic>
      <p:sp>
        <p:nvSpPr>
          <p:cNvPr id="2" name="Title 1"/>
          <p:cNvSpPr>
            <a:spLocks noGrp="1"/>
          </p:cNvSpPr>
          <p:nvPr>
            <p:ph type="title"/>
          </p:nvPr>
        </p:nvSpPr>
        <p:spPr>
          <a:xfrm>
            <a:off x="609600" y="1447800"/>
            <a:ext cx="2971800" cy="1097280"/>
          </a:xfrm>
        </p:spPr>
        <p:txBody>
          <a:bodyPr anchor="b"/>
          <a:lstStyle>
            <a:lvl1pPr algn="l">
              <a:defRPr sz="1800" b="0" i="0" cap="none" baseline="0">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4657344" y="1447800"/>
            <a:ext cx="3419856" cy="3474720"/>
          </a:xfrm>
          <a:custGeom>
            <a:avLst/>
            <a:gdLst>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74450 w 3419856"/>
              <a:gd name="connsiteY9" fmla="*/ 3429000 h 3429000"/>
              <a:gd name="connsiteX10" fmla="*/ 21806 w 3419856"/>
              <a:gd name="connsiteY10" fmla="*/ 3407194 h 3429000"/>
              <a:gd name="connsiteX11" fmla="*/ 0 w 3419856"/>
              <a:gd name="connsiteY11" fmla="*/ 3354550 h 3429000"/>
              <a:gd name="connsiteX12" fmla="*/ 0 w 3419856"/>
              <a:gd name="connsiteY12" fmla="*/ 74450 h 3429000"/>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21806 w 3419856"/>
              <a:gd name="connsiteY9" fmla="*/ 3407194 h 3429000"/>
              <a:gd name="connsiteX10" fmla="*/ 0 w 3419856"/>
              <a:gd name="connsiteY10" fmla="*/ 3354550 h 3429000"/>
              <a:gd name="connsiteX11" fmla="*/ 0 w 3419856"/>
              <a:gd name="connsiteY11" fmla="*/ 74450 h 3429000"/>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8026"/>
              <a:gd name="connsiteY0" fmla="*/ 74450 h 3910007"/>
              <a:gd name="connsiteX1" fmla="*/ 21806 w 3968026"/>
              <a:gd name="connsiteY1" fmla="*/ 21806 h 3910007"/>
              <a:gd name="connsiteX2" fmla="*/ 74450 w 3968026"/>
              <a:gd name="connsiteY2" fmla="*/ 0 h 3910007"/>
              <a:gd name="connsiteX3" fmla="*/ 3345406 w 3968026"/>
              <a:gd name="connsiteY3" fmla="*/ 0 h 3910007"/>
              <a:gd name="connsiteX4" fmla="*/ 3398050 w 3968026"/>
              <a:gd name="connsiteY4" fmla="*/ 21806 h 3910007"/>
              <a:gd name="connsiteX5" fmla="*/ 3419856 w 3968026"/>
              <a:gd name="connsiteY5" fmla="*/ 74450 h 3910007"/>
              <a:gd name="connsiteX6" fmla="*/ 3419856 w 3968026"/>
              <a:gd name="connsiteY6" fmla="*/ 3354550 h 3910007"/>
              <a:gd name="connsiteX7" fmla="*/ 3398050 w 3968026"/>
              <a:gd name="connsiteY7" fmla="*/ 3407194 h 3910007"/>
              <a:gd name="connsiteX8" fmla="*/ 0 w 3968026"/>
              <a:gd name="connsiteY8" fmla="*/ 3354550 h 3910007"/>
              <a:gd name="connsiteX9" fmla="*/ 0 w 3968026"/>
              <a:gd name="connsiteY9" fmla="*/ 74450 h 3910007"/>
              <a:gd name="connsiteX0" fmla="*/ 0 w 3419856"/>
              <a:gd name="connsiteY0" fmla="*/ 74450 h 3901233"/>
              <a:gd name="connsiteX1" fmla="*/ 21806 w 3419856"/>
              <a:gd name="connsiteY1" fmla="*/ 21806 h 3901233"/>
              <a:gd name="connsiteX2" fmla="*/ 74450 w 3419856"/>
              <a:gd name="connsiteY2" fmla="*/ 0 h 3901233"/>
              <a:gd name="connsiteX3" fmla="*/ 3345406 w 3419856"/>
              <a:gd name="connsiteY3" fmla="*/ 0 h 3901233"/>
              <a:gd name="connsiteX4" fmla="*/ 3398050 w 3419856"/>
              <a:gd name="connsiteY4" fmla="*/ 21806 h 3901233"/>
              <a:gd name="connsiteX5" fmla="*/ 3419856 w 3419856"/>
              <a:gd name="connsiteY5" fmla="*/ 74450 h 3901233"/>
              <a:gd name="connsiteX6" fmla="*/ 3419856 w 3419856"/>
              <a:gd name="connsiteY6" fmla="*/ 3354550 h 3901233"/>
              <a:gd name="connsiteX7" fmla="*/ 0 w 3419856"/>
              <a:gd name="connsiteY7" fmla="*/ 3354550 h 3901233"/>
              <a:gd name="connsiteX8" fmla="*/ 0 w 3419856"/>
              <a:gd name="connsiteY8" fmla="*/ 74450 h 3901233"/>
              <a:gd name="connsiteX0" fmla="*/ 0 w 3419856"/>
              <a:gd name="connsiteY0" fmla="*/ 74450 h 3354550"/>
              <a:gd name="connsiteX1" fmla="*/ 21806 w 3419856"/>
              <a:gd name="connsiteY1" fmla="*/ 21806 h 3354550"/>
              <a:gd name="connsiteX2" fmla="*/ 74450 w 3419856"/>
              <a:gd name="connsiteY2" fmla="*/ 0 h 3354550"/>
              <a:gd name="connsiteX3" fmla="*/ 3345406 w 3419856"/>
              <a:gd name="connsiteY3" fmla="*/ 0 h 3354550"/>
              <a:gd name="connsiteX4" fmla="*/ 3398050 w 3419856"/>
              <a:gd name="connsiteY4" fmla="*/ 21806 h 3354550"/>
              <a:gd name="connsiteX5" fmla="*/ 3419856 w 3419856"/>
              <a:gd name="connsiteY5" fmla="*/ 74450 h 3354550"/>
              <a:gd name="connsiteX6" fmla="*/ 3419856 w 3419856"/>
              <a:gd name="connsiteY6" fmla="*/ 3354550 h 3354550"/>
              <a:gd name="connsiteX7" fmla="*/ 0 w 3419856"/>
              <a:gd name="connsiteY7" fmla="*/ 3354550 h 3354550"/>
              <a:gd name="connsiteX8" fmla="*/ 0 w 3419856"/>
              <a:gd name="connsiteY8" fmla="*/ 74450 h 335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19856" h="3354550">
                <a:moveTo>
                  <a:pt x="0" y="74450"/>
                </a:moveTo>
                <a:cubicBezTo>
                  <a:pt x="0" y="54705"/>
                  <a:pt x="7844" y="35768"/>
                  <a:pt x="21806" y="21806"/>
                </a:cubicBezTo>
                <a:cubicBezTo>
                  <a:pt x="35768" y="7844"/>
                  <a:pt x="54705" y="0"/>
                  <a:pt x="74450" y="0"/>
                </a:cubicBezTo>
                <a:lnTo>
                  <a:pt x="3345406" y="0"/>
                </a:lnTo>
                <a:cubicBezTo>
                  <a:pt x="3365151" y="0"/>
                  <a:pt x="3384088" y="7844"/>
                  <a:pt x="3398050" y="21806"/>
                </a:cubicBezTo>
                <a:cubicBezTo>
                  <a:pt x="3412012" y="35768"/>
                  <a:pt x="3419856" y="54705"/>
                  <a:pt x="3419856" y="74450"/>
                </a:cubicBezTo>
                <a:lnTo>
                  <a:pt x="3419856" y="3354550"/>
                </a:lnTo>
                <a:lnTo>
                  <a:pt x="0" y="3354550"/>
                </a:lnTo>
                <a:lnTo>
                  <a:pt x="0" y="74450"/>
                </a:lnTo>
                <a:close/>
              </a:path>
            </a:pathLst>
          </a:custGeom>
        </p:spPr>
        <p:txBody>
          <a:bodyPr>
            <a:normAutofit/>
          </a:bodyPr>
          <a:lstStyle>
            <a:lvl1pPr marL="0" indent="0" algn="ctr">
              <a:buNone/>
              <a:defRPr sz="2000" baseline="0">
                <a:solidFill>
                  <a:schemeClr val="tx1">
                    <a:lumMod val="6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09600" y="2547890"/>
            <a:ext cx="2971800" cy="2405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43F114B-BB34-4FD6-85A4-F01874FE88A3}" type="datetimeFigureOut">
              <a:rPr lang="en-US" smtClean="0"/>
              <a:t>2/13/2021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C345D0-647F-4861-BED7-A450BD04E9A4}"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13" cstate="print"/>
          <a:stretch>
            <a:fillRect/>
          </a:stretch>
        </p:blipFill>
        <p:spPr>
          <a:xfrm>
            <a:off x="0" y="0"/>
            <a:ext cx="9144000" cy="6858000"/>
          </a:xfrm>
          <a:prstGeom prst="rect">
            <a:avLst/>
          </a:prstGeom>
        </p:spPr>
      </p:pic>
      <p:sp>
        <p:nvSpPr>
          <p:cNvPr id="2" name="Title Placeholder 1"/>
          <p:cNvSpPr>
            <a:spLocks noGrp="1"/>
          </p:cNvSpPr>
          <p:nvPr>
            <p:ph type="title"/>
          </p:nvPr>
        </p:nvSpPr>
        <p:spPr>
          <a:xfrm>
            <a:off x="609600" y="274638"/>
            <a:ext cx="7924800" cy="1143000"/>
          </a:xfrm>
          <a:prstGeom prst="rect">
            <a:avLst/>
          </a:prstGeom>
        </p:spPr>
        <p:txBody>
          <a:bodyPr vert="horz" lIns="91440" tIns="45720" rIns="91440" bIns="45720" rtlCol="0" anchor="b"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609600" y="1600200"/>
            <a:ext cx="7924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5715000" y="6356350"/>
            <a:ext cx="1524000" cy="365125"/>
          </a:xfrm>
          <a:prstGeom prst="rect">
            <a:avLst/>
          </a:prstGeom>
        </p:spPr>
        <p:txBody>
          <a:bodyPr vert="horz" lIns="91440" tIns="45720" rIns="91440" bIns="45720" rtlCol="0" anchor="ctr"/>
          <a:lstStyle>
            <a:lvl1pPr algn="r">
              <a:defRPr sz="1000" strike="noStrike" spc="60" baseline="0">
                <a:solidFill>
                  <a:schemeClr val="tx1"/>
                </a:solidFill>
              </a:defRPr>
            </a:lvl1pPr>
          </a:lstStyle>
          <a:p>
            <a:fld id="{F43F114B-BB34-4FD6-85A4-F01874FE88A3}" type="datetimeFigureOut">
              <a:rPr lang="en-US" smtClean="0"/>
              <a:t>2/13/2021</a:t>
            </a:fld>
            <a:endParaRPr lang="en-US"/>
          </a:p>
        </p:txBody>
      </p:sp>
      <p:sp>
        <p:nvSpPr>
          <p:cNvPr id="5" name="Footer Placeholder 4"/>
          <p:cNvSpPr>
            <a:spLocks noGrp="1"/>
          </p:cNvSpPr>
          <p:nvPr>
            <p:ph type="ftr" sz="quarter" idx="3"/>
          </p:nvPr>
        </p:nvSpPr>
        <p:spPr>
          <a:xfrm>
            <a:off x="609600" y="6356350"/>
            <a:ext cx="2895600" cy="365125"/>
          </a:xfrm>
          <a:prstGeom prst="rect">
            <a:avLst/>
          </a:prstGeom>
        </p:spPr>
        <p:txBody>
          <a:bodyPr vert="horz" lIns="91440" tIns="45720" rIns="91440" bIns="45720" rtlCol="0" anchor="ctr"/>
          <a:lstStyle>
            <a:lvl1pPr algn="l">
              <a:defRPr sz="1000" cap="all" spc="60" baseline="0">
                <a:solidFill>
                  <a:schemeClr val="tx1"/>
                </a:solidFill>
              </a:defRPr>
            </a:lvl1pPr>
          </a:lstStyle>
          <a:p>
            <a:endParaRPr lang="en-US"/>
          </a:p>
        </p:txBody>
      </p:sp>
      <p:sp>
        <p:nvSpPr>
          <p:cNvPr id="6" name="Slide Number Placeholder 5"/>
          <p:cNvSpPr>
            <a:spLocks noGrp="1"/>
          </p:cNvSpPr>
          <p:nvPr>
            <p:ph type="sldNum" sz="quarter" idx="4"/>
          </p:nvPr>
        </p:nvSpPr>
        <p:spPr>
          <a:xfrm>
            <a:off x="7543800" y="6356350"/>
            <a:ext cx="990600" cy="365125"/>
          </a:xfrm>
          <a:prstGeom prst="rect">
            <a:avLst/>
          </a:prstGeom>
        </p:spPr>
        <p:txBody>
          <a:bodyPr vert="horz" lIns="91440" tIns="45720" rIns="91440" bIns="45720" rtlCol="0" anchor="ctr"/>
          <a:lstStyle>
            <a:lvl1pPr algn="r">
              <a:defRPr sz="1100" baseline="0">
                <a:solidFill>
                  <a:schemeClr val="tx1"/>
                </a:solidFill>
              </a:defRPr>
            </a:lvl1pPr>
          </a:lstStyle>
          <a:p>
            <a:fld id="{5DC345D0-647F-4861-BED7-A450BD04E9A4}"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xStyles>
    <p:title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95400" y="1600200"/>
            <a:ext cx="6400800" cy="1752600"/>
          </a:xfrm>
        </p:spPr>
        <p:txBody>
          <a:bodyPr/>
          <a:lstStyle/>
          <a:p>
            <a:endParaRPr lang="en-US" dirty="0"/>
          </a:p>
        </p:txBody>
      </p:sp>
      <p:sp>
        <p:nvSpPr>
          <p:cNvPr id="2" name="Title 1"/>
          <p:cNvSpPr>
            <a:spLocks noGrp="1"/>
          </p:cNvSpPr>
          <p:nvPr>
            <p:ph type="ctrTitle"/>
          </p:nvPr>
        </p:nvSpPr>
        <p:spPr>
          <a:xfrm>
            <a:off x="838200" y="335538"/>
            <a:ext cx="7772400" cy="1470025"/>
          </a:xfrm>
        </p:spPr>
        <p:txBody>
          <a:bodyPr>
            <a:normAutofit/>
          </a:bodyPr>
          <a:lstStyle/>
          <a:p>
            <a:r>
              <a:rPr lang="en-US" b="1" dirty="0" smtClean="0">
                <a:solidFill>
                  <a:srgbClr val="FFFF00"/>
                </a:solidFill>
              </a:rPr>
              <a:t>C</a:t>
            </a:r>
            <a:r>
              <a:rPr lang="en-US" b="1" dirty="0" smtClean="0">
                <a:solidFill>
                  <a:srgbClr val="0070C0"/>
                </a:solidFill>
              </a:rPr>
              <a:t>ommodore </a:t>
            </a:r>
            <a:r>
              <a:rPr lang="en-US" b="1" dirty="0" smtClean="0">
                <a:solidFill>
                  <a:srgbClr val="FFFF00"/>
                </a:solidFill>
              </a:rPr>
              <a:t>64</a:t>
            </a:r>
            <a:r>
              <a:rPr lang="en-US" b="1" dirty="0" smtClean="0">
                <a:solidFill>
                  <a:srgbClr val="0070C0"/>
                </a:solidFill>
              </a:rPr>
              <a:t> Game Project Video 1</a:t>
            </a:r>
            <a:br>
              <a:rPr lang="en-US" b="1" dirty="0" smtClean="0">
                <a:solidFill>
                  <a:srgbClr val="0070C0"/>
                </a:solidFill>
              </a:rPr>
            </a:br>
            <a:endParaRPr lang="en-US" b="1" dirty="0">
              <a:solidFill>
                <a:srgbClr val="0070C0"/>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1600200"/>
            <a:ext cx="8146303" cy="4305300"/>
          </a:xfrm>
          <a:prstGeom prst="rect">
            <a:avLst/>
          </a:prstGeom>
        </p:spPr>
      </p:pic>
      <p:sp>
        <p:nvSpPr>
          <p:cNvPr id="6" name="Rectangle 5"/>
          <p:cNvSpPr/>
          <p:nvPr/>
        </p:nvSpPr>
        <p:spPr>
          <a:xfrm>
            <a:off x="2011582" y="1676400"/>
            <a:ext cx="5227418" cy="923330"/>
          </a:xfrm>
          <a:prstGeom prst="rect">
            <a:avLst/>
          </a:prstGeom>
          <a:solidFill>
            <a:srgbClr val="00B050"/>
          </a:solidFill>
          <a:ln>
            <a:solidFill>
              <a:schemeClr val="accent1"/>
            </a:solidFill>
          </a:ln>
        </p:spPr>
        <p:txBody>
          <a:bodyPr wrap="square" lIns="91440" tIns="45720" rIns="91440" bIns="4572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en-US" sz="5400" cap="all" dirty="0" smtClean="0">
                <a:ln/>
                <a:solidFill>
                  <a:srgbClr val="FFFF00"/>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Cooper Black" pitchFamily="18" charset="0"/>
              </a:rPr>
              <a:t>By C64Brain</a:t>
            </a:r>
            <a:endParaRPr lang="en-US" sz="5400" cap="all" spc="0" dirty="0">
              <a:ln/>
              <a:solidFill>
                <a:srgbClr val="FFFF00"/>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Cooper Black" pitchFamily="18" charset="0"/>
            </a:endParaRPr>
          </a:p>
        </p:txBody>
      </p:sp>
    </p:spTree>
    <p:extLst>
      <p:ext uri="{BB962C8B-B14F-4D97-AF65-F5344CB8AC3E}">
        <p14:creationId xmlns:p14="http://schemas.microsoft.com/office/powerpoint/2010/main" val="27737411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3"/>
          </p:nvPr>
        </p:nvSpPr>
        <p:spPr/>
        <p:txBody>
          <a:bodyPr/>
          <a:lstStyle/>
          <a:p>
            <a:endParaRPr lang="en-US" dirty="0"/>
          </a:p>
        </p:txBody>
      </p:sp>
      <p:sp>
        <p:nvSpPr>
          <p:cNvPr id="4" name="Rectangle 3"/>
          <p:cNvSpPr/>
          <p:nvPr/>
        </p:nvSpPr>
        <p:spPr>
          <a:xfrm>
            <a:off x="1622514" y="2362200"/>
            <a:ext cx="5929829" cy="1754326"/>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5400" b="1" dirty="0">
                <a:solidFill>
                  <a:srgbClr val="00B0F0"/>
                </a:solidFill>
              </a:rPr>
              <a:t>Load file </a:t>
            </a:r>
            <a:endParaRPr lang="en-US" sz="5400" b="1" dirty="0" smtClean="0">
              <a:solidFill>
                <a:srgbClr val="00B0F0"/>
              </a:solidFill>
            </a:endParaRPr>
          </a:p>
          <a:p>
            <a:pPr algn="ctr"/>
            <a:r>
              <a:rPr lang="en-US" sz="5400" b="1" dirty="0" smtClean="0">
                <a:solidFill>
                  <a:srgbClr val="00B0F0"/>
                </a:solidFill>
              </a:rPr>
              <a:t>“Game_Macros.asm”</a:t>
            </a:r>
            <a:endParaRPr lang="en-US" sz="5400" b="1" spc="50" dirty="0">
              <a:ln w="11430"/>
              <a:solidFill>
                <a:srgbClr val="00B0F0"/>
              </a:solidFill>
              <a:effectLst>
                <a:outerShdw blurRad="76200" dist="50800" dir="5400000" algn="tl" rotWithShape="0">
                  <a:srgbClr val="000000">
                    <a:alpha val="65000"/>
                  </a:srgbClr>
                </a:outerShdw>
              </a:effectLst>
            </a:endParaRPr>
          </a:p>
        </p:txBody>
      </p:sp>
    </p:spTree>
    <p:extLst>
      <p:ext uri="{BB962C8B-B14F-4D97-AF65-F5344CB8AC3E}">
        <p14:creationId xmlns:p14="http://schemas.microsoft.com/office/powerpoint/2010/main" val="42937799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3"/>
          </p:nvPr>
        </p:nvSpPr>
        <p:spPr/>
        <p:txBody>
          <a:bodyPr>
            <a:normAutofit/>
          </a:bodyPr>
          <a:lstStyle/>
          <a:p>
            <a:r>
              <a:rPr lang="en-US" sz="2400" i="1" dirty="0"/>
              <a:t>; </a:t>
            </a:r>
            <a:r>
              <a:rPr lang="en-US" sz="2400" i="1" dirty="0" err="1"/>
              <a:t>loadpointer</a:t>
            </a:r>
            <a:r>
              <a:rPr lang="en-US" sz="2400" i="1" dirty="0"/>
              <a:t> &lt;</a:t>
            </a:r>
            <a:r>
              <a:rPr lang="en-US" sz="2400" i="1" dirty="0" err="1"/>
              <a:t>zeropage_pointer</a:t>
            </a:r>
            <a:r>
              <a:rPr lang="en-US" sz="2400" i="1" dirty="0"/>
              <a:t>&gt;, &lt;label&gt; ; ; loads the address of &lt;label&gt; into &lt;</a:t>
            </a:r>
            <a:r>
              <a:rPr lang="en-US" sz="2400" i="1" dirty="0" err="1"/>
              <a:t>zeropage_pointer</a:t>
            </a:r>
            <a:r>
              <a:rPr lang="en-US" sz="2400" i="1" dirty="0"/>
              <a:t>&gt; ; NOTE : the </a:t>
            </a:r>
            <a:r>
              <a:rPr lang="en-US" sz="2400" i="1" dirty="0" err="1"/>
              <a:t>lable</a:t>
            </a:r>
            <a:r>
              <a:rPr lang="en-US" sz="2400" i="1" dirty="0"/>
              <a:t> MUST be an absolute address ;-------------------------------------------------------------------------------</a:t>
            </a:r>
            <a:r>
              <a:rPr lang="en-US" sz="2400" dirty="0"/>
              <a:t> </a:t>
            </a:r>
            <a:r>
              <a:rPr lang="en-US" sz="2400" dirty="0" smtClean="0"/>
              <a:t/>
            </a:r>
            <a:br>
              <a:rPr lang="en-US" sz="2400" dirty="0" smtClean="0"/>
            </a:br>
            <a:r>
              <a:rPr lang="en-US" sz="2400" dirty="0" err="1" smtClean="0"/>
              <a:t>defm</a:t>
            </a:r>
            <a:r>
              <a:rPr lang="en-US" sz="2400" dirty="0" smtClean="0"/>
              <a:t> </a:t>
            </a:r>
            <a:r>
              <a:rPr lang="en-US" sz="2400" b="1" dirty="0" err="1">
                <a:solidFill>
                  <a:schemeClr val="accent2">
                    <a:lumMod val="75000"/>
                  </a:schemeClr>
                </a:solidFill>
              </a:rPr>
              <a:t>loadPointer</a:t>
            </a:r>
            <a:r>
              <a:rPr lang="en-US" sz="2400" dirty="0">
                <a:solidFill>
                  <a:schemeClr val="accent2">
                    <a:lumMod val="75000"/>
                  </a:schemeClr>
                </a:solidFill>
              </a:rPr>
              <a:t> </a:t>
            </a:r>
            <a:r>
              <a:rPr lang="en-US" sz="2400" dirty="0" smtClean="0"/>
              <a:t/>
            </a:r>
            <a:br>
              <a:rPr lang="en-US" sz="2400" dirty="0" smtClean="0"/>
            </a:br>
            <a:r>
              <a:rPr lang="en-US" sz="2400" dirty="0" err="1" smtClean="0"/>
              <a:t>lda</a:t>
            </a:r>
            <a:r>
              <a:rPr lang="en-US" sz="2400" dirty="0" smtClean="0"/>
              <a:t> #</a:t>
            </a:r>
            <a:r>
              <a:rPr lang="en-US" sz="2400" b="1" dirty="0" smtClean="0">
                <a:solidFill>
                  <a:srgbClr val="92D050"/>
                </a:solidFill>
              </a:rPr>
              <a:t>&lt;/</a:t>
            </a:r>
            <a:r>
              <a:rPr lang="en-US" sz="2400" b="1" dirty="0">
                <a:solidFill>
                  <a:srgbClr val="92D050"/>
                </a:solidFill>
              </a:rPr>
              <a:t>2 </a:t>
            </a:r>
            <a:r>
              <a:rPr lang="en-US" sz="2400" dirty="0" smtClean="0"/>
              <a:t/>
            </a:r>
            <a:br>
              <a:rPr lang="en-US" sz="2400" dirty="0" smtClean="0"/>
            </a:br>
            <a:r>
              <a:rPr lang="en-US" sz="2400" dirty="0" err="1" smtClean="0"/>
              <a:t>sta</a:t>
            </a:r>
            <a:r>
              <a:rPr lang="en-US" sz="2400" dirty="0" smtClean="0"/>
              <a:t> </a:t>
            </a:r>
            <a:r>
              <a:rPr lang="en-US" sz="2400" dirty="0"/>
              <a:t>/1 </a:t>
            </a:r>
            <a:r>
              <a:rPr lang="en-US" sz="2400" i="1" dirty="0" smtClean="0"/>
              <a:t> </a:t>
            </a:r>
            <a:r>
              <a:rPr lang="en-US" sz="2400" dirty="0" smtClean="0"/>
              <a:t/>
            </a:r>
            <a:br>
              <a:rPr lang="en-US" sz="2400" dirty="0" smtClean="0"/>
            </a:br>
            <a:r>
              <a:rPr lang="en-US" sz="2400" dirty="0" err="1" smtClean="0"/>
              <a:t>lda</a:t>
            </a:r>
            <a:r>
              <a:rPr lang="en-US" sz="2400" dirty="0" smtClean="0"/>
              <a:t> #</a:t>
            </a:r>
            <a:r>
              <a:rPr lang="en-US" sz="2400" b="1" dirty="0" smtClean="0">
                <a:solidFill>
                  <a:srgbClr val="92D050"/>
                </a:solidFill>
              </a:rPr>
              <a:t>&gt;/</a:t>
            </a:r>
            <a:r>
              <a:rPr lang="en-US" sz="2400" b="1" dirty="0">
                <a:solidFill>
                  <a:srgbClr val="92D050"/>
                </a:solidFill>
              </a:rPr>
              <a:t>2</a:t>
            </a:r>
            <a:r>
              <a:rPr lang="en-US" sz="2400" dirty="0"/>
              <a:t> </a:t>
            </a:r>
            <a:r>
              <a:rPr lang="en-US" sz="2400" dirty="0" smtClean="0"/>
              <a:t/>
            </a:r>
            <a:br>
              <a:rPr lang="en-US" sz="2400" dirty="0" smtClean="0"/>
            </a:br>
            <a:r>
              <a:rPr lang="en-US" sz="2400" dirty="0" err="1" smtClean="0"/>
              <a:t>sta</a:t>
            </a:r>
            <a:r>
              <a:rPr lang="en-US" sz="2400" dirty="0" smtClean="0"/>
              <a:t> </a:t>
            </a:r>
            <a:r>
              <a:rPr lang="en-US" sz="2400" dirty="0"/>
              <a:t>/</a:t>
            </a:r>
            <a:r>
              <a:rPr lang="en-US" sz="2400" b="1" dirty="0">
                <a:solidFill>
                  <a:srgbClr val="92D050"/>
                </a:solidFill>
              </a:rPr>
              <a:t>1 + </a:t>
            </a:r>
            <a:r>
              <a:rPr lang="en-US" sz="2400" b="1" dirty="0" smtClean="0">
                <a:solidFill>
                  <a:srgbClr val="92D050"/>
                </a:solidFill>
              </a:rPr>
              <a:t>1</a:t>
            </a:r>
            <a:r>
              <a:rPr lang="en-US" sz="2400" dirty="0" smtClean="0"/>
              <a:t/>
            </a:r>
            <a:br>
              <a:rPr lang="en-US" sz="2400" dirty="0" smtClean="0"/>
            </a:br>
            <a:r>
              <a:rPr lang="en-US" sz="2400" dirty="0" err="1" smtClean="0"/>
              <a:t>endm</a:t>
            </a:r>
            <a:endParaRPr lang="en-US" sz="2400" dirty="0" smtClean="0"/>
          </a:p>
        </p:txBody>
      </p:sp>
    </p:spTree>
    <p:extLst>
      <p:ext uri="{BB962C8B-B14F-4D97-AF65-F5344CB8AC3E}">
        <p14:creationId xmlns:p14="http://schemas.microsoft.com/office/powerpoint/2010/main" val="20218011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3"/>
          </p:nvPr>
        </p:nvSpPr>
        <p:spPr/>
        <p:txBody>
          <a:bodyPr/>
          <a:lstStyle/>
          <a:p>
            <a:r>
              <a:rPr lang="en-US" sz="2400" i="1" dirty="0"/>
              <a:t>; </a:t>
            </a:r>
            <a:r>
              <a:rPr lang="en-US" sz="2400" i="1" dirty="0" err="1"/>
              <a:t>copyPointer</a:t>
            </a:r>
            <a:r>
              <a:rPr lang="en-US" sz="2400" i="1" dirty="0"/>
              <a:t> &lt;source pointer&gt;, &lt;</a:t>
            </a:r>
            <a:r>
              <a:rPr lang="en-US" sz="2400" i="1" dirty="0" err="1"/>
              <a:t>dest</a:t>
            </a:r>
            <a:r>
              <a:rPr lang="en-US" sz="2400" i="1" dirty="0"/>
              <a:t> pointer&gt; ; ; Copies the contents of one pointer to another </a:t>
            </a:r>
            <a:br>
              <a:rPr lang="en-US" sz="2400" i="1" dirty="0"/>
            </a:br>
            <a:r>
              <a:rPr lang="en-US" sz="2400" i="1" dirty="0" smtClean="0"/>
              <a:t>;--------------------------------------------------------------------------------</a:t>
            </a:r>
            <a:r>
              <a:rPr lang="en-US" sz="2400" dirty="0" smtClean="0"/>
              <a:t> </a:t>
            </a:r>
            <a:br>
              <a:rPr lang="en-US" sz="2400" dirty="0" smtClean="0"/>
            </a:br>
            <a:r>
              <a:rPr lang="en-US" sz="2400" dirty="0" smtClean="0"/>
              <a:t/>
            </a:r>
            <a:br>
              <a:rPr lang="en-US" sz="2400" dirty="0" smtClean="0"/>
            </a:br>
            <a:r>
              <a:rPr lang="en-US" sz="2400" dirty="0" err="1" smtClean="0"/>
              <a:t>defm</a:t>
            </a:r>
            <a:r>
              <a:rPr lang="en-US" sz="2400" dirty="0" smtClean="0"/>
              <a:t> </a:t>
            </a:r>
            <a:r>
              <a:rPr lang="en-US" sz="2400" b="1" dirty="0" err="1">
                <a:solidFill>
                  <a:schemeClr val="accent2">
                    <a:lumMod val="75000"/>
                  </a:schemeClr>
                </a:solidFill>
              </a:rPr>
              <a:t>copyPointer</a:t>
            </a:r>
            <a:r>
              <a:rPr lang="en-US" sz="2400" dirty="0">
                <a:solidFill>
                  <a:schemeClr val="accent2">
                    <a:lumMod val="75000"/>
                  </a:schemeClr>
                </a:solidFill>
              </a:rPr>
              <a:t> </a:t>
            </a:r>
            <a:r>
              <a:rPr lang="en-US" sz="2400" dirty="0" smtClean="0"/>
              <a:t/>
            </a:r>
            <a:br>
              <a:rPr lang="en-US" sz="2400" dirty="0" smtClean="0"/>
            </a:br>
            <a:r>
              <a:rPr lang="en-US" sz="2400" dirty="0" err="1" smtClean="0"/>
              <a:t>lda</a:t>
            </a:r>
            <a:r>
              <a:rPr lang="en-US" sz="2400" dirty="0" smtClean="0"/>
              <a:t> </a:t>
            </a:r>
            <a:r>
              <a:rPr lang="en-US" sz="2400" dirty="0"/>
              <a:t>/</a:t>
            </a:r>
            <a:r>
              <a:rPr lang="en-US" sz="2400" b="1" dirty="0">
                <a:solidFill>
                  <a:srgbClr val="92D050"/>
                </a:solidFill>
              </a:rPr>
              <a:t>1</a:t>
            </a:r>
            <a:r>
              <a:rPr lang="en-US" sz="2400" dirty="0"/>
              <a:t> </a:t>
            </a:r>
            <a:r>
              <a:rPr lang="en-US" sz="2400" i="1" dirty="0" smtClean="0"/>
              <a:t> </a:t>
            </a:r>
            <a:r>
              <a:rPr lang="en-US" sz="2400" dirty="0" smtClean="0"/>
              <a:t/>
            </a:r>
            <a:br>
              <a:rPr lang="en-US" sz="2400" dirty="0" smtClean="0"/>
            </a:br>
            <a:r>
              <a:rPr lang="en-US" sz="2400" dirty="0" err="1" smtClean="0"/>
              <a:t>sta</a:t>
            </a:r>
            <a:r>
              <a:rPr lang="en-US" sz="2400" dirty="0" smtClean="0"/>
              <a:t> </a:t>
            </a:r>
            <a:r>
              <a:rPr lang="en-US" sz="2400" dirty="0"/>
              <a:t>/</a:t>
            </a:r>
            <a:r>
              <a:rPr lang="en-US" sz="2400" b="1" dirty="0">
                <a:solidFill>
                  <a:srgbClr val="92D050"/>
                </a:solidFill>
              </a:rPr>
              <a:t>2 </a:t>
            </a:r>
            <a:r>
              <a:rPr lang="en-US" sz="2400" i="1" dirty="0" smtClean="0"/>
              <a:t> </a:t>
            </a:r>
            <a:r>
              <a:rPr lang="en-US" sz="2400" dirty="0" smtClean="0"/>
              <a:t/>
            </a:r>
            <a:br>
              <a:rPr lang="en-US" sz="2400" dirty="0" smtClean="0"/>
            </a:br>
            <a:r>
              <a:rPr lang="en-US" sz="2400" dirty="0" err="1" smtClean="0"/>
              <a:t>lda</a:t>
            </a:r>
            <a:r>
              <a:rPr lang="en-US" sz="2400" dirty="0" smtClean="0"/>
              <a:t> </a:t>
            </a:r>
            <a:r>
              <a:rPr lang="en-US" sz="2400" dirty="0"/>
              <a:t>/</a:t>
            </a:r>
            <a:r>
              <a:rPr lang="en-US" sz="2400" b="1" dirty="0">
                <a:solidFill>
                  <a:srgbClr val="92D050"/>
                </a:solidFill>
              </a:rPr>
              <a:t>1 + 1 </a:t>
            </a:r>
            <a:r>
              <a:rPr lang="en-US" sz="2400" i="1" dirty="0" smtClean="0"/>
              <a:t> </a:t>
            </a:r>
            <a:r>
              <a:rPr lang="en-US" sz="2400" dirty="0" smtClean="0"/>
              <a:t/>
            </a:r>
            <a:br>
              <a:rPr lang="en-US" sz="2400" dirty="0" smtClean="0"/>
            </a:br>
            <a:r>
              <a:rPr lang="en-US" sz="2400" dirty="0" err="1" smtClean="0"/>
              <a:t>sta</a:t>
            </a:r>
            <a:r>
              <a:rPr lang="en-US" sz="2400" dirty="0" smtClean="0"/>
              <a:t> </a:t>
            </a:r>
            <a:r>
              <a:rPr lang="en-US" sz="2400" dirty="0"/>
              <a:t>/</a:t>
            </a:r>
            <a:r>
              <a:rPr lang="en-US" sz="2400" b="1" dirty="0">
                <a:solidFill>
                  <a:srgbClr val="92D050"/>
                </a:solidFill>
              </a:rPr>
              <a:t>2 + 1 </a:t>
            </a:r>
            <a:r>
              <a:rPr lang="en-US" sz="2400" i="1" dirty="0" smtClean="0"/>
              <a:t> </a:t>
            </a:r>
            <a:r>
              <a:rPr lang="en-US" sz="2400" dirty="0" smtClean="0"/>
              <a:t/>
            </a:r>
            <a:br>
              <a:rPr lang="en-US" sz="2400" dirty="0" smtClean="0"/>
            </a:br>
            <a:r>
              <a:rPr lang="en-US" sz="2400" dirty="0" err="1" smtClean="0"/>
              <a:t>endm</a:t>
            </a:r>
            <a:endParaRPr lang="en-US" sz="2400" dirty="0"/>
          </a:p>
          <a:p>
            <a:endParaRPr lang="en-US" dirty="0"/>
          </a:p>
        </p:txBody>
      </p:sp>
    </p:spTree>
    <p:extLst>
      <p:ext uri="{BB962C8B-B14F-4D97-AF65-F5344CB8AC3E}">
        <p14:creationId xmlns:p14="http://schemas.microsoft.com/office/powerpoint/2010/main" val="551849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3"/>
          </p:nvPr>
        </p:nvSpPr>
        <p:spPr/>
        <p:txBody>
          <a:bodyPr>
            <a:normAutofit/>
          </a:bodyPr>
          <a:lstStyle/>
          <a:p>
            <a:r>
              <a:rPr lang="en-US" sz="2000" i="1" dirty="0"/>
              <a:t>; </a:t>
            </a:r>
            <a:r>
              <a:rPr lang="en-US" sz="2000" i="1" dirty="0" err="1"/>
              <a:t>addPointer</a:t>
            </a:r>
            <a:r>
              <a:rPr lang="en-US" sz="2000" i="1" dirty="0"/>
              <a:t> &lt;pointer address&gt;, &lt;amount - 00 - </a:t>
            </a:r>
            <a:r>
              <a:rPr lang="en-US" sz="2000" i="1" dirty="0" err="1"/>
              <a:t>ff</a:t>
            </a:r>
            <a:r>
              <a:rPr lang="en-US" sz="2000" i="1" dirty="0"/>
              <a:t>&gt; ; ; Adds an immediate 1 byte amount to a pointer </a:t>
            </a:r>
            <a:r>
              <a:rPr lang="en-US" sz="2000" i="1" dirty="0" smtClean="0"/>
              <a:t/>
            </a:r>
            <a:br>
              <a:rPr lang="en-US" sz="2000" i="1" dirty="0" smtClean="0"/>
            </a:br>
            <a:r>
              <a:rPr lang="en-US" sz="2000" i="1" dirty="0" smtClean="0"/>
              <a:t>;--------------------------------------------------------------------------------</a:t>
            </a:r>
            <a:r>
              <a:rPr lang="en-US" sz="2000" dirty="0" smtClean="0"/>
              <a:t> </a:t>
            </a:r>
            <a:br>
              <a:rPr lang="en-US" sz="2000" dirty="0" smtClean="0"/>
            </a:br>
            <a:r>
              <a:rPr lang="en-US" sz="2000" dirty="0" smtClean="0"/>
              <a:t/>
            </a:r>
            <a:br>
              <a:rPr lang="en-US" sz="2000" dirty="0" smtClean="0"/>
            </a:br>
            <a:r>
              <a:rPr lang="en-US" sz="2000" dirty="0" err="1" smtClean="0"/>
              <a:t>defm</a:t>
            </a:r>
            <a:r>
              <a:rPr lang="en-US" sz="2000" dirty="0" smtClean="0"/>
              <a:t> </a:t>
            </a:r>
            <a:r>
              <a:rPr lang="en-US" sz="2000" b="1" dirty="0" err="1">
                <a:solidFill>
                  <a:schemeClr val="accent2">
                    <a:lumMod val="75000"/>
                  </a:schemeClr>
                </a:solidFill>
              </a:rPr>
              <a:t>addPointer</a:t>
            </a:r>
            <a:r>
              <a:rPr lang="en-US" sz="2000" dirty="0">
                <a:solidFill>
                  <a:schemeClr val="accent2">
                    <a:lumMod val="75000"/>
                  </a:schemeClr>
                </a:solidFill>
              </a:rPr>
              <a:t> </a:t>
            </a:r>
            <a:r>
              <a:rPr lang="en-US" sz="2000" dirty="0" smtClean="0"/>
              <a:t/>
            </a:r>
            <a:br>
              <a:rPr lang="en-US" sz="2000" dirty="0" smtClean="0"/>
            </a:br>
            <a:r>
              <a:rPr lang="en-US" sz="2000" dirty="0" err="1" smtClean="0"/>
              <a:t>lda</a:t>
            </a:r>
            <a:r>
              <a:rPr lang="en-US" sz="2000" dirty="0" smtClean="0"/>
              <a:t> </a:t>
            </a:r>
            <a:r>
              <a:rPr lang="en-US" sz="2000" dirty="0"/>
              <a:t>/</a:t>
            </a:r>
            <a:r>
              <a:rPr lang="en-US" sz="2000" b="1" dirty="0">
                <a:solidFill>
                  <a:srgbClr val="92D050"/>
                </a:solidFill>
              </a:rPr>
              <a:t>1 </a:t>
            </a:r>
            <a:r>
              <a:rPr lang="en-US" sz="2000" dirty="0" smtClean="0"/>
              <a:t/>
            </a:r>
            <a:br>
              <a:rPr lang="en-US" sz="2000" dirty="0" smtClean="0"/>
            </a:br>
            <a:r>
              <a:rPr lang="en-US" sz="2000" dirty="0" err="1" smtClean="0"/>
              <a:t>clc</a:t>
            </a:r>
            <a:r>
              <a:rPr lang="en-US" sz="2000" dirty="0" smtClean="0"/>
              <a:t> </a:t>
            </a:r>
            <a:br>
              <a:rPr lang="en-US" sz="2000" dirty="0" smtClean="0"/>
            </a:br>
            <a:r>
              <a:rPr lang="en-US" sz="2000" dirty="0" err="1" smtClean="0"/>
              <a:t>adc</a:t>
            </a:r>
            <a:r>
              <a:rPr lang="en-US" sz="2000" dirty="0" smtClean="0"/>
              <a:t> </a:t>
            </a:r>
            <a:r>
              <a:rPr lang="en-US" sz="2000" dirty="0"/>
              <a:t>#/</a:t>
            </a:r>
            <a:r>
              <a:rPr lang="en-US" sz="2000" b="1" dirty="0">
                <a:solidFill>
                  <a:srgbClr val="92D050"/>
                </a:solidFill>
              </a:rPr>
              <a:t>2 </a:t>
            </a:r>
            <a:r>
              <a:rPr lang="en-US" sz="2000" dirty="0" smtClean="0"/>
              <a:t/>
            </a:r>
            <a:br>
              <a:rPr lang="en-US" sz="2000" dirty="0" smtClean="0"/>
            </a:br>
            <a:r>
              <a:rPr lang="en-US" sz="2000" dirty="0" err="1" smtClean="0"/>
              <a:t>sta</a:t>
            </a:r>
            <a:r>
              <a:rPr lang="en-US" sz="2000" dirty="0" smtClean="0"/>
              <a:t> </a:t>
            </a:r>
            <a:r>
              <a:rPr lang="en-US" sz="2000" dirty="0"/>
              <a:t>/</a:t>
            </a:r>
            <a:r>
              <a:rPr lang="en-US" sz="2000" b="1" dirty="0">
                <a:solidFill>
                  <a:srgbClr val="92D050"/>
                </a:solidFill>
              </a:rPr>
              <a:t>1 </a:t>
            </a:r>
            <a:r>
              <a:rPr lang="en-US" sz="2000" dirty="0" smtClean="0"/>
              <a:t/>
            </a:r>
            <a:br>
              <a:rPr lang="en-US" sz="2000" dirty="0" smtClean="0"/>
            </a:br>
            <a:r>
              <a:rPr lang="en-US" sz="2000" dirty="0" err="1" smtClean="0"/>
              <a:t>lda</a:t>
            </a:r>
            <a:r>
              <a:rPr lang="en-US" sz="2000" dirty="0" smtClean="0"/>
              <a:t> </a:t>
            </a:r>
            <a:r>
              <a:rPr lang="en-US" sz="2000" dirty="0"/>
              <a:t>/</a:t>
            </a:r>
            <a:r>
              <a:rPr lang="en-US" sz="2000" b="1" dirty="0">
                <a:solidFill>
                  <a:srgbClr val="92D050"/>
                </a:solidFill>
              </a:rPr>
              <a:t>1 + 1 </a:t>
            </a:r>
            <a:r>
              <a:rPr lang="en-US" sz="2000" dirty="0" smtClean="0"/>
              <a:t/>
            </a:r>
            <a:br>
              <a:rPr lang="en-US" sz="2000" dirty="0" smtClean="0"/>
            </a:br>
            <a:r>
              <a:rPr lang="en-US" sz="2000" dirty="0" err="1" smtClean="0"/>
              <a:t>adc</a:t>
            </a:r>
            <a:r>
              <a:rPr lang="en-US" sz="2000" dirty="0" smtClean="0"/>
              <a:t> </a:t>
            </a:r>
            <a:r>
              <a:rPr lang="en-US" sz="2000" dirty="0"/>
              <a:t>#</a:t>
            </a:r>
            <a:r>
              <a:rPr lang="en-US" sz="2000" b="1" dirty="0">
                <a:solidFill>
                  <a:srgbClr val="92D050"/>
                </a:solidFill>
              </a:rPr>
              <a:t>0 </a:t>
            </a:r>
            <a:r>
              <a:rPr lang="en-US" sz="2000" dirty="0" smtClean="0"/>
              <a:t/>
            </a:r>
            <a:br>
              <a:rPr lang="en-US" sz="2000" dirty="0" smtClean="0"/>
            </a:br>
            <a:r>
              <a:rPr lang="en-US" sz="2000" dirty="0" err="1" smtClean="0"/>
              <a:t>sta</a:t>
            </a:r>
            <a:r>
              <a:rPr lang="en-US" sz="2000" dirty="0" smtClean="0"/>
              <a:t> </a:t>
            </a:r>
            <a:r>
              <a:rPr lang="en-US" sz="2000" dirty="0"/>
              <a:t>/</a:t>
            </a:r>
            <a:r>
              <a:rPr lang="en-US" sz="2000" b="1" dirty="0">
                <a:solidFill>
                  <a:srgbClr val="92D050"/>
                </a:solidFill>
              </a:rPr>
              <a:t>1 + 1 </a:t>
            </a:r>
            <a:r>
              <a:rPr lang="en-US" sz="2000" dirty="0" smtClean="0"/>
              <a:t/>
            </a:r>
            <a:br>
              <a:rPr lang="en-US" sz="2000" dirty="0" smtClean="0"/>
            </a:br>
            <a:r>
              <a:rPr lang="en-US" sz="2000" dirty="0" err="1" smtClean="0"/>
              <a:t>endm</a:t>
            </a:r>
            <a:endParaRPr lang="en-US" sz="2000" dirty="0"/>
          </a:p>
        </p:txBody>
      </p:sp>
    </p:spTree>
    <p:extLst>
      <p:ext uri="{BB962C8B-B14F-4D97-AF65-F5344CB8AC3E}">
        <p14:creationId xmlns:p14="http://schemas.microsoft.com/office/powerpoint/2010/main" val="285271639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3"/>
          </p:nvPr>
        </p:nvSpPr>
        <p:spPr/>
        <p:txBody>
          <a:bodyPr>
            <a:normAutofit/>
          </a:bodyPr>
          <a:lstStyle/>
          <a:p>
            <a:r>
              <a:rPr lang="en-US" sz="2400" i="1" dirty="0"/>
              <a:t>; </a:t>
            </a:r>
            <a:r>
              <a:rPr lang="en-US" sz="2400" i="1" dirty="0" err="1"/>
              <a:t>saveRegs</a:t>
            </a:r>
            <a:r>
              <a:rPr lang="en-US" sz="2400" i="1" dirty="0"/>
              <a:t> ; ; Saves the contents of </a:t>
            </a:r>
            <a:r>
              <a:rPr lang="en-US" sz="2400" i="1" dirty="0" smtClean="0"/>
              <a:t>A, </a:t>
            </a:r>
            <a:r>
              <a:rPr lang="en-US" sz="2400" i="1" dirty="0"/>
              <a:t>X and Y onto the stack </a:t>
            </a:r>
            <a:r>
              <a:rPr lang="en-US" sz="2400" i="1" dirty="0" smtClean="0"/>
              <a:t/>
            </a:r>
            <a:br>
              <a:rPr lang="en-US" sz="2400" i="1" dirty="0" smtClean="0"/>
            </a:br>
            <a:r>
              <a:rPr lang="en-US" sz="2400" i="1" dirty="0" smtClean="0"/>
              <a:t>;----------------------------------------------------------------------------------</a:t>
            </a:r>
            <a:r>
              <a:rPr lang="en-US" sz="2400" dirty="0" smtClean="0"/>
              <a:t> </a:t>
            </a:r>
            <a:br>
              <a:rPr lang="en-US" sz="2400" dirty="0" smtClean="0"/>
            </a:br>
            <a:r>
              <a:rPr lang="en-US" sz="2400" dirty="0" smtClean="0"/>
              <a:t/>
            </a:r>
            <a:br>
              <a:rPr lang="en-US" sz="2400" dirty="0" smtClean="0"/>
            </a:br>
            <a:r>
              <a:rPr lang="en-US" sz="2400" dirty="0" err="1" smtClean="0"/>
              <a:t>defm</a:t>
            </a:r>
            <a:r>
              <a:rPr lang="en-US" sz="2400" dirty="0" smtClean="0"/>
              <a:t> </a:t>
            </a:r>
            <a:r>
              <a:rPr lang="en-US" sz="2400" b="1" dirty="0" err="1">
                <a:solidFill>
                  <a:schemeClr val="accent2">
                    <a:lumMod val="75000"/>
                  </a:schemeClr>
                </a:solidFill>
              </a:rPr>
              <a:t>saveRegs</a:t>
            </a:r>
            <a:r>
              <a:rPr lang="en-US" sz="2400" dirty="0">
                <a:solidFill>
                  <a:schemeClr val="accent2">
                    <a:lumMod val="75000"/>
                  </a:schemeClr>
                </a:solidFill>
              </a:rPr>
              <a:t> </a:t>
            </a:r>
            <a:r>
              <a:rPr lang="en-US" sz="2400" dirty="0" smtClean="0">
                <a:solidFill>
                  <a:schemeClr val="accent2">
                    <a:lumMod val="75000"/>
                  </a:schemeClr>
                </a:solidFill>
              </a:rPr>
              <a:t/>
            </a:r>
            <a:br>
              <a:rPr lang="en-US" sz="2400" dirty="0" smtClean="0">
                <a:solidFill>
                  <a:schemeClr val="accent2">
                    <a:lumMod val="75000"/>
                  </a:schemeClr>
                </a:solidFill>
              </a:rPr>
            </a:br>
            <a:r>
              <a:rPr lang="en-US" sz="2400" dirty="0" err="1" smtClean="0"/>
              <a:t>pha</a:t>
            </a:r>
            <a:r>
              <a:rPr lang="en-US" sz="2400" dirty="0" smtClean="0"/>
              <a:t> </a:t>
            </a:r>
            <a:r>
              <a:rPr lang="en-US" sz="2400" i="1" dirty="0"/>
              <a:t>; save A</a:t>
            </a:r>
            <a:r>
              <a:rPr lang="en-US" sz="2400" dirty="0"/>
              <a:t> </a:t>
            </a:r>
            <a:r>
              <a:rPr lang="en-US" sz="2400" dirty="0" smtClean="0"/>
              <a:t/>
            </a:r>
            <a:br>
              <a:rPr lang="en-US" sz="2400" dirty="0" smtClean="0"/>
            </a:br>
            <a:r>
              <a:rPr lang="en-US" sz="2400" dirty="0" err="1" smtClean="0"/>
              <a:t>txa</a:t>
            </a:r>
            <a:r>
              <a:rPr lang="en-US" sz="2400" dirty="0" smtClean="0"/>
              <a:t> </a:t>
            </a:r>
            <a:br>
              <a:rPr lang="en-US" sz="2400" dirty="0" smtClean="0"/>
            </a:br>
            <a:r>
              <a:rPr lang="en-US" sz="2400" dirty="0" err="1" smtClean="0"/>
              <a:t>pha</a:t>
            </a:r>
            <a:r>
              <a:rPr lang="en-US" sz="2400" dirty="0" smtClean="0"/>
              <a:t> </a:t>
            </a:r>
            <a:r>
              <a:rPr lang="en-US" sz="2400" i="1" dirty="0"/>
              <a:t>; save X</a:t>
            </a:r>
            <a:r>
              <a:rPr lang="en-US" sz="2400" dirty="0"/>
              <a:t> </a:t>
            </a:r>
            <a:r>
              <a:rPr lang="en-US" sz="2400" dirty="0" smtClean="0"/>
              <a:t/>
            </a:r>
            <a:br>
              <a:rPr lang="en-US" sz="2400" dirty="0" smtClean="0"/>
            </a:br>
            <a:r>
              <a:rPr lang="en-US" sz="2400" dirty="0" err="1" smtClean="0"/>
              <a:t>tya</a:t>
            </a:r>
            <a:r>
              <a:rPr lang="en-US" sz="2400" dirty="0" smtClean="0"/>
              <a:t> </a:t>
            </a:r>
            <a:br>
              <a:rPr lang="en-US" sz="2400" dirty="0" smtClean="0"/>
            </a:br>
            <a:r>
              <a:rPr lang="en-US" sz="2400" dirty="0" err="1" smtClean="0"/>
              <a:t>pha</a:t>
            </a:r>
            <a:r>
              <a:rPr lang="en-US" sz="2400" dirty="0" smtClean="0"/>
              <a:t> </a:t>
            </a:r>
            <a:r>
              <a:rPr lang="en-US" sz="2400" i="1" dirty="0"/>
              <a:t>; save Y</a:t>
            </a:r>
            <a:r>
              <a:rPr lang="en-US" sz="2400" dirty="0"/>
              <a:t> </a:t>
            </a:r>
            <a:r>
              <a:rPr lang="en-US" sz="2400" dirty="0" smtClean="0"/>
              <a:t/>
            </a:r>
            <a:br>
              <a:rPr lang="en-US" sz="2400" dirty="0" smtClean="0"/>
            </a:br>
            <a:r>
              <a:rPr lang="en-US" sz="2400" dirty="0" err="1" smtClean="0"/>
              <a:t>endm</a:t>
            </a:r>
            <a:endParaRPr lang="en-US" sz="2400" dirty="0"/>
          </a:p>
        </p:txBody>
      </p:sp>
    </p:spTree>
    <p:extLst>
      <p:ext uri="{BB962C8B-B14F-4D97-AF65-F5344CB8AC3E}">
        <p14:creationId xmlns:p14="http://schemas.microsoft.com/office/powerpoint/2010/main" val="405986739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3"/>
          </p:nvPr>
        </p:nvSpPr>
        <p:spPr/>
        <p:txBody>
          <a:bodyPr>
            <a:normAutofit/>
          </a:bodyPr>
          <a:lstStyle/>
          <a:p>
            <a:r>
              <a:rPr lang="en-US" sz="2400" i="1" dirty="0"/>
              <a:t>; </a:t>
            </a:r>
            <a:r>
              <a:rPr lang="en-US" sz="2400" i="1" dirty="0" err="1"/>
              <a:t>restoreRegs</a:t>
            </a:r>
            <a:r>
              <a:rPr lang="en-US" sz="2400" i="1" dirty="0"/>
              <a:t> ; </a:t>
            </a:r>
            <a:r>
              <a:rPr lang="en-US" sz="2400" i="1" dirty="0" smtClean="0"/>
              <a:t/>
            </a:r>
            <a:br>
              <a:rPr lang="en-US" sz="2400" i="1" dirty="0" smtClean="0"/>
            </a:br>
            <a:r>
              <a:rPr lang="en-US" sz="2400" i="1" dirty="0" smtClean="0"/>
              <a:t>; </a:t>
            </a:r>
            <a:r>
              <a:rPr lang="en-US" sz="2400" i="1" dirty="0"/>
              <a:t>Pulls saved values off the stack and returns them to </a:t>
            </a:r>
            <a:r>
              <a:rPr lang="en-US" sz="2400" i="1" dirty="0" smtClean="0"/>
              <a:t>A, </a:t>
            </a:r>
            <a:r>
              <a:rPr lang="en-US" sz="2400" i="1" dirty="0"/>
              <a:t>X and Y </a:t>
            </a:r>
            <a:r>
              <a:rPr lang="en-US" sz="2400" i="1" dirty="0" smtClean="0"/>
              <a:t/>
            </a:r>
            <a:br>
              <a:rPr lang="en-US" sz="2400" i="1" dirty="0" smtClean="0"/>
            </a:br>
            <a:r>
              <a:rPr lang="en-US" sz="2400" i="1" dirty="0" smtClean="0"/>
              <a:t>;----------------------------------------------------------------------------------</a:t>
            </a:r>
            <a:r>
              <a:rPr lang="en-US" sz="2400" dirty="0" smtClean="0"/>
              <a:t> </a:t>
            </a:r>
            <a:br>
              <a:rPr lang="en-US" sz="2400" dirty="0" smtClean="0"/>
            </a:br>
            <a:r>
              <a:rPr lang="en-US" sz="2400" dirty="0" smtClean="0"/>
              <a:t/>
            </a:r>
            <a:br>
              <a:rPr lang="en-US" sz="2400" dirty="0" smtClean="0"/>
            </a:br>
            <a:r>
              <a:rPr lang="en-US" sz="2400" dirty="0" err="1" smtClean="0"/>
              <a:t>defm</a:t>
            </a:r>
            <a:r>
              <a:rPr lang="en-US" sz="2400" dirty="0" smtClean="0"/>
              <a:t> </a:t>
            </a:r>
            <a:r>
              <a:rPr lang="en-US" sz="2400" b="1" dirty="0" err="1">
                <a:solidFill>
                  <a:schemeClr val="accent2">
                    <a:lumMod val="75000"/>
                  </a:schemeClr>
                </a:solidFill>
              </a:rPr>
              <a:t>restoreRegs</a:t>
            </a:r>
            <a:r>
              <a:rPr lang="en-US" sz="2400" dirty="0">
                <a:solidFill>
                  <a:schemeClr val="accent2">
                    <a:lumMod val="75000"/>
                  </a:schemeClr>
                </a:solidFill>
              </a:rPr>
              <a:t> </a:t>
            </a:r>
            <a:r>
              <a:rPr lang="en-US" sz="2400" dirty="0" smtClean="0"/>
              <a:t/>
            </a:r>
            <a:br>
              <a:rPr lang="en-US" sz="2400" dirty="0" smtClean="0"/>
            </a:br>
            <a:r>
              <a:rPr lang="en-US" sz="2400" dirty="0" err="1" smtClean="0"/>
              <a:t>pla</a:t>
            </a:r>
            <a:r>
              <a:rPr lang="en-US" sz="2400" dirty="0" smtClean="0"/>
              <a:t> </a:t>
            </a:r>
            <a:br>
              <a:rPr lang="en-US" sz="2400" dirty="0" smtClean="0"/>
            </a:br>
            <a:r>
              <a:rPr lang="en-US" sz="2400" dirty="0" err="1" smtClean="0"/>
              <a:t>tay</a:t>
            </a:r>
            <a:r>
              <a:rPr lang="en-US" sz="2400" dirty="0" smtClean="0"/>
              <a:t> </a:t>
            </a:r>
            <a:r>
              <a:rPr lang="en-US" sz="2400" i="1" dirty="0"/>
              <a:t>; restore Y</a:t>
            </a:r>
            <a:r>
              <a:rPr lang="en-US" sz="2400" dirty="0"/>
              <a:t> </a:t>
            </a:r>
            <a:r>
              <a:rPr lang="en-US" sz="2400" dirty="0" smtClean="0"/>
              <a:t/>
            </a:r>
            <a:br>
              <a:rPr lang="en-US" sz="2400" dirty="0" smtClean="0"/>
            </a:br>
            <a:r>
              <a:rPr lang="en-US" sz="2400" dirty="0" err="1" smtClean="0"/>
              <a:t>pla</a:t>
            </a:r>
            <a:r>
              <a:rPr lang="en-US" sz="2400" dirty="0" smtClean="0"/>
              <a:t> </a:t>
            </a:r>
            <a:br>
              <a:rPr lang="en-US" sz="2400" dirty="0" smtClean="0"/>
            </a:br>
            <a:r>
              <a:rPr lang="en-US" sz="2400" dirty="0" smtClean="0"/>
              <a:t>tax </a:t>
            </a:r>
            <a:r>
              <a:rPr lang="en-US" sz="2400" i="1" dirty="0"/>
              <a:t>; restore X</a:t>
            </a:r>
            <a:r>
              <a:rPr lang="en-US" sz="2400" dirty="0"/>
              <a:t> </a:t>
            </a:r>
            <a:r>
              <a:rPr lang="en-US" sz="2400" dirty="0" smtClean="0"/>
              <a:t/>
            </a:r>
            <a:br>
              <a:rPr lang="en-US" sz="2400" dirty="0" smtClean="0"/>
            </a:br>
            <a:r>
              <a:rPr lang="en-US" sz="2400" dirty="0" err="1" smtClean="0"/>
              <a:t>pla</a:t>
            </a:r>
            <a:r>
              <a:rPr lang="en-US" sz="2400" dirty="0" smtClean="0"/>
              <a:t> </a:t>
            </a:r>
            <a:r>
              <a:rPr lang="en-US" sz="2400" i="1" dirty="0"/>
              <a:t>; restore A</a:t>
            </a:r>
            <a:r>
              <a:rPr lang="en-US" sz="2400" dirty="0"/>
              <a:t> </a:t>
            </a:r>
            <a:r>
              <a:rPr lang="en-US" sz="2400" dirty="0" smtClean="0"/>
              <a:t/>
            </a:r>
            <a:br>
              <a:rPr lang="en-US" sz="2400" dirty="0" smtClean="0"/>
            </a:br>
            <a:r>
              <a:rPr lang="en-US" sz="2400" dirty="0" err="1" smtClean="0"/>
              <a:t>endm</a:t>
            </a:r>
            <a:endParaRPr lang="en-US" sz="2400" dirty="0"/>
          </a:p>
        </p:txBody>
      </p:sp>
    </p:spTree>
    <p:extLst>
      <p:ext uri="{BB962C8B-B14F-4D97-AF65-F5344CB8AC3E}">
        <p14:creationId xmlns:p14="http://schemas.microsoft.com/office/powerpoint/2010/main" val="68408331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3"/>
          </p:nvPr>
        </p:nvSpPr>
        <p:spPr/>
        <p:txBody>
          <a:bodyPr/>
          <a:lstStyle/>
          <a:p>
            <a:endParaRPr lang="en-US" dirty="0"/>
          </a:p>
        </p:txBody>
      </p:sp>
      <p:sp>
        <p:nvSpPr>
          <p:cNvPr id="4" name="Rectangle 3"/>
          <p:cNvSpPr/>
          <p:nvPr/>
        </p:nvSpPr>
        <p:spPr>
          <a:xfrm>
            <a:off x="2916937" y="2362200"/>
            <a:ext cx="3340979" cy="1754326"/>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5400" b="1" dirty="0">
                <a:solidFill>
                  <a:srgbClr val="00B0F0"/>
                </a:solidFill>
              </a:rPr>
              <a:t>Load file </a:t>
            </a:r>
            <a:endParaRPr lang="en-US" sz="5400" b="1" dirty="0" smtClean="0">
              <a:solidFill>
                <a:srgbClr val="00B0F0"/>
              </a:solidFill>
            </a:endParaRPr>
          </a:p>
          <a:p>
            <a:pPr algn="ctr"/>
            <a:r>
              <a:rPr lang="en-US" sz="5400" b="1" dirty="0" smtClean="0">
                <a:solidFill>
                  <a:srgbClr val="00B0F0"/>
                </a:solidFill>
              </a:rPr>
              <a:t>“Main.asm”</a:t>
            </a:r>
            <a:endParaRPr lang="en-US" sz="5400" b="1" spc="50" dirty="0">
              <a:ln w="11430"/>
              <a:solidFill>
                <a:srgbClr val="00B0F0"/>
              </a:solidFill>
              <a:effectLst>
                <a:outerShdw blurRad="76200" dist="50800" dir="5400000" algn="tl" rotWithShape="0">
                  <a:srgbClr val="000000">
                    <a:alpha val="65000"/>
                  </a:srgbClr>
                </a:outerShdw>
              </a:effectLst>
            </a:endParaRPr>
          </a:p>
        </p:txBody>
      </p:sp>
    </p:spTree>
    <p:extLst>
      <p:ext uri="{BB962C8B-B14F-4D97-AF65-F5344CB8AC3E}">
        <p14:creationId xmlns:p14="http://schemas.microsoft.com/office/powerpoint/2010/main" val="329175765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rgbClr val="FFC000"/>
                </a:solidFill>
              </a:rPr>
              <a:t>Project variables</a:t>
            </a:r>
            <a:endParaRPr lang="en-US" b="1" dirty="0">
              <a:solidFill>
                <a:srgbClr val="FFC000"/>
              </a:solidFill>
            </a:endParaRPr>
          </a:p>
        </p:txBody>
      </p:sp>
      <p:sp>
        <p:nvSpPr>
          <p:cNvPr id="3" name="Content Placeholder 2"/>
          <p:cNvSpPr>
            <a:spLocks noGrp="1"/>
          </p:cNvSpPr>
          <p:nvPr>
            <p:ph sz="quarter" idx="13"/>
          </p:nvPr>
        </p:nvSpPr>
        <p:spPr>
          <a:xfrm>
            <a:off x="609600" y="1524000"/>
            <a:ext cx="7924800" cy="4876800"/>
          </a:xfrm>
        </p:spPr>
        <p:txBody>
          <a:bodyPr>
            <a:noAutofit/>
          </a:bodyPr>
          <a:lstStyle/>
          <a:p>
            <a:r>
              <a:rPr lang="en-US" sz="2000" b="1" dirty="0">
                <a:solidFill>
                  <a:srgbClr val="00B0F0"/>
                </a:solidFill>
              </a:rPr>
              <a:t>SCREEN_MEM</a:t>
            </a:r>
            <a:r>
              <a:rPr lang="en-US" sz="2000" dirty="0"/>
              <a:t> = </a:t>
            </a:r>
            <a:r>
              <a:rPr lang="en-US" sz="2000" dirty="0">
                <a:solidFill>
                  <a:srgbClr val="92D050"/>
                </a:solidFill>
              </a:rPr>
              <a:t>$</a:t>
            </a:r>
            <a:r>
              <a:rPr lang="en-US" sz="2000" dirty="0" smtClean="0">
                <a:solidFill>
                  <a:srgbClr val="92D050"/>
                </a:solidFill>
              </a:rPr>
              <a:t>4000   </a:t>
            </a:r>
            <a:r>
              <a:rPr lang="en-US" sz="2000" dirty="0" smtClean="0"/>
              <a:t>; Pointer </a:t>
            </a:r>
            <a:r>
              <a:rPr lang="en-US" sz="2000" dirty="0" smtClean="0"/>
              <a:t>for SCREEN1 </a:t>
            </a:r>
            <a:r>
              <a:rPr lang="en-US" sz="2000" dirty="0" smtClean="0"/>
              <a:t>memory</a:t>
            </a:r>
            <a:r>
              <a:rPr lang="en-US" sz="2000" dirty="0" smtClean="0"/>
              <a:t/>
            </a:r>
            <a:br>
              <a:rPr lang="en-US" sz="2000" dirty="0" smtClean="0"/>
            </a:br>
            <a:r>
              <a:rPr lang="en-US" sz="2000" b="1" dirty="0" smtClean="0">
                <a:solidFill>
                  <a:srgbClr val="00B0F0"/>
                </a:solidFill>
              </a:rPr>
              <a:t>COLOR_MEM</a:t>
            </a:r>
            <a:r>
              <a:rPr lang="en-US" sz="2000" dirty="0" smtClean="0"/>
              <a:t> </a:t>
            </a:r>
            <a:r>
              <a:rPr lang="en-US" sz="2000" dirty="0"/>
              <a:t>= </a:t>
            </a:r>
            <a:r>
              <a:rPr lang="en-US" sz="2000" dirty="0">
                <a:solidFill>
                  <a:srgbClr val="92D050"/>
                </a:solidFill>
              </a:rPr>
              <a:t>$D800 </a:t>
            </a:r>
            <a:r>
              <a:rPr lang="en-US" sz="2000" dirty="0" smtClean="0">
                <a:solidFill>
                  <a:srgbClr val="92D050"/>
                </a:solidFill>
              </a:rPr>
              <a:t>   </a:t>
            </a:r>
            <a:r>
              <a:rPr lang="en-US" sz="2000" i="1" dirty="0" smtClean="0"/>
              <a:t>; </a:t>
            </a:r>
            <a:r>
              <a:rPr lang="en-US" sz="2000" i="1" dirty="0"/>
              <a:t>Color </a:t>
            </a:r>
            <a:r>
              <a:rPr lang="en-US" sz="2000" i="1" dirty="0" smtClean="0"/>
              <a:t>memory </a:t>
            </a:r>
            <a:r>
              <a:rPr lang="en-US" sz="2000" i="1" dirty="0"/>
              <a:t>never changes</a:t>
            </a:r>
            <a:r>
              <a:rPr lang="en-US" sz="2000" dirty="0"/>
              <a:t> </a:t>
            </a:r>
            <a:r>
              <a:rPr lang="en-US" sz="2000" dirty="0" smtClean="0"/>
              <a:t/>
            </a:r>
            <a:br>
              <a:rPr lang="en-US" sz="2000" dirty="0" smtClean="0"/>
            </a:br>
            <a:r>
              <a:rPr lang="en-US" sz="2000" b="1" dirty="0" smtClean="0">
                <a:solidFill>
                  <a:srgbClr val="00B0F0"/>
                </a:solidFill>
              </a:rPr>
              <a:t>CHAR_MEM</a:t>
            </a:r>
            <a:r>
              <a:rPr lang="en-US" sz="2000" dirty="0" smtClean="0"/>
              <a:t> </a:t>
            </a:r>
            <a:r>
              <a:rPr lang="en-US" sz="2000" dirty="0"/>
              <a:t>= </a:t>
            </a:r>
            <a:r>
              <a:rPr lang="en-US" sz="2000" dirty="0">
                <a:solidFill>
                  <a:srgbClr val="92D050"/>
                </a:solidFill>
              </a:rPr>
              <a:t>$4800 </a:t>
            </a:r>
            <a:r>
              <a:rPr lang="en-US" sz="2000" i="1" dirty="0"/>
              <a:t>; </a:t>
            </a:r>
            <a:r>
              <a:rPr lang="en-US" sz="2000" i="1" dirty="0" smtClean="0"/>
              <a:t>Location of </a:t>
            </a:r>
            <a:r>
              <a:rPr lang="en-US" sz="2000" i="1" dirty="0" err="1" smtClean="0"/>
              <a:t>CharPad</a:t>
            </a:r>
            <a:r>
              <a:rPr lang="en-US" sz="2000" i="1" dirty="0" smtClean="0"/>
              <a:t> map memory</a:t>
            </a:r>
            <a:r>
              <a:rPr lang="en-US" sz="2000" dirty="0" smtClean="0"/>
              <a:t/>
            </a:r>
            <a:br>
              <a:rPr lang="en-US" sz="2000" dirty="0" smtClean="0"/>
            </a:br>
            <a:r>
              <a:rPr lang="en-US" sz="2000" b="1" dirty="0" smtClean="0">
                <a:solidFill>
                  <a:srgbClr val="00B0F0"/>
                </a:solidFill>
              </a:rPr>
              <a:t>LEVEL_1_MAP</a:t>
            </a:r>
            <a:r>
              <a:rPr lang="en-US" sz="2000" dirty="0" smtClean="0"/>
              <a:t> </a:t>
            </a:r>
            <a:r>
              <a:rPr lang="en-US" sz="2000" dirty="0">
                <a:solidFill>
                  <a:srgbClr val="92D050"/>
                </a:solidFill>
              </a:rPr>
              <a:t>= $E000 </a:t>
            </a:r>
            <a:r>
              <a:rPr lang="en-US" sz="2000" dirty="0" smtClean="0">
                <a:solidFill>
                  <a:srgbClr val="92D050"/>
                </a:solidFill>
              </a:rPr>
              <a:t> </a:t>
            </a:r>
            <a:r>
              <a:rPr lang="en-US" sz="2000" i="1" dirty="0" smtClean="0"/>
              <a:t>; Address for ROM character map memory</a:t>
            </a:r>
            <a:r>
              <a:rPr lang="en-US" sz="2000" dirty="0" smtClean="0"/>
              <a:t/>
            </a:r>
            <a:br>
              <a:rPr lang="en-US" sz="2000" dirty="0" smtClean="0"/>
            </a:br>
            <a:r>
              <a:rPr lang="en-US" sz="2000" b="1" dirty="0" smtClean="0">
                <a:solidFill>
                  <a:srgbClr val="00B0F0"/>
                </a:solidFill>
              </a:rPr>
              <a:t>LEVEL_1_CHARS</a:t>
            </a:r>
            <a:r>
              <a:rPr lang="en-US" sz="2000" dirty="0" smtClean="0"/>
              <a:t> </a:t>
            </a:r>
            <a:r>
              <a:rPr lang="en-US" sz="2000" dirty="0"/>
              <a:t>= </a:t>
            </a:r>
            <a:r>
              <a:rPr lang="en-US" sz="2000" dirty="0">
                <a:solidFill>
                  <a:srgbClr val="92D050"/>
                </a:solidFill>
              </a:rPr>
              <a:t>$</a:t>
            </a:r>
            <a:r>
              <a:rPr lang="en-US" sz="2000" dirty="0" smtClean="0">
                <a:solidFill>
                  <a:srgbClr val="92D050"/>
                </a:solidFill>
              </a:rPr>
              <a:t>E800 </a:t>
            </a:r>
            <a:r>
              <a:rPr lang="en-US" sz="2000" i="1" dirty="0" smtClean="0">
                <a:solidFill>
                  <a:srgbClr val="92D050"/>
                </a:solidFill>
              </a:rPr>
              <a:t> </a:t>
            </a:r>
            <a:r>
              <a:rPr lang="en-US" sz="2000" i="1" dirty="0" smtClean="0"/>
              <a:t>; Address for ROM character set ;==========================================================</a:t>
            </a:r>
            <a:r>
              <a:rPr lang="en-US" sz="2000" i="1" dirty="0" smtClean="0"/>
              <a:t/>
            </a:r>
            <a:br>
              <a:rPr lang="en-US" sz="2000" i="1" dirty="0" smtClean="0"/>
            </a:br>
            <a:r>
              <a:rPr lang="en-US" sz="2000" i="1" dirty="0" smtClean="0"/>
              <a:t>; 			ZERO </a:t>
            </a:r>
            <a:r>
              <a:rPr lang="en-US" sz="2000" i="1" dirty="0"/>
              <a:t>PAGE LABELS </a:t>
            </a:r>
            <a:r>
              <a:rPr lang="en-US" sz="2000" i="1" dirty="0" smtClean="0"/>
              <a:t>;==========================================================</a:t>
            </a:r>
            <a:br>
              <a:rPr lang="en-US" sz="2000" i="1" dirty="0" smtClean="0"/>
            </a:br>
            <a:r>
              <a:rPr lang="en-US" sz="2000" b="1" dirty="0" smtClean="0">
                <a:solidFill>
                  <a:srgbClr val="00B0F0"/>
                </a:solidFill>
              </a:rPr>
              <a:t>PARAM1</a:t>
            </a:r>
            <a:r>
              <a:rPr lang="en-US" sz="2000" dirty="0" smtClean="0"/>
              <a:t> </a:t>
            </a:r>
            <a:r>
              <a:rPr lang="en-US" sz="2000" dirty="0"/>
              <a:t>= </a:t>
            </a:r>
            <a:r>
              <a:rPr lang="en-US" sz="2000" dirty="0">
                <a:solidFill>
                  <a:srgbClr val="92D050"/>
                </a:solidFill>
              </a:rPr>
              <a:t>$03 </a:t>
            </a:r>
            <a:r>
              <a:rPr lang="en-US" sz="2000" i="1" dirty="0"/>
              <a:t>; </a:t>
            </a:r>
            <a:r>
              <a:rPr lang="en-US" sz="2000" i="1" dirty="0" smtClean="0"/>
              <a:t>Contains </a:t>
            </a:r>
            <a:r>
              <a:rPr lang="en-US" sz="2000" i="1" dirty="0" err="1" smtClean="0"/>
              <a:t>CharPad</a:t>
            </a:r>
            <a:r>
              <a:rPr lang="en-US" sz="2000" i="1" dirty="0" smtClean="0"/>
              <a:t> Map binary file data</a:t>
            </a:r>
            <a:r>
              <a:rPr lang="en-US" sz="2000" dirty="0" smtClean="0"/>
              <a:t> </a:t>
            </a:r>
            <a:br>
              <a:rPr lang="en-US" sz="2000" dirty="0" smtClean="0"/>
            </a:br>
            <a:r>
              <a:rPr lang="en-US" sz="2000" b="1" dirty="0" smtClean="0">
                <a:solidFill>
                  <a:srgbClr val="00B0F0"/>
                </a:solidFill>
              </a:rPr>
              <a:t>PARAM2</a:t>
            </a:r>
            <a:r>
              <a:rPr lang="en-US" sz="2000" dirty="0" smtClean="0"/>
              <a:t> </a:t>
            </a:r>
            <a:r>
              <a:rPr lang="en-US" sz="2000" dirty="0"/>
              <a:t>= </a:t>
            </a:r>
            <a:r>
              <a:rPr lang="en-US" sz="2000" dirty="0">
                <a:solidFill>
                  <a:srgbClr val="92D050"/>
                </a:solidFill>
              </a:rPr>
              <a:t>$04 </a:t>
            </a:r>
            <a:r>
              <a:rPr lang="en-US" sz="2000" i="1" dirty="0"/>
              <a:t>; </a:t>
            </a:r>
            <a:r>
              <a:rPr lang="en-US" sz="2000" i="1" dirty="0" smtClean="0"/>
              <a:t>Contains counter character set copying and Map X position data</a:t>
            </a:r>
            <a:r>
              <a:rPr lang="en-US" sz="2000" dirty="0" smtClean="0"/>
              <a:t> </a:t>
            </a:r>
            <a:br>
              <a:rPr lang="en-US" sz="2000" dirty="0" smtClean="0"/>
            </a:br>
            <a:r>
              <a:rPr lang="en-US" sz="2000" b="1" dirty="0" smtClean="0">
                <a:solidFill>
                  <a:srgbClr val="00B0F0"/>
                </a:solidFill>
              </a:rPr>
              <a:t>PARAM3</a:t>
            </a:r>
            <a:r>
              <a:rPr lang="en-US" sz="2000" dirty="0" smtClean="0"/>
              <a:t> </a:t>
            </a:r>
            <a:r>
              <a:rPr lang="en-US" sz="2000" dirty="0"/>
              <a:t>= </a:t>
            </a:r>
            <a:r>
              <a:rPr lang="en-US" sz="2000" dirty="0">
                <a:solidFill>
                  <a:srgbClr val="92D050"/>
                </a:solidFill>
              </a:rPr>
              <a:t>$05 </a:t>
            </a:r>
            <a:r>
              <a:rPr lang="en-US" sz="2000" dirty="0" smtClean="0"/>
              <a:t>; Contains </a:t>
            </a:r>
            <a:r>
              <a:rPr lang="en-US" sz="2000" dirty="0" err="1" smtClean="0"/>
              <a:t>CharPad</a:t>
            </a:r>
            <a:r>
              <a:rPr lang="en-US" sz="2000" dirty="0" smtClean="0"/>
              <a:t> Y tile data</a:t>
            </a:r>
            <a:br>
              <a:rPr lang="en-US" sz="2000" dirty="0" smtClean="0"/>
            </a:br>
            <a:r>
              <a:rPr lang="en-US" sz="2000" b="1" dirty="0" smtClean="0">
                <a:solidFill>
                  <a:srgbClr val="00B0F0"/>
                </a:solidFill>
              </a:rPr>
              <a:t>PARAM4</a:t>
            </a:r>
            <a:r>
              <a:rPr lang="en-US" sz="2000" dirty="0" smtClean="0"/>
              <a:t> </a:t>
            </a:r>
            <a:r>
              <a:rPr lang="en-US" sz="2000" dirty="0"/>
              <a:t>= </a:t>
            </a:r>
            <a:r>
              <a:rPr lang="en-US" sz="2000" dirty="0">
                <a:solidFill>
                  <a:srgbClr val="92D050"/>
                </a:solidFill>
              </a:rPr>
              <a:t>$06 </a:t>
            </a:r>
            <a:r>
              <a:rPr lang="en-US" sz="2000" i="1" dirty="0"/>
              <a:t>; </a:t>
            </a:r>
            <a:r>
              <a:rPr lang="en-US" sz="2000" i="1" dirty="0" smtClean="0"/>
              <a:t>unused in Project #1</a:t>
            </a:r>
            <a:r>
              <a:rPr lang="en-US" sz="2000" dirty="0" smtClean="0"/>
              <a:t> </a:t>
            </a:r>
            <a:br>
              <a:rPr lang="en-US" sz="2000" dirty="0" smtClean="0"/>
            </a:br>
            <a:r>
              <a:rPr lang="en-US" sz="2000" b="1" dirty="0" smtClean="0">
                <a:solidFill>
                  <a:srgbClr val="00B0F0"/>
                </a:solidFill>
              </a:rPr>
              <a:t>PARAM5</a:t>
            </a:r>
            <a:r>
              <a:rPr lang="en-US" sz="2000" dirty="0" smtClean="0"/>
              <a:t> </a:t>
            </a:r>
            <a:r>
              <a:rPr lang="en-US" sz="2000" dirty="0"/>
              <a:t>= </a:t>
            </a:r>
            <a:r>
              <a:rPr lang="en-US" sz="2000" dirty="0">
                <a:solidFill>
                  <a:srgbClr val="92D050"/>
                </a:solidFill>
              </a:rPr>
              <a:t>$</a:t>
            </a:r>
            <a:r>
              <a:rPr lang="en-US" sz="2000" dirty="0" smtClean="0">
                <a:solidFill>
                  <a:srgbClr val="92D050"/>
                </a:solidFill>
              </a:rPr>
              <a:t>07 </a:t>
            </a:r>
            <a:r>
              <a:rPr lang="en-US" sz="2000" dirty="0" smtClean="0"/>
              <a:t>; Level data counter</a:t>
            </a:r>
            <a:r>
              <a:rPr lang="en-US" sz="2000" dirty="0" smtClean="0">
                <a:solidFill>
                  <a:srgbClr val="92D050"/>
                </a:solidFill>
              </a:rPr>
              <a:t>, </a:t>
            </a:r>
            <a:endParaRPr lang="en-US" sz="2000" dirty="0">
              <a:solidFill>
                <a:srgbClr val="92D050"/>
              </a:solidFill>
            </a:endParaRPr>
          </a:p>
        </p:txBody>
      </p:sp>
    </p:spTree>
    <p:extLst>
      <p:ext uri="{BB962C8B-B14F-4D97-AF65-F5344CB8AC3E}">
        <p14:creationId xmlns:p14="http://schemas.microsoft.com/office/powerpoint/2010/main" val="312583377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3"/>
          </p:nvPr>
        </p:nvSpPr>
        <p:spPr>
          <a:xfrm>
            <a:off x="609600" y="1600200"/>
            <a:ext cx="7924800" cy="4800600"/>
          </a:xfrm>
        </p:spPr>
        <p:txBody>
          <a:bodyPr>
            <a:normAutofit/>
          </a:bodyPr>
          <a:lstStyle/>
          <a:p>
            <a:r>
              <a:rPr lang="en-US" sz="2800" b="1" dirty="0" smtClean="0">
                <a:solidFill>
                  <a:srgbClr val="00B0F0"/>
                </a:solidFill>
              </a:rPr>
              <a:t>ZEROPAGE_POINTER_1</a:t>
            </a:r>
            <a:r>
              <a:rPr lang="en-US" sz="2800" dirty="0" smtClean="0"/>
              <a:t> </a:t>
            </a:r>
            <a:r>
              <a:rPr lang="en-US" sz="2800" dirty="0"/>
              <a:t>= </a:t>
            </a:r>
            <a:r>
              <a:rPr lang="en-US" sz="2800" dirty="0">
                <a:solidFill>
                  <a:srgbClr val="92D050"/>
                </a:solidFill>
              </a:rPr>
              <a:t>$</a:t>
            </a:r>
            <a:r>
              <a:rPr lang="en-US" sz="2800" dirty="0" smtClean="0">
                <a:solidFill>
                  <a:srgbClr val="92D050"/>
                </a:solidFill>
              </a:rPr>
              <a:t>17</a:t>
            </a:r>
            <a:r>
              <a:rPr lang="en-US" sz="2800" dirty="0" smtClean="0"/>
              <a:t> </a:t>
            </a:r>
            <a:r>
              <a:rPr lang="en-US" sz="2800" dirty="0" smtClean="0"/>
              <a:t/>
            </a:r>
            <a:br>
              <a:rPr lang="en-US" sz="2800" dirty="0" smtClean="0"/>
            </a:br>
            <a:r>
              <a:rPr lang="en-US" sz="2800" b="1" dirty="0" smtClean="0">
                <a:solidFill>
                  <a:srgbClr val="00B0F0"/>
                </a:solidFill>
              </a:rPr>
              <a:t>ZEROPAGE_POINTER_2</a:t>
            </a:r>
            <a:r>
              <a:rPr lang="en-US" sz="2800" dirty="0" smtClean="0"/>
              <a:t> </a:t>
            </a:r>
            <a:r>
              <a:rPr lang="en-US" sz="2800" dirty="0"/>
              <a:t>= </a:t>
            </a:r>
            <a:r>
              <a:rPr lang="en-US" sz="2800" dirty="0">
                <a:solidFill>
                  <a:srgbClr val="92D050"/>
                </a:solidFill>
              </a:rPr>
              <a:t>$19 </a:t>
            </a:r>
            <a:r>
              <a:rPr lang="en-US" sz="2800" dirty="0" smtClean="0"/>
              <a:t/>
            </a:r>
            <a:br>
              <a:rPr lang="en-US" sz="2800" dirty="0" smtClean="0"/>
            </a:br>
            <a:r>
              <a:rPr lang="en-US" sz="2800" b="1" dirty="0" smtClean="0">
                <a:solidFill>
                  <a:srgbClr val="00B0F0"/>
                </a:solidFill>
              </a:rPr>
              <a:t>ZEROPAGE_POINTER_3</a:t>
            </a:r>
            <a:r>
              <a:rPr lang="en-US" sz="2800" dirty="0" smtClean="0"/>
              <a:t> </a:t>
            </a:r>
            <a:r>
              <a:rPr lang="en-US" sz="2800" dirty="0"/>
              <a:t>= </a:t>
            </a:r>
            <a:r>
              <a:rPr lang="en-US" sz="2800" dirty="0">
                <a:solidFill>
                  <a:srgbClr val="92D050"/>
                </a:solidFill>
              </a:rPr>
              <a:t>$21 </a:t>
            </a:r>
            <a:r>
              <a:rPr lang="en-US" sz="2800" dirty="0" smtClean="0"/>
              <a:t/>
            </a:r>
            <a:br>
              <a:rPr lang="en-US" sz="2800" dirty="0" smtClean="0"/>
            </a:br>
            <a:r>
              <a:rPr lang="en-US" sz="2800" b="1" dirty="0" smtClean="0">
                <a:solidFill>
                  <a:srgbClr val="00B0F0"/>
                </a:solidFill>
              </a:rPr>
              <a:t>ZEROPAGE_POINTER_4</a:t>
            </a:r>
            <a:r>
              <a:rPr lang="en-US" sz="2800" dirty="0" smtClean="0"/>
              <a:t> </a:t>
            </a:r>
            <a:r>
              <a:rPr lang="en-US" sz="2800" dirty="0"/>
              <a:t>= </a:t>
            </a:r>
            <a:r>
              <a:rPr lang="en-US" sz="2800" dirty="0">
                <a:solidFill>
                  <a:srgbClr val="92D050"/>
                </a:solidFill>
              </a:rPr>
              <a:t>$23 </a:t>
            </a:r>
            <a:r>
              <a:rPr lang="en-US" sz="2800" dirty="0" smtClean="0"/>
              <a:t/>
            </a:r>
            <a:br>
              <a:rPr lang="en-US" sz="2800" dirty="0" smtClean="0"/>
            </a:br>
            <a:r>
              <a:rPr lang="en-US" sz="2800" dirty="0" smtClean="0"/>
              <a:t/>
            </a:r>
            <a:br>
              <a:rPr lang="en-US" sz="2800" dirty="0" smtClean="0"/>
            </a:br>
            <a:r>
              <a:rPr lang="en-US" sz="2800" b="1" dirty="0" smtClean="0">
                <a:solidFill>
                  <a:srgbClr val="00B0F0"/>
                </a:solidFill>
              </a:rPr>
              <a:t>MAP_X_POS</a:t>
            </a:r>
            <a:r>
              <a:rPr lang="en-US" sz="2800" dirty="0" smtClean="0"/>
              <a:t> </a:t>
            </a:r>
            <a:r>
              <a:rPr lang="en-US" sz="2800" dirty="0"/>
              <a:t>= </a:t>
            </a:r>
            <a:r>
              <a:rPr lang="en-US" sz="2800" dirty="0">
                <a:solidFill>
                  <a:srgbClr val="92D050"/>
                </a:solidFill>
              </a:rPr>
              <a:t>$30 </a:t>
            </a:r>
            <a:r>
              <a:rPr lang="en-US" sz="2800" i="1" dirty="0"/>
              <a:t>; Current map x position (in tiles)</a:t>
            </a:r>
            <a:r>
              <a:rPr lang="en-US" sz="2800" dirty="0"/>
              <a:t> </a:t>
            </a:r>
            <a:r>
              <a:rPr lang="en-US" sz="2800" dirty="0" smtClean="0"/>
              <a:t/>
            </a:r>
            <a:br>
              <a:rPr lang="en-US" sz="2800" dirty="0" smtClean="0"/>
            </a:br>
            <a:r>
              <a:rPr lang="en-US" sz="2800" b="1" dirty="0" smtClean="0">
                <a:solidFill>
                  <a:srgbClr val="00B0F0"/>
                </a:solidFill>
              </a:rPr>
              <a:t>MAP_Y_POS</a:t>
            </a:r>
            <a:r>
              <a:rPr lang="en-US" sz="2800" dirty="0" smtClean="0"/>
              <a:t> </a:t>
            </a:r>
            <a:r>
              <a:rPr lang="en-US" sz="2800" dirty="0"/>
              <a:t>= </a:t>
            </a:r>
            <a:r>
              <a:rPr lang="en-US" sz="2800" dirty="0">
                <a:solidFill>
                  <a:srgbClr val="92D050"/>
                </a:solidFill>
              </a:rPr>
              <a:t>$31 </a:t>
            </a:r>
            <a:r>
              <a:rPr lang="en-US" sz="2800" i="1" dirty="0"/>
              <a:t>; Current map y position (in tiles)</a:t>
            </a:r>
            <a:r>
              <a:rPr lang="en-US" sz="2800" dirty="0"/>
              <a:t> </a:t>
            </a:r>
          </a:p>
        </p:txBody>
      </p:sp>
    </p:spTree>
    <p:extLst>
      <p:ext uri="{BB962C8B-B14F-4D97-AF65-F5344CB8AC3E}">
        <p14:creationId xmlns:p14="http://schemas.microsoft.com/office/powerpoint/2010/main" val="139178950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rgbClr val="FF0000"/>
                </a:solidFill>
              </a:rPr>
              <a:t>Basic </a:t>
            </a:r>
            <a:r>
              <a:rPr lang="en-US" b="1" dirty="0" err="1" smtClean="0">
                <a:solidFill>
                  <a:srgbClr val="FF0000"/>
                </a:solidFill>
              </a:rPr>
              <a:t>kickstart</a:t>
            </a:r>
            <a:r>
              <a:rPr lang="en-US" b="1" dirty="0" smtClean="0">
                <a:solidFill>
                  <a:srgbClr val="FF0000"/>
                </a:solidFill>
              </a:rPr>
              <a:t> loader</a:t>
            </a:r>
            <a:endParaRPr lang="en-US" b="1" dirty="0">
              <a:solidFill>
                <a:srgbClr val="FF0000"/>
              </a:solidFill>
            </a:endParaRPr>
          </a:p>
        </p:txBody>
      </p:sp>
      <p:sp>
        <p:nvSpPr>
          <p:cNvPr id="3" name="Content Placeholder 2"/>
          <p:cNvSpPr>
            <a:spLocks noGrp="1"/>
          </p:cNvSpPr>
          <p:nvPr>
            <p:ph sz="quarter" idx="13"/>
          </p:nvPr>
        </p:nvSpPr>
        <p:spPr/>
        <p:txBody>
          <a:bodyPr>
            <a:normAutofit fontScale="92500" lnSpcReduction="20000"/>
          </a:bodyPr>
          <a:lstStyle/>
          <a:p>
            <a:r>
              <a:rPr lang="en-US" sz="2400" dirty="0" smtClean="0"/>
              <a:t>The following code below recreates the text SYS 2064 and a carriage return is embedded within the bytes to auto start the assembly language program. This saves the time of having to type it in each time the project is compiled and run. Program counter is set to $0801 (2049)</a:t>
            </a:r>
          </a:p>
          <a:p>
            <a:r>
              <a:rPr lang="en-US" sz="2400" dirty="0" smtClean="0"/>
              <a:t>For time preservation of this video, I would go into complete detail, but if you convert the hexadecimal values to decimal and utilize a BASIC command such as PRINT CHR$(byte value) then you can see the text and data for yourself.</a:t>
            </a:r>
          </a:p>
          <a:p>
            <a:r>
              <a:rPr lang="en-US" sz="2400" b="1" dirty="0" smtClean="0">
                <a:solidFill>
                  <a:srgbClr val="FFC000"/>
                </a:solidFill>
              </a:rPr>
              <a:t>KICKSTART</a:t>
            </a:r>
          </a:p>
          <a:p>
            <a:r>
              <a:rPr lang="en-US" sz="2400" dirty="0" smtClean="0"/>
              <a:t>*=</a:t>
            </a:r>
            <a:r>
              <a:rPr lang="en-US" sz="2400" b="1" dirty="0" smtClean="0">
                <a:solidFill>
                  <a:srgbClr val="92D050"/>
                </a:solidFill>
              </a:rPr>
              <a:t>$0801</a:t>
            </a:r>
            <a:endParaRPr lang="en-US" b="1" dirty="0">
              <a:solidFill>
                <a:srgbClr val="92D050"/>
              </a:solidFill>
            </a:endParaRPr>
          </a:p>
          <a:p>
            <a:r>
              <a:rPr lang="en-US" b="1" dirty="0">
                <a:solidFill>
                  <a:srgbClr val="00B0F0"/>
                </a:solidFill>
              </a:rPr>
              <a:t>BYTE $0E,$08,$0A,$00,$9E,$20,$28,$32,$30,$36,$34,$29,$00,$00,$00</a:t>
            </a:r>
          </a:p>
        </p:txBody>
      </p:sp>
    </p:spTree>
    <p:extLst>
      <p:ext uri="{BB962C8B-B14F-4D97-AF65-F5344CB8AC3E}">
        <p14:creationId xmlns:p14="http://schemas.microsoft.com/office/powerpoint/2010/main" val="25485467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rgbClr val="FFFF00"/>
                </a:solidFill>
              </a:rPr>
              <a:t>Learning  to write in assembly language</a:t>
            </a:r>
            <a:endParaRPr lang="en-US" b="1" dirty="0">
              <a:solidFill>
                <a:srgbClr val="FFFF00"/>
              </a:solidFill>
            </a:endParaRPr>
          </a:p>
        </p:txBody>
      </p:sp>
      <p:sp>
        <p:nvSpPr>
          <p:cNvPr id="3" name="Content Placeholder 2"/>
          <p:cNvSpPr>
            <a:spLocks noGrp="1"/>
          </p:cNvSpPr>
          <p:nvPr>
            <p:ph sz="quarter" idx="13"/>
          </p:nvPr>
        </p:nvSpPr>
        <p:spPr/>
        <p:txBody>
          <a:bodyPr>
            <a:noAutofit/>
          </a:bodyPr>
          <a:lstStyle/>
          <a:p>
            <a:r>
              <a:rPr lang="en-US" sz="2000" dirty="0" smtClean="0"/>
              <a:t>For the record, the purpose of this video series is not to teach you how to write in assembly language as that would be way more time consuming. Rather, it has been created to give you an inside peek at how your Commodore computer works from a memory perspective, so that you can start creating your own masterpiece projects. </a:t>
            </a:r>
          </a:p>
          <a:p>
            <a:r>
              <a:rPr lang="en-US" sz="2000" dirty="0" smtClean="0"/>
              <a:t>Therefore if you are totally new to learning Assembly Language then I highly suggest finding a good book or website. Spend time learning how to put together small functions, learn how the memory map works, get a grasp on binary bits, and experiment to see what you can come up with. Hopefully following these things will allow you to keep pace with this series as it will start with a small set of files and begin to get larger with each new video release.</a:t>
            </a:r>
          </a:p>
          <a:p>
            <a:endParaRPr lang="en-US" sz="2000" dirty="0"/>
          </a:p>
          <a:p>
            <a:r>
              <a:rPr lang="en-US" sz="2000" b="1" dirty="0" smtClean="0">
                <a:solidFill>
                  <a:srgbClr val="00B050"/>
                </a:solidFill>
              </a:rPr>
              <a:t>Wishing you the best of luck!</a:t>
            </a:r>
            <a:endParaRPr lang="en-US" sz="2000" b="1" dirty="0">
              <a:solidFill>
                <a:srgbClr val="00B050"/>
              </a:solidFill>
            </a:endParaRPr>
          </a:p>
        </p:txBody>
      </p:sp>
    </p:spTree>
    <p:extLst>
      <p:ext uri="{BB962C8B-B14F-4D97-AF65-F5344CB8AC3E}">
        <p14:creationId xmlns:p14="http://schemas.microsoft.com/office/powerpoint/2010/main" val="185871884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rgbClr val="FF0000"/>
                </a:solidFill>
              </a:rPr>
              <a:t>Relocating video memory</a:t>
            </a:r>
            <a:endParaRPr lang="en-US" b="1" dirty="0">
              <a:solidFill>
                <a:srgbClr val="FF0000"/>
              </a:solidFill>
            </a:endParaRPr>
          </a:p>
        </p:txBody>
      </p:sp>
      <p:sp>
        <p:nvSpPr>
          <p:cNvPr id="3" name="Content Placeholder 2"/>
          <p:cNvSpPr>
            <a:spLocks noGrp="1"/>
          </p:cNvSpPr>
          <p:nvPr>
            <p:ph sz="quarter" idx="13"/>
          </p:nvPr>
        </p:nvSpPr>
        <p:spPr>
          <a:xfrm>
            <a:off x="609600" y="1600200"/>
            <a:ext cx="7924800" cy="4724400"/>
          </a:xfrm>
        </p:spPr>
        <p:txBody>
          <a:bodyPr>
            <a:normAutofit/>
          </a:bodyPr>
          <a:lstStyle/>
          <a:p>
            <a:r>
              <a:rPr lang="en-US" sz="2400" dirty="0" smtClean="0"/>
              <a:t>When the computer is first turned on, the memory defaults are setup specifically for BASIC allocation. However, this leaves little room to add more sprites and graphics data. Therefore since the VIC II chip can only see 16k of video memory at a time, it is necessary to create more space when designing a large map and needing a lot of sprites, character set data, etc. Below is some sample code that I will take time to explain. This is called “banking” video memory and is the best method when you want to build a much larger project.</a:t>
            </a:r>
          </a:p>
          <a:p>
            <a:r>
              <a:rPr lang="en-US" sz="2400" dirty="0" smtClean="0"/>
              <a:t>In this video, I will also be switching back in forth between code examples, and providing more in depth explanations.</a:t>
            </a:r>
          </a:p>
        </p:txBody>
      </p:sp>
    </p:spTree>
    <p:extLst>
      <p:ext uri="{BB962C8B-B14F-4D97-AF65-F5344CB8AC3E}">
        <p14:creationId xmlns:p14="http://schemas.microsoft.com/office/powerpoint/2010/main" val="74141087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rgbClr val="FFFF00"/>
                </a:solidFill>
              </a:rPr>
              <a:t>SET  VIC 16K memory to Bank 1</a:t>
            </a:r>
            <a:endParaRPr lang="en-US" b="1" dirty="0">
              <a:solidFill>
                <a:srgbClr val="FFFF00"/>
              </a:solidFill>
            </a:endParaRPr>
          </a:p>
        </p:txBody>
      </p:sp>
      <p:sp>
        <p:nvSpPr>
          <p:cNvPr id="3" name="Content Placeholder 2"/>
          <p:cNvSpPr>
            <a:spLocks noGrp="1"/>
          </p:cNvSpPr>
          <p:nvPr>
            <p:ph sz="quarter" idx="13"/>
          </p:nvPr>
        </p:nvSpPr>
        <p:spPr/>
        <p:txBody>
          <a:bodyPr>
            <a:noAutofit/>
          </a:bodyPr>
          <a:lstStyle/>
          <a:p>
            <a:r>
              <a:rPr lang="en-US" sz="2400" dirty="0" smtClean="0"/>
              <a:t>The example </a:t>
            </a:r>
            <a:r>
              <a:rPr lang="en-US" sz="2400" dirty="0"/>
              <a:t>seen below is using Bank </a:t>
            </a:r>
            <a:r>
              <a:rPr lang="en-US" sz="2400" dirty="0" smtClean="0"/>
              <a:t>1 ($DD00 = 56576) and is perfect for us since </a:t>
            </a:r>
            <a:r>
              <a:rPr lang="en-US" sz="2400" dirty="0"/>
              <a:t>there is an extra 8k (kilobytes) that can be reserved for sprites and character </a:t>
            </a:r>
            <a:r>
              <a:rPr lang="en-US" sz="2400" dirty="0" smtClean="0"/>
              <a:t>data (2k). </a:t>
            </a:r>
            <a:r>
              <a:rPr lang="en-US" sz="2400" dirty="0" smtClean="0"/>
              <a:t>AND = removes bits. ORA = restores </a:t>
            </a:r>
            <a:r>
              <a:rPr lang="en-US" sz="2400" dirty="0" smtClean="0"/>
              <a:t>bits</a:t>
            </a:r>
            <a:r>
              <a:rPr lang="en-US" sz="2400" dirty="0" smtClean="0"/>
              <a:t>.</a:t>
            </a:r>
          </a:p>
          <a:p>
            <a:r>
              <a:rPr lang="en-US" sz="2400" dirty="0"/>
              <a:t>*=</a:t>
            </a:r>
            <a:r>
              <a:rPr lang="en-US" sz="2400" b="1" dirty="0">
                <a:solidFill>
                  <a:srgbClr val="92D050"/>
                </a:solidFill>
              </a:rPr>
              <a:t>$0810 </a:t>
            </a:r>
            <a:r>
              <a:rPr lang="en-US" sz="2400" dirty="0"/>
              <a:t>(2064 – </a:t>
            </a:r>
            <a:r>
              <a:rPr lang="en-US" sz="2400" dirty="0" smtClean="0"/>
              <a:t>decimal)</a:t>
            </a:r>
            <a:endParaRPr lang="en-US" sz="2400" dirty="0" smtClean="0"/>
          </a:p>
          <a:p>
            <a:pPr lvl="2"/>
            <a:r>
              <a:rPr lang="en-US" sz="2400" dirty="0" err="1" smtClean="0"/>
              <a:t>lda</a:t>
            </a:r>
            <a:r>
              <a:rPr lang="en-US" sz="2400" dirty="0" smtClean="0"/>
              <a:t> </a:t>
            </a:r>
            <a:r>
              <a:rPr lang="en-US" sz="2400" b="1" dirty="0" smtClean="0">
                <a:solidFill>
                  <a:srgbClr val="00B0F0"/>
                </a:solidFill>
              </a:rPr>
              <a:t>VIC_BANK</a:t>
            </a:r>
            <a:r>
              <a:rPr lang="en-US" sz="2400" dirty="0" smtClean="0"/>
              <a:t> </a:t>
            </a:r>
            <a:r>
              <a:rPr lang="en-US" sz="2400" i="1" dirty="0"/>
              <a:t>; </a:t>
            </a:r>
            <a:r>
              <a:rPr lang="en-US" sz="2400" i="1" dirty="0" smtClean="0"/>
              <a:t>Fetch the status of CIA 2 ($DD00)</a:t>
            </a:r>
            <a:r>
              <a:rPr lang="en-US" sz="2400" dirty="0" smtClean="0"/>
              <a:t> </a:t>
            </a:r>
          </a:p>
          <a:p>
            <a:pPr lvl="2"/>
            <a:r>
              <a:rPr lang="en-US" sz="2400" dirty="0" smtClean="0"/>
              <a:t>and #</a:t>
            </a:r>
            <a:r>
              <a:rPr lang="en-US" sz="2400" b="1" dirty="0" smtClean="0">
                <a:solidFill>
                  <a:srgbClr val="92D050"/>
                </a:solidFill>
              </a:rPr>
              <a:t>%11111100 </a:t>
            </a:r>
            <a:r>
              <a:rPr lang="en-US" sz="2400" i="1" dirty="0" smtClean="0"/>
              <a:t>; </a:t>
            </a:r>
            <a:r>
              <a:rPr lang="en-US" sz="2400" i="1" dirty="0"/>
              <a:t>mask </a:t>
            </a:r>
            <a:r>
              <a:rPr lang="en-US" sz="2400" i="1" dirty="0" smtClean="0"/>
              <a:t>for bits 2-8, retain bits 0-1</a:t>
            </a:r>
            <a:r>
              <a:rPr lang="en-US" sz="2400" dirty="0" smtClean="0"/>
              <a:t> </a:t>
            </a:r>
          </a:p>
          <a:p>
            <a:pPr lvl="2"/>
            <a:r>
              <a:rPr lang="en-US" sz="2400" dirty="0" err="1" smtClean="0"/>
              <a:t>ora</a:t>
            </a:r>
            <a:r>
              <a:rPr lang="en-US" sz="2400" dirty="0" smtClean="0"/>
              <a:t> #</a:t>
            </a:r>
            <a:r>
              <a:rPr lang="en-US" sz="2400" b="1" dirty="0" smtClean="0">
                <a:solidFill>
                  <a:srgbClr val="92D050"/>
                </a:solidFill>
              </a:rPr>
              <a:t>%00000010 </a:t>
            </a:r>
            <a:r>
              <a:rPr lang="en-US" sz="2400" dirty="0" smtClean="0"/>
              <a:t>; first 2 bits are VIC bank value (2)</a:t>
            </a:r>
          </a:p>
          <a:p>
            <a:pPr lvl="2"/>
            <a:r>
              <a:rPr lang="en-US" sz="2400" dirty="0" err="1" smtClean="0"/>
              <a:t>sta</a:t>
            </a:r>
            <a:r>
              <a:rPr lang="en-US" sz="2400" dirty="0" smtClean="0"/>
              <a:t> </a:t>
            </a:r>
            <a:r>
              <a:rPr lang="en-US" sz="2400" b="1" dirty="0" smtClean="0">
                <a:solidFill>
                  <a:srgbClr val="00B0F0"/>
                </a:solidFill>
              </a:rPr>
              <a:t>VIC_BANK</a:t>
            </a:r>
            <a:r>
              <a:rPr lang="en-US" sz="2400" dirty="0" smtClean="0"/>
              <a:t> </a:t>
            </a:r>
            <a:r>
              <a:rPr lang="en-US" sz="2400" i="1" dirty="0"/>
              <a:t>; </a:t>
            </a:r>
            <a:r>
              <a:rPr lang="en-US" sz="2400" i="1" dirty="0" smtClean="0"/>
              <a:t>turns on bits 0-1, set to Bank 1</a:t>
            </a:r>
            <a:endParaRPr lang="en-US" sz="2400" dirty="0"/>
          </a:p>
        </p:txBody>
      </p:sp>
    </p:spTree>
    <p:extLst>
      <p:ext uri="{BB962C8B-B14F-4D97-AF65-F5344CB8AC3E}">
        <p14:creationId xmlns:p14="http://schemas.microsoft.com/office/powerpoint/2010/main" val="231272971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rgbClr val="FFFF00"/>
                </a:solidFill>
              </a:rPr>
              <a:t>An inside look at </a:t>
            </a:r>
            <a:r>
              <a:rPr lang="en-US" b="1" dirty="0" err="1" smtClean="0">
                <a:solidFill>
                  <a:srgbClr val="FFFF00"/>
                </a:solidFill>
              </a:rPr>
              <a:t>vic</a:t>
            </a:r>
            <a:r>
              <a:rPr lang="en-US" b="1" dirty="0" smtClean="0">
                <a:solidFill>
                  <a:srgbClr val="FFFF00"/>
                </a:solidFill>
              </a:rPr>
              <a:t> ii’s memory</a:t>
            </a:r>
            <a:endParaRPr lang="en-US" b="1" dirty="0">
              <a:solidFill>
                <a:srgbClr val="FFFF00"/>
              </a:solidFill>
            </a:endParaRPr>
          </a:p>
        </p:txBody>
      </p:sp>
      <p:pic>
        <p:nvPicPr>
          <p:cNvPr id="4" name="Content Placeholder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2743200" y="5410200"/>
            <a:ext cx="3219450" cy="1026385"/>
          </a:xfrm>
        </p:spPr>
      </p:pic>
      <p:graphicFrame>
        <p:nvGraphicFramePr>
          <p:cNvPr id="5" name="Table 4"/>
          <p:cNvGraphicFramePr>
            <a:graphicFrameLocks noGrp="1"/>
          </p:cNvGraphicFramePr>
          <p:nvPr>
            <p:extLst>
              <p:ext uri="{D42A27DB-BD31-4B8C-83A1-F6EECF244321}">
                <p14:modId xmlns:p14="http://schemas.microsoft.com/office/powerpoint/2010/main" val="279430885"/>
              </p:ext>
            </p:extLst>
          </p:nvPr>
        </p:nvGraphicFramePr>
        <p:xfrm>
          <a:off x="1752600" y="1905000"/>
          <a:ext cx="5257800" cy="3383280"/>
        </p:xfrm>
        <a:graphic>
          <a:graphicData uri="http://schemas.openxmlformats.org/drawingml/2006/table">
            <a:tbl>
              <a:tblPr firstRow="1" bandRow="1">
                <a:tableStyleId>{5C22544A-7EE6-4342-B048-85BDC9FD1C3A}</a:tableStyleId>
              </a:tblPr>
              <a:tblGrid>
                <a:gridCol w="1314450"/>
                <a:gridCol w="1314450"/>
                <a:gridCol w="1314450"/>
                <a:gridCol w="1314450"/>
              </a:tblGrid>
              <a:tr h="3124200">
                <a:tc>
                  <a:txBody>
                    <a:bodyPr/>
                    <a:lstStyle/>
                    <a:p>
                      <a:r>
                        <a:rPr lang="en-US" dirty="0" smtClean="0"/>
                        <a:t>Bank</a:t>
                      </a:r>
                      <a:r>
                        <a:rPr lang="en-US" baseline="0" dirty="0" smtClean="0"/>
                        <a:t> 0</a:t>
                      </a:r>
                    </a:p>
                    <a:p>
                      <a:r>
                        <a:rPr lang="en-US" baseline="0" dirty="0" smtClean="0"/>
                        <a:t>BASIC default.</a:t>
                      </a:r>
                    </a:p>
                    <a:p>
                      <a:r>
                        <a:rPr lang="en-US" baseline="0" dirty="0" smtClean="0"/>
                        <a:t>Sprite memory limits.</a:t>
                      </a:r>
                    </a:p>
                    <a:p>
                      <a:r>
                        <a:rPr lang="en-US" baseline="0" dirty="0" smtClean="0"/>
                        <a:t>Character ROM must be copied to RAM</a:t>
                      </a:r>
                    </a:p>
                    <a:p>
                      <a:endParaRPr lang="en-US" baseline="0" dirty="0" smtClean="0"/>
                    </a:p>
                    <a:p>
                      <a:endParaRPr lang="en-US" baseline="0" dirty="0" smtClean="0"/>
                    </a:p>
                  </a:txBody>
                  <a:tcPr/>
                </a:tc>
                <a:tc>
                  <a:txBody>
                    <a:bodyPr/>
                    <a:lstStyle/>
                    <a:p>
                      <a:r>
                        <a:rPr lang="en-US" dirty="0" smtClean="0"/>
                        <a:t>Bank 1</a:t>
                      </a:r>
                    </a:p>
                    <a:p>
                      <a:r>
                        <a:rPr lang="en-US" dirty="0" smtClean="0"/>
                        <a:t>Large area</a:t>
                      </a:r>
                    </a:p>
                    <a:p>
                      <a:r>
                        <a:rPr lang="en-US" dirty="0" smtClean="0"/>
                        <a:t>Available for sprites and character data.</a:t>
                      </a:r>
                      <a:r>
                        <a:rPr lang="en-US" baseline="0" dirty="0" smtClean="0"/>
                        <a:t> Character ROM must be copied to RAM</a:t>
                      </a:r>
                    </a:p>
                    <a:p>
                      <a:endParaRPr lang="en-US" dirty="0"/>
                    </a:p>
                  </a:txBody>
                  <a:tcPr>
                    <a:solidFill>
                      <a:srgbClr val="0070C0"/>
                    </a:solidFill>
                  </a:tcPr>
                </a:tc>
                <a:tc>
                  <a:txBody>
                    <a:bodyPr/>
                    <a:lstStyle/>
                    <a:p>
                      <a:r>
                        <a:rPr lang="en-US" dirty="0" smtClean="0"/>
                        <a:t>Bank 2</a:t>
                      </a:r>
                    </a:p>
                    <a:p>
                      <a:r>
                        <a:rPr lang="en-US" dirty="0" smtClean="0"/>
                        <a:t>Large area available for sprites and character data. Limits</a:t>
                      </a:r>
                      <a:r>
                        <a:rPr lang="en-US" baseline="0" dirty="0" smtClean="0"/>
                        <a:t> on bitmap memory.</a:t>
                      </a:r>
                      <a:endParaRPr lang="en-US" dirty="0"/>
                    </a:p>
                  </a:txBody>
                  <a:tcPr/>
                </a:tc>
                <a:tc>
                  <a:txBody>
                    <a:bodyPr/>
                    <a:lstStyle/>
                    <a:p>
                      <a:r>
                        <a:rPr lang="en-US" dirty="0" smtClean="0"/>
                        <a:t>Bank 3</a:t>
                      </a:r>
                    </a:p>
                    <a:p>
                      <a:r>
                        <a:rPr lang="en-US" dirty="0" smtClean="0"/>
                        <a:t>4k of I/O registers. 8k operating system </a:t>
                      </a:r>
                      <a:r>
                        <a:rPr lang="en-US" dirty="0" err="1" smtClean="0"/>
                        <a:t>Kernal</a:t>
                      </a:r>
                      <a:r>
                        <a:rPr lang="en-US" dirty="0" smtClean="0"/>
                        <a:t> ROM.</a:t>
                      </a:r>
                      <a:r>
                        <a:rPr lang="en-US" baseline="0" dirty="0" smtClean="0"/>
                        <a:t> Character ROM is not  available.</a:t>
                      </a:r>
                      <a:endParaRPr lang="en-US" dirty="0"/>
                    </a:p>
                  </a:txBody>
                  <a:tcPr/>
                </a:tc>
              </a:tr>
            </a:tbl>
          </a:graphicData>
        </a:graphic>
      </p:graphicFrame>
      <p:sp>
        <p:nvSpPr>
          <p:cNvPr id="6" name="TextBox 5"/>
          <p:cNvSpPr txBox="1"/>
          <p:nvPr/>
        </p:nvSpPr>
        <p:spPr>
          <a:xfrm>
            <a:off x="2743200" y="1426420"/>
            <a:ext cx="3886200" cy="369332"/>
          </a:xfrm>
          <a:prstGeom prst="rect">
            <a:avLst/>
          </a:prstGeom>
          <a:noFill/>
        </p:spPr>
        <p:txBody>
          <a:bodyPr wrap="square" rtlCol="0">
            <a:spAutoFit/>
          </a:bodyPr>
          <a:lstStyle/>
          <a:p>
            <a:r>
              <a:rPr lang="en-US" dirty="0" smtClean="0"/>
              <a:t>Highlighted is the one in use for our project</a:t>
            </a:r>
            <a:endParaRPr lang="en-US" dirty="0"/>
          </a:p>
        </p:txBody>
      </p:sp>
    </p:spTree>
    <p:extLst>
      <p:ext uri="{BB962C8B-B14F-4D97-AF65-F5344CB8AC3E}">
        <p14:creationId xmlns:p14="http://schemas.microsoft.com/office/powerpoint/2010/main" val="323118681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sz="quarter" idx="13"/>
          </p:nvPr>
        </p:nvSpPr>
        <p:spPr/>
        <p:txBody>
          <a:bodyPr>
            <a:noAutofit/>
          </a:bodyPr>
          <a:lstStyle/>
          <a:p>
            <a:r>
              <a:rPr lang="en-US" sz="2400" dirty="0" smtClean="0"/>
              <a:t>For those who may need a clearer picture of what is going on, I have extracted a diagram I found in the book “</a:t>
            </a:r>
            <a:r>
              <a:rPr lang="en-US" sz="2400" dirty="0" err="1" smtClean="0"/>
              <a:t>Compute!’s</a:t>
            </a:r>
            <a:r>
              <a:rPr lang="en-US" sz="2400" dirty="0" smtClean="0"/>
              <a:t> reference guide to Commodore 64 Graphics”. By looking at each image you can hopefully understand how the VIC II can set memory as follows. Highlighted below is the one in use.</a:t>
            </a:r>
          </a:p>
          <a:p>
            <a:pPr lvl="1"/>
            <a:r>
              <a:rPr lang="en-US" sz="2400" dirty="0" smtClean="0">
                <a:solidFill>
                  <a:srgbClr val="FFC000"/>
                </a:solidFill>
              </a:rPr>
              <a:t>Bank 3</a:t>
            </a:r>
            <a:r>
              <a:rPr lang="en-US" sz="2400" dirty="0" smtClean="0"/>
              <a:t> = Memory registers 49152-65535 ($C000-$FFFF)</a:t>
            </a:r>
          </a:p>
          <a:p>
            <a:pPr lvl="1"/>
            <a:r>
              <a:rPr lang="en-US" sz="2400" dirty="0" smtClean="0">
                <a:solidFill>
                  <a:srgbClr val="FFC000"/>
                </a:solidFill>
              </a:rPr>
              <a:t>Bank 2</a:t>
            </a:r>
            <a:r>
              <a:rPr lang="en-US" sz="2400" dirty="0" smtClean="0"/>
              <a:t> = Memory registers 32768-49151 ($8000-$BFFF)</a:t>
            </a:r>
          </a:p>
          <a:p>
            <a:pPr lvl="1"/>
            <a:r>
              <a:rPr lang="en-US" sz="2400" dirty="0" smtClean="0">
                <a:solidFill>
                  <a:srgbClr val="FFC000"/>
                </a:solidFill>
              </a:rPr>
              <a:t>Bank 1</a:t>
            </a:r>
            <a:r>
              <a:rPr lang="en-US" sz="2400" dirty="0" smtClean="0"/>
              <a:t> = </a:t>
            </a:r>
            <a:r>
              <a:rPr lang="en-US" sz="2400" b="1" dirty="0" smtClean="0">
                <a:solidFill>
                  <a:srgbClr val="00B0F0"/>
                </a:solidFill>
              </a:rPr>
              <a:t>Memory registers 16384-32767 ($4000-$7FFF)</a:t>
            </a:r>
          </a:p>
          <a:p>
            <a:pPr lvl="1"/>
            <a:r>
              <a:rPr lang="en-US" sz="2400" dirty="0" smtClean="0">
                <a:solidFill>
                  <a:srgbClr val="FFC000"/>
                </a:solidFill>
              </a:rPr>
              <a:t>Bank 0</a:t>
            </a:r>
            <a:r>
              <a:rPr lang="en-US" sz="2400" dirty="0" smtClean="0"/>
              <a:t> = Memory registers 0000-16383 ($0000-$3FFF)</a:t>
            </a:r>
            <a:endParaRPr lang="en-US" sz="2400" dirty="0"/>
          </a:p>
        </p:txBody>
      </p:sp>
    </p:spTree>
    <p:extLst>
      <p:ext uri="{BB962C8B-B14F-4D97-AF65-F5344CB8AC3E}">
        <p14:creationId xmlns:p14="http://schemas.microsoft.com/office/powerpoint/2010/main" val="259870133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rgbClr val="FFC000"/>
                </a:solidFill>
              </a:rPr>
              <a:t>Visual of the VIC II CIA memory</a:t>
            </a:r>
            <a:endParaRPr lang="en-US" b="1" dirty="0">
              <a:solidFill>
                <a:srgbClr val="FFC000"/>
              </a:solidFill>
            </a:endParaRPr>
          </a:p>
        </p:txBody>
      </p:sp>
      <p:pic>
        <p:nvPicPr>
          <p:cNvPr id="4" name="Content Placeholder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762000" y="1524000"/>
            <a:ext cx="5107781" cy="4953000"/>
          </a:xfrm>
        </p:spPr>
      </p:pic>
      <p:sp>
        <p:nvSpPr>
          <p:cNvPr id="5" name="TextBox 4"/>
          <p:cNvSpPr txBox="1"/>
          <p:nvPr/>
        </p:nvSpPr>
        <p:spPr>
          <a:xfrm>
            <a:off x="6137910" y="1483698"/>
            <a:ext cx="2286000" cy="5078313"/>
          </a:xfrm>
          <a:prstGeom prst="rect">
            <a:avLst/>
          </a:prstGeom>
          <a:noFill/>
        </p:spPr>
        <p:txBody>
          <a:bodyPr wrap="square" rtlCol="0">
            <a:spAutoFit/>
          </a:bodyPr>
          <a:lstStyle/>
          <a:p>
            <a:r>
              <a:rPr lang="en-US" dirty="0" smtClean="0"/>
              <a:t>Each slot is limited to 16k of memory, starting at the lowest bits to the highest. For Bank 1 that we will be using, the Character generator ROM must be moved so we can alter it.</a:t>
            </a:r>
          </a:p>
          <a:p>
            <a:endParaRPr lang="en-US" dirty="0"/>
          </a:p>
          <a:p>
            <a:r>
              <a:rPr lang="en-US" dirty="0" smtClean="0"/>
              <a:t>2k of this memory can be used for character graphics (if allowed). Sprite data can be placed in any of 256 groups of 64 bytes each. Finally text screen memory can occupy any of the 16k areas.</a:t>
            </a:r>
            <a:endParaRPr lang="en-US" dirty="0"/>
          </a:p>
        </p:txBody>
      </p:sp>
    </p:spTree>
    <p:extLst>
      <p:ext uri="{BB962C8B-B14F-4D97-AF65-F5344CB8AC3E}">
        <p14:creationId xmlns:p14="http://schemas.microsoft.com/office/powerpoint/2010/main" val="56052381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rgbClr val="FFFF00"/>
                </a:solidFill>
              </a:rPr>
              <a:t>A basic example of bank switching</a:t>
            </a:r>
            <a:endParaRPr lang="en-US" b="1" dirty="0">
              <a:solidFill>
                <a:srgbClr val="FFFF00"/>
              </a:solidFill>
            </a:endParaRPr>
          </a:p>
        </p:txBody>
      </p:sp>
      <p:sp>
        <p:nvSpPr>
          <p:cNvPr id="3" name="Content Placeholder 2"/>
          <p:cNvSpPr>
            <a:spLocks noGrp="1"/>
          </p:cNvSpPr>
          <p:nvPr>
            <p:ph sz="quarter" idx="13"/>
          </p:nvPr>
        </p:nvSpPr>
        <p:spPr>
          <a:xfrm>
            <a:off x="609600" y="1600200"/>
            <a:ext cx="7924800" cy="4800600"/>
          </a:xfrm>
        </p:spPr>
        <p:txBody>
          <a:bodyPr>
            <a:normAutofit lnSpcReduction="10000"/>
          </a:bodyPr>
          <a:lstStyle/>
          <a:p>
            <a:r>
              <a:rPr lang="en-US" dirty="0" smtClean="0"/>
              <a:t>Below is a program found in the book </a:t>
            </a:r>
            <a:r>
              <a:rPr lang="en-US" dirty="0" err="1" smtClean="0"/>
              <a:t>Compute!’s</a:t>
            </a:r>
            <a:r>
              <a:rPr lang="en-US" dirty="0" smtClean="0"/>
              <a:t> reference guide to Commodore 64 Graphics” that demonstrates how to view a character set stored in ROM memory without copying it to RAM. Hopefully this will help you understand where the character set (that makes up the letters, numbers, and symbols that can be entered from the keyboard) exists at in memory.</a:t>
            </a:r>
          </a:p>
          <a:p>
            <a:endParaRPr lang="en-US" dirty="0"/>
          </a:p>
          <a:p>
            <a:r>
              <a:rPr lang="en-US" dirty="0" smtClean="0">
                <a:solidFill>
                  <a:srgbClr val="92D050"/>
                </a:solidFill>
              </a:rPr>
              <a:t>10</a:t>
            </a:r>
            <a:r>
              <a:rPr lang="en-US" dirty="0" smtClean="0"/>
              <a:t> FOR R=53248 TO 57343</a:t>
            </a:r>
            <a:br>
              <a:rPr lang="en-US" dirty="0" smtClean="0"/>
            </a:br>
            <a:r>
              <a:rPr lang="en-US" dirty="0" smtClean="0">
                <a:solidFill>
                  <a:srgbClr val="92D050"/>
                </a:solidFill>
              </a:rPr>
              <a:t>20</a:t>
            </a:r>
            <a:r>
              <a:rPr lang="en-US" dirty="0" smtClean="0"/>
              <a:t> POKE 56334,0: POKE 1,51</a:t>
            </a:r>
            <a:br>
              <a:rPr lang="en-US" dirty="0" smtClean="0"/>
            </a:br>
            <a:r>
              <a:rPr lang="en-US" dirty="0" smtClean="0">
                <a:solidFill>
                  <a:srgbClr val="92D050"/>
                </a:solidFill>
              </a:rPr>
              <a:t>30</a:t>
            </a:r>
            <a:r>
              <a:rPr lang="en-US" dirty="0" smtClean="0"/>
              <a:t> A=PEEK(R)</a:t>
            </a:r>
            <a:br>
              <a:rPr lang="en-US" dirty="0" smtClean="0"/>
            </a:br>
            <a:r>
              <a:rPr lang="en-US" dirty="0" smtClean="0">
                <a:solidFill>
                  <a:srgbClr val="92D050"/>
                </a:solidFill>
              </a:rPr>
              <a:t>40</a:t>
            </a:r>
            <a:r>
              <a:rPr lang="en-US" dirty="0" smtClean="0"/>
              <a:t> POKE1,51: POKE 56334,1</a:t>
            </a:r>
            <a:br>
              <a:rPr lang="en-US" dirty="0" smtClean="0"/>
            </a:br>
            <a:r>
              <a:rPr lang="en-US" dirty="0" smtClean="0">
                <a:solidFill>
                  <a:srgbClr val="92D050"/>
                </a:solidFill>
              </a:rPr>
              <a:t>50</a:t>
            </a:r>
            <a:r>
              <a:rPr lang="en-US" dirty="0" smtClean="0"/>
              <a:t> G$=“”</a:t>
            </a:r>
            <a:br>
              <a:rPr lang="en-US" dirty="0" smtClean="0"/>
            </a:br>
            <a:r>
              <a:rPr lang="en-US" dirty="0" smtClean="0">
                <a:solidFill>
                  <a:srgbClr val="92D050"/>
                </a:solidFill>
              </a:rPr>
              <a:t>60</a:t>
            </a:r>
            <a:r>
              <a:rPr lang="en-US" dirty="0" smtClean="0"/>
              <a:t> FOR F=0 TO 7</a:t>
            </a:r>
            <a:br>
              <a:rPr lang="en-US" dirty="0" smtClean="0"/>
            </a:br>
            <a:r>
              <a:rPr lang="en-US" dirty="0" smtClean="0">
                <a:solidFill>
                  <a:srgbClr val="92D050"/>
                </a:solidFill>
              </a:rPr>
              <a:t>70</a:t>
            </a:r>
            <a:r>
              <a:rPr lang="en-US" dirty="0" smtClean="0"/>
              <a:t> IF A/2=INT(A/2) THEN G$=“”+G$:GOTO 90</a:t>
            </a:r>
            <a:br>
              <a:rPr lang="en-US" dirty="0" smtClean="0"/>
            </a:br>
            <a:r>
              <a:rPr lang="en-US" dirty="0" smtClean="0">
                <a:solidFill>
                  <a:srgbClr val="92D050"/>
                </a:solidFill>
              </a:rPr>
              <a:t>80</a:t>
            </a:r>
            <a:r>
              <a:rPr lang="en-US" dirty="0" smtClean="0"/>
              <a:t> G$=CHR$(18)+CHR$(32)+CHR$(146)+G$</a:t>
            </a:r>
            <a:br>
              <a:rPr lang="en-US" dirty="0" smtClean="0"/>
            </a:br>
            <a:r>
              <a:rPr lang="en-US" dirty="0" smtClean="0">
                <a:solidFill>
                  <a:srgbClr val="92D050"/>
                </a:solidFill>
              </a:rPr>
              <a:t>90</a:t>
            </a:r>
            <a:r>
              <a:rPr lang="en-US" dirty="0" smtClean="0"/>
              <a:t> A=INT(A/2): NEXT</a:t>
            </a:r>
            <a:br>
              <a:rPr lang="en-US" dirty="0" smtClean="0"/>
            </a:br>
            <a:r>
              <a:rPr lang="en-US" dirty="0" smtClean="0">
                <a:solidFill>
                  <a:srgbClr val="92D050"/>
                </a:solidFill>
              </a:rPr>
              <a:t>100 </a:t>
            </a:r>
            <a:r>
              <a:rPr lang="en-US" dirty="0" smtClean="0"/>
              <a:t>PRINT G$</a:t>
            </a:r>
            <a:br>
              <a:rPr lang="en-US" dirty="0" smtClean="0"/>
            </a:br>
            <a:r>
              <a:rPr lang="en-US" dirty="0" smtClean="0">
                <a:solidFill>
                  <a:srgbClr val="92D050"/>
                </a:solidFill>
              </a:rPr>
              <a:t>110</a:t>
            </a:r>
            <a:r>
              <a:rPr lang="en-US" dirty="0" smtClean="0"/>
              <a:t> NEXT</a:t>
            </a:r>
          </a:p>
          <a:p>
            <a:endParaRPr lang="en-US"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93647" y="2743200"/>
            <a:ext cx="3541836" cy="3200400"/>
          </a:xfrm>
          <a:prstGeom prst="rect">
            <a:avLst/>
          </a:prstGeom>
        </p:spPr>
      </p:pic>
    </p:spTree>
    <p:extLst>
      <p:ext uri="{BB962C8B-B14F-4D97-AF65-F5344CB8AC3E}">
        <p14:creationId xmlns:p14="http://schemas.microsoft.com/office/powerpoint/2010/main" val="227888997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rgbClr val="FFFF00"/>
                </a:solidFill>
              </a:rPr>
              <a:t>Example of bit masking</a:t>
            </a:r>
            <a:endParaRPr lang="en-US" b="1" dirty="0">
              <a:solidFill>
                <a:srgbClr val="FFFF00"/>
              </a:solidFill>
            </a:endParaRPr>
          </a:p>
        </p:txBody>
      </p:sp>
      <p:sp>
        <p:nvSpPr>
          <p:cNvPr id="3" name="Content Placeholder 2"/>
          <p:cNvSpPr>
            <a:spLocks noGrp="1"/>
          </p:cNvSpPr>
          <p:nvPr>
            <p:ph sz="quarter" idx="13"/>
          </p:nvPr>
        </p:nvSpPr>
        <p:spPr>
          <a:xfrm>
            <a:off x="609600" y="1447800"/>
            <a:ext cx="7924800" cy="4114800"/>
          </a:xfrm>
        </p:spPr>
        <p:txBody>
          <a:bodyPr/>
          <a:lstStyle/>
          <a:p>
            <a:pPr marL="0" indent="0">
              <a:buNone/>
            </a:pPr>
            <a:r>
              <a:rPr lang="en-US" dirty="0" smtClean="0"/>
              <a:t>When the VICE C64 emulator first loads, registers are set by default to Bank 0. To learn about how banking works. I am providing a simple example so you can see the “bits” as they are translated. The example below takes the number 151, reserves bits 0-1 and masks out “removes” bits 2-7 (in total). This is known as a “Bitwise AND/ORA”. Bit masking is necessary to keep specific bits, while discarding the others. A common example seen in games is turning off certain sprites after the player kills them, while keeping the other sprites enabled on the screen. The example below is used to switch from Bank 0 to Bank 1 via register CIA #2. There wasn’t enough room to also demonstrate ORA here, so it’s divided in 2 parts.</a:t>
            </a:r>
          </a:p>
          <a:p>
            <a:pPr marL="0" indent="0">
              <a:buNone/>
            </a:pPr>
            <a:r>
              <a:rPr lang="en-US" dirty="0" smtClean="0"/>
              <a:t>In memory (accumulator): Register $DD00 = $97 (151)</a:t>
            </a:r>
          </a:p>
          <a:p>
            <a:pPr marL="0" indent="0">
              <a:buNone/>
            </a:pP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924337720"/>
              </p:ext>
            </p:extLst>
          </p:nvPr>
        </p:nvGraphicFramePr>
        <p:xfrm>
          <a:off x="1600200" y="5284748"/>
          <a:ext cx="6781798" cy="370840"/>
        </p:xfrm>
        <a:graphic>
          <a:graphicData uri="http://schemas.openxmlformats.org/drawingml/2006/table">
            <a:tbl>
              <a:tblPr firstRow="1" bandRow="1">
                <a:tableStyleId>{5C22544A-7EE6-4342-B048-85BDC9FD1C3A}</a:tableStyleId>
              </a:tblPr>
              <a:tblGrid>
                <a:gridCol w="858309"/>
                <a:gridCol w="858309"/>
                <a:gridCol w="858309"/>
                <a:gridCol w="858309"/>
                <a:gridCol w="858309"/>
                <a:gridCol w="858309"/>
                <a:gridCol w="858309"/>
                <a:gridCol w="773635"/>
              </a:tblGrid>
              <a:tr h="370840">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940763863"/>
              </p:ext>
            </p:extLst>
          </p:nvPr>
        </p:nvGraphicFramePr>
        <p:xfrm>
          <a:off x="1600200" y="4026485"/>
          <a:ext cx="6797040" cy="365760"/>
        </p:xfrm>
        <a:graphic>
          <a:graphicData uri="http://schemas.openxmlformats.org/drawingml/2006/table">
            <a:tbl>
              <a:tblPr firstRow="1" bandRow="1">
                <a:tableStyleId>{5C22544A-7EE6-4342-B048-85BDC9FD1C3A}</a:tableStyleId>
              </a:tblPr>
              <a:tblGrid>
                <a:gridCol w="849630"/>
                <a:gridCol w="849630"/>
                <a:gridCol w="849630"/>
                <a:gridCol w="849630"/>
                <a:gridCol w="849630"/>
                <a:gridCol w="849630"/>
                <a:gridCol w="849630"/>
                <a:gridCol w="849630"/>
              </a:tblGrid>
              <a:tr h="294640">
                <a:tc>
                  <a:txBody>
                    <a:bodyPr/>
                    <a:lstStyle/>
                    <a:p>
                      <a:pPr algn="ctr"/>
                      <a:r>
                        <a:rPr lang="en-US" dirty="0" smtClean="0"/>
                        <a:t>7</a:t>
                      </a:r>
                      <a:endParaRPr lang="en-US" dirty="0"/>
                    </a:p>
                  </a:txBody>
                  <a:tcPr>
                    <a:solidFill>
                      <a:srgbClr val="00B050"/>
                    </a:solidFill>
                  </a:tcPr>
                </a:tc>
                <a:tc>
                  <a:txBody>
                    <a:bodyPr/>
                    <a:lstStyle/>
                    <a:p>
                      <a:pPr algn="ctr"/>
                      <a:r>
                        <a:rPr lang="en-US" dirty="0" smtClean="0"/>
                        <a:t>6</a:t>
                      </a:r>
                      <a:endParaRPr lang="en-US" dirty="0"/>
                    </a:p>
                  </a:txBody>
                  <a:tcPr>
                    <a:solidFill>
                      <a:srgbClr val="00B050"/>
                    </a:solidFill>
                  </a:tcPr>
                </a:tc>
                <a:tc>
                  <a:txBody>
                    <a:bodyPr/>
                    <a:lstStyle/>
                    <a:p>
                      <a:pPr algn="ctr"/>
                      <a:r>
                        <a:rPr lang="en-US" dirty="0" smtClean="0"/>
                        <a:t>5</a:t>
                      </a:r>
                      <a:endParaRPr lang="en-US" dirty="0"/>
                    </a:p>
                  </a:txBody>
                  <a:tcPr>
                    <a:solidFill>
                      <a:srgbClr val="00B050"/>
                    </a:solidFill>
                  </a:tcPr>
                </a:tc>
                <a:tc>
                  <a:txBody>
                    <a:bodyPr/>
                    <a:lstStyle/>
                    <a:p>
                      <a:pPr algn="ctr"/>
                      <a:r>
                        <a:rPr lang="en-US" dirty="0" smtClean="0"/>
                        <a:t>4</a:t>
                      </a:r>
                      <a:endParaRPr lang="en-US" dirty="0"/>
                    </a:p>
                  </a:txBody>
                  <a:tcPr>
                    <a:solidFill>
                      <a:srgbClr val="00B050"/>
                    </a:solidFill>
                  </a:tcPr>
                </a:tc>
                <a:tc>
                  <a:txBody>
                    <a:bodyPr/>
                    <a:lstStyle/>
                    <a:p>
                      <a:pPr algn="ctr"/>
                      <a:r>
                        <a:rPr lang="en-US" dirty="0" smtClean="0"/>
                        <a:t>3</a:t>
                      </a:r>
                      <a:endParaRPr lang="en-US" dirty="0"/>
                    </a:p>
                  </a:txBody>
                  <a:tcPr>
                    <a:solidFill>
                      <a:srgbClr val="00B050"/>
                    </a:solidFill>
                  </a:tcPr>
                </a:tc>
                <a:tc>
                  <a:txBody>
                    <a:bodyPr/>
                    <a:lstStyle/>
                    <a:p>
                      <a:pPr algn="ctr"/>
                      <a:r>
                        <a:rPr lang="en-US" dirty="0" smtClean="0"/>
                        <a:t>2</a:t>
                      </a:r>
                      <a:endParaRPr lang="en-US" dirty="0"/>
                    </a:p>
                  </a:txBody>
                  <a:tcPr>
                    <a:solidFill>
                      <a:srgbClr val="00B050"/>
                    </a:solidFill>
                  </a:tcPr>
                </a:tc>
                <a:tc>
                  <a:txBody>
                    <a:bodyPr/>
                    <a:lstStyle/>
                    <a:p>
                      <a:pPr algn="ctr"/>
                      <a:r>
                        <a:rPr lang="en-US" dirty="0" smtClean="0"/>
                        <a:t>1</a:t>
                      </a:r>
                      <a:endParaRPr lang="en-US" dirty="0"/>
                    </a:p>
                  </a:txBody>
                  <a:tcPr>
                    <a:solidFill>
                      <a:srgbClr val="00B050"/>
                    </a:solidFill>
                  </a:tcPr>
                </a:tc>
                <a:tc>
                  <a:txBody>
                    <a:bodyPr/>
                    <a:lstStyle/>
                    <a:p>
                      <a:pPr algn="ctr"/>
                      <a:r>
                        <a:rPr lang="en-US" dirty="0" smtClean="0"/>
                        <a:t>0</a:t>
                      </a:r>
                      <a:endParaRPr lang="en-US" dirty="0"/>
                    </a:p>
                  </a:txBody>
                  <a:tcPr>
                    <a:solidFill>
                      <a:srgbClr val="00B050"/>
                    </a:solidFill>
                  </a:tcPr>
                </a:tc>
              </a:tr>
            </a:tbl>
          </a:graphicData>
        </a:graphic>
      </p:graphicFrame>
      <p:sp>
        <p:nvSpPr>
          <p:cNvPr id="8" name="Rectangle 7"/>
          <p:cNvSpPr/>
          <p:nvPr/>
        </p:nvSpPr>
        <p:spPr>
          <a:xfrm>
            <a:off x="533400" y="3886200"/>
            <a:ext cx="821058" cy="584775"/>
          </a:xfrm>
          <a:prstGeom prst="rect">
            <a:avLst/>
          </a:prstGeom>
          <a:noFill/>
        </p:spPr>
        <p:txBody>
          <a:bodyPr wrap="none" lIns="91440" tIns="45720" rIns="91440" bIns="45720">
            <a:spAutoFit/>
          </a:bodyPr>
          <a:lstStyle/>
          <a:p>
            <a:pPr algn="ctr"/>
            <a:r>
              <a:rPr lang="en-US" sz="3200" b="1" cap="none" spc="0" dirty="0" smtClean="0">
                <a:ln w="10541" cmpd="sng">
                  <a:solidFill>
                    <a:schemeClr val="accent1">
                      <a:shade val="88000"/>
                      <a:satMod val="110000"/>
                    </a:schemeClr>
                  </a:solidFill>
                  <a:prstDash val="solid"/>
                </a:ln>
                <a:solidFill>
                  <a:srgbClr val="FF0000"/>
                </a:solidFill>
                <a:effectLst/>
              </a:rPr>
              <a:t>Bits</a:t>
            </a:r>
            <a:endParaRPr lang="en-US" sz="3200" b="1" cap="none" spc="0" dirty="0">
              <a:ln w="10541" cmpd="sng">
                <a:solidFill>
                  <a:schemeClr val="accent1">
                    <a:shade val="88000"/>
                    <a:satMod val="110000"/>
                  </a:schemeClr>
                </a:solidFill>
                <a:prstDash val="solid"/>
              </a:ln>
              <a:solidFill>
                <a:srgbClr val="FF0000"/>
              </a:solidFill>
              <a:effectLst/>
            </a:endParaRPr>
          </a:p>
        </p:txBody>
      </p:sp>
      <p:graphicFrame>
        <p:nvGraphicFramePr>
          <p:cNvPr id="9" name="Table 8"/>
          <p:cNvGraphicFramePr>
            <a:graphicFrameLocks noGrp="1"/>
          </p:cNvGraphicFramePr>
          <p:nvPr>
            <p:extLst>
              <p:ext uri="{D42A27DB-BD31-4B8C-83A1-F6EECF244321}">
                <p14:modId xmlns:p14="http://schemas.microsoft.com/office/powerpoint/2010/main" val="586123310"/>
              </p:ext>
            </p:extLst>
          </p:nvPr>
        </p:nvGraphicFramePr>
        <p:xfrm>
          <a:off x="1600200" y="6248400"/>
          <a:ext cx="6781800" cy="365760"/>
        </p:xfrm>
        <a:graphic>
          <a:graphicData uri="http://schemas.openxmlformats.org/drawingml/2006/table">
            <a:tbl>
              <a:tblPr firstRow="1" bandRow="1">
                <a:tableStyleId>{5C22544A-7EE6-4342-B048-85BDC9FD1C3A}</a:tableStyleId>
              </a:tblPr>
              <a:tblGrid>
                <a:gridCol w="847725"/>
                <a:gridCol w="847725"/>
                <a:gridCol w="847725"/>
                <a:gridCol w="847725"/>
                <a:gridCol w="847725"/>
                <a:gridCol w="847725"/>
                <a:gridCol w="847725"/>
                <a:gridCol w="847725"/>
              </a:tblGrid>
              <a:tr h="294640">
                <a:tc>
                  <a:txBody>
                    <a:bodyPr/>
                    <a:lstStyle/>
                    <a:p>
                      <a:pPr algn="ctr"/>
                      <a:r>
                        <a:rPr lang="en-US" dirty="0" smtClean="0"/>
                        <a:t>1</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2302082043"/>
              </p:ext>
            </p:extLst>
          </p:nvPr>
        </p:nvGraphicFramePr>
        <p:xfrm>
          <a:off x="1600200" y="4637008"/>
          <a:ext cx="6796592" cy="370840"/>
        </p:xfrm>
        <a:graphic>
          <a:graphicData uri="http://schemas.openxmlformats.org/drawingml/2006/table">
            <a:tbl>
              <a:tblPr firstRow="1" bandRow="1">
                <a:tableStyleId>{5C22544A-7EE6-4342-B048-85BDC9FD1C3A}</a:tableStyleId>
              </a:tblPr>
              <a:tblGrid>
                <a:gridCol w="849574"/>
                <a:gridCol w="849574"/>
                <a:gridCol w="849574"/>
                <a:gridCol w="849574"/>
                <a:gridCol w="849574"/>
                <a:gridCol w="849574"/>
                <a:gridCol w="849574"/>
                <a:gridCol w="849574"/>
              </a:tblGrid>
              <a:tr h="370840">
                <a:tc>
                  <a:txBody>
                    <a:bodyPr/>
                    <a:lstStyle/>
                    <a:p>
                      <a:pPr algn="ctr"/>
                      <a:r>
                        <a:rPr lang="en-US" dirty="0" smtClean="0"/>
                        <a:t>1</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tr>
            </a:tbl>
          </a:graphicData>
        </a:graphic>
      </p:graphicFrame>
      <p:sp>
        <p:nvSpPr>
          <p:cNvPr id="11" name="TextBox 10"/>
          <p:cNvSpPr txBox="1"/>
          <p:nvPr/>
        </p:nvSpPr>
        <p:spPr>
          <a:xfrm>
            <a:off x="302453" y="4532531"/>
            <a:ext cx="1052005" cy="646331"/>
          </a:xfrm>
          <a:prstGeom prst="rect">
            <a:avLst/>
          </a:prstGeom>
          <a:noFill/>
        </p:spPr>
        <p:txBody>
          <a:bodyPr wrap="square" rtlCol="0">
            <a:spAutoFit/>
          </a:bodyPr>
          <a:lstStyle/>
          <a:p>
            <a:r>
              <a:rPr lang="en-US" dirty="0" smtClean="0">
                <a:solidFill>
                  <a:srgbClr val="FF0000"/>
                </a:solidFill>
              </a:rPr>
              <a:t>Value = $97 (151)</a:t>
            </a:r>
          </a:p>
        </p:txBody>
      </p:sp>
      <p:sp>
        <p:nvSpPr>
          <p:cNvPr id="12" name="TextBox 11"/>
          <p:cNvSpPr txBox="1"/>
          <p:nvPr/>
        </p:nvSpPr>
        <p:spPr>
          <a:xfrm>
            <a:off x="240542" y="5301734"/>
            <a:ext cx="1133255" cy="369332"/>
          </a:xfrm>
          <a:prstGeom prst="rect">
            <a:avLst/>
          </a:prstGeom>
          <a:solidFill>
            <a:srgbClr val="00B0F0"/>
          </a:solidFill>
        </p:spPr>
        <p:txBody>
          <a:bodyPr wrap="square" rtlCol="0">
            <a:spAutoFit/>
          </a:bodyPr>
          <a:lstStyle/>
          <a:p>
            <a:r>
              <a:rPr lang="en-US" dirty="0" smtClean="0"/>
              <a:t>AND #$FC</a:t>
            </a:r>
            <a:endParaRPr lang="en-US" dirty="0"/>
          </a:p>
        </p:txBody>
      </p:sp>
    </p:spTree>
    <p:extLst>
      <p:ext uri="{BB962C8B-B14F-4D97-AF65-F5344CB8AC3E}">
        <p14:creationId xmlns:p14="http://schemas.microsoft.com/office/powerpoint/2010/main" val="160735814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rgbClr val="FFFF00"/>
                </a:solidFill>
              </a:rPr>
              <a:t>Bitwise ORA</a:t>
            </a:r>
            <a:endParaRPr lang="en-US" b="1" dirty="0">
              <a:solidFill>
                <a:srgbClr val="FFFF00"/>
              </a:solidFill>
            </a:endParaRPr>
          </a:p>
        </p:txBody>
      </p:sp>
      <p:graphicFrame>
        <p:nvGraphicFramePr>
          <p:cNvPr id="6" name="Content Placeholder 5"/>
          <p:cNvGraphicFramePr>
            <a:graphicFrameLocks noGrp="1"/>
          </p:cNvGraphicFramePr>
          <p:nvPr>
            <p:ph sz="quarter" idx="13"/>
            <p:extLst>
              <p:ext uri="{D42A27DB-BD31-4B8C-83A1-F6EECF244321}">
                <p14:modId xmlns:p14="http://schemas.microsoft.com/office/powerpoint/2010/main" val="1165038694"/>
              </p:ext>
            </p:extLst>
          </p:nvPr>
        </p:nvGraphicFramePr>
        <p:xfrm>
          <a:off x="1600200" y="4164428"/>
          <a:ext cx="6781800" cy="365760"/>
        </p:xfrm>
        <a:graphic>
          <a:graphicData uri="http://schemas.openxmlformats.org/drawingml/2006/table">
            <a:tbl>
              <a:tblPr firstRow="1" bandRow="1">
                <a:tableStyleId>{5C22544A-7EE6-4342-B048-85BDC9FD1C3A}</a:tableStyleId>
              </a:tblPr>
              <a:tblGrid>
                <a:gridCol w="847725"/>
                <a:gridCol w="847725"/>
                <a:gridCol w="847725"/>
                <a:gridCol w="847725"/>
                <a:gridCol w="847725"/>
                <a:gridCol w="847725"/>
                <a:gridCol w="847725"/>
                <a:gridCol w="847725"/>
              </a:tblGrid>
              <a:tr h="365760">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1755137524"/>
              </p:ext>
            </p:extLst>
          </p:nvPr>
        </p:nvGraphicFramePr>
        <p:xfrm>
          <a:off x="1600200" y="2651982"/>
          <a:ext cx="6797040" cy="365760"/>
        </p:xfrm>
        <a:graphic>
          <a:graphicData uri="http://schemas.openxmlformats.org/drawingml/2006/table">
            <a:tbl>
              <a:tblPr firstRow="1" bandRow="1">
                <a:tableStyleId>{5C22544A-7EE6-4342-B048-85BDC9FD1C3A}</a:tableStyleId>
              </a:tblPr>
              <a:tblGrid>
                <a:gridCol w="849630"/>
                <a:gridCol w="849630"/>
                <a:gridCol w="849630"/>
                <a:gridCol w="849630"/>
                <a:gridCol w="849630"/>
                <a:gridCol w="849630"/>
                <a:gridCol w="849630"/>
                <a:gridCol w="849630"/>
              </a:tblGrid>
              <a:tr h="294640">
                <a:tc>
                  <a:txBody>
                    <a:bodyPr/>
                    <a:lstStyle/>
                    <a:p>
                      <a:pPr algn="ctr"/>
                      <a:r>
                        <a:rPr lang="en-US" dirty="0" smtClean="0"/>
                        <a:t>7</a:t>
                      </a:r>
                      <a:endParaRPr lang="en-US" dirty="0"/>
                    </a:p>
                  </a:txBody>
                  <a:tcPr>
                    <a:solidFill>
                      <a:srgbClr val="00B050"/>
                    </a:solidFill>
                  </a:tcPr>
                </a:tc>
                <a:tc>
                  <a:txBody>
                    <a:bodyPr/>
                    <a:lstStyle/>
                    <a:p>
                      <a:pPr algn="ctr"/>
                      <a:r>
                        <a:rPr lang="en-US" dirty="0" smtClean="0"/>
                        <a:t>6</a:t>
                      </a:r>
                      <a:endParaRPr lang="en-US" dirty="0"/>
                    </a:p>
                  </a:txBody>
                  <a:tcPr>
                    <a:solidFill>
                      <a:srgbClr val="00B050"/>
                    </a:solidFill>
                  </a:tcPr>
                </a:tc>
                <a:tc>
                  <a:txBody>
                    <a:bodyPr/>
                    <a:lstStyle/>
                    <a:p>
                      <a:pPr algn="ctr"/>
                      <a:r>
                        <a:rPr lang="en-US" dirty="0" smtClean="0"/>
                        <a:t>5</a:t>
                      </a:r>
                      <a:endParaRPr lang="en-US" dirty="0"/>
                    </a:p>
                  </a:txBody>
                  <a:tcPr>
                    <a:solidFill>
                      <a:srgbClr val="00B050"/>
                    </a:solidFill>
                  </a:tcPr>
                </a:tc>
                <a:tc>
                  <a:txBody>
                    <a:bodyPr/>
                    <a:lstStyle/>
                    <a:p>
                      <a:pPr algn="ctr"/>
                      <a:r>
                        <a:rPr lang="en-US" dirty="0" smtClean="0"/>
                        <a:t>4</a:t>
                      </a:r>
                      <a:endParaRPr lang="en-US" dirty="0"/>
                    </a:p>
                  </a:txBody>
                  <a:tcPr>
                    <a:solidFill>
                      <a:srgbClr val="00B050"/>
                    </a:solidFill>
                  </a:tcPr>
                </a:tc>
                <a:tc>
                  <a:txBody>
                    <a:bodyPr/>
                    <a:lstStyle/>
                    <a:p>
                      <a:pPr algn="ctr"/>
                      <a:r>
                        <a:rPr lang="en-US" dirty="0" smtClean="0"/>
                        <a:t>3</a:t>
                      </a:r>
                      <a:endParaRPr lang="en-US" dirty="0"/>
                    </a:p>
                  </a:txBody>
                  <a:tcPr>
                    <a:solidFill>
                      <a:srgbClr val="00B050"/>
                    </a:solidFill>
                  </a:tcPr>
                </a:tc>
                <a:tc>
                  <a:txBody>
                    <a:bodyPr/>
                    <a:lstStyle/>
                    <a:p>
                      <a:pPr algn="ctr"/>
                      <a:r>
                        <a:rPr lang="en-US" dirty="0" smtClean="0"/>
                        <a:t>2</a:t>
                      </a:r>
                      <a:endParaRPr lang="en-US" dirty="0"/>
                    </a:p>
                  </a:txBody>
                  <a:tcPr>
                    <a:solidFill>
                      <a:srgbClr val="00B050"/>
                    </a:solidFill>
                  </a:tcPr>
                </a:tc>
                <a:tc>
                  <a:txBody>
                    <a:bodyPr/>
                    <a:lstStyle/>
                    <a:p>
                      <a:pPr algn="ctr"/>
                      <a:r>
                        <a:rPr lang="en-US" dirty="0" smtClean="0"/>
                        <a:t>1</a:t>
                      </a:r>
                      <a:endParaRPr lang="en-US" dirty="0"/>
                    </a:p>
                  </a:txBody>
                  <a:tcPr>
                    <a:solidFill>
                      <a:srgbClr val="00B050"/>
                    </a:solidFill>
                  </a:tcPr>
                </a:tc>
                <a:tc>
                  <a:txBody>
                    <a:bodyPr/>
                    <a:lstStyle/>
                    <a:p>
                      <a:pPr algn="ctr"/>
                      <a:r>
                        <a:rPr lang="en-US" dirty="0" smtClean="0"/>
                        <a:t>0</a:t>
                      </a:r>
                      <a:endParaRPr lang="en-US" dirty="0"/>
                    </a:p>
                  </a:txBody>
                  <a:tcPr>
                    <a:solidFill>
                      <a:srgbClr val="00B050"/>
                    </a:solidFill>
                  </a:tcPr>
                </a:tc>
              </a:tr>
            </a:tbl>
          </a:graphicData>
        </a:graphic>
      </p:graphicFrame>
      <p:sp>
        <p:nvSpPr>
          <p:cNvPr id="5" name="Rectangle 4"/>
          <p:cNvSpPr/>
          <p:nvPr/>
        </p:nvSpPr>
        <p:spPr>
          <a:xfrm>
            <a:off x="685800" y="2502337"/>
            <a:ext cx="821058" cy="584775"/>
          </a:xfrm>
          <a:prstGeom prst="rect">
            <a:avLst/>
          </a:prstGeom>
          <a:noFill/>
        </p:spPr>
        <p:txBody>
          <a:bodyPr wrap="none" lIns="91440" tIns="45720" rIns="91440" bIns="45720">
            <a:spAutoFit/>
          </a:bodyPr>
          <a:lstStyle/>
          <a:p>
            <a:pPr algn="ctr"/>
            <a:r>
              <a:rPr lang="en-US" sz="3200" b="1" cap="none" spc="0" dirty="0" smtClean="0">
                <a:ln w="10541" cmpd="sng">
                  <a:solidFill>
                    <a:schemeClr val="accent1">
                      <a:shade val="88000"/>
                      <a:satMod val="110000"/>
                    </a:schemeClr>
                  </a:solidFill>
                  <a:prstDash val="solid"/>
                </a:ln>
                <a:solidFill>
                  <a:srgbClr val="FF0000"/>
                </a:solidFill>
                <a:effectLst/>
              </a:rPr>
              <a:t>Bits</a:t>
            </a:r>
            <a:endParaRPr lang="en-US" sz="3200" b="1" cap="none" spc="0" dirty="0">
              <a:ln w="10541" cmpd="sng">
                <a:solidFill>
                  <a:schemeClr val="accent1">
                    <a:shade val="88000"/>
                    <a:satMod val="110000"/>
                  </a:schemeClr>
                </a:solidFill>
                <a:prstDash val="solid"/>
              </a:ln>
              <a:solidFill>
                <a:srgbClr val="FF0000"/>
              </a:solidFill>
              <a:effectLst/>
            </a:endParaRPr>
          </a:p>
        </p:txBody>
      </p:sp>
      <p:sp>
        <p:nvSpPr>
          <p:cNvPr id="7" name="TextBox 6"/>
          <p:cNvSpPr txBox="1"/>
          <p:nvPr/>
        </p:nvSpPr>
        <p:spPr>
          <a:xfrm>
            <a:off x="2971800" y="3058175"/>
            <a:ext cx="2590800" cy="369332"/>
          </a:xfrm>
          <a:prstGeom prst="rect">
            <a:avLst/>
          </a:prstGeom>
          <a:noFill/>
        </p:spPr>
        <p:txBody>
          <a:bodyPr wrap="square" rtlCol="0">
            <a:spAutoFit/>
          </a:bodyPr>
          <a:lstStyle/>
          <a:p>
            <a:r>
              <a:rPr lang="en-US" dirty="0" smtClean="0"/>
              <a:t>Result left after first AND #2</a:t>
            </a:r>
            <a:endParaRPr lang="en-US" dirty="0"/>
          </a:p>
        </p:txBody>
      </p:sp>
      <p:sp>
        <p:nvSpPr>
          <p:cNvPr id="8" name="TextBox 7"/>
          <p:cNvSpPr txBox="1"/>
          <p:nvPr/>
        </p:nvSpPr>
        <p:spPr>
          <a:xfrm>
            <a:off x="533400" y="4164428"/>
            <a:ext cx="855342" cy="369332"/>
          </a:xfrm>
          <a:prstGeom prst="rect">
            <a:avLst/>
          </a:prstGeom>
          <a:solidFill>
            <a:srgbClr val="00B0F0"/>
          </a:solidFill>
        </p:spPr>
        <p:txBody>
          <a:bodyPr wrap="square" rtlCol="0">
            <a:spAutoFit/>
          </a:bodyPr>
          <a:lstStyle/>
          <a:p>
            <a:r>
              <a:rPr lang="en-US" dirty="0" smtClean="0"/>
              <a:t>ORA #2</a:t>
            </a:r>
            <a:endParaRPr lang="en-US" dirty="0"/>
          </a:p>
        </p:txBody>
      </p:sp>
      <p:graphicFrame>
        <p:nvGraphicFramePr>
          <p:cNvPr id="9" name="Table 8"/>
          <p:cNvGraphicFramePr>
            <a:graphicFrameLocks noGrp="1"/>
          </p:cNvGraphicFramePr>
          <p:nvPr>
            <p:extLst>
              <p:ext uri="{D42A27DB-BD31-4B8C-83A1-F6EECF244321}">
                <p14:modId xmlns:p14="http://schemas.microsoft.com/office/powerpoint/2010/main" val="3997339222"/>
              </p:ext>
            </p:extLst>
          </p:nvPr>
        </p:nvGraphicFramePr>
        <p:xfrm>
          <a:off x="1600200" y="3427507"/>
          <a:ext cx="6781800" cy="370840"/>
        </p:xfrm>
        <a:graphic>
          <a:graphicData uri="http://schemas.openxmlformats.org/drawingml/2006/table">
            <a:tbl>
              <a:tblPr firstRow="1" bandRow="1">
                <a:tableStyleId>{5C22544A-7EE6-4342-B048-85BDC9FD1C3A}</a:tableStyleId>
              </a:tblPr>
              <a:tblGrid>
                <a:gridCol w="847725"/>
                <a:gridCol w="847725"/>
                <a:gridCol w="847725"/>
                <a:gridCol w="847725"/>
                <a:gridCol w="847725"/>
                <a:gridCol w="847725"/>
                <a:gridCol w="847725"/>
                <a:gridCol w="847725"/>
              </a:tblGrid>
              <a:tr h="370840">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3980509071"/>
              </p:ext>
            </p:extLst>
          </p:nvPr>
        </p:nvGraphicFramePr>
        <p:xfrm>
          <a:off x="1600200" y="5257800"/>
          <a:ext cx="6781800" cy="370840"/>
        </p:xfrm>
        <a:graphic>
          <a:graphicData uri="http://schemas.openxmlformats.org/drawingml/2006/table">
            <a:tbl>
              <a:tblPr firstRow="1" bandRow="1">
                <a:tableStyleId>{5C22544A-7EE6-4342-B048-85BDC9FD1C3A}</a:tableStyleId>
              </a:tblPr>
              <a:tblGrid>
                <a:gridCol w="847725"/>
                <a:gridCol w="847725"/>
                <a:gridCol w="847725"/>
                <a:gridCol w="847725"/>
                <a:gridCol w="847725"/>
                <a:gridCol w="847725"/>
                <a:gridCol w="847725"/>
                <a:gridCol w="847725"/>
              </a:tblGrid>
              <a:tr h="370840">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tr>
            </a:tbl>
          </a:graphicData>
        </a:graphic>
      </p:graphicFrame>
      <p:sp>
        <p:nvSpPr>
          <p:cNvPr id="11" name="TextBox 10"/>
          <p:cNvSpPr txBox="1"/>
          <p:nvPr/>
        </p:nvSpPr>
        <p:spPr>
          <a:xfrm>
            <a:off x="1740061" y="1697621"/>
            <a:ext cx="5715000" cy="646331"/>
          </a:xfrm>
          <a:prstGeom prst="rect">
            <a:avLst/>
          </a:prstGeom>
          <a:noFill/>
        </p:spPr>
        <p:txBody>
          <a:bodyPr wrap="square" rtlCol="0">
            <a:spAutoFit/>
          </a:bodyPr>
          <a:lstStyle/>
          <a:p>
            <a:r>
              <a:rPr lang="en-US" dirty="0" smtClean="0"/>
              <a:t>As long as a “1” exists, with ORA that bit will be a “1, otherwise it will have a “0” result.</a:t>
            </a:r>
            <a:endParaRPr lang="en-US" dirty="0"/>
          </a:p>
        </p:txBody>
      </p:sp>
      <p:sp>
        <p:nvSpPr>
          <p:cNvPr id="12" name="TextBox 11"/>
          <p:cNvSpPr txBox="1"/>
          <p:nvPr/>
        </p:nvSpPr>
        <p:spPr>
          <a:xfrm>
            <a:off x="2730661" y="4719671"/>
            <a:ext cx="3733799" cy="369332"/>
          </a:xfrm>
          <a:prstGeom prst="rect">
            <a:avLst/>
          </a:prstGeom>
          <a:noFill/>
        </p:spPr>
        <p:txBody>
          <a:bodyPr wrap="square" rtlCol="0">
            <a:spAutoFit/>
          </a:bodyPr>
          <a:lstStyle/>
          <a:p>
            <a:r>
              <a:rPr lang="en-US" dirty="0" smtClean="0"/>
              <a:t>Final results after clearing &amp; setting of bits </a:t>
            </a:r>
            <a:endParaRPr lang="en-US" dirty="0"/>
          </a:p>
        </p:txBody>
      </p:sp>
    </p:spTree>
    <p:extLst>
      <p:ext uri="{BB962C8B-B14F-4D97-AF65-F5344CB8AC3E}">
        <p14:creationId xmlns:p14="http://schemas.microsoft.com/office/powerpoint/2010/main" val="259698986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rgbClr val="FFFF00"/>
                </a:solidFill>
              </a:rPr>
              <a:t>Copy map to memory (for later)</a:t>
            </a:r>
            <a:endParaRPr lang="en-US" b="1" dirty="0">
              <a:solidFill>
                <a:srgbClr val="FFFF00"/>
              </a:solidFill>
            </a:endParaRPr>
          </a:p>
        </p:txBody>
      </p:sp>
      <p:sp>
        <p:nvSpPr>
          <p:cNvPr id="3" name="Content Placeholder 2"/>
          <p:cNvSpPr>
            <a:spLocks noGrp="1"/>
          </p:cNvSpPr>
          <p:nvPr>
            <p:ph sz="quarter" idx="13"/>
          </p:nvPr>
        </p:nvSpPr>
        <p:spPr>
          <a:xfrm>
            <a:off x="609600" y="1600200"/>
            <a:ext cx="7924800" cy="4876800"/>
          </a:xfrm>
        </p:spPr>
        <p:txBody>
          <a:bodyPr>
            <a:normAutofit fontScale="92500" lnSpcReduction="10000"/>
          </a:bodyPr>
          <a:lstStyle/>
          <a:p>
            <a:r>
              <a:rPr lang="en-US" dirty="0" smtClean="0"/>
              <a:t>In this next example we </a:t>
            </a:r>
            <a:r>
              <a:rPr lang="en-US" dirty="0" smtClean="0"/>
              <a:t>read </a:t>
            </a:r>
            <a:r>
              <a:rPr lang="en-US" dirty="0" smtClean="0"/>
              <a:t>the value from PROC_PORT (register $0000) and save it. Then we switch out BASIC, KERNAL, CHAREN, IO and save the result in PROC_PORT. This was originally written this way to save the map tiles so they can be restored later when the game resets, although we may not see this happen in this project series unless we decide to create a new level. </a:t>
            </a:r>
          </a:p>
          <a:p>
            <a:r>
              <a:rPr lang="en-US" b="1" dirty="0" err="1">
                <a:solidFill>
                  <a:srgbClr val="FFC000"/>
                </a:solidFill>
              </a:rPr>
              <a:t>System_Setup</a:t>
            </a:r>
            <a:r>
              <a:rPr lang="en-US" dirty="0"/>
              <a:t> </a:t>
            </a:r>
          </a:p>
          <a:p>
            <a:r>
              <a:rPr lang="en-US" dirty="0" smtClean="0"/>
              <a:t>Write </a:t>
            </a:r>
            <a:r>
              <a:rPr lang="en-US" dirty="0" err="1" smtClean="0"/>
              <a:t>CharPad</a:t>
            </a:r>
            <a:r>
              <a:rPr lang="en-US" dirty="0" smtClean="0"/>
              <a:t> map data to </a:t>
            </a:r>
            <a:r>
              <a:rPr lang="en-US" dirty="0" smtClean="0"/>
              <a:t>RAM under the KERNAL at $E000. Normally it just reads from the ROM here.</a:t>
            </a:r>
          </a:p>
          <a:p>
            <a:r>
              <a:rPr lang="en-US" dirty="0" err="1" smtClean="0"/>
              <a:t>sei</a:t>
            </a:r>
            <a:r>
              <a:rPr lang="en-US" dirty="0" smtClean="0"/>
              <a:t> </a:t>
            </a:r>
          </a:p>
          <a:p>
            <a:r>
              <a:rPr lang="en-US" i="1" dirty="0" smtClean="0"/>
              <a:t>; </a:t>
            </a:r>
            <a:r>
              <a:rPr lang="en-US" i="1" dirty="0"/>
              <a:t>Here you load and store the Processor Port ($0001), then use </a:t>
            </a:r>
            <a:r>
              <a:rPr lang="en-US" i="1" dirty="0" smtClean="0"/>
              <a:t>it </a:t>
            </a:r>
            <a:r>
              <a:rPr lang="en-US" i="1" dirty="0"/>
              <a:t>to turn off LORAM (BASIC), HIRAM (KERNAL), CHAREN (CHARACTER ROM)</a:t>
            </a:r>
            <a:r>
              <a:rPr lang="en-US" dirty="0"/>
              <a:t> </a:t>
            </a:r>
            <a:r>
              <a:rPr lang="en-US" i="1" dirty="0"/>
              <a:t>; then use a routine to copy your sprite and character </a:t>
            </a:r>
            <a:r>
              <a:rPr lang="en-US" i="1" dirty="0" smtClean="0"/>
              <a:t>memory </a:t>
            </a:r>
            <a:r>
              <a:rPr lang="en-US" i="1" dirty="0"/>
              <a:t>under there</a:t>
            </a:r>
            <a:r>
              <a:rPr lang="en-US" dirty="0"/>
              <a:t> </a:t>
            </a:r>
            <a:r>
              <a:rPr lang="en-US" i="1" dirty="0"/>
              <a:t>; before restoring the original value of $0001 and turning interrupts</a:t>
            </a:r>
            <a:r>
              <a:rPr lang="en-US" dirty="0"/>
              <a:t> </a:t>
            </a:r>
            <a:r>
              <a:rPr lang="en-US" i="1" dirty="0"/>
              <a:t>; back on.</a:t>
            </a:r>
            <a:r>
              <a:rPr lang="en-US" dirty="0"/>
              <a:t> </a:t>
            </a:r>
            <a:endParaRPr lang="en-US" dirty="0" smtClean="0"/>
          </a:p>
          <a:p>
            <a:r>
              <a:rPr lang="en-US" dirty="0" err="1" smtClean="0"/>
              <a:t>lda</a:t>
            </a:r>
            <a:r>
              <a:rPr lang="en-US" dirty="0" smtClean="0"/>
              <a:t> </a:t>
            </a:r>
            <a:r>
              <a:rPr lang="en-US" b="1" dirty="0">
                <a:solidFill>
                  <a:srgbClr val="00B0F0"/>
                </a:solidFill>
              </a:rPr>
              <a:t>PROC_PORT</a:t>
            </a:r>
            <a:r>
              <a:rPr lang="en-US" dirty="0"/>
              <a:t> </a:t>
            </a:r>
            <a:r>
              <a:rPr lang="en-US" i="1" dirty="0"/>
              <a:t>; store ram setup</a:t>
            </a:r>
            <a:r>
              <a:rPr lang="en-US" dirty="0"/>
              <a:t> </a:t>
            </a:r>
            <a:endParaRPr lang="en-US" dirty="0" smtClean="0"/>
          </a:p>
          <a:p>
            <a:r>
              <a:rPr lang="en-US" dirty="0" err="1" smtClean="0"/>
              <a:t>sta</a:t>
            </a:r>
            <a:r>
              <a:rPr lang="en-US" dirty="0" smtClean="0"/>
              <a:t> </a:t>
            </a:r>
            <a:r>
              <a:rPr lang="en-US" b="1" dirty="0">
                <a:solidFill>
                  <a:srgbClr val="00B0F0"/>
                </a:solidFill>
              </a:rPr>
              <a:t>PARAM1 </a:t>
            </a:r>
            <a:endParaRPr lang="en-US" b="1" dirty="0" smtClean="0">
              <a:solidFill>
                <a:srgbClr val="00B0F0"/>
              </a:solidFill>
            </a:endParaRPr>
          </a:p>
          <a:p>
            <a:r>
              <a:rPr lang="en-US" dirty="0" err="1" smtClean="0"/>
              <a:t>lda</a:t>
            </a:r>
            <a:r>
              <a:rPr lang="en-US" dirty="0" smtClean="0"/>
              <a:t> </a:t>
            </a:r>
            <a:r>
              <a:rPr lang="en-US" dirty="0"/>
              <a:t>#</a:t>
            </a:r>
            <a:r>
              <a:rPr lang="en-US" b="1" dirty="0">
                <a:solidFill>
                  <a:srgbClr val="92D050"/>
                </a:solidFill>
              </a:rPr>
              <a:t>%00110000 </a:t>
            </a:r>
            <a:r>
              <a:rPr lang="en-US" i="1" dirty="0"/>
              <a:t>; Switch out BASIC, KERNAL, CHAREN, </a:t>
            </a:r>
            <a:r>
              <a:rPr lang="en-US" i="1" dirty="0" smtClean="0"/>
              <a:t>IO</a:t>
            </a:r>
          </a:p>
          <a:p>
            <a:r>
              <a:rPr lang="en-US" dirty="0" err="1"/>
              <a:t>sta</a:t>
            </a:r>
            <a:r>
              <a:rPr lang="en-US" dirty="0"/>
              <a:t> </a:t>
            </a:r>
            <a:r>
              <a:rPr lang="en-US" b="1" dirty="0">
                <a:solidFill>
                  <a:srgbClr val="00B0F0"/>
                </a:solidFill>
              </a:rPr>
              <a:t>PROC_PORT</a:t>
            </a:r>
          </a:p>
        </p:txBody>
      </p:sp>
    </p:spTree>
    <p:extLst>
      <p:ext uri="{BB962C8B-B14F-4D97-AF65-F5344CB8AC3E}">
        <p14:creationId xmlns:p14="http://schemas.microsoft.com/office/powerpoint/2010/main" val="75656818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3"/>
          </p:nvPr>
        </p:nvSpPr>
        <p:spPr/>
        <p:txBody>
          <a:bodyPr>
            <a:normAutofit/>
          </a:bodyPr>
          <a:lstStyle/>
          <a:p>
            <a:r>
              <a:rPr lang="en-US" sz="2000" dirty="0" smtClean="0"/>
              <a:t>Next we use some Macros to reduce repetitive code. The Macro </a:t>
            </a:r>
            <a:r>
              <a:rPr lang="en-US" sz="2000" dirty="0" err="1" smtClean="0"/>
              <a:t>loadPointer</a:t>
            </a:r>
            <a:r>
              <a:rPr lang="en-US" sz="2000" dirty="0" smtClean="0"/>
              <a:t> below utilizes the load/save techniques common with LDA and STA. Macros are found in file </a:t>
            </a:r>
            <a:r>
              <a:rPr lang="en-US" sz="2000" dirty="0" smtClean="0">
                <a:solidFill>
                  <a:schemeClr val="accent2"/>
                </a:solidFill>
              </a:rPr>
              <a:t>Game_Macros.asm</a:t>
            </a:r>
            <a:r>
              <a:rPr lang="en-US" sz="2000" dirty="0"/>
              <a:t> </a:t>
            </a:r>
            <a:r>
              <a:rPr lang="en-US" sz="2000" dirty="0" smtClean="0"/>
              <a:t>(that we reviewed earlier briefly).</a:t>
            </a:r>
            <a:endParaRPr lang="en-US" sz="2000" dirty="0"/>
          </a:p>
          <a:p>
            <a:r>
              <a:rPr lang="en-US" sz="2000" i="1" dirty="0" smtClean="0"/>
              <a:t>When </a:t>
            </a:r>
            <a:r>
              <a:rPr lang="en-US" sz="2000" i="1" dirty="0"/>
              <a:t>the game starts, Level 1 tiles and characters are stored in place to </a:t>
            </a:r>
            <a:r>
              <a:rPr lang="en-US" sz="2000" i="1" dirty="0" smtClean="0"/>
              <a:t>run. However</a:t>
            </a:r>
            <a:r>
              <a:rPr lang="en-US" sz="2000" i="1" dirty="0"/>
              <a:t>, when the game resets we will need to restore these levels intact.</a:t>
            </a:r>
            <a:r>
              <a:rPr lang="en-US" sz="2000" dirty="0"/>
              <a:t> </a:t>
            </a:r>
            <a:r>
              <a:rPr lang="en-US" sz="2000" i="1" dirty="0" smtClean="0"/>
              <a:t>So </a:t>
            </a:r>
            <a:r>
              <a:rPr lang="en-US" sz="2000" i="1" dirty="0"/>
              <a:t>we're saving them away to load later under the KERNAL at $E000-$EFFF (</a:t>
            </a:r>
            <a:r>
              <a:rPr lang="en-US" sz="2000" i="1" dirty="0" smtClean="0"/>
              <a:t>4k)</a:t>
            </a:r>
            <a:r>
              <a:rPr lang="en-US" sz="2000" dirty="0" smtClean="0"/>
              <a:t>. </a:t>
            </a:r>
            <a:r>
              <a:rPr lang="en-US" sz="2000" i="1" dirty="0" smtClean="0"/>
              <a:t>To </a:t>
            </a:r>
            <a:r>
              <a:rPr lang="en-US" sz="2000" i="1" dirty="0"/>
              <a:t>do this we need to do some bank switching, copy data, then restore as</a:t>
            </a:r>
            <a:r>
              <a:rPr lang="en-US" sz="2000" dirty="0"/>
              <a:t> </a:t>
            </a:r>
            <a:r>
              <a:rPr lang="en-US" sz="2000" i="1" dirty="0" smtClean="0"/>
              <a:t>is.</a:t>
            </a:r>
            <a:r>
              <a:rPr lang="en-US" sz="2000" dirty="0" smtClean="0"/>
              <a:t> </a:t>
            </a:r>
          </a:p>
          <a:p>
            <a:r>
              <a:rPr lang="en-US" sz="2000" dirty="0" err="1" smtClean="0"/>
              <a:t>loadPointer</a:t>
            </a:r>
            <a:r>
              <a:rPr lang="en-US" sz="2000" dirty="0" smtClean="0"/>
              <a:t> </a:t>
            </a:r>
            <a:r>
              <a:rPr lang="en-US" sz="2000" b="1" dirty="0">
                <a:solidFill>
                  <a:srgbClr val="00B0F0"/>
                </a:solidFill>
              </a:rPr>
              <a:t>ZEROPAGE_POINTER_1</a:t>
            </a:r>
            <a:r>
              <a:rPr lang="en-US" sz="2000" dirty="0"/>
              <a:t>, </a:t>
            </a:r>
            <a:r>
              <a:rPr lang="en-US" sz="2000" b="1" dirty="0">
                <a:solidFill>
                  <a:srgbClr val="00B0F0"/>
                </a:solidFill>
              </a:rPr>
              <a:t>MAP_MEM</a:t>
            </a:r>
            <a:r>
              <a:rPr lang="en-US" sz="2000" dirty="0"/>
              <a:t> </a:t>
            </a:r>
            <a:r>
              <a:rPr lang="en-US" sz="2000" i="1" dirty="0"/>
              <a:t>; source</a:t>
            </a:r>
            <a:r>
              <a:rPr lang="en-US" sz="2000" dirty="0"/>
              <a:t> </a:t>
            </a:r>
            <a:endParaRPr lang="en-US" sz="2000" dirty="0" smtClean="0"/>
          </a:p>
          <a:p>
            <a:r>
              <a:rPr lang="en-US" sz="2000" dirty="0" err="1" smtClean="0"/>
              <a:t>loadPointer</a:t>
            </a:r>
            <a:r>
              <a:rPr lang="en-US" sz="2000" dirty="0" smtClean="0"/>
              <a:t> </a:t>
            </a:r>
            <a:r>
              <a:rPr lang="en-US" sz="2000" b="1" dirty="0">
                <a:solidFill>
                  <a:srgbClr val="00B0F0"/>
                </a:solidFill>
              </a:rPr>
              <a:t>ZEROPAGE_POINTER_2</a:t>
            </a:r>
            <a:r>
              <a:rPr lang="en-US" sz="2000" dirty="0"/>
              <a:t>, </a:t>
            </a:r>
            <a:r>
              <a:rPr lang="en-US" sz="2000" b="1" dirty="0">
                <a:solidFill>
                  <a:srgbClr val="00B0F0"/>
                </a:solidFill>
              </a:rPr>
              <a:t>LEVEL_1_MAP</a:t>
            </a:r>
            <a:r>
              <a:rPr lang="en-US" sz="2000" dirty="0"/>
              <a:t> </a:t>
            </a:r>
            <a:r>
              <a:rPr lang="en-US" sz="2000" i="1" dirty="0"/>
              <a:t>; destination</a:t>
            </a:r>
            <a:endParaRPr lang="en-US" sz="2000" dirty="0"/>
          </a:p>
        </p:txBody>
      </p:sp>
    </p:spTree>
    <p:extLst>
      <p:ext uri="{BB962C8B-B14F-4D97-AF65-F5344CB8AC3E}">
        <p14:creationId xmlns:p14="http://schemas.microsoft.com/office/powerpoint/2010/main" val="17330145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rgbClr val="FFFF00"/>
                </a:solidFill>
              </a:rPr>
              <a:t>Subscribe!</a:t>
            </a:r>
            <a:endParaRPr lang="en-US" b="1" dirty="0">
              <a:solidFill>
                <a:srgbClr val="FFFF00"/>
              </a:solidFill>
            </a:endParaRPr>
          </a:p>
        </p:txBody>
      </p:sp>
      <p:sp>
        <p:nvSpPr>
          <p:cNvPr id="3" name="Content Placeholder 2"/>
          <p:cNvSpPr>
            <a:spLocks noGrp="1"/>
          </p:cNvSpPr>
          <p:nvPr>
            <p:ph sz="quarter" idx="13"/>
          </p:nvPr>
        </p:nvSpPr>
        <p:spPr/>
        <p:txBody>
          <a:bodyPr>
            <a:noAutofit/>
          </a:bodyPr>
          <a:lstStyle/>
          <a:p>
            <a:r>
              <a:rPr lang="en-US" sz="2400" dirty="0" smtClean="0"/>
              <a:t>Be sure to subscribe to my YouTube Channel and Facebook page. I look forward to working with you guys and seeing any evolving projects you have as a direct result of the concepts you will learn in this series.</a:t>
            </a:r>
          </a:p>
          <a:p>
            <a:r>
              <a:rPr lang="en-US" sz="2400" dirty="0"/>
              <a:t>I hope you enjoy this </a:t>
            </a:r>
            <a:r>
              <a:rPr lang="en-US" sz="2400" dirty="0" smtClean="0"/>
              <a:t>video of </a:t>
            </a:r>
            <a:r>
              <a:rPr lang="en-US" sz="2400" dirty="0"/>
              <a:t>the “C64 Brain Your Game </a:t>
            </a:r>
            <a:r>
              <a:rPr lang="en-US" sz="2400" dirty="0" smtClean="0"/>
              <a:t>Project Video The Facebook page below is available for those who want to learn more or show their current projects and ask questions.</a:t>
            </a:r>
            <a:endParaRPr lang="en-US" sz="2400" dirty="0"/>
          </a:p>
          <a:p>
            <a:r>
              <a:rPr lang="en-US" sz="2400" dirty="0">
                <a:solidFill>
                  <a:srgbClr val="00B0F0"/>
                </a:solidFill>
              </a:rPr>
              <a:t>https://www.facebook.com/C64-Brain-102232354880493 </a:t>
            </a:r>
            <a:r>
              <a:rPr lang="en-US" sz="2400" dirty="0"/>
              <a:t>(link </a:t>
            </a:r>
            <a:r>
              <a:rPr lang="en-US" sz="2400" dirty="0" smtClean="0"/>
              <a:t>is also in description </a:t>
            </a:r>
            <a:r>
              <a:rPr lang="en-US" sz="2400" dirty="0"/>
              <a:t>below).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200" y="838200"/>
            <a:ext cx="1752600" cy="535517"/>
          </a:xfrm>
          <a:prstGeom prst="rect">
            <a:avLst/>
          </a:prstGeom>
        </p:spPr>
      </p:pic>
    </p:spTree>
    <p:extLst>
      <p:ext uri="{BB962C8B-B14F-4D97-AF65-F5344CB8AC3E}">
        <p14:creationId xmlns:p14="http://schemas.microsoft.com/office/powerpoint/2010/main" val="33084660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rgbClr val="FFFF00"/>
                </a:solidFill>
              </a:rPr>
              <a:t>Copy character generator </a:t>
            </a:r>
            <a:br>
              <a:rPr lang="en-US" b="1" dirty="0" smtClean="0">
                <a:solidFill>
                  <a:srgbClr val="FFFF00"/>
                </a:solidFill>
              </a:rPr>
            </a:br>
            <a:r>
              <a:rPr lang="en-US" b="1" dirty="0" smtClean="0">
                <a:solidFill>
                  <a:srgbClr val="FFFF00"/>
                </a:solidFill>
              </a:rPr>
              <a:t>rom to memory</a:t>
            </a:r>
            <a:endParaRPr lang="en-US" b="1" dirty="0">
              <a:solidFill>
                <a:srgbClr val="FFFF00"/>
              </a:solidFill>
            </a:endParaRPr>
          </a:p>
        </p:txBody>
      </p:sp>
      <p:sp>
        <p:nvSpPr>
          <p:cNvPr id="3" name="Content Placeholder 2"/>
          <p:cNvSpPr>
            <a:spLocks noGrp="1"/>
          </p:cNvSpPr>
          <p:nvPr>
            <p:ph sz="quarter" idx="13"/>
          </p:nvPr>
        </p:nvSpPr>
        <p:spPr>
          <a:xfrm>
            <a:off x="609600" y="1600200"/>
            <a:ext cx="7924800" cy="4876800"/>
          </a:xfrm>
        </p:spPr>
        <p:txBody>
          <a:bodyPr>
            <a:normAutofit/>
          </a:bodyPr>
          <a:lstStyle/>
          <a:p>
            <a:endParaRPr lang="en-US" dirty="0" smtClean="0"/>
          </a:p>
          <a:p>
            <a:r>
              <a:rPr lang="en-US" sz="2800" dirty="0" smtClean="0"/>
              <a:t>MAP_MEM reads from </a:t>
            </a:r>
            <a:r>
              <a:rPr lang="en-US" sz="2800" dirty="0" err="1"/>
              <a:t>incbin</a:t>
            </a:r>
            <a:r>
              <a:rPr lang="en-US" sz="2800" i="1" dirty="0" err="1"/>
              <a:t>"Parkour_Maps</a:t>
            </a:r>
            <a:r>
              <a:rPr lang="en-US" sz="2800" i="1" dirty="0"/>
              <a:t>/</a:t>
            </a:r>
            <a:r>
              <a:rPr lang="en-US" sz="2800" i="1" dirty="0" err="1"/>
              <a:t>Parkour</a:t>
            </a:r>
            <a:r>
              <a:rPr lang="en-US" sz="2800" i="1" dirty="0"/>
              <a:t> Redo </a:t>
            </a:r>
            <a:r>
              <a:rPr lang="en-US" sz="2800" i="1" dirty="0" smtClean="0"/>
              <a:t>Map6.bin“ then copies the tile data to the variable ZEROPAGE_POINTER_1</a:t>
            </a:r>
          </a:p>
          <a:p>
            <a:r>
              <a:rPr lang="en-US" sz="2800" i="1" dirty="0" smtClean="0"/>
              <a:t>LEVEL_1_MAP</a:t>
            </a:r>
            <a:r>
              <a:rPr lang="en-US" sz="2800" i="1" dirty="0"/>
              <a:t> </a:t>
            </a:r>
            <a:r>
              <a:rPr lang="en-US" sz="2800" i="1" dirty="0" smtClean="0"/>
              <a:t>reads from $E000 (ROM memory) and copies the character set data to ZEROPAGE_POINTER_2</a:t>
            </a:r>
            <a:endParaRPr lang="en-US" sz="2800" dirty="0" smtClean="0"/>
          </a:p>
          <a:p>
            <a:r>
              <a:rPr lang="en-US" sz="2800" dirty="0" err="1"/>
              <a:t>jsr</a:t>
            </a:r>
            <a:r>
              <a:rPr lang="en-US" sz="2800" dirty="0"/>
              <a:t> </a:t>
            </a:r>
            <a:r>
              <a:rPr lang="en-US" sz="2800" b="1" dirty="0" err="1">
                <a:solidFill>
                  <a:schemeClr val="accent2">
                    <a:lumMod val="75000"/>
                  </a:schemeClr>
                </a:solidFill>
              </a:rPr>
              <a:t>CopyChars</a:t>
            </a:r>
            <a:r>
              <a:rPr lang="en-US" sz="2800" dirty="0">
                <a:solidFill>
                  <a:schemeClr val="accent2">
                    <a:lumMod val="75000"/>
                  </a:schemeClr>
                </a:solidFill>
              </a:rPr>
              <a:t> </a:t>
            </a:r>
            <a:r>
              <a:rPr lang="en-US" sz="2800" i="1" dirty="0"/>
              <a:t>; </a:t>
            </a:r>
            <a:r>
              <a:rPr lang="en-US" sz="2800" i="1" dirty="0" smtClean="0"/>
              <a:t>copies 2048 (2k) of character data</a:t>
            </a:r>
            <a:endParaRPr lang="en-US" sz="2800" dirty="0"/>
          </a:p>
        </p:txBody>
      </p:sp>
    </p:spTree>
    <p:extLst>
      <p:ext uri="{BB962C8B-B14F-4D97-AF65-F5344CB8AC3E}">
        <p14:creationId xmlns:p14="http://schemas.microsoft.com/office/powerpoint/2010/main" val="321014297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7924800" cy="1143000"/>
          </a:xfrm>
        </p:spPr>
        <p:txBody>
          <a:bodyPr/>
          <a:lstStyle/>
          <a:p>
            <a:endParaRPr lang="en-US" dirty="0"/>
          </a:p>
        </p:txBody>
      </p:sp>
      <p:sp>
        <p:nvSpPr>
          <p:cNvPr id="3" name="Content Placeholder 2"/>
          <p:cNvSpPr>
            <a:spLocks noGrp="1"/>
          </p:cNvSpPr>
          <p:nvPr>
            <p:ph sz="quarter" idx="13"/>
          </p:nvPr>
        </p:nvSpPr>
        <p:spPr/>
        <p:txBody>
          <a:bodyPr/>
          <a:lstStyle/>
          <a:p>
            <a:r>
              <a:rPr lang="en-US" dirty="0" smtClean="0"/>
              <a:t>Now that we have the character set copied (from $4800) – using the command </a:t>
            </a:r>
            <a:r>
              <a:rPr lang="en-US" dirty="0" err="1"/>
              <a:t>incbin</a:t>
            </a:r>
            <a:r>
              <a:rPr lang="en-US" i="1" dirty="0" err="1"/>
              <a:t>"Parkour_Maps</a:t>
            </a:r>
            <a:r>
              <a:rPr lang="en-US" i="1" dirty="0"/>
              <a:t>/</a:t>
            </a:r>
            <a:r>
              <a:rPr lang="en-US" i="1" dirty="0" err="1"/>
              <a:t>Parkour</a:t>
            </a:r>
            <a:r>
              <a:rPr lang="en-US" i="1" dirty="0"/>
              <a:t> Redo </a:t>
            </a:r>
            <a:r>
              <a:rPr lang="en-US" i="1" dirty="0" smtClean="0"/>
              <a:t>Chset6.bin“ (which contains our </a:t>
            </a:r>
            <a:r>
              <a:rPr lang="en-US" i="1" dirty="0" err="1" smtClean="0"/>
              <a:t>CharPad</a:t>
            </a:r>
            <a:r>
              <a:rPr lang="en-US" i="1" dirty="0" smtClean="0"/>
              <a:t> binary file)</a:t>
            </a:r>
            <a:r>
              <a:rPr lang="en-US" dirty="0" smtClean="0"/>
              <a:t>, we can then setup the tiles to be copied over next. You will learn more about these later when we explore the map design using the </a:t>
            </a:r>
            <a:r>
              <a:rPr lang="en-US" dirty="0" err="1" smtClean="0"/>
              <a:t>CharPad</a:t>
            </a:r>
            <a:r>
              <a:rPr lang="en-US" dirty="0" smtClean="0"/>
              <a:t> tool.</a:t>
            </a:r>
            <a:br>
              <a:rPr lang="en-US" dirty="0" smtClean="0"/>
            </a:br>
            <a:endParaRPr lang="en-US" dirty="0" smtClean="0"/>
          </a:p>
          <a:p>
            <a:r>
              <a:rPr lang="en-US" sz="1800" i="1" dirty="0"/>
              <a:t>; ZEROPAGE_POINTER_1 = CHAR_MEM </a:t>
            </a:r>
            <a:r>
              <a:rPr lang="en-US" sz="1800" i="1" dirty="0" smtClean="0"/>
              <a:t>; Points to our </a:t>
            </a:r>
            <a:r>
              <a:rPr lang="en-US" sz="1800" i="1" dirty="0" err="1" smtClean="0"/>
              <a:t>CharPad</a:t>
            </a:r>
            <a:r>
              <a:rPr lang="en-US" sz="1800" i="1" dirty="0" smtClean="0"/>
              <a:t> tile data</a:t>
            </a:r>
            <a:r>
              <a:rPr lang="en-US" sz="1800" i="1" dirty="0"/>
              <a:t/>
            </a:r>
            <a:br>
              <a:rPr lang="en-US" sz="1800" i="1" dirty="0"/>
            </a:br>
            <a:r>
              <a:rPr lang="en-US" sz="1800" i="1" dirty="0"/>
              <a:t>; ZEROPAGE_POINTER_2 = </a:t>
            </a:r>
            <a:r>
              <a:rPr lang="en-US" sz="1800" i="1" dirty="0" smtClean="0"/>
              <a:t>LEVEL_1_CHARS</a:t>
            </a:r>
            <a:r>
              <a:rPr lang="en-US" dirty="0" smtClean="0"/>
              <a:t/>
            </a:r>
            <a:br>
              <a:rPr lang="en-US" dirty="0" smtClean="0"/>
            </a:br>
            <a:endParaRPr lang="en-US" dirty="0"/>
          </a:p>
          <a:p>
            <a:r>
              <a:rPr lang="en-US" dirty="0" err="1"/>
              <a:t>loadPointer</a:t>
            </a:r>
            <a:r>
              <a:rPr lang="en-US" dirty="0"/>
              <a:t> </a:t>
            </a:r>
            <a:r>
              <a:rPr lang="en-US" b="1" dirty="0">
                <a:solidFill>
                  <a:srgbClr val="00B0F0"/>
                </a:solidFill>
              </a:rPr>
              <a:t>ZEROPAGE_POINTER_1</a:t>
            </a:r>
            <a:r>
              <a:rPr lang="en-US" dirty="0"/>
              <a:t>, CHAR_MEM </a:t>
            </a:r>
            <a:r>
              <a:rPr lang="en-US" dirty="0" smtClean="0"/>
              <a:t>; CHAR_MEM = $E000</a:t>
            </a:r>
            <a:r>
              <a:rPr lang="en-US" dirty="0"/>
              <a:t/>
            </a:r>
            <a:br>
              <a:rPr lang="en-US" dirty="0"/>
            </a:br>
            <a:r>
              <a:rPr lang="en-US" dirty="0" err="1" smtClean="0"/>
              <a:t>loadPointer</a:t>
            </a:r>
            <a:r>
              <a:rPr lang="en-US" dirty="0" smtClean="0"/>
              <a:t> </a:t>
            </a:r>
            <a:r>
              <a:rPr lang="en-US" b="1" dirty="0">
                <a:solidFill>
                  <a:srgbClr val="00B0F0"/>
                </a:solidFill>
              </a:rPr>
              <a:t>ZEROPAGE_POINTER_2</a:t>
            </a:r>
            <a:r>
              <a:rPr lang="en-US" dirty="0"/>
              <a:t>, </a:t>
            </a:r>
            <a:r>
              <a:rPr lang="en-US" dirty="0" smtClean="0"/>
              <a:t>LEVEL_1_CHARS ; LEVEL_1_CHARS = $E800</a:t>
            </a:r>
            <a:endParaRPr lang="en-US" dirty="0"/>
          </a:p>
        </p:txBody>
      </p:sp>
    </p:spTree>
    <p:extLst>
      <p:ext uri="{BB962C8B-B14F-4D97-AF65-F5344CB8AC3E}">
        <p14:creationId xmlns:p14="http://schemas.microsoft.com/office/powerpoint/2010/main" val="419367523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3"/>
          </p:nvPr>
        </p:nvSpPr>
        <p:spPr>
          <a:xfrm>
            <a:off x="609600" y="1600200"/>
            <a:ext cx="7924800" cy="4724400"/>
          </a:xfrm>
        </p:spPr>
        <p:txBody>
          <a:bodyPr>
            <a:noAutofit/>
          </a:bodyPr>
          <a:lstStyle/>
          <a:p>
            <a:r>
              <a:rPr lang="en-US" sz="2000" dirty="0" smtClean="0"/>
              <a:t>Finally call the subroutine “</a:t>
            </a:r>
            <a:r>
              <a:rPr lang="en-US" sz="2000" dirty="0" err="1" smtClean="0"/>
              <a:t>CopyChars</a:t>
            </a:r>
            <a:r>
              <a:rPr lang="en-US" sz="2000" dirty="0" smtClean="0"/>
              <a:t>” again to copy the character set to memory this time and restore the level data. Then we re-enable interrupts with “cli”.</a:t>
            </a:r>
            <a:endParaRPr lang="en-US" sz="2000" dirty="0"/>
          </a:p>
          <a:p>
            <a:r>
              <a:rPr lang="en-US" sz="2000" dirty="0" smtClean="0"/>
              <a:t>; CHAR_MEM </a:t>
            </a:r>
            <a:r>
              <a:rPr lang="en-US" sz="2000" dirty="0"/>
              <a:t>= $</a:t>
            </a:r>
            <a:r>
              <a:rPr lang="en-US" sz="2000" dirty="0" smtClean="0"/>
              <a:t>E000</a:t>
            </a:r>
          </a:p>
          <a:p>
            <a:r>
              <a:rPr lang="en-US" sz="2000" dirty="0" smtClean="0"/>
              <a:t>Character memory reads from $E000 (LEVEL_1_CHARS) and saves 2k (2048 bytes) to the variable ZEROPAGE_POINTER_2 to reserve for future map levels.</a:t>
            </a:r>
            <a:endParaRPr lang="en-US" sz="2000" dirty="0"/>
          </a:p>
          <a:p>
            <a:endParaRPr lang="en-US" sz="2000" dirty="0" smtClean="0"/>
          </a:p>
          <a:p>
            <a:r>
              <a:rPr lang="en-US" sz="2000" dirty="0" err="1"/>
              <a:t>jsr</a:t>
            </a:r>
            <a:r>
              <a:rPr lang="en-US" sz="2000" dirty="0"/>
              <a:t> </a:t>
            </a:r>
            <a:r>
              <a:rPr lang="en-US" sz="2000" b="1" dirty="0" err="1">
                <a:solidFill>
                  <a:schemeClr val="accent2">
                    <a:lumMod val="75000"/>
                  </a:schemeClr>
                </a:solidFill>
              </a:rPr>
              <a:t>CopyChars</a:t>
            </a:r>
            <a:r>
              <a:rPr lang="en-US" sz="2000" dirty="0">
                <a:solidFill>
                  <a:schemeClr val="accent2">
                    <a:lumMod val="75000"/>
                  </a:schemeClr>
                </a:solidFill>
              </a:rPr>
              <a:t> </a:t>
            </a:r>
            <a:r>
              <a:rPr lang="en-US" sz="2000" dirty="0" smtClean="0"/>
              <a:t/>
            </a:r>
            <a:br>
              <a:rPr lang="en-US" sz="2000" dirty="0" smtClean="0"/>
            </a:br>
            <a:r>
              <a:rPr lang="en-US" sz="2000" dirty="0" smtClean="0"/>
              <a:t/>
            </a:r>
            <a:br>
              <a:rPr lang="en-US" sz="2000" dirty="0" smtClean="0"/>
            </a:br>
            <a:r>
              <a:rPr lang="en-US" sz="2000" dirty="0" err="1" smtClean="0"/>
              <a:t>lda</a:t>
            </a:r>
            <a:r>
              <a:rPr lang="en-US" sz="2000" dirty="0" smtClean="0"/>
              <a:t> </a:t>
            </a:r>
            <a:r>
              <a:rPr lang="en-US" sz="2000" b="1" dirty="0">
                <a:solidFill>
                  <a:srgbClr val="00B0F0"/>
                </a:solidFill>
              </a:rPr>
              <a:t>PARAM1</a:t>
            </a:r>
            <a:r>
              <a:rPr lang="en-US" sz="2000" dirty="0"/>
              <a:t> </a:t>
            </a:r>
            <a:r>
              <a:rPr lang="en-US" sz="2000" i="1" dirty="0"/>
              <a:t>; restore ram setup</a:t>
            </a:r>
            <a:r>
              <a:rPr lang="en-US" sz="2000" dirty="0"/>
              <a:t> </a:t>
            </a:r>
            <a:r>
              <a:rPr lang="en-US" sz="2000" dirty="0" smtClean="0"/>
              <a:t/>
            </a:r>
            <a:br>
              <a:rPr lang="en-US" sz="2000" dirty="0" smtClean="0"/>
            </a:br>
            <a:r>
              <a:rPr lang="en-US" sz="2000" dirty="0" err="1" smtClean="0"/>
              <a:t>sta</a:t>
            </a:r>
            <a:r>
              <a:rPr lang="en-US" sz="2000" dirty="0" smtClean="0"/>
              <a:t> </a:t>
            </a:r>
            <a:r>
              <a:rPr lang="en-US" sz="2000" b="1" dirty="0">
                <a:solidFill>
                  <a:srgbClr val="00B0F0"/>
                </a:solidFill>
              </a:rPr>
              <a:t>PROC_PORT</a:t>
            </a:r>
            <a:r>
              <a:rPr lang="en-US" sz="2000" dirty="0"/>
              <a:t> </a:t>
            </a:r>
            <a:r>
              <a:rPr lang="en-US" sz="2000" dirty="0" smtClean="0"/>
              <a:t/>
            </a:r>
            <a:br>
              <a:rPr lang="en-US" sz="2000" dirty="0" smtClean="0"/>
            </a:br>
            <a:r>
              <a:rPr lang="en-US" sz="2000" dirty="0" smtClean="0"/>
              <a:t>cli</a:t>
            </a:r>
            <a:endParaRPr lang="en-US" sz="2000" dirty="0"/>
          </a:p>
        </p:txBody>
      </p:sp>
    </p:spTree>
    <p:extLst>
      <p:ext uri="{BB962C8B-B14F-4D97-AF65-F5344CB8AC3E}">
        <p14:creationId xmlns:p14="http://schemas.microsoft.com/office/powerpoint/2010/main" val="62841000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rgbClr val="FFFF00"/>
                </a:solidFill>
              </a:rPr>
              <a:t>Set up multicolor screen</a:t>
            </a:r>
            <a:endParaRPr lang="en-US" b="1" dirty="0">
              <a:solidFill>
                <a:srgbClr val="FFFF00"/>
              </a:solidFill>
            </a:endParaRPr>
          </a:p>
        </p:txBody>
      </p:sp>
      <p:sp>
        <p:nvSpPr>
          <p:cNvPr id="3" name="Content Placeholder 2"/>
          <p:cNvSpPr>
            <a:spLocks noGrp="1"/>
          </p:cNvSpPr>
          <p:nvPr>
            <p:ph sz="quarter" idx="13"/>
          </p:nvPr>
        </p:nvSpPr>
        <p:spPr>
          <a:xfrm>
            <a:off x="609600" y="1600200"/>
            <a:ext cx="7924800" cy="4953000"/>
          </a:xfrm>
        </p:spPr>
        <p:txBody>
          <a:bodyPr>
            <a:normAutofit/>
          </a:bodyPr>
          <a:lstStyle/>
          <a:p>
            <a:pPr marL="400050" lvl="1" indent="0">
              <a:buNone/>
            </a:pPr>
            <a:r>
              <a:rPr lang="en-US" sz="2400" b="1" dirty="0" err="1" smtClean="0">
                <a:solidFill>
                  <a:srgbClr val="FFC000"/>
                </a:solidFill>
              </a:rPr>
              <a:t>Screen_Setup</a:t>
            </a:r>
            <a:r>
              <a:rPr lang="en-US" sz="2400" b="1" dirty="0" smtClean="0">
                <a:solidFill>
                  <a:srgbClr val="FFC000"/>
                </a:solidFill>
              </a:rPr>
              <a:t> </a:t>
            </a:r>
            <a:r>
              <a:rPr lang="en-US" sz="2400" dirty="0" smtClean="0"/>
              <a:t/>
            </a:r>
            <a:br>
              <a:rPr lang="en-US" sz="2400" dirty="0" smtClean="0"/>
            </a:br>
            <a:r>
              <a:rPr lang="en-US" sz="2400" dirty="0" smtClean="0"/>
              <a:t/>
            </a:r>
            <a:br>
              <a:rPr lang="en-US" sz="2400" dirty="0" smtClean="0"/>
            </a:br>
            <a:r>
              <a:rPr lang="en-US" sz="2400" dirty="0" err="1" smtClean="0"/>
              <a:t>lda</a:t>
            </a:r>
            <a:r>
              <a:rPr lang="en-US" sz="2400" dirty="0" smtClean="0"/>
              <a:t> </a:t>
            </a:r>
            <a:r>
              <a:rPr lang="en-US" sz="2400" dirty="0"/>
              <a:t>#</a:t>
            </a:r>
            <a:r>
              <a:rPr lang="en-US" sz="2400" b="1" dirty="0">
                <a:solidFill>
                  <a:srgbClr val="00B0F0"/>
                </a:solidFill>
              </a:rPr>
              <a:t>COLOR_BLACK</a:t>
            </a:r>
            <a:r>
              <a:rPr lang="en-US" sz="2400" dirty="0"/>
              <a:t> </a:t>
            </a:r>
            <a:r>
              <a:rPr lang="en-US" sz="2400" dirty="0" smtClean="0"/>
              <a:t/>
            </a:r>
            <a:br>
              <a:rPr lang="en-US" sz="2400" dirty="0" smtClean="0"/>
            </a:br>
            <a:r>
              <a:rPr lang="en-US" sz="2400" dirty="0" err="1" smtClean="0"/>
              <a:t>sta</a:t>
            </a:r>
            <a:r>
              <a:rPr lang="en-US" sz="2400" dirty="0" smtClean="0"/>
              <a:t> </a:t>
            </a:r>
            <a:r>
              <a:rPr lang="en-US" sz="2400" b="1" dirty="0">
                <a:solidFill>
                  <a:srgbClr val="00B0F0"/>
                </a:solidFill>
              </a:rPr>
              <a:t>VIC_BACKGROUND_COLOR</a:t>
            </a:r>
            <a:r>
              <a:rPr lang="en-US" sz="2400" dirty="0"/>
              <a:t> </a:t>
            </a:r>
            <a:r>
              <a:rPr lang="en-US" sz="2400" dirty="0" smtClean="0"/>
              <a:t/>
            </a:r>
            <a:br>
              <a:rPr lang="en-US" sz="2400" dirty="0" smtClean="0"/>
            </a:br>
            <a:r>
              <a:rPr lang="en-US" sz="2400" dirty="0" err="1" smtClean="0"/>
              <a:t>lda</a:t>
            </a:r>
            <a:r>
              <a:rPr lang="en-US" sz="2400" dirty="0" smtClean="0"/>
              <a:t> </a:t>
            </a:r>
            <a:r>
              <a:rPr lang="en-US" sz="2400" dirty="0"/>
              <a:t>#</a:t>
            </a:r>
            <a:r>
              <a:rPr lang="en-US" sz="2400" b="1" dirty="0">
                <a:solidFill>
                  <a:srgbClr val="00B0F0"/>
                </a:solidFill>
              </a:rPr>
              <a:t>COLOR_ORANGE</a:t>
            </a:r>
            <a:r>
              <a:rPr lang="en-US" sz="2400" dirty="0"/>
              <a:t> </a:t>
            </a:r>
            <a:r>
              <a:rPr lang="en-US" sz="2400" dirty="0" smtClean="0"/>
              <a:t/>
            </a:r>
            <a:br>
              <a:rPr lang="en-US" sz="2400" dirty="0" smtClean="0"/>
            </a:br>
            <a:r>
              <a:rPr lang="en-US" sz="2400" dirty="0" err="1" smtClean="0"/>
              <a:t>sta</a:t>
            </a:r>
            <a:r>
              <a:rPr lang="en-US" sz="2400" dirty="0" smtClean="0"/>
              <a:t> </a:t>
            </a:r>
            <a:r>
              <a:rPr lang="en-US" sz="2400" b="1" dirty="0">
                <a:solidFill>
                  <a:srgbClr val="00B0F0"/>
                </a:solidFill>
              </a:rPr>
              <a:t>VIC_CHARSET_MULTICOLOR_1</a:t>
            </a:r>
            <a:r>
              <a:rPr lang="en-US" sz="2400" dirty="0"/>
              <a:t> </a:t>
            </a:r>
            <a:r>
              <a:rPr lang="en-US" sz="2400" dirty="0" smtClean="0"/>
              <a:t/>
            </a:r>
            <a:br>
              <a:rPr lang="en-US" sz="2400" dirty="0" smtClean="0"/>
            </a:br>
            <a:r>
              <a:rPr lang="en-US" sz="2400" dirty="0" err="1" smtClean="0"/>
              <a:t>lda</a:t>
            </a:r>
            <a:r>
              <a:rPr lang="en-US" sz="2400" dirty="0" smtClean="0"/>
              <a:t> </a:t>
            </a:r>
            <a:r>
              <a:rPr lang="en-US" sz="2400" dirty="0"/>
              <a:t>#</a:t>
            </a:r>
            <a:r>
              <a:rPr lang="en-US" sz="2400" b="1" dirty="0">
                <a:solidFill>
                  <a:srgbClr val="00B0F0"/>
                </a:solidFill>
              </a:rPr>
              <a:t>COLOR_BROWN</a:t>
            </a:r>
            <a:r>
              <a:rPr lang="en-US" sz="2400" dirty="0"/>
              <a:t> </a:t>
            </a:r>
            <a:r>
              <a:rPr lang="en-US" sz="2400" dirty="0" smtClean="0"/>
              <a:t/>
            </a:r>
            <a:br>
              <a:rPr lang="en-US" sz="2400" dirty="0" smtClean="0"/>
            </a:br>
            <a:r>
              <a:rPr lang="en-US" sz="2400" dirty="0" err="1" smtClean="0"/>
              <a:t>sta</a:t>
            </a:r>
            <a:r>
              <a:rPr lang="en-US" sz="2400" dirty="0" smtClean="0"/>
              <a:t> </a:t>
            </a:r>
            <a:r>
              <a:rPr lang="en-US" sz="2400" b="1" dirty="0">
                <a:solidFill>
                  <a:srgbClr val="00B0F0"/>
                </a:solidFill>
              </a:rPr>
              <a:t>VIC_CHARSET_MULTICOLOR_2</a:t>
            </a:r>
            <a:r>
              <a:rPr lang="en-US" sz="2400" dirty="0"/>
              <a:t> </a:t>
            </a:r>
            <a:endParaRPr lang="en-US" sz="2400" b="1" dirty="0">
              <a:solidFill>
                <a:schemeClr val="accent2">
                  <a:lumMod val="75000"/>
                </a:schemeClr>
              </a:solidFill>
            </a:endParaRPr>
          </a:p>
        </p:txBody>
      </p:sp>
    </p:spTree>
    <p:extLst>
      <p:ext uri="{BB962C8B-B14F-4D97-AF65-F5344CB8AC3E}">
        <p14:creationId xmlns:p14="http://schemas.microsoft.com/office/powerpoint/2010/main" val="91594906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3"/>
          </p:nvPr>
        </p:nvSpPr>
        <p:spPr>
          <a:xfrm>
            <a:off x="609600" y="1600200"/>
            <a:ext cx="7924800" cy="5029200"/>
          </a:xfrm>
        </p:spPr>
        <p:txBody>
          <a:bodyPr>
            <a:normAutofit/>
          </a:bodyPr>
          <a:lstStyle/>
          <a:p>
            <a:r>
              <a:rPr lang="en-US" sz="2000" dirty="0"/>
              <a:t>Next get X and </a:t>
            </a:r>
            <a:r>
              <a:rPr lang="en-US" sz="2000" dirty="0" smtClean="0"/>
              <a:t>Y tile </a:t>
            </a:r>
            <a:r>
              <a:rPr lang="en-US" sz="2000" dirty="0"/>
              <a:t>coordinates </a:t>
            </a:r>
            <a:r>
              <a:rPr lang="en-US" sz="2000" dirty="0" smtClean="0"/>
              <a:t>to be positioned on the screen</a:t>
            </a:r>
            <a:r>
              <a:rPr lang="en-US" sz="2000" dirty="0"/>
              <a:t> </a:t>
            </a:r>
            <a:r>
              <a:rPr lang="en-US" sz="2000" dirty="0" smtClean="0"/>
              <a:t>using </a:t>
            </a:r>
            <a:r>
              <a:rPr lang="en-US" sz="2000" dirty="0"/>
              <a:t>the </a:t>
            </a:r>
            <a:r>
              <a:rPr lang="en-US" sz="2000" dirty="0" smtClean="0"/>
              <a:t>subroutines “</a:t>
            </a:r>
            <a:r>
              <a:rPr lang="en-US" sz="2000" dirty="0" err="1" smtClean="0"/>
              <a:t>LoadLevel</a:t>
            </a:r>
            <a:r>
              <a:rPr lang="en-US" sz="2000" dirty="0" smtClean="0"/>
              <a:t>” and “</a:t>
            </a:r>
            <a:r>
              <a:rPr lang="en-US" sz="2000" dirty="0" err="1" smtClean="0"/>
              <a:t>DrawMap</a:t>
            </a:r>
            <a:r>
              <a:rPr lang="en-US" sz="2000" dirty="0" smtClean="0"/>
              <a:t>”.</a:t>
            </a:r>
            <a:br>
              <a:rPr lang="en-US" sz="2000" dirty="0" smtClean="0"/>
            </a:br>
            <a:r>
              <a:rPr lang="en-US" sz="2000" i="1" dirty="0" smtClean="0"/>
              <a:t>;==========================================================</a:t>
            </a:r>
            <a:br>
              <a:rPr lang="en-US" sz="2000" i="1" dirty="0" smtClean="0"/>
            </a:br>
            <a:r>
              <a:rPr lang="en-US" sz="2000" i="1" dirty="0" smtClean="0"/>
              <a:t>; 			MAP POSITION ;==========================================================; ---------------------------CHARPAD LEVEL SETUP</a:t>
            </a:r>
            <a:r>
              <a:rPr lang="en-US" sz="2000" dirty="0" smtClean="0"/>
              <a:t> ------------------------------------</a:t>
            </a:r>
            <a:br>
              <a:rPr lang="en-US" sz="2000" dirty="0" smtClean="0"/>
            </a:br>
            <a:r>
              <a:rPr lang="en-US" sz="2000" dirty="0" err="1" smtClean="0"/>
              <a:t>lda</a:t>
            </a:r>
            <a:r>
              <a:rPr lang="en-US" sz="2000" dirty="0" smtClean="0"/>
              <a:t> #</a:t>
            </a:r>
            <a:r>
              <a:rPr lang="en-US" sz="2000" b="1" dirty="0" smtClean="0">
                <a:solidFill>
                  <a:srgbClr val="92D050"/>
                </a:solidFill>
              </a:rPr>
              <a:t>1</a:t>
            </a:r>
            <a:r>
              <a:rPr lang="en-US" sz="2000" dirty="0" smtClean="0"/>
              <a:t> </a:t>
            </a:r>
            <a:r>
              <a:rPr lang="en-US" sz="2000" i="1" dirty="0" smtClean="0"/>
              <a:t>; Start Level = 1</a:t>
            </a:r>
            <a:r>
              <a:rPr lang="en-US" sz="2000" dirty="0" smtClean="0"/>
              <a:t> </a:t>
            </a:r>
            <a:br>
              <a:rPr lang="en-US" sz="2000" dirty="0" smtClean="0"/>
            </a:br>
            <a:r>
              <a:rPr lang="en-US" sz="2000" dirty="0" err="1" smtClean="0"/>
              <a:t>sta</a:t>
            </a:r>
            <a:r>
              <a:rPr lang="en-US" sz="2000" dirty="0" smtClean="0"/>
              <a:t> </a:t>
            </a:r>
            <a:r>
              <a:rPr lang="en-US" sz="2000" b="1" dirty="0" smtClean="0">
                <a:solidFill>
                  <a:srgbClr val="00B0F0"/>
                </a:solidFill>
              </a:rPr>
              <a:t>CURRENT_LEVEL</a:t>
            </a:r>
            <a:r>
              <a:rPr lang="en-US" sz="2000" dirty="0" smtClean="0"/>
              <a:t> </a:t>
            </a:r>
            <a:br>
              <a:rPr lang="en-US" sz="2000" dirty="0" smtClean="0"/>
            </a:br>
            <a:r>
              <a:rPr lang="en-US" sz="2000" dirty="0" err="1" smtClean="0"/>
              <a:t>jsr</a:t>
            </a:r>
            <a:r>
              <a:rPr lang="en-US" sz="2000" dirty="0" smtClean="0"/>
              <a:t> </a:t>
            </a:r>
            <a:r>
              <a:rPr lang="en-US" sz="2000" b="1" dirty="0" err="1" smtClean="0">
                <a:solidFill>
                  <a:schemeClr val="accent2">
                    <a:lumMod val="75000"/>
                  </a:schemeClr>
                </a:solidFill>
              </a:rPr>
              <a:t>LoadLevel</a:t>
            </a:r>
            <a:r>
              <a:rPr lang="en-US" sz="2000" dirty="0" smtClean="0">
                <a:solidFill>
                  <a:schemeClr val="accent2">
                    <a:lumMod val="75000"/>
                  </a:schemeClr>
                </a:solidFill>
              </a:rPr>
              <a:t> </a:t>
            </a:r>
            <a:r>
              <a:rPr lang="en-US" sz="2000" i="1" dirty="0" smtClean="0"/>
              <a:t>; load level 1 data</a:t>
            </a:r>
            <a:r>
              <a:rPr lang="en-US" sz="2000" dirty="0" smtClean="0"/>
              <a:t> </a:t>
            </a:r>
            <a:br>
              <a:rPr lang="en-US" sz="2000" dirty="0" smtClean="0"/>
            </a:br>
            <a:r>
              <a:rPr lang="en-US" sz="2000" dirty="0" err="1" smtClean="0"/>
              <a:t>ldx</a:t>
            </a:r>
            <a:r>
              <a:rPr lang="en-US" sz="2000" dirty="0" smtClean="0"/>
              <a:t> #</a:t>
            </a:r>
            <a:r>
              <a:rPr lang="en-US" sz="2000" b="1" dirty="0" smtClean="0">
                <a:solidFill>
                  <a:srgbClr val="92D050"/>
                </a:solidFill>
              </a:rPr>
              <a:t>27</a:t>
            </a:r>
            <a:r>
              <a:rPr lang="en-US" sz="2000" dirty="0" smtClean="0"/>
              <a:t> </a:t>
            </a:r>
            <a:r>
              <a:rPr lang="en-US" sz="2000" i="1" dirty="0" smtClean="0"/>
              <a:t>; Y start position (in tile coordinates) (100, 49=default map size)</a:t>
            </a:r>
            <a:r>
              <a:rPr lang="en-US" sz="2000" dirty="0" smtClean="0"/>
              <a:t> </a:t>
            </a:r>
            <a:br>
              <a:rPr lang="en-US" sz="2000" dirty="0" smtClean="0"/>
            </a:br>
            <a:r>
              <a:rPr lang="en-US" sz="2000" dirty="0" err="1" smtClean="0"/>
              <a:t>ldy</a:t>
            </a:r>
            <a:r>
              <a:rPr lang="en-US" sz="2000" dirty="0" smtClean="0"/>
              <a:t> #</a:t>
            </a:r>
            <a:r>
              <a:rPr lang="en-US" sz="2000" b="1" dirty="0" smtClean="0">
                <a:solidFill>
                  <a:srgbClr val="92D050"/>
                </a:solidFill>
              </a:rPr>
              <a:t>0</a:t>
            </a:r>
            <a:r>
              <a:rPr lang="en-US" sz="2000" dirty="0" smtClean="0"/>
              <a:t> </a:t>
            </a:r>
            <a:r>
              <a:rPr lang="en-US" sz="2000" i="1" dirty="0" smtClean="0"/>
              <a:t>; X start position (in tile coordinates)</a:t>
            </a:r>
            <a:r>
              <a:rPr lang="en-US" sz="2000" dirty="0" smtClean="0"/>
              <a:t> </a:t>
            </a:r>
            <a:br>
              <a:rPr lang="en-US" sz="2000" dirty="0" smtClean="0"/>
            </a:br>
            <a:r>
              <a:rPr lang="en-US" sz="2000" dirty="0" err="1" smtClean="0"/>
              <a:t>jsr</a:t>
            </a:r>
            <a:r>
              <a:rPr lang="en-US" sz="2000" dirty="0" smtClean="0"/>
              <a:t> </a:t>
            </a:r>
            <a:r>
              <a:rPr lang="en-US" sz="2000" b="1" dirty="0" err="1" smtClean="0">
                <a:solidFill>
                  <a:schemeClr val="accent2">
                    <a:lumMod val="75000"/>
                  </a:schemeClr>
                </a:solidFill>
              </a:rPr>
              <a:t>DrawMap</a:t>
            </a:r>
            <a:r>
              <a:rPr lang="en-US" sz="2000" dirty="0" smtClean="0">
                <a:solidFill>
                  <a:schemeClr val="accent2">
                    <a:lumMod val="75000"/>
                  </a:schemeClr>
                </a:solidFill>
              </a:rPr>
              <a:t> </a:t>
            </a:r>
            <a:r>
              <a:rPr lang="en-US" sz="2000" i="1" dirty="0" smtClean="0"/>
              <a:t>; Draw the level map (Screen1)</a:t>
            </a:r>
            <a:r>
              <a:rPr lang="en-US" sz="2000" dirty="0"/>
              <a:t> </a:t>
            </a:r>
            <a:r>
              <a:rPr lang="en-US" sz="2000" dirty="0" smtClean="0"/>
              <a:t>a</a:t>
            </a:r>
            <a:r>
              <a:rPr lang="en-US" sz="2000" i="1" dirty="0" smtClean="0"/>
              <a:t>nd initialize it</a:t>
            </a:r>
            <a:r>
              <a:rPr lang="en-US" sz="2000" dirty="0" smtClean="0"/>
              <a:t> </a:t>
            </a:r>
            <a:endParaRPr lang="en-US" sz="2000" dirty="0"/>
          </a:p>
        </p:txBody>
      </p:sp>
    </p:spTree>
    <p:extLst>
      <p:ext uri="{BB962C8B-B14F-4D97-AF65-F5344CB8AC3E}">
        <p14:creationId xmlns:p14="http://schemas.microsoft.com/office/powerpoint/2010/main" val="363528731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3"/>
          </p:nvPr>
        </p:nvSpPr>
        <p:spPr>
          <a:xfrm>
            <a:off x="609600" y="1600200"/>
            <a:ext cx="8077200" cy="4800600"/>
          </a:xfrm>
        </p:spPr>
        <p:txBody>
          <a:bodyPr>
            <a:noAutofit/>
          </a:bodyPr>
          <a:lstStyle/>
          <a:p>
            <a:r>
              <a:rPr lang="en-US" sz="2000" dirty="0" smtClean="0"/>
              <a:t>Now we focus on fixing a bad line that appears at the bottom of the screen using VIC_SCREEN_CONTROL, set the border color, and enable </a:t>
            </a:r>
            <a:r>
              <a:rPr lang="en-US" sz="2000" dirty="0" err="1" smtClean="0"/>
              <a:t>multicolors</a:t>
            </a:r>
            <a:r>
              <a:rPr lang="en-US" sz="2000" dirty="0" smtClean="0"/>
              <a:t> for our map display.</a:t>
            </a:r>
            <a:r>
              <a:rPr lang="en-US" sz="2000" dirty="0" smtClean="0">
                <a:solidFill>
                  <a:schemeClr val="accent2">
                    <a:lumMod val="75000"/>
                  </a:schemeClr>
                </a:solidFill>
              </a:rPr>
              <a:t/>
            </a:r>
            <a:br>
              <a:rPr lang="en-US" sz="2000" dirty="0" smtClean="0">
                <a:solidFill>
                  <a:schemeClr val="accent2">
                    <a:lumMod val="75000"/>
                  </a:schemeClr>
                </a:solidFill>
              </a:rPr>
            </a:br>
            <a:r>
              <a:rPr lang="en-US" sz="2000" dirty="0" smtClean="0"/>
              <a:t/>
            </a:r>
            <a:br>
              <a:rPr lang="en-US" sz="2000" dirty="0" smtClean="0"/>
            </a:br>
            <a:r>
              <a:rPr lang="en-US" sz="2000" dirty="0" err="1" smtClean="0"/>
              <a:t>lda</a:t>
            </a:r>
            <a:r>
              <a:rPr lang="en-US" sz="2000" dirty="0" smtClean="0"/>
              <a:t> </a:t>
            </a:r>
            <a:r>
              <a:rPr lang="en-US" sz="2000" b="1" dirty="0" smtClean="0"/>
              <a:t>#</a:t>
            </a:r>
            <a:r>
              <a:rPr lang="en-US" sz="2000" b="1" dirty="0" smtClean="0">
                <a:solidFill>
                  <a:srgbClr val="92D050"/>
                </a:solidFill>
              </a:rPr>
              <a:t>%</a:t>
            </a:r>
            <a:r>
              <a:rPr lang="en-US" sz="2000" b="1" dirty="0">
                <a:solidFill>
                  <a:srgbClr val="92D050"/>
                </a:solidFill>
              </a:rPr>
              <a:t>00011000</a:t>
            </a:r>
            <a:r>
              <a:rPr lang="en-US" sz="2000" b="1" dirty="0" smtClean="0">
                <a:solidFill>
                  <a:srgbClr val="92D050"/>
                </a:solidFill>
              </a:rPr>
              <a:t> </a:t>
            </a:r>
            <a:r>
              <a:rPr lang="en-US" sz="2000" i="1" dirty="0"/>
              <a:t>; </a:t>
            </a:r>
            <a:r>
              <a:rPr lang="en-US" sz="2000" i="1" dirty="0" smtClean="0"/>
              <a:t>Turn on active screen (bit 4), fix bad line</a:t>
            </a:r>
            <a:r>
              <a:rPr lang="en-US" sz="2000" i="1" dirty="0" smtClean="0"/>
              <a:t> </a:t>
            </a:r>
            <a:r>
              <a:rPr lang="en-US" sz="2000" i="1" dirty="0" smtClean="0"/>
              <a:t/>
            </a:r>
            <a:br>
              <a:rPr lang="en-US" sz="2000" i="1" dirty="0" smtClean="0"/>
            </a:br>
            <a:r>
              <a:rPr lang="en-US" sz="2000" dirty="0" err="1" smtClean="0"/>
              <a:t>sta</a:t>
            </a:r>
            <a:r>
              <a:rPr lang="en-US" sz="2000" dirty="0" smtClean="0"/>
              <a:t> </a:t>
            </a:r>
            <a:r>
              <a:rPr lang="en-US" sz="2000" b="1" dirty="0">
                <a:solidFill>
                  <a:srgbClr val="00B0F0"/>
                </a:solidFill>
              </a:rPr>
              <a:t>VIC_SCREEN_CONTROL</a:t>
            </a:r>
            <a:r>
              <a:rPr lang="en-US" sz="2000" dirty="0"/>
              <a:t> </a:t>
            </a:r>
            <a:r>
              <a:rPr lang="en-US" sz="2000" dirty="0" smtClean="0"/>
              <a:t/>
            </a:r>
            <a:br>
              <a:rPr lang="en-US" sz="2000" dirty="0" smtClean="0"/>
            </a:br>
            <a:r>
              <a:rPr lang="en-US" sz="2000" dirty="0" err="1" smtClean="0"/>
              <a:t>lda</a:t>
            </a:r>
            <a:r>
              <a:rPr lang="en-US" sz="2000" dirty="0" smtClean="0"/>
              <a:t> </a:t>
            </a:r>
            <a:r>
              <a:rPr lang="en-US" sz="2000" dirty="0"/>
              <a:t>#</a:t>
            </a:r>
            <a:r>
              <a:rPr lang="en-US" sz="2000" b="1" dirty="0">
                <a:solidFill>
                  <a:srgbClr val="00B0F0"/>
                </a:solidFill>
              </a:rPr>
              <a:t>COLOR_BLACK</a:t>
            </a:r>
            <a:r>
              <a:rPr lang="en-US" sz="2000" dirty="0"/>
              <a:t> </a:t>
            </a:r>
            <a:r>
              <a:rPr lang="en-US" sz="2000" dirty="0" smtClean="0"/>
              <a:t/>
            </a:r>
            <a:br>
              <a:rPr lang="en-US" sz="2000" dirty="0" smtClean="0"/>
            </a:br>
            <a:r>
              <a:rPr lang="en-US" sz="2000" dirty="0" err="1" smtClean="0"/>
              <a:t>sta</a:t>
            </a:r>
            <a:r>
              <a:rPr lang="en-US" sz="2000" dirty="0" smtClean="0"/>
              <a:t> </a:t>
            </a:r>
            <a:r>
              <a:rPr lang="en-US" sz="2000" b="1" dirty="0" smtClean="0">
                <a:solidFill>
                  <a:srgbClr val="00B0F0"/>
                </a:solidFill>
              </a:rPr>
              <a:t>VIC_BORDER_COLOR</a:t>
            </a:r>
            <a:r>
              <a:rPr lang="en-US" sz="2000" b="1" dirty="0">
                <a:solidFill>
                  <a:srgbClr val="00B0F0"/>
                </a:solidFill>
              </a:rPr>
              <a:t/>
            </a:r>
            <a:br>
              <a:rPr lang="en-US" sz="2000" b="1" dirty="0">
                <a:solidFill>
                  <a:srgbClr val="00B0F0"/>
                </a:solidFill>
              </a:rPr>
            </a:br>
            <a:r>
              <a:rPr lang="it-IT" sz="2000" dirty="0" smtClean="0"/>
              <a:t>lda #% </a:t>
            </a:r>
            <a:r>
              <a:rPr lang="it-IT" sz="2000" b="1" dirty="0" smtClean="0">
                <a:solidFill>
                  <a:srgbClr val="92D050"/>
                </a:solidFill>
              </a:rPr>
              <a:t>00010000</a:t>
            </a:r>
            <a:r>
              <a:rPr lang="it-IT" sz="2000" dirty="0" smtClean="0"/>
              <a:t> </a:t>
            </a:r>
            <a:br>
              <a:rPr lang="it-IT" sz="2000" dirty="0" smtClean="0"/>
            </a:br>
            <a:r>
              <a:rPr lang="it-IT" sz="2000" dirty="0" smtClean="0"/>
              <a:t>sta </a:t>
            </a:r>
            <a:r>
              <a:rPr lang="it-IT" sz="2000" b="1" dirty="0">
                <a:solidFill>
                  <a:srgbClr val="00B0F0"/>
                </a:solidFill>
              </a:rPr>
              <a:t>VIC_SCREEN_CONTROL_X</a:t>
            </a:r>
            <a:r>
              <a:rPr lang="it-IT" sz="2000" dirty="0"/>
              <a:t> </a:t>
            </a:r>
            <a:r>
              <a:rPr lang="it-IT" sz="2000" i="1" dirty="0"/>
              <a:t>; $D016 - (53270) - multicolor control </a:t>
            </a:r>
            <a:endParaRPr lang="en-US" sz="2000" b="1" dirty="0" smtClean="0">
              <a:solidFill>
                <a:srgbClr val="00B0F0"/>
              </a:solidFill>
            </a:endParaRPr>
          </a:p>
        </p:txBody>
      </p:sp>
    </p:spTree>
    <p:extLst>
      <p:ext uri="{BB962C8B-B14F-4D97-AF65-F5344CB8AC3E}">
        <p14:creationId xmlns:p14="http://schemas.microsoft.com/office/powerpoint/2010/main" val="97915881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rgbClr val="FFFF00"/>
                </a:solidFill>
              </a:rPr>
              <a:t>Set VIC II Character memory</a:t>
            </a:r>
            <a:endParaRPr lang="en-US" b="1" dirty="0">
              <a:solidFill>
                <a:srgbClr val="FFFF00"/>
              </a:solidFill>
            </a:endParaRPr>
          </a:p>
        </p:txBody>
      </p:sp>
      <p:sp>
        <p:nvSpPr>
          <p:cNvPr id="3" name="Content Placeholder 2"/>
          <p:cNvSpPr>
            <a:spLocks noGrp="1"/>
          </p:cNvSpPr>
          <p:nvPr>
            <p:ph sz="quarter" idx="13"/>
          </p:nvPr>
        </p:nvSpPr>
        <p:spPr>
          <a:xfrm>
            <a:off x="609600" y="1600200"/>
            <a:ext cx="7924800" cy="4876800"/>
          </a:xfrm>
        </p:spPr>
        <p:txBody>
          <a:bodyPr>
            <a:normAutofit/>
          </a:bodyPr>
          <a:lstStyle/>
          <a:p>
            <a:r>
              <a:rPr lang="en-US" dirty="0" smtClean="0"/>
              <a:t>By default when VICE (Commodore computer) is first turned on, the Character Generator ROM is contained in 2k of memory between ($D000-$D800 </a:t>
            </a:r>
            <a:r>
              <a:rPr lang="en-US" smtClean="0"/>
              <a:t>– </a:t>
            </a:r>
            <a:r>
              <a:rPr lang="en-US" smtClean="0"/>
              <a:t>53248 </a:t>
            </a:r>
            <a:r>
              <a:rPr lang="en-US" dirty="0" smtClean="0"/>
              <a:t>– 55296), which contains the upper/lowercase set. Since we are using Bank 1, </a:t>
            </a:r>
            <a:r>
              <a:rPr lang="en-US" dirty="0"/>
              <a:t> </a:t>
            </a:r>
            <a:r>
              <a:rPr lang="en-US" dirty="0" smtClean="0"/>
              <a:t>VIC II does not have access to the Character Generator ROM (Read Only Memory) so it must be copied into RAM (Random Access Memory) where we can change the data to create our own map. The code below shows how to switch to the character set in memory and later we will copy </a:t>
            </a:r>
            <a:r>
              <a:rPr lang="en-US" dirty="0" smtClean="0"/>
              <a:t>it. We use </a:t>
            </a:r>
            <a:r>
              <a:rPr lang="en-US" dirty="0" smtClean="0"/>
              <a:t>bits 0-1, which point to the location of the Character Dot-Data area. By default the characters you see on the screen are safely tucked away in ROM even when you turn off your computer.</a:t>
            </a:r>
          </a:p>
          <a:p>
            <a:r>
              <a:rPr lang="en-US" dirty="0" smtClean="0"/>
              <a:t>There are only 8 possible location instructions for character memory. In the VIC BANK we can set our screen and character memory areas. Here we have relocated this using register $D018 (VIC_MEMORY_CONTROL).</a:t>
            </a:r>
          </a:p>
          <a:p>
            <a:r>
              <a:rPr lang="en-US" sz="2000" dirty="0" err="1" smtClean="0"/>
              <a:t>lda</a:t>
            </a:r>
            <a:r>
              <a:rPr lang="en-US" sz="2000" dirty="0" smtClean="0"/>
              <a:t> </a:t>
            </a:r>
            <a:r>
              <a:rPr lang="en-US" sz="2000" dirty="0"/>
              <a:t>#</a:t>
            </a:r>
            <a:r>
              <a:rPr lang="en-US" sz="2000" b="1" dirty="0">
                <a:solidFill>
                  <a:srgbClr val="92D050"/>
                </a:solidFill>
              </a:rPr>
              <a:t>%00000010 </a:t>
            </a:r>
            <a:r>
              <a:rPr lang="en-US" sz="2000" i="1" dirty="0"/>
              <a:t>; bits 1-3 (001) = </a:t>
            </a:r>
            <a:r>
              <a:rPr lang="en-US" sz="2000" i="1" dirty="0" smtClean="0"/>
              <a:t>pointer to character </a:t>
            </a:r>
            <a:r>
              <a:rPr lang="en-US" sz="2000" i="1" dirty="0"/>
              <a:t>memory </a:t>
            </a:r>
            <a:r>
              <a:rPr lang="en-US" sz="2000" i="1" dirty="0" smtClean="0"/>
              <a:t>2: $0800</a:t>
            </a:r>
            <a:endParaRPr lang="en-US" sz="2000" dirty="0" smtClean="0"/>
          </a:p>
          <a:p>
            <a:r>
              <a:rPr lang="en-US" sz="2000" dirty="0" err="1" smtClean="0"/>
              <a:t>sta</a:t>
            </a:r>
            <a:r>
              <a:rPr lang="en-US" sz="2000" dirty="0" smtClean="0"/>
              <a:t> </a:t>
            </a:r>
            <a:r>
              <a:rPr lang="en-US" sz="2000" b="1" dirty="0">
                <a:solidFill>
                  <a:srgbClr val="00B0F0"/>
                </a:solidFill>
              </a:rPr>
              <a:t>VIC_MEMORY_CONTROL</a:t>
            </a:r>
          </a:p>
        </p:txBody>
      </p:sp>
    </p:spTree>
    <p:extLst>
      <p:ext uri="{BB962C8B-B14F-4D97-AF65-F5344CB8AC3E}">
        <p14:creationId xmlns:p14="http://schemas.microsoft.com/office/powerpoint/2010/main" val="40325414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3"/>
          </p:nvPr>
        </p:nvSpPr>
        <p:spPr/>
        <p:txBody>
          <a:bodyPr>
            <a:normAutofit/>
          </a:bodyPr>
          <a:lstStyle/>
          <a:p>
            <a:r>
              <a:rPr lang="en-US" dirty="0" smtClean="0"/>
              <a:t>The </a:t>
            </a:r>
            <a:r>
              <a:rPr lang="en-US" dirty="0" err="1" smtClean="0"/>
              <a:t>Mainloop</a:t>
            </a:r>
            <a:r>
              <a:rPr lang="en-US" dirty="0" smtClean="0"/>
              <a:t> subroutine is needed to keep the project active and not exiting to </a:t>
            </a:r>
            <a:r>
              <a:rPr lang="en-US" dirty="0" smtClean="0"/>
              <a:t>Basic in the VICE C64 emulator. </a:t>
            </a:r>
            <a:r>
              <a:rPr lang="en-US" dirty="0" smtClean="0"/>
              <a:t>In later projects, subroutines will be looped consistently when the joystick is in use, sprites are moving on the screen, etc.</a:t>
            </a:r>
            <a:endParaRPr lang="en-US" dirty="0"/>
          </a:p>
          <a:p>
            <a:r>
              <a:rPr lang="en-US" i="1" dirty="0" smtClean="0"/>
              <a:t>;====================================================================</a:t>
            </a:r>
            <a:br>
              <a:rPr lang="en-US" i="1" dirty="0" smtClean="0"/>
            </a:br>
            <a:r>
              <a:rPr lang="en-US" i="1" dirty="0" smtClean="0"/>
              <a:t>; 			MAIN </a:t>
            </a:r>
            <a:r>
              <a:rPr lang="en-US" i="1" dirty="0"/>
              <a:t>LOOP </a:t>
            </a:r>
            <a:r>
              <a:rPr lang="en-US" i="1" dirty="0" smtClean="0"/>
              <a:t>;====================================================================</a:t>
            </a:r>
            <a:r>
              <a:rPr lang="en-US" dirty="0" smtClean="0"/>
              <a:t/>
            </a:r>
            <a:br>
              <a:rPr lang="en-US" dirty="0" smtClean="0"/>
            </a:br>
            <a:r>
              <a:rPr lang="en-US" b="1" dirty="0" err="1" smtClean="0">
                <a:solidFill>
                  <a:srgbClr val="FFC000"/>
                </a:solidFill>
              </a:rPr>
              <a:t>MainLoop</a:t>
            </a:r>
            <a:r>
              <a:rPr lang="en-US" dirty="0" smtClean="0">
                <a:solidFill>
                  <a:srgbClr val="FFC000"/>
                </a:solidFill>
              </a:rPr>
              <a:t> </a:t>
            </a:r>
            <a:r>
              <a:rPr lang="en-US" dirty="0" smtClean="0"/>
              <a:t/>
            </a:r>
            <a:br>
              <a:rPr lang="en-US" dirty="0" smtClean="0"/>
            </a:br>
            <a:r>
              <a:rPr lang="en-US" dirty="0" err="1" smtClean="0"/>
              <a:t>jmp</a:t>
            </a:r>
            <a:r>
              <a:rPr lang="en-US" dirty="0" smtClean="0"/>
              <a:t> </a:t>
            </a:r>
            <a:r>
              <a:rPr lang="en-US" b="1" dirty="0" err="1">
                <a:solidFill>
                  <a:schemeClr val="accent2">
                    <a:lumMod val="75000"/>
                  </a:schemeClr>
                </a:solidFill>
              </a:rPr>
              <a:t>MainLoop</a:t>
            </a:r>
            <a:r>
              <a:rPr lang="en-US" i="1" dirty="0">
                <a:solidFill>
                  <a:schemeClr val="accent2">
                    <a:lumMod val="75000"/>
                  </a:schemeClr>
                </a:solidFill>
              </a:rPr>
              <a:t> </a:t>
            </a:r>
            <a:r>
              <a:rPr lang="en-US" i="1" dirty="0" smtClean="0"/>
              <a:t>;====================================================================</a:t>
            </a:r>
            <a:br>
              <a:rPr lang="en-US" i="1" dirty="0" smtClean="0"/>
            </a:br>
            <a:r>
              <a:rPr lang="en-US" i="1" dirty="0" smtClean="0"/>
              <a:t>; 			FILES </a:t>
            </a:r>
            <a:r>
              <a:rPr lang="en-US" i="1" dirty="0"/>
              <a:t>IN GAME PROJECT </a:t>
            </a:r>
            <a:r>
              <a:rPr lang="en-US" i="1" dirty="0" smtClean="0"/>
              <a:t>;====================================================================</a:t>
            </a:r>
            <a:r>
              <a:rPr lang="en-US" dirty="0" smtClean="0"/>
              <a:t/>
            </a:r>
            <a:br>
              <a:rPr lang="en-US" dirty="0" smtClean="0"/>
            </a:br>
            <a:r>
              <a:rPr lang="en-US" dirty="0" err="1" smtClean="0"/>
              <a:t>incAsm</a:t>
            </a:r>
            <a:r>
              <a:rPr lang="en-US" dirty="0" smtClean="0"/>
              <a:t> </a:t>
            </a:r>
            <a:r>
              <a:rPr lang="en-US" dirty="0"/>
              <a:t>"</a:t>
            </a:r>
            <a:r>
              <a:rPr lang="en-US" dirty="0">
                <a:solidFill>
                  <a:schemeClr val="accent2"/>
                </a:solidFill>
              </a:rPr>
              <a:t>Game_Routines.asm</a:t>
            </a:r>
            <a:r>
              <a:rPr lang="en-US" dirty="0"/>
              <a:t>" </a:t>
            </a:r>
            <a:r>
              <a:rPr lang="en-US" i="1" dirty="0"/>
              <a:t>; core framework routines</a:t>
            </a:r>
            <a:r>
              <a:rPr lang="en-US" dirty="0"/>
              <a:t> </a:t>
            </a:r>
            <a:r>
              <a:rPr lang="en-US" dirty="0" smtClean="0"/>
              <a:t/>
            </a:r>
            <a:br>
              <a:rPr lang="en-US" dirty="0" smtClean="0"/>
            </a:br>
            <a:r>
              <a:rPr lang="en-US" dirty="0" err="1" smtClean="0"/>
              <a:t>incAsm</a:t>
            </a:r>
            <a:r>
              <a:rPr lang="en-US" dirty="0" smtClean="0"/>
              <a:t> </a:t>
            </a:r>
            <a:r>
              <a:rPr lang="en-US" dirty="0"/>
              <a:t>"</a:t>
            </a:r>
            <a:r>
              <a:rPr lang="en-US" dirty="0">
                <a:solidFill>
                  <a:schemeClr val="accent2"/>
                </a:solidFill>
              </a:rPr>
              <a:t>Screen_Memory.asm</a:t>
            </a:r>
            <a:r>
              <a:rPr lang="en-US" dirty="0"/>
              <a:t>" </a:t>
            </a:r>
            <a:r>
              <a:rPr lang="en-US" i="1" dirty="0"/>
              <a:t>; screen drawing and handling</a:t>
            </a:r>
            <a:r>
              <a:rPr lang="en-US" dirty="0"/>
              <a:t> </a:t>
            </a:r>
            <a:r>
              <a:rPr lang="en-US" dirty="0" smtClean="0"/>
              <a:t/>
            </a:r>
            <a:br>
              <a:rPr lang="en-US" dirty="0" smtClean="0"/>
            </a:br>
            <a:r>
              <a:rPr lang="en-US" dirty="0" err="1" smtClean="0"/>
              <a:t>incAsm</a:t>
            </a:r>
            <a:r>
              <a:rPr lang="en-US" dirty="0" smtClean="0"/>
              <a:t> </a:t>
            </a:r>
            <a:r>
              <a:rPr lang="en-US" dirty="0"/>
              <a:t>"</a:t>
            </a:r>
            <a:r>
              <a:rPr lang="en-US" dirty="0">
                <a:solidFill>
                  <a:schemeClr val="accent2"/>
                </a:solidFill>
              </a:rPr>
              <a:t>Start_Level.asm</a:t>
            </a:r>
            <a:r>
              <a:rPr lang="en-US" dirty="0"/>
              <a:t>"</a:t>
            </a:r>
          </a:p>
        </p:txBody>
      </p:sp>
    </p:spTree>
    <p:extLst>
      <p:ext uri="{BB962C8B-B14F-4D97-AF65-F5344CB8AC3E}">
        <p14:creationId xmlns:p14="http://schemas.microsoft.com/office/powerpoint/2010/main" val="409048257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3"/>
          </p:nvPr>
        </p:nvSpPr>
        <p:spPr/>
        <p:txBody>
          <a:bodyPr>
            <a:normAutofit/>
          </a:bodyPr>
          <a:lstStyle/>
          <a:p>
            <a:r>
              <a:rPr lang="en-US" sz="2400" i="1" dirty="0" smtClean="0"/>
              <a:t>Load the character set data from </a:t>
            </a:r>
            <a:r>
              <a:rPr lang="en-US" sz="2400" i="1" dirty="0" err="1" smtClean="0"/>
              <a:t>CharPad</a:t>
            </a:r>
            <a:r>
              <a:rPr lang="en-US" sz="2400" i="1" dirty="0" smtClean="0"/>
              <a:t> and store it in address $4800.</a:t>
            </a:r>
            <a:br>
              <a:rPr lang="en-US" sz="2400" i="1" dirty="0" smtClean="0"/>
            </a:br>
            <a:r>
              <a:rPr lang="en-US" sz="2400" i="1" dirty="0" smtClean="0"/>
              <a:t>This is used in “Screen_Memory.asm” later to display tiles on th</a:t>
            </a:r>
            <a:r>
              <a:rPr lang="en-US" sz="2400" i="1" dirty="0" smtClean="0"/>
              <a:t>e screen.</a:t>
            </a:r>
            <a:r>
              <a:rPr lang="en-US" sz="2400" dirty="0" smtClean="0"/>
              <a:t/>
            </a:r>
            <a:br>
              <a:rPr lang="en-US" sz="2400" dirty="0" smtClean="0"/>
            </a:br>
            <a:r>
              <a:rPr lang="en-US" sz="2400" dirty="0" smtClean="0"/>
              <a:t/>
            </a:r>
            <a:br>
              <a:rPr lang="en-US" sz="2400" dirty="0" smtClean="0"/>
            </a:br>
            <a:r>
              <a:rPr lang="en-US" sz="2400" dirty="0" smtClean="0"/>
              <a:t>*=</a:t>
            </a:r>
            <a:r>
              <a:rPr lang="en-US" sz="2400" b="1" dirty="0" smtClean="0">
                <a:solidFill>
                  <a:srgbClr val="92D050"/>
                </a:solidFill>
              </a:rPr>
              <a:t>$</a:t>
            </a:r>
            <a:r>
              <a:rPr lang="en-US" sz="2400" b="1" dirty="0">
                <a:solidFill>
                  <a:srgbClr val="92D050"/>
                </a:solidFill>
              </a:rPr>
              <a:t>4800 </a:t>
            </a:r>
            <a:r>
              <a:rPr lang="en-US" sz="2400" dirty="0" smtClean="0"/>
              <a:t/>
            </a:r>
            <a:br>
              <a:rPr lang="en-US" sz="2400" dirty="0" smtClean="0"/>
            </a:br>
            <a:r>
              <a:rPr lang="en-US" sz="2400" b="1" dirty="0" smtClean="0">
                <a:solidFill>
                  <a:srgbClr val="FFC000"/>
                </a:solidFill>
              </a:rPr>
              <a:t>MAP_CHAR_MEM</a:t>
            </a:r>
            <a:r>
              <a:rPr lang="en-US" sz="2400" dirty="0" smtClean="0"/>
              <a:t> </a:t>
            </a:r>
            <a:r>
              <a:rPr lang="en-US" sz="2400" i="1" dirty="0"/>
              <a:t>; </a:t>
            </a:r>
            <a:r>
              <a:rPr lang="en-US" sz="2400" i="1" dirty="0" smtClean="0"/>
              <a:t> </a:t>
            </a:r>
            <a:r>
              <a:rPr lang="en-US" sz="2400" i="1" dirty="0" err="1" smtClean="0"/>
              <a:t>CharPad</a:t>
            </a:r>
            <a:r>
              <a:rPr lang="en-US" sz="2400" i="1" dirty="0" smtClean="0"/>
              <a:t> Character </a:t>
            </a:r>
            <a:r>
              <a:rPr lang="en-US" sz="2400" i="1" dirty="0"/>
              <a:t>set for map screen</a:t>
            </a:r>
            <a:r>
              <a:rPr lang="en-US" sz="2400" dirty="0"/>
              <a:t> </a:t>
            </a:r>
            <a:r>
              <a:rPr lang="en-US" sz="2400" dirty="0" smtClean="0"/>
              <a:t/>
            </a:r>
            <a:br>
              <a:rPr lang="en-US" sz="2400" dirty="0" smtClean="0"/>
            </a:br>
            <a:r>
              <a:rPr lang="en-US" sz="2400" dirty="0" err="1" smtClean="0"/>
              <a:t>incbin</a:t>
            </a:r>
            <a:r>
              <a:rPr lang="en-US" sz="2400" i="1" dirty="0" err="1" smtClean="0"/>
              <a:t>"</a:t>
            </a:r>
            <a:r>
              <a:rPr lang="en-US" sz="2400" i="1" dirty="0" err="1" smtClean="0">
                <a:solidFill>
                  <a:schemeClr val="accent2"/>
                </a:solidFill>
              </a:rPr>
              <a:t>Parkour_Maps</a:t>
            </a:r>
            <a:r>
              <a:rPr lang="en-US" sz="2400" i="1" dirty="0" smtClean="0">
                <a:solidFill>
                  <a:schemeClr val="accent2"/>
                </a:solidFill>
              </a:rPr>
              <a:t>/</a:t>
            </a:r>
            <a:r>
              <a:rPr lang="en-US" sz="2400" i="1" dirty="0" err="1" smtClean="0">
                <a:solidFill>
                  <a:schemeClr val="accent2"/>
                </a:solidFill>
              </a:rPr>
              <a:t>Parkour</a:t>
            </a:r>
            <a:r>
              <a:rPr lang="en-US" sz="2400" i="1" dirty="0" smtClean="0">
                <a:solidFill>
                  <a:schemeClr val="accent2"/>
                </a:solidFill>
              </a:rPr>
              <a:t> </a:t>
            </a:r>
            <a:r>
              <a:rPr lang="en-US" sz="2400" i="1" dirty="0">
                <a:solidFill>
                  <a:schemeClr val="accent2"/>
                </a:solidFill>
              </a:rPr>
              <a:t>Redo Chset6.bin</a:t>
            </a:r>
            <a:r>
              <a:rPr lang="en-US" sz="2400" i="1" dirty="0"/>
              <a:t>"</a:t>
            </a:r>
            <a:endParaRPr lang="en-US" sz="2400" b="1" dirty="0"/>
          </a:p>
        </p:txBody>
      </p:sp>
    </p:spTree>
    <p:extLst>
      <p:ext uri="{BB962C8B-B14F-4D97-AF65-F5344CB8AC3E}">
        <p14:creationId xmlns:p14="http://schemas.microsoft.com/office/powerpoint/2010/main" val="390385942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3"/>
          </p:nvPr>
        </p:nvSpPr>
        <p:spPr/>
        <p:txBody>
          <a:bodyPr>
            <a:normAutofit lnSpcReduction="10000"/>
          </a:bodyPr>
          <a:lstStyle/>
          <a:p>
            <a:r>
              <a:rPr lang="en-US" dirty="0"/>
              <a:t>*=</a:t>
            </a:r>
            <a:r>
              <a:rPr lang="en-US" b="1" dirty="0">
                <a:solidFill>
                  <a:srgbClr val="92D050"/>
                </a:solidFill>
              </a:rPr>
              <a:t>$5C00</a:t>
            </a:r>
            <a:r>
              <a:rPr lang="en-US" b="1" i="1" dirty="0">
                <a:solidFill>
                  <a:srgbClr val="92D050"/>
                </a:solidFill>
              </a:rPr>
              <a:t> </a:t>
            </a:r>
            <a:r>
              <a:rPr lang="en-US" i="1" dirty="0" smtClean="0"/>
              <a:t>; </a:t>
            </a:r>
            <a:r>
              <a:rPr lang="en-US" i="1" dirty="0"/>
              <a:t>Reserve later for sprites </a:t>
            </a:r>
            <a:r>
              <a:rPr lang="en-US" i="1" dirty="0" smtClean="0"/>
              <a:t>;====================================================================</a:t>
            </a:r>
            <a:br>
              <a:rPr lang="en-US" i="1" dirty="0" smtClean="0"/>
            </a:br>
            <a:r>
              <a:rPr lang="en-US" i="1" dirty="0" smtClean="0"/>
              <a:t>; 			LEVEL </a:t>
            </a:r>
            <a:r>
              <a:rPr lang="en-US" i="1" dirty="0"/>
              <a:t>DATA </a:t>
            </a:r>
            <a:r>
              <a:rPr lang="en-US" i="1" dirty="0" smtClean="0"/>
              <a:t>;====================================================================</a:t>
            </a:r>
            <a:br>
              <a:rPr lang="en-US" i="1" dirty="0" smtClean="0"/>
            </a:br>
            <a:r>
              <a:rPr lang="en-US" i="1" dirty="0" smtClean="0"/>
              <a:t>; </a:t>
            </a:r>
            <a:r>
              <a:rPr lang="en-US" i="1" dirty="0"/>
              <a:t>Each Level has a character set (2k) an attribute/color list (256 </a:t>
            </a:r>
            <a:r>
              <a:rPr lang="en-US" i="1" dirty="0" smtClean="0"/>
              <a:t>bytes), 4x4 </a:t>
            </a:r>
            <a:r>
              <a:rPr lang="en-US" i="1" dirty="0"/>
              <a:t>tiles (1k) </a:t>
            </a:r>
            <a:r>
              <a:rPr lang="en-US" i="1" dirty="0" smtClean="0"/>
              <a:t/>
            </a:r>
            <a:br>
              <a:rPr lang="en-US" i="1" dirty="0" smtClean="0"/>
            </a:br>
            <a:r>
              <a:rPr lang="en-US" i="1" dirty="0" smtClean="0"/>
              <a:t>; </a:t>
            </a:r>
            <a:r>
              <a:rPr lang="en-US" i="1" dirty="0"/>
              <a:t>and a </a:t>
            </a:r>
            <a:r>
              <a:rPr lang="en-US" i="1" dirty="0" smtClean="0"/>
              <a:t>100 x 49 map range.</a:t>
            </a:r>
            <a:r>
              <a:rPr lang="en-US" i="1" dirty="0" smtClean="0"/>
              <a:t/>
            </a:r>
            <a:br>
              <a:rPr lang="en-US" i="1" dirty="0" smtClean="0"/>
            </a:br>
            <a:r>
              <a:rPr lang="en-US" i="1" dirty="0" smtClean="0"/>
              <a:t>; </a:t>
            </a:r>
            <a:r>
              <a:rPr lang="en-US" i="1" dirty="0"/>
              <a:t>The current level map will be put at $8000 with Attribute lists (256 bytes) and Tiles (1k) </a:t>
            </a:r>
            <a:r>
              <a:rPr lang="en-US" i="1" dirty="0" smtClean="0"/>
              <a:t/>
            </a:r>
            <a:br>
              <a:rPr lang="en-US" i="1" dirty="0" smtClean="0"/>
            </a:br>
            <a:r>
              <a:rPr lang="en-US" i="1" dirty="0" smtClean="0"/>
              <a:t>; </a:t>
            </a:r>
            <a:r>
              <a:rPr lang="en-US" i="1" dirty="0"/>
              <a:t>Starting after it at </a:t>
            </a:r>
            <a:r>
              <a:rPr lang="en-US" i="1" dirty="0" smtClean="0"/>
              <a:t>$8800.</a:t>
            </a:r>
            <a:r>
              <a:rPr lang="en-US" dirty="0" smtClean="0"/>
              <a:t/>
            </a:r>
            <a:br>
              <a:rPr lang="en-US" dirty="0" smtClean="0"/>
            </a:br>
            <a:r>
              <a:rPr lang="en-US" dirty="0" smtClean="0"/>
              <a:t/>
            </a:r>
            <a:br>
              <a:rPr lang="en-US" dirty="0" smtClean="0"/>
            </a:br>
            <a:r>
              <a:rPr lang="en-US" dirty="0" smtClean="0"/>
              <a:t>*=</a:t>
            </a:r>
            <a:r>
              <a:rPr lang="en-US" b="1" dirty="0" smtClean="0">
                <a:solidFill>
                  <a:srgbClr val="92D050"/>
                </a:solidFill>
              </a:rPr>
              <a:t>$</a:t>
            </a:r>
            <a:r>
              <a:rPr lang="en-US" b="1" dirty="0">
                <a:solidFill>
                  <a:srgbClr val="92D050"/>
                </a:solidFill>
              </a:rPr>
              <a:t>8000 </a:t>
            </a:r>
            <a:r>
              <a:rPr lang="en-US" b="1" dirty="0" smtClean="0">
                <a:solidFill>
                  <a:srgbClr val="92D050"/>
                </a:solidFill>
              </a:rPr>
              <a:t/>
            </a:r>
            <a:br>
              <a:rPr lang="en-US" b="1" dirty="0" smtClean="0">
                <a:solidFill>
                  <a:srgbClr val="92D050"/>
                </a:solidFill>
              </a:rPr>
            </a:br>
            <a:r>
              <a:rPr lang="en-US" b="1" dirty="0" smtClean="0">
                <a:solidFill>
                  <a:srgbClr val="FFC000"/>
                </a:solidFill>
              </a:rPr>
              <a:t>MAP_MEM</a:t>
            </a:r>
            <a:r>
              <a:rPr lang="en-US" dirty="0" smtClean="0"/>
              <a:t> ; </a:t>
            </a:r>
            <a:r>
              <a:rPr lang="en-US" dirty="0" err="1" smtClean="0"/>
              <a:t>CharPad’s</a:t>
            </a:r>
            <a:r>
              <a:rPr lang="en-US" dirty="0" smtClean="0"/>
              <a:t> binary “map” data</a:t>
            </a:r>
            <a:br>
              <a:rPr lang="en-US" dirty="0" smtClean="0"/>
            </a:br>
            <a:r>
              <a:rPr lang="en-US" dirty="0" err="1" smtClean="0"/>
              <a:t>incbin</a:t>
            </a:r>
            <a:r>
              <a:rPr lang="en-US" dirty="0" smtClean="0"/>
              <a:t> </a:t>
            </a:r>
            <a:r>
              <a:rPr lang="en-US" i="1" dirty="0" smtClean="0"/>
              <a:t>"</a:t>
            </a:r>
            <a:r>
              <a:rPr lang="en-US" i="1" dirty="0" err="1" smtClean="0">
                <a:solidFill>
                  <a:schemeClr val="accent2"/>
                </a:solidFill>
              </a:rPr>
              <a:t>Parkour_Maps</a:t>
            </a:r>
            <a:r>
              <a:rPr lang="en-US" i="1" dirty="0" smtClean="0">
                <a:solidFill>
                  <a:schemeClr val="accent2"/>
                </a:solidFill>
              </a:rPr>
              <a:t>/</a:t>
            </a:r>
            <a:r>
              <a:rPr lang="en-US" i="1" dirty="0" err="1" smtClean="0">
                <a:solidFill>
                  <a:schemeClr val="accent2"/>
                </a:solidFill>
              </a:rPr>
              <a:t>Parkour</a:t>
            </a:r>
            <a:r>
              <a:rPr lang="en-US" i="1" dirty="0" smtClean="0">
                <a:solidFill>
                  <a:schemeClr val="accent2"/>
                </a:solidFill>
              </a:rPr>
              <a:t> </a:t>
            </a:r>
            <a:r>
              <a:rPr lang="en-US" i="1" dirty="0">
                <a:solidFill>
                  <a:schemeClr val="accent2"/>
                </a:solidFill>
              </a:rPr>
              <a:t>Redo Map6.bin</a:t>
            </a:r>
            <a:r>
              <a:rPr lang="en-US" i="1" dirty="0"/>
              <a:t>"</a:t>
            </a:r>
            <a:r>
              <a:rPr lang="en-US" dirty="0"/>
              <a:t> </a:t>
            </a:r>
            <a:r>
              <a:rPr lang="en-US" dirty="0" smtClean="0"/>
              <a:t/>
            </a:r>
            <a:br>
              <a:rPr lang="en-US" dirty="0" smtClean="0"/>
            </a:br>
            <a:r>
              <a:rPr lang="en-US" b="1" dirty="0" smtClean="0">
                <a:solidFill>
                  <a:srgbClr val="FFC000"/>
                </a:solidFill>
              </a:rPr>
              <a:t>ATTRIBUTE_MEM</a:t>
            </a:r>
            <a:r>
              <a:rPr lang="en-US" dirty="0" smtClean="0"/>
              <a:t> ; </a:t>
            </a:r>
            <a:r>
              <a:rPr lang="en-US" dirty="0" err="1" smtClean="0"/>
              <a:t>CharPad’s</a:t>
            </a:r>
            <a:r>
              <a:rPr lang="en-US" dirty="0" smtClean="0"/>
              <a:t> binary “attribute” data</a:t>
            </a:r>
            <a:br>
              <a:rPr lang="en-US" dirty="0" smtClean="0"/>
            </a:br>
            <a:r>
              <a:rPr lang="en-US" dirty="0" err="1" smtClean="0"/>
              <a:t>incbin</a:t>
            </a:r>
            <a:r>
              <a:rPr lang="en-US" dirty="0" smtClean="0"/>
              <a:t> </a:t>
            </a:r>
            <a:r>
              <a:rPr lang="en-US" i="1" dirty="0" smtClean="0"/>
              <a:t>"</a:t>
            </a:r>
            <a:r>
              <a:rPr lang="en-US" i="1" dirty="0" err="1" smtClean="0">
                <a:solidFill>
                  <a:schemeClr val="accent2"/>
                </a:solidFill>
              </a:rPr>
              <a:t>Parkour_Maps</a:t>
            </a:r>
            <a:r>
              <a:rPr lang="en-US" i="1" dirty="0" smtClean="0">
                <a:solidFill>
                  <a:schemeClr val="accent2"/>
                </a:solidFill>
              </a:rPr>
              <a:t>/</a:t>
            </a:r>
            <a:r>
              <a:rPr lang="en-US" i="1" dirty="0" err="1" smtClean="0">
                <a:solidFill>
                  <a:schemeClr val="accent2"/>
                </a:solidFill>
              </a:rPr>
              <a:t>Parkour</a:t>
            </a:r>
            <a:r>
              <a:rPr lang="en-US" i="1" dirty="0" smtClean="0">
                <a:solidFill>
                  <a:schemeClr val="accent2"/>
                </a:solidFill>
              </a:rPr>
              <a:t> </a:t>
            </a:r>
            <a:r>
              <a:rPr lang="en-US" i="1" dirty="0">
                <a:solidFill>
                  <a:schemeClr val="accent2"/>
                </a:solidFill>
              </a:rPr>
              <a:t>Redo ChsetAttrib6.bin</a:t>
            </a:r>
            <a:r>
              <a:rPr lang="en-US" i="1" dirty="0"/>
              <a:t>"</a:t>
            </a:r>
            <a:r>
              <a:rPr lang="en-US" dirty="0"/>
              <a:t> </a:t>
            </a:r>
            <a:r>
              <a:rPr lang="en-US" dirty="0" smtClean="0"/>
              <a:t/>
            </a:r>
            <a:br>
              <a:rPr lang="en-US" dirty="0" smtClean="0"/>
            </a:br>
            <a:r>
              <a:rPr lang="en-US" b="1" dirty="0" smtClean="0">
                <a:solidFill>
                  <a:srgbClr val="FFC000"/>
                </a:solidFill>
              </a:rPr>
              <a:t>TILE_MEM</a:t>
            </a:r>
            <a:r>
              <a:rPr lang="en-US" dirty="0" smtClean="0"/>
              <a:t> ; </a:t>
            </a:r>
            <a:r>
              <a:rPr lang="en-US" dirty="0" err="1" smtClean="0"/>
              <a:t>CharPad’s</a:t>
            </a:r>
            <a:r>
              <a:rPr lang="en-US" dirty="0" smtClean="0"/>
              <a:t> binary “</a:t>
            </a:r>
            <a:r>
              <a:rPr lang="en-US" dirty="0" err="1" smtClean="0"/>
              <a:t>tileset</a:t>
            </a:r>
            <a:r>
              <a:rPr lang="en-US" dirty="0" smtClean="0"/>
              <a:t>” data</a:t>
            </a:r>
            <a:br>
              <a:rPr lang="en-US" dirty="0" smtClean="0"/>
            </a:br>
            <a:r>
              <a:rPr lang="en-US" dirty="0" err="1" smtClean="0"/>
              <a:t>incbin</a:t>
            </a:r>
            <a:r>
              <a:rPr lang="en-US" dirty="0" smtClean="0"/>
              <a:t> </a:t>
            </a:r>
            <a:r>
              <a:rPr lang="en-US" i="1" dirty="0" smtClean="0"/>
              <a:t>"</a:t>
            </a:r>
            <a:r>
              <a:rPr lang="en-US" i="1" dirty="0" err="1" smtClean="0">
                <a:solidFill>
                  <a:schemeClr val="accent2"/>
                </a:solidFill>
              </a:rPr>
              <a:t>Parkour_Maps</a:t>
            </a:r>
            <a:r>
              <a:rPr lang="en-US" i="1" dirty="0" smtClean="0">
                <a:solidFill>
                  <a:schemeClr val="accent2"/>
                </a:solidFill>
              </a:rPr>
              <a:t>/</a:t>
            </a:r>
            <a:r>
              <a:rPr lang="en-US" i="1" dirty="0" err="1" smtClean="0">
                <a:solidFill>
                  <a:schemeClr val="accent2"/>
                </a:solidFill>
              </a:rPr>
              <a:t>Parkour</a:t>
            </a:r>
            <a:r>
              <a:rPr lang="en-US" i="1" dirty="0" smtClean="0">
                <a:solidFill>
                  <a:schemeClr val="accent2"/>
                </a:solidFill>
              </a:rPr>
              <a:t> </a:t>
            </a:r>
            <a:r>
              <a:rPr lang="en-US" i="1" dirty="0">
                <a:solidFill>
                  <a:schemeClr val="accent2"/>
                </a:solidFill>
              </a:rPr>
              <a:t>Redo Tileset6.bin</a:t>
            </a:r>
            <a:r>
              <a:rPr lang="en-US" i="1" dirty="0"/>
              <a:t>"</a:t>
            </a:r>
            <a:endParaRPr lang="en-US" dirty="0"/>
          </a:p>
        </p:txBody>
      </p:sp>
    </p:spTree>
    <p:extLst>
      <p:ext uri="{BB962C8B-B14F-4D97-AF65-F5344CB8AC3E}">
        <p14:creationId xmlns:p14="http://schemas.microsoft.com/office/powerpoint/2010/main" val="16853000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rgbClr val="FFFF00"/>
                </a:solidFill>
              </a:rPr>
              <a:t>Project code downloads</a:t>
            </a:r>
            <a:endParaRPr lang="en-US" b="1" dirty="0">
              <a:solidFill>
                <a:srgbClr val="FFFF00"/>
              </a:solidFill>
            </a:endParaRPr>
          </a:p>
        </p:txBody>
      </p:sp>
      <p:sp>
        <p:nvSpPr>
          <p:cNvPr id="3" name="Content Placeholder 2"/>
          <p:cNvSpPr>
            <a:spLocks noGrp="1"/>
          </p:cNvSpPr>
          <p:nvPr>
            <p:ph sz="quarter" idx="13"/>
          </p:nvPr>
        </p:nvSpPr>
        <p:spPr/>
        <p:txBody>
          <a:bodyPr>
            <a:normAutofit/>
          </a:bodyPr>
          <a:lstStyle/>
          <a:p>
            <a:pPr marL="0" indent="0">
              <a:buNone/>
            </a:pPr>
            <a:r>
              <a:rPr lang="en-US" sz="2800" dirty="0" smtClean="0"/>
              <a:t>Finally each game project will utilize </a:t>
            </a:r>
            <a:r>
              <a:rPr lang="en-US" sz="2800" dirty="0" err="1" smtClean="0"/>
              <a:t>Github</a:t>
            </a:r>
            <a:r>
              <a:rPr lang="en-US" sz="2800" dirty="0" smtClean="0"/>
              <a:t> for repository saves so you can download and learn from the code.</a:t>
            </a:r>
          </a:p>
          <a:p>
            <a:pPr marL="0" indent="0">
              <a:buNone/>
            </a:pPr>
            <a:r>
              <a:rPr lang="en-US" sz="2800" dirty="0" smtClean="0"/>
              <a:t>Note: It will be necessary to have your own </a:t>
            </a:r>
            <a:r>
              <a:rPr lang="en-US" sz="2800" dirty="0" err="1" smtClean="0"/>
              <a:t>Github</a:t>
            </a:r>
            <a:r>
              <a:rPr lang="en-US" sz="2800" dirty="0" smtClean="0"/>
              <a:t> account to get access to the files.</a:t>
            </a:r>
          </a:p>
          <a:p>
            <a:pPr marL="0" indent="0">
              <a:buNone/>
            </a:pPr>
            <a:r>
              <a:rPr lang="en-US" sz="2800" dirty="0" smtClean="0"/>
              <a:t>C64Brain </a:t>
            </a:r>
            <a:r>
              <a:rPr lang="en-US" sz="2800" dirty="0" err="1" smtClean="0"/>
              <a:t>Github</a:t>
            </a:r>
            <a:r>
              <a:rPr lang="en-US" sz="2800" dirty="0" smtClean="0"/>
              <a:t> site:</a:t>
            </a:r>
          </a:p>
          <a:p>
            <a:pPr marL="0" indent="0">
              <a:buNone/>
            </a:pPr>
            <a:r>
              <a:rPr lang="en-US" sz="2800" dirty="0">
                <a:solidFill>
                  <a:srgbClr val="00B0F0"/>
                </a:solidFill>
              </a:rPr>
              <a:t>https://github.com/c64brain/commodore64gameproject</a:t>
            </a:r>
            <a:endParaRPr lang="en-US" sz="2800" dirty="0" smtClean="0">
              <a:solidFill>
                <a:srgbClr val="00B0F0"/>
              </a:solidFill>
            </a:endParaRPr>
          </a:p>
        </p:txBody>
      </p:sp>
    </p:spTree>
    <p:extLst>
      <p:ext uri="{BB962C8B-B14F-4D97-AF65-F5344CB8AC3E}">
        <p14:creationId xmlns:p14="http://schemas.microsoft.com/office/powerpoint/2010/main" val="153534318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3"/>
          </p:nvPr>
        </p:nvSpPr>
        <p:spPr/>
        <p:txBody>
          <a:bodyPr/>
          <a:lstStyle/>
          <a:p>
            <a:endParaRPr lang="en-US" dirty="0"/>
          </a:p>
        </p:txBody>
      </p:sp>
      <p:sp>
        <p:nvSpPr>
          <p:cNvPr id="4" name="Rectangle 3"/>
          <p:cNvSpPr/>
          <p:nvPr/>
        </p:nvSpPr>
        <p:spPr>
          <a:xfrm>
            <a:off x="1402103" y="2362200"/>
            <a:ext cx="6370655" cy="1754326"/>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5400" b="1" dirty="0">
                <a:solidFill>
                  <a:srgbClr val="00B0F0"/>
                </a:solidFill>
              </a:rPr>
              <a:t>Load file </a:t>
            </a:r>
            <a:endParaRPr lang="en-US" sz="5400" b="1" dirty="0" smtClean="0">
              <a:solidFill>
                <a:srgbClr val="00B0F0"/>
              </a:solidFill>
            </a:endParaRPr>
          </a:p>
          <a:p>
            <a:pPr algn="ctr"/>
            <a:r>
              <a:rPr lang="en-US" sz="5400" b="1" dirty="0" smtClean="0">
                <a:solidFill>
                  <a:srgbClr val="00B0F0"/>
                </a:solidFill>
              </a:rPr>
              <a:t>“Game_Routines.asm</a:t>
            </a:r>
            <a:r>
              <a:rPr lang="en-US" sz="5400" b="1" dirty="0">
                <a:solidFill>
                  <a:srgbClr val="00B0F0"/>
                </a:solidFill>
              </a:rPr>
              <a:t>”</a:t>
            </a:r>
            <a:endParaRPr lang="en-US" sz="5400" b="1" spc="50" dirty="0">
              <a:ln w="11430"/>
              <a:solidFill>
                <a:srgbClr val="00B0F0"/>
              </a:solidFill>
              <a:effectLst>
                <a:outerShdw blurRad="76200" dist="50800" dir="5400000" algn="tl" rotWithShape="0">
                  <a:srgbClr val="000000">
                    <a:alpha val="65000"/>
                  </a:srgbClr>
                </a:outerShdw>
              </a:effectLst>
            </a:endParaRPr>
          </a:p>
        </p:txBody>
      </p:sp>
    </p:spTree>
    <p:extLst>
      <p:ext uri="{BB962C8B-B14F-4D97-AF65-F5344CB8AC3E}">
        <p14:creationId xmlns:p14="http://schemas.microsoft.com/office/powerpoint/2010/main" val="80835719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rgbClr val="FFFF00"/>
                </a:solidFill>
              </a:rPr>
              <a:t>Load File: Game_routines.asm</a:t>
            </a:r>
            <a:endParaRPr lang="en-US" b="1" dirty="0">
              <a:solidFill>
                <a:srgbClr val="FFFF00"/>
              </a:solidFill>
            </a:endParaRPr>
          </a:p>
        </p:txBody>
      </p:sp>
      <p:sp>
        <p:nvSpPr>
          <p:cNvPr id="3" name="Content Placeholder 2"/>
          <p:cNvSpPr>
            <a:spLocks noGrp="1"/>
          </p:cNvSpPr>
          <p:nvPr>
            <p:ph sz="quarter" idx="13"/>
          </p:nvPr>
        </p:nvSpPr>
        <p:spPr>
          <a:xfrm>
            <a:off x="609600" y="1600200"/>
            <a:ext cx="7924800" cy="4953000"/>
          </a:xfrm>
        </p:spPr>
        <p:txBody>
          <a:bodyPr/>
          <a:lstStyle/>
          <a:p>
            <a:r>
              <a:rPr lang="en-US" dirty="0" smtClean="0"/>
              <a:t>Now we load our first file. In CBM </a:t>
            </a:r>
            <a:r>
              <a:rPr lang="en-US" dirty="0" err="1" smtClean="0"/>
              <a:t>Prg</a:t>
            </a:r>
            <a:r>
              <a:rPr lang="en-US" dirty="0" smtClean="0"/>
              <a:t> Studio this is done using </a:t>
            </a:r>
            <a:r>
              <a:rPr lang="en-US" b="1" dirty="0" err="1">
                <a:solidFill>
                  <a:schemeClr val="accent4"/>
                </a:solidFill>
              </a:rPr>
              <a:t>incAsm</a:t>
            </a:r>
            <a:r>
              <a:rPr lang="en-US" b="1" dirty="0">
                <a:solidFill>
                  <a:schemeClr val="accent4"/>
                </a:solidFill>
              </a:rPr>
              <a:t> "</a:t>
            </a:r>
            <a:r>
              <a:rPr lang="en-US" b="1" dirty="0" smtClean="0">
                <a:solidFill>
                  <a:schemeClr val="accent4"/>
                </a:solidFill>
              </a:rPr>
              <a:t>Game_Routines.asm</a:t>
            </a:r>
            <a:r>
              <a:rPr lang="en-US" dirty="0" smtClean="0"/>
              <a:t>“. This is obtained after we used the </a:t>
            </a:r>
            <a:r>
              <a:rPr lang="en-US" dirty="0" err="1" smtClean="0"/>
              <a:t>jsr</a:t>
            </a:r>
            <a:r>
              <a:rPr lang="en-US" dirty="0" smtClean="0"/>
              <a:t> </a:t>
            </a:r>
            <a:r>
              <a:rPr lang="en-US" dirty="0" err="1" smtClean="0"/>
              <a:t>CopyChars</a:t>
            </a:r>
            <a:r>
              <a:rPr lang="en-US" dirty="0" smtClean="0"/>
              <a:t> subroutine. The code below is simply copying the Character Generator ROM ($E000) to </a:t>
            </a:r>
            <a:r>
              <a:rPr lang="en-US" dirty="0" smtClean="0"/>
              <a:t>RAM </a:t>
            </a:r>
            <a:r>
              <a:rPr lang="en-US" dirty="0" smtClean="0"/>
              <a:t>memory so we can change to our new character set. This </a:t>
            </a:r>
            <a:r>
              <a:rPr lang="en-US" dirty="0" smtClean="0"/>
              <a:t>will then contain our</a:t>
            </a:r>
            <a:r>
              <a:rPr lang="en-US" dirty="0" smtClean="0"/>
              <a:t> </a:t>
            </a:r>
            <a:r>
              <a:rPr lang="en-US" dirty="0" smtClean="0"/>
              <a:t>map area that was created in </a:t>
            </a:r>
            <a:r>
              <a:rPr lang="en-US" dirty="0" err="1" smtClean="0"/>
              <a:t>CharPad</a:t>
            </a:r>
            <a:r>
              <a:rPr lang="en-US" dirty="0" smtClean="0"/>
              <a:t>. NOTE: Code extends to several slides.</a:t>
            </a:r>
          </a:p>
          <a:p>
            <a:r>
              <a:rPr lang="en-US" i="1" dirty="0" smtClean="0"/>
              <a:t>;==================================================================== ; 		COPY </a:t>
            </a:r>
            <a:r>
              <a:rPr lang="en-US" i="1" dirty="0"/>
              <a:t>CHARACTER SET TO MEMORY </a:t>
            </a:r>
            <a:r>
              <a:rPr lang="en-US" i="1" dirty="0" smtClean="0"/>
              <a:t>;====================================================================</a:t>
            </a:r>
            <a:r>
              <a:rPr lang="en-US" sz="2000" b="1" dirty="0" err="1" smtClean="0">
                <a:solidFill>
                  <a:srgbClr val="FFC000"/>
                </a:solidFill>
              </a:rPr>
              <a:t>CopyChars</a:t>
            </a:r>
            <a:r>
              <a:rPr lang="en-US" sz="2000" b="1" dirty="0" smtClean="0">
                <a:solidFill>
                  <a:srgbClr val="FFC000"/>
                </a:solidFill>
              </a:rPr>
              <a:t> </a:t>
            </a:r>
          </a:p>
          <a:p>
            <a:pPr marL="914400" lvl="2" indent="0">
              <a:buNone/>
            </a:pPr>
            <a:r>
              <a:rPr lang="en-US" sz="2000" b="1" dirty="0" err="1" smtClean="0">
                <a:solidFill>
                  <a:schemeClr val="accent2">
                    <a:lumMod val="75000"/>
                  </a:schemeClr>
                </a:solidFill>
              </a:rPr>
              <a:t>saveRegs</a:t>
            </a:r>
            <a:r>
              <a:rPr lang="en-US" sz="2000" b="1" dirty="0" smtClean="0">
                <a:solidFill>
                  <a:schemeClr val="accent2">
                    <a:lumMod val="75000"/>
                  </a:schemeClr>
                </a:solidFill>
              </a:rPr>
              <a:t> </a:t>
            </a:r>
          </a:p>
          <a:p>
            <a:pPr marL="914400" lvl="2" indent="0">
              <a:buNone/>
            </a:pPr>
            <a:r>
              <a:rPr lang="en-US" sz="2000" dirty="0" err="1" smtClean="0"/>
              <a:t>ldx</a:t>
            </a:r>
            <a:r>
              <a:rPr lang="en-US" sz="2000" dirty="0" smtClean="0"/>
              <a:t> </a:t>
            </a:r>
            <a:r>
              <a:rPr lang="en-US" sz="2000" dirty="0"/>
              <a:t>#</a:t>
            </a:r>
            <a:r>
              <a:rPr lang="en-US" sz="2000" b="1" dirty="0">
                <a:solidFill>
                  <a:srgbClr val="92D050"/>
                </a:solidFill>
              </a:rPr>
              <a:t>$00 </a:t>
            </a:r>
            <a:r>
              <a:rPr lang="en-US" sz="2000" i="1" dirty="0"/>
              <a:t>; clear X, Y, A and PARAM2</a:t>
            </a:r>
            <a:r>
              <a:rPr lang="en-US" sz="2000" dirty="0"/>
              <a:t> </a:t>
            </a:r>
            <a:r>
              <a:rPr lang="en-US" sz="2000" dirty="0" smtClean="0"/>
              <a:t/>
            </a:r>
            <a:br>
              <a:rPr lang="en-US" sz="2000" dirty="0" smtClean="0"/>
            </a:br>
            <a:r>
              <a:rPr lang="en-US" sz="2000" dirty="0" err="1" smtClean="0"/>
              <a:t>ldy</a:t>
            </a:r>
            <a:r>
              <a:rPr lang="en-US" sz="2000" dirty="0" smtClean="0"/>
              <a:t> </a:t>
            </a:r>
            <a:r>
              <a:rPr lang="en-US" sz="2000" dirty="0"/>
              <a:t>#</a:t>
            </a:r>
            <a:r>
              <a:rPr lang="en-US" sz="2000" b="1" dirty="0">
                <a:solidFill>
                  <a:srgbClr val="92D050"/>
                </a:solidFill>
              </a:rPr>
              <a:t>$00 </a:t>
            </a:r>
            <a:r>
              <a:rPr lang="en-US" sz="2000" dirty="0" smtClean="0"/>
              <a:t/>
            </a:r>
            <a:br>
              <a:rPr lang="en-US" sz="2000" dirty="0" smtClean="0"/>
            </a:br>
            <a:r>
              <a:rPr lang="en-US" sz="2000" dirty="0" err="1" smtClean="0"/>
              <a:t>lda</a:t>
            </a:r>
            <a:r>
              <a:rPr lang="en-US" sz="2000" dirty="0" smtClean="0"/>
              <a:t> </a:t>
            </a:r>
            <a:r>
              <a:rPr lang="en-US" sz="2000" dirty="0"/>
              <a:t>#</a:t>
            </a:r>
            <a:r>
              <a:rPr lang="en-US" sz="2000" b="1" dirty="0">
                <a:solidFill>
                  <a:srgbClr val="92D050"/>
                </a:solidFill>
              </a:rPr>
              <a:t>$00 </a:t>
            </a:r>
            <a:r>
              <a:rPr lang="en-US" sz="2000" dirty="0" smtClean="0"/>
              <a:t/>
            </a:r>
            <a:br>
              <a:rPr lang="en-US" sz="2000" dirty="0" smtClean="0"/>
            </a:br>
            <a:r>
              <a:rPr lang="en-US" sz="2000" dirty="0" err="1" smtClean="0"/>
              <a:t>sta</a:t>
            </a:r>
            <a:r>
              <a:rPr lang="en-US" sz="2000" dirty="0" smtClean="0"/>
              <a:t> </a:t>
            </a:r>
            <a:r>
              <a:rPr lang="en-US" sz="2000" b="1" dirty="0">
                <a:solidFill>
                  <a:srgbClr val="00B0F0"/>
                </a:solidFill>
              </a:rPr>
              <a:t>PARAM2</a:t>
            </a:r>
          </a:p>
        </p:txBody>
      </p:sp>
    </p:spTree>
    <p:extLst>
      <p:ext uri="{BB962C8B-B14F-4D97-AF65-F5344CB8AC3E}">
        <p14:creationId xmlns:p14="http://schemas.microsoft.com/office/powerpoint/2010/main" val="368688841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err="1" smtClean="0">
                <a:solidFill>
                  <a:srgbClr val="FFFF00"/>
                </a:solidFill>
              </a:rPr>
              <a:t>CopyChars</a:t>
            </a:r>
            <a:r>
              <a:rPr lang="en-US" b="1" dirty="0" smtClean="0">
                <a:solidFill>
                  <a:srgbClr val="FFFF00"/>
                </a:solidFill>
              </a:rPr>
              <a:t>: </a:t>
            </a:r>
            <a:r>
              <a:rPr lang="en-US" b="1" dirty="0" err="1" smtClean="0">
                <a:solidFill>
                  <a:srgbClr val="FFFF00"/>
                </a:solidFill>
              </a:rPr>
              <a:t>cont</a:t>
            </a:r>
            <a:endParaRPr lang="en-US" b="1" dirty="0">
              <a:solidFill>
                <a:srgbClr val="FFFF00"/>
              </a:solidFill>
            </a:endParaRPr>
          </a:p>
        </p:txBody>
      </p:sp>
      <p:sp>
        <p:nvSpPr>
          <p:cNvPr id="3" name="Content Placeholder 2"/>
          <p:cNvSpPr>
            <a:spLocks noGrp="1"/>
          </p:cNvSpPr>
          <p:nvPr>
            <p:ph sz="quarter" idx="13"/>
          </p:nvPr>
        </p:nvSpPr>
        <p:spPr>
          <a:xfrm>
            <a:off x="609600" y="1600200"/>
            <a:ext cx="7924800" cy="4800600"/>
          </a:xfrm>
        </p:spPr>
        <p:txBody>
          <a:bodyPr>
            <a:normAutofit fontScale="92500" lnSpcReduction="20000"/>
          </a:bodyPr>
          <a:lstStyle/>
          <a:p>
            <a:r>
              <a:rPr lang="en-US" sz="2000" i="1" dirty="0"/>
              <a:t>; MAP_MEM = ZEROPAGE_POINTER_1</a:t>
            </a:r>
            <a:br>
              <a:rPr lang="en-US" sz="2000" i="1" dirty="0"/>
            </a:br>
            <a:r>
              <a:rPr lang="en-US" sz="2000" i="1" dirty="0"/>
              <a:t>; LEVEL_1_MAP = ZEROPAGE_POINTER_2</a:t>
            </a:r>
          </a:p>
          <a:p>
            <a:r>
              <a:rPr lang="en-US" sz="2000" i="1" dirty="0"/>
              <a:t/>
            </a:r>
            <a:br>
              <a:rPr lang="en-US" sz="2000" i="1" dirty="0"/>
            </a:br>
            <a:r>
              <a:rPr lang="en-US" sz="2000" i="1" dirty="0"/>
              <a:t>; CHAR_MEM = </a:t>
            </a:r>
            <a:r>
              <a:rPr lang="en-US" sz="2000" i="1" dirty="0" smtClean="0"/>
              <a:t>ZEROPAGE_POINTER_1</a:t>
            </a:r>
            <a:r>
              <a:rPr lang="en-US" sz="2000" i="1" dirty="0"/>
              <a:t/>
            </a:r>
            <a:br>
              <a:rPr lang="en-US" sz="2000" i="1" dirty="0"/>
            </a:br>
            <a:r>
              <a:rPr lang="en-US" sz="2000" i="1" dirty="0"/>
              <a:t>; LEVEL_1_CHARS = ZEROPAGE_POINTER_2</a:t>
            </a:r>
            <a:r>
              <a:rPr lang="en-US" sz="2000" b="1" dirty="0" smtClean="0">
                <a:solidFill>
                  <a:srgbClr val="FFC000"/>
                </a:solidFill>
              </a:rPr>
              <a:t/>
            </a:r>
            <a:br>
              <a:rPr lang="en-US" sz="2000" b="1" dirty="0" smtClean="0">
                <a:solidFill>
                  <a:srgbClr val="FFC000"/>
                </a:solidFill>
              </a:rPr>
            </a:br>
            <a:r>
              <a:rPr lang="en-US" sz="2000" b="1" dirty="0" smtClean="0">
                <a:solidFill>
                  <a:srgbClr val="FFC000"/>
                </a:solidFill>
              </a:rPr>
              <a:t/>
            </a:r>
            <a:br>
              <a:rPr lang="en-US" sz="2000" b="1" dirty="0" smtClean="0">
                <a:solidFill>
                  <a:srgbClr val="FFC000"/>
                </a:solidFill>
              </a:rPr>
            </a:br>
            <a:r>
              <a:rPr lang="en-US" sz="2000" b="1" dirty="0" smtClean="0">
                <a:solidFill>
                  <a:srgbClr val="FFC000"/>
                </a:solidFill>
              </a:rPr>
              <a:t>@</a:t>
            </a:r>
            <a:r>
              <a:rPr lang="en-US" sz="2000" b="1" dirty="0" err="1" smtClean="0">
                <a:solidFill>
                  <a:srgbClr val="FFC000"/>
                </a:solidFill>
              </a:rPr>
              <a:t>NextLine</a:t>
            </a:r>
            <a:r>
              <a:rPr lang="en-US" sz="2000" dirty="0"/>
              <a:t/>
            </a:r>
            <a:br>
              <a:rPr lang="en-US" sz="2000" dirty="0"/>
            </a:br>
            <a:r>
              <a:rPr lang="en-US" sz="2000" dirty="0" smtClean="0"/>
              <a:t/>
            </a:r>
            <a:br>
              <a:rPr lang="en-US" sz="2000" dirty="0" smtClean="0"/>
            </a:br>
            <a:r>
              <a:rPr lang="en-US" sz="2000" dirty="0" err="1" smtClean="0"/>
              <a:t>lda</a:t>
            </a:r>
            <a:r>
              <a:rPr lang="en-US" sz="2000" dirty="0" smtClean="0"/>
              <a:t> </a:t>
            </a:r>
            <a:r>
              <a:rPr lang="en-US" sz="2000" dirty="0"/>
              <a:t>(</a:t>
            </a:r>
            <a:r>
              <a:rPr lang="en-US" sz="2000" b="1" dirty="0">
                <a:solidFill>
                  <a:srgbClr val="00B0F0"/>
                </a:solidFill>
              </a:rPr>
              <a:t>ZEROPAGE_POINTER_1</a:t>
            </a:r>
            <a:r>
              <a:rPr lang="en-US" sz="2000" dirty="0" smtClean="0"/>
              <a:t>), y </a:t>
            </a:r>
            <a:r>
              <a:rPr lang="en-US" sz="2000" i="1" dirty="0"/>
              <a:t>; </a:t>
            </a:r>
            <a:r>
              <a:rPr lang="en-US" sz="2000" i="1" dirty="0" smtClean="0"/>
              <a:t>MAP_MEM / CHAR_MEM – map data</a:t>
            </a:r>
            <a:r>
              <a:rPr lang="en-US" sz="2000" dirty="0" smtClean="0"/>
              <a:t> </a:t>
            </a:r>
            <a:br>
              <a:rPr lang="en-US" sz="2000" dirty="0" smtClean="0"/>
            </a:br>
            <a:r>
              <a:rPr lang="en-US" sz="2000" dirty="0" err="1" smtClean="0"/>
              <a:t>sta</a:t>
            </a:r>
            <a:r>
              <a:rPr lang="en-US" sz="2000" dirty="0" smtClean="0"/>
              <a:t> </a:t>
            </a:r>
            <a:r>
              <a:rPr lang="en-US" sz="2000" dirty="0"/>
              <a:t>(</a:t>
            </a:r>
            <a:r>
              <a:rPr lang="en-US" sz="2000" b="1" dirty="0">
                <a:solidFill>
                  <a:srgbClr val="00B0F0"/>
                </a:solidFill>
              </a:rPr>
              <a:t>ZEROPAGE_POINTER_2</a:t>
            </a:r>
            <a:r>
              <a:rPr lang="en-US" sz="2000" dirty="0" smtClean="0"/>
              <a:t>), y ; LEVEL_1_MAP / LEVEL_1_CHARS</a:t>
            </a:r>
            <a:r>
              <a:rPr lang="en-US" sz="2000" dirty="0"/>
              <a:t/>
            </a:r>
            <a:br>
              <a:rPr lang="en-US" sz="2000" dirty="0"/>
            </a:br>
            <a:r>
              <a:rPr lang="en-US" sz="2000" dirty="0" err="1" smtClean="0"/>
              <a:t>inx</a:t>
            </a:r>
            <a:r>
              <a:rPr lang="en-US" sz="2000" dirty="0" smtClean="0"/>
              <a:t> </a:t>
            </a:r>
            <a:r>
              <a:rPr lang="en-US" sz="2000" i="1" dirty="0"/>
              <a:t>; increment </a:t>
            </a:r>
            <a:r>
              <a:rPr lang="en-US" sz="2000" i="1" dirty="0" smtClean="0"/>
              <a:t>x</a:t>
            </a:r>
            <a:r>
              <a:rPr lang="en-US" sz="2000" dirty="0" smtClean="0"/>
              <a:t/>
            </a:r>
            <a:br>
              <a:rPr lang="en-US" sz="2000" dirty="0" smtClean="0"/>
            </a:br>
            <a:r>
              <a:rPr lang="en-US" sz="2000" dirty="0" err="1" smtClean="0"/>
              <a:t>iny</a:t>
            </a:r>
            <a:r>
              <a:rPr lang="en-US" sz="2000" dirty="0" smtClean="0"/>
              <a:t> ; increment y</a:t>
            </a:r>
            <a:br>
              <a:rPr lang="en-US" sz="2000" dirty="0" smtClean="0"/>
            </a:br>
            <a:r>
              <a:rPr lang="en-US" sz="2000" dirty="0" err="1" smtClean="0"/>
              <a:t>cpx</a:t>
            </a:r>
            <a:r>
              <a:rPr lang="en-US" sz="2000" dirty="0" smtClean="0"/>
              <a:t> </a:t>
            </a:r>
            <a:r>
              <a:rPr lang="en-US" sz="2000" b="1" dirty="0">
                <a:solidFill>
                  <a:srgbClr val="92D050"/>
                </a:solidFill>
              </a:rPr>
              <a:t>#$08 </a:t>
            </a:r>
            <a:r>
              <a:rPr lang="en-US" sz="2000" i="1" dirty="0"/>
              <a:t>; test for next character block (8 bytes)</a:t>
            </a:r>
            <a:r>
              <a:rPr lang="en-US" sz="2000" dirty="0"/>
              <a:t> </a:t>
            </a:r>
            <a:r>
              <a:rPr lang="en-US" sz="2000" dirty="0" smtClean="0"/>
              <a:t/>
            </a:r>
            <a:br>
              <a:rPr lang="en-US" sz="2000" dirty="0" smtClean="0"/>
            </a:br>
            <a:r>
              <a:rPr lang="en-US" sz="2000" dirty="0" err="1" smtClean="0"/>
              <a:t>bne</a:t>
            </a:r>
            <a:r>
              <a:rPr lang="en-US" sz="2000" dirty="0" smtClean="0"/>
              <a:t> </a:t>
            </a:r>
            <a:r>
              <a:rPr lang="en-US" sz="2000" dirty="0"/>
              <a:t>@</a:t>
            </a:r>
            <a:r>
              <a:rPr lang="en-US" sz="2000" b="1" dirty="0" err="1">
                <a:solidFill>
                  <a:srgbClr val="FFC000"/>
                </a:solidFill>
              </a:rPr>
              <a:t>NextLine</a:t>
            </a:r>
            <a:r>
              <a:rPr lang="en-US" sz="2000" dirty="0"/>
              <a:t> </a:t>
            </a:r>
            <a:r>
              <a:rPr lang="en-US" sz="2000" i="1" dirty="0"/>
              <a:t>; copy next line</a:t>
            </a:r>
            <a:r>
              <a:rPr lang="en-US" sz="2000" dirty="0"/>
              <a:t> </a:t>
            </a:r>
            <a:r>
              <a:rPr lang="en-US" sz="2000" dirty="0" smtClean="0"/>
              <a:t/>
            </a:r>
            <a:br>
              <a:rPr lang="en-US" sz="2000" dirty="0" smtClean="0"/>
            </a:br>
            <a:r>
              <a:rPr lang="en-US" sz="2000" dirty="0" err="1" smtClean="0"/>
              <a:t>cpy</a:t>
            </a:r>
            <a:r>
              <a:rPr lang="en-US" sz="2000" dirty="0" smtClean="0"/>
              <a:t> </a:t>
            </a:r>
            <a:r>
              <a:rPr lang="en-US" sz="2000" dirty="0"/>
              <a:t>#</a:t>
            </a:r>
            <a:r>
              <a:rPr lang="en-US" sz="2000" b="1" dirty="0">
                <a:solidFill>
                  <a:srgbClr val="92D050"/>
                </a:solidFill>
              </a:rPr>
              <a:t>$00 </a:t>
            </a:r>
            <a:r>
              <a:rPr lang="en-US" sz="2000" i="1" dirty="0"/>
              <a:t>; test for edge of page (256 wraps back to 0)</a:t>
            </a:r>
            <a:r>
              <a:rPr lang="en-US" sz="2000" dirty="0"/>
              <a:t> </a:t>
            </a:r>
            <a:r>
              <a:rPr lang="en-US" sz="2000" dirty="0" smtClean="0"/>
              <a:t/>
            </a:r>
            <a:br>
              <a:rPr lang="en-US" sz="2000" dirty="0" smtClean="0"/>
            </a:br>
            <a:r>
              <a:rPr lang="en-US" sz="2000" dirty="0" err="1" smtClean="0"/>
              <a:t>bne</a:t>
            </a:r>
            <a:r>
              <a:rPr lang="en-US" sz="2000" dirty="0" smtClean="0"/>
              <a:t> </a:t>
            </a:r>
            <a:r>
              <a:rPr lang="en-US" sz="2000" dirty="0"/>
              <a:t>@</a:t>
            </a:r>
            <a:r>
              <a:rPr lang="en-US" sz="2000" b="1" dirty="0" err="1">
                <a:solidFill>
                  <a:srgbClr val="FFC000"/>
                </a:solidFill>
              </a:rPr>
              <a:t>PageBoundryNotReached</a:t>
            </a:r>
            <a:r>
              <a:rPr lang="en-US" sz="2000" dirty="0"/>
              <a:t> </a:t>
            </a:r>
            <a:r>
              <a:rPr lang="en-US" sz="2000" dirty="0" smtClean="0"/>
              <a:t/>
            </a:r>
            <a:br>
              <a:rPr lang="en-US" sz="2000" dirty="0" smtClean="0"/>
            </a:br>
            <a:r>
              <a:rPr lang="en-US" sz="2000" dirty="0" err="1" smtClean="0"/>
              <a:t>inc</a:t>
            </a:r>
            <a:r>
              <a:rPr lang="en-US" sz="2000" dirty="0" smtClean="0"/>
              <a:t> </a:t>
            </a:r>
            <a:r>
              <a:rPr lang="en-US" sz="2000" b="1" dirty="0">
                <a:solidFill>
                  <a:srgbClr val="00B0F0"/>
                </a:solidFill>
              </a:rPr>
              <a:t>ZEROPAGE_POINTER_1 + 1 </a:t>
            </a:r>
            <a:r>
              <a:rPr lang="en-US" sz="2000" i="1" dirty="0"/>
              <a:t>; if reached 256 bytes, increment high byte</a:t>
            </a:r>
            <a:r>
              <a:rPr lang="en-US" sz="2000" dirty="0"/>
              <a:t> </a:t>
            </a:r>
            <a:r>
              <a:rPr lang="en-US" sz="2000" dirty="0" smtClean="0"/>
              <a:t/>
            </a:r>
            <a:br>
              <a:rPr lang="en-US" sz="2000" dirty="0" smtClean="0"/>
            </a:br>
            <a:r>
              <a:rPr lang="en-US" sz="2000" dirty="0" err="1" smtClean="0"/>
              <a:t>inc</a:t>
            </a:r>
            <a:r>
              <a:rPr lang="en-US" sz="2000" dirty="0" smtClean="0"/>
              <a:t> </a:t>
            </a:r>
            <a:r>
              <a:rPr lang="en-US" sz="2000" b="1" dirty="0">
                <a:solidFill>
                  <a:srgbClr val="00B0F0"/>
                </a:solidFill>
              </a:rPr>
              <a:t>ZEROPAGE_POINTER_2 + 1 </a:t>
            </a:r>
            <a:r>
              <a:rPr lang="en-US" sz="2000" i="1" dirty="0"/>
              <a:t>; of source and target</a:t>
            </a:r>
            <a:endParaRPr lang="en-US" sz="2000" dirty="0"/>
          </a:p>
        </p:txBody>
      </p:sp>
    </p:spTree>
    <p:extLst>
      <p:ext uri="{BB962C8B-B14F-4D97-AF65-F5344CB8AC3E}">
        <p14:creationId xmlns:p14="http://schemas.microsoft.com/office/powerpoint/2010/main" val="145212941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err="1" smtClean="0">
                <a:solidFill>
                  <a:srgbClr val="FFFF00"/>
                </a:solidFill>
              </a:rPr>
              <a:t>Copychars</a:t>
            </a:r>
            <a:r>
              <a:rPr lang="en-US" b="1" dirty="0" smtClean="0">
                <a:solidFill>
                  <a:srgbClr val="FFFF00"/>
                </a:solidFill>
              </a:rPr>
              <a:t>: </a:t>
            </a:r>
            <a:r>
              <a:rPr lang="en-US" b="1" dirty="0" err="1" smtClean="0">
                <a:solidFill>
                  <a:srgbClr val="FFFF00"/>
                </a:solidFill>
              </a:rPr>
              <a:t>cont</a:t>
            </a:r>
            <a:endParaRPr lang="en-US" b="1" dirty="0">
              <a:solidFill>
                <a:srgbClr val="FFFF00"/>
              </a:solidFill>
            </a:endParaRPr>
          </a:p>
        </p:txBody>
      </p:sp>
      <p:sp>
        <p:nvSpPr>
          <p:cNvPr id="3" name="Content Placeholder 2"/>
          <p:cNvSpPr>
            <a:spLocks noGrp="1"/>
          </p:cNvSpPr>
          <p:nvPr>
            <p:ph sz="quarter" idx="13"/>
          </p:nvPr>
        </p:nvSpPr>
        <p:spPr/>
        <p:txBody>
          <a:bodyPr>
            <a:noAutofit/>
          </a:bodyPr>
          <a:lstStyle/>
          <a:p>
            <a:pPr marL="457200" lvl="1" indent="0">
              <a:buNone/>
            </a:pPr>
            <a:r>
              <a:rPr lang="en-US" sz="2400" b="1" dirty="0">
                <a:solidFill>
                  <a:srgbClr val="FFC000"/>
                </a:solidFill>
              </a:rPr>
              <a:t>@</a:t>
            </a:r>
            <a:r>
              <a:rPr lang="en-US" sz="2400" b="1" dirty="0" err="1">
                <a:solidFill>
                  <a:srgbClr val="FFC000"/>
                </a:solidFill>
              </a:rPr>
              <a:t>PageBoundryNotReached</a:t>
            </a:r>
            <a:r>
              <a:rPr lang="en-US" sz="2400" b="1" dirty="0">
                <a:solidFill>
                  <a:srgbClr val="FFC000"/>
                </a:solidFill>
              </a:rPr>
              <a:t> </a:t>
            </a:r>
            <a:r>
              <a:rPr lang="en-US" sz="2400" dirty="0" smtClean="0"/>
              <a:t/>
            </a:r>
            <a:br>
              <a:rPr lang="en-US" sz="2400" dirty="0" smtClean="0"/>
            </a:br>
            <a:r>
              <a:rPr lang="en-US" sz="2400" dirty="0" err="1" smtClean="0"/>
              <a:t>inc</a:t>
            </a:r>
            <a:r>
              <a:rPr lang="en-US" sz="2400" dirty="0" smtClean="0"/>
              <a:t> </a:t>
            </a:r>
            <a:r>
              <a:rPr lang="en-US" sz="2400" b="1" dirty="0">
                <a:solidFill>
                  <a:srgbClr val="00B0F0"/>
                </a:solidFill>
              </a:rPr>
              <a:t>PARAM2</a:t>
            </a:r>
            <a:r>
              <a:rPr lang="en-US" sz="2400" dirty="0"/>
              <a:t> </a:t>
            </a:r>
            <a:r>
              <a:rPr lang="en-US" sz="2400" i="1" dirty="0"/>
              <a:t>; Only copy 254 characters (to keep </a:t>
            </a:r>
            <a:r>
              <a:rPr lang="en-US" sz="2400" i="1" dirty="0" err="1"/>
              <a:t>irq</a:t>
            </a:r>
            <a:r>
              <a:rPr lang="en-US" sz="2400" i="1" dirty="0"/>
              <a:t> vectors intact)</a:t>
            </a:r>
            <a:r>
              <a:rPr lang="en-US" sz="2400" dirty="0"/>
              <a:t> </a:t>
            </a:r>
            <a:r>
              <a:rPr lang="en-US" sz="2400" dirty="0" smtClean="0"/>
              <a:t/>
            </a:r>
            <a:br>
              <a:rPr lang="en-US" sz="2400" dirty="0" smtClean="0"/>
            </a:br>
            <a:r>
              <a:rPr lang="en-US" sz="2400" dirty="0" err="1" smtClean="0"/>
              <a:t>lda</a:t>
            </a:r>
            <a:r>
              <a:rPr lang="en-US" sz="2400" dirty="0" smtClean="0"/>
              <a:t> </a:t>
            </a:r>
            <a:r>
              <a:rPr lang="en-US" sz="2400" b="1" dirty="0">
                <a:solidFill>
                  <a:srgbClr val="00B0F0"/>
                </a:solidFill>
              </a:rPr>
              <a:t>PARAM2</a:t>
            </a:r>
            <a:r>
              <a:rPr lang="en-US" sz="2400" dirty="0"/>
              <a:t> </a:t>
            </a:r>
            <a:r>
              <a:rPr lang="en-US" sz="2400" i="1" dirty="0"/>
              <a:t>; If copying to F000-FFFF block</a:t>
            </a:r>
            <a:r>
              <a:rPr lang="en-US" sz="2400" dirty="0"/>
              <a:t> </a:t>
            </a:r>
            <a:r>
              <a:rPr lang="en-US" sz="2400" dirty="0" smtClean="0"/>
              <a:t/>
            </a:r>
            <a:br>
              <a:rPr lang="en-US" sz="2400" dirty="0" smtClean="0"/>
            </a:br>
            <a:r>
              <a:rPr lang="en-US" sz="2400" dirty="0" err="1" smtClean="0"/>
              <a:t>cmp</a:t>
            </a:r>
            <a:r>
              <a:rPr lang="en-US" sz="2400" dirty="0" smtClean="0"/>
              <a:t> </a:t>
            </a:r>
            <a:r>
              <a:rPr lang="en-US" sz="2400" dirty="0"/>
              <a:t>#</a:t>
            </a:r>
            <a:r>
              <a:rPr lang="en-US" sz="2400" b="1" dirty="0">
                <a:solidFill>
                  <a:srgbClr val="92D050"/>
                </a:solidFill>
              </a:rPr>
              <a:t>255 </a:t>
            </a:r>
            <a:r>
              <a:rPr lang="en-US" sz="2400" dirty="0" smtClean="0"/>
              <a:t/>
            </a:r>
            <a:br>
              <a:rPr lang="en-US" sz="2400" dirty="0" smtClean="0"/>
            </a:br>
            <a:r>
              <a:rPr lang="en-US" sz="2400" dirty="0" err="1" smtClean="0"/>
              <a:t>beq</a:t>
            </a:r>
            <a:r>
              <a:rPr lang="en-US" sz="2400" dirty="0" smtClean="0"/>
              <a:t> </a:t>
            </a:r>
            <a:r>
              <a:rPr lang="en-US" sz="2400" b="1" dirty="0">
                <a:solidFill>
                  <a:srgbClr val="FFC000"/>
                </a:solidFill>
              </a:rPr>
              <a:t>@</a:t>
            </a:r>
            <a:r>
              <a:rPr lang="en-US" sz="2400" b="1" dirty="0" err="1">
                <a:solidFill>
                  <a:srgbClr val="FFC000"/>
                </a:solidFill>
              </a:rPr>
              <a:t>CopyCharactersDone</a:t>
            </a:r>
            <a:r>
              <a:rPr lang="en-US" sz="2400" b="1" dirty="0">
                <a:solidFill>
                  <a:srgbClr val="FFC000"/>
                </a:solidFill>
              </a:rPr>
              <a:t> </a:t>
            </a:r>
            <a:r>
              <a:rPr lang="en-US" sz="2400" dirty="0" smtClean="0"/>
              <a:t/>
            </a:r>
            <a:br>
              <a:rPr lang="en-US" sz="2400" dirty="0" smtClean="0"/>
            </a:br>
            <a:r>
              <a:rPr lang="en-US" sz="2400" dirty="0" err="1" smtClean="0"/>
              <a:t>ldx</a:t>
            </a:r>
            <a:r>
              <a:rPr lang="en-US" sz="2400" dirty="0" smtClean="0"/>
              <a:t> </a:t>
            </a:r>
            <a:r>
              <a:rPr lang="en-US" sz="2400" dirty="0"/>
              <a:t>#</a:t>
            </a:r>
            <a:r>
              <a:rPr lang="en-US" sz="2400" b="1" dirty="0">
                <a:solidFill>
                  <a:srgbClr val="92D050"/>
                </a:solidFill>
              </a:rPr>
              <a:t>$00 </a:t>
            </a:r>
            <a:r>
              <a:rPr lang="en-US" sz="2400" dirty="0" smtClean="0"/>
              <a:t/>
            </a:r>
            <a:br>
              <a:rPr lang="en-US" sz="2400" dirty="0" smtClean="0"/>
            </a:br>
            <a:r>
              <a:rPr lang="en-US" sz="2400" dirty="0" err="1" smtClean="0"/>
              <a:t>jmp</a:t>
            </a:r>
            <a:r>
              <a:rPr lang="en-US" sz="2400" dirty="0" smtClean="0"/>
              <a:t> </a:t>
            </a:r>
            <a:r>
              <a:rPr lang="en-US" sz="2400" b="1" dirty="0">
                <a:solidFill>
                  <a:srgbClr val="FFC000"/>
                </a:solidFill>
              </a:rPr>
              <a:t>@</a:t>
            </a:r>
            <a:r>
              <a:rPr lang="en-US" sz="2400" b="1" dirty="0" err="1">
                <a:solidFill>
                  <a:srgbClr val="FFC000"/>
                </a:solidFill>
              </a:rPr>
              <a:t>NextLine</a:t>
            </a:r>
            <a:r>
              <a:rPr lang="en-US" sz="2400" b="1" dirty="0">
                <a:solidFill>
                  <a:srgbClr val="FFC000"/>
                </a:solidFill>
              </a:rPr>
              <a:t> </a:t>
            </a:r>
            <a:r>
              <a:rPr lang="en-US" sz="2400" dirty="0" smtClean="0"/>
              <a:t/>
            </a:r>
            <a:br>
              <a:rPr lang="en-US" sz="2400" dirty="0" smtClean="0"/>
            </a:br>
            <a:r>
              <a:rPr lang="en-US" sz="2400" dirty="0" smtClean="0"/>
              <a:t/>
            </a:r>
            <a:br>
              <a:rPr lang="en-US" sz="2400" dirty="0" smtClean="0"/>
            </a:br>
            <a:r>
              <a:rPr lang="en-US" sz="2400" b="1" dirty="0" smtClean="0">
                <a:solidFill>
                  <a:srgbClr val="FFC000"/>
                </a:solidFill>
              </a:rPr>
              <a:t>@</a:t>
            </a:r>
            <a:r>
              <a:rPr lang="en-US" sz="2400" b="1" dirty="0" err="1">
                <a:solidFill>
                  <a:srgbClr val="FFC000"/>
                </a:solidFill>
              </a:rPr>
              <a:t>CopyCharactersDone</a:t>
            </a:r>
            <a:r>
              <a:rPr lang="en-US" sz="2400" b="1" dirty="0">
                <a:solidFill>
                  <a:srgbClr val="FFC000"/>
                </a:solidFill>
              </a:rPr>
              <a:t> </a:t>
            </a:r>
            <a:r>
              <a:rPr lang="en-US" sz="2400" dirty="0" smtClean="0"/>
              <a:t/>
            </a:r>
            <a:br>
              <a:rPr lang="en-US" sz="2400" dirty="0" smtClean="0"/>
            </a:br>
            <a:r>
              <a:rPr lang="en-US" sz="2400" b="1" dirty="0" err="1" smtClean="0">
                <a:solidFill>
                  <a:schemeClr val="accent2">
                    <a:lumMod val="75000"/>
                  </a:schemeClr>
                </a:solidFill>
              </a:rPr>
              <a:t>restoreRegs</a:t>
            </a:r>
            <a:r>
              <a:rPr lang="en-US" sz="2400" dirty="0" smtClean="0">
                <a:solidFill>
                  <a:schemeClr val="accent2">
                    <a:lumMod val="75000"/>
                  </a:schemeClr>
                </a:solidFill>
              </a:rPr>
              <a:t> </a:t>
            </a:r>
            <a:r>
              <a:rPr lang="en-US" sz="2400" dirty="0" smtClean="0"/>
              <a:t/>
            </a:r>
            <a:br>
              <a:rPr lang="en-US" sz="2400" dirty="0" smtClean="0"/>
            </a:br>
            <a:r>
              <a:rPr lang="en-US" sz="2400" dirty="0" err="1" smtClean="0"/>
              <a:t>rts</a:t>
            </a:r>
            <a:endParaRPr lang="en-US" sz="2400" dirty="0"/>
          </a:p>
        </p:txBody>
      </p:sp>
    </p:spTree>
    <p:extLst>
      <p:ext uri="{BB962C8B-B14F-4D97-AF65-F5344CB8AC3E}">
        <p14:creationId xmlns:p14="http://schemas.microsoft.com/office/powerpoint/2010/main" val="328704143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3"/>
          </p:nvPr>
        </p:nvSpPr>
        <p:spPr/>
        <p:txBody>
          <a:bodyPr/>
          <a:lstStyle/>
          <a:p>
            <a:endParaRPr lang="en-US" dirty="0"/>
          </a:p>
        </p:txBody>
      </p:sp>
      <p:sp>
        <p:nvSpPr>
          <p:cNvPr id="4" name="Rectangle 3"/>
          <p:cNvSpPr/>
          <p:nvPr/>
        </p:nvSpPr>
        <p:spPr>
          <a:xfrm>
            <a:off x="1391652" y="2362200"/>
            <a:ext cx="6391558" cy="1754326"/>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5400" b="1" dirty="0">
                <a:solidFill>
                  <a:srgbClr val="00B0F0"/>
                </a:solidFill>
              </a:rPr>
              <a:t>Load file </a:t>
            </a:r>
            <a:endParaRPr lang="en-US" sz="5400" b="1" dirty="0" smtClean="0">
              <a:solidFill>
                <a:srgbClr val="00B0F0"/>
              </a:solidFill>
            </a:endParaRPr>
          </a:p>
          <a:p>
            <a:pPr algn="ctr"/>
            <a:r>
              <a:rPr lang="en-US" sz="5400" b="1" dirty="0" smtClean="0">
                <a:solidFill>
                  <a:srgbClr val="00B0F0"/>
                </a:solidFill>
              </a:rPr>
              <a:t>“Screen_Memory.asm</a:t>
            </a:r>
            <a:r>
              <a:rPr lang="en-US" sz="5400" b="1" dirty="0">
                <a:solidFill>
                  <a:srgbClr val="00B0F0"/>
                </a:solidFill>
              </a:rPr>
              <a:t>”</a:t>
            </a:r>
            <a:endParaRPr lang="en-US" sz="5400" b="1" spc="50" dirty="0">
              <a:ln w="11430"/>
              <a:solidFill>
                <a:srgbClr val="00B0F0"/>
              </a:solidFill>
              <a:effectLst>
                <a:outerShdw blurRad="76200" dist="50800" dir="5400000" algn="tl" rotWithShape="0">
                  <a:srgbClr val="000000">
                    <a:alpha val="65000"/>
                  </a:srgbClr>
                </a:outerShdw>
              </a:effectLst>
            </a:endParaRPr>
          </a:p>
        </p:txBody>
      </p:sp>
    </p:spTree>
    <p:extLst>
      <p:ext uri="{BB962C8B-B14F-4D97-AF65-F5344CB8AC3E}">
        <p14:creationId xmlns:p14="http://schemas.microsoft.com/office/powerpoint/2010/main" val="80835719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3"/>
          </p:nvPr>
        </p:nvSpPr>
        <p:spPr/>
        <p:txBody>
          <a:bodyPr>
            <a:normAutofit/>
          </a:bodyPr>
          <a:lstStyle/>
          <a:p>
            <a:r>
              <a:rPr lang="en-US" sz="2400" dirty="0" smtClean="0"/>
              <a:t>This is used to place </a:t>
            </a:r>
            <a:r>
              <a:rPr lang="en-US" sz="2400" dirty="0" err="1" smtClean="0"/>
              <a:t>CharPad</a:t>
            </a:r>
            <a:r>
              <a:rPr lang="en-US" sz="2400" dirty="0" smtClean="0"/>
              <a:t> map data in screen memory so it appears on the display.</a:t>
            </a:r>
            <a:r>
              <a:rPr lang="en-US" sz="2400" b="1" dirty="0">
                <a:solidFill>
                  <a:srgbClr val="FFC000"/>
                </a:solidFill>
              </a:rPr>
              <a:t/>
            </a:r>
            <a:br>
              <a:rPr lang="en-US" sz="2400" b="1" dirty="0">
                <a:solidFill>
                  <a:srgbClr val="FFC000"/>
                </a:solidFill>
              </a:rPr>
            </a:br>
            <a:endParaRPr lang="en-US" sz="2400" b="1" dirty="0">
              <a:solidFill>
                <a:srgbClr val="FFC000"/>
              </a:solidFill>
            </a:endParaRPr>
          </a:p>
          <a:p>
            <a:r>
              <a:rPr lang="en-US" sz="2400" b="1" dirty="0" err="1" smtClean="0">
                <a:solidFill>
                  <a:srgbClr val="FFC000"/>
                </a:solidFill>
              </a:rPr>
              <a:t>GetScreenLineAddress</a:t>
            </a:r>
            <a:r>
              <a:rPr lang="en-US" sz="2400" b="1" dirty="0" smtClean="0">
                <a:solidFill>
                  <a:srgbClr val="FFC000"/>
                </a:solidFill>
              </a:rPr>
              <a:t> </a:t>
            </a:r>
            <a:r>
              <a:rPr lang="en-US" sz="2400" dirty="0"/>
              <a:t/>
            </a:r>
            <a:br>
              <a:rPr lang="en-US" sz="2400" dirty="0"/>
            </a:br>
            <a:r>
              <a:rPr lang="en-US" sz="2400" dirty="0" err="1"/>
              <a:t>lda</a:t>
            </a:r>
            <a:r>
              <a:rPr lang="en-US" sz="2400" dirty="0"/>
              <a:t> </a:t>
            </a:r>
            <a:r>
              <a:rPr lang="en-US" sz="2400" b="1" dirty="0">
                <a:solidFill>
                  <a:srgbClr val="00B0F0"/>
                </a:solidFill>
              </a:rPr>
              <a:t>SCREEN1_LINE_OFFSET_TABLE_LO</a:t>
            </a:r>
            <a:r>
              <a:rPr lang="en-US" sz="2400" dirty="0"/>
              <a:t>, y </a:t>
            </a:r>
            <a:r>
              <a:rPr lang="en-US" sz="2400" i="1" dirty="0"/>
              <a:t>; Use Y to lookup the address and save it in</a:t>
            </a:r>
            <a:r>
              <a:rPr lang="en-US" sz="2400" dirty="0"/>
              <a:t> </a:t>
            </a:r>
            <a:br>
              <a:rPr lang="en-US" sz="2400" dirty="0"/>
            </a:br>
            <a:r>
              <a:rPr lang="en-US" sz="2400" dirty="0" err="1" smtClean="0"/>
              <a:t>sta</a:t>
            </a:r>
            <a:r>
              <a:rPr lang="en-US" sz="2400" dirty="0" smtClean="0"/>
              <a:t> </a:t>
            </a:r>
            <a:r>
              <a:rPr lang="en-US" sz="2400" b="1" dirty="0">
                <a:solidFill>
                  <a:srgbClr val="00B0F0"/>
                </a:solidFill>
              </a:rPr>
              <a:t>ZEROPAGE_POINTER_1</a:t>
            </a:r>
            <a:r>
              <a:rPr lang="en-US" sz="2400" dirty="0"/>
              <a:t> </a:t>
            </a:r>
            <a:r>
              <a:rPr lang="en-US" sz="2400" i="1" dirty="0"/>
              <a:t>; ZEROPAGE_POINTER_1</a:t>
            </a:r>
            <a:r>
              <a:rPr lang="en-US" sz="2400" dirty="0"/>
              <a:t> </a:t>
            </a:r>
            <a:br>
              <a:rPr lang="en-US" sz="2400" dirty="0"/>
            </a:br>
            <a:r>
              <a:rPr lang="en-US" sz="2400" dirty="0" err="1"/>
              <a:t>lda</a:t>
            </a:r>
            <a:r>
              <a:rPr lang="en-US" sz="2400" dirty="0"/>
              <a:t> </a:t>
            </a:r>
            <a:r>
              <a:rPr lang="en-US" sz="2400" b="1" dirty="0">
                <a:solidFill>
                  <a:srgbClr val="00B0F0"/>
                </a:solidFill>
              </a:rPr>
              <a:t>SCREEN1_LINE_OFFSET_TABLE_HI</a:t>
            </a:r>
            <a:r>
              <a:rPr lang="en-US" sz="2400" dirty="0" smtClean="0"/>
              <a:t>, y </a:t>
            </a:r>
            <a:r>
              <a:rPr lang="en-US" sz="2400" dirty="0"/>
              <a:t/>
            </a:r>
            <a:br>
              <a:rPr lang="en-US" sz="2400" dirty="0"/>
            </a:br>
            <a:r>
              <a:rPr lang="en-US" sz="2400" dirty="0" err="1"/>
              <a:t>sta</a:t>
            </a:r>
            <a:r>
              <a:rPr lang="en-US" sz="2400" dirty="0"/>
              <a:t> </a:t>
            </a:r>
            <a:r>
              <a:rPr lang="en-US" sz="2400" b="1" dirty="0">
                <a:solidFill>
                  <a:srgbClr val="00B0F0"/>
                </a:solidFill>
              </a:rPr>
              <a:t>ZEROPAGE_POINTER_1 + 1 </a:t>
            </a:r>
            <a:r>
              <a:rPr lang="en-US" sz="2400" dirty="0"/>
              <a:t/>
            </a:r>
            <a:br>
              <a:rPr lang="en-US" sz="2400" dirty="0"/>
            </a:br>
            <a:r>
              <a:rPr lang="en-US" sz="2400" dirty="0" err="1"/>
              <a:t>rts</a:t>
            </a:r>
            <a:endParaRPr lang="en-US" sz="2400" dirty="0"/>
          </a:p>
          <a:p>
            <a:endParaRPr lang="en-US" dirty="0"/>
          </a:p>
        </p:txBody>
      </p:sp>
    </p:spTree>
    <p:extLst>
      <p:ext uri="{BB962C8B-B14F-4D97-AF65-F5344CB8AC3E}">
        <p14:creationId xmlns:p14="http://schemas.microsoft.com/office/powerpoint/2010/main" val="319077261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rgbClr val="FFFF00"/>
                </a:solidFill>
              </a:rPr>
              <a:t>Looking at the map’s screen memory</a:t>
            </a:r>
            <a:endParaRPr lang="en-US" b="1" dirty="0">
              <a:solidFill>
                <a:srgbClr val="FFFF00"/>
              </a:solidFill>
            </a:endParaRPr>
          </a:p>
        </p:txBody>
      </p:sp>
      <p:sp>
        <p:nvSpPr>
          <p:cNvPr id="3" name="Content Placeholder 2"/>
          <p:cNvSpPr>
            <a:spLocks noGrp="1"/>
          </p:cNvSpPr>
          <p:nvPr>
            <p:ph sz="quarter" idx="13"/>
          </p:nvPr>
        </p:nvSpPr>
        <p:spPr>
          <a:xfrm>
            <a:off x="685800" y="1447800"/>
            <a:ext cx="7924800" cy="4800600"/>
          </a:xfrm>
        </p:spPr>
        <p:txBody>
          <a:bodyPr>
            <a:normAutofit fontScale="85000" lnSpcReduction="20000"/>
          </a:bodyPr>
          <a:lstStyle/>
          <a:p>
            <a:pPr marL="0" indent="0">
              <a:buNone/>
            </a:pPr>
            <a:r>
              <a:rPr lang="en-US" sz="2400" dirty="0" smtClean="0"/>
              <a:t>The following routines check for </a:t>
            </a:r>
            <a:r>
              <a:rPr lang="en-US" sz="2400" dirty="0" smtClean="0"/>
              <a:t>SCREEN1 or SCREEN2 and </a:t>
            </a:r>
            <a:r>
              <a:rPr lang="en-US" sz="2400" dirty="0" smtClean="0"/>
              <a:t>read the screen memory address lines from a table. These come in handy later when a sprite needs to check the area around it (top, bottom, left, and right). So for example if our map were a simple 1x1 layout and we were standing at screen memory address “1400”, the tile underneath it would be “1440”. Our map is arranged differently, but I’m hoping that the VICE example makes it easier to understand.</a:t>
            </a:r>
          </a:p>
          <a:p>
            <a:pPr marL="0" indent="0">
              <a:buNone/>
            </a:pPr>
            <a:r>
              <a:rPr lang="en-US" sz="2400" dirty="0" smtClean="0">
                <a:solidFill>
                  <a:srgbClr val="FFC000"/>
                </a:solidFill>
              </a:rPr>
              <a:t> </a:t>
            </a:r>
            <a:r>
              <a:rPr lang="en-US" sz="2400" dirty="0" smtClean="0"/>
              <a:t/>
            </a:r>
            <a:br>
              <a:rPr lang="en-US" sz="2400" dirty="0" smtClean="0"/>
            </a:br>
            <a:r>
              <a:rPr lang="en-US" sz="2400" b="1" dirty="0" err="1" smtClean="0">
                <a:solidFill>
                  <a:srgbClr val="FFC000"/>
                </a:solidFill>
              </a:rPr>
              <a:t>GetScreenLineAddress</a:t>
            </a:r>
            <a:r>
              <a:rPr lang="en-US" sz="2400" dirty="0" smtClean="0">
                <a:solidFill>
                  <a:srgbClr val="FFC000"/>
                </a:solidFill>
              </a:rPr>
              <a:t> </a:t>
            </a:r>
            <a:r>
              <a:rPr lang="en-US" sz="2400" dirty="0" smtClean="0"/>
              <a:t/>
            </a:r>
            <a:br>
              <a:rPr lang="en-US" sz="2400" dirty="0" smtClean="0"/>
            </a:br>
            <a:r>
              <a:rPr lang="en-US" sz="2400" dirty="0" err="1" smtClean="0"/>
              <a:t>lda</a:t>
            </a:r>
            <a:r>
              <a:rPr lang="en-US" sz="2400" dirty="0" smtClean="0"/>
              <a:t> </a:t>
            </a:r>
            <a:r>
              <a:rPr lang="en-US" sz="2400" b="1" dirty="0">
                <a:solidFill>
                  <a:srgbClr val="00B0F0"/>
                </a:solidFill>
              </a:rPr>
              <a:t>CURRENT_SCREEN + 1 </a:t>
            </a:r>
            <a:r>
              <a:rPr lang="en-US" sz="2400" dirty="0" smtClean="0"/>
              <a:t/>
            </a:r>
            <a:br>
              <a:rPr lang="en-US" sz="2400" dirty="0" smtClean="0"/>
            </a:br>
            <a:r>
              <a:rPr lang="en-US" sz="2400" dirty="0" err="1" smtClean="0"/>
              <a:t>jmp</a:t>
            </a:r>
            <a:r>
              <a:rPr lang="en-US" sz="2400" dirty="0" smtClean="0"/>
              <a:t> </a:t>
            </a:r>
            <a:r>
              <a:rPr lang="en-US" sz="2400" b="1" dirty="0" err="1">
                <a:solidFill>
                  <a:srgbClr val="FFC000"/>
                </a:solidFill>
              </a:rPr>
              <a:t>detectScreen</a:t>
            </a:r>
            <a:r>
              <a:rPr lang="en-US" sz="2400" dirty="0">
                <a:solidFill>
                  <a:srgbClr val="FFC000"/>
                </a:solidFill>
              </a:rPr>
              <a:t> </a:t>
            </a:r>
            <a:r>
              <a:rPr lang="en-US" sz="2400" dirty="0" smtClean="0"/>
              <a:t/>
            </a:r>
            <a:br>
              <a:rPr lang="en-US" sz="2400" dirty="0" smtClean="0"/>
            </a:br>
            <a:r>
              <a:rPr lang="en-US" sz="2400" b="1" dirty="0" err="1" smtClean="0">
                <a:solidFill>
                  <a:srgbClr val="FFC000"/>
                </a:solidFill>
              </a:rPr>
              <a:t>FetchBufferLineAddress</a:t>
            </a:r>
            <a:r>
              <a:rPr lang="en-US" sz="2400" dirty="0" smtClean="0">
                <a:solidFill>
                  <a:srgbClr val="FFC000"/>
                </a:solidFill>
              </a:rPr>
              <a:t> </a:t>
            </a:r>
            <a:r>
              <a:rPr lang="en-US" sz="2400" dirty="0" smtClean="0"/>
              <a:t/>
            </a:r>
            <a:br>
              <a:rPr lang="en-US" sz="2400" dirty="0" smtClean="0"/>
            </a:br>
            <a:r>
              <a:rPr lang="en-US" sz="2400" dirty="0" err="1" smtClean="0"/>
              <a:t>lda</a:t>
            </a:r>
            <a:r>
              <a:rPr lang="en-US" sz="2400" dirty="0" smtClean="0"/>
              <a:t> </a:t>
            </a:r>
            <a:r>
              <a:rPr lang="en-US" sz="2400" b="1" dirty="0">
                <a:solidFill>
                  <a:srgbClr val="00B0F0"/>
                </a:solidFill>
              </a:rPr>
              <a:t>CURRENT_BUFFER + 1 </a:t>
            </a:r>
            <a:r>
              <a:rPr lang="en-US" sz="2400" dirty="0" smtClean="0"/>
              <a:t/>
            </a:r>
            <a:br>
              <a:rPr lang="en-US" sz="2400" dirty="0" smtClean="0"/>
            </a:br>
            <a:r>
              <a:rPr lang="en-US" sz="2400" b="1" dirty="0" err="1" smtClean="0">
                <a:solidFill>
                  <a:srgbClr val="FFC000"/>
                </a:solidFill>
              </a:rPr>
              <a:t>detectScreen</a:t>
            </a:r>
            <a:r>
              <a:rPr lang="en-US" sz="2400" dirty="0" smtClean="0">
                <a:solidFill>
                  <a:srgbClr val="FFC000"/>
                </a:solidFill>
              </a:rPr>
              <a:t> </a:t>
            </a:r>
            <a:r>
              <a:rPr lang="en-US" sz="2400" dirty="0" smtClean="0"/>
              <a:t/>
            </a:r>
            <a:br>
              <a:rPr lang="en-US" sz="2400" dirty="0" smtClean="0"/>
            </a:br>
            <a:r>
              <a:rPr lang="en-US" sz="2400" dirty="0" err="1" smtClean="0"/>
              <a:t>cmp</a:t>
            </a:r>
            <a:r>
              <a:rPr lang="en-US" sz="2400" dirty="0" smtClean="0"/>
              <a:t> </a:t>
            </a:r>
            <a:r>
              <a:rPr lang="en-US" sz="2400" dirty="0"/>
              <a:t>#&gt;</a:t>
            </a:r>
            <a:r>
              <a:rPr lang="en-US" sz="2400" b="1" dirty="0">
                <a:solidFill>
                  <a:srgbClr val="00B0F0"/>
                </a:solidFill>
              </a:rPr>
              <a:t>SCREEN1_MEM</a:t>
            </a:r>
            <a:r>
              <a:rPr lang="en-US" sz="2400" dirty="0"/>
              <a:t> </a:t>
            </a:r>
            <a:r>
              <a:rPr lang="en-US" sz="2400" dirty="0" smtClean="0"/>
              <a:t/>
            </a:r>
            <a:br>
              <a:rPr lang="en-US" sz="2400" dirty="0" smtClean="0"/>
            </a:br>
            <a:r>
              <a:rPr lang="en-US" sz="2400" dirty="0" err="1" smtClean="0"/>
              <a:t>beq</a:t>
            </a:r>
            <a:r>
              <a:rPr lang="en-US" sz="2400" dirty="0" smtClean="0"/>
              <a:t> </a:t>
            </a:r>
            <a:r>
              <a:rPr lang="en-US" sz="2400" b="1" dirty="0">
                <a:solidFill>
                  <a:srgbClr val="FFC000"/>
                </a:solidFill>
              </a:rPr>
              <a:t>@screen1 </a:t>
            </a:r>
            <a:r>
              <a:rPr lang="en-US" sz="2400" dirty="0" smtClean="0"/>
              <a:t/>
            </a:r>
            <a:br>
              <a:rPr lang="en-US" sz="2400" dirty="0" smtClean="0"/>
            </a:br>
            <a:r>
              <a:rPr lang="en-US" sz="2400" dirty="0" err="1" smtClean="0"/>
              <a:t>cmp</a:t>
            </a:r>
            <a:r>
              <a:rPr lang="en-US" sz="2400" dirty="0" smtClean="0"/>
              <a:t> </a:t>
            </a:r>
            <a:r>
              <a:rPr lang="en-US" sz="2400" dirty="0"/>
              <a:t>#&gt;</a:t>
            </a:r>
            <a:r>
              <a:rPr lang="en-US" sz="2400" b="1" dirty="0">
                <a:solidFill>
                  <a:srgbClr val="00B0F0"/>
                </a:solidFill>
              </a:rPr>
              <a:t>SCREEN2_MEM</a:t>
            </a:r>
            <a:r>
              <a:rPr lang="en-US" sz="2400" dirty="0"/>
              <a:t> </a:t>
            </a:r>
            <a:r>
              <a:rPr lang="en-US" sz="2400" dirty="0" smtClean="0"/>
              <a:t/>
            </a:r>
            <a:br>
              <a:rPr lang="en-US" sz="2400" dirty="0" smtClean="0"/>
            </a:br>
            <a:r>
              <a:rPr lang="en-US" sz="2400" dirty="0" err="1" smtClean="0"/>
              <a:t>beq</a:t>
            </a:r>
            <a:r>
              <a:rPr lang="en-US" sz="2400" dirty="0" smtClean="0"/>
              <a:t> </a:t>
            </a:r>
            <a:r>
              <a:rPr lang="en-US" sz="2400" b="1" dirty="0">
                <a:solidFill>
                  <a:srgbClr val="FFC000"/>
                </a:solidFill>
              </a:rPr>
              <a:t>@screen2 </a:t>
            </a:r>
            <a:r>
              <a:rPr lang="en-US" sz="2400" i="1" dirty="0" smtClean="0"/>
              <a:t> </a:t>
            </a:r>
            <a:endParaRPr lang="en-US" sz="24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48200" y="3124200"/>
            <a:ext cx="3534157" cy="2743200"/>
          </a:xfrm>
          <a:prstGeom prst="rect">
            <a:avLst/>
          </a:prstGeom>
        </p:spPr>
      </p:pic>
    </p:spTree>
    <p:extLst>
      <p:ext uri="{BB962C8B-B14F-4D97-AF65-F5344CB8AC3E}">
        <p14:creationId xmlns:p14="http://schemas.microsoft.com/office/powerpoint/2010/main" val="167462490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rgbClr val="FFFF00"/>
                </a:solidFill>
              </a:rPr>
              <a:t>SCREEN 1 MEMORY TABLES</a:t>
            </a:r>
            <a:endParaRPr lang="en-US" b="1" dirty="0">
              <a:solidFill>
                <a:srgbClr val="FFFF00"/>
              </a:solidFill>
            </a:endParaRPr>
          </a:p>
        </p:txBody>
      </p:sp>
      <p:sp>
        <p:nvSpPr>
          <p:cNvPr id="3" name="Content Placeholder 2"/>
          <p:cNvSpPr>
            <a:spLocks noGrp="1"/>
          </p:cNvSpPr>
          <p:nvPr>
            <p:ph sz="quarter" idx="13"/>
          </p:nvPr>
        </p:nvSpPr>
        <p:spPr>
          <a:xfrm>
            <a:off x="609600" y="1600200"/>
            <a:ext cx="7924800" cy="4800600"/>
          </a:xfrm>
        </p:spPr>
        <p:txBody>
          <a:bodyPr>
            <a:normAutofit fontScale="85000" lnSpcReduction="20000"/>
          </a:bodyPr>
          <a:lstStyle/>
          <a:p>
            <a:r>
              <a:rPr lang="en-US" b="1" dirty="0">
                <a:solidFill>
                  <a:srgbClr val="00B0F0"/>
                </a:solidFill>
              </a:rPr>
              <a:t>SCREEN_LINE_OFFSET_TABLE_LO</a:t>
            </a:r>
            <a:r>
              <a:rPr lang="en-US" dirty="0"/>
              <a:t> </a:t>
            </a:r>
            <a:r>
              <a:rPr lang="en-US" dirty="0" smtClean="0"/>
              <a:t/>
            </a:r>
            <a:br>
              <a:rPr lang="en-US" dirty="0" smtClean="0"/>
            </a:br>
            <a:r>
              <a:rPr lang="en-US" b="1" dirty="0" smtClean="0">
                <a:solidFill>
                  <a:srgbClr val="00B0F0"/>
                </a:solidFill>
              </a:rPr>
              <a:t>SCREEN1_LINE_OFFSET_TABLE_LO</a:t>
            </a:r>
            <a:r>
              <a:rPr lang="en-US" dirty="0" smtClean="0"/>
              <a:t> </a:t>
            </a:r>
            <a:br>
              <a:rPr lang="en-US" dirty="0" smtClean="0"/>
            </a:br>
            <a:r>
              <a:rPr lang="en-US" dirty="0" smtClean="0"/>
              <a:t>byte </a:t>
            </a:r>
            <a:r>
              <a:rPr lang="en-US" dirty="0"/>
              <a:t>&lt;</a:t>
            </a:r>
            <a:r>
              <a:rPr lang="en-US" b="1" dirty="0">
                <a:solidFill>
                  <a:srgbClr val="00B0F0"/>
                </a:solidFill>
              </a:rPr>
              <a:t>SCREEN_MEM</a:t>
            </a:r>
            <a:r>
              <a:rPr lang="en-US" dirty="0"/>
              <a:t> </a:t>
            </a:r>
            <a:r>
              <a:rPr lang="en-US" dirty="0" smtClean="0"/>
              <a:t/>
            </a:r>
            <a:br>
              <a:rPr lang="en-US" dirty="0" smtClean="0"/>
            </a:br>
            <a:r>
              <a:rPr lang="en-US" dirty="0" smtClean="0"/>
              <a:t>byte </a:t>
            </a:r>
            <a:r>
              <a:rPr lang="en-US" dirty="0"/>
              <a:t>&lt;</a:t>
            </a:r>
            <a:r>
              <a:rPr lang="en-US" b="1" dirty="0">
                <a:solidFill>
                  <a:srgbClr val="00B0F0"/>
                </a:solidFill>
              </a:rPr>
              <a:t>SCREEN_MEM</a:t>
            </a:r>
            <a:r>
              <a:rPr lang="en-US" dirty="0"/>
              <a:t> + </a:t>
            </a:r>
            <a:r>
              <a:rPr lang="en-US" b="1" dirty="0" smtClean="0">
                <a:solidFill>
                  <a:srgbClr val="92D050"/>
                </a:solidFill>
              </a:rPr>
              <a:t>40</a:t>
            </a:r>
            <a:r>
              <a:rPr lang="en-US" dirty="0" smtClean="0"/>
              <a:t/>
            </a:r>
            <a:br>
              <a:rPr lang="en-US" dirty="0" smtClean="0"/>
            </a:br>
            <a:r>
              <a:rPr lang="en-US" dirty="0" smtClean="0"/>
              <a:t>byte </a:t>
            </a:r>
            <a:r>
              <a:rPr lang="en-US" dirty="0"/>
              <a:t>&lt;</a:t>
            </a:r>
            <a:r>
              <a:rPr lang="en-US" b="1" dirty="0">
                <a:solidFill>
                  <a:srgbClr val="00B0F0"/>
                </a:solidFill>
              </a:rPr>
              <a:t>SCREEN_MEM</a:t>
            </a:r>
            <a:r>
              <a:rPr lang="en-US" dirty="0"/>
              <a:t> + </a:t>
            </a:r>
            <a:r>
              <a:rPr lang="en-US" b="1" dirty="0">
                <a:solidFill>
                  <a:srgbClr val="92D050"/>
                </a:solidFill>
              </a:rPr>
              <a:t>80 </a:t>
            </a:r>
            <a:r>
              <a:rPr lang="en-US" dirty="0" smtClean="0"/>
              <a:t/>
            </a:r>
            <a:br>
              <a:rPr lang="en-US" dirty="0" smtClean="0"/>
            </a:br>
            <a:r>
              <a:rPr lang="en-US" dirty="0" smtClean="0"/>
              <a:t>byte </a:t>
            </a:r>
            <a:r>
              <a:rPr lang="en-US" dirty="0"/>
              <a:t>&lt;</a:t>
            </a:r>
            <a:r>
              <a:rPr lang="en-US" b="1" dirty="0">
                <a:solidFill>
                  <a:srgbClr val="00B0F0"/>
                </a:solidFill>
              </a:rPr>
              <a:t>SCREEN_MEM</a:t>
            </a:r>
            <a:r>
              <a:rPr lang="en-US" dirty="0"/>
              <a:t> + </a:t>
            </a:r>
            <a:r>
              <a:rPr lang="en-US" b="1" dirty="0">
                <a:solidFill>
                  <a:srgbClr val="92D050"/>
                </a:solidFill>
              </a:rPr>
              <a:t>120</a:t>
            </a:r>
            <a:r>
              <a:rPr lang="en-US" dirty="0"/>
              <a:t> </a:t>
            </a:r>
            <a:r>
              <a:rPr lang="en-US" dirty="0" smtClean="0"/>
              <a:t/>
            </a:r>
            <a:br>
              <a:rPr lang="en-US" dirty="0" smtClean="0"/>
            </a:br>
            <a:r>
              <a:rPr lang="en-US" dirty="0" smtClean="0"/>
              <a:t>byte </a:t>
            </a:r>
            <a:r>
              <a:rPr lang="en-US" dirty="0"/>
              <a:t>&lt;</a:t>
            </a:r>
            <a:r>
              <a:rPr lang="en-US" b="1" dirty="0">
                <a:solidFill>
                  <a:srgbClr val="00B0F0"/>
                </a:solidFill>
              </a:rPr>
              <a:t>SCREEN_MEM</a:t>
            </a:r>
            <a:r>
              <a:rPr lang="en-US" dirty="0"/>
              <a:t> + </a:t>
            </a:r>
            <a:r>
              <a:rPr lang="en-US" b="1" dirty="0">
                <a:solidFill>
                  <a:srgbClr val="92D050"/>
                </a:solidFill>
              </a:rPr>
              <a:t>160</a:t>
            </a:r>
            <a:r>
              <a:rPr lang="en-US" dirty="0"/>
              <a:t> </a:t>
            </a:r>
            <a:r>
              <a:rPr lang="en-US" dirty="0" smtClean="0"/>
              <a:t/>
            </a:r>
            <a:br>
              <a:rPr lang="en-US" dirty="0" smtClean="0"/>
            </a:br>
            <a:r>
              <a:rPr lang="en-US" dirty="0" smtClean="0"/>
              <a:t>byte </a:t>
            </a:r>
            <a:r>
              <a:rPr lang="en-US" dirty="0"/>
              <a:t>&lt;</a:t>
            </a:r>
            <a:r>
              <a:rPr lang="en-US" b="1" dirty="0">
                <a:solidFill>
                  <a:srgbClr val="00B0F0"/>
                </a:solidFill>
              </a:rPr>
              <a:t>SCREEN_MEM</a:t>
            </a:r>
            <a:r>
              <a:rPr lang="en-US" dirty="0"/>
              <a:t> + </a:t>
            </a:r>
            <a:r>
              <a:rPr lang="en-US" b="1" dirty="0">
                <a:solidFill>
                  <a:srgbClr val="92D050"/>
                </a:solidFill>
              </a:rPr>
              <a:t>200</a:t>
            </a:r>
            <a:r>
              <a:rPr lang="en-US" dirty="0"/>
              <a:t> </a:t>
            </a:r>
            <a:r>
              <a:rPr lang="en-US" dirty="0" smtClean="0"/>
              <a:t/>
            </a:r>
            <a:br>
              <a:rPr lang="en-US" dirty="0" smtClean="0"/>
            </a:br>
            <a:r>
              <a:rPr lang="en-US" dirty="0" smtClean="0"/>
              <a:t>byte </a:t>
            </a:r>
            <a:r>
              <a:rPr lang="en-US" dirty="0"/>
              <a:t>&lt;</a:t>
            </a:r>
            <a:r>
              <a:rPr lang="en-US" b="1" dirty="0">
                <a:solidFill>
                  <a:srgbClr val="00B0F0"/>
                </a:solidFill>
              </a:rPr>
              <a:t>SCREEN_MEM</a:t>
            </a:r>
            <a:r>
              <a:rPr lang="en-US" dirty="0"/>
              <a:t> + </a:t>
            </a:r>
            <a:r>
              <a:rPr lang="en-US" b="1" dirty="0">
                <a:solidFill>
                  <a:srgbClr val="92D050"/>
                </a:solidFill>
              </a:rPr>
              <a:t>240</a:t>
            </a:r>
            <a:r>
              <a:rPr lang="en-US" dirty="0"/>
              <a:t> </a:t>
            </a:r>
            <a:r>
              <a:rPr lang="en-US" dirty="0" smtClean="0"/>
              <a:t/>
            </a:r>
            <a:br>
              <a:rPr lang="en-US" dirty="0" smtClean="0"/>
            </a:br>
            <a:r>
              <a:rPr lang="en-US" dirty="0" smtClean="0"/>
              <a:t>byte </a:t>
            </a:r>
            <a:r>
              <a:rPr lang="en-US" dirty="0"/>
              <a:t>&lt;</a:t>
            </a:r>
            <a:r>
              <a:rPr lang="en-US" b="1" dirty="0">
                <a:solidFill>
                  <a:srgbClr val="00B0F0"/>
                </a:solidFill>
              </a:rPr>
              <a:t>SCREEN_MEM</a:t>
            </a:r>
            <a:r>
              <a:rPr lang="en-US" dirty="0"/>
              <a:t> + </a:t>
            </a:r>
            <a:r>
              <a:rPr lang="en-US" b="1" dirty="0">
                <a:solidFill>
                  <a:srgbClr val="92D050"/>
                </a:solidFill>
              </a:rPr>
              <a:t>280</a:t>
            </a:r>
            <a:r>
              <a:rPr lang="en-US" dirty="0"/>
              <a:t> </a:t>
            </a:r>
            <a:r>
              <a:rPr lang="en-US" dirty="0" smtClean="0"/>
              <a:t/>
            </a:r>
            <a:br>
              <a:rPr lang="en-US" dirty="0" smtClean="0"/>
            </a:br>
            <a:r>
              <a:rPr lang="en-US" dirty="0" smtClean="0"/>
              <a:t>byte </a:t>
            </a:r>
            <a:r>
              <a:rPr lang="en-US" dirty="0"/>
              <a:t>&lt;</a:t>
            </a:r>
            <a:r>
              <a:rPr lang="en-US" b="1" dirty="0">
                <a:solidFill>
                  <a:srgbClr val="00B0F0"/>
                </a:solidFill>
              </a:rPr>
              <a:t>SCREEN_MEM</a:t>
            </a:r>
            <a:r>
              <a:rPr lang="en-US" dirty="0"/>
              <a:t> + </a:t>
            </a:r>
            <a:r>
              <a:rPr lang="en-US" b="1" dirty="0">
                <a:solidFill>
                  <a:srgbClr val="92D050"/>
                </a:solidFill>
              </a:rPr>
              <a:t>320</a:t>
            </a:r>
            <a:r>
              <a:rPr lang="en-US" dirty="0"/>
              <a:t> </a:t>
            </a:r>
            <a:r>
              <a:rPr lang="en-US" dirty="0" smtClean="0"/>
              <a:t/>
            </a:r>
            <a:br>
              <a:rPr lang="en-US" dirty="0" smtClean="0"/>
            </a:br>
            <a:r>
              <a:rPr lang="en-US" dirty="0" smtClean="0"/>
              <a:t>byte </a:t>
            </a:r>
            <a:r>
              <a:rPr lang="en-US" dirty="0"/>
              <a:t>&lt;</a:t>
            </a:r>
            <a:r>
              <a:rPr lang="en-US" b="1" dirty="0">
                <a:solidFill>
                  <a:srgbClr val="00B0F0"/>
                </a:solidFill>
              </a:rPr>
              <a:t>SCREEN_MEM</a:t>
            </a:r>
            <a:r>
              <a:rPr lang="en-US" dirty="0"/>
              <a:t> + </a:t>
            </a:r>
            <a:r>
              <a:rPr lang="en-US" b="1" dirty="0">
                <a:solidFill>
                  <a:srgbClr val="92D050"/>
                </a:solidFill>
              </a:rPr>
              <a:t>360</a:t>
            </a:r>
            <a:r>
              <a:rPr lang="en-US" dirty="0"/>
              <a:t> </a:t>
            </a:r>
            <a:r>
              <a:rPr lang="en-US" dirty="0" smtClean="0"/>
              <a:t/>
            </a:r>
            <a:br>
              <a:rPr lang="en-US" dirty="0" smtClean="0"/>
            </a:br>
            <a:r>
              <a:rPr lang="en-US" dirty="0" smtClean="0"/>
              <a:t>byte </a:t>
            </a:r>
            <a:r>
              <a:rPr lang="en-US" dirty="0"/>
              <a:t>&lt;</a:t>
            </a:r>
            <a:r>
              <a:rPr lang="en-US" b="1" dirty="0">
                <a:solidFill>
                  <a:srgbClr val="00B0F0"/>
                </a:solidFill>
              </a:rPr>
              <a:t>SCREEN_MEM</a:t>
            </a:r>
            <a:r>
              <a:rPr lang="en-US" dirty="0"/>
              <a:t> + </a:t>
            </a:r>
            <a:r>
              <a:rPr lang="en-US" b="1" dirty="0">
                <a:solidFill>
                  <a:srgbClr val="92D050"/>
                </a:solidFill>
              </a:rPr>
              <a:t>400</a:t>
            </a:r>
            <a:r>
              <a:rPr lang="en-US" dirty="0"/>
              <a:t> </a:t>
            </a:r>
            <a:r>
              <a:rPr lang="en-US" dirty="0" smtClean="0"/>
              <a:t/>
            </a:r>
            <a:br>
              <a:rPr lang="en-US" dirty="0" smtClean="0"/>
            </a:br>
            <a:r>
              <a:rPr lang="en-US" dirty="0" smtClean="0"/>
              <a:t>byte </a:t>
            </a:r>
            <a:r>
              <a:rPr lang="en-US" dirty="0"/>
              <a:t>&lt;</a:t>
            </a:r>
            <a:r>
              <a:rPr lang="en-US" b="1" dirty="0">
                <a:solidFill>
                  <a:srgbClr val="00B0F0"/>
                </a:solidFill>
              </a:rPr>
              <a:t>SCREEN_MEM</a:t>
            </a:r>
            <a:r>
              <a:rPr lang="en-US" dirty="0"/>
              <a:t> + </a:t>
            </a:r>
            <a:r>
              <a:rPr lang="en-US" b="1" dirty="0">
                <a:solidFill>
                  <a:srgbClr val="92D050"/>
                </a:solidFill>
              </a:rPr>
              <a:t>440</a:t>
            </a:r>
            <a:r>
              <a:rPr lang="en-US" dirty="0"/>
              <a:t> </a:t>
            </a:r>
            <a:r>
              <a:rPr lang="en-US" dirty="0" smtClean="0"/>
              <a:t/>
            </a:r>
            <a:br>
              <a:rPr lang="en-US" dirty="0" smtClean="0"/>
            </a:br>
            <a:r>
              <a:rPr lang="en-US" dirty="0" smtClean="0"/>
              <a:t>byte </a:t>
            </a:r>
            <a:r>
              <a:rPr lang="en-US" dirty="0"/>
              <a:t>&lt;</a:t>
            </a:r>
            <a:r>
              <a:rPr lang="en-US" b="1" dirty="0">
                <a:solidFill>
                  <a:srgbClr val="00B0F0"/>
                </a:solidFill>
              </a:rPr>
              <a:t>SCREEN_MEM</a:t>
            </a:r>
            <a:r>
              <a:rPr lang="en-US" dirty="0"/>
              <a:t> + </a:t>
            </a:r>
            <a:r>
              <a:rPr lang="en-US" b="1" dirty="0">
                <a:solidFill>
                  <a:srgbClr val="92D050"/>
                </a:solidFill>
              </a:rPr>
              <a:t>480</a:t>
            </a:r>
            <a:r>
              <a:rPr lang="en-US" dirty="0"/>
              <a:t> </a:t>
            </a:r>
            <a:r>
              <a:rPr lang="en-US" dirty="0" smtClean="0"/>
              <a:t/>
            </a:r>
            <a:br>
              <a:rPr lang="en-US" dirty="0" smtClean="0"/>
            </a:br>
            <a:r>
              <a:rPr lang="en-US" dirty="0" smtClean="0"/>
              <a:t>byte </a:t>
            </a:r>
            <a:r>
              <a:rPr lang="en-US" dirty="0"/>
              <a:t>&lt;</a:t>
            </a:r>
            <a:r>
              <a:rPr lang="en-US" b="1" dirty="0">
                <a:solidFill>
                  <a:srgbClr val="00B0F0"/>
                </a:solidFill>
              </a:rPr>
              <a:t>SCREEN_MEM</a:t>
            </a:r>
            <a:r>
              <a:rPr lang="en-US" dirty="0"/>
              <a:t> + </a:t>
            </a:r>
            <a:r>
              <a:rPr lang="en-US" b="1" dirty="0">
                <a:solidFill>
                  <a:srgbClr val="92D050"/>
                </a:solidFill>
              </a:rPr>
              <a:t>520</a:t>
            </a:r>
            <a:r>
              <a:rPr lang="en-US" dirty="0"/>
              <a:t> </a:t>
            </a:r>
            <a:r>
              <a:rPr lang="en-US" dirty="0" smtClean="0"/>
              <a:t/>
            </a:r>
            <a:br>
              <a:rPr lang="en-US" dirty="0" smtClean="0"/>
            </a:br>
            <a:r>
              <a:rPr lang="en-US" dirty="0" smtClean="0"/>
              <a:t>byte </a:t>
            </a:r>
            <a:r>
              <a:rPr lang="en-US" dirty="0"/>
              <a:t>&lt;</a:t>
            </a:r>
            <a:r>
              <a:rPr lang="en-US" b="1" dirty="0">
                <a:solidFill>
                  <a:srgbClr val="00B0F0"/>
                </a:solidFill>
              </a:rPr>
              <a:t>SCREEN_MEM</a:t>
            </a:r>
            <a:r>
              <a:rPr lang="en-US" dirty="0"/>
              <a:t> + </a:t>
            </a:r>
            <a:r>
              <a:rPr lang="en-US" b="1" dirty="0">
                <a:solidFill>
                  <a:srgbClr val="92D050"/>
                </a:solidFill>
              </a:rPr>
              <a:t>560</a:t>
            </a:r>
            <a:r>
              <a:rPr lang="en-US" dirty="0"/>
              <a:t> </a:t>
            </a:r>
            <a:r>
              <a:rPr lang="en-US" dirty="0" smtClean="0"/>
              <a:t/>
            </a:r>
            <a:br>
              <a:rPr lang="en-US" dirty="0" smtClean="0"/>
            </a:br>
            <a:r>
              <a:rPr lang="en-US" dirty="0" smtClean="0"/>
              <a:t>byte </a:t>
            </a:r>
            <a:r>
              <a:rPr lang="en-US" dirty="0"/>
              <a:t>&lt;</a:t>
            </a:r>
            <a:r>
              <a:rPr lang="en-US" b="1" dirty="0">
                <a:solidFill>
                  <a:srgbClr val="00B0F0"/>
                </a:solidFill>
              </a:rPr>
              <a:t>SCREEN_MEM</a:t>
            </a:r>
            <a:r>
              <a:rPr lang="en-US" dirty="0"/>
              <a:t> + </a:t>
            </a:r>
            <a:r>
              <a:rPr lang="en-US" b="1" dirty="0">
                <a:solidFill>
                  <a:srgbClr val="92D050"/>
                </a:solidFill>
              </a:rPr>
              <a:t>600</a:t>
            </a:r>
            <a:r>
              <a:rPr lang="en-US" dirty="0"/>
              <a:t> </a:t>
            </a:r>
            <a:r>
              <a:rPr lang="en-US" dirty="0" smtClean="0"/>
              <a:t/>
            </a:r>
            <a:br>
              <a:rPr lang="en-US" dirty="0" smtClean="0"/>
            </a:br>
            <a:r>
              <a:rPr lang="en-US" dirty="0" smtClean="0"/>
              <a:t>byte </a:t>
            </a:r>
            <a:r>
              <a:rPr lang="en-US" dirty="0"/>
              <a:t>&lt;</a:t>
            </a:r>
            <a:r>
              <a:rPr lang="en-US" b="1" dirty="0">
                <a:solidFill>
                  <a:srgbClr val="00B0F0"/>
                </a:solidFill>
              </a:rPr>
              <a:t>SCREEN_MEM</a:t>
            </a:r>
            <a:r>
              <a:rPr lang="en-US" dirty="0"/>
              <a:t> + </a:t>
            </a:r>
            <a:r>
              <a:rPr lang="en-US" b="1" dirty="0">
                <a:solidFill>
                  <a:srgbClr val="92D050"/>
                </a:solidFill>
              </a:rPr>
              <a:t>640</a:t>
            </a:r>
            <a:r>
              <a:rPr lang="en-US" dirty="0"/>
              <a:t> </a:t>
            </a:r>
            <a:r>
              <a:rPr lang="en-US" dirty="0" smtClean="0"/>
              <a:t/>
            </a:r>
            <a:br>
              <a:rPr lang="en-US" dirty="0" smtClean="0"/>
            </a:br>
            <a:r>
              <a:rPr lang="en-US" dirty="0" smtClean="0"/>
              <a:t>byte </a:t>
            </a:r>
            <a:r>
              <a:rPr lang="en-US" dirty="0"/>
              <a:t>&lt;</a:t>
            </a:r>
            <a:r>
              <a:rPr lang="en-US" b="1" dirty="0">
                <a:solidFill>
                  <a:srgbClr val="00B0F0"/>
                </a:solidFill>
              </a:rPr>
              <a:t>SCREEN_MEM</a:t>
            </a:r>
            <a:r>
              <a:rPr lang="en-US" dirty="0"/>
              <a:t> + </a:t>
            </a:r>
            <a:r>
              <a:rPr lang="en-US" b="1" dirty="0">
                <a:solidFill>
                  <a:srgbClr val="92D050"/>
                </a:solidFill>
              </a:rPr>
              <a:t>680</a:t>
            </a:r>
            <a:r>
              <a:rPr lang="en-US" dirty="0"/>
              <a:t> </a:t>
            </a:r>
            <a:r>
              <a:rPr lang="en-US" dirty="0" smtClean="0"/>
              <a:t/>
            </a:r>
            <a:br>
              <a:rPr lang="en-US" dirty="0" smtClean="0"/>
            </a:br>
            <a:r>
              <a:rPr lang="en-US" dirty="0" smtClean="0"/>
              <a:t>byte </a:t>
            </a:r>
            <a:r>
              <a:rPr lang="en-US" dirty="0"/>
              <a:t>&lt;</a:t>
            </a:r>
            <a:r>
              <a:rPr lang="en-US" b="1" dirty="0">
                <a:solidFill>
                  <a:srgbClr val="00B0F0"/>
                </a:solidFill>
              </a:rPr>
              <a:t>SCREEN_MEM</a:t>
            </a:r>
            <a:r>
              <a:rPr lang="en-US" dirty="0"/>
              <a:t> + </a:t>
            </a:r>
            <a:r>
              <a:rPr lang="en-US" b="1" dirty="0">
                <a:solidFill>
                  <a:srgbClr val="92D050"/>
                </a:solidFill>
              </a:rPr>
              <a:t>720</a:t>
            </a:r>
            <a:r>
              <a:rPr lang="en-US" dirty="0"/>
              <a:t> </a:t>
            </a:r>
            <a:r>
              <a:rPr lang="en-US" dirty="0" smtClean="0"/>
              <a:t/>
            </a:r>
            <a:br>
              <a:rPr lang="en-US" dirty="0" smtClean="0"/>
            </a:br>
            <a:r>
              <a:rPr lang="en-US" dirty="0" smtClean="0"/>
              <a:t>byte </a:t>
            </a:r>
            <a:r>
              <a:rPr lang="en-US" dirty="0"/>
              <a:t>&lt;</a:t>
            </a:r>
            <a:r>
              <a:rPr lang="en-US" b="1" dirty="0">
                <a:solidFill>
                  <a:srgbClr val="00B0F0"/>
                </a:solidFill>
              </a:rPr>
              <a:t>SCREEN_MEM</a:t>
            </a:r>
            <a:r>
              <a:rPr lang="en-US" dirty="0"/>
              <a:t> + </a:t>
            </a:r>
            <a:r>
              <a:rPr lang="en-US" b="1" dirty="0">
                <a:solidFill>
                  <a:srgbClr val="92D050"/>
                </a:solidFill>
              </a:rPr>
              <a:t>760</a:t>
            </a:r>
            <a:r>
              <a:rPr lang="en-US" dirty="0"/>
              <a:t> </a:t>
            </a:r>
            <a:r>
              <a:rPr lang="en-US" dirty="0" smtClean="0"/>
              <a:t/>
            </a:r>
            <a:br>
              <a:rPr lang="en-US" dirty="0" smtClean="0"/>
            </a:br>
            <a:r>
              <a:rPr lang="en-US" dirty="0" smtClean="0"/>
              <a:t>byte </a:t>
            </a:r>
            <a:r>
              <a:rPr lang="en-US" dirty="0"/>
              <a:t>&lt;</a:t>
            </a:r>
            <a:r>
              <a:rPr lang="en-US" b="1" dirty="0">
                <a:solidFill>
                  <a:srgbClr val="00B0F0"/>
                </a:solidFill>
              </a:rPr>
              <a:t>SCREEN_MEM</a:t>
            </a:r>
            <a:r>
              <a:rPr lang="en-US" dirty="0"/>
              <a:t> + </a:t>
            </a:r>
            <a:r>
              <a:rPr lang="en-US" b="1" dirty="0">
                <a:solidFill>
                  <a:srgbClr val="92D050"/>
                </a:solidFill>
              </a:rPr>
              <a:t>800</a:t>
            </a:r>
            <a:r>
              <a:rPr lang="en-US" dirty="0"/>
              <a:t> </a:t>
            </a:r>
            <a:r>
              <a:rPr lang="en-US" dirty="0" smtClean="0"/>
              <a:t/>
            </a:r>
            <a:br>
              <a:rPr lang="en-US" dirty="0" smtClean="0"/>
            </a:br>
            <a:r>
              <a:rPr lang="en-US" dirty="0" smtClean="0"/>
              <a:t>byte </a:t>
            </a:r>
            <a:r>
              <a:rPr lang="en-US" dirty="0"/>
              <a:t>&lt;</a:t>
            </a:r>
            <a:r>
              <a:rPr lang="en-US" b="1" dirty="0">
                <a:solidFill>
                  <a:srgbClr val="00B0F0"/>
                </a:solidFill>
              </a:rPr>
              <a:t>SCREEN_MEM</a:t>
            </a:r>
            <a:r>
              <a:rPr lang="en-US" dirty="0"/>
              <a:t> + </a:t>
            </a:r>
            <a:r>
              <a:rPr lang="en-US" b="1" dirty="0">
                <a:solidFill>
                  <a:srgbClr val="92D050"/>
                </a:solidFill>
              </a:rPr>
              <a:t>840</a:t>
            </a:r>
            <a:r>
              <a:rPr lang="en-US" dirty="0"/>
              <a:t> </a:t>
            </a:r>
            <a:r>
              <a:rPr lang="en-US" dirty="0" smtClean="0"/>
              <a:t/>
            </a:r>
            <a:br>
              <a:rPr lang="en-US" dirty="0" smtClean="0"/>
            </a:br>
            <a:r>
              <a:rPr lang="en-US" dirty="0" smtClean="0"/>
              <a:t>byte </a:t>
            </a:r>
            <a:r>
              <a:rPr lang="en-US" dirty="0"/>
              <a:t>&lt;</a:t>
            </a:r>
            <a:r>
              <a:rPr lang="en-US" b="1" dirty="0">
                <a:solidFill>
                  <a:srgbClr val="00B0F0"/>
                </a:solidFill>
              </a:rPr>
              <a:t>SCREEN_MEM</a:t>
            </a:r>
            <a:r>
              <a:rPr lang="en-US" dirty="0"/>
              <a:t> + </a:t>
            </a:r>
            <a:r>
              <a:rPr lang="en-US" b="1" dirty="0">
                <a:solidFill>
                  <a:srgbClr val="92D050"/>
                </a:solidFill>
              </a:rPr>
              <a:t>880</a:t>
            </a:r>
            <a:r>
              <a:rPr lang="en-US" dirty="0"/>
              <a:t> </a:t>
            </a:r>
            <a:r>
              <a:rPr lang="en-US" dirty="0" smtClean="0"/>
              <a:t/>
            </a:r>
            <a:br>
              <a:rPr lang="en-US" dirty="0" smtClean="0"/>
            </a:br>
            <a:r>
              <a:rPr lang="en-US" dirty="0" smtClean="0"/>
              <a:t>byte </a:t>
            </a:r>
            <a:r>
              <a:rPr lang="en-US" dirty="0"/>
              <a:t>&lt;</a:t>
            </a:r>
            <a:r>
              <a:rPr lang="en-US" b="1" dirty="0">
                <a:solidFill>
                  <a:srgbClr val="00B0F0"/>
                </a:solidFill>
              </a:rPr>
              <a:t>SCREEN_MEM</a:t>
            </a:r>
            <a:r>
              <a:rPr lang="en-US" dirty="0"/>
              <a:t> + </a:t>
            </a:r>
            <a:r>
              <a:rPr lang="en-US" b="1" dirty="0">
                <a:solidFill>
                  <a:srgbClr val="92D050"/>
                </a:solidFill>
              </a:rPr>
              <a:t>920</a:t>
            </a:r>
            <a:r>
              <a:rPr lang="en-US" dirty="0"/>
              <a:t> </a:t>
            </a:r>
            <a:r>
              <a:rPr lang="en-US" dirty="0" smtClean="0"/>
              <a:t/>
            </a:r>
            <a:br>
              <a:rPr lang="en-US" dirty="0" smtClean="0"/>
            </a:br>
            <a:r>
              <a:rPr lang="en-US" dirty="0" smtClean="0"/>
              <a:t>byte </a:t>
            </a:r>
            <a:r>
              <a:rPr lang="en-US" dirty="0"/>
              <a:t>&lt;</a:t>
            </a:r>
            <a:r>
              <a:rPr lang="en-US" b="1" dirty="0">
                <a:solidFill>
                  <a:srgbClr val="00B0F0"/>
                </a:solidFill>
              </a:rPr>
              <a:t>SCREEN_MEM</a:t>
            </a:r>
            <a:r>
              <a:rPr lang="en-US" dirty="0"/>
              <a:t> + </a:t>
            </a:r>
            <a:r>
              <a:rPr lang="en-US" b="1" dirty="0">
                <a:solidFill>
                  <a:srgbClr val="92D050"/>
                </a:solidFill>
              </a:rPr>
              <a:t>960</a:t>
            </a:r>
          </a:p>
        </p:txBody>
      </p:sp>
    </p:spTree>
    <p:extLst>
      <p:ext uri="{BB962C8B-B14F-4D97-AF65-F5344CB8AC3E}">
        <p14:creationId xmlns:p14="http://schemas.microsoft.com/office/powerpoint/2010/main" val="19667838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3"/>
          </p:nvPr>
        </p:nvSpPr>
        <p:spPr>
          <a:xfrm>
            <a:off x="609600" y="1600200"/>
            <a:ext cx="7924800" cy="4800600"/>
          </a:xfrm>
        </p:spPr>
        <p:txBody>
          <a:bodyPr>
            <a:normAutofit fontScale="85000" lnSpcReduction="20000"/>
          </a:bodyPr>
          <a:lstStyle/>
          <a:p>
            <a:r>
              <a:rPr lang="en-US" b="1" dirty="0">
                <a:solidFill>
                  <a:srgbClr val="00B0F0"/>
                </a:solidFill>
              </a:rPr>
              <a:t>SCREEN_LINE_OFFSET_TABLE_HI</a:t>
            </a:r>
            <a:r>
              <a:rPr lang="en-US" dirty="0"/>
              <a:t> </a:t>
            </a:r>
            <a:r>
              <a:rPr lang="en-US" dirty="0" smtClean="0"/>
              <a:t/>
            </a:r>
            <a:br>
              <a:rPr lang="en-US" dirty="0" smtClean="0"/>
            </a:br>
            <a:r>
              <a:rPr lang="en-US" b="1" dirty="0" smtClean="0">
                <a:solidFill>
                  <a:srgbClr val="00B0F0"/>
                </a:solidFill>
              </a:rPr>
              <a:t>SCREEN1_LINE_OFFSET_TABLE_HI</a:t>
            </a:r>
            <a:r>
              <a:rPr lang="en-US" dirty="0" smtClean="0"/>
              <a:t> </a:t>
            </a:r>
            <a:br>
              <a:rPr lang="en-US" dirty="0" smtClean="0"/>
            </a:br>
            <a:r>
              <a:rPr lang="en-US" dirty="0" smtClean="0"/>
              <a:t>byte </a:t>
            </a:r>
            <a:r>
              <a:rPr lang="en-US" dirty="0"/>
              <a:t>&gt;</a:t>
            </a:r>
            <a:r>
              <a:rPr lang="en-US" b="1" dirty="0">
                <a:solidFill>
                  <a:srgbClr val="00B0F0"/>
                </a:solidFill>
              </a:rPr>
              <a:t>SCREEN_MEM</a:t>
            </a:r>
            <a:r>
              <a:rPr lang="en-US" dirty="0"/>
              <a:t> </a:t>
            </a:r>
            <a:r>
              <a:rPr lang="en-US" dirty="0" smtClean="0"/>
              <a:t/>
            </a:r>
            <a:br>
              <a:rPr lang="en-US" dirty="0" smtClean="0"/>
            </a:br>
            <a:r>
              <a:rPr lang="en-US" dirty="0" smtClean="0"/>
              <a:t>byte </a:t>
            </a:r>
            <a:r>
              <a:rPr lang="en-US" dirty="0"/>
              <a:t>&gt;</a:t>
            </a:r>
            <a:r>
              <a:rPr lang="en-US" b="1" dirty="0">
                <a:solidFill>
                  <a:srgbClr val="00B0F0"/>
                </a:solidFill>
              </a:rPr>
              <a:t>SCREEN_MEM</a:t>
            </a:r>
            <a:r>
              <a:rPr lang="en-US" dirty="0"/>
              <a:t> + </a:t>
            </a:r>
            <a:r>
              <a:rPr lang="en-US" b="1" dirty="0">
                <a:solidFill>
                  <a:srgbClr val="92D050"/>
                </a:solidFill>
              </a:rPr>
              <a:t>40</a:t>
            </a:r>
            <a:r>
              <a:rPr lang="en-US" dirty="0">
                <a:solidFill>
                  <a:srgbClr val="92D050"/>
                </a:solidFill>
              </a:rPr>
              <a:t> </a:t>
            </a:r>
            <a:r>
              <a:rPr lang="en-US" dirty="0" smtClean="0"/>
              <a:t/>
            </a:r>
            <a:br>
              <a:rPr lang="en-US" dirty="0" smtClean="0"/>
            </a:br>
            <a:r>
              <a:rPr lang="en-US" dirty="0" smtClean="0"/>
              <a:t>byte </a:t>
            </a:r>
            <a:r>
              <a:rPr lang="en-US" dirty="0"/>
              <a:t>&gt;</a:t>
            </a:r>
            <a:r>
              <a:rPr lang="en-US" b="1" dirty="0">
                <a:solidFill>
                  <a:srgbClr val="00B0F0"/>
                </a:solidFill>
              </a:rPr>
              <a:t>SCREEN_MEM</a:t>
            </a:r>
            <a:r>
              <a:rPr lang="en-US" dirty="0"/>
              <a:t> + </a:t>
            </a:r>
            <a:r>
              <a:rPr lang="en-US" b="1" dirty="0">
                <a:solidFill>
                  <a:srgbClr val="92D050"/>
                </a:solidFill>
              </a:rPr>
              <a:t>80</a:t>
            </a:r>
            <a:r>
              <a:rPr lang="en-US" dirty="0"/>
              <a:t> </a:t>
            </a:r>
            <a:r>
              <a:rPr lang="en-US" dirty="0" smtClean="0"/>
              <a:t/>
            </a:r>
            <a:br>
              <a:rPr lang="en-US" dirty="0" smtClean="0"/>
            </a:br>
            <a:r>
              <a:rPr lang="en-US" dirty="0" smtClean="0"/>
              <a:t>byte </a:t>
            </a:r>
            <a:r>
              <a:rPr lang="en-US" dirty="0"/>
              <a:t>&gt;</a:t>
            </a:r>
            <a:r>
              <a:rPr lang="en-US" b="1" dirty="0">
                <a:solidFill>
                  <a:srgbClr val="00B0F0"/>
                </a:solidFill>
              </a:rPr>
              <a:t>SCREEN_MEM</a:t>
            </a:r>
            <a:r>
              <a:rPr lang="en-US" dirty="0"/>
              <a:t> + </a:t>
            </a:r>
            <a:r>
              <a:rPr lang="en-US" b="1" dirty="0">
                <a:solidFill>
                  <a:srgbClr val="92D050"/>
                </a:solidFill>
              </a:rPr>
              <a:t>120</a:t>
            </a:r>
            <a:r>
              <a:rPr lang="en-US" dirty="0"/>
              <a:t> </a:t>
            </a:r>
            <a:r>
              <a:rPr lang="en-US" dirty="0" smtClean="0"/>
              <a:t/>
            </a:r>
            <a:br>
              <a:rPr lang="en-US" dirty="0" smtClean="0"/>
            </a:br>
            <a:r>
              <a:rPr lang="en-US" dirty="0" smtClean="0"/>
              <a:t>byte </a:t>
            </a:r>
            <a:r>
              <a:rPr lang="en-US" dirty="0"/>
              <a:t>&gt;</a:t>
            </a:r>
            <a:r>
              <a:rPr lang="en-US" b="1" dirty="0">
                <a:solidFill>
                  <a:srgbClr val="00B0F0"/>
                </a:solidFill>
              </a:rPr>
              <a:t>SCREEN_MEM</a:t>
            </a:r>
            <a:r>
              <a:rPr lang="en-US" dirty="0"/>
              <a:t> + </a:t>
            </a:r>
            <a:r>
              <a:rPr lang="en-US" b="1" dirty="0">
                <a:solidFill>
                  <a:srgbClr val="92D050"/>
                </a:solidFill>
              </a:rPr>
              <a:t>160</a:t>
            </a:r>
            <a:r>
              <a:rPr lang="en-US" dirty="0"/>
              <a:t> </a:t>
            </a:r>
            <a:r>
              <a:rPr lang="en-US" dirty="0" smtClean="0"/>
              <a:t/>
            </a:r>
            <a:br>
              <a:rPr lang="en-US" dirty="0" smtClean="0"/>
            </a:br>
            <a:r>
              <a:rPr lang="en-US" dirty="0" smtClean="0"/>
              <a:t>byte </a:t>
            </a:r>
            <a:r>
              <a:rPr lang="en-US" dirty="0"/>
              <a:t>&gt;</a:t>
            </a:r>
            <a:r>
              <a:rPr lang="en-US" b="1" dirty="0">
                <a:solidFill>
                  <a:srgbClr val="00B0F0"/>
                </a:solidFill>
              </a:rPr>
              <a:t>SCREEN_MEM</a:t>
            </a:r>
            <a:r>
              <a:rPr lang="en-US" dirty="0"/>
              <a:t> + </a:t>
            </a:r>
            <a:r>
              <a:rPr lang="en-US" b="1" dirty="0">
                <a:solidFill>
                  <a:srgbClr val="92D050"/>
                </a:solidFill>
              </a:rPr>
              <a:t>200</a:t>
            </a:r>
            <a:r>
              <a:rPr lang="en-US" dirty="0"/>
              <a:t> </a:t>
            </a:r>
            <a:r>
              <a:rPr lang="en-US" dirty="0" smtClean="0"/>
              <a:t/>
            </a:r>
            <a:br>
              <a:rPr lang="en-US" dirty="0" smtClean="0"/>
            </a:br>
            <a:r>
              <a:rPr lang="en-US" dirty="0" smtClean="0"/>
              <a:t>byte </a:t>
            </a:r>
            <a:r>
              <a:rPr lang="en-US" dirty="0"/>
              <a:t>&gt;</a:t>
            </a:r>
            <a:r>
              <a:rPr lang="en-US" b="1" dirty="0">
                <a:solidFill>
                  <a:srgbClr val="00B0F0"/>
                </a:solidFill>
              </a:rPr>
              <a:t>SCREEN_MEM</a:t>
            </a:r>
            <a:r>
              <a:rPr lang="en-US" dirty="0"/>
              <a:t> + </a:t>
            </a:r>
            <a:r>
              <a:rPr lang="en-US" b="1" dirty="0">
                <a:solidFill>
                  <a:srgbClr val="92D050"/>
                </a:solidFill>
              </a:rPr>
              <a:t>240</a:t>
            </a:r>
            <a:r>
              <a:rPr lang="en-US" dirty="0"/>
              <a:t> </a:t>
            </a:r>
            <a:r>
              <a:rPr lang="en-US" dirty="0" smtClean="0"/>
              <a:t/>
            </a:r>
            <a:br>
              <a:rPr lang="en-US" dirty="0" smtClean="0"/>
            </a:br>
            <a:r>
              <a:rPr lang="en-US" dirty="0" smtClean="0"/>
              <a:t>byte </a:t>
            </a:r>
            <a:r>
              <a:rPr lang="en-US" dirty="0"/>
              <a:t>&gt;</a:t>
            </a:r>
            <a:r>
              <a:rPr lang="en-US" b="1" dirty="0">
                <a:solidFill>
                  <a:srgbClr val="00B0F0"/>
                </a:solidFill>
              </a:rPr>
              <a:t>SCREEN_MEM</a:t>
            </a:r>
            <a:r>
              <a:rPr lang="en-US" dirty="0"/>
              <a:t> + </a:t>
            </a:r>
            <a:r>
              <a:rPr lang="en-US" b="1" dirty="0">
                <a:solidFill>
                  <a:srgbClr val="92D050"/>
                </a:solidFill>
              </a:rPr>
              <a:t>280</a:t>
            </a:r>
            <a:r>
              <a:rPr lang="en-US" dirty="0"/>
              <a:t> </a:t>
            </a:r>
            <a:r>
              <a:rPr lang="en-US" dirty="0" smtClean="0"/>
              <a:t/>
            </a:r>
            <a:br>
              <a:rPr lang="en-US" dirty="0" smtClean="0"/>
            </a:br>
            <a:r>
              <a:rPr lang="en-US" dirty="0" smtClean="0"/>
              <a:t>byte </a:t>
            </a:r>
            <a:r>
              <a:rPr lang="en-US" dirty="0"/>
              <a:t>&gt;</a:t>
            </a:r>
            <a:r>
              <a:rPr lang="en-US" b="1" dirty="0">
                <a:solidFill>
                  <a:srgbClr val="00B0F0"/>
                </a:solidFill>
              </a:rPr>
              <a:t>SCREEN_MEM</a:t>
            </a:r>
            <a:r>
              <a:rPr lang="en-US" dirty="0"/>
              <a:t> + </a:t>
            </a:r>
            <a:r>
              <a:rPr lang="en-US" b="1" dirty="0">
                <a:solidFill>
                  <a:srgbClr val="92D050"/>
                </a:solidFill>
              </a:rPr>
              <a:t>320</a:t>
            </a:r>
            <a:r>
              <a:rPr lang="en-US" dirty="0"/>
              <a:t> </a:t>
            </a:r>
            <a:r>
              <a:rPr lang="en-US" dirty="0" smtClean="0"/>
              <a:t/>
            </a:r>
            <a:br>
              <a:rPr lang="en-US" dirty="0" smtClean="0"/>
            </a:br>
            <a:r>
              <a:rPr lang="en-US" dirty="0" smtClean="0"/>
              <a:t>byte </a:t>
            </a:r>
            <a:r>
              <a:rPr lang="en-US" dirty="0"/>
              <a:t>&gt;</a:t>
            </a:r>
            <a:r>
              <a:rPr lang="en-US" b="1" dirty="0">
                <a:solidFill>
                  <a:srgbClr val="00B0F0"/>
                </a:solidFill>
              </a:rPr>
              <a:t>SCREEN_MEM</a:t>
            </a:r>
            <a:r>
              <a:rPr lang="en-US" dirty="0"/>
              <a:t> + </a:t>
            </a:r>
            <a:r>
              <a:rPr lang="en-US" b="1" dirty="0">
                <a:solidFill>
                  <a:srgbClr val="92D050"/>
                </a:solidFill>
              </a:rPr>
              <a:t>360</a:t>
            </a:r>
            <a:r>
              <a:rPr lang="en-US" dirty="0"/>
              <a:t> </a:t>
            </a:r>
            <a:r>
              <a:rPr lang="en-US" dirty="0" smtClean="0"/>
              <a:t/>
            </a:r>
            <a:br>
              <a:rPr lang="en-US" dirty="0" smtClean="0"/>
            </a:br>
            <a:r>
              <a:rPr lang="en-US" dirty="0" smtClean="0"/>
              <a:t>byte </a:t>
            </a:r>
            <a:r>
              <a:rPr lang="en-US" dirty="0"/>
              <a:t>&gt;</a:t>
            </a:r>
            <a:r>
              <a:rPr lang="en-US" b="1" dirty="0">
                <a:solidFill>
                  <a:srgbClr val="00B0F0"/>
                </a:solidFill>
              </a:rPr>
              <a:t>SCREEN_MEM</a:t>
            </a:r>
            <a:r>
              <a:rPr lang="en-US" dirty="0"/>
              <a:t> + </a:t>
            </a:r>
            <a:r>
              <a:rPr lang="en-US" b="1" dirty="0">
                <a:solidFill>
                  <a:srgbClr val="92D050"/>
                </a:solidFill>
              </a:rPr>
              <a:t>400</a:t>
            </a:r>
            <a:r>
              <a:rPr lang="en-US" dirty="0"/>
              <a:t> </a:t>
            </a:r>
            <a:r>
              <a:rPr lang="en-US" dirty="0" smtClean="0"/>
              <a:t/>
            </a:r>
            <a:br>
              <a:rPr lang="en-US" dirty="0" smtClean="0"/>
            </a:br>
            <a:r>
              <a:rPr lang="en-US" dirty="0" smtClean="0"/>
              <a:t>byte </a:t>
            </a:r>
            <a:r>
              <a:rPr lang="en-US" dirty="0"/>
              <a:t>&gt;</a:t>
            </a:r>
            <a:r>
              <a:rPr lang="en-US" b="1" dirty="0">
                <a:solidFill>
                  <a:srgbClr val="00B0F0"/>
                </a:solidFill>
              </a:rPr>
              <a:t>SCREEN_MEM</a:t>
            </a:r>
            <a:r>
              <a:rPr lang="en-US" dirty="0"/>
              <a:t> + </a:t>
            </a:r>
            <a:r>
              <a:rPr lang="en-US" b="1" dirty="0">
                <a:solidFill>
                  <a:srgbClr val="92D050"/>
                </a:solidFill>
              </a:rPr>
              <a:t>440</a:t>
            </a:r>
            <a:r>
              <a:rPr lang="en-US" dirty="0"/>
              <a:t> </a:t>
            </a:r>
            <a:r>
              <a:rPr lang="en-US" dirty="0" smtClean="0"/>
              <a:t/>
            </a:r>
            <a:br>
              <a:rPr lang="en-US" dirty="0" smtClean="0"/>
            </a:br>
            <a:r>
              <a:rPr lang="en-US" dirty="0" smtClean="0"/>
              <a:t>byte </a:t>
            </a:r>
            <a:r>
              <a:rPr lang="en-US" dirty="0"/>
              <a:t>&gt;</a:t>
            </a:r>
            <a:r>
              <a:rPr lang="en-US" b="1" dirty="0">
                <a:solidFill>
                  <a:srgbClr val="00B0F0"/>
                </a:solidFill>
              </a:rPr>
              <a:t>SCREEN_MEM</a:t>
            </a:r>
            <a:r>
              <a:rPr lang="en-US" dirty="0"/>
              <a:t> + </a:t>
            </a:r>
            <a:r>
              <a:rPr lang="en-US" b="1" dirty="0">
                <a:solidFill>
                  <a:srgbClr val="92D050"/>
                </a:solidFill>
              </a:rPr>
              <a:t>480</a:t>
            </a:r>
            <a:r>
              <a:rPr lang="en-US" dirty="0"/>
              <a:t> </a:t>
            </a:r>
            <a:r>
              <a:rPr lang="en-US" dirty="0" smtClean="0"/>
              <a:t/>
            </a:r>
            <a:br>
              <a:rPr lang="en-US" dirty="0" smtClean="0"/>
            </a:br>
            <a:r>
              <a:rPr lang="en-US" dirty="0" smtClean="0"/>
              <a:t>byte </a:t>
            </a:r>
            <a:r>
              <a:rPr lang="en-US" dirty="0"/>
              <a:t>&gt;</a:t>
            </a:r>
            <a:r>
              <a:rPr lang="en-US" b="1" dirty="0">
                <a:solidFill>
                  <a:srgbClr val="00B0F0"/>
                </a:solidFill>
              </a:rPr>
              <a:t>SCREEN_MEM</a:t>
            </a:r>
            <a:r>
              <a:rPr lang="en-US" dirty="0"/>
              <a:t> + </a:t>
            </a:r>
            <a:r>
              <a:rPr lang="en-US" b="1" dirty="0">
                <a:solidFill>
                  <a:srgbClr val="92D050"/>
                </a:solidFill>
              </a:rPr>
              <a:t>520</a:t>
            </a:r>
            <a:r>
              <a:rPr lang="en-US" dirty="0"/>
              <a:t> </a:t>
            </a:r>
            <a:r>
              <a:rPr lang="en-US" dirty="0" smtClean="0"/>
              <a:t/>
            </a:r>
            <a:br>
              <a:rPr lang="en-US" dirty="0" smtClean="0"/>
            </a:br>
            <a:r>
              <a:rPr lang="en-US" dirty="0" smtClean="0"/>
              <a:t>byte </a:t>
            </a:r>
            <a:r>
              <a:rPr lang="en-US" dirty="0"/>
              <a:t>&gt;</a:t>
            </a:r>
            <a:r>
              <a:rPr lang="en-US" b="1" dirty="0">
                <a:solidFill>
                  <a:srgbClr val="00B0F0"/>
                </a:solidFill>
              </a:rPr>
              <a:t>SCREEN_MEM</a:t>
            </a:r>
            <a:r>
              <a:rPr lang="en-US" dirty="0"/>
              <a:t> + </a:t>
            </a:r>
            <a:r>
              <a:rPr lang="en-US" b="1" dirty="0">
                <a:solidFill>
                  <a:srgbClr val="92D050"/>
                </a:solidFill>
              </a:rPr>
              <a:t>560</a:t>
            </a:r>
            <a:r>
              <a:rPr lang="en-US" dirty="0"/>
              <a:t> </a:t>
            </a:r>
            <a:br>
              <a:rPr lang="en-US" dirty="0"/>
            </a:br>
            <a:r>
              <a:rPr lang="en-US" dirty="0" smtClean="0"/>
              <a:t>byte </a:t>
            </a:r>
            <a:r>
              <a:rPr lang="en-US" dirty="0"/>
              <a:t>&gt;</a:t>
            </a:r>
            <a:r>
              <a:rPr lang="en-US" b="1" dirty="0">
                <a:solidFill>
                  <a:srgbClr val="00B0F0"/>
                </a:solidFill>
              </a:rPr>
              <a:t>SCREEN_MEM</a:t>
            </a:r>
            <a:r>
              <a:rPr lang="en-US" dirty="0"/>
              <a:t> + </a:t>
            </a:r>
            <a:r>
              <a:rPr lang="en-US" b="1" dirty="0">
                <a:solidFill>
                  <a:srgbClr val="92D050"/>
                </a:solidFill>
              </a:rPr>
              <a:t>600</a:t>
            </a:r>
            <a:r>
              <a:rPr lang="en-US" dirty="0"/>
              <a:t> </a:t>
            </a:r>
            <a:r>
              <a:rPr lang="en-US" dirty="0" smtClean="0"/>
              <a:t/>
            </a:r>
            <a:br>
              <a:rPr lang="en-US" dirty="0" smtClean="0"/>
            </a:br>
            <a:r>
              <a:rPr lang="en-US" dirty="0" smtClean="0"/>
              <a:t>byte </a:t>
            </a:r>
            <a:r>
              <a:rPr lang="en-US" dirty="0"/>
              <a:t>&gt;</a:t>
            </a:r>
            <a:r>
              <a:rPr lang="en-US" b="1" dirty="0">
                <a:solidFill>
                  <a:srgbClr val="00B0F0"/>
                </a:solidFill>
              </a:rPr>
              <a:t>SCREEN_MEM</a:t>
            </a:r>
            <a:r>
              <a:rPr lang="en-US" dirty="0"/>
              <a:t> + </a:t>
            </a:r>
            <a:r>
              <a:rPr lang="en-US" b="1" dirty="0">
                <a:solidFill>
                  <a:srgbClr val="92D050"/>
                </a:solidFill>
              </a:rPr>
              <a:t>640</a:t>
            </a:r>
            <a:r>
              <a:rPr lang="en-US" dirty="0"/>
              <a:t> </a:t>
            </a:r>
            <a:r>
              <a:rPr lang="en-US" dirty="0" smtClean="0"/>
              <a:t/>
            </a:r>
            <a:br>
              <a:rPr lang="en-US" dirty="0" smtClean="0"/>
            </a:br>
            <a:r>
              <a:rPr lang="en-US" dirty="0" smtClean="0"/>
              <a:t>byte </a:t>
            </a:r>
            <a:r>
              <a:rPr lang="en-US" dirty="0"/>
              <a:t>&gt;</a:t>
            </a:r>
            <a:r>
              <a:rPr lang="en-US" b="1" dirty="0">
                <a:solidFill>
                  <a:srgbClr val="00B0F0"/>
                </a:solidFill>
              </a:rPr>
              <a:t>SCREEN_MEM</a:t>
            </a:r>
            <a:r>
              <a:rPr lang="en-US" dirty="0"/>
              <a:t> + </a:t>
            </a:r>
            <a:r>
              <a:rPr lang="en-US" b="1" dirty="0">
                <a:solidFill>
                  <a:srgbClr val="92D050"/>
                </a:solidFill>
              </a:rPr>
              <a:t>680</a:t>
            </a:r>
            <a:r>
              <a:rPr lang="en-US" dirty="0"/>
              <a:t> </a:t>
            </a:r>
            <a:r>
              <a:rPr lang="en-US" dirty="0" smtClean="0"/>
              <a:t/>
            </a:r>
            <a:br>
              <a:rPr lang="en-US" dirty="0" smtClean="0"/>
            </a:br>
            <a:r>
              <a:rPr lang="en-US" dirty="0" smtClean="0"/>
              <a:t>byte </a:t>
            </a:r>
            <a:r>
              <a:rPr lang="en-US" dirty="0"/>
              <a:t>&gt;</a:t>
            </a:r>
            <a:r>
              <a:rPr lang="en-US" b="1" dirty="0">
                <a:solidFill>
                  <a:srgbClr val="00B0F0"/>
                </a:solidFill>
              </a:rPr>
              <a:t>SCREEN_MEM</a:t>
            </a:r>
            <a:r>
              <a:rPr lang="en-US" dirty="0"/>
              <a:t> + </a:t>
            </a:r>
            <a:r>
              <a:rPr lang="en-US" b="1" dirty="0">
                <a:solidFill>
                  <a:srgbClr val="92D050"/>
                </a:solidFill>
              </a:rPr>
              <a:t>720</a:t>
            </a:r>
            <a:r>
              <a:rPr lang="en-US" dirty="0"/>
              <a:t> </a:t>
            </a:r>
            <a:r>
              <a:rPr lang="en-US" dirty="0" smtClean="0"/>
              <a:t/>
            </a:r>
            <a:br>
              <a:rPr lang="en-US" dirty="0" smtClean="0"/>
            </a:br>
            <a:r>
              <a:rPr lang="en-US" dirty="0" smtClean="0"/>
              <a:t>byte </a:t>
            </a:r>
            <a:r>
              <a:rPr lang="en-US" dirty="0"/>
              <a:t>&gt;</a:t>
            </a:r>
            <a:r>
              <a:rPr lang="en-US" b="1" dirty="0">
                <a:solidFill>
                  <a:srgbClr val="00B0F0"/>
                </a:solidFill>
              </a:rPr>
              <a:t>SCREEN_MEM</a:t>
            </a:r>
            <a:r>
              <a:rPr lang="en-US" dirty="0"/>
              <a:t> + </a:t>
            </a:r>
            <a:r>
              <a:rPr lang="en-US" b="1" dirty="0">
                <a:solidFill>
                  <a:srgbClr val="92D050"/>
                </a:solidFill>
              </a:rPr>
              <a:t>760</a:t>
            </a:r>
            <a:r>
              <a:rPr lang="en-US" dirty="0"/>
              <a:t> </a:t>
            </a:r>
            <a:r>
              <a:rPr lang="en-US" dirty="0" smtClean="0"/>
              <a:t/>
            </a:r>
            <a:br>
              <a:rPr lang="en-US" dirty="0" smtClean="0"/>
            </a:br>
            <a:r>
              <a:rPr lang="en-US" dirty="0" smtClean="0"/>
              <a:t>byte </a:t>
            </a:r>
            <a:r>
              <a:rPr lang="en-US" dirty="0"/>
              <a:t>&gt;</a:t>
            </a:r>
            <a:r>
              <a:rPr lang="en-US" b="1" dirty="0">
                <a:solidFill>
                  <a:srgbClr val="00B0F0"/>
                </a:solidFill>
              </a:rPr>
              <a:t>SCREEN_MEM</a:t>
            </a:r>
            <a:r>
              <a:rPr lang="en-US" dirty="0"/>
              <a:t> + </a:t>
            </a:r>
            <a:r>
              <a:rPr lang="en-US" b="1" dirty="0">
                <a:solidFill>
                  <a:srgbClr val="92D050"/>
                </a:solidFill>
              </a:rPr>
              <a:t>800</a:t>
            </a:r>
            <a:r>
              <a:rPr lang="en-US" dirty="0"/>
              <a:t> </a:t>
            </a:r>
            <a:r>
              <a:rPr lang="en-US" dirty="0" smtClean="0"/>
              <a:t/>
            </a:r>
            <a:br>
              <a:rPr lang="en-US" dirty="0" smtClean="0"/>
            </a:br>
            <a:r>
              <a:rPr lang="en-US" dirty="0" smtClean="0"/>
              <a:t>byte </a:t>
            </a:r>
            <a:r>
              <a:rPr lang="en-US" dirty="0"/>
              <a:t>&gt;</a:t>
            </a:r>
            <a:r>
              <a:rPr lang="en-US" b="1" dirty="0">
                <a:solidFill>
                  <a:srgbClr val="00B0F0"/>
                </a:solidFill>
              </a:rPr>
              <a:t>SCREEN_MEM</a:t>
            </a:r>
            <a:r>
              <a:rPr lang="en-US" dirty="0"/>
              <a:t> + </a:t>
            </a:r>
            <a:r>
              <a:rPr lang="en-US" b="1" dirty="0">
                <a:solidFill>
                  <a:srgbClr val="92D050"/>
                </a:solidFill>
              </a:rPr>
              <a:t>840</a:t>
            </a:r>
            <a:r>
              <a:rPr lang="en-US" dirty="0"/>
              <a:t> </a:t>
            </a:r>
            <a:r>
              <a:rPr lang="en-US" dirty="0" smtClean="0"/>
              <a:t/>
            </a:r>
            <a:br>
              <a:rPr lang="en-US" dirty="0" smtClean="0"/>
            </a:br>
            <a:r>
              <a:rPr lang="en-US" dirty="0" smtClean="0"/>
              <a:t>byte </a:t>
            </a:r>
            <a:r>
              <a:rPr lang="en-US" dirty="0"/>
              <a:t>&gt;</a:t>
            </a:r>
            <a:r>
              <a:rPr lang="en-US" b="1" dirty="0">
                <a:solidFill>
                  <a:srgbClr val="00B0F0"/>
                </a:solidFill>
              </a:rPr>
              <a:t>SCREEN_MEM</a:t>
            </a:r>
            <a:r>
              <a:rPr lang="en-US" dirty="0"/>
              <a:t> + </a:t>
            </a:r>
            <a:r>
              <a:rPr lang="en-US" b="1" dirty="0">
                <a:solidFill>
                  <a:srgbClr val="92D050"/>
                </a:solidFill>
              </a:rPr>
              <a:t>880</a:t>
            </a:r>
            <a:r>
              <a:rPr lang="en-US" dirty="0"/>
              <a:t> </a:t>
            </a:r>
            <a:r>
              <a:rPr lang="en-US" dirty="0" smtClean="0"/>
              <a:t/>
            </a:r>
            <a:br>
              <a:rPr lang="en-US" dirty="0" smtClean="0"/>
            </a:br>
            <a:r>
              <a:rPr lang="en-US" dirty="0" smtClean="0"/>
              <a:t>byte </a:t>
            </a:r>
            <a:r>
              <a:rPr lang="en-US" dirty="0"/>
              <a:t>&gt;</a:t>
            </a:r>
            <a:r>
              <a:rPr lang="en-US" b="1" dirty="0">
                <a:solidFill>
                  <a:srgbClr val="00B0F0"/>
                </a:solidFill>
              </a:rPr>
              <a:t>SCREEN_MEM</a:t>
            </a:r>
            <a:r>
              <a:rPr lang="en-US" dirty="0"/>
              <a:t> + </a:t>
            </a:r>
            <a:r>
              <a:rPr lang="en-US" b="1" dirty="0">
                <a:solidFill>
                  <a:srgbClr val="92D050"/>
                </a:solidFill>
              </a:rPr>
              <a:t>920</a:t>
            </a:r>
            <a:r>
              <a:rPr lang="en-US" dirty="0"/>
              <a:t> </a:t>
            </a:r>
            <a:r>
              <a:rPr lang="en-US" dirty="0" smtClean="0"/>
              <a:t/>
            </a:r>
            <a:br>
              <a:rPr lang="en-US" dirty="0" smtClean="0"/>
            </a:br>
            <a:r>
              <a:rPr lang="en-US" dirty="0" smtClean="0"/>
              <a:t>byte </a:t>
            </a:r>
            <a:r>
              <a:rPr lang="en-US" dirty="0"/>
              <a:t>&gt;</a:t>
            </a:r>
            <a:r>
              <a:rPr lang="en-US" b="1" dirty="0">
                <a:solidFill>
                  <a:srgbClr val="00B0F0"/>
                </a:solidFill>
              </a:rPr>
              <a:t>SCREEN_MEM</a:t>
            </a:r>
            <a:r>
              <a:rPr lang="en-US" dirty="0"/>
              <a:t> + </a:t>
            </a:r>
            <a:r>
              <a:rPr lang="en-US" b="1" dirty="0">
                <a:solidFill>
                  <a:srgbClr val="92D050"/>
                </a:solidFill>
              </a:rPr>
              <a:t>960</a:t>
            </a:r>
          </a:p>
        </p:txBody>
      </p:sp>
    </p:spTree>
    <p:extLst>
      <p:ext uri="{BB962C8B-B14F-4D97-AF65-F5344CB8AC3E}">
        <p14:creationId xmlns:p14="http://schemas.microsoft.com/office/powerpoint/2010/main" val="147095581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rgbClr val="FFFF00"/>
                </a:solidFill>
              </a:rPr>
              <a:t>COLOR MEMORY TABLES</a:t>
            </a:r>
            <a:endParaRPr lang="en-US" b="1" dirty="0">
              <a:solidFill>
                <a:srgbClr val="FFFF00"/>
              </a:solidFill>
            </a:endParaRPr>
          </a:p>
        </p:txBody>
      </p:sp>
      <p:sp>
        <p:nvSpPr>
          <p:cNvPr id="3" name="Content Placeholder 2"/>
          <p:cNvSpPr>
            <a:spLocks noGrp="1"/>
          </p:cNvSpPr>
          <p:nvPr>
            <p:ph sz="quarter" idx="13"/>
          </p:nvPr>
        </p:nvSpPr>
        <p:spPr>
          <a:xfrm>
            <a:off x="609600" y="1600200"/>
            <a:ext cx="7924800" cy="4876800"/>
          </a:xfrm>
        </p:spPr>
        <p:txBody>
          <a:bodyPr>
            <a:normAutofit fontScale="85000" lnSpcReduction="20000"/>
          </a:bodyPr>
          <a:lstStyle/>
          <a:p>
            <a:r>
              <a:rPr lang="en-US" b="1" dirty="0">
                <a:solidFill>
                  <a:srgbClr val="00B0F0"/>
                </a:solidFill>
              </a:rPr>
              <a:t>COLOR_LINE_OFFSET_TABLE_LO</a:t>
            </a:r>
            <a:r>
              <a:rPr lang="en-US" dirty="0"/>
              <a:t> </a:t>
            </a:r>
            <a:r>
              <a:rPr lang="en-US" dirty="0" smtClean="0"/>
              <a:t/>
            </a:r>
            <a:br>
              <a:rPr lang="en-US" dirty="0" smtClean="0"/>
            </a:br>
            <a:r>
              <a:rPr lang="en-US" dirty="0" smtClean="0"/>
              <a:t>byte </a:t>
            </a:r>
            <a:r>
              <a:rPr lang="en-US" dirty="0"/>
              <a:t>&lt;</a:t>
            </a:r>
            <a:r>
              <a:rPr lang="en-US" b="1" dirty="0">
                <a:solidFill>
                  <a:srgbClr val="00B0F0"/>
                </a:solidFill>
              </a:rPr>
              <a:t>COLOR_MEM</a:t>
            </a:r>
            <a:r>
              <a:rPr lang="en-US" dirty="0"/>
              <a:t> </a:t>
            </a:r>
            <a:r>
              <a:rPr lang="en-US" dirty="0" smtClean="0"/>
              <a:t/>
            </a:r>
            <a:br>
              <a:rPr lang="en-US" dirty="0" smtClean="0"/>
            </a:br>
            <a:r>
              <a:rPr lang="en-US" dirty="0" smtClean="0"/>
              <a:t>byte </a:t>
            </a:r>
            <a:r>
              <a:rPr lang="en-US" dirty="0"/>
              <a:t>&lt;</a:t>
            </a:r>
            <a:r>
              <a:rPr lang="en-US" b="1" dirty="0">
                <a:solidFill>
                  <a:srgbClr val="00B0F0"/>
                </a:solidFill>
              </a:rPr>
              <a:t>COLOR_MEM</a:t>
            </a:r>
            <a:r>
              <a:rPr lang="en-US" dirty="0"/>
              <a:t> + </a:t>
            </a:r>
            <a:r>
              <a:rPr lang="en-US" b="1" dirty="0">
                <a:solidFill>
                  <a:srgbClr val="92D050"/>
                </a:solidFill>
              </a:rPr>
              <a:t>40</a:t>
            </a:r>
            <a:r>
              <a:rPr lang="en-US" dirty="0"/>
              <a:t> </a:t>
            </a:r>
            <a:r>
              <a:rPr lang="en-US" dirty="0" smtClean="0"/>
              <a:t/>
            </a:r>
            <a:br>
              <a:rPr lang="en-US" dirty="0" smtClean="0"/>
            </a:br>
            <a:r>
              <a:rPr lang="en-US" dirty="0" smtClean="0"/>
              <a:t>byte </a:t>
            </a:r>
            <a:r>
              <a:rPr lang="en-US" dirty="0"/>
              <a:t>&lt;</a:t>
            </a:r>
            <a:r>
              <a:rPr lang="en-US" b="1" dirty="0">
                <a:solidFill>
                  <a:srgbClr val="00B0F0"/>
                </a:solidFill>
              </a:rPr>
              <a:t>COLOR_MEM</a:t>
            </a:r>
            <a:r>
              <a:rPr lang="en-US" dirty="0"/>
              <a:t> + </a:t>
            </a:r>
            <a:r>
              <a:rPr lang="en-US" b="1" dirty="0">
                <a:solidFill>
                  <a:srgbClr val="92D050"/>
                </a:solidFill>
              </a:rPr>
              <a:t>80</a:t>
            </a:r>
            <a:r>
              <a:rPr lang="en-US" dirty="0"/>
              <a:t> </a:t>
            </a:r>
            <a:r>
              <a:rPr lang="en-US" dirty="0" smtClean="0"/>
              <a:t/>
            </a:r>
            <a:br>
              <a:rPr lang="en-US" dirty="0" smtClean="0"/>
            </a:br>
            <a:r>
              <a:rPr lang="en-US" dirty="0" smtClean="0"/>
              <a:t>byte </a:t>
            </a:r>
            <a:r>
              <a:rPr lang="en-US" dirty="0"/>
              <a:t>&lt;</a:t>
            </a:r>
            <a:r>
              <a:rPr lang="en-US" b="1" dirty="0">
                <a:solidFill>
                  <a:srgbClr val="00B0F0"/>
                </a:solidFill>
              </a:rPr>
              <a:t>COLOR_MEM</a:t>
            </a:r>
            <a:r>
              <a:rPr lang="en-US" dirty="0"/>
              <a:t> + </a:t>
            </a:r>
            <a:r>
              <a:rPr lang="en-US" b="1" dirty="0">
                <a:solidFill>
                  <a:srgbClr val="92D050"/>
                </a:solidFill>
              </a:rPr>
              <a:t>120</a:t>
            </a:r>
            <a:r>
              <a:rPr lang="en-US" dirty="0"/>
              <a:t> </a:t>
            </a:r>
            <a:r>
              <a:rPr lang="en-US" dirty="0" smtClean="0"/>
              <a:t/>
            </a:r>
            <a:br>
              <a:rPr lang="en-US" dirty="0" smtClean="0"/>
            </a:br>
            <a:r>
              <a:rPr lang="en-US" dirty="0" smtClean="0"/>
              <a:t>byte </a:t>
            </a:r>
            <a:r>
              <a:rPr lang="en-US" dirty="0"/>
              <a:t>&lt;</a:t>
            </a:r>
            <a:r>
              <a:rPr lang="en-US" b="1" dirty="0">
                <a:solidFill>
                  <a:srgbClr val="00B0F0"/>
                </a:solidFill>
              </a:rPr>
              <a:t>COLOR_MEM</a:t>
            </a:r>
            <a:r>
              <a:rPr lang="en-US" dirty="0"/>
              <a:t> + </a:t>
            </a:r>
            <a:r>
              <a:rPr lang="en-US" b="1" dirty="0">
                <a:solidFill>
                  <a:srgbClr val="92D050"/>
                </a:solidFill>
              </a:rPr>
              <a:t>160</a:t>
            </a:r>
            <a:r>
              <a:rPr lang="en-US" dirty="0"/>
              <a:t> </a:t>
            </a:r>
            <a:r>
              <a:rPr lang="en-US" dirty="0" smtClean="0"/>
              <a:t/>
            </a:r>
            <a:br>
              <a:rPr lang="en-US" dirty="0" smtClean="0"/>
            </a:br>
            <a:r>
              <a:rPr lang="en-US" dirty="0" smtClean="0"/>
              <a:t>byte </a:t>
            </a:r>
            <a:r>
              <a:rPr lang="en-US" dirty="0"/>
              <a:t>&lt;</a:t>
            </a:r>
            <a:r>
              <a:rPr lang="en-US" b="1" dirty="0">
                <a:solidFill>
                  <a:srgbClr val="00B0F0"/>
                </a:solidFill>
              </a:rPr>
              <a:t>COLOR_MEM</a:t>
            </a:r>
            <a:r>
              <a:rPr lang="en-US" dirty="0"/>
              <a:t> + </a:t>
            </a:r>
            <a:r>
              <a:rPr lang="en-US" b="1" dirty="0">
                <a:solidFill>
                  <a:srgbClr val="92D050"/>
                </a:solidFill>
              </a:rPr>
              <a:t>200</a:t>
            </a:r>
            <a:r>
              <a:rPr lang="en-US" dirty="0"/>
              <a:t> </a:t>
            </a:r>
            <a:r>
              <a:rPr lang="en-US" dirty="0" smtClean="0"/>
              <a:t/>
            </a:r>
            <a:br>
              <a:rPr lang="en-US" dirty="0" smtClean="0"/>
            </a:br>
            <a:r>
              <a:rPr lang="en-US" dirty="0" smtClean="0"/>
              <a:t>byte </a:t>
            </a:r>
            <a:r>
              <a:rPr lang="en-US" dirty="0"/>
              <a:t>&lt;</a:t>
            </a:r>
            <a:r>
              <a:rPr lang="en-US" b="1" dirty="0">
                <a:solidFill>
                  <a:srgbClr val="00B0F0"/>
                </a:solidFill>
              </a:rPr>
              <a:t>COLOR_MEM</a:t>
            </a:r>
            <a:r>
              <a:rPr lang="en-US" dirty="0"/>
              <a:t> + </a:t>
            </a:r>
            <a:r>
              <a:rPr lang="en-US" b="1" dirty="0">
                <a:solidFill>
                  <a:srgbClr val="92D050"/>
                </a:solidFill>
              </a:rPr>
              <a:t>240</a:t>
            </a:r>
            <a:r>
              <a:rPr lang="en-US" dirty="0"/>
              <a:t> </a:t>
            </a:r>
            <a:r>
              <a:rPr lang="en-US" dirty="0" smtClean="0"/>
              <a:t/>
            </a:r>
            <a:br>
              <a:rPr lang="en-US" dirty="0" smtClean="0"/>
            </a:br>
            <a:r>
              <a:rPr lang="en-US" dirty="0" smtClean="0"/>
              <a:t>byte </a:t>
            </a:r>
            <a:r>
              <a:rPr lang="en-US" dirty="0"/>
              <a:t>&lt;</a:t>
            </a:r>
            <a:r>
              <a:rPr lang="en-US" b="1" dirty="0">
                <a:solidFill>
                  <a:srgbClr val="00B0F0"/>
                </a:solidFill>
              </a:rPr>
              <a:t>COLOR_MEM</a:t>
            </a:r>
            <a:r>
              <a:rPr lang="en-US" dirty="0"/>
              <a:t> + </a:t>
            </a:r>
            <a:r>
              <a:rPr lang="en-US" b="1" dirty="0">
                <a:solidFill>
                  <a:srgbClr val="92D050"/>
                </a:solidFill>
              </a:rPr>
              <a:t>280</a:t>
            </a:r>
            <a:r>
              <a:rPr lang="en-US" dirty="0"/>
              <a:t> </a:t>
            </a:r>
            <a:r>
              <a:rPr lang="en-US" dirty="0" smtClean="0"/>
              <a:t/>
            </a:r>
            <a:br>
              <a:rPr lang="en-US" dirty="0" smtClean="0"/>
            </a:br>
            <a:r>
              <a:rPr lang="en-US" dirty="0" smtClean="0"/>
              <a:t>byte </a:t>
            </a:r>
            <a:r>
              <a:rPr lang="en-US" dirty="0"/>
              <a:t>&lt;</a:t>
            </a:r>
            <a:r>
              <a:rPr lang="en-US" b="1" dirty="0">
                <a:solidFill>
                  <a:srgbClr val="00B0F0"/>
                </a:solidFill>
              </a:rPr>
              <a:t>COLOR_MEM</a:t>
            </a:r>
            <a:r>
              <a:rPr lang="en-US" dirty="0"/>
              <a:t> + </a:t>
            </a:r>
            <a:r>
              <a:rPr lang="en-US" b="1" dirty="0">
                <a:solidFill>
                  <a:srgbClr val="92D050"/>
                </a:solidFill>
              </a:rPr>
              <a:t>320</a:t>
            </a:r>
            <a:r>
              <a:rPr lang="en-US" dirty="0"/>
              <a:t> </a:t>
            </a:r>
            <a:r>
              <a:rPr lang="en-US" dirty="0" smtClean="0"/>
              <a:t/>
            </a:r>
            <a:br>
              <a:rPr lang="en-US" dirty="0" smtClean="0"/>
            </a:br>
            <a:r>
              <a:rPr lang="en-US" dirty="0" smtClean="0"/>
              <a:t>byte </a:t>
            </a:r>
            <a:r>
              <a:rPr lang="en-US" dirty="0"/>
              <a:t>&lt;</a:t>
            </a:r>
            <a:r>
              <a:rPr lang="en-US" b="1" dirty="0">
                <a:solidFill>
                  <a:srgbClr val="00B0F0"/>
                </a:solidFill>
              </a:rPr>
              <a:t>COLOR_MEM</a:t>
            </a:r>
            <a:r>
              <a:rPr lang="en-US" dirty="0"/>
              <a:t> + </a:t>
            </a:r>
            <a:r>
              <a:rPr lang="en-US" b="1" dirty="0">
                <a:solidFill>
                  <a:srgbClr val="92D050"/>
                </a:solidFill>
              </a:rPr>
              <a:t>360</a:t>
            </a:r>
            <a:r>
              <a:rPr lang="en-US" dirty="0"/>
              <a:t> </a:t>
            </a:r>
            <a:r>
              <a:rPr lang="en-US" dirty="0" smtClean="0"/>
              <a:t/>
            </a:r>
            <a:br>
              <a:rPr lang="en-US" dirty="0" smtClean="0"/>
            </a:br>
            <a:r>
              <a:rPr lang="en-US" dirty="0" smtClean="0"/>
              <a:t>byte </a:t>
            </a:r>
            <a:r>
              <a:rPr lang="en-US" dirty="0"/>
              <a:t>&lt;</a:t>
            </a:r>
            <a:r>
              <a:rPr lang="en-US" b="1" dirty="0">
                <a:solidFill>
                  <a:srgbClr val="00B0F0"/>
                </a:solidFill>
              </a:rPr>
              <a:t>COLOR_MEM</a:t>
            </a:r>
            <a:r>
              <a:rPr lang="en-US" dirty="0"/>
              <a:t> + </a:t>
            </a:r>
            <a:r>
              <a:rPr lang="en-US" b="1" dirty="0">
                <a:solidFill>
                  <a:srgbClr val="92D050"/>
                </a:solidFill>
              </a:rPr>
              <a:t>400</a:t>
            </a:r>
            <a:r>
              <a:rPr lang="en-US" dirty="0"/>
              <a:t> </a:t>
            </a:r>
            <a:r>
              <a:rPr lang="en-US" dirty="0" smtClean="0"/>
              <a:t/>
            </a:r>
            <a:br>
              <a:rPr lang="en-US" dirty="0" smtClean="0"/>
            </a:br>
            <a:r>
              <a:rPr lang="en-US" dirty="0" smtClean="0"/>
              <a:t>byte </a:t>
            </a:r>
            <a:r>
              <a:rPr lang="en-US" dirty="0"/>
              <a:t>&lt;</a:t>
            </a:r>
            <a:r>
              <a:rPr lang="en-US" b="1" dirty="0">
                <a:solidFill>
                  <a:srgbClr val="00B0F0"/>
                </a:solidFill>
              </a:rPr>
              <a:t>COLOR_MEM</a:t>
            </a:r>
            <a:r>
              <a:rPr lang="en-US" dirty="0"/>
              <a:t> + </a:t>
            </a:r>
            <a:r>
              <a:rPr lang="en-US" b="1" dirty="0">
                <a:solidFill>
                  <a:srgbClr val="92D050"/>
                </a:solidFill>
              </a:rPr>
              <a:t>440</a:t>
            </a:r>
            <a:r>
              <a:rPr lang="en-US" dirty="0"/>
              <a:t> </a:t>
            </a:r>
            <a:r>
              <a:rPr lang="en-US" dirty="0" smtClean="0"/>
              <a:t/>
            </a:r>
            <a:br>
              <a:rPr lang="en-US" dirty="0" smtClean="0"/>
            </a:br>
            <a:r>
              <a:rPr lang="en-US" dirty="0" smtClean="0"/>
              <a:t>byte </a:t>
            </a:r>
            <a:r>
              <a:rPr lang="en-US" dirty="0"/>
              <a:t>&lt;</a:t>
            </a:r>
            <a:r>
              <a:rPr lang="en-US" b="1" dirty="0">
                <a:solidFill>
                  <a:srgbClr val="00B0F0"/>
                </a:solidFill>
              </a:rPr>
              <a:t>COLOR_MEM</a:t>
            </a:r>
            <a:r>
              <a:rPr lang="en-US" dirty="0"/>
              <a:t> + </a:t>
            </a:r>
            <a:r>
              <a:rPr lang="en-US" b="1" dirty="0">
                <a:solidFill>
                  <a:srgbClr val="92D050"/>
                </a:solidFill>
              </a:rPr>
              <a:t>480</a:t>
            </a:r>
            <a:r>
              <a:rPr lang="en-US" dirty="0"/>
              <a:t> </a:t>
            </a:r>
            <a:r>
              <a:rPr lang="en-US" dirty="0" smtClean="0"/>
              <a:t/>
            </a:r>
            <a:br>
              <a:rPr lang="en-US" dirty="0" smtClean="0"/>
            </a:br>
            <a:r>
              <a:rPr lang="en-US" dirty="0" smtClean="0"/>
              <a:t>byte </a:t>
            </a:r>
            <a:r>
              <a:rPr lang="en-US" dirty="0"/>
              <a:t>&lt;</a:t>
            </a:r>
            <a:r>
              <a:rPr lang="en-US" b="1" dirty="0">
                <a:solidFill>
                  <a:srgbClr val="00B0F0"/>
                </a:solidFill>
              </a:rPr>
              <a:t>COLOR_MEM</a:t>
            </a:r>
            <a:r>
              <a:rPr lang="en-US" dirty="0"/>
              <a:t> + </a:t>
            </a:r>
            <a:r>
              <a:rPr lang="en-US" b="1" dirty="0">
                <a:solidFill>
                  <a:srgbClr val="92D050"/>
                </a:solidFill>
              </a:rPr>
              <a:t>520</a:t>
            </a:r>
            <a:r>
              <a:rPr lang="en-US" dirty="0"/>
              <a:t> </a:t>
            </a:r>
            <a:r>
              <a:rPr lang="en-US" dirty="0" smtClean="0"/>
              <a:t/>
            </a:r>
            <a:br>
              <a:rPr lang="en-US" dirty="0" smtClean="0"/>
            </a:br>
            <a:r>
              <a:rPr lang="en-US" dirty="0" smtClean="0"/>
              <a:t>byte </a:t>
            </a:r>
            <a:r>
              <a:rPr lang="en-US" dirty="0"/>
              <a:t>&lt;</a:t>
            </a:r>
            <a:r>
              <a:rPr lang="en-US" b="1" dirty="0">
                <a:solidFill>
                  <a:srgbClr val="00B0F0"/>
                </a:solidFill>
              </a:rPr>
              <a:t>COLOR_MEM</a:t>
            </a:r>
            <a:r>
              <a:rPr lang="en-US" dirty="0"/>
              <a:t> + </a:t>
            </a:r>
            <a:r>
              <a:rPr lang="en-US" b="1" dirty="0">
                <a:solidFill>
                  <a:srgbClr val="92D050"/>
                </a:solidFill>
              </a:rPr>
              <a:t>560</a:t>
            </a:r>
            <a:r>
              <a:rPr lang="en-US" dirty="0"/>
              <a:t> </a:t>
            </a:r>
            <a:r>
              <a:rPr lang="en-US" dirty="0" smtClean="0"/>
              <a:t/>
            </a:r>
            <a:br>
              <a:rPr lang="en-US" dirty="0" smtClean="0"/>
            </a:br>
            <a:r>
              <a:rPr lang="en-US" dirty="0" smtClean="0"/>
              <a:t>byte </a:t>
            </a:r>
            <a:r>
              <a:rPr lang="en-US" dirty="0"/>
              <a:t>&lt;</a:t>
            </a:r>
            <a:r>
              <a:rPr lang="en-US" b="1" dirty="0">
                <a:solidFill>
                  <a:srgbClr val="00B0F0"/>
                </a:solidFill>
              </a:rPr>
              <a:t>COLOR_MEM</a:t>
            </a:r>
            <a:r>
              <a:rPr lang="en-US" dirty="0"/>
              <a:t> + </a:t>
            </a:r>
            <a:r>
              <a:rPr lang="en-US" b="1" dirty="0">
                <a:solidFill>
                  <a:srgbClr val="92D050"/>
                </a:solidFill>
              </a:rPr>
              <a:t>600</a:t>
            </a:r>
            <a:r>
              <a:rPr lang="en-US" dirty="0"/>
              <a:t> </a:t>
            </a:r>
            <a:r>
              <a:rPr lang="en-US" dirty="0" smtClean="0"/>
              <a:t/>
            </a:r>
            <a:br>
              <a:rPr lang="en-US" dirty="0" smtClean="0"/>
            </a:br>
            <a:r>
              <a:rPr lang="en-US" dirty="0" smtClean="0"/>
              <a:t>byte </a:t>
            </a:r>
            <a:r>
              <a:rPr lang="en-US" dirty="0"/>
              <a:t>&lt;</a:t>
            </a:r>
            <a:r>
              <a:rPr lang="en-US" b="1" dirty="0">
                <a:solidFill>
                  <a:srgbClr val="00B0F0"/>
                </a:solidFill>
              </a:rPr>
              <a:t>COLOR_MEM</a:t>
            </a:r>
            <a:r>
              <a:rPr lang="en-US" dirty="0"/>
              <a:t> + </a:t>
            </a:r>
            <a:r>
              <a:rPr lang="en-US" b="1" dirty="0">
                <a:solidFill>
                  <a:srgbClr val="92D050"/>
                </a:solidFill>
              </a:rPr>
              <a:t>640</a:t>
            </a:r>
            <a:r>
              <a:rPr lang="en-US" dirty="0"/>
              <a:t> </a:t>
            </a:r>
            <a:r>
              <a:rPr lang="en-US" dirty="0" smtClean="0"/>
              <a:t/>
            </a:r>
            <a:br>
              <a:rPr lang="en-US" dirty="0" smtClean="0"/>
            </a:br>
            <a:r>
              <a:rPr lang="en-US" dirty="0" smtClean="0"/>
              <a:t>byte </a:t>
            </a:r>
            <a:r>
              <a:rPr lang="en-US" dirty="0"/>
              <a:t>&lt;</a:t>
            </a:r>
            <a:r>
              <a:rPr lang="en-US" b="1" dirty="0">
                <a:solidFill>
                  <a:srgbClr val="00B0F0"/>
                </a:solidFill>
              </a:rPr>
              <a:t>COLOR_MEM</a:t>
            </a:r>
            <a:r>
              <a:rPr lang="en-US" dirty="0"/>
              <a:t> + </a:t>
            </a:r>
            <a:r>
              <a:rPr lang="en-US" b="1" dirty="0">
                <a:solidFill>
                  <a:srgbClr val="92D050"/>
                </a:solidFill>
              </a:rPr>
              <a:t>680</a:t>
            </a:r>
            <a:r>
              <a:rPr lang="en-US" dirty="0"/>
              <a:t> </a:t>
            </a:r>
            <a:r>
              <a:rPr lang="en-US" dirty="0" smtClean="0"/>
              <a:t/>
            </a:r>
            <a:br>
              <a:rPr lang="en-US" dirty="0" smtClean="0"/>
            </a:br>
            <a:r>
              <a:rPr lang="en-US" dirty="0" smtClean="0"/>
              <a:t>byte </a:t>
            </a:r>
            <a:r>
              <a:rPr lang="en-US" dirty="0"/>
              <a:t>&lt;</a:t>
            </a:r>
            <a:r>
              <a:rPr lang="en-US" b="1" dirty="0">
                <a:solidFill>
                  <a:srgbClr val="00B0F0"/>
                </a:solidFill>
              </a:rPr>
              <a:t>COLOR_MEM</a:t>
            </a:r>
            <a:r>
              <a:rPr lang="en-US" dirty="0"/>
              <a:t> + </a:t>
            </a:r>
            <a:r>
              <a:rPr lang="en-US" b="1" dirty="0">
                <a:solidFill>
                  <a:srgbClr val="92D050"/>
                </a:solidFill>
              </a:rPr>
              <a:t>720</a:t>
            </a:r>
            <a:r>
              <a:rPr lang="en-US" dirty="0"/>
              <a:t> </a:t>
            </a:r>
            <a:r>
              <a:rPr lang="en-US" dirty="0" smtClean="0"/>
              <a:t/>
            </a:r>
            <a:br>
              <a:rPr lang="en-US" dirty="0" smtClean="0"/>
            </a:br>
            <a:r>
              <a:rPr lang="en-US" dirty="0" smtClean="0"/>
              <a:t>byte </a:t>
            </a:r>
            <a:r>
              <a:rPr lang="en-US" dirty="0"/>
              <a:t>&lt;</a:t>
            </a:r>
            <a:r>
              <a:rPr lang="en-US" b="1" dirty="0">
                <a:solidFill>
                  <a:srgbClr val="00B0F0"/>
                </a:solidFill>
              </a:rPr>
              <a:t>COLOR_MEM</a:t>
            </a:r>
            <a:r>
              <a:rPr lang="en-US" dirty="0"/>
              <a:t> + </a:t>
            </a:r>
            <a:r>
              <a:rPr lang="en-US" b="1" dirty="0">
                <a:solidFill>
                  <a:srgbClr val="92D050"/>
                </a:solidFill>
              </a:rPr>
              <a:t>760</a:t>
            </a:r>
            <a:r>
              <a:rPr lang="en-US" dirty="0"/>
              <a:t> </a:t>
            </a:r>
            <a:r>
              <a:rPr lang="en-US" dirty="0" smtClean="0"/>
              <a:t/>
            </a:r>
            <a:br>
              <a:rPr lang="en-US" dirty="0" smtClean="0"/>
            </a:br>
            <a:r>
              <a:rPr lang="en-US" dirty="0" smtClean="0"/>
              <a:t>byte </a:t>
            </a:r>
            <a:r>
              <a:rPr lang="en-US" dirty="0"/>
              <a:t>&lt;</a:t>
            </a:r>
            <a:r>
              <a:rPr lang="en-US" b="1" dirty="0">
                <a:solidFill>
                  <a:srgbClr val="00B0F0"/>
                </a:solidFill>
              </a:rPr>
              <a:t>COLOR_MEM</a:t>
            </a:r>
            <a:r>
              <a:rPr lang="en-US" dirty="0"/>
              <a:t> + </a:t>
            </a:r>
            <a:r>
              <a:rPr lang="en-US" b="1" dirty="0">
                <a:solidFill>
                  <a:srgbClr val="92D050"/>
                </a:solidFill>
              </a:rPr>
              <a:t>800</a:t>
            </a:r>
            <a:r>
              <a:rPr lang="en-US" dirty="0"/>
              <a:t> </a:t>
            </a:r>
            <a:r>
              <a:rPr lang="en-US" dirty="0" smtClean="0"/>
              <a:t/>
            </a:r>
            <a:br>
              <a:rPr lang="en-US" dirty="0" smtClean="0"/>
            </a:br>
            <a:r>
              <a:rPr lang="en-US" dirty="0" smtClean="0"/>
              <a:t>byte </a:t>
            </a:r>
            <a:r>
              <a:rPr lang="en-US" dirty="0"/>
              <a:t>&lt;</a:t>
            </a:r>
            <a:r>
              <a:rPr lang="en-US" b="1" dirty="0">
                <a:solidFill>
                  <a:srgbClr val="00B0F0"/>
                </a:solidFill>
              </a:rPr>
              <a:t>COLOR_MEM</a:t>
            </a:r>
            <a:r>
              <a:rPr lang="en-US" dirty="0"/>
              <a:t> + </a:t>
            </a:r>
            <a:r>
              <a:rPr lang="en-US" b="1" dirty="0">
                <a:solidFill>
                  <a:srgbClr val="92D050"/>
                </a:solidFill>
              </a:rPr>
              <a:t>840</a:t>
            </a:r>
            <a:r>
              <a:rPr lang="en-US" dirty="0"/>
              <a:t> </a:t>
            </a:r>
            <a:r>
              <a:rPr lang="en-US" dirty="0" smtClean="0"/>
              <a:t/>
            </a:r>
            <a:br>
              <a:rPr lang="en-US" dirty="0" smtClean="0"/>
            </a:br>
            <a:r>
              <a:rPr lang="en-US" dirty="0" smtClean="0"/>
              <a:t>byte </a:t>
            </a:r>
            <a:r>
              <a:rPr lang="en-US" dirty="0"/>
              <a:t>&lt;</a:t>
            </a:r>
            <a:r>
              <a:rPr lang="en-US" b="1" dirty="0">
                <a:solidFill>
                  <a:srgbClr val="00B0F0"/>
                </a:solidFill>
              </a:rPr>
              <a:t>COLOR_MEM</a:t>
            </a:r>
            <a:r>
              <a:rPr lang="en-US" dirty="0"/>
              <a:t> + </a:t>
            </a:r>
            <a:r>
              <a:rPr lang="en-US" b="1" dirty="0">
                <a:solidFill>
                  <a:srgbClr val="92D050"/>
                </a:solidFill>
              </a:rPr>
              <a:t>880</a:t>
            </a:r>
            <a:r>
              <a:rPr lang="en-US" dirty="0"/>
              <a:t> </a:t>
            </a:r>
            <a:r>
              <a:rPr lang="en-US" dirty="0" smtClean="0"/>
              <a:t/>
            </a:r>
            <a:br>
              <a:rPr lang="en-US" dirty="0" smtClean="0"/>
            </a:br>
            <a:r>
              <a:rPr lang="en-US" dirty="0" smtClean="0"/>
              <a:t>byte </a:t>
            </a:r>
            <a:r>
              <a:rPr lang="en-US" dirty="0"/>
              <a:t>&lt;</a:t>
            </a:r>
            <a:r>
              <a:rPr lang="en-US" b="1" dirty="0">
                <a:solidFill>
                  <a:srgbClr val="00B0F0"/>
                </a:solidFill>
              </a:rPr>
              <a:t>COLOR_MEM</a:t>
            </a:r>
            <a:r>
              <a:rPr lang="en-US" dirty="0"/>
              <a:t> + </a:t>
            </a:r>
            <a:r>
              <a:rPr lang="en-US" b="1" dirty="0">
                <a:solidFill>
                  <a:srgbClr val="92D050"/>
                </a:solidFill>
              </a:rPr>
              <a:t>920</a:t>
            </a:r>
            <a:r>
              <a:rPr lang="en-US" dirty="0"/>
              <a:t> </a:t>
            </a:r>
            <a:r>
              <a:rPr lang="en-US" dirty="0" smtClean="0"/>
              <a:t/>
            </a:r>
            <a:br>
              <a:rPr lang="en-US" dirty="0" smtClean="0"/>
            </a:br>
            <a:r>
              <a:rPr lang="en-US" dirty="0" smtClean="0"/>
              <a:t>byte </a:t>
            </a:r>
            <a:r>
              <a:rPr lang="en-US" dirty="0"/>
              <a:t>&lt;</a:t>
            </a:r>
            <a:r>
              <a:rPr lang="en-US" b="1" dirty="0">
                <a:solidFill>
                  <a:srgbClr val="00B0F0"/>
                </a:solidFill>
              </a:rPr>
              <a:t>COLOR_MEM</a:t>
            </a:r>
            <a:r>
              <a:rPr lang="en-US" dirty="0"/>
              <a:t> + </a:t>
            </a:r>
            <a:r>
              <a:rPr lang="en-US" b="1" dirty="0">
                <a:solidFill>
                  <a:srgbClr val="92D050"/>
                </a:solidFill>
              </a:rPr>
              <a:t>960</a:t>
            </a:r>
          </a:p>
        </p:txBody>
      </p:sp>
    </p:spTree>
    <p:extLst>
      <p:ext uri="{BB962C8B-B14F-4D97-AF65-F5344CB8AC3E}">
        <p14:creationId xmlns:p14="http://schemas.microsoft.com/office/powerpoint/2010/main" val="38102980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rgbClr val="FF0000"/>
                </a:solidFill>
              </a:rPr>
              <a:t>WHAT WILL BE LEARNED IN VIDEO 1</a:t>
            </a:r>
            <a:endParaRPr lang="en-US" b="1" dirty="0">
              <a:solidFill>
                <a:srgbClr val="FF0000"/>
              </a:solidFill>
            </a:endParaRPr>
          </a:p>
        </p:txBody>
      </p:sp>
      <p:sp>
        <p:nvSpPr>
          <p:cNvPr id="3" name="Content Placeholder 2"/>
          <p:cNvSpPr>
            <a:spLocks noGrp="1"/>
          </p:cNvSpPr>
          <p:nvPr>
            <p:ph sz="quarter" idx="13"/>
          </p:nvPr>
        </p:nvSpPr>
        <p:spPr/>
        <p:txBody>
          <a:bodyPr>
            <a:normAutofit fontScale="92500"/>
          </a:bodyPr>
          <a:lstStyle/>
          <a:p>
            <a:pPr marL="0" indent="0">
              <a:buNone/>
            </a:pPr>
            <a:r>
              <a:rPr lang="en-US" sz="2000" b="1" dirty="0" smtClean="0"/>
              <a:t>The goal of this project is to </a:t>
            </a:r>
            <a:r>
              <a:rPr lang="en-US" sz="2000" b="1" dirty="0" smtClean="0"/>
              <a:t>you tools to</a:t>
            </a:r>
            <a:r>
              <a:rPr lang="en-US" sz="2000" b="1" dirty="0" smtClean="0"/>
              <a:t> </a:t>
            </a:r>
            <a:r>
              <a:rPr lang="en-US" sz="2000" b="1" dirty="0" smtClean="0"/>
              <a:t>create your own games and projects. In this lesson you will gain the following skills:</a:t>
            </a:r>
          </a:p>
          <a:p>
            <a:pPr marL="0" indent="0">
              <a:buNone/>
            </a:pPr>
            <a:endParaRPr lang="en-US" sz="2000" dirty="0"/>
          </a:p>
          <a:p>
            <a:r>
              <a:rPr lang="en-US" sz="2000" dirty="0" smtClean="0"/>
              <a:t>A knowledge of how the Commodore computer graphics memory work. You will learn how to switch banks to </a:t>
            </a:r>
            <a:r>
              <a:rPr lang="en-US" sz="2000" dirty="0" smtClean="0"/>
              <a:t>relocate memory </a:t>
            </a:r>
            <a:r>
              <a:rPr lang="en-US" sz="2000" dirty="0" smtClean="0"/>
              <a:t>where graphics can be stored.</a:t>
            </a:r>
          </a:p>
          <a:p>
            <a:r>
              <a:rPr lang="en-US" sz="2000" dirty="0" smtClean="0"/>
              <a:t>Explore how a character set exists and can be rewritten for </a:t>
            </a:r>
            <a:r>
              <a:rPr lang="en-US" sz="2000" dirty="0" smtClean="0"/>
              <a:t>your </a:t>
            </a:r>
            <a:r>
              <a:rPr lang="en-US" sz="2000" dirty="0" smtClean="0"/>
              <a:t>own use (</a:t>
            </a:r>
            <a:r>
              <a:rPr lang="en-US" sz="2000" dirty="0" err="1" smtClean="0">
                <a:solidFill>
                  <a:srgbClr val="00B050"/>
                </a:solidFill>
              </a:rPr>
              <a:t>CopyChars</a:t>
            </a:r>
            <a:r>
              <a:rPr lang="en-US" sz="2000" dirty="0" smtClean="0"/>
              <a:t>). The tool </a:t>
            </a:r>
            <a:r>
              <a:rPr lang="en-US" sz="2000" dirty="0" err="1" smtClean="0"/>
              <a:t>CharPad</a:t>
            </a:r>
            <a:r>
              <a:rPr lang="en-US" sz="2000" dirty="0" smtClean="0"/>
              <a:t> </a:t>
            </a:r>
            <a:r>
              <a:rPr lang="en-US" sz="2000" dirty="0" smtClean="0"/>
              <a:t>allows </a:t>
            </a:r>
            <a:r>
              <a:rPr lang="en-US" sz="2000" dirty="0" smtClean="0"/>
              <a:t>us to create a sample map that can be loaded in memory.</a:t>
            </a:r>
          </a:p>
          <a:p>
            <a:r>
              <a:rPr lang="en-US" sz="2000" dirty="0" smtClean="0"/>
              <a:t>Utilizing 4k of VIC area between ($D000-$DFFF) to access multicolor graphics and foreground/background screen controls.</a:t>
            </a:r>
          </a:p>
          <a:p>
            <a:r>
              <a:rPr lang="en-US" sz="2000" dirty="0" smtClean="0"/>
              <a:t>Loading </a:t>
            </a:r>
            <a:r>
              <a:rPr lang="en-US" sz="2000" dirty="0" smtClean="0"/>
              <a:t>the </a:t>
            </a:r>
            <a:r>
              <a:rPr lang="en-US" sz="2000" dirty="0" err="1" smtClean="0"/>
              <a:t>CharPad</a:t>
            </a:r>
            <a:r>
              <a:rPr lang="en-US" sz="2000" dirty="0" smtClean="0"/>
              <a:t> map using the subroutine </a:t>
            </a:r>
            <a:r>
              <a:rPr lang="en-US" sz="2000" dirty="0" err="1" smtClean="0">
                <a:solidFill>
                  <a:srgbClr val="00B050"/>
                </a:solidFill>
              </a:rPr>
              <a:t>LoadLevel</a:t>
            </a:r>
            <a:r>
              <a:rPr lang="en-US" sz="2000" dirty="0">
                <a:solidFill>
                  <a:srgbClr val="00B050"/>
                </a:solidFill>
              </a:rPr>
              <a:t> </a:t>
            </a:r>
            <a:r>
              <a:rPr lang="en-US" sz="2000" dirty="0" smtClean="0">
                <a:solidFill>
                  <a:srgbClr val="00B050"/>
                </a:solidFill>
              </a:rPr>
              <a:t>&amp; </a:t>
            </a:r>
            <a:r>
              <a:rPr lang="en-US" sz="2000" dirty="0" err="1" smtClean="0">
                <a:solidFill>
                  <a:srgbClr val="00B050"/>
                </a:solidFill>
              </a:rPr>
              <a:t>DrawMap</a:t>
            </a:r>
            <a:r>
              <a:rPr lang="en-US" sz="2000" dirty="0" smtClean="0"/>
              <a:t>.</a:t>
            </a:r>
            <a:endParaRPr lang="en-US" sz="2000" dirty="0" smtClean="0"/>
          </a:p>
          <a:p>
            <a:endParaRPr lang="en-US" dirty="0" smtClean="0"/>
          </a:p>
          <a:p>
            <a:endParaRPr lang="en-US" dirty="0"/>
          </a:p>
          <a:p>
            <a:endParaRPr lang="en-US" dirty="0"/>
          </a:p>
        </p:txBody>
      </p:sp>
    </p:spTree>
    <p:extLst>
      <p:ext uri="{BB962C8B-B14F-4D97-AF65-F5344CB8AC3E}">
        <p14:creationId xmlns:p14="http://schemas.microsoft.com/office/powerpoint/2010/main" val="247630132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3"/>
          </p:nvPr>
        </p:nvSpPr>
        <p:spPr>
          <a:xfrm>
            <a:off x="609600" y="1600200"/>
            <a:ext cx="7924800" cy="4876800"/>
          </a:xfrm>
        </p:spPr>
        <p:txBody>
          <a:bodyPr>
            <a:normAutofit fontScale="85000" lnSpcReduction="20000"/>
          </a:bodyPr>
          <a:lstStyle/>
          <a:p>
            <a:r>
              <a:rPr lang="en-US" b="1" dirty="0">
                <a:solidFill>
                  <a:srgbClr val="00B0F0"/>
                </a:solidFill>
              </a:rPr>
              <a:t>COLOR_LINE_OFFSET_TABLE_HI</a:t>
            </a:r>
            <a:r>
              <a:rPr lang="en-US" dirty="0"/>
              <a:t> </a:t>
            </a:r>
            <a:r>
              <a:rPr lang="en-US" dirty="0" smtClean="0"/>
              <a:t/>
            </a:r>
            <a:br>
              <a:rPr lang="en-US" dirty="0" smtClean="0"/>
            </a:br>
            <a:r>
              <a:rPr lang="en-US" dirty="0" smtClean="0"/>
              <a:t>byte </a:t>
            </a:r>
            <a:r>
              <a:rPr lang="en-US" dirty="0"/>
              <a:t>&gt;</a:t>
            </a:r>
            <a:r>
              <a:rPr lang="en-US" b="1" dirty="0">
                <a:solidFill>
                  <a:srgbClr val="00B0F0"/>
                </a:solidFill>
              </a:rPr>
              <a:t>COLOR_MEM</a:t>
            </a:r>
            <a:r>
              <a:rPr lang="en-US" dirty="0"/>
              <a:t> </a:t>
            </a:r>
            <a:r>
              <a:rPr lang="en-US" dirty="0" smtClean="0"/>
              <a:t/>
            </a:r>
            <a:br>
              <a:rPr lang="en-US" dirty="0" smtClean="0"/>
            </a:br>
            <a:r>
              <a:rPr lang="en-US" dirty="0" smtClean="0"/>
              <a:t>byte </a:t>
            </a:r>
            <a:r>
              <a:rPr lang="en-US" dirty="0"/>
              <a:t>&gt;</a:t>
            </a:r>
            <a:r>
              <a:rPr lang="en-US" b="1" dirty="0">
                <a:solidFill>
                  <a:srgbClr val="00B0F0"/>
                </a:solidFill>
              </a:rPr>
              <a:t>COLOR_MEM</a:t>
            </a:r>
            <a:r>
              <a:rPr lang="en-US" dirty="0"/>
              <a:t> + </a:t>
            </a:r>
            <a:r>
              <a:rPr lang="en-US" b="1" dirty="0">
                <a:solidFill>
                  <a:srgbClr val="92D050"/>
                </a:solidFill>
              </a:rPr>
              <a:t>40</a:t>
            </a:r>
            <a:r>
              <a:rPr lang="en-US" dirty="0">
                <a:solidFill>
                  <a:srgbClr val="92D050"/>
                </a:solidFill>
              </a:rPr>
              <a:t> </a:t>
            </a:r>
            <a:r>
              <a:rPr lang="en-US" dirty="0" smtClean="0"/>
              <a:t/>
            </a:r>
            <a:br>
              <a:rPr lang="en-US" dirty="0" smtClean="0"/>
            </a:br>
            <a:r>
              <a:rPr lang="en-US" dirty="0" smtClean="0"/>
              <a:t>byte </a:t>
            </a:r>
            <a:r>
              <a:rPr lang="en-US" dirty="0"/>
              <a:t>&gt;</a:t>
            </a:r>
            <a:r>
              <a:rPr lang="en-US" b="1" dirty="0">
                <a:solidFill>
                  <a:srgbClr val="00B0F0"/>
                </a:solidFill>
              </a:rPr>
              <a:t>COLOR_MEM</a:t>
            </a:r>
            <a:r>
              <a:rPr lang="en-US" dirty="0"/>
              <a:t> + </a:t>
            </a:r>
            <a:r>
              <a:rPr lang="en-US" b="1" dirty="0">
                <a:solidFill>
                  <a:srgbClr val="92D050"/>
                </a:solidFill>
              </a:rPr>
              <a:t>80</a:t>
            </a:r>
            <a:r>
              <a:rPr lang="en-US" dirty="0"/>
              <a:t> </a:t>
            </a:r>
            <a:r>
              <a:rPr lang="en-US" dirty="0" smtClean="0"/>
              <a:t/>
            </a:r>
            <a:br>
              <a:rPr lang="en-US" dirty="0" smtClean="0"/>
            </a:br>
            <a:r>
              <a:rPr lang="en-US" dirty="0" smtClean="0"/>
              <a:t>byte </a:t>
            </a:r>
            <a:r>
              <a:rPr lang="en-US" dirty="0"/>
              <a:t>&gt;</a:t>
            </a:r>
            <a:r>
              <a:rPr lang="en-US" b="1" dirty="0">
                <a:solidFill>
                  <a:srgbClr val="00B0F0"/>
                </a:solidFill>
              </a:rPr>
              <a:t>COLOR_MEM</a:t>
            </a:r>
            <a:r>
              <a:rPr lang="en-US" dirty="0"/>
              <a:t> + </a:t>
            </a:r>
            <a:r>
              <a:rPr lang="en-US" b="1" dirty="0">
                <a:solidFill>
                  <a:srgbClr val="92D050"/>
                </a:solidFill>
              </a:rPr>
              <a:t>120</a:t>
            </a:r>
            <a:r>
              <a:rPr lang="en-US" dirty="0"/>
              <a:t> </a:t>
            </a:r>
            <a:r>
              <a:rPr lang="en-US" dirty="0" smtClean="0"/>
              <a:t/>
            </a:r>
            <a:br>
              <a:rPr lang="en-US" dirty="0" smtClean="0"/>
            </a:br>
            <a:r>
              <a:rPr lang="en-US" dirty="0" smtClean="0"/>
              <a:t>byte </a:t>
            </a:r>
            <a:r>
              <a:rPr lang="en-US" dirty="0"/>
              <a:t>&gt;</a:t>
            </a:r>
            <a:r>
              <a:rPr lang="en-US" b="1" dirty="0">
                <a:solidFill>
                  <a:srgbClr val="00B0F0"/>
                </a:solidFill>
              </a:rPr>
              <a:t>COLOR_MEM</a:t>
            </a:r>
            <a:r>
              <a:rPr lang="en-US" dirty="0"/>
              <a:t> + </a:t>
            </a:r>
            <a:r>
              <a:rPr lang="en-US" b="1" dirty="0">
                <a:solidFill>
                  <a:srgbClr val="92D050"/>
                </a:solidFill>
              </a:rPr>
              <a:t>160</a:t>
            </a:r>
            <a:r>
              <a:rPr lang="en-US" dirty="0"/>
              <a:t> </a:t>
            </a:r>
            <a:r>
              <a:rPr lang="en-US" dirty="0" smtClean="0"/>
              <a:t/>
            </a:r>
            <a:br>
              <a:rPr lang="en-US" dirty="0" smtClean="0"/>
            </a:br>
            <a:r>
              <a:rPr lang="en-US" dirty="0" smtClean="0"/>
              <a:t>byte </a:t>
            </a:r>
            <a:r>
              <a:rPr lang="en-US" dirty="0"/>
              <a:t>&gt;</a:t>
            </a:r>
            <a:r>
              <a:rPr lang="en-US" b="1" dirty="0">
                <a:solidFill>
                  <a:srgbClr val="00B0F0"/>
                </a:solidFill>
              </a:rPr>
              <a:t>COLOR_MEM</a:t>
            </a:r>
            <a:r>
              <a:rPr lang="en-US" dirty="0"/>
              <a:t> + </a:t>
            </a:r>
            <a:r>
              <a:rPr lang="en-US" b="1" dirty="0">
                <a:solidFill>
                  <a:srgbClr val="92D050"/>
                </a:solidFill>
              </a:rPr>
              <a:t>200</a:t>
            </a:r>
            <a:r>
              <a:rPr lang="en-US" dirty="0"/>
              <a:t> </a:t>
            </a:r>
            <a:r>
              <a:rPr lang="en-US" dirty="0" smtClean="0"/>
              <a:t/>
            </a:r>
            <a:br>
              <a:rPr lang="en-US" dirty="0" smtClean="0"/>
            </a:br>
            <a:r>
              <a:rPr lang="en-US" dirty="0" smtClean="0"/>
              <a:t>byte </a:t>
            </a:r>
            <a:r>
              <a:rPr lang="en-US" dirty="0"/>
              <a:t>&gt;</a:t>
            </a:r>
            <a:r>
              <a:rPr lang="en-US" b="1" dirty="0">
                <a:solidFill>
                  <a:srgbClr val="00B0F0"/>
                </a:solidFill>
              </a:rPr>
              <a:t>COLOR_MEM</a:t>
            </a:r>
            <a:r>
              <a:rPr lang="en-US" dirty="0"/>
              <a:t> + </a:t>
            </a:r>
            <a:r>
              <a:rPr lang="en-US" b="1" dirty="0">
                <a:solidFill>
                  <a:srgbClr val="92D050"/>
                </a:solidFill>
              </a:rPr>
              <a:t>240</a:t>
            </a:r>
            <a:r>
              <a:rPr lang="en-US" dirty="0"/>
              <a:t> </a:t>
            </a:r>
            <a:r>
              <a:rPr lang="en-US" dirty="0" smtClean="0"/>
              <a:t/>
            </a:r>
            <a:br>
              <a:rPr lang="en-US" dirty="0" smtClean="0"/>
            </a:br>
            <a:r>
              <a:rPr lang="en-US" dirty="0" smtClean="0"/>
              <a:t>byte </a:t>
            </a:r>
            <a:r>
              <a:rPr lang="en-US" dirty="0"/>
              <a:t>&gt;</a:t>
            </a:r>
            <a:r>
              <a:rPr lang="en-US" b="1" dirty="0">
                <a:solidFill>
                  <a:srgbClr val="00B0F0"/>
                </a:solidFill>
              </a:rPr>
              <a:t>COLOR_MEM</a:t>
            </a:r>
            <a:r>
              <a:rPr lang="en-US" dirty="0"/>
              <a:t> + </a:t>
            </a:r>
            <a:r>
              <a:rPr lang="en-US" b="1" dirty="0">
                <a:solidFill>
                  <a:srgbClr val="92D050"/>
                </a:solidFill>
              </a:rPr>
              <a:t>280</a:t>
            </a:r>
            <a:r>
              <a:rPr lang="en-US" dirty="0"/>
              <a:t> </a:t>
            </a:r>
            <a:r>
              <a:rPr lang="en-US" dirty="0" smtClean="0"/>
              <a:t/>
            </a:r>
            <a:br>
              <a:rPr lang="en-US" dirty="0" smtClean="0"/>
            </a:br>
            <a:r>
              <a:rPr lang="en-US" dirty="0" smtClean="0"/>
              <a:t>byte </a:t>
            </a:r>
            <a:r>
              <a:rPr lang="en-US" dirty="0"/>
              <a:t>&gt;</a:t>
            </a:r>
            <a:r>
              <a:rPr lang="en-US" b="1" dirty="0">
                <a:solidFill>
                  <a:srgbClr val="00B0F0"/>
                </a:solidFill>
              </a:rPr>
              <a:t>COLOR_MEM</a:t>
            </a:r>
            <a:r>
              <a:rPr lang="en-US" dirty="0"/>
              <a:t> + </a:t>
            </a:r>
            <a:r>
              <a:rPr lang="en-US" b="1" dirty="0">
                <a:solidFill>
                  <a:srgbClr val="92D050"/>
                </a:solidFill>
              </a:rPr>
              <a:t>320</a:t>
            </a:r>
            <a:r>
              <a:rPr lang="en-US" dirty="0"/>
              <a:t> </a:t>
            </a:r>
            <a:r>
              <a:rPr lang="en-US" dirty="0" smtClean="0"/>
              <a:t/>
            </a:r>
            <a:br>
              <a:rPr lang="en-US" dirty="0" smtClean="0"/>
            </a:br>
            <a:r>
              <a:rPr lang="en-US" dirty="0" smtClean="0"/>
              <a:t>byte </a:t>
            </a:r>
            <a:r>
              <a:rPr lang="en-US" dirty="0"/>
              <a:t>&gt;</a:t>
            </a:r>
            <a:r>
              <a:rPr lang="en-US" b="1" dirty="0">
                <a:solidFill>
                  <a:srgbClr val="00B0F0"/>
                </a:solidFill>
              </a:rPr>
              <a:t>COLOR_MEM</a:t>
            </a:r>
            <a:r>
              <a:rPr lang="en-US" dirty="0"/>
              <a:t> + </a:t>
            </a:r>
            <a:r>
              <a:rPr lang="en-US" b="1" dirty="0">
                <a:solidFill>
                  <a:srgbClr val="92D050"/>
                </a:solidFill>
              </a:rPr>
              <a:t>360</a:t>
            </a:r>
            <a:r>
              <a:rPr lang="en-US" dirty="0"/>
              <a:t> </a:t>
            </a:r>
            <a:r>
              <a:rPr lang="en-US" dirty="0" smtClean="0"/>
              <a:t/>
            </a:r>
            <a:br>
              <a:rPr lang="en-US" dirty="0" smtClean="0"/>
            </a:br>
            <a:r>
              <a:rPr lang="en-US" dirty="0" smtClean="0"/>
              <a:t>byte </a:t>
            </a:r>
            <a:r>
              <a:rPr lang="en-US" dirty="0"/>
              <a:t>&gt;</a:t>
            </a:r>
            <a:r>
              <a:rPr lang="en-US" b="1" dirty="0">
                <a:solidFill>
                  <a:srgbClr val="00B0F0"/>
                </a:solidFill>
              </a:rPr>
              <a:t>COLOR_MEM</a:t>
            </a:r>
            <a:r>
              <a:rPr lang="en-US" dirty="0"/>
              <a:t> + </a:t>
            </a:r>
            <a:r>
              <a:rPr lang="en-US" b="1" dirty="0">
                <a:solidFill>
                  <a:srgbClr val="92D050"/>
                </a:solidFill>
              </a:rPr>
              <a:t>400</a:t>
            </a:r>
            <a:r>
              <a:rPr lang="en-US" dirty="0"/>
              <a:t> </a:t>
            </a:r>
            <a:r>
              <a:rPr lang="en-US" dirty="0" smtClean="0"/>
              <a:t/>
            </a:r>
            <a:br>
              <a:rPr lang="en-US" dirty="0" smtClean="0"/>
            </a:br>
            <a:r>
              <a:rPr lang="en-US" dirty="0" smtClean="0"/>
              <a:t>byte </a:t>
            </a:r>
            <a:r>
              <a:rPr lang="en-US" dirty="0"/>
              <a:t>&gt;</a:t>
            </a:r>
            <a:r>
              <a:rPr lang="en-US" b="1" dirty="0">
                <a:solidFill>
                  <a:srgbClr val="00B0F0"/>
                </a:solidFill>
              </a:rPr>
              <a:t>COLOR_MEM</a:t>
            </a:r>
            <a:r>
              <a:rPr lang="en-US" dirty="0"/>
              <a:t> + </a:t>
            </a:r>
            <a:r>
              <a:rPr lang="en-US" b="1" dirty="0">
                <a:solidFill>
                  <a:srgbClr val="92D050"/>
                </a:solidFill>
              </a:rPr>
              <a:t>440</a:t>
            </a:r>
            <a:r>
              <a:rPr lang="en-US" dirty="0"/>
              <a:t> </a:t>
            </a:r>
            <a:r>
              <a:rPr lang="en-US" dirty="0" smtClean="0"/>
              <a:t/>
            </a:r>
            <a:br>
              <a:rPr lang="en-US" dirty="0" smtClean="0"/>
            </a:br>
            <a:r>
              <a:rPr lang="en-US" dirty="0" smtClean="0"/>
              <a:t>byte </a:t>
            </a:r>
            <a:r>
              <a:rPr lang="en-US" dirty="0"/>
              <a:t>&gt;</a:t>
            </a:r>
            <a:r>
              <a:rPr lang="en-US" b="1" dirty="0">
                <a:solidFill>
                  <a:srgbClr val="00B0F0"/>
                </a:solidFill>
              </a:rPr>
              <a:t>COLOR_MEM</a:t>
            </a:r>
            <a:r>
              <a:rPr lang="en-US" dirty="0"/>
              <a:t> + </a:t>
            </a:r>
            <a:r>
              <a:rPr lang="en-US" b="1" dirty="0">
                <a:solidFill>
                  <a:srgbClr val="92D050"/>
                </a:solidFill>
              </a:rPr>
              <a:t>480</a:t>
            </a:r>
            <a:r>
              <a:rPr lang="en-US" dirty="0"/>
              <a:t> </a:t>
            </a:r>
            <a:r>
              <a:rPr lang="en-US" dirty="0" smtClean="0"/>
              <a:t/>
            </a:r>
            <a:br>
              <a:rPr lang="en-US" dirty="0" smtClean="0"/>
            </a:br>
            <a:r>
              <a:rPr lang="en-US" dirty="0" smtClean="0"/>
              <a:t>byte </a:t>
            </a:r>
            <a:r>
              <a:rPr lang="en-US" dirty="0"/>
              <a:t>&gt;</a:t>
            </a:r>
            <a:r>
              <a:rPr lang="en-US" b="1" dirty="0">
                <a:solidFill>
                  <a:srgbClr val="00B0F0"/>
                </a:solidFill>
              </a:rPr>
              <a:t>COLOR_MEM</a:t>
            </a:r>
            <a:r>
              <a:rPr lang="en-US" dirty="0"/>
              <a:t> + </a:t>
            </a:r>
            <a:r>
              <a:rPr lang="en-US" b="1" dirty="0">
                <a:solidFill>
                  <a:srgbClr val="92D050"/>
                </a:solidFill>
              </a:rPr>
              <a:t>520</a:t>
            </a:r>
            <a:r>
              <a:rPr lang="en-US" dirty="0"/>
              <a:t> </a:t>
            </a:r>
            <a:r>
              <a:rPr lang="en-US" dirty="0" smtClean="0"/>
              <a:t/>
            </a:r>
            <a:br>
              <a:rPr lang="en-US" dirty="0" smtClean="0"/>
            </a:br>
            <a:r>
              <a:rPr lang="en-US" dirty="0" smtClean="0"/>
              <a:t>byte </a:t>
            </a:r>
            <a:r>
              <a:rPr lang="en-US" dirty="0"/>
              <a:t>&gt;</a:t>
            </a:r>
            <a:r>
              <a:rPr lang="en-US" b="1" dirty="0">
                <a:solidFill>
                  <a:srgbClr val="00B0F0"/>
                </a:solidFill>
              </a:rPr>
              <a:t>COLOR_MEM</a:t>
            </a:r>
            <a:r>
              <a:rPr lang="en-US" dirty="0"/>
              <a:t> + </a:t>
            </a:r>
            <a:r>
              <a:rPr lang="en-US" b="1" dirty="0">
                <a:solidFill>
                  <a:srgbClr val="92D050"/>
                </a:solidFill>
              </a:rPr>
              <a:t>560</a:t>
            </a:r>
            <a:r>
              <a:rPr lang="en-US" dirty="0"/>
              <a:t> </a:t>
            </a:r>
            <a:r>
              <a:rPr lang="en-US" dirty="0" smtClean="0"/>
              <a:t/>
            </a:r>
            <a:br>
              <a:rPr lang="en-US" dirty="0" smtClean="0"/>
            </a:br>
            <a:r>
              <a:rPr lang="en-US" dirty="0" smtClean="0"/>
              <a:t>byte </a:t>
            </a:r>
            <a:r>
              <a:rPr lang="en-US" dirty="0"/>
              <a:t>&gt;</a:t>
            </a:r>
            <a:r>
              <a:rPr lang="en-US" b="1" dirty="0">
                <a:solidFill>
                  <a:srgbClr val="00B0F0"/>
                </a:solidFill>
              </a:rPr>
              <a:t>COLOR_MEM</a:t>
            </a:r>
            <a:r>
              <a:rPr lang="en-US" dirty="0"/>
              <a:t> + </a:t>
            </a:r>
            <a:r>
              <a:rPr lang="en-US" b="1" dirty="0">
                <a:solidFill>
                  <a:srgbClr val="92D050"/>
                </a:solidFill>
              </a:rPr>
              <a:t>600</a:t>
            </a:r>
            <a:r>
              <a:rPr lang="en-US" dirty="0"/>
              <a:t> </a:t>
            </a:r>
            <a:r>
              <a:rPr lang="en-US" dirty="0" smtClean="0"/>
              <a:t/>
            </a:r>
            <a:br>
              <a:rPr lang="en-US" dirty="0" smtClean="0"/>
            </a:br>
            <a:r>
              <a:rPr lang="en-US" dirty="0" smtClean="0"/>
              <a:t>byte </a:t>
            </a:r>
            <a:r>
              <a:rPr lang="en-US" dirty="0"/>
              <a:t>&gt;</a:t>
            </a:r>
            <a:r>
              <a:rPr lang="en-US" b="1" dirty="0">
                <a:solidFill>
                  <a:srgbClr val="00B0F0"/>
                </a:solidFill>
              </a:rPr>
              <a:t>COLOR_MEM</a:t>
            </a:r>
            <a:r>
              <a:rPr lang="en-US" dirty="0"/>
              <a:t> + </a:t>
            </a:r>
            <a:r>
              <a:rPr lang="en-US" b="1" dirty="0">
                <a:solidFill>
                  <a:srgbClr val="92D050"/>
                </a:solidFill>
              </a:rPr>
              <a:t>640</a:t>
            </a:r>
            <a:r>
              <a:rPr lang="en-US" dirty="0"/>
              <a:t> </a:t>
            </a:r>
            <a:r>
              <a:rPr lang="en-US" dirty="0" smtClean="0"/>
              <a:t/>
            </a:r>
            <a:br>
              <a:rPr lang="en-US" dirty="0" smtClean="0"/>
            </a:br>
            <a:r>
              <a:rPr lang="en-US" dirty="0" smtClean="0"/>
              <a:t>byte </a:t>
            </a:r>
            <a:r>
              <a:rPr lang="en-US" dirty="0"/>
              <a:t>&gt;</a:t>
            </a:r>
            <a:r>
              <a:rPr lang="en-US" b="1" dirty="0">
                <a:solidFill>
                  <a:srgbClr val="00B0F0"/>
                </a:solidFill>
              </a:rPr>
              <a:t>COLOR_MEM</a:t>
            </a:r>
            <a:r>
              <a:rPr lang="en-US" dirty="0"/>
              <a:t> + </a:t>
            </a:r>
            <a:r>
              <a:rPr lang="en-US" b="1" dirty="0">
                <a:solidFill>
                  <a:srgbClr val="92D050"/>
                </a:solidFill>
              </a:rPr>
              <a:t>680</a:t>
            </a:r>
            <a:r>
              <a:rPr lang="en-US" dirty="0"/>
              <a:t> </a:t>
            </a:r>
            <a:r>
              <a:rPr lang="en-US" dirty="0" smtClean="0"/>
              <a:t/>
            </a:r>
            <a:br>
              <a:rPr lang="en-US" dirty="0" smtClean="0"/>
            </a:br>
            <a:r>
              <a:rPr lang="en-US" dirty="0" smtClean="0"/>
              <a:t>byte </a:t>
            </a:r>
            <a:r>
              <a:rPr lang="en-US" dirty="0"/>
              <a:t>&gt;</a:t>
            </a:r>
            <a:r>
              <a:rPr lang="en-US" b="1" dirty="0">
                <a:solidFill>
                  <a:srgbClr val="00B0F0"/>
                </a:solidFill>
              </a:rPr>
              <a:t>COLOR_MEM</a:t>
            </a:r>
            <a:r>
              <a:rPr lang="en-US" dirty="0"/>
              <a:t> + </a:t>
            </a:r>
            <a:r>
              <a:rPr lang="en-US" b="1" dirty="0">
                <a:solidFill>
                  <a:srgbClr val="92D050"/>
                </a:solidFill>
              </a:rPr>
              <a:t>720</a:t>
            </a:r>
            <a:r>
              <a:rPr lang="en-US" dirty="0"/>
              <a:t> </a:t>
            </a:r>
            <a:r>
              <a:rPr lang="en-US" dirty="0" smtClean="0"/>
              <a:t/>
            </a:r>
            <a:br>
              <a:rPr lang="en-US" dirty="0" smtClean="0"/>
            </a:br>
            <a:r>
              <a:rPr lang="en-US" dirty="0" smtClean="0"/>
              <a:t>byte </a:t>
            </a:r>
            <a:r>
              <a:rPr lang="en-US" dirty="0"/>
              <a:t>&gt;</a:t>
            </a:r>
            <a:r>
              <a:rPr lang="en-US" b="1" dirty="0">
                <a:solidFill>
                  <a:srgbClr val="00B0F0"/>
                </a:solidFill>
              </a:rPr>
              <a:t>COLOR_MEM</a:t>
            </a:r>
            <a:r>
              <a:rPr lang="en-US" dirty="0"/>
              <a:t> + </a:t>
            </a:r>
            <a:r>
              <a:rPr lang="en-US" b="1" dirty="0">
                <a:solidFill>
                  <a:srgbClr val="92D050"/>
                </a:solidFill>
              </a:rPr>
              <a:t>760</a:t>
            </a:r>
            <a:r>
              <a:rPr lang="en-US" dirty="0"/>
              <a:t> </a:t>
            </a:r>
            <a:r>
              <a:rPr lang="en-US" dirty="0" smtClean="0"/>
              <a:t/>
            </a:r>
            <a:br>
              <a:rPr lang="en-US" dirty="0" smtClean="0"/>
            </a:br>
            <a:r>
              <a:rPr lang="en-US" dirty="0" smtClean="0"/>
              <a:t>byte </a:t>
            </a:r>
            <a:r>
              <a:rPr lang="en-US" dirty="0"/>
              <a:t>&gt;</a:t>
            </a:r>
            <a:r>
              <a:rPr lang="en-US" b="1" dirty="0">
                <a:solidFill>
                  <a:srgbClr val="00B0F0"/>
                </a:solidFill>
              </a:rPr>
              <a:t>COLOR_MEM</a:t>
            </a:r>
            <a:r>
              <a:rPr lang="en-US" dirty="0"/>
              <a:t> + </a:t>
            </a:r>
            <a:r>
              <a:rPr lang="en-US" b="1" dirty="0">
                <a:solidFill>
                  <a:srgbClr val="92D050"/>
                </a:solidFill>
              </a:rPr>
              <a:t>800</a:t>
            </a:r>
            <a:r>
              <a:rPr lang="en-US" dirty="0"/>
              <a:t> </a:t>
            </a:r>
            <a:r>
              <a:rPr lang="en-US" dirty="0" smtClean="0"/>
              <a:t/>
            </a:r>
            <a:br>
              <a:rPr lang="en-US" dirty="0" smtClean="0"/>
            </a:br>
            <a:r>
              <a:rPr lang="en-US" dirty="0" smtClean="0"/>
              <a:t>byte </a:t>
            </a:r>
            <a:r>
              <a:rPr lang="en-US" dirty="0"/>
              <a:t>&gt;</a:t>
            </a:r>
            <a:r>
              <a:rPr lang="en-US" b="1" dirty="0">
                <a:solidFill>
                  <a:srgbClr val="00B0F0"/>
                </a:solidFill>
              </a:rPr>
              <a:t>COLOR_MEM</a:t>
            </a:r>
            <a:r>
              <a:rPr lang="en-US" dirty="0"/>
              <a:t> + </a:t>
            </a:r>
            <a:r>
              <a:rPr lang="en-US" b="1" dirty="0">
                <a:solidFill>
                  <a:srgbClr val="92D050"/>
                </a:solidFill>
              </a:rPr>
              <a:t>840</a:t>
            </a:r>
            <a:r>
              <a:rPr lang="en-US" dirty="0"/>
              <a:t> </a:t>
            </a:r>
            <a:r>
              <a:rPr lang="en-US" dirty="0" smtClean="0"/>
              <a:t/>
            </a:r>
            <a:br>
              <a:rPr lang="en-US" dirty="0" smtClean="0"/>
            </a:br>
            <a:r>
              <a:rPr lang="en-US" dirty="0" smtClean="0"/>
              <a:t>byte </a:t>
            </a:r>
            <a:r>
              <a:rPr lang="en-US" dirty="0"/>
              <a:t>&gt;</a:t>
            </a:r>
            <a:r>
              <a:rPr lang="en-US" b="1" dirty="0">
                <a:solidFill>
                  <a:srgbClr val="00B0F0"/>
                </a:solidFill>
              </a:rPr>
              <a:t>COLOR_MEM</a:t>
            </a:r>
            <a:r>
              <a:rPr lang="en-US" dirty="0"/>
              <a:t> + </a:t>
            </a:r>
            <a:r>
              <a:rPr lang="en-US" b="1" dirty="0">
                <a:solidFill>
                  <a:srgbClr val="92D050"/>
                </a:solidFill>
              </a:rPr>
              <a:t>880</a:t>
            </a:r>
            <a:r>
              <a:rPr lang="en-US" dirty="0"/>
              <a:t> </a:t>
            </a:r>
            <a:r>
              <a:rPr lang="en-US" dirty="0" smtClean="0"/>
              <a:t/>
            </a:r>
            <a:br>
              <a:rPr lang="en-US" dirty="0" smtClean="0"/>
            </a:br>
            <a:r>
              <a:rPr lang="en-US" dirty="0" smtClean="0"/>
              <a:t>byte </a:t>
            </a:r>
            <a:r>
              <a:rPr lang="en-US" dirty="0"/>
              <a:t>&gt;</a:t>
            </a:r>
            <a:r>
              <a:rPr lang="en-US" b="1" dirty="0">
                <a:solidFill>
                  <a:srgbClr val="00B0F0"/>
                </a:solidFill>
              </a:rPr>
              <a:t>COLOR_MEM</a:t>
            </a:r>
            <a:r>
              <a:rPr lang="en-US" dirty="0"/>
              <a:t> + </a:t>
            </a:r>
            <a:r>
              <a:rPr lang="en-US" b="1" dirty="0">
                <a:solidFill>
                  <a:srgbClr val="92D050"/>
                </a:solidFill>
              </a:rPr>
              <a:t>920</a:t>
            </a:r>
            <a:r>
              <a:rPr lang="en-US" dirty="0"/>
              <a:t> </a:t>
            </a:r>
            <a:r>
              <a:rPr lang="en-US" dirty="0" smtClean="0"/>
              <a:t/>
            </a:r>
            <a:br>
              <a:rPr lang="en-US" dirty="0" smtClean="0"/>
            </a:br>
            <a:r>
              <a:rPr lang="en-US" dirty="0" smtClean="0"/>
              <a:t>byte </a:t>
            </a:r>
            <a:r>
              <a:rPr lang="en-US" dirty="0"/>
              <a:t>&gt;</a:t>
            </a:r>
            <a:r>
              <a:rPr lang="en-US" b="1" dirty="0">
                <a:solidFill>
                  <a:srgbClr val="00B0F0"/>
                </a:solidFill>
              </a:rPr>
              <a:t>COLOR_MEM</a:t>
            </a:r>
            <a:r>
              <a:rPr lang="en-US" dirty="0"/>
              <a:t> + </a:t>
            </a:r>
            <a:r>
              <a:rPr lang="en-US" b="1" dirty="0">
                <a:solidFill>
                  <a:srgbClr val="92D050"/>
                </a:solidFill>
              </a:rPr>
              <a:t>960</a:t>
            </a:r>
          </a:p>
        </p:txBody>
      </p:sp>
    </p:spTree>
    <p:extLst>
      <p:ext uri="{BB962C8B-B14F-4D97-AF65-F5344CB8AC3E}">
        <p14:creationId xmlns:p14="http://schemas.microsoft.com/office/powerpoint/2010/main" val="343568169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3"/>
          </p:nvPr>
        </p:nvSpPr>
        <p:spPr/>
        <p:txBody>
          <a:bodyPr/>
          <a:lstStyle/>
          <a:p>
            <a:endParaRPr lang="en-US" dirty="0"/>
          </a:p>
        </p:txBody>
      </p:sp>
      <p:sp>
        <p:nvSpPr>
          <p:cNvPr id="4" name="Rectangle 3"/>
          <p:cNvSpPr/>
          <p:nvPr/>
        </p:nvSpPr>
        <p:spPr>
          <a:xfrm>
            <a:off x="2032883" y="2362200"/>
            <a:ext cx="5109091" cy="1754326"/>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5400" b="1" dirty="0">
                <a:solidFill>
                  <a:srgbClr val="00B0F0"/>
                </a:solidFill>
              </a:rPr>
              <a:t>Load file </a:t>
            </a:r>
            <a:endParaRPr lang="en-US" sz="5400" b="1" dirty="0" smtClean="0">
              <a:solidFill>
                <a:srgbClr val="00B0F0"/>
              </a:solidFill>
            </a:endParaRPr>
          </a:p>
          <a:p>
            <a:pPr algn="ctr"/>
            <a:r>
              <a:rPr lang="en-US" sz="5400" b="1" dirty="0" smtClean="0">
                <a:solidFill>
                  <a:srgbClr val="00B0F0"/>
                </a:solidFill>
              </a:rPr>
              <a:t>“Start_Level.asm</a:t>
            </a:r>
            <a:r>
              <a:rPr lang="en-US" sz="5400" b="1" dirty="0">
                <a:solidFill>
                  <a:srgbClr val="00B0F0"/>
                </a:solidFill>
              </a:rPr>
              <a:t>”</a:t>
            </a:r>
            <a:endParaRPr lang="en-US" sz="5400" b="1" spc="50" dirty="0">
              <a:ln w="11430"/>
              <a:solidFill>
                <a:srgbClr val="00B0F0"/>
              </a:solidFill>
              <a:effectLst>
                <a:outerShdw blurRad="76200" dist="50800" dir="5400000" algn="tl" rotWithShape="0">
                  <a:srgbClr val="000000">
                    <a:alpha val="65000"/>
                  </a:srgbClr>
                </a:outerShdw>
              </a:effectLst>
            </a:endParaRPr>
          </a:p>
        </p:txBody>
      </p:sp>
    </p:spTree>
    <p:extLst>
      <p:ext uri="{BB962C8B-B14F-4D97-AF65-F5344CB8AC3E}">
        <p14:creationId xmlns:p14="http://schemas.microsoft.com/office/powerpoint/2010/main" val="80835719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rgbClr val="FFFF00"/>
                </a:solidFill>
              </a:rPr>
              <a:t>“start_level.asm” </a:t>
            </a:r>
            <a:endParaRPr lang="en-US" b="1" dirty="0">
              <a:solidFill>
                <a:srgbClr val="FFFF00"/>
              </a:solidFill>
            </a:endParaRPr>
          </a:p>
        </p:txBody>
      </p:sp>
      <p:sp>
        <p:nvSpPr>
          <p:cNvPr id="3" name="Content Placeholder 2"/>
          <p:cNvSpPr>
            <a:spLocks noGrp="1"/>
          </p:cNvSpPr>
          <p:nvPr>
            <p:ph sz="quarter" idx="13"/>
          </p:nvPr>
        </p:nvSpPr>
        <p:spPr>
          <a:xfrm>
            <a:off x="609600" y="1600200"/>
            <a:ext cx="7924800" cy="4953000"/>
          </a:xfrm>
        </p:spPr>
        <p:txBody>
          <a:bodyPr>
            <a:noAutofit/>
          </a:bodyPr>
          <a:lstStyle/>
          <a:p>
            <a:r>
              <a:rPr lang="en-US" dirty="0" smtClean="0"/>
              <a:t>The code below prepares the screen for the placement of our map from </a:t>
            </a:r>
            <a:r>
              <a:rPr lang="en-US" dirty="0" err="1" smtClean="0"/>
              <a:t>CharPad</a:t>
            </a:r>
            <a:r>
              <a:rPr lang="en-US" dirty="0" smtClean="0"/>
              <a:t>. It does this by saving screen memory variables that place addresses in them.</a:t>
            </a:r>
            <a:br>
              <a:rPr lang="en-US" dirty="0" smtClean="0"/>
            </a:br>
            <a:r>
              <a:rPr lang="en-US" dirty="0" smtClean="0"/>
              <a:t/>
            </a:r>
            <a:br>
              <a:rPr lang="en-US" dirty="0" smtClean="0"/>
            </a:br>
            <a:r>
              <a:rPr lang="en-US" i="1" dirty="0" smtClean="0"/>
              <a:t>;====================================================================</a:t>
            </a:r>
            <a:br>
              <a:rPr lang="en-US" i="1" dirty="0" smtClean="0"/>
            </a:br>
            <a:r>
              <a:rPr lang="en-US" i="1" dirty="0" smtClean="0"/>
              <a:t>; 			SETUP </a:t>
            </a:r>
            <a:r>
              <a:rPr lang="en-US" i="1" dirty="0"/>
              <a:t>GAME LEVEL </a:t>
            </a:r>
            <a:r>
              <a:rPr lang="en-US" i="1" dirty="0" smtClean="0"/>
              <a:t>;====================================================================</a:t>
            </a:r>
            <a:br>
              <a:rPr lang="en-US" i="1" dirty="0" smtClean="0"/>
            </a:br>
            <a:r>
              <a:rPr lang="en-US" i="1" dirty="0" smtClean="0"/>
              <a:t>; </a:t>
            </a:r>
            <a:r>
              <a:rPr lang="en-US" i="1" dirty="0"/>
              <a:t>Loading a level and getting it ready for play </a:t>
            </a:r>
            <a:r>
              <a:rPr lang="en-US" i="1" dirty="0" smtClean="0"/>
              <a:t/>
            </a:r>
            <a:br>
              <a:rPr lang="en-US" i="1" dirty="0" smtClean="0"/>
            </a:br>
            <a:r>
              <a:rPr lang="en-US" i="1" dirty="0" smtClean="0"/>
              <a:t>;--------------------------------------------------------------------------------</a:t>
            </a:r>
            <a:r>
              <a:rPr lang="en-US" dirty="0" smtClean="0"/>
              <a:t>----------------------------------</a:t>
            </a:r>
            <a:br>
              <a:rPr lang="en-US" dirty="0" smtClean="0"/>
            </a:br>
            <a:r>
              <a:rPr lang="en-US" b="1" dirty="0" err="1" smtClean="0">
                <a:solidFill>
                  <a:srgbClr val="FFC000"/>
                </a:solidFill>
              </a:rPr>
              <a:t>LoadLevel</a:t>
            </a:r>
            <a:r>
              <a:rPr lang="en-US" dirty="0" smtClean="0">
                <a:solidFill>
                  <a:srgbClr val="FFC000"/>
                </a:solidFill>
              </a:rPr>
              <a:t> </a:t>
            </a:r>
            <a:br>
              <a:rPr lang="en-US" dirty="0" smtClean="0">
                <a:solidFill>
                  <a:srgbClr val="FFC000"/>
                </a:solidFill>
              </a:rPr>
            </a:br>
            <a:r>
              <a:rPr lang="en-US" dirty="0" smtClean="0"/>
              <a:t/>
            </a:r>
            <a:br>
              <a:rPr lang="en-US" dirty="0" smtClean="0"/>
            </a:br>
            <a:r>
              <a:rPr lang="en-US" dirty="0" err="1" smtClean="0"/>
              <a:t>ldx</a:t>
            </a:r>
            <a:r>
              <a:rPr lang="en-US" dirty="0" smtClean="0"/>
              <a:t> </a:t>
            </a:r>
            <a:r>
              <a:rPr lang="en-US" b="1" dirty="0">
                <a:solidFill>
                  <a:srgbClr val="00B0F0"/>
                </a:solidFill>
              </a:rPr>
              <a:t>CURRENT_LEVEL</a:t>
            </a:r>
            <a:r>
              <a:rPr lang="en-US" dirty="0"/>
              <a:t> </a:t>
            </a:r>
            <a:r>
              <a:rPr lang="en-US" i="1" dirty="0"/>
              <a:t>; Load current level number</a:t>
            </a:r>
            <a:r>
              <a:rPr lang="en-US" dirty="0"/>
              <a:t> </a:t>
            </a:r>
            <a:r>
              <a:rPr lang="en-US" dirty="0" smtClean="0"/>
              <a:t/>
            </a:r>
            <a:br>
              <a:rPr lang="en-US" dirty="0" smtClean="0"/>
            </a:br>
            <a:r>
              <a:rPr lang="en-US" dirty="0" err="1" smtClean="0"/>
              <a:t>dex</a:t>
            </a:r>
            <a:r>
              <a:rPr lang="en-US" dirty="0" smtClean="0"/>
              <a:t> </a:t>
            </a:r>
            <a:r>
              <a:rPr lang="en-US" i="1" dirty="0"/>
              <a:t>; subtract 1 (levels start at 1 not 0) </a:t>
            </a:r>
            <a:r>
              <a:rPr lang="en-US" i="1" dirty="0" smtClean="0"/>
              <a:t/>
            </a:r>
            <a:br>
              <a:rPr lang="en-US" i="1" dirty="0" smtClean="0"/>
            </a:br>
            <a:r>
              <a:rPr lang="en-US" dirty="0" err="1" smtClean="0"/>
              <a:t>txa</a:t>
            </a:r>
            <a:r>
              <a:rPr lang="en-US" dirty="0" smtClean="0"/>
              <a:t> </a:t>
            </a:r>
            <a:br>
              <a:rPr lang="en-US" dirty="0" smtClean="0"/>
            </a:br>
            <a:r>
              <a:rPr lang="en-US" dirty="0" err="1" smtClean="0"/>
              <a:t>lsr</a:t>
            </a:r>
            <a:r>
              <a:rPr lang="en-US" dirty="0" smtClean="0"/>
              <a:t> </a:t>
            </a:r>
            <a:r>
              <a:rPr lang="en-US" i="1" dirty="0"/>
              <a:t>; multiply by 2 to get a word offset</a:t>
            </a:r>
            <a:r>
              <a:rPr lang="en-US" dirty="0"/>
              <a:t> tax </a:t>
            </a:r>
            <a:r>
              <a:rPr lang="en-US" i="1" dirty="0"/>
              <a:t>; put it in x to lookup our table</a:t>
            </a:r>
            <a:r>
              <a:rPr lang="en-US" dirty="0"/>
              <a:t> </a:t>
            </a:r>
            <a:r>
              <a:rPr lang="en-US" dirty="0" smtClean="0"/>
              <a:t/>
            </a:r>
            <a:br>
              <a:rPr lang="en-US" dirty="0" smtClean="0"/>
            </a:br>
            <a:r>
              <a:rPr lang="en-US" dirty="0" err="1" smtClean="0"/>
              <a:t>sta</a:t>
            </a:r>
            <a:r>
              <a:rPr lang="en-US" dirty="0" smtClean="0"/>
              <a:t> </a:t>
            </a:r>
            <a:r>
              <a:rPr lang="en-US" b="1" dirty="0">
                <a:solidFill>
                  <a:srgbClr val="00B0F0"/>
                </a:solidFill>
              </a:rPr>
              <a:t>PARAM5</a:t>
            </a:r>
            <a:r>
              <a:rPr lang="en-US" dirty="0"/>
              <a:t> </a:t>
            </a:r>
            <a:r>
              <a:rPr lang="en-US" i="1" dirty="0"/>
              <a:t>; save in scratch </a:t>
            </a:r>
            <a:r>
              <a:rPr lang="en-US" i="1" dirty="0" smtClean="0"/>
              <a:t>parameter </a:t>
            </a:r>
            <a:r>
              <a:rPr lang="en-US" i="1" dirty="0"/>
              <a:t>(5)</a:t>
            </a:r>
            <a:endParaRPr lang="en-US" dirty="0"/>
          </a:p>
        </p:txBody>
      </p:sp>
    </p:spTree>
    <p:extLst>
      <p:ext uri="{BB962C8B-B14F-4D97-AF65-F5344CB8AC3E}">
        <p14:creationId xmlns:p14="http://schemas.microsoft.com/office/powerpoint/2010/main" val="204828136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rgbClr val="FFFF00"/>
                </a:solidFill>
              </a:rPr>
              <a:t>Get rom character set in memory</a:t>
            </a:r>
            <a:endParaRPr lang="en-US" b="1" dirty="0">
              <a:solidFill>
                <a:srgbClr val="FFFF00"/>
              </a:solidFill>
            </a:endParaRPr>
          </a:p>
        </p:txBody>
      </p:sp>
      <p:sp>
        <p:nvSpPr>
          <p:cNvPr id="3" name="Content Placeholder 2"/>
          <p:cNvSpPr>
            <a:spLocks noGrp="1"/>
          </p:cNvSpPr>
          <p:nvPr>
            <p:ph sz="quarter" idx="13"/>
          </p:nvPr>
        </p:nvSpPr>
        <p:spPr>
          <a:xfrm>
            <a:off x="609600" y="1600200"/>
            <a:ext cx="7924800" cy="4876800"/>
          </a:xfrm>
        </p:spPr>
        <p:txBody>
          <a:bodyPr>
            <a:normAutofit/>
          </a:bodyPr>
          <a:lstStyle/>
          <a:p>
            <a:pPr marL="0" indent="0">
              <a:buNone/>
            </a:pPr>
            <a:r>
              <a:rPr lang="en-US" i="1" dirty="0" smtClean="0"/>
              <a:t>Begin </a:t>
            </a:r>
            <a:r>
              <a:rPr lang="en-US" i="1" dirty="0" smtClean="0"/>
              <a:t>loading the character set data from ROM based on level of </a:t>
            </a:r>
            <a:r>
              <a:rPr lang="en-US" i="1" dirty="0" smtClean="0"/>
              <a:t>game</a:t>
            </a:r>
            <a:r>
              <a:rPr lang="en-US" dirty="0" smtClean="0"/>
              <a:t/>
            </a:r>
            <a:br>
              <a:rPr lang="en-US" dirty="0" smtClean="0"/>
            </a:br>
            <a:r>
              <a:rPr lang="en-US" dirty="0" smtClean="0"/>
              <a:t/>
            </a:r>
            <a:br>
              <a:rPr lang="en-US" dirty="0" smtClean="0"/>
            </a:br>
            <a:r>
              <a:rPr lang="en-US" dirty="0" smtClean="0"/>
              <a:t>@</a:t>
            </a:r>
            <a:r>
              <a:rPr lang="en-US" b="1" dirty="0" err="1">
                <a:solidFill>
                  <a:srgbClr val="FFC000"/>
                </a:solidFill>
              </a:rPr>
              <a:t>loadBanked</a:t>
            </a:r>
            <a:r>
              <a:rPr lang="en-US" dirty="0">
                <a:solidFill>
                  <a:srgbClr val="FFC000"/>
                </a:solidFill>
              </a:rPr>
              <a:t> </a:t>
            </a:r>
            <a:r>
              <a:rPr lang="en-US" dirty="0" smtClean="0"/>
              <a:t/>
            </a:r>
            <a:br>
              <a:rPr lang="en-US" dirty="0" smtClean="0"/>
            </a:br>
            <a:r>
              <a:rPr lang="en-US" dirty="0" err="1" smtClean="0"/>
              <a:t>sei</a:t>
            </a:r>
            <a:r>
              <a:rPr lang="en-US" dirty="0" smtClean="0"/>
              <a:t> </a:t>
            </a:r>
            <a:br>
              <a:rPr lang="en-US" dirty="0" smtClean="0"/>
            </a:br>
            <a:r>
              <a:rPr lang="en-US" dirty="0" err="1" smtClean="0"/>
              <a:t>lda</a:t>
            </a:r>
            <a:r>
              <a:rPr lang="en-US" dirty="0" smtClean="0"/>
              <a:t> </a:t>
            </a:r>
            <a:r>
              <a:rPr lang="en-US" b="1" dirty="0">
                <a:solidFill>
                  <a:srgbClr val="00B0F0"/>
                </a:solidFill>
              </a:rPr>
              <a:t>PROC_PORT</a:t>
            </a:r>
            <a:r>
              <a:rPr lang="en-US" dirty="0"/>
              <a:t> </a:t>
            </a:r>
            <a:r>
              <a:rPr lang="en-US" dirty="0" smtClean="0"/>
              <a:t/>
            </a:r>
            <a:br>
              <a:rPr lang="en-US" dirty="0" smtClean="0"/>
            </a:br>
            <a:r>
              <a:rPr lang="en-US" dirty="0" err="1" smtClean="0"/>
              <a:t>sta</a:t>
            </a:r>
            <a:r>
              <a:rPr lang="en-US" dirty="0" smtClean="0"/>
              <a:t> </a:t>
            </a:r>
            <a:r>
              <a:rPr lang="en-US" b="1" dirty="0" smtClean="0">
                <a:solidFill>
                  <a:srgbClr val="00B0F0"/>
                </a:solidFill>
              </a:rPr>
              <a:t>PARAM1</a:t>
            </a:r>
            <a:r>
              <a:rPr lang="en-US" dirty="0" smtClean="0"/>
              <a:t/>
            </a:r>
            <a:br>
              <a:rPr lang="en-US" dirty="0" smtClean="0"/>
            </a:br>
            <a:r>
              <a:rPr lang="en-US" dirty="0" err="1" smtClean="0"/>
              <a:t>lda</a:t>
            </a:r>
            <a:r>
              <a:rPr lang="en-US" dirty="0" smtClean="0"/>
              <a:t> #</a:t>
            </a:r>
            <a:r>
              <a:rPr lang="en-US" b="1" dirty="0" smtClean="0">
                <a:solidFill>
                  <a:srgbClr val="92D050"/>
                </a:solidFill>
              </a:rPr>
              <a:t>$35 </a:t>
            </a:r>
            <a:r>
              <a:rPr lang="en-US" i="1" dirty="0"/>
              <a:t>; Switch out BASIC, KERNAL, CHAREN, IO</a:t>
            </a:r>
            <a:r>
              <a:rPr lang="en-US" dirty="0"/>
              <a:t> </a:t>
            </a:r>
            <a:r>
              <a:rPr lang="en-US" dirty="0" smtClean="0"/>
              <a:t/>
            </a:r>
            <a:br>
              <a:rPr lang="en-US" dirty="0" smtClean="0"/>
            </a:br>
            <a:r>
              <a:rPr lang="en-US" dirty="0" err="1" smtClean="0"/>
              <a:t>sta</a:t>
            </a:r>
            <a:r>
              <a:rPr lang="en-US" dirty="0" smtClean="0"/>
              <a:t> </a:t>
            </a:r>
            <a:r>
              <a:rPr lang="en-US" b="1" dirty="0">
                <a:solidFill>
                  <a:srgbClr val="00B0F0"/>
                </a:solidFill>
              </a:rPr>
              <a:t>PROC_PORT</a:t>
            </a:r>
            <a:r>
              <a:rPr lang="en-US" dirty="0"/>
              <a:t> </a:t>
            </a:r>
            <a:r>
              <a:rPr lang="en-US" dirty="0" smtClean="0"/>
              <a:t>; CPU sees RAM everywhere except at $D000-$E000</a:t>
            </a:r>
            <a:br>
              <a:rPr lang="en-US" dirty="0" smtClean="0"/>
            </a:br>
            <a:r>
              <a:rPr lang="en-US" dirty="0" err="1" smtClean="0"/>
              <a:t>ldx</a:t>
            </a:r>
            <a:r>
              <a:rPr lang="en-US" dirty="0" smtClean="0"/>
              <a:t> </a:t>
            </a:r>
            <a:r>
              <a:rPr lang="en-US" b="1" dirty="0" smtClean="0">
                <a:solidFill>
                  <a:srgbClr val="00B0F0"/>
                </a:solidFill>
              </a:rPr>
              <a:t>PARAM5 </a:t>
            </a:r>
            <a:r>
              <a:rPr lang="en-US" dirty="0"/>
              <a:t>; As level increases, could point to different character </a:t>
            </a:r>
            <a:r>
              <a:rPr lang="en-US" dirty="0" smtClean="0"/>
              <a:t>sets </a:t>
            </a:r>
            <a:br>
              <a:rPr lang="en-US" dirty="0" smtClean="0"/>
            </a:br>
            <a:r>
              <a:rPr lang="en-US" dirty="0" err="1" smtClean="0"/>
              <a:t>lda</a:t>
            </a:r>
            <a:r>
              <a:rPr lang="en-US" dirty="0" smtClean="0"/>
              <a:t> </a:t>
            </a:r>
            <a:r>
              <a:rPr lang="en-US" b="1" dirty="0" smtClean="0">
                <a:solidFill>
                  <a:srgbClr val="00B0F0"/>
                </a:solidFill>
              </a:rPr>
              <a:t>CHAR_ADDRESS</a:t>
            </a:r>
            <a:r>
              <a:rPr lang="en-US" dirty="0" smtClean="0"/>
              <a:t>, x </a:t>
            </a:r>
            <a:r>
              <a:rPr lang="en-US" i="1" dirty="0"/>
              <a:t>; </a:t>
            </a:r>
            <a:r>
              <a:rPr lang="en-US" i="1" dirty="0" smtClean="0"/>
              <a:t>LEVEL_1_CHARS </a:t>
            </a:r>
            <a:r>
              <a:rPr lang="en-US" i="1" dirty="0"/>
              <a:t>= $</a:t>
            </a:r>
            <a:r>
              <a:rPr lang="en-US" i="1" dirty="0" smtClean="0"/>
              <a:t>E800 (read character set data from ROM)</a:t>
            </a:r>
            <a:r>
              <a:rPr lang="en-US" dirty="0" smtClean="0"/>
              <a:t/>
            </a:r>
            <a:br>
              <a:rPr lang="en-US" dirty="0" smtClean="0"/>
            </a:br>
            <a:r>
              <a:rPr lang="en-US" dirty="0" err="1" smtClean="0"/>
              <a:t>sta</a:t>
            </a:r>
            <a:r>
              <a:rPr lang="en-US" dirty="0" smtClean="0"/>
              <a:t> </a:t>
            </a:r>
            <a:r>
              <a:rPr lang="en-US" b="1" dirty="0">
                <a:solidFill>
                  <a:srgbClr val="00B0F0"/>
                </a:solidFill>
              </a:rPr>
              <a:t>ZEROPAGE_POINTER_1</a:t>
            </a:r>
            <a:r>
              <a:rPr lang="en-US" dirty="0"/>
              <a:t> </a:t>
            </a:r>
            <a:r>
              <a:rPr lang="en-US" dirty="0" smtClean="0"/>
              <a:t/>
            </a:r>
            <a:br>
              <a:rPr lang="en-US" dirty="0" smtClean="0"/>
            </a:br>
            <a:r>
              <a:rPr lang="en-US" dirty="0" err="1" smtClean="0"/>
              <a:t>lda</a:t>
            </a:r>
            <a:r>
              <a:rPr lang="en-US" dirty="0" smtClean="0"/>
              <a:t> </a:t>
            </a:r>
            <a:r>
              <a:rPr lang="en-US" b="1" dirty="0">
                <a:solidFill>
                  <a:srgbClr val="00B0F0"/>
                </a:solidFill>
              </a:rPr>
              <a:t>CHAR_ADDRESS + 1</a:t>
            </a:r>
            <a:r>
              <a:rPr lang="en-US" dirty="0" smtClean="0"/>
              <a:t>, x  </a:t>
            </a:r>
            <a:r>
              <a:rPr lang="en-US" i="1" dirty="0"/>
              <a:t>; </a:t>
            </a:r>
            <a:r>
              <a:rPr lang="en-US" i="1" dirty="0" smtClean="0"/>
              <a:t>LEVEL_1_CHARS </a:t>
            </a:r>
            <a:r>
              <a:rPr lang="en-US" i="1" dirty="0"/>
              <a:t>= $</a:t>
            </a:r>
            <a:r>
              <a:rPr lang="en-US" i="1" dirty="0" smtClean="0"/>
              <a:t>E800 (read character set data from ROM)</a:t>
            </a:r>
            <a:r>
              <a:rPr lang="en-US" dirty="0" smtClean="0"/>
              <a:t/>
            </a:r>
            <a:br>
              <a:rPr lang="en-US" dirty="0" smtClean="0"/>
            </a:br>
            <a:r>
              <a:rPr lang="en-US" dirty="0" err="1" smtClean="0"/>
              <a:t>sta</a:t>
            </a:r>
            <a:r>
              <a:rPr lang="en-US" dirty="0" smtClean="0"/>
              <a:t> </a:t>
            </a:r>
            <a:r>
              <a:rPr lang="en-US" b="1" dirty="0">
                <a:solidFill>
                  <a:srgbClr val="00B0F0"/>
                </a:solidFill>
              </a:rPr>
              <a:t>ZEROPAGE_POINTER_1 + 1 </a:t>
            </a:r>
            <a:r>
              <a:rPr lang="en-US" dirty="0" smtClean="0"/>
              <a:t/>
            </a:r>
            <a:br>
              <a:rPr lang="en-US" dirty="0" smtClean="0"/>
            </a:br>
            <a:r>
              <a:rPr lang="en-US" b="1" dirty="0" err="1" smtClean="0">
                <a:solidFill>
                  <a:schemeClr val="accent2">
                    <a:lumMod val="75000"/>
                  </a:schemeClr>
                </a:solidFill>
              </a:rPr>
              <a:t>loadPointer</a:t>
            </a:r>
            <a:r>
              <a:rPr lang="en-US" dirty="0" smtClean="0">
                <a:solidFill>
                  <a:schemeClr val="accent2">
                    <a:lumMod val="75000"/>
                  </a:schemeClr>
                </a:solidFill>
              </a:rPr>
              <a:t> </a:t>
            </a:r>
            <a:r>
              <a:rPr lang="en-US" b="1" dirty="0">
                <a:solidFill>
                  <a:srgbClr val="00B0F0"/>
                </a:solidFill>
              </a:rPr>
              <a:t>ZEROPAGE_POINTER_2</a:t>
            </a:r>
            <a:r>
              <a:rPr lang="en-US" dirty="0"/>
              <a:t>, </a:t>
            </a:r>
            <a:r>
              <a:rPr lang="en-US" b="1" dirty="0" smtClean="0">
                <a:solidFill>
                  <a:srgbClr val="00B0F0"/>
                </a:solidFill>
              </a:rPr>
              <a:t>CHAR_MEM</a:t>
            </a:r>
            <a:br>
              <a:rPr lang="en-US" b="1" dirty="0" smtClean="0">
                <a:solidFill>
                  <a:srgbClr val="00B0F0"/>
                </a:solidFill>
              </a:rPr>
            </a:br>
            <a:r>
              <a:rPr lang="en-US" sz="1800" dirty="0" err="1"/>
              <a:t>jsr</a:t>
            </a:r>
            <a:r>
              <a:rPr lang="en-US" sz="1800" dirty="0"/>
              <a:t> </a:t>
            </a:r>
            <a:r>
              <a:rPr lang="en-US" sz="1800" b="1" dirty="0" err="1">
                <a:solidFill>
                  <a:schemeClr val="accent2">
                    <a:lumMod val="75000"/>
                  </a:schemeClr>
                </a:solidFill>
              </a:rPr>
              <a:t>CopyChars</a:t>
            </a:r>
            <a:endParaRPr lang="en-US" b="1" dirty="0">
              <a:solidFill>
                <a:srgbClr val="00B0F0"/>
              </a:solidFill>
            </a:endParaRPr>
          </a:p>
        </p:txBody>
      </p:sp>
    </p:spTree>
    <p:extLst>
      <p:ext uri="{BB962C8B-B14F-4D97-AF65-F5344CB8AC3E}">
        <p14:creationId xmlns:p14="http://schemas.microsoft.com/office/powerpoint/2010/main" val="34326034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rgbClr val="FFFF00"/>
                </a:solidFill>
              </a:rPr>
              <a:t>Copy </a:t>
            </a:r>
            <a:r>
              <a:rPr lang="en-US" b="1" dirty="0" err="1" smtClean="0">
                <a:solidFill>
                  <a:srgbClr val="FFFF00"/>
                </a:solidFill>
              </a:rPr>
              <a:t>charpad</a:t>
            </a:r>
            <a:r>
              <a:rPr lang="en-US" b="1" dirty="0" smtClean="0">
                <a:solidFill>
                  <a:srgbClr val="FFFF00"/>
                </a:solidFill>
              </a:rPr>
              <a:t> map to memory</a:t>
            </a:r>
            <a:endParaRPr lang="en-US" b="1" dirty="0">
              <a:solidFill>
                <a:srgbClr val="FFFF00"/>
              </a:solidFill>
            </a:endParaRPr>
          </a:p>
        </p:txBody>
      </p:sp>
      <p:sp>
        <p:nvSpPr>
          <p:cNvPr id="3" name="Content Placeholder 2"/>
          <p:cNvSpPr>
            <a:spLocks noGrp="1"/>
          </p:cNvSpPr>
          <p:nvPr>
            <p:ph sz="quarter" idx="13"/>
          </p:nvPr>
        </p:nvSpPr>
        <p:spPr>
          <a:xfrm>
            <a:off x="609600" y="1600200"/>
            <a:ext cx="8153400" cy="5029200"/>
          </a:xfrm>
        </p:spPr>
        <p:txBody>
          <a:bodyPr>
            <a:normAutofit fontScale="85000" lnSpcReduction="20000"/>
          </a:bodyPr>
          <a:lstStyle/>
          <a:p>
            <a:r>
              <a:rPr lang="en-US" sz="2000" dirty="0" smtClean="0"/>
              <a:t>Copy the </a:t>
            </a:r>
            <a:r>
              <a:rPr lang="en-US" sz="2000" dirty="0" err="1" smtClean="0"/>
              <a:t>CharPad</a:t>
            </a:r>
            <a:r>
              <a:rPr lang="en-US" sz="2000" dirty="0" smtClean="0"/>
              <a:t> </a:t>
            </a:r>
            <a:r>
              <a:rPr lang="en-US" sz="2000" dirty="0" err="1" smtClean="0"/>
              <a:t>chset</a:t>
            </a:r>
            <a:r>
              <a:rPr lang="en-US" sz="2000" dirty="0" smtClean="0"/>
              <a:t> binary file data and get ROM character set copied</a:t>
            </a:r>
            <a:br>
              <a:rPr lang="en-US" sz="2000" dirty="0" smtClean="0"/>
            </a:br>
            <a:r>
              <a:rPr lang="en-US" sz="2000" dirty="0" smtClean="0"/>
              <a:t>to memory.</a:t>
            </a:r>
            <a:r>
              <a:rPr lang="en-US" sz="2000" dirty="0" smtClean="0"/>
              <a:t/>
            </a:r>
            <a:br>
              <a:rPr lang="en-US" sz="2000" dirty="0" smtClean="0"/>
            </a:br>
            <a:r>
              <a:rPr lang="en-US" sz="2000" dirty="0" smtClean="0"/>
              <a:t>The x </a:t>
            </a:r>
            <a:r>
              <a:rPr lang="en-US" sz="2000" dirty="0" smtClean="0"/>
              <a:t>register here manages which level of </a:t>
            </a:r>
            <a:r>
              <a:rPr lang="en-US" sz="2000" dirty="0" smtClean="0"/>
              <a:t>table data </a:t>
            </a:r>
            <a:r>
              <a:rPr lang="en-US" sz="2000" dirty="0" smtClean="0"/>
              <a:t>we are pointing to for the map</a:t>
            </a:r>
            <a:r>
              <a:rPr lang="en-US" sz="2000" dirty="0"/>
              <a:t>.</a:t>
            </a:r>
            <a:br>
              <a:rPr lang="en-US" sz="2000" dirty="0"/>
            </a:br>
            <a:r>
              <a:rPr lang="en-US" sz="2000" dirty="0" smtClean="0"/>
              <a:t>Copies </a:t>
            </a:r>
            <a:r>
              <a:rPr lang="en-US" sz="2000" dirty="0" err="1"/>
              <a:t>CharPad</a:t>
            </a:r>
            <a:r>
              <a:rPr lang="en-US" sz="2000" dirty="0"/>
              <a:t> </a:t>
            </a:r>
            <a:r>
              <a:rPr lang="en-US" sz="2000" dirty="0" err="1"/>
              <a:t>chset</a:t>
            </a:r>
            <a:r>
              <a:rPr lang="en-US" sz="2000" dirty="0"/>
              <a:t> binary file </a:t>
            </a:r>
            <a:r>
              <a:rPr lang="en-US" sz="2000" dirty="0" err="1"/>
              <a:t>tileset</a:t>
            </a:r>
            <a:r>
              <a:rPr lang="en-US" sz="2000" dirty="0"/>
              <a:t> data from address $4800 (CHAR_MEM</a:t>
            </a:r>
            <a:r>
              <a:rPr lang="en-US" sz="2000" dirty="0" smtClean="0"/>
              <a:t>)</a:t>
            </a:r>
            <a:br>
              <a:rPr lang="en-US" sz="2000" dirty="0" smtClean="0"/>
            </a:br>
            <a:r>
              <a:rPr lang="en-US" sz="2000" dirty="0" smtClean="0"/>
              <a:t/>
            </a:r>
            <a:br>
              <a:rPr lang="en-US" sz="2000" dirty="0" smtClean="0"/>
            </a:br>
            <a:r>
              <a:rPr lang="en-US" sz="1800" b="1" dirty="0" err="1">
                <a:solidFill>
                  <a:schemeClr val="accent2">
                    <a:lumMod val="75000"/>
                  </a:schemeClr>
                </a:solidFill>
              </a:rPr>
              <a:t>loadPointer</a:t>
            </a:r>
            <a:r>
              <a:rPr lang="en-US" sz="1800" dirty="0">
                <a:solidFill>
                  <a:schemeClr val="accent2">
                    <a:lumMod val="75000"/>
                  </a:schemeClr>
                </a:solidFill>
              </a:rPr>
              <a:t> </a:t>
            </a:r>
            <a:r>
              <a:rPr lang="en-US" sz="1800" b="1" dirty="0">
                <a:solidFill>
                  <a:srgbClr val="00B0F0"/>
                </a:solidFill>
              </a:rPr>
              <a:t>ZEROPAGE_POINTER_2</a:t>
            </a:r>
            <a:r>
              <a:rPr lang="en-US" sz="1800" dirty="0"/>
              <a:t>, </a:t>
            </a:r>
            <a:r>
              <a:rPr lang="en-US" sz="1800" b="1" dirty="0" smtClean="0">
                <a:solidFill>
                  <a:srgbClr val="00B0F0"/>
                </a:solidFill>
              </a:rPr>
              <a:t>CHAR_MEM </a:t>
            </a:r>
            <a:r>
              <a:rPr lang="en-US" sz="1800" b="1" dirty="0" smtClean="0"/>
              <a:t>; CHAR_MEM = where tiles are at</a:t>
            </a:r>
            <a:r>
              <a:rPr lang="en-US" sz="1800" b="1" dirty="0"/>
              <a:t/>
            </a:r>
            <a:br>
              <a:rPr lang="en-US" sz="1800" b="1" dirty="0"/>
            </a:br>
            <a:r>
              <a:rPr lang="en-US" sz="2000" dirty="0" err="1"/>
              <a:t>jsr</a:t>
            </a:r>
            <a:r>
              <a:rPr lang="en-US" sz="2000" dirty="0"/>
              <a:t> </a:t>
            </a:r>
            <a:r>
              <a:rPr lang="en-US" sz="2000" b="1" dirty="0" err="1" smtClean="0">
                <a:solidFill>
                  <a:schemeClr val="accent2">
                    <a:lumMod val="75000"/>
                  </a:schemeClr>
                </a:solidFill>
              </a:rPr>
              <a:t>CopyChars</a:t>
            </a:r>
            <a:r>
              <a:rPr lang="en-US" sz="2000" b="1" dirty="0" smtClean="0">
                <a:solidFill>
                  <a:schemeClr val="accent2">
                    <a:lumMod val="75000"/>
                  </a:schemeClr>
                </a:solidFill>
              </a:rPr>
              <a:t> </a:t>
            </a:r>
            <a:r>
              <a:rPr lang="en-US" sz="2000" dirty="0" smtClean="0"/>
              <a:t>; Copy ROM character set to RAM memory</a:t>
            </a:r>
            <a:endParaRPr lang="en-US" sz="2000" dirty="0"/>
          </a:p>
          <a:p>
            <a:r>
              <a:rPr lang="en-US" sz="2000" dirty="0" err="1" smtClean="0"/>
              <a:t>ldx</a:t>
            </a:r>
            <a:r>
              <a:rPr lang="en-US" sz="2000" dirty="0" smtClean="0"/>
              <a:t> </a:t>
            </a:r>
            <a:r>
              <a:rPr lang="en-US" sz="2000" b="1" dirty="0" smtClean="0">
                <a:solidFill>
                  <a:srgbClr val="00B0F0"/>
                </a:solidFill>
              </a:rPr>
              <a:t>PARAM5 </a:t>
            </a:r>
            <a:r>
              <a:rPr lang="en-US" sz="2000" dirty="0" smtClean="0"/>
              <a:t>; manages which level of data we are pointing to for the map </a:t>
            </a:r>
          </a:p>
          <a:p>
            <a:r>
              <a:rPr lang="en-US" sz="2000" dirty="0"/>
              <a:t>; </a:t>
            </a:r>
            <a:r>
              <a:rPr lang="en-US" sz="2000" dirty="0" smtClean="0"/>
              <a:t>MAP_ADRESS - gets </a:t>
            </a:r>
            <a:r>
              <a:rPr lang="en-US" sz="2000" dirty="0"/>
              <a:t>character set from ROM (points to </a:t>
            </a:r>
            <a:r>
              <a:rPr lang="en-US" sz="2000" dirty="0" smtClean="0"/>
              <a:t>LEVEL_1_MAP</a:t>
            </a:r>
            <a:r>
              <a:rPr lang="en-US" sz="2000" dirty="0"/>
              <a:t> </a:t>
            </a:r>
            <a:r>
              <a:rPr lang="en-US" sz="2000" dirty="0" smtClean="0"/>
              <a:t>= $E000)</a:t>
            </a:r>
            <a:endParaRPr lang="en-US" sz="2000" dirty="0" smtClean="0">
              <a:solidFill>
                <a:srgbClr val="00B0F0"/>
              </a:solidFill>
            </a:endParaRPr>
          </a:p>
          <a:p>
            <a:r>
              <a:rPr lang="en-US" sz="2000" dirty="0" err="1" smtClean="0"/>
              <a:t>lda</a:t>
            </a:r>
            <a:r>
              <a:rPr lang="en-US" sz="2000" dirty="0" smtClean="0"/>
              <a:t> </a:t>
            </a:r>
            <a:r>
              <a:rPr lang="en-US" sz="2000" b="1" dirty="0" smtClean="0">
                <a:solidFill>
                  <a:srgbClr val="00B0F0"/>
                </a:solidFill>
              </a:rPr>
              <a:t>MAP_ADDRESS</a:t>
            </a:r>
            <a:r>
              <a:rPr lang="en-US" sz="2000" dirty="0" smtClean="0"/>
              <a:t>, x </a:t>
            </a:r>
            <a:r>
              <a:rPr lang="en-US" sz="2000" dirty="0" smtClean="0"/>
              <a:t/>
            </a:r>
            <a:br>
              <a:rPr lang="en-US" sz="2000" dirty="0" smtClean="0"/>
            </a:br>
            <a:r>
              <a:rPr lang="en-US" sz="2000" dirty="0" err="1" smtClean="0"/>
              <a:t>sta</a:t>
            </a:r>
            <a:r>
              <a:rPr lang="en-US" sz="2000" dirty="0" smtClean="0"/>
              <a:t> </a:t>
            </a:r>
            <a:r>
              <a:rPr lang="en-US" sz="2000" b="1" dirty="0">
                <a:solidFill>
                  <a:srgbClr val="00B0F0"/>
                </a:solidFill>
              </a:rPr>
              <a:t>ZEROPAGE_POINTER_1</a:t>
            </a:r>
            <a:r>
              <a:rPr lang="en-US" sz="2000" dirty="0"/>
              <a:t> </a:t>
            </a:r>
            <a:r>
              <a:rPr lang="en-US" sz="2000" dirty="0" smtClean="0"/>
              <a:t/>
            </a:r>
            <a:br>
              <a:rPr lang="en-US" sz="2000" dirty="0" smtClean="0"/>
            </a:br>
            <a:r>
              <a:rPr lang="en-US" sz="2000" dirty="0" err="1" smtClean="0"/>
              <a:t>lda</a:t>
            </a:r>
            <a:r>
              <a:rPr lang="en-US" sz="2000" dirty="0" smtClean="0"/>
              <a:t> </a:t>
            </a:r>
            <a:r>
              <a:rPr lang="en-US" sz="2000" b="1" dirty="0">
                <a:solidFill>
                  <a:srgbClr val="00B0F0"/>
                </a:solidFill>
              </a:rPr>
              <a:t>MAP_ADDRESS + 1</a:t>
            </a:r>
            <a:r>
              <a:rPr lang="en-US" sz="2000" dirty="0" smtClean="0"/>
              <a:t>, </a:t>
            </a:r>
            <a:r>
              <a:rPr lang="en-US" sz="2000" dirty="0" smtClean="0"/>
              <a:t>x</a:t>
            </a:r>
            <a:r>
              <a:rPr lang="en-US" sz="2000" dirty="0" smtClean="0"/>
              <a:t/>
            </a:r>
            <a:br>
              <a:rPr lang="en-US" sz="2000" dirty="0" smtClean="0"/>
            </a:br>
            <a:r>
              <a:rPr lang="en-US" sz="2000" dirty="0" err="1" smtClean="0"/>
              <a:t>sta</a:t>
            </a:r>
            <a:r>
              <a:rPr lang="en-US" sz="2000" dirty="0" smtClean="0"/>
              <a:t> </a:t>
            </a:r>
            <a:r>
              <a:rPr lang="en-US" sz="2000" b="1" dirty="0">
                <a:solidFill>
                  <a:srgbClr val="00B0F0"/>
                </a:solidFill>
              </a:rPr>
              <a:t>ZEROPAGE_POINTER_1 + </a:t>
            </a:r>
            <a:r>
              <a:rPr lang="en-US" sz="2000" b="1" dirty="0" smtClean="0">
                <a:solidFill>
                  <a:srgbClr val="00B0F0"/>
                </a:solidFill>
              </a:rPr>
              <a:t>1</a:t>
            </a:r>
            <a:br>
              <a:rPr lang="en-US" sz="2000" b="1" dirty="0" smtClean="0">
                <a:solidFill>
                  <a:srgbClr val="00B0F0"/>
                </a:solidFill>
              </a:rPr>
            </a:br>
            <a:r>
              <a:rPr lang="en-US" sz="2000" dirty="0" smtClean="0"/>
              <a:t> </a:t>
            </a:r>
            <a:br>
              <a:rPr lang="en-US" sz="2000" dirty="0" smtClean="0"/>
            </a:br>
            <a:r>
              <a:rPr lang="en-US" sz="2000" dirty="0" err="1" smtClean="0"/>
              <a:t>loadPointer</a:t>
            </a:r>
            <a:r>
              <a:rPr lang="en-US" sz="2000" dirty="0" smtClean="0"/>
              <a:t> </a:t>
            </a:r>
            <a:r>
              <a:rPr lang="en-US" sz="2000" b="1" dirty="0">
                <a:solidFill>
                  <a:srgbClr val="00B0F0"/>
                </a:solidFill>
              </a:rPr>
              <a:t>ZEROPAGE_POINTER_2</a:t>
            </a:r>
            <a:r>
              <a:rPr lang="en-US" sz="2000" dirty="0"/>
              <a:t>, </a:t>
            </a:r>
            <a:r>
              <a:rPr lang="en-US" sz="2000" b="1" dirty="0">
                <a:solidFill>
                  <a:srgbClr val="00B0F0"/>
                </a:solidFill>
              </a:rPr>
              <a:t>MAP_MEM</a:t>
            </a:r>
            <a:r>
              <a:rPr lang="en-US" sz="2000" dirty="0"/>
              <a:t> </a:t>
            </a:r>
            <a:r>
              <a:rPr lang="en-US" sz="2000" dirty="0" smtClean="0"/>
              <a:t/>
            </a:r>
            <a:br>
              <a:rPr lang="en-US" sz="2000" dirty="0" smtClean="0"/>
            </a:br>
            <a:r>
              <a:rPr lang="en-US" sz="2000" dirty="0" err="1" smtClean="0"/>
              <a:t>jsr</a:t>
            </a:r>
            <a:r>
              <a:rPr lang="en-US" sz="2000" dirty="0" smtClean="0"/>
              <a:t> </a:t>
            </a:r>
            <a:r>
              <a:rPr lang="en-US" sz="2000" b="1" dirty="0" err="1">
                <a:solidFill>
                  <a:schemeClr val="accent2">
                    <a:lumMod val="75000"/>
                  </a:schemeClr>
                </a:solidFill>
              </a:rPr>
              <a:t>CopyChars</a:t>
            </a:r>
            <a:r>
              <a:rPr lang="en-US" sz="2000" dirty="0">
                <a:solidFill>
                  <a:schemeClr val="accent2">
                    <a:lumMod val="75000"/>
                  </a:schemeClr>
                </a:solidFill>
              </a:rPr>
              <a:t> </a:t>
            </a:r>
            <a:r>
              <a:rPr lang="en-US" sz="2000" dirty="0" smtClean="0"/>
              <a:t>; Copy </a:t>
            </a:r>
            <a:r>
              <a:rPr lang="en-US" sz="2000" dirty="0" err="1" smtClean="0"/>
              <a:t>CharPad</a:t>
            </a:r>
            <a:r>
              <a:rPr lang="en-US" sz="2000" dirty="0" smtClean="0"/>
              <a:t> map binary file data to memory</a:t>
            </a:r>
            <a:br>
              <a:rPr lang="en-US" sz="2000" dirty="0" smtClean="0"/>
            </a:br>
            <a:r>
              <a:rPr lang="en-US" sz="2000" dirty="0" err="1" smtClean="0"/>
              <a:t>lda</a:t>
            </a:r>
            <a:r>
              <a:rPr lang="en-US" sz="2000" dirty="0" smtClean="0"/>
              <a:t> </a:t>
            </a:r>
            <a:r>
              <a:rPr lang="en-US" sz="2000" b="1" dirty="0">
                <a:solidFill>
                  <a:srgbClr val="00B0F0"/>
                </a:solidFill>
              </a:rPr>
              <a:t>PARAM1</a:t>
            </a:r>
            <a:r>
              <a:rPr lang="en-US" sz="2000" dirty="0">
                <a:solidFill>
                  <a:srgbClr val="00B0F0"/>
                </a:solidFill>
              </a:rPr>
              <a:t> </a:t>
            </a:r>
            <a:r>
              <a:rPr lang="en-US" sz="2000" dirty="0" smtClean="0"/>
              <a:t/>
            </a:r>
            <a:br>
              <a:rPr lang="en-US" sz="2000" dirty="0" smtClean="0"/>
            </a:br>
            <a:r>
              <a:rPr lang="en-US" sz="2000" dirty="0" err="1" smtClean="0"/>
              <a:t>sta</a:t>
            </a:r>
            <a:r>
              <a:rPr lang="en-US" sz="2000" dirty="0" smtClean="0"/>
              <a:t> </a:t>
            </a:r>
            <a:r>
              <a:rPr lang="en-US" sz="2000" b="1" dirty="0">
                <a:solidFill>
                  <a:srgbClr val="00B0F0"/>
                </a:solidFill>
              </a:rPr>
              <a:t>PROC_PORT</a:t>
            </a:r>
            <a:r>
              <a:rPr lang="en-US" sz="2000" dirty="0"/>
              <a:t> </a:t>
            </a:r>
            <a:r>
              <a:rPr lang="en-US" sz="2000" dirty="0" smtClean="0"/>
              <a:t/>
            </a:r>
            <a:br>
              <a:rPr lang="en-US" sz="2000" dirty="0" smtClean="0"/>
            </a:br>
            <a:r>
              <a:rPr lang="en-US" sz="2000" dirty="0" smtClean="0"/>
              <a:t>cli </a:t>
            </a:r>
            <a:br>
              <a:rPr lang="en-US" sz="2000" dirty="0" smtClean="0"/>
            </a:br>
            <a:r>
              <a:rPr lang="en-US" sz="2000" dirty="0" err="1" smtClean="0"/>
              <a:t>rts</a:t>
            </a:r>
            <a:endParaRPr lang="en-US" sz="2000" dirty="0"/>
          </a:p>
        </p:txBody>
      </p:sp>
    </p:spTree>
    <p:extLst>
      <p:ext uri="{BB962C8B-B14F-4D97-AF65-F5344CB8AC3E}">
        <p14:creationId xmlns:p14="http://schemas.microsoft.com/office/powerpoint/2010/main" val="86502359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rgbClr val="FFFF00"/>
                </a:solidFill>
              </a:rPr>
              <a:t>Plot out map coordinates (x, y)</a:t>
            </a:r>
            <a:endParaRPr lang="en-US" b="1" dirty="0">
              <a:solidFill>
                <a:srgbClr val="FFFF00"/>
              </a:solidFill>
            </a:endParaRPr>
          </a:p>
        </p:txBody>
      </p:sp>
      <p:sp>
        <p:nvSpPr>
          <p:cNvPr id="3" name="Content Placeholder 2"/>
          <p:cNvSpPr>
            <a:spLocks noGrp="1"/>
          </p:cNvSpPr>
          <p:nvPr>
            <p:ph sz="quarter" idx="13"/>
          </p:nvPr>
        </p:nvSpPr>
        <p:spPr>
          <a:xfrm>
            <a:off x="609600" y="1600200"/>
            <a:ext cx="7924800" cy="4876800"/>
          </a:xfrm>
        </p:spPr>
        <p:txBody>
          <a:bodyPr>
            <a:normAutofit/>
          </a:bodyPr>
          <a:lstStyle/>
          <a:p>
            <a:r>
              <a:rPr lang="en-US" sz="2000" i="1" dirty="0" smtClean="0"/>
              <a:t>;==========================================================</a:t>
            </a:r>
            <a:r>
              <a:rPr lang="en-US" sz="2000" i="1" dirty="0" smtClean="0"/>
              <a:t/>
            </a:r>
            <a:br>
              <a:rPr lang="en-US" sz="2000" i="1" dirty="0" smtClean="0"/>
            </a:br>
            <a:r>
              <a:rPr lang="en-US" sz="2000" i="1" dirty="0" smtClean="0"/>
              <a:t>; 			DRAW </a:t>
            </a:r>
            <a:r>
              <a:rPr lang="en-US" sz="2000" i="1" dirty="0"/>
              <a:t>MAP ON THE SCREEN </a:t>
            </a:r>
            <a:r>
              <a:rPr lang="en-US" sz="2000" i="1" dirty="0" smtClean="0"/>
              <a:t>;==========================================================</a:t>
            </a:r>
            <a:r>
              <a:rPr lang="en-US" sz="2000" i="1" dirty="0" smtClean="0"/>
              <a:t/>
            </a:r>
            <a:br>
              <a:rPr lang="en-US" sz="2000" i="1" dirty="0" smtClean="0"/>
            </a:br>
            <a:r>
              <a:rPr lang="en-US" sz="2000" i="1" dirty="0" smtClean="0"/>
              <a:t>; </a:t>
            </a:r>
            <a:r>
              <a:rPr lang="en-US" sz="2000" i="1" dirty="0"/>
              <a:t>Draw the entire map on the </a:t>
            </a:r>
            <a:r>
              <a:rPr lang="en-US" sz="2000" i="1" dirty="0" smtClean="0"/>
              <a:t>screen. Setup </a:t>
            </a:r>
            <a:r>
              <a:rPr lang="en-US" sz="2000" i="1" dirty="0" smtClean="0"/>
              <a:t>X and Y </a:t>
            </a:r>
            <a:r>
              <a:rPr lang="en-US" sz="2000" i="1" dirty="0" smtClean="0"/>
              <a:t>map positions.</a:t>
            </a:r>
            <a:br>
              <a:rPr lang="en-US" sz="2000" i="1" dirty="0" smtClean="0"/>
            </a:br>
            <a:r>
              <a:rPr lang="en-US" sz="2000" i="1" dirty="0" smtClean="0"/>
              <a:t/>
            </a:r>
            <a:br>
              <a:rPr lang="en-US" sz="2000" i="1" dirty="0" smtClean="0"/>
            </a:br>
            <a:r>
              <a:rPr lang="en-US" sz="2000" i="1" dirty="0" smtClean="0"/>
              <a:t>X </a:t>
            </a:r>
            <a:r>
              <a:rPr lang="en-US" sz="2000" i="1" dirty="0"/>
              <a:t>= Start map X </a:t>
            </a:r>
            <a:r>
              <a:rPr lang="en-US" sz="2000" i="1" dirty="0" smtClean="0"/>
              <a:t>coordinates </a:t>
            </a:r>
            <a:r>
              <a:rPr lang="en-US" sz="2000" i="1" dirty="0"/>
              <a:t>(top left corner</a:t>
            </a:r>
            <a:r>
              <a:rPr lang="en-US" sz="2000" i="1" dirty="0" smtClean="0"/>
              <a:t>) </a:t>
            </a:r>
            <a:r>
              <a:rPr lang="en-US" sz="2000" i="1" dirty="0" smtClean="0"/>
              <a:t/>
            </a:r>
            <a:br>
              <a:rPr lang="en-US" sz="2000" i="1" dirty="0" smtClean="0"/>
            </a:br>
            <a:r>
              <a:rPr lang="en-US" sz="2000" i="1" dirty="0" smtClean="0"/>
              <a:t>Y </a:t>
            </a:r>
            <a:r>
              <a:rPr lang="en-US" sz="2000" i="1" dirty="0"/>
              <a:t>= Start map Y </a:t>
            </a:r>
            <a:r>
              <a:rPr lang="en-US" sz="2000" i="1" dirty="0" smtClean="0"/>
              <a:t>coordinates </a:t>
            </a:r>
            <a:r>
              <a:rPr lang="en-US" sz="2000" i="1" dirty="0"/>
              <a:t>(top left corner) </a:t>
            </a:r>
            <a:br>
              <a:rPr lang="en-US" sz="2000" i="1" dirty="0"/>
            </a:br>
            <a:r>
              <a:rPr lang="en-US" sz="2000" i="1" dirty="0" smtClean="0"/>
              <a:t/>
            </a:r>
            <a:br>
              <a:rPr lang="en-US" sz="2000" i="1" dirty="0" smtClean="0"/>
            </a:br>
            <a:r>
              <a:rPr lang="en-US" sz="2000" b="1" dirty="0" err="1" smtClean="0">
                <a:solidFill>
                  <a:schemeClr val="accent2">
                    <a:lumMod val="75000"/>
                  </a:schemeClr>
                </a:solidFill>
              </a:rPr>
              <a:t>DrawMap</a:t>
            </a:r>
            <a:r>
              <a:rPr lang="en-US" sz="2000" dirty="0" smtClean="0">
                <a:solidFill>
                  <a:schemeClr val="accent2">
                    <a:lumMod val="75000"/>
                  </a:schemeClr>
                </a:solidFill>
              </a:rPr>
              <a:t> </a:t>
            </a:r>
            <a:r>
              <a:rPr lang="en-US" sz="2000" dirty="0" smtClean="0"/>
              <a:t/>
            </a:r>
            <a:br>
              <a:rPr lang="en-US" sz="2000" dirty="0" smtClean="0"/>
            </a:br>
            <a:r>
              <a:rPr lang="en-US" sz="2000" dirty="0" err="1" smtClean="0"/>
              <a:t>lda</a:t>
            </a:r>
            <a:r>
              <a:rPr lang="en-US" sz="2000" dirty="0" smtClean="0"/>
              <a:t> </a:t>
            </a:r>
            <a:r>
              <a:rPr lang="en-US" sz="2000" dirty="0"/>
              <a:t>#</a:t>
            </a:r>
            <a:r>
              <a:rPr lang="en-US" sz="2000" b="1" dirty="0">
                <a:solidFill>
                  <a:srgbClr val="92D050"/>
                </a:solidFill>
              </a:rPr>
              <a:t>0</a:t>
            </a:r>
            <a:r>
              <a:rPr lang="en-US" sz="2000" dirty="0"/>
              <a:t> </a:t>
            </a:r>
            <a:r>
              <a:rPr lang="en-US" sz="2000" dirty="0" smtClean="0"/>
              <a:t/>
            </a:r>
            <a:br>
              <a:rPr lang="en-US" sz="2000" dirty="0" smtClean="0"/>
            </a:br>
            <a:r>
              <a:rPr lang="en-US" sz="2000" dirty="0" err="1" smtClean="0"/>
              <a:t>stx</a:t>
            </a:r>
            <a:r>
              <a:rPr lang="en-US" sz="2000" dirty="0" smtClean="0"/>
              <a:t> </a:t>
            </a:r>
            <a:r>
              <a:rPr lang="en-US" sz="2000" b="1" dirty="0">
                <a:solidFill>
                  <a:srgbClr val="00B0F0"/>
                </a:solidFill>
              </a:rPr>
              <a:t>MAP_X_POS</a:t>
            </a:r>
            <a:r>
              <a:rPr lang="en-US" sz="2000" dirty="0"/>
              <a:t> </a:t>
            </a:r>
            <a:r>
              <a:rPr lang="en-US" sz="2000" dirty="0" smtClean="0"/>
              <a:t>; </a:t>
            </a:r>
            <a:r>
              <a:rPr lang="en-US" sz="2000" dirty="0" err="1" smtClean="0"/>
              <a:t>CharPad</a:t>
            </a:r>
            <a:r>
              <a:rPr lang="en-US" sz="2000" dirty="0" smtClean="0"/>
              <a:t> map binary file X position</a:t>
            </a:r>
            <a:br>
              <a:rPr lang="en-US" sz="2000" dirty="0" smtClean="0"/>
            </a:br>
            <a:r>
              <a:rPr lang="en-US" sz="2000" dirty="0" smtClean="0"/>
              <a:t>sty </a:t>
            </a:r>
            <a:r>
              <a:rPr lang="en-US" sz="2000" b="1" dirty="0" smtClean="0">
                <a:solidFill>
                  <a:srgbClr val="00B0F0"/>
                </a:solidFill>
              </a:rPr>
              <a:t>MAP_Y_POS </a:t>
            </a:r>
            <a:r>
              <a:rPr lang="en-US" sz="2000" b="1" dirty="0" smtClean="0"/>
              <a:t>; </a:t>
            </a:r>
            <a:r>
              <a:rPr lang="en-US" sz="2000" b="1" dirty="0" err="1" smtClean="0"/>
              <a:t>CharPad</a:t>
            </a:r>
            <a:r>
              <a:rPr lang="en-US" sz="2000" b="1" dirty="0" smtClean="0"/>
              <a:t> map binary file Y position</a:t>
            </a:r>
            <a:endParaRPr lang="en-US" sz="2000" b="1" dirty="0"/>
          </a:p>
        </p:txBody>
      </p:sp>
    </p:spTree>
    <p:extLst>
      <p:ext uri="{BB962C8B-B14F-4D97-AF65-F5344CB8AC3E}">
        <p14:creationId xmlns:p14="http://schemas.microsoft.com/office/powerpoint/2010/main" val="206718930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rgbClr val="FFFF00"/>
                </a:solidFill>
              </a:rPr>
              <a:t>Copy </a:t>
            </a:r>
            <a:r>
              <a:rPr lang="en-US" b="1" dirty="0" err="1" smtClean="0">
                <a:solidFill>
                  <a:srgbClr val="FFFF00"/>
                </a:solidFill>
              </a:rPr>
              <a:t>charpad</a:t>
            </a:r>
            <a:r>
              <a:rPr lang="en-US" b="1" dirty="0" smtClean="0">
                <a:solidFill>
                  <a:srgbClr val="FFFF00"/>
                </a:solidFill>
              </a:rPr>
              <a:t> data down the screen</a:t>
            </a:r>
            <a:endParaRPr lang="en-US" b="1" dirty="0">
              <a:solidFill>
                <a:srgbClr val="FFFF00"/>
              </a:solidFill>
            </a:endParaRPr>
          </a:p>
        </p:txBody>
      </p:sp>
      <p:sp>
        <p:nvSpPr>
          <p:cNvPr id="3" name="Content Placeholder 2"/>
          <p:cNvSpPr>
            <a:spLocks noGrp="1"/>
          </p:cNvSpPr>
          <p:nvPr>
            <p:ph sz="quarter" idx="13"/>
          </p:nvPr>
        </p:nvSpPr>
        <p:spPr>
          <a:xfrm>
            <a:off x="609600" y="1600200"/>
            <a:ext cx="7924800" cy="4648200"/>
          </a:xfrm>
        </p:spPr>
        <p:txBody>
          <a:bodyPr>
            <a:normAutofit/>
          </a:bodyPr>
          <a:lstStyle/>
          <a:p>
            <a:r>
              <a:rPr lang="en-US" i="1" dirty="0"/>
              <a:t>; First find the address for the starting map position</a:t>
            </a:r>
            <a:r>
              <a:rPr lang="en-US" dirty="0"/>
              <a:t> </a:t>
            </a:r>
            <a:r>
              <a:rPr lang="en-US" dirty="0" smtClean="0"/>
              <a:t>and begin reading the </a:t>
            </a:r>
            <a:r>
              <a:rPr lang="en-US" dirty="0" err="1" smtClean="0"/>
              <a:t>CharPad</a:t>
            </a:r>
            <a:r>
              <a:rPr lang="en-US" dirty="0" smtClean="0"/>
              <a:t> map data to the screen from top to bottom</a:t>
            </a:r>
            <a:r>
              <a:rPr lang="en-US" dirty="0" smtClean="0"/>
              <a:t>.</a:t>
            </a:r>
            <a:r>
              <a:rPr lang="en-US" dirty="0" smtClean="0"/>
              <a:t/>
            </a:r>
            <a:br>
              <a:rPr lang="en-US" dirty="0" smtClean="0"/>
            </a:br>
            <a:r>
              <a:rPr lang="en-US" b="1" dirty="0" smtClean="0">
                <a:solidFill>
                  <a:srgbClr val="00B0F0"/>
                </a:solidFill>
              </a:rPr>
              <a:t/>
            </a:r>
            <a:br>
              <a:rPr lang="en-US" b="1" dirty="0" smtClean="0">
                <a:solidFill>
                  <a:srgbClr val="00B0F0"/>
                </a:solidFill>
              </a:rPr>
            </a:br>
            <a:r>
              <a:rPr lang="en-US" b="1" dirty="0" err="1" smtClean="0"/>
              <a:t>ldx</a:t>
            </a:r>
            <a:r>
              <a:rPr lang="en-US" b="1" dirty="0" smtClean="0"/>
              <a:t> </a:t>
            </a:r>
            <a:r>
              <a:rPr lang="en-US" b="1" dirty="0">
                <a:solidFill>
                  <a:srgbClr val="00B0F0"/>
                </a:solidFill>
              </a:rPr>
              <a:t>MAP_Y_POS </a:t>
            </a:r>
            <a:r>
              <a:rPr lang="en-US" dirty="0" smtClean="0"/>
              <a:t>; Count over to where first </a:t>
            </a:r>
            <a:r>
              <a:rPr lang="en-US" dirty="0" err="1" smtClean="0"/>
              <a:t>CharPad</a:t>
            </a:r>
            <a:r>
              <a:rPr lang="en-US" dirty="0" smtClean="0"/>
              <a:t> map area is seen (X direction)</a:t>
            </a:r>
            <a:br>
              <a:rPr lang="en-US" dirty="0" smtClean="0"/>
            </a:br>
            <a:r>
              <a:rPr lang="en-US" dirty="0" err="1" smtClean="0"/>
              <a:t>lda</a:t>
            </a:r>
            <a:r>
              <a:rPr lang="en-US" dirty="0" smtClean="0"/>
              <a:t> </a:t>
            </a:r>
            <a:r>
              <a:rPr lang="en-US" b="1" dirty="0">
                <a:solidFill>
                  <a:srgbClr val="00B0F0"/>
                </a:solidFill>
              </a:rPr>
              <a:t>MAP_LINE_LOOKUP_LO</a:t>
            </a:r>
            <a:r>
              <a:rPr lang="en-US" dirty="0" smtClean="0"/>
              <a:t>, x </a:t>
            </a:r>
            <a:r>
              <a:rPr lang="en-US" i="1" dirty="0"/>
              <a:t>; fetch the address for the line (Y </a:t>
            </a:r>
            <a:r>
              <a:rPr lang="en-US" i="1" dirty="0" smtClean="0"/>
              <a:t>position)</a:t>
            </a:r>
            <a:r>
              <a:rPr lang="en-US" dirty="0" smtClean="0"/>
              <a:t> </a:t>
            </a:r>
            <a:br>
              <a:rPr lang="en-US" dirty="0" smtClean="0"/>
            </a:br>
            <a:r>
              <a:rPr lang="en-US" dirty="0" err="1" smtClean="0"/>
              <a:t>sta</a:t>
            </a:r>
            <a:r>
              <a:rPr lang="en-US" dirty="0" smtClean="0"/>
              <a:t> </a:t>
            </a:r>
            <a:r>
              <a:rPr lang="en-US" b="1" dirty="0">
                <a:solidFill>
                  <a:srgbClr val="00B0F0"/>
                </a:solidFill>
              </a:rPr>
              <a:t>ZEROPAGE_POINTER_4</a:t>
            </a:r>
            <a:r>
              <a:rPr lang="en-US" dirty="0"/>
              <a:t> </a:t>
            </a:r>
            <a:r>
              <a:rPr lang="en-US" dirty="0" smtClean="0"/>
              <a:t/>
            </a:r>
            <a:br>
              <a:rPr lang="en-US" dirty="0" smtClean="0"/>
            </a:br>
            <a:r>
              <a:rPr lang="en-US" dirty="0" err="1" smtClean="0"/>
              <a:t>lda</a:t>
            </a:r>
            <a:r>
              <a:rPr lang="en-US" dirty="0" smtClean="0"/>
              <a:t> </a:t>
            </a:r>
            <a:r>
              <a:rPr lang="en-US" b="1" dirty="0">
                <a:solidFill>
                  <a:srgbClr val="00B0F0"/>
                </a:solidFill>
              </a:rPr>
              <a:t>MAP_LINE_LOOKUP_HI</a:t>
            </a:r>
            <a:r>
              <a:rPr lang="en-US" dirty="0" smtClean="0"/>
              <a:t>, x </a:t>
            </a:r>
            <a:br>
              <a:rPr lang="en-US" dirty="0" smtClean="0"/>
            </a:br>
            <a:r>
              <a:rPr lang="en-US" dirty="0" err="1" smtClean="0"/>
              <a:t>sta</a:t>
            </a:r>
            <a:r>
              <a:rPr lang="en-US" dirty="0" smtClean="0"/>
              <a:t> </a:t>
            </a:r>
            <a:r>
              <a:rPr lang="en-US" b="1" dirty="0">
                <a:solidFill>
                  <a:srgbClr val="00B0F0"/>
                </a:solidFill>
              </a:rPr>
              <a:t>ZEROPAGE_POINTER_4 + 1 </a:t>
            </a:r>
            <a:r>
              <a:rPr lang="en-US" dirty="0" smtClean="0"/>
              <a:t/>
            </a:r>
            <a:br>
              <a:rPr lang="en-US" dirty="0" smtClean="0"/>
            </a:br>
            <a:r>
              <a:rPr lang="en-US" dirty="0" err="1" smtClean="0"/>
              <a:t>clc</a:t>
            </a:r>
            <a:r>
              <a:rPr lang="en-US" dirty="0" smtClean="0"/>
              <a:t> </a:t>
            </a:r>
            <a:br>
              <a:rPr lang="en-US" dirty="0" smtClean="0"/>
            </a:br>
            <a:r>
              <a:rPr lang="en-US" dirty="0" err="1" smtClean="0"/>
              <a:t>lda</a:t>
            </a:r>
            <a:r>
              <a:rPr lang="en-US" dirty="0" smtClean="0"/>
              <a:t> </a:t>
            </a:r>
            <a:r>
              <a:rPr lang="en-US" b="1" dirty="0">
                <a:solidFill>
                  <a:srgbClr val="00B0F0"/>
                </a:solidFill>
              </a:rPr>
              <a:t>ZEROPAGE_POINTER_4</a:t>
            </a:r>
            <a:r>
              <a:rPr lang="en-US" dirty="0"/>
              <a:t> </a:t>
            </a:r>
            <a:r>
              <a:rPr lang="en-US" i="1" dirty="0"/>
              <a:t>; add the x position</a:t>
            </a:r>
            <a:r>
              <a:rPr lang="en-US" dirty="0"/>
              <a:t> </a:t>
            </a:r>
            <a:r>
              <a:rPr lang="en-US" dirty="0" smtClean="0"/>
              <a:t/>
            </a:r>
            <a:br>
              <a:rPr lang="en-US" dirty="0" smtClean="0"/>
            </a:br>
            <a:r>
              <a:rPr lang="en-US" dirty="0" err="1" smtClean="0"/>
              <a:t>adc</a:t>
            </a:r>
            <a:r>
              <a:rPr lang="en-US" dirty="0" smtClean="0"/>
              <a:t> </a:t>
            </a:r>
            <a:r>
              <a:rPr lang="en-US" b="1" dirty="0">
                <a:solidFill>
                  <a:srgbClr val="00B0F0"/>
                </a:solidFill>
              </a:rPr>
              <a:t>MAP_X_POS</a:t>
            </a:r>
            <a:r>
              <a:rPr lang="en-US" dirty="0"/>
              <a:t> </a:t>
            </a:r>
            <a:r>
              <a:rPr lang="en-US" dirty="0" smtClean="0"/>
              <a:t/>
            </a:r>
            <a:br>
              <a:rPr lang="en-US" dirty="0" smtClean="0"/>
            </a:br>
            <a:r>
              <a:rPr lang="en-US" dirty="0" err="1" smtClean="0"/>
              <a:t>sta</a:t>
            </a:r>
            <a:r>
              <a:rPr lang="en-US" dirty="0" smtClean="0"/>
              <a:t> </a:t>
            </a:r>
            <a:r>
              <a:rPr lang="en-US" b="1" dirty="0">
                <a:solidFill>
                  <a:srgbClr val="00B0F0"/>
                </a:solidFill>
              </a:rPr>
              <a:t>ZEROPAGE_POINTER_4</a:t>
            </a:r>
            <a:r>
              <a:rPr lang="en-US" dirty="0"/>
              <a:t> </a:t>
            </a:r>
            <a:r>
              <a:rPr lang="en-US" dirty="0" smtClean="0"/>
              <a:t/>
            </a:r>
            <a:br>
              <a:rPr lang="en-US" dirty="0" smtClean="0"/>
            </a:br>
            <a:r>
              <a:rPr lang="en-US" dirty="0" err="1" smtClean="0"/>
              <a:t>lda</a:t>
            </a:r>
            <a:r>
              <a:rPr lang="en-US" dirty="0" smtClean="0"/>
              <a:t> </a:t>
            </a:r>
            <a:r>
              <a:rPr lang="en-US" b="1" dirty="0">
                <a:solidFill>
                  <a:srgbClr val="00B0F0"/>
                </a:solidFill>
              </a:rPr>
              <a:t>ZEROPAGE_POINTER_4 + 1 </a:t>
            </a:r>
            <a:r>
              <a:rPr lang="en-US" b="1" dirty="0" smtClean="0">
                <a:solidFill>
                  <a:srgbClr val="00B0F0"/>
                </a:solidFill>
              </a:rPr>
              <a:t/>
            </a:r>
            <a:br>
              <a:rPr lang="en-US" b="1" dirty="0" smtClean="0">
                <a:solidFill>
                  <a:srgbClr val="00B0F0"/>
                </a:solidFill>
              </a:rPr>
            </a:br>
            <a:r>
              <a:rPr lang="en-US" dirty="0" err="1" smtClean="0"/>
              <a:t>adc</a:t>
            </a:r>
            <a:r>
              <a:rPr lang="en-US" dirty="0" smtClean="0"/>
              <a:t> </a:t>
            </a:r>
            <a:r>
              <a:rPr lang="en-US" dirty="0"/>
              <a:t>#</a:t>
            </a:r>
            <a:r>
              <a:rPr lang="en-US" b="1" dirty="0">
                <a:solidFill>
                  <a:srgbClr val="92D050"/>
                </a:solidFill>
              </a:rPr>
              <a:t>0</a:t>
            </a:r>
            <a:r>
              <a:rPr lang="en-US" dirty="0"/>
              <a:t> </a:t>
            </a:r>
            <a:r>
              <a:rPr lang="en-US" dirty="0" smtClean="0"/>
              <a:t/>
            </a:r>
            <a:br>
              <a:rPr lang="en-US" dirty="0" smtClean="0"/>
            </a:br>
            <a:r>
              <a:rPr lang="en-US" dirty="0" err="1" smtClean="0"/>
              <a:t>sta</a:t>
            </a:r>
            <a:r>
              <a:rPr lang="en-US" dirty="0" smtClean="0"/>
              <a:t> </a:t>
            </a:r>
            <a:r>
              <a:rPr lang="en-US" b="1" dirty="0">
                <a:solidFill>
                  <a:srgbClr val="00B0F0"/>
                </a:solidFill>
              </a:rPr>
              <a:t>ZEROPAGE_POINTER_4 + 1 </a:t>
            </a:r>
            <a:r>
              <a:rPr lang="en-US" i="1" dirty="0"/>
              <a:t>; ZEROPAGE_POINTER_1 now holds the map start address</a:t>
            </a:r>
            <a:r>
              <a:rPr lang="en-US" dirty="0"/>
              <a:t> </a:t>
            </a:r>
            <a:endParaRPr lang="en-US" b="1" dirty="0">
              <a:solidFill>
                <a:srgbClr val="00B0F0"/>
              </a:solidFill>
            </a:endParaRPr>
          </a:p>
        </p:txBody>
      </p:sp>
    </p:spTree>
    <p:extLst>
      <p:ext uri="{BB962C8B-B14F-4D97-AF65-F5344CB8AC3E}">
        <p14:creationId xmlns:p14="http://schemas.microsoft.com/office/powerpoint/2010/main" val="259140511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3"/>
          </p:nvPr>
        </p:nvSpPr>
        <p:spPr>
          <a:xfrm>
            <a:off x="609600" y="1600200"/>
            <a:ext cx="7924800" cy="4800600"/>
          </a:xfrm>
        </p:spPr>
        <p:txBody>
          <a:bodyPr>
            <a:normAutofit/>
          </a:bodyPr>
          <a:lstStyle/>
          <a:p>
            <a:r>
              <a:rPr lang="en-US" i="1" dirty="0" smtClean="0"/>
              <a:t>This section begins the laying of the 4 x 4 tiles that are used for our game map. If you look at the </a:t>
            </a:r>
            <a:r>
              <a:rPr lang="en-US" i="1" dirty="0" err="1" smtClean="0"/>
              <a:t>CharPad</a:t>
            </a:r>
            <a:r>
              <a:rPr lang="en-US" i="1" dirty="0" smtClean="0"/>
              <a:t> example you will see that they are stacked on top of each other. See the example here. There are 4 tiles going left to right and 4 tiles going top to bottom. Beside it is an example of a tile as seen in the game.</a:t>
            </a:r>
            <a:r>
              <a:rPr lang="en-US" dirty="0" smtClean="0"/>
              <a:t/>
            </a:r>
            <a:br>
              <a:rPr lang="en-US" dirty="0" smtClean="0"/>
            </a:br>
            <a:r>
              <a:rPr lang="en-US" dirty="0" smtClean="0"/>
              <a:t/>
            </a:r>
            <a:br>
              <a:rPr lang="en-US" dirty="0" smtClean="0"/>
            </a:br>
            <a:r>
              <a:rPr lang="en-US" dirty="0" err="1" smtClean="0"/>
              <a:t>ldy</a:t>
            </a:r>
            <a:r>
              <a:rPr lang="en-US" dirty="0" smtClean="0"/>
              <a:t> #</a:t>
            </a:r>
            <a:r>
              <a:rPr lang="en-US" b="1" dirty="0" smtClean="0">
                <a:solidFill>
                  <a:srgbClr val="92D050"/>
                </a:solidFill>
              </a:rPr>
              <a:t>0</a:t>
            </a:r>
            <a:r>
              <a:rPr lang="en-US" dirty="0" smtClean="0"/>
              <a:t> </a:t>
            </a:r>
            <a:r>
              <a:rPr lang="en-US" i="1" dirty="0" smtClean="0"/>
              <a:t>; holds X screen position (</a:t>
            </a:r>
            <a:r>
              <a:rPr lang="en-US" sz="1600" b="1" dirty="0" smtClean="0">
                <a:solidFill>
                  <a:srgbClr val="00B0F0"/>
                </a:solidFill>
              </a:rPr>
              <a:t>MAP_X_POS)</a:t>
            </a:r>
            <a:r>
              <a:rPr lang="en-US" dirty="0" smtClean="0"/>
              <a:t/>
            </a:r>
            <a:br>
              <a:rPr lang="en-US" dirty="0" smtClean="0"/>
            </a:br>
            <a:r>
              <a:rPr lang="en-US" dirty="0" err="1" smtClean="0"/>
              <a:t>ldx</a:t>
            </a:r>
            <a:r>
              <a:rPr lang="en-US" dirty="0" smtClean="0"/>
              <a:t> #</a:t>
            </a:r>
            <a:r>
              <a:rPr lang="en-US" b="1" dirty="0" smtClean="0">
                <a:solidFill>
                  <a:srgbClr val="92D050"/>
                </a:solidFill>
              </a:rPr>
              <a:t>0</a:t>
            </a:r>
            <a:r>
              <a:rPr lang="en-US" dirty="0" smtClean="0"/>
              <a:t> </a:t>
            </a:r>
            <a:r>
              <a:rPr lang="en-US" i="1" dirty="0" smtClean="0"/>
              <a:t>; holds Y screen position </a:t>
            </a:r>
            <a:r>
              <a:rPr lang="en-US" dirty="0" smtClean="0"/>
              <a:t>(</a:t>
            </a:r>
            <a:r>
              <a:rPr lang="en-US" sz="1600" b="1" dirty="0" smtClean="0">
                <a:solidFill>
                  <a:srgbClr val="00B0F0"/>
                </a:solidFill>
              </a:rPr>
              <a:t>MAP_Y_POS)</a:t>
            </a:r>
            <a:r>
              <a:rPr lang="en-US" dirty="0" smtClean="0"/>
              <a:t/>
            </a:r>
            <a:br>
              <a:rPr lang="en-US" dirty="0" smtClean="0"/>
            </a:br>
            <a:endParaRPr lang="en-US" dirty="0" smtClean="0"/>
          </a:p>
          <a:p>
            <a:r>
              <a:rPr lang="en-US" dirty="0" smtClean="0"/>
              <a:t>; ZEROPAGE_POINTER_4 = </a:t>
            </a:r>
            <a:r>
              <a:rPr lang="en-US" dirty="0" smtClean="0"/>
              <a:t>MAP_MEM</a:t>
            </a:r>
            <a:r>
              <a:rPr lang="en-US" dirty="0" smtClean="0"/>
              <a:t/>
            </a:r>
            <a:br>
              <a:rPr lang="en-US" dirty="0" smtClean="0"/>
            </a:br>
            <a:r>
              <a:rPr lang="en-US" b="1" dirty="0" smtClean="0">
                <a:solidFill>
                  <a:srgbClr val="FFC000"/>
                </a:solidFill>
              </a:rPr>
              <a:t>@loop </a:t>
            </a:r>
            <a:r>
              <a:rPr lang="en-US" dirty="0" smtClean="0"/>
              <a:t/>
            </a:r>
            <a:br>
              <a:rPr lang="en-US" dirty="0" smtClean="0"/>
            </a:br>
            <a:r>
              <a:rPr lang="en-US" dirty="0" err="1" smtClean="0"/>
              <a:t>lda</a:t>
            </a:r>
            <a:r>
              <a:rPr lang="en-US" dirty="0" smtClean="0"/>
              <a:t> (</a:t>
            </a:r>
            <a:r>
              <a:rPr lang="en-US" b="1" dirty="0" smtClean="0">
                <a:solidFill>
                  <a:srgbClr val="00B0F0"/>
                </a:solidFill>
              </a:rPr>
              <a:t>ZEROPAGE_POINTER_4</a:t>
            </a:r>
            <a:r>
              <a:rPr lang="en-US" dirty="0" smtClean="0"/>
              <a:t>), y </a:t>
            </a:r>
            <a:r>
              <a:rPr lang="en-US" i="1" dirty="0" smtClean="0"/>
              <a:t>; fetch map data</a:t>
            </a:r>
            <a:r>
              <a:rPr lang="en-US" dirty="0" smtClean="0"/>
              <a:t> </a:t>
            </a:r>
            <a:br>
              <a:rPr lang="en-US" dirty="0" smtClean="0"/>
            </a:br>
            <a:r>
              <a:rPr lang="en-US" dirty="0" err="1" smtClean="0"/>
              <a:t>jsr</a:t>
            </a:r>
            <a:r>
              <a:rPr lang="en-US" dirty="0" smtClean="0"/>
              <a:t> </a:t>
            </a:r>
            <a:r>
              <a:rPr lang="en-US" b="1" dirty="0" err="1" smtClean="0">
                <a:solidFill>
                  <a:schemeClr val="accent2">
                    <a:lumMod val="75000"/>
                  </a:schemeClr>
                </a:solidFill>
              </a:rPr>
              <a:t>DrawTile</a:t>
            </a:r>
            <a:r>
              <a:rPr lang="en-US" dirty="0" smtClean="0">
                <a:solidFill>
                  <a:schemeClr val="accent2">
                    <a:lumMod val="75000"/>
                  </a:schemeClr>
                </a:solidFill>
              </a:rPr>
              <a:t> </a:t>
            </a:r>
            <a:r>
              <a:rPr lang="en-US" i="1" dirty="0" smtClean="0"/>
              <a:t>; draw the tile</a:t>
            </a:r>
            <a:r>
              <a:rPr lang="en-US" dirty="0" smtClean="0"/>
              <a:t> </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6400" y="2666999"/>
            <a:ext cx="3124200" cy="3637461"/>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95147" y="5181600"/>
            <a:ext cx="619125" cy="647700"/>
          </a:xfrm>
          <a:prstGeom prst="rect">
            <a:avLst/>
          </a:prstGeom>
        </p:spPr>
      </p:pic>
    </p:spTree>
    <p:extLst>
      <p:ext uri="{BB962C8B-B14F-4D97-AF65-F5344CB8AC3E}">
        <p14:creationId xmlns:p14="http://schemas.microsoft.com/office/powerpoint/2010/main" val="117862591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rgbClr val="FFFF00"/>
                </a:solidFill>
              </a:rPr>
              <a:t>Read the first tile line</a:t>
            </a:r>
            <a:endParaRPr lang="en-US" b="1" dirty="0">
              <a:solidFill>
                <a:srgbClr val="FFFF00"/>
              </a:solidFill>
            </a:endParaRPr>
          </a:p>
        </p:txBody>
      </p:sp>
      <p:sp>
        <p:nvSpPr>
          <p:cNvPr id="3" name="Content Placeholder 2"/>
          <p:cNvSpPr>
            <a:spLocks noGrp="1"/>
          </p:cNvSpPr>
          <p:nvPr>
            <p:ph sz="quarter" idx="13"/>
          </p:nvPr>
        </p:nvSpPr>
        <p:spPr>
          <a:xfrm>
            <a:off x="609600" y="1600200"/>
            <a:ext cx="7924800" cy="4876800"/>
          </a:xfrm>
        </p:spPr>
        <p:txBody>
          <a:bodyPr>
            <a:normAutofit lnSpcReduction="10000"/>
          </a:bodyPr>
          <a:lstStyle/>
          <a:p>
            <a:r>
              <a:rPr lang="en-US" dirty="0" smtClean="0"/>
              <a:t>The “</a:t>
            </a:r>
            <a:r>
              <a:rPr lang="en-US" dirty="0" err="1" smtClean="0"/>
              <a:t>addPointer</a:t>
            </a:r>
            <a:r>
              <a:rPr lang="en-US" dirty="0" smtClean="0"/>
              <a:t>” macro is used to read 100 tiles from the </a:t>
            </a:r>
            <a:r>
              <a:rPr lang="en-US" dirty="0" err="1" smtClean="0"/>
              <a:t>CharPad</a:t>
            </a:r>
            <a:r>
              <a:rPr lang="en-US" dirty="0" smtClean="0"/>
              <a:t> map (total length). This line can be changed to fit your exact map. So if you only have a map that is 50 tiles it can be changed here.</a:t>
            </a:r>
          </a:p>
          <a:p>
            <a:r>
              <a:rPr lang="en-US" dirty="0" smtClean="0"/>
              <a:t>Draw 10 tiles side by side across the screen and 5 character data tiles side by side. These manage what can be currently seen as the map is displayed and scrolled (in Video 2). Note: the subroutine “</a:t>
            </a:r>
            <a:r>
              <a:rPr lang="en-US" dirty="0" err="1" smtClean="0"/>
              <a:t>DrawTile</a:t>
            </a:r>
            <a:r>
              <a:rPr lang="en-US" dirty="0" smtClean="0"/>
              <a:t>” is what places them on the screen. The example below contains 4 tiles. So when we reach number 5 we are done (it never gets drawn).</a:t>
            </a:r>
            <a:endParaRPr lang="en-US" dirty="0"/>
          </a:p>
          <a:p>
            <a:r>
              <a:rPr lang="en-US" sz="2000" dirty="0" err="1"/>
              <a:t>iny</a:t>
            </a:r>
            <a:r>
              <a:rPr lang="en-US" sz="2000" dirty="0"/>
              <a:t> </a:t>
            </a:r>
            <a:r>
              <a:rPr lang="en-US" sz="2000" i="1" dirty="0"/>
              <a:t>; </a:t>
            </a:r>
            <a:r>
              <a:rPr lang="en-US" sz="2000" i="1" dirty="0" err="1"/>
              <a:t>inc</a:t>
            </a:r>
            <a:r>
              <a:rPr lang="en-US" sz="2000" i="1" dirty="0"/>
              <a:t> X and check for end of screen</a:t>
            </a:r>
            <a:r>
              <a:rPr lang="en-US" sz="2000" dirty="0"/>
              <a:t> </a:t>
            </a:r>
            <a:br>
              <a:rPr lang="en-US" sz="2000" dirty="0"/>
            </a:br>
            <a:r>
              <a:rPr lang="en-US" sz="2000" dirty="0" err="1"/>
              <a:t>cpy</a:t>
            </a:r>
            <a:r>
              <a:rPr lang="en-US" sz="2000" dirty="0"/>
              <a:t> #</a:t>
            </a:r>
            <a:r>
              <a:rPr lang="en-US" sz="2000" b="1" dirty="0">
                <a:solidFill>
                  <a:srgbClr val="92D050"/>
                </a:solidFill>
              </a:rPr>
              <a:t>10</a:t>
            </a:r>
            <a:r>
              <a:rPr lang="en-US" sz="2000" dirty="0"/>
              <a:t> </a:t>
            </a:r>
            <a:r>
              <a:rPr lang="en-US" sz="2000" i="1" dirty="0"/>
              <a:t>; </a:t>
            </a:r>
            <a:r>
              <a:rPr lang="en-US" sz="2000" i="1" dirty="0" smtClean="0"/>
              <a:t>from left to right</a:t>
            </a:r>
            <a:r>
              <a:rPr lang="en-US" sz="2000" dirty="0" smtClean="0"/>
              <a:t/>
            </a:r>
            <a:br>
              <a:rPr lang="en-US" sz="2000" dirty="0" smtClean="0"/>
            </a:br>
            <a:r>
              <a:rPr lang="en-US" sz="2000" dirty="0" err="1" smtClean="0"/>
              <a:t>bne</a:t>
            </a:r>
            <a:r>
              <a:rPr lang="en-US" sz="2000" dirty="0" smtClean="0"/>
              <a:t> </a:t>
            </a:r>
            <a:r>
              <a:rPr lang="en-US" sz="2000" b="1" dirty="0">
                <a:solidFill>
                  <a:srgbClr val="FFC000"/>
                </a:solidFill>
              </a:rPr>
              <a:t>@loop </a:t>
            </a:r>
            <a:r>
              <a:rPr lang="en-US" sz="2000" i="1" dirty="0"/>
              <a:t>; go down one line on the </a:t>
            </a:r>
            <a:r>
              <a:rPr lang="en-US" sz="2000" i="1" dirty="0" smtClean="0"/>
              <a:t>map</a:t>
            </a:r>
            <a:r>
              <a:rPr lang="en-US" sz="2000" dirty="0"/>
              <a:t/>
            </a:r>
            <a:br>
              <a:rPr lang="en-US" sz="2000" dirty="0"/>
            </a:br>
            <a:r>
              <a:rPr lang="en-US" sz="2000" dirty="0" err="1"/>
              <a:t>addPointer</a:t>
            </a:r>
            <a:r>
              <a:rPr lang="en-US" sz="2000" dirty="0"/>
              <a:t> </a:t>
            </a:r>
            <a:r>
              <a:rPr lang="en-US" sz="2000" b="1" dirty="0">
                <a:solidFill>
                  <a:srgbClr val="00B0F0"/>
                </a:solidFill>
              </a:rPr>
              <a:t>ZEROPAGE_POINTER_4</a:t>
            </a:r>
            <a:r>
              <a:rPr lang="en-US" sz="2000" dirty="0"/>
              <a:t>, </a:t>
            </a:r>
            <a:r>
              <a:rPr lang="en-US" sz="2000" b="1" dirty="0">
                <a:solidFill>
                  <a:srgbClr val="92D050"/>
                </a:solidFill>
              </a:rPr>
              <a:t>100</a:t>
            </a:r>
            <a:r>
              <a:rPr lang="en-US" sz="2000" dirty="0"/>
              <a:t> </a:t>
            </a:r>
            <a:br>
              <a:rPr lang="en-US" sz="2000" dirty="0"/>
            </a:br>
            <a:r>
              <a:rPr lang="en-US" sz="2000" dirty="0" err="1"/>
              <a:t>ldy</a:t>
            </a:r>
            <a:r>
              <a:rPr lang="en-US" sz="2000" dirty="0"/>
              <a:t> #</a:t>
            </a:r>
            <a:r>
              <a:rPr lang="en-US" sz="2000" b="1" dirty="0">
                <a:solidFill>
                  <a:srgbClr val="92D050"/>
                </a:solidFill>
              </a:rPr>
              <a:t>0</a:t>
            </a:r>
            <a:r>
              <a:rPr lang="en-US" sz="2000" dirty="0"/>
              <a:t> </a:t>
            </a:r>
            <a:br>
              <a:rPr lang="en-US" sz="2000" dirty="0"/>
            </a:br>
            <a:r>
              <a:rPr lang="en-US" sz="2000" dirty="0" err="1"/>
              <a:t>inx</a:t>
            </a:r>
            <a:r>
              <a:rPr lang="en-US" sz="2000" dirty="0"/>
              <a:t> </a:t>
            </a:r>
            <a:br>
              <a:rPr lang="en-US" sz="2000" dirty="0"/>
            </a:br>
            <a:r>
              <a:rPr lang="en-US" sz="2000" dirty="0" err="1"/>
              <a:t>cpx</a:t>
            </a:r>
            <a:r>
              <a:rPr lang="en-US" sz="2000" dirty="0"/>
              <a:t> #</a:t>
            </a:r>
            <a:r>
              <a:rPr lang="en-US" sz="2000" b="1" dirty="0">
                <a:solidFill>
                  <a:srgbClr val="92D050"/>
                </a:solidFill>
              </a:rPr>
              <a:t>5</a:t>
            </a:r>
            <a:r>
              <a:rPr lang="en-US" sz="2000" dirty="0"/>
              <a:t> </a:t>
            </a:r>
            <a:r>
              <a:rPr lang="en-US" sz="2000" dirty="0" smtClean="0"/>
              <a:t>(1-4 in a row)</a:t>
            </a:r>
            <a:r>
              <a:rPr lang="en-US" sz="2000" dirty="0"/>
              <a:t/>
            </a:r>
            <a:br>
              <a:rPr lang="en-US" sz="2000" dirty="0"/>
            </a:br>
            <a:r>
              <a:rPr lang="en-US" sz="2000" dirty="0" err="1"/>
              <a:t>bne</a:t>
            </a:r>
            <a:r>
              <a:rPr lang="en-US" sz="2000" dirty="0"/>
              <a:t> </a:t>
            </a:r>
            <a:r>
              <a:rPr lang="en-US" sz="2000" b="1" dirty="0">
                <a:solidFill>
                  <a:srgbClr val="FFC000"/>
                </a:solidFill>
              </a:rPr>
              <a:t>@loop </a:t>
            </a:r>
            <a:r>
              <a:rPr lang="en-US" sz="2000" dirty="0"/>
              <a:t/>
            </a:r>
            <a:br>
              <a:rPr lang="en-US" sz="2000" dirty="0"/>
            </a:br>
            <a:r>
              <a:rPr lang="en-US" sz="2000" dirty="0" err="1"/>
              <a:t>rts</a:t>
            </a:r>
            <a:endParaRPr lang="en-US" sz="2000" dirty="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88254" y="4876800"/>
            <a:ext cx="3724275" cy="971550"/>
          </a:xfrm>
          <a:prstGeom prst="rect">
            <a:avLst/>
          </a:prstGeom>
        </p:spPr>
      </p:pic>
      <p:sp>
        <p:nvSpPr>
          <p:cNvPr id="6" name="TextBox 5"/>
          <p:cNvSpPr txBox="1"/>
          <p:nvPr/>
        </p:nvSpPr>
        <p:spPr>
          <a:xfrm>
            <a:off x="3307975" y="5880623"/>
            <a:ext cx="3704554" cy="276999"/>
          </a:xfrm>
          <a:prstGeom prst="rect">
            <a:avLst/>
          </a:prstGeom>
          <a:noFill/>
        </p:spPr>
        <p:txBody>
          <a:bodyPr wrap="square" rtlCol="0">
            <a:spAutoFit/>
          </a:bodyPr>
          <a:lstStyle/>
          <a:p>
            <a:r>
              <a:rPr lang="en-US" sz="1200" dirty="0"/>
              <a:t> </a:t>
            </a:r>
            <a:r>
              <a:rPr lang="en-US" sz="1200" dirty="0" smtClean="0"/>
              <a:t>       1	        2	        3	        4</a:t>
            </a:r>
            <a:endParaRPr lang="en-US" sz="1200" dirty="0"/>
          </a:p>
        </p:txBody>
      </p:sp>
    </p:spTree>
    <p:extLst>
      <p:ext uri="{BB962C8B-B14F-4D97-AF65-F5344CB8AC3E}">
        <p14:creationId xmlns:p14="http://schemas.microsoft.com/office/powerpoint/2010/main" val="237568682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rgbClr val="FFFF00"/>
                </a:solidFill>
              </a:rPr>
              <a:t>prepare tiles for the main screen</a:t>
            </a:r>
            <a:endParaRPr lang="en-US" b="1" dirty="0">
              <a:solidFill>
                <a:srgbClr val="FFFF00"/>
              </a:solidFill>
            </a:endParaRPr>
          </a:p>
        </p:txBody>
      </p:sp>
      <p:sp>
        <p:nvSpPr>
          <p:cNvPr id="3" name="Content Placeholder 2"/>
          <p:cNvSpPr>
            <a:spLocks noGrp="1"/>
          </p:cNvSpPr>
          <p:nvPr>
            <p:ph sz="quarter" idx="13"/>
          </p:nvPr>
        </p:nvSpPr>
        <p:spPr/>
        <p:txBody>
          <a:bodyPr>
            <a:normAutofit/>
          </a:bodyPr>
          <a:lstStyle/>
          <a:p>
            <a:r>
              <a:rPr lang="en-US" i="1" dirty="0" smtClean="0"/>
              <a:t>;==================================================================== </a:t>
            </a:r>
            <a:br>
              <a:rPr lang="en-US" i="1" dirty="0" smtClean="0"/>
            </a:br>
            <a:r>
              <a:rPr lang="en-US" i="1" dirty="0" smtClean="0"/>
              <a:t>; </a:t>
            </a:r>
            <a:r>
              <a:rPr lang="en-US" i="1" dirty="0"/>
              <a:t>PLACE 4X4 TILES ON THE SCREEN </a:t>
            </a:r>
            <a:r>
              <a:rPr lang="en-US" i="1" dirty="0" smtClean="0"/>
              <a:t>;====================================================================</a:t>
            </a:r>
            <a:br>
              <a:rPr lang="en-US" i="1" dirty="0" smtClean="0"/>
            </a:br>
            <a:r>
              <a:rPr lang="en-US" i="1" dirty="0" smtClean="0"/>
              <a:t>; This sections draws 4x4 tiles using PARAM2, which goes to the right</a:t>
            </a:r>
            <a:br>
              <a:rPr lang="en-US" i="1" dirty="0" smtClean="0"/>
            </a:br>
            <a:r>
              <a:rPr lang="en-US" i="1" dirty="0" smtClean="0"/>
              <a:t>; and PARAM3 which draws the tile going down.</a:t>
            </a:r>
            <a:br>
              <a:rPr lang="en-US" i="1" dirty="0" smtClean="0"/>
            </a:br>
            <a:r>
              <a:rPr lang="en-US" i="1" dirty="0" smtClean="0"/>
              <a:t>;--------------------------------------------------------------------------------- </a:t>
            </a:r>
            <a:r>
              <a:rPr lang="en-US" i="1" dirty="0"/>
              <a:t>; </a:t>
            </a:r>
          </a:p>
          <a:p>
            <a:r>
              <a:rPr lang="en-US" i="1" dirty="0" smtClean="0"/>
              <a:t>; PARAM1 = </a:t>
            </a:r>
            <a:r>
              <a:rPr lang="en-US" i="1" dirty="0" err="1" smtClean="0"/>
              <a:t>CharPad</a:t>
            </a:r>
            <a:r>
              <a:rPr lang="en-US" i="1" dirty="0" smtClean="0"/>
              <a:t> Map Binary file data (MAP_MEM)</a:t>
            </a:r>
            <a:br>
              <a:rPr lang="en-US" i="1" dirty="0" smtClean="0"/>
            </a:br>
            <a:r>
              <a:rPr lang="en-US" i="1" dirty="0" smtClean="0"/>
              <a:t>; PARAM2 = </a:t>
            </a:r>
            <a:r>
              <a:rPr lang="en-US" i="1" dirty="0" err="1" smtClean="0"/>
              <a:t>CharPad</a:t>
            </a:r>
            <a:r>
              <a:rPr lang="en-US" i="1" dirty="0" smtClean="0"/>
              <a:t> Map tile X position</a:t>
            </a:r>
            <a:br>
              <a:rPr lang="en-US" i="1" dirty="0" smtClean="0"/>
            </a:br>
            <a:r>
              <a:rPr lang="en-US" i="1" dirty="0" smtClean="0"/>
              <a:t>; PARAM3 = </a:t>
            </a:r>
            <a:r>
              <a:rPr lang="en-US" i="1" dirty="0" err="1" smtClean="0"/>
              <a:t>CharPad</a:t>
            </a:r>
            <a:r>
              <a:rPr lang="en-US" i="1" dirty="0" smtClean="0"/>
              <a:t> Map file Y position</a:t>
            </a:r>
            <a:r>
              <a:rPr lang="en-US" i="1" dirty="0"/>
              <a:t/>
            </a:r>
            <a:br>
              <a:rPr lang="en-US" i="1" dirty="0"/>
            </a:br>
            <a:r>
              <a:rPr lang="en-US" dirty="0" smtClean="0"/>
              <a:t/>
            </a:r>
            <a:br>
              <a:rPr lang="en-US" dirty="0" smtClean="0"/>
            </a:br>
            <a:r>
              <a:rPr lang="en-US" b="1" dirty="0" err="1" smtClean="0">
                <a:solidFill>
                  <a:srgbClr val="FFC000"/>
                </a:solidFill>
              </a:rPr>
              <a:t>DrawTile</a:t>
            </a:r>
            <a:r>
              <a:rPr lang="en-US" dirty="0" smtClean="0">
                <a:solidFill>
                  <a:srgbClr val="FFC000"/>
                </a:solidFill>
              </a:rPr>
              <a:t> </a:t>
            </a:r>
            <a:r>
              <a:rPr lang="en-US" dirty="0" smtClean="0"/>
              <a:t/>
            </a:r>
            <a:br>
              <a:rPr lang="en-US" dirty="0" smtClean="0"/>
            </a:br>
            <a:r>
              <a:rPr lang="en-US" dirty="0" err="1" smtClean="0"/>
              <a:t>sta</a:t>
            </a:r>
            <a:r>
              <a:rPr lang="en-US" dirty="0" smtClean="0"/>
              <a:t> </a:t>
            </a:r>
            <a:r>
              <a:rPr lang="en-US" b="1" dirty="0">
                <a:solidFill>
                  <a:srgbClr val="00B0F0"/>
                </a:solidFill>
              </a:rPr>
              <a:t>PARAM1</a:t>
            </a:r>
            <a:r>
              <a:rPr lang="en-US" dirty="0"/>
              <a:t> </a:t>
            </a:r>
            <a:r>
              <a:rPr lang="en-US" i="1" dirty="0"/>
              <a:t>; save tile number</a:t>
            </a:r>
            <a:r>
              <a:rPr lang="en-US" dirty="0"/>
              <a:t> </a:t>
            </a:r>
            <a:r>
              <a:rPr lang="en-US" dirty="0" smtClean="0"/>
              <a:t/>
            </a:r>
            <a:br>
              <a:rPr lang="en-US" dirty="0" smtClean="0"/>
            </a:br>
            <a:r>
              <a:rPr lang="en-US" dirty="0" smtClean="0"/>
              <a:t>sty </a:t>
            </a:r>
            <a:r>
              <a:rPr lang="en-US" b="1" dirty="0">
                <a:solidFill>
                  <a:srgbClr val="00B0F0"/>
                </a:solidFill>
              </a:rPr>
              <a:t>PARAM2</a:t>
            </a:r>
            <a:r>
              <a:rPr lang="en-US" dirty="0"/>
              <a:t> </a:t>
            </a:r>
            <a:r>
              <a:rPr lang="en-US" i="1" dirty="0"/>
              <a:t>; save X </a:t>
            </a:r>
            <a:r>
              <a:rPr lang="en-US" i="1" dirty="0" err="1"/>
              <a:t>pos</a:t>
            </a:r>
            <a:r>
              <a:rPr lang="en-US" dirty="0"/>
              <a:t> </a:t>
            </a:r>
            <a:r>
              <a:rPr lang="en-US" dirty="0" smtClean="0"/>
              <a:t>(PARAM2 = PARAM2 + 1). Counts 10 across the screen</a:t>
            </a:r>
            <a:br>
              <a:rPr lang="en-US" dirty="0" smtClean="0"/>
            </a:br>
            <a:r>
              <a:rPr lang="en-US" dirty="0" err="1" smtClean="0"/>
              <a:t>stx</a:t>
            </a:r>
            <a:r>
              <a:rPr lang="en-US" dirty="0" smtClean="0"/>
              <a:t> </a:t>
            </a:r>
            <a:r>
              <a:rPr lang="en-US" b="1" dirty="0">
                <a:solidFill>
                  <a:srgbClr val="00B0F0"/>
                </a:solidFill>
              </a:rPr>
              <a:t>PARAM3</a:t>
            </a:r>
            <a:r>
              <a:rPr lang="en-US" dirty="0"/>
              <a:t> </a:t>
            </a:r>
            <a:r>
              <a:rPr lang="en-US" i="1" dirty="0"/>
              <a:t>; save Y </a:t>
            </a:r>
            <a:r>
              <a:rPr lang="en-US" i="1" dirty="0" err="1"/>
              <a:t>pos</a:t>
            </a:r>
            <a:r>
              <a:rPr lang="en-US" dirty="0"/>
              <a:t> </a:t>
            </a:r>
            <a:r>
              <a:rPr lang="en-US" dirty="0" smtClean="0"/>
              <a:t> (PARAM3 = PARAM3 + 1). Counts 4 tiles side by side</a:t>
            </a:r>
            <a:br>
              <a:rPr lang="en-US" dirty="0" smtClean="0"/>
            </a:br>
            <a:r>
              <a:rPr lang="en-US" b="1" dirty="0" err="1" smtClean="0">
                <a:solidFill>
                  <a:schemeClr val="accent2">
                    <a:lumMod val="75000"/>
                  </a:schemeClr>
                </a:solidFill>
              </a:rPr>
              <a:t>saveRegs</a:t>
            </a:r>
            <a:r>
              <a:rPr lang="en-US" dirty="0" smtClean="0">
                <a:solidFill>
                  <a:schemeClr val="accent2">
                    <a:lumMod val="75000"/>
                  </a:schemeClr>
                </a:solidFill>
              </a:rPr>
              <a:t> </a:t>
            </a:r>
            <a:r>
              <a:rPr lang="en-US" i="1" dirty="0"/>
              <a:t>; put registers on the stack to</a:t>
            </a:r>
            <a:r>
              <a:rPr lang="en-US" dirty="0"/>
              <a:t> </a:t>
            </a:r>
            <a:r>
              <a:rPr lang="en-US" i="1" dirty="0"/>
              <a:t>; exit cleaner - this routine will</a:t>
            </a:r>
            <a:r>
              <a:rPr lang="en-US" dirty="0"/>
              <a:t> </a:t>
            </a:r>
            <a:r>
              <a:rPr lang="en-US" i="1" dirty="0"/>
              <a:t>; likely be nested</a:t>
            </a:r>
            <a:endParaRPr lang="en-US" dirty="0"/>
          </a:p>
        </p:txBody>
      </p:sp>
    </p:spTree>
    <p:extLst>
      <p:ext uri="{BB962C8B-B14F-4D97-AF65-F5344CB8AC3E}">
        <p14:creationId xmlns:p14="http://schemas.microsoft.com/office/powerpoint/2010/main" val="38814054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944562"/>
          </a:xfrm>
        </p:spPr>
        <p:txBody>
          <a:bodyPr/>
          <a:lstStyle/>
          <a:p>
            <a:pPr algn="ctr"/>
            <a:r>
              <a:rPr lang="en-US" b="1" dirty="0" smtClean="0">
                <a:solidFill>
                  <a:srgbClr val="FFFF00"/>
                </a:solidFill>
              </a:rPr>
              <a:t>Project 1 </a:t>
            </a:r>
            <a:r>
              <a:rPr lang="en-US" b="1" dirty="0" err="1" smtClean="0">
                <a:solidFill>
                  <a:srgbClr val="FFFF00"/>
                </a:solidFill>
              </a:rPr>
              <a:t>FLowchart</a:t>
            </a:r>
            <a:endParaRPr lang="en-US" b="1" dirty="0">
              <a:solidFill>
                <a:srgbClr val="FFFF00"/>
              </a:solidFill>
            </a:endParaRPr>
          </a:p>
        </p:txBody>
      </p:sp>
      <p:graphicFrame>
        <p:nvGraphicFramePr>
          <p:cNvPr id="4" name="Content Placeholder 3"/>
          <p:cNvGraphicFramePr>
            <a:graphicFrameLocks noGrp="1"/>
          </p:cNvGraphicFramePr>
          <p:nvPr>
            <p:ph sz="quarter" idx="13"/>
            <p:extLst>
              <p:ext uri="{D42A27DB-BD31-4B8C-83A1-F6EECF244321}">
                <p14:modId xmlns:p14="http://schemas.microsoft.com/office/powerpoint/2010/main" val="3711427280"/>
              </p:ext>
            </p:extLst>
          </p:nvPr>
        </p:nvGraphicFramePr>
        <p:xfrm>
          <a:off x="647700" y="1371600"/>
          <a:ext cx="5067300" cy="370840"/>
        </p:xfrm>
        <a:graphic>
          <a:graphicData uri="http://schemas.openxmlformats.org/drawingml/2006/table">
            <a:tbl>
              <a:tblPr firstRow="1" bandRow="1">
                <a:tableStyleId>{5C22544A-7EE6-4342-B048-85BDC9FD1C3A}</a:tableStyleId>
              </a:tblPr>
              <a:tblGrid>
                <a:gridCol w="5067300"/>
              </a:tblGrid>
              <a:tr h="370840">
                <a:tc>
                  <a:txBody>
                    <a:bodyPr/>
                    <a:lstStyle/>
                    <a:p>
                      <a:r>
                        <a:rPr lang="en-US" dirty="0" smtClean="0"/>
                        <a:t>Start:</a:t>
                      </a:r>
                      <a:r>
                        <a:rPr lang="en-US" baseline="0" dirty="0" smtClean="0"/>
                        <a:t> Set Bank 1: </a:t>
                      </a:r>
                      <a:r>
                        <a:rPr lang="en-US" baseline="0" dirty="0" smtClean="0"/>
                        <a:t>To place map in graphics memory</a:t>
                      </a:r>
                      <a:endParaRPr lang="en-US" baseline="0" dirty="0" smtClean="0"/>
                    </a:p>
                  </a:txBody>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389096556"/>
              </p:ext>
            </p:extLst>
          </p:nvPr>
        </p:nvGraphicFramePr>
        <p:xfrm>
          <a:off x="685800" y="2208904"/>
          <a:ext cx="1219200" cy="365760"/>
        </p:xfrm>
        <a:graphic>
          <a:graphicData uri="http://schemas.openxmlformats.org/drawingml/2006/table">
            <a:tbl>
              <a:tblPr firstRow="1" bandRow="1">
                <a:tableStyleId>{5C22544A-7EE6-4342-B048-85BDC9FD1C3A}</a:tableStyleId>
              </a:tblPr>
              <a:tblGrid>
                <a:gridCol w="1219200"/>
              </a:tblGrid>
              <a:tr h="0">
                <a:tc>
                  <a:txBody>
                    <a:bodyPr/>
                    <a:lstStyle/>
                    <a:p>
                      <a:r>
                        <a:rPr lang="en-US" dirty="0" err="1" smtClean="0"/>
                        <a:t>CopyChars</a:t>
                      </a:r>
                      <a:endParaRPr lang="en-US" dirty="0" smtClean="0"/>
                    </a:p>
                  </a:txBody>
                  <a:tcPr>
                    <a:solidFill>
                      <a:schemeClr val="accent2">
                        <a:lumMod val="75000"/>
                      </a:schemeClr>
                    </a:solidFill>
                  </a:tcPr>
                </a:tc>
              </a:tr>
            </a:tbl>
          </a:graphicData>
        </a:graphic>
      </p:graphicFrame>
      <p:sp>
        <p:nvSpPr>
          <p:cNvPr id="10" name="TextBox 9"/>
          <p:cNvSpPr txBox="1"/>
          <p:nvPr/>
        </p:nvSpPr>
        <p:spPr>
          <a:xfrm>
            <a:off x="2514600" y="2234005"/>
            <a:ext cx="3429000" cy="369332"/>
          </a:xfrm>
          <a:prstGeom prst="rect">
            <a:avLst/>
          </a:prstGeom>
          <a:solidFill>
            <a:srgbClr val="00B0F0"/>
          </a:solidFill>
        </p:spPr>
        <p:txBody>
          <a:bodyPr wrap="square" rtlCol="0">
            <a:spAutoFit/>
          </a:bodyPr>
          <a:lstStyle/>
          <a:p>
            <a:r>
              <a:rPr lang="en-US" dirty="0" smtClean="0"/>
              <a:t>Copy character set </a:t>
            </a:r>
            <a:r>
              <a:rPr lang="en-US" dirty="0" smtClean="0"/>
              <a:t>from ROM to RAM</a:t>
            </a:r>
            <a:endParaRPr lang="en-US" dirty="0"/>
          </a:p>
        </p:txBody>
      </p:sp>
      <p:graphicFrame>
        <p:nvGraphicFramePr>
          <p:cNvPr id="13" name="Table 12"/>
          <p:cNvGraphicFramePr>
            <a:graphicFrameLocks noGrp="1"/>
          </p:cNvGraphicFramePr>
          <p:nvPr>
            <p:extLst>
              <p:ext uri="{D42A27DB-BD31-4B8C-83A1-F6EECF244321}">
                <p14:modId xmlns:p14="http://schemas.microsoft.com/office/powerpoint/2010/main" val="1736764078"/>
              </p:ext>
            </p:extLst>
          </p:nvPr>
        </p:nvGraphicFramePr>
        <p:xfrm>
          <a:off x="685800" y="2971800"/>
          <a:ext cx="1532068" cy="370840"/>
        </p:xfrm>
        <a:graphic>
          <a:graphicData uri="http://schemas.openxmlformats.org/drawingml/2006/table">
            <a:tbl>
              <a:tblPr firstRow="1" bandRow="1">
                <a:tableStyleId>{5C22544A-7EE6-4342-B048-85BDC9FD1C3A}</a:tableStyleId>
              </a:tblPr>
              <a:tblGrid>
                <a:gridCol w="1532068"/>
              </a:tblGrid>
              <a:tr h="370840">
                <a:tc>
                  <a:txBody>
                    <a:bodyPr/>
                    <a:lstStyle/>
                    <a:p>
                      <a:r>
                        <a:rPr lang="en-US" dirty="0" err="1" smtClean="0"/>
                        <a:t>LoadLevel</a:t>
                      </a:r>
                      <a:endParaRPr lang="en-US" dirty="0"/>
                    </a:p>
                  </a:txBody>
                  <a:tcPr>
                    <a:solidFill>
                      <a:schemeClr val="accent2">
                        <a:lumMod val="75000"/>
                      </a:schemeClr>
                    </a:solidFill>
                  </a:tcPr>
                </a:tc>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2778221215"/>
              </p:ext>
            </p:extLst>
          </p:nvPr>
        </p:nvGraphicFramePr>
        <p:xfrm>
          <a:off x="685800" y="3581401"/>
          <a:ext cx="1524000" cy="380999"/>
        </p:xfrm>
        <a:graphic>
          <a:graphicData uri="http://schemas.openxmlformats.org/drawingml/2006/table">
            <a:tbl>
              <a:tblPr firstRow="1" bandRow="1">
                <a:tableStyleId>{5C22544A-7EE6-4342-B048-85BDC9FD1C3A}</a:tableStyleId>
              </a:tblPr>
              <a:tblGrid>
                <a:gridCol w="1524000"/>
              </a:tblGrid>
              <a:tr h="380999">
                <a:tc>
                  <a:txBody>
                    <a:bodyPr/>
                    <a:lstStyle/>
                    <a:p>
                      <a:r>
                        <a:rPr lang="en-US" dirty="0" err="1" smtClean="0"/>
                        <a:t>DrawMap</a:t>
                      </a:r>
                      <a:endParaRPr lang="en-US" dirty="0"/>
                    </a:p>
                  </a:txBody>
                  <a:tcPr>
                    <a:solidFill>
                      <a:schemeClr val="accent2">
                        <a:lumMod val="75000"/>
                      </a:schemeClr>
                    </a:solidFill>
                  </a:tcPr>
                </a:tc>
              </a:tr>
            </a:tbl>
          </a:graphicData>
        </a:graphic>
      </p:graphicFrame>
      <p:sp>
        <p:nvSpPr>
          <p:cNvPr id="15" name="TextBox 14"/>
          <p:cNvSpPr txBox="1"/>
          <p:nvPr/>
        </p:nvSpPr>
        <p:spPr>
          <a:xfrm>
            <a:off x="2438400" y="3013753"/>
            <a:ext cx="4876800" cy="369332"/>
          </a:xfrm>
          <a:prstGeom prst="rect">
            <a:avLst/>
          </a:prstGeom>
          <a:solidFill>
            <a:srgbClr val="00B0F0"/>
          </a:solidFill>
        </p:spPr>
        <p:txBody>
          <a:bodyPr wrap="square" rtlCol="0">
            <a:spAutoFit/>
          </a:bodyPr>
          <a:lstStyle/>
          <a:p>
            <a:r>
              <a:rPr lang="en-US" dirty="0" smtClean="0"/>
              <a:t>Read </a:t>
            </a:r>
            <a:r>
              <a:rPr lang="en-US" dirty="0" err="1" smtClean="0"/>
              <a:t>CharPad</a:t>
            </a:r>
            <a:r>
              <a:rPr lang="en-US" dirty="0" smtClean="0"/>
              <a:t> data “character set” &amp; “map data”</a:t>
            </a:r>
            <a:endParaRPr lang="en-US" dirty="0"/>
          </a:p>
        </p:txBody>
      </p:sp>
      <p:sp>
        <p:nvSpPr>
          <p:cNvPr id="18" name="TextBox 17"/>
          <p:cNvSpPr txBox="1"/>
          <p:nvPr/>
        </p:nvSpPr>
        <p:spPr>
          <a:xfrm>
            <a:off x="2438400" y="3657600"/>
            <a:ext cx="5257800" cy="369332"/>
          </a:xfrm>
          <a:prstGeom prst="rect">
            <a:avLst/>
          </a:prstGeom>
          <a:solidFill>
            <a:srgbClr val="00B0F0"/>
          </a:solidFill>
        </p:spPr>
        <p:txBody>
          <a:bodyPr wrap="square" rtlCol="0">
            <a:spAutoFit/>
          </a:bodyPr>
          <a:lstStyle/>
          <a:p>
            <a:r>
              <a:rPr lang="en-US" dirty="0" smtClean="0"/>
              <a:t>Creates the game </a:t>
            </a:r>
            <a:r>
              <a:rPr lang="en-US" dirty="0" smtClean="0"/>
              <a:t>map </a:t>
            </a:r>
            <a:r>
              <a:rPr lang="en-US" dirty="0" smtClean="0"/>
              <a:t>(10 tiles across, 15 deep</a:t>
            </a:r>
            <a:r>
              <a:rPr lang="en-US" dirty="0" smtClean="0"/>
              <a:t>) in memory</a:t>
            </a:r>
            <a:endParaRPr lang="en-US" dirty="0"/>
          </a:p>
        </p:txBody>
      </p:sp>
      <p:cxnSp>
        <p:nvCxnSpPr>
          <p:cNvPr id="16" name="Straight Arrow Connector 15"/>
          <p:cNvCxnSpPr/>
          <p:nvPr/>
        </p:nvCxnSpPr>
        <p:spPr>
          <a:xfrm>
            <a:off x="1371600" y="4026932"/>
            <a:ext cx="495300" cy="3926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aphicFrame>
        <p:nvGraphicFramePr>
          <p:cNvPr id="26" name="Table 25"/>
          <p:cNvGraphicFramePr>
            <a:graphicFrameLocks noGrp="1"/>
          </p:cNvGraphicFramePr>
          <p:nvPr>
            <p:extLst>
              <p:ext uri="{D42A27DB-BD31-4B8C-83A1-F6EECF244321}">
                <p14:modId xmlns:p14="http://schemas.microsoft.com/office/powerpoint/2010/main" val="2706627706"/>
              </p:ext>
            </p:extLst>
          </p:nvPr>
        </p:nvGraphicFramePr>
        <p:xfrm>
          <a:off x="2057400" y="4343400"/>
          <a:ext cx="1143000" cy="365760"/>
        </p:xfrm>
        <a:graphic>
          <a:graphicData uri="http://schemas.openxmlformats.org/drawingml/2006/table">
            <a:tbl>
              <a:tblPr firstRow="1" bandRow="1">
                <a:tableStyleId>{5C22544A-7EE6-4342-B048-85BDC9FD1C3A}</a:tableStyleId>
              </a:tblPr>
              <a:tblGrid>
                <a:gridCol w="1143000"/>
              </a:tblGrid>
              <a:tr h="137160">
                <a:tc>
                  <a:txBody>
                    <a:bodyPr/>
                    <a:lstStyle/>
                    <a:p>
                      <a:r>
                        <a:rPr lang="en-US" dirty="0" err="1" smtClean="0"/>
                        <a:t>DrawTile</a:t>
                      </a:r>
                      <a:endParaRPr lang="en-US" dirty="0"/>
                    </a:p>
                  </a:txBody>
                  <a:tcPr>
                    <a:solidFill>
                      <a:schemeClr val="accent2">
                        <a:lumMod val="75000"/>
                      </a:schemeClr>
                    </a:solidFill>
                  </a:tcPr>
                </a:tc>
              </a:tr>
            </a:tbl>
          </a:graphicData>
        </a:graphic>
      </p:graphicFrame>
      <p:sp>
        <p:nvSpPr>
          <p:cNvPr id="27" name="TextBox 26"/>
          <p:cNvSpPr txBox="1"/>
          <p:nvPr/>
        </p:nvSpPr>
        <p:spPr>
          <a:xfrm>
            <a:off x="3352800" y="4343400"/>
            <a:ext cx="2667000" cy="369332"/>
          </a:xfrm>
          <a:prstGeom prst="rect">
            <a:avLst/>
          </a:prstGeom>
          <a:solidFill>
            <a:srgbClr val="00B0F0"/>
          </a:solidFill>
        </p:spPr>
        <p:txBody>
          <a:bodyPr wrap="square" rtlCol="0">
            <a:spAutoFit/>
          </a:bodyPr>
          <a:lstStyle/>
          <a:p>
            <a:r>
              <a:rPr lang="en-US" dirty="0" smtClean="0"/>
              <a:t>Creates 4x4 tiles in memory</a:t>
            </a:r>
            <a:endParaRPr lang="en-US" dirty="0"/>
          </a:p>
        </p:txBody>
      </p:sp>
      <p:cxnSp>
        <p:nvCxnSpPr>
          <p:cNvPr id="28" name="Straight Arrow Connector 27"/>
          <p:cNvCxnSpPr/>
          <p:nvPr/>
        </p:nvCxnSpPr>
        <p:spPr>
          <a:xfrm>
            <a:off x="2514600" y="4771808"/>
            <a:ext cx="495300" cy="3926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aphicFrame>
        <p:nvGraphicFramePr>
          <p:cNvPr id="29" name="Table 28"/>
          <p:cNvGraphicFramePr>
            <a:graphicFrameLocks noGrp="1"/>
          </p:cNvGraphicFramePr>
          <p:nvPr>
            <p:extLst>
              <p:ext uri="{D42A27DB-BD31-4B8C-83A1-F6EECF244321}">
                <p14:modId xmlns:p14="http://schemas.microsoft.com/office/powerpoint/2010/main" val="958878614"/>
              </p:ext>
            </p:extLst>
          </p:nvPr>
        </p:nvGraphicFramePr>
        <p:xfrm>
          <a:off x="3315128" y="4965463"/>
          <a:ext cx="2399872" cy="398025"/>
        </p:xfrm>
        <a:graphic>
          <a:graphicData uri="http://schemas.openxmlformats.org/drawingml/2006/table">
            <a:tbl>
              <a:tblPr firstRow="1" bandRow="1">
                <a:tableStyleId>{5C22544A-7EE6-4342-B048-85BDC9FD1C3A}</a:tableStyleId>
              </a:tblPr>
              <a:tblGrid>
                <a:gridCol w="2399872"/>
              </a:tblGrid>
              <a:tr h="398025">
                <a:tc>
                  <a:txBody>
                    <a:bodyPr/>
                    <a:lstStyle/>
                    <a:p>
                      <a:r>
                        <a:rPr lang="en-US" dirty="0" err="1" smtClean="0"/>
                        <a:t>GetScreenLineAddress</a:t>
                      </a:r>
                      <a:endParaRPr lang="en-US" dirty="0"/>
                    </a:p>
                  </a:txBody>
                  <a:tcPr>
                    <a:solidFill>
                      <a:schemeClr val="accent2">
                        <a:lumMod val="75000"/>
                      </a:schemeClr>
                    </a:solidFill>
                  </a:tcPr>
                </a:tc>
              </a:tr>
            </a:tbl>
          </a:graphicData>
        </a:graphic>
      </p:graphicFrame>
      <p:sp>
        <p:nvSpPr>
          <p:cNvPr id="30" name="TextBox 29"/>
          <p:cNvSpPr txBox="1"/>
          <p:nvPr/>
        </p:nvSpPr>
        <p:spPr>
          <a:xfrm>
            <a:off x="4260779" y="5486400"/>
            <a:ext cx="2368621" cy="369332"/>
          </a:xfrm>
          <a:prstGeom prst="rect">
            <a:avLst/>
          </a:prstGeom>
          <a:solidFill>
            <a:srgbClr val="00B0F0"/>
          </a:solidFill>
        </p:spPr>
        <p:txBody>
          <a:bodyPr wrap="square" rtlCol="0">
            <a:spAutoFit/>
          </a:bodyPr>
          <a:lstStyle/>
          <a:p>
            <a:r>
              <a:rPr lang="en-US" dirty="0" smtClean="0"/>
              <a:t>Draws tiles on the screen</a:t>
            </a:r>
            <a:endParaRPr lang="en-US" dirty="0"/>
          </a:p>
        </p:txBody>
      </p:sp>
    </p:spTree>
    <p:extLst>
      <p:ext uri="{BB962C8B-B14F-4D97-AF65-F5344CB8AC3E}">
        <p14:creationId xmlns:p14="http://schemas.microsoft.com/office/powerpoint/2010/main" val="68805300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rgbClr val="FFFF00"/>
                </a:solidFill>
              </a:rPr>
              <a:t>Copy color ram to memory</a:t>
            </a:r>
            <a:endParaRPr lang="en-US" b="1" dirty="0">
              <a:solidFill>
                <a:srgbClr val="FFFF00"/>
              </a:solidFill>
            </a:endParaRPr>
          </a:p>
        </p:txBody>
      </p:sp>
      <p:sp>
        <p:nvSpPr>
          <p:cNvPr id="3" name="Content Placeholder 2"/>
          <p:cNvSpPr>
            <a:spLocks noGrp="1"/>
          </p:cNvSpPr>
          <p:nvPr>
            <p:ph sz="quarter" idx="13"/>
          </p:nvPr>
        </p:nvSpPr>
        <p:spPr/>
        <p:txBody>
          <a:bodyPr/>
          <a:lstStyle/>
          <a:p>
            <a:r>
              <a:rPr lang="en-US" i="1" dirty="0"/>
              <a:t>; First get the destination for the </a:t>
            </a:r>
            <a:r>
              <a:rPr lang="en-US" i="1" dirty="0" smtClean="0"/>
              <a:t>tile</a:t>
            </a:r>
            <a:r>
              <a:rPr lang="en-US" dirty="0" smtClean="0"/>
              <a:t/>
            </a:r>
            <a:br>
              <a:rPr lang="en-US" dirty="0" smtClean="0"/>
            </a:br>
            <a:r>
              <a:rPr lang="en-US" dirty="0" smtClean="0"/>
              <a:t/>
            </a:r>
            <a:br>
              <a:rPr lang="en-US" dirty="0" smtClean="0"/>
            </a:br>
            <a:r>
              <a:rPr lang="en-US" dirty="0" err="1" smtClean="0"/>
              <a:t>lda</a:t>
            </a:r>
            <a:r>
              <a:rPr lang="en-US" dirty="0" smtClean="0"/>
              <a:t> </a:t>
            </a:r>
            <a:r>
              <a:rPr lang="en-US" b="1" dirty="0">
                <a:solidFill>
                  <a:srgbClr val="00B0F0"/>
                </a:solidFill>
              </a:rPr>
              <a:t>PARAM3</a:t>
            </a:r>
            <a:r>
              <a:rPr lang="en-US" dirty="0"/>
              <a:t> </a:t>
            </a:r>
            <a:r>
              <a:rPr lang="en-US" i="1" dirty="0"/>
              <a:t>; fetch the Y </a:t>
            </a:r>
            <a:r>
              <a:rPr lang="en-US" i="1" dirty="0" smtClean="0"/>
              <a:t>position </a:t>
            </a:r>
            <a:r>
              <a:rPr lang="en-US" i="1" dirty="0"/>
              <a:t>(in tile </a:t>
            </a:r>
            <a:r>
              <a:rPr lang="en-US" i="1" dirty="0" smtClean="0"/>
              <a:t>coordinates)</a:t>
            </a:r>
            <a:r>
              <a:rPr lang="en-US" dirty="0" smtClean="0"/>
              <a:t> </a:t>
            </a:r>
            <a:br>
              <a:rPr lang="en-US" dirty="0" smtClean="0"/>
            </a:br>
            <a:r>
              <a:rPr lang="en-US" dirty="0" err="1" smtClean="0"/>
              <a:t>asl</a:t>
            </a:r>
            <a:r>
              <a:rPr lang="en-US" dirty="0" smtClean="0"/>
              <a:t> </a:t>
            </a:r>
            <a:br>
              <a:rPr lang="en-US" dirty="0" smtClean="0"/>
            </a:br>
            <a:r>
              <a:rPr lang="en-US" dirty="0" err="1" smtClean="0"/>
              <a:t>asl</a:t>
            </a:r>
            <a:r>
              <a:rPr lang="en-US" dirty="0" smtClean="0"/>
              <a:t> </a:t>
            </a:r>
            <a:r>
              <a:rPr lang="en-US" i="1" dirty="0"/>
              <a:t>; </a:t>
            </a:r>
            <a:r>
              <a:rPr lang="en-US" i="1" dirty="0" smtClean="0"/>
              <a:t>d</a:t>
            </a:r>
            <a:r>
              <a:rPr lang="en-US" dirty="0"/>
              <a:t>r</a:t>
            </a:r>
            <a:r>
              <a:rPr lang="en-US" dirty="0" smtClean="0"/>
              <a:t>aw 4 tiles side by side going down (Y position)</a:t>
            </a:r>
            <a:br>
              <a:rPr lang="en-US" dirty="0" smtClean="0"/>
            </a:br>
            <a:r>
              <a:rPr lang="en-US" dirty="0" err="1" smtClean="0"/>
              <a:t>jsr</a:t>
            </a:r>
            <a:r>
              <a:rPr lang="en-US" dirty="0" smtClean="0"/>
              <a:t> </a:t>
            </a:r>
            <a:r>
              <a:rPr lang="en-US" b="1" dirty="0" err="1" smtClean="0">
                <a:solidFill>
                  <a:schemeClr val="accent2">
                    <a:lumMod val="75000"/>
                  </a:schemeClr>
                </a:solidFill>
              </a:rPr>
              <a:t>GetScreenLineAddress</a:t>
            </a:r>
            <a:r>
              <a:rPr lang="en-US" dirty="0" smtClean="0">
                <a:solidFill>
                  <a:schemeClr val="accent2">
                    <a:lumMod val="75000"/>
                  </a:schemeClr>
                </a:solidFill>
              </a:rPr>
              <a:t> </a:t>
            </a:r>
            <a:r>
              <a:rPr lang="en-US" i="1" dirty="0"/>
              <a:t>; fetch </a:t>
            </a:r>
            <a:r>
              <a:rPr lang="en-US" i="1" dirty="0" smtClean="0"/>
              <a:t>current line address. Used for collision detection later to read tile data under the sprite</a:t>
            </a:r>
            <a:r>
              <a:rPr lang="en-US" dirty="0" smtClean="0"/>
              <a:t/>
            </a:r>
            <a:br>
              <a:rPr lang="en-US" dirty="0" smtClean="0"/>
            </a:br>
            <a:r>
              <a:rPr lang="en-US" dirty="0" smtClean="0"/>
              <a:t/>
            </a:r>
            <a:br>
              <a:rPr lang="en-US" dirty="0" smtClean="0"/>
            </a:br>
            <a:r>
              <a:rPr lang="en-US" dirty="0" err="1" smtClean="0"/>
              <a:t>lda</a:t>
            </a:r>
            <a:r>
              <a:rPr lang="en-US" dirty="0" smtClean="0"/>
              <a:t> </a:t>
            </a:r>
            <a:r>
              <a:rPr lang="en-US" b="1" dirty="0">
                <a:solidFill>
                  <a:srgbClr val="00B0F0"/>
                </a:solidFill>
              </a:rPr>
              <a:t>COLOR_LINE_OFFSET_TABLE_LO</a:t>
            </a:r>
            <a:r>
              <a:rPr lang="en-US" dirty="0" smtClean="0"/>
              <a:t>, x </a:t>
            </a:r>
            <a:r>
              <a:rPr lang="en-US" i="1" dirty="0"/>
              <a:t>; fetch color ram line address too</a:t>
            </a:r>
            <a:r>
              <a:rPr lang="en-US" dirty="0"/>
              <a:t> </a:t>
            </a:r>
            <a:r>
              <a:rPr lang="en-US" dirty="0" smtClean="0"/>
              <a:t/>
            </a:r>
            <a:br>
              <a:rPr lang="en-US" dirty="0" smtClean="0"/>
            </a:br>
            <a:r>
              <a:rPr lang="en-US" dirty="0" err="1" smtClean="0"/>
              <a:t>sta</a:t>
            </a:r>
            <a:r>
              <a:rPr lang="en-US" dirty="0" smtClean="0"/>
              <a:t> </a:t>
            </a:r>
            <a:r>
              <a:rPr lang="en-US" b="1" dirty="0">
                <a:solidFill>
                  <a:srgbClr val="00B0F0"/>
                </a:solidFill>
              </a:rPr>
              <a:t>ZEROPAGE_POINTER_3</a:t>
            </a:r>
            <a:r>
              <a:rPr lang="en-US" dirty="0"/>
              <a:t> </a:t>
            </a:r>
            <a:r>
              <a:rPr lang="en-US" dirty="0" smtClean="0"/>
              <a:t/>
            </a:r>
            <a:br>
              <a:rPr lang="en-US" dirty="0" smtClean="0"/>
            </a:br>
            <a:r>
              <a:rPr lang="en-US" dirty="0" err="1" smtClean="0"/>
              <a:t>lda</a:t>
            </a:r>
            <a:r>
              <a:rPr lang="en-US" dirty="0" smtClean="0"/>
              <a:t> </a:t>
            </a:r>
            <a:r>
              <a:rPr lang="en-US" b="1" dirty="0">
                <a:solidFill>
                  <a:srgbClr val="00B0F0"/>
                </a:solidFill>
              </a:rPr>
              <a:t>COLOR_LINE_OFFSET_TABLE_HI</a:t>
            </a:r>
            <a:r>
              <a:rPr lang="en-US" dirty="0" smtClean="0"/>
              <a:t>, x </a:t>
            </a:r>
            <a:br>
              <a:rPr lang="en-US" dirty="0" smtClean="0"/>
            </a:br>
            <a:r>
              <a:rPr lang="en-US" dirty="0" err="1" smtClean="0"/>
              <a:t>sta</a:t>
            </a:r>
            <a:r>
              <a:rPr lang="en-US" dirty="0" smtClean="0"/>
              <a:t> </a:t>
            </a:r>
            <a:r>
              <a:rPr lang="en-US" b="1" dirty="0">
                <a:solidFill>
                  <a:srgbClr val="00B0F0"/>
                </a:solidFill>
              </a:rPr>
              <a:t>ZEROPAGE_POINTER_3 + 1</a:t>
            </a:r>
          </a:p>
        </p:txBody>
      </p:sp>
    </p:spTree>
    <p:extLst>
      <p:ext uri="{BB962C8B-B14F-4D97-AF65-F5344CB8AC3E}">
        <p14:creationId xmlns:p14="http://schemas.microsoft.com/office/powerpoint/2010/main" val="136594845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rgbClr val="FFFF00"/>
                </a:solidFill>
              </a:rPr>
              <a:t>Place tiles on the screen</a:t>
            </a:r>
            <a:endParaRPr lang="en-US" b="1" dirty="0">
              <a:solidFill>
                <a:srgbClr val="FFFF00"/>
              </a:solidFill>
            </a:endParaRPr>
          </a:p>
        </p:txBody>
      </p:sp>
      <p:sp>
        <p:nvSpPr>
          <p:cNvPr id="3" name="Content Placeholder 2"/>
          <p:cNvSpPr>
            <a:spLocks noGrp="1"/>
          </p:cNvSpPr>
          <p:nvPr>
            <p:ph sz="quarter" idx="13"/>
          </p:nvPr>
        </p:nvSpPr>
        <p:spPr>
          <a:xfrm>
            <a:off x="609600" y="1600200"/>
            <a:ext cx="7924800" cy="4876800"/>
          </a:xfrm>
        </p:spPr>
        <p:txBody>
          <a:bodyPr>
            <a:normAutofit/>
          </a:bodyPr>
          <a:lstStyle/>
          <a:p>
            <a:r>
              <a:rPr lang="en-US" dirty="0" err="1"/>
              <a:t>lda</a:t>
            </a:r>
            <a:r>
              <a:rPr lang="en-US" dirty="0"/>
              <a:t> </a:t>
            </a:r>
            <a:r>
              <a:rPr lang="en-US" b="1" dirty="0">
                <a:solidFill>
                  <a:srgbClr val="00B0F0"/>
                </a:solidFill>
              </a:rPr>
              <a:t>PARAM2</a:t>
            </a:r>
            <a:r>
              <a:rPr lang="en-US" dirty="0"/>
              <a:t> </a:t>
            </a:r>
            <a:r>
              <a:rPr lang="en-US" i="1" dirty="0"/>
              <a:t>; get </a:t>
            </a:r>
            <a:r>
              <a:rPr lang="en-US" i="1" dirty="0" err="1" smtClean="0"/>
              <a:t>CharPad</a:t>
            </a:r>
            <a:r>
              <a:rPr lang="en-US" i="1" dirty="0" smtClean="0"/>
              <a:t> map X position</a:t>
            </a:r>
            <a:r>
              <a:rPr lang="en-US" dirty="0"/>
              <a:t/>
            </a:r>
            <a:br>
              <a:rPr lang="en-US" dirty="0"/>
            </a:br>
            <a:r>
              <a:rPr lang="en-US" dirty="0" err="1" smtClean="0"/>
              <a:t>asl</a:t>
            </a:r>
            <a:r>
              <a:rPr lang="en-US" dirty="0" smtClean="0"/>
              <a:t> </a:t>
            </a:r>
            <a:r>
              <a:rPr lang="en-US" i="1" dirty="0" smtClean="0"/>
              <a:t> </a:t>
            </a:r>
            <a:r>
              <a:rPr lang="en-US" dirty="0"/>
              <a:t/>
            </a:r>
            <a:br>
              <a:rPr lang="en-US" dirty="0"/>
            </a:br>
            <a:r>
              <a:rPr lang="en-US" dirty="0" err="1" smtClean="0"/>
              <a:t>asl</a:t>
            </a:r>
            <a:r>
              <a:rPr lang="en-US" dirty="0" smtClean="0"/>
              <a:t> </a:t>
            </a:r>
            <a:br>
              <a:rPr lang="en-US" dirty="0" smtClean="0"/>
            </a:br>
            <a:r>
              <a:rPr lang="en-US" dirty="0" smtClean="0"/>
              <a:t>tax </a:t>
            </a:r>
            <a:r>
              <a:rPr lang="en-US" i="1" dirty="0"/>
              <a:t>; </a:t>
            </a:r>
            <a:r>
              <a:rPr lang="en-US" i="1" dirty="0" smtClean="0"/>
              <a:t>draw 4 tiles going to the left (X position)</a:t>
            </a:r>
            <a:r>
              <a:rPr lang="en-US" dirty="0" smtClean="0"/>
              <a:t/>
            </a:r>
            <a:br>
              <a:rPr lang="en-US" dirty="0" smtClean="0"/>
            </a:br>
            <a:r>
              <a:rPr lang="en-US" dirty="0" err="1" smtClean="0"/>
              <a:t>clc</a:t>
            </a:r>
            <a:r>
              <a:rPr lang="en-US" dirty="0" smtClean="0"/>
              <a:t> </a:t>
            </a:r>
            <a:r>
              <a:rPr lang="en-US" i="1" dirty="0"/>
              <a:t>; add to Y line address</a:t>
            </a:r>
            <a:r>
              <a:rPr lang="en-US" dirty="0"/>
              <a:t> </a:t>
            </a:r>
            <a:r>
              <a:rPr lang="en-US" dirty="0" smtClean="0"/>
              <a:t/>
            </a:r>
            <a:br>
              <a:rPr lang="en-US" dirty="0" smtClean="0"/>
            </a:br>
            <a:r>
              <a:rPr lang="en-US" dirty="0" err="1" smtClean="0"/>
              <a:t>adc</a:t>
            </a:r>
            <a:r>
              <a:rPr lang="en-US" dirty="0" smtClean="0"/>
              <a:t> </a:t>
            </a:r>
            <a:r>
              <a:rPr lang="en-US" b="1" dirty="0">
                <a:solidFill>
                  <a:srgbClr val="00B0F0"/>
                </a:solidFill>
              </a:rPr>
              <a:t>ZEROPAGE_POINTER_1</a:t>
            </a:r>
            <a:r>
              <a:rPr lang="en-US" dirty="0"/>
              <a:t> </a:t>
            </a:r>
            <a:r>
              <a:rPr lang="en-US" dirty="0" smtClean="0"/>
              <a:t>; points to screen memory table</a:t>
            </a:r>
            <a:r>
              <a:rPr lang="en-US" dirty="0" smtClean="0"/>
              <a:t/>
            </a:r>
            <a:br>
              <a:rPr lang="en-US" dirty="0" smtClean="0"/>
            </a:br>
            <a:r>
              <a:rPr lang="en-US" dirty="0" err="1" smtClean="0"/>
              <a:t>sta</a:t>
            </a:r>
            <a:r>
              <a:rPr lang="en-US" dirty="0" smtClean="0"/>
              <a:t> </a:t>
            </a:r>
            <a:r>
              <a:rPr lang="en-US" b="1" dirty="0">
                <a:solidFill>
                  <a:srgbClr val="00B0F0"/>
                </a:solidFill>
              </a:rPr>
              <a:t>ZEROPAGE_POINTER_1</a:t>
            </a:r>
            <a:r>
              <a:rPr lang="en-US" dirty="0"/>
              <a:t> </a:t>
            </a:r>
            <a:r>
              <a:rPr lang="en-US" dirty="0" smtClean="0"/>
              <a:t/>
            </a:r>
            <a:br>
              <a:rPr lang="en-US" dirty="0" smtClean="0"/>
            </a:br>
            <a:r>
              <a:rPr lang="en-US" dirty="0" err="1" smtClean="0"/>
              <a:t>lda</a:t>
            </a:r>
            <a:r>
              <a:rPr lang="en-US" dirty="0" smtClean="0"/>
              <a:t> </a:t>
            </a:r>
            <a:r>
              <a:rPr lang="en-US" b="1" dirty="0">
                <a:solidFill>
                  <a:srgbClr val="00B0F0"/>
                </a:solidFill>
              </a:rPr>
              <a:t>ZEROPAGE_POINTER_1 + 1 </a:t>
            </a:r>
            <a:r>
              <a:rPr lang="en-US" b="1" dirty="0" smtClean="0">
                <a:solidFill>
                  <a:srgbClr val="00B0F0"/>
                </a:solidFill>
              </a:rPr>
              <a:t/>
            </a:r>
            <a:br>
              <a:rPr lang="en-US" b="1" dirty="0" smtClean="0">
                <a:solidFill>
                  <a:srgbClr val="00B0F0"/>
                </a:solidFill>
              </a:rPr>
            </a:br>
            <a:r>
              <a:rPr lang="en-US" dirty="0" err="1" smtClean="0"/>
              <a:t>adc</a:t>
            </a:r>
            <a:r>
              <a:rPr lang="en-US" dirty="0" smtClean="0"/>
              <a:t> </a:t>
            </a:r>
            <a:r>
              <a:rPr lang="en-US" dirty="0"/>
              <a:t>#</a:t>
            </a:r>
            <a:r>
              <a:rPr lang="en-US" b="1" dirty="0">
                <a:solidFill>
                  <a:srgbClr val="92D050"/>
                </a:solidFill>
              </a:rPr>
              <a:t>0</a:t>
            </a:r>
            <a:r>
              <a:rPr lang="en-US" dirty="0"/>
              <a:t> </a:t>
            </a:r>
            <a:r>
              <a:rPr lang="en-US" dirty="0" smtClean="0"/>
              <a:t/>
            </a:r>
            <a:br>
              <a:rPr lang="en-US" dirty="0" smtClean="0"/>
            </a:br>
            <a:r>
              <a:rPr lang="en-US" dirty="0" err="1" smtClean="0"/>
              <a:t>sta</a:t>
            </a:r>
            <a:r>
              <a:rPr lang="en-US" dirty="0" smtClean="0"/>
              <a:t> </a:t>
            </a:r>
            <a:r>
              <a:rPr lang="en-US" b="1" dirty="0">
                <a:solidFill>
                  <a:srgbClr val="00B0F0"/>
                </a:solidFill>
              </a:rPr>
              <a:t>ZEROPAGE_POINTER_1 + 1 </a:t>
            </a:r>
            <a:r>
              <a:rPr lang="en-US" dirty="0" smtClean="0"/>
              <a:t/>
            </a:r>
            <a:br>
              <a:rPr lang="en-US" dirty="0" smtClean="0"/>
            </a:br>
            <a:r>
              <a:rPr lang="en-US" dirty="0" err="1" smtClean="0"/>
              <a:t>txa</a:t>
            </a:r>
            <a:r>
              <a:rPr lang="en-US" dirty="0" smtClean="0"/>
              <a:t> </a:t>
            </a:r>
            <a:br>
              <a:rPr lang="en-US" dirty="0" smtClean="0"/>
            </a:br>
            <a:r>
              <a:rPr lang="en-US" dirty="0" err="1" smtClean="0"/>
              <a:t>clc</a:t>
            </a:r>
            <a:r>
              <a:rPr lang="en-US" dirty="0" smtClean="0"/>
              <a:t> </a:t>
            </a:r>
            <a:br>
              <a:rPr lang="en-US" dirty="0" smtClean="0"/>
            </a:br>
            <a:r>
              <a:rPr lang="en-US" dirty="0" err="1" smtClean="0"/>
              <a:t>adc</a:t>
            </a:r>
            <a:r>
              <a:rPr lang="en-US" dirty="0" smtClean="0"/>
              <a:t> </a:t>
            </a:r>
            <a:r>
              <a:rPr lang="en-US" b="1" dirty="0">
                <a:solidFill>
                  <a:srgbClr val="00B0F0"/>
                </a:solidFill>
              </a:rPr>
              <a:t>ZEROPAGE_POINTER_3</a:t>
            </a:r>
            <a:r>
              <a:rPr lang="en-US" dirty="0"/>
              <a:t> </a:t>
            </a:r>
            <a:r>
              <a:rPr lang="en-US" i="1" dirty="0"/>
              <a:t>; </a:t>
            </a:r>
            <a:r>
              <a:rPr lang="en-US" i="1" dirty="0" smtClean="0"/>
              <a:t>points to color ram memory</a:t>
            </a:r>
            <a:r>
              <a:rPr lang="en-US" dirty="0" smtClean="0"/>
              <a:t/>
            </a:r>
            <a:br>
              <a:rPr lang="en-US" dirty="0" smtClean="0"/>
            </a:br>
            <a:r>
              <a:rPr lang="en-US" dirty="0" err="1" smtClean="0"/>
              <a:t>sta</a:t>
            </a:r>
            <a:r>
              <a:rPr lang="en-US" dirty="0" smtClean="0"/>
              <a:t> </a:t>
            </a:r>
            <a:r>
              <a:rPr lang="en-US" b="1" dirty="0">
                <a:solidFill>
                  <a:srgbClr val="00B0F0"/>
                </a:solidFill>
              </a:rPr>
              <a:t>ZEROPAGE_POINTER_3</a:t>
            </a:r>
            <a:r>
              <a:rPr lang="en-US" dirty="0"/>
              <a:t> </a:t>
            </a:r>
            <a:r>
              <a:rPr lang="en-US" dirty="0" smtClean="0"/>
              <a:t/>
            </a:r>
            <a:br>
              <a:rPr lang="en-US" dirty="0" smtClean="0"/>
            </a:br>
            <a:r>
              <a:rPr lang="en-US" dirty="0" err="1" smtClean="0"/>
              <a:t>lda</a:t>
            </a:r>
            <a:r>
              <a:rPr lang="en-US" dirty="0" smtClean="0"/>
              <a:t> </a:t>
            </a:r>
            <a:r>
              <a:rPr lang="en-US" b="1" dirty="0">
                <a:solidFill>
                  <a:srgbClr val="00B0F0"/>
                </a:solidFill>
              </a:rPr>
              <a:t>ZEROPAGE_POINTER_3 + 1 </a:t>
            </a:r>
            <a:r>
              <a:rPr lang="en-US" dirty="0" smtClean="0"/>
              <a:t/>
            </a:r>
            <a:br>
              <a:rPr lang="en-US" dirty="0" smtClean="0"/>
            </a:br>
            <a:r>
              <a:rPr lang="en-US" dirty="0" err="1" smtClean="0"/>
              <a:t>adc</a:t>
            </a:r>
            <a:r>
              <a:rPr lang="en-US" dirty="0" smtClean="0"/>
              <a:t> </a:t>
            </a:r>
            <a:r>
              <a:rPr lang="en-US" dirty="0"/>
              <a:t>#</a:t>
            </a:r>
            <a:r>
              <a:rPr lang="en-US" b="1" dirty="0">
                <a:solidFill>
                  <a:srgbClr val="92D050"/>
                </a:solidFill>
              </a:rPr>
              <a:t>0</a:t>
            </a:r>
            <a:r>
              <a:rPr lang="en-US" dirty="0"/>
              <a:t> </a:t>
            </a:r>
            <a:r>
              <a:rPr lang="en-US" dirty="0" smtClean="0"/>
              <a:t/>
            </a:r>
            <a:br>
              <a:rPr lang="en-US" dirty="0" smtClean="0"/>
            </a:br>
            <a:r>
              <a:rPr lang="en-US" dirty="0" err="1" smtClean="0"/>
              <a:t>sta</a:t>
            </a:r>
            <a:r>
              <a:rPr lang="en-US" dirty="0" smtClean="0"/>
              <a:t> </a:t>
            </a:r>
            <a:r>
              <a:rPr lang="en-US" b="1" dirty="0">
                <a:solidFill>
                  <a:srgbClr val="00B0F0"/>
                </a:solidFill>
              </a:rPr>
              <a:t>ZEROPAGE_POINTER_3 + 1</a:t>
            </a:r>
          </a:p>
        </p:txBody>
      </p:sp>
    </p:spTree>
    <p:extLst>
      <p:ext uri="{BB962C8B-B14F-4D97-AF65-F5344CB8AC3E}">
        <p14:creationId xmlns:p14="http://schemas.microsoft.com/office/powerpoint/2010/main" val="1612088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rgbClr val="FFFF00"/>
                </a:solidFill>
              </a:rPr>
              <a:t>Read in </a:t>
            </a:r>
            <a:r>
              <a:rPr lang="en-US" b="1" dirty="0" err="1" smtClean="0">
                <a:solidFill>
                  <a:srgbClr val="FFFF00"/>
                </a:solidFill>
              </a:rPr>
              <a:t>charpad</a:t>
            </a:r>
            <a:r>
              <a:rPr lang="en-US" b="1" dirty="0" smtClean="0">
                <a:solidFill>
                  <a:srgbClr val="FFFF00"/>
                </a:solidFill>
              </a:rPr>
              <a:t> tile data</a:t>
            </a:r>
            <a:endParaRPr lang="en-US" b="1" dirty="0">
              <a:solidFill>
                <a:srgbClr val="FFFF00"/>
              </a:solidFill>
            </a:endParaRPr>
          </a:p>
        </p:txBody>
      </p:sp>
      <p:sp>
        <p:nvSpPr>
          <p:cNvPr id="3" name="Content Placeholder 2"/>
          <p:cNvSpPr>
            <a:spLocks noGrp="1"/>
          </p:cNvSpPr>
          <p:nvPr>
            <p:ph sz="quarter" idx="13"/>
          </p:nvPr>
        </p:nvSpPr>
        <p:spPr/>
        <p:txBody>
          <a:bodyPr>
            <a:normAutofit/>
          </a:bodyPr>
          <a:lstStyle/>
          <a:p>
            <a:r>
              <a:rPr lang="en-US" sz="2400" i="1" dirty="0"/>
              <a:t>; Fetch the source tile </a:t>
            </a:r>
            <a:r>
              <a:rPr lang="en-US" sz="2400" i="1" dirty="0" smtClean="0"/>
              <a:t>address and copy them to zero page pointers.</a:t>
            </a:r>
            <a:r>
              <a:rPr lang="en-US" sz="2400" dirty="0" smtClean="0"/>
              <a:t> </a:t>
            </a:r>
            <a:endParaRPr lang="en-US" sz="2400" dirty="0" smtClean="0"/>
          </a:p>
          <a:p>
            <a:r>
              <a:rPr lang="en-US" sz="2400" dirty="0" smtClean="0"/>
              <a:t>MAP_MEM = ZEROPAGE_POINTER_2 (</a:t>
            </a:r>
            <a:r>
              <a:rPr lang="en-US" sz="2400" dirty="0" err="1" smtClean="0"/>
              <a:t>CharPad</a:t>
            </a:r>
            <a:r>
              <a:rPr lang="en-US" sz="2400" dirty="0" smtClean="0"/>
              <a:t> map binary file data)</a:t>
            </a:r>
            <a:r>
              <a:rPr lang="en-US" sz="2400" dirty="0" smtClean="0"/>
              <a:t/>
            </a:r>
            <a:br>
              <a:rPr lang="en-US" sz="2400" dirty="0" smtClean="0"/>
            </a:br>
            <a:r>
              <a:rPr lang="en-US" sz="2400" dirty="0"/>
              <a:t/>
            </a:r>
            <a:br>
              <a:rPr lang="en-US" sz="2400" dirty="0"/>
            </a:br>
            <a:r>
              <a:rPr lang="en-US" sz="2400" dirty="0" err="1" smtClean="0"/>
              <a:t>ldx</a:t>
            </a:r>
            <a:r>
              <a:rPr lang="en-US" sz="2400" dirty="0" smtClean="0"/>
              <a:t> </a:t>
            </a:r>
            <a:r>
              <a:rPr lang="en-US" sz="2400" b="1" dirty="0">
                <a:solidFill>
                  <a:srgbClr val="00B0F0"/>
                </a:solidFill>
              </a:rPr>
              <a:t>PARAM1</a:t>
            </a:r>
            <a:r>
              <a:rPr lang="en-US" sz="2400" dirty="0"/>
              <a:t> </a:t>
            </a:r>
            <a:r>
              <a:rPr lang="en-US" sz="2400" i="1" dirty="0" smtClean="0"/>
              <a:t>; Contains the </a:t>
            </a:r>
            <a:r>
              <a:rPr lang="en-US" sz="2400" i="1" dirty="0" err="1" smtClean="0"/>
              <a:t>CharPad</a:t>
            </a:r>
            <a:r>
              <a:rPr lang="en-US" sz="2400" i="1" dirty="0" smtClean="0"/>
              <a:t> Map binary tile data</a:t>
            </a:r>
            <a:r>
              <a:rPr lang="en-US" sz="2400" dirty="0" smtClean="0"/>
              <a:t> </a:t>
            </a:r>
            <a:br>
              <a:rPr lang="en-US" sz="2400" dirty="0" smtClean="0"/>
            </a:br>
            <a:r>
              <a:rPr lang="en-US" sz="2400" dirty="0" err="1" smtClean="0"/>
              <a:t>lda</a:t>
            </a:r>
            <a:r>
              <a:rPr lang="en-US" sz="2400" dirty="0" smtClean="0"/>
              <a:t> </a:t>
            </a:r>
            <a:r>
              <a:rPr lang="en-US" sz="2400" b="1" dirty="0" smtClean="0">
                <a:solidFill>
                  <a:srgbClr val="00B0F0"/>
                </a:solidFill>
              </a:rPr>
              <a:t>TILE_NUMBER_LOOKUP_LO</a:t>
            </a:r>
            <a:r>
              <a:rPr lang="en-US" sz="2400" dirty="0" smtClean="0"/>
              <a:t>, x ; </a:t>
            </a:r>
            <a:r>
              <a:rPr lang="en-US" sz="2400" dirty="0" err="1" smtClean="0"/>
              <a:t>CharPad</a:t>
            </a:r>
            <a:r>
              <a:rPr lang="en-US" sz="2400" dirty="0" smtClean="0"/>
              <a:t> </a:t>
            </a:r>
            <a:r>
              <a:rPr lang="en-US" sz="2400" dirty="0" err="1" smtClean="0"/>
              <a:t>tileset</a:t>
            </a:r>
            <a:r>
              <a:rPr lang="en-US" sz="2400" dirty="0" smtClean="0"/>
              <a:t> data </a:t>
            </a:r>
            <a:br>
              <a:rPr lang="en-US" sz="2400" dirty="0" smtClean="0"/>
            </a:br>
            <a:r>
              <a:rPr lang="en-US" sz="2400" dirty="0" err="1" smtClean="0"/>
              <a:t>sta</a:t>
            </a:r>
            <a:r>
              <a:rPr lang="en-US" sz="2400" dirty="0" smtClean="0"/>
              <a:t> </a:t>
            </a:r>
            <a:r>
              <a:rPr lang="en-US" sz="2400" b="1" dirty="0">
                <a:solidFill>
                  <a:srgbClr val="00B0F0"/>
                </a:solidFill>
              </a:rPr>
              <a:t>ZEROPAGE_POINTER_2</a:t>
            </a:r>
            <a:r>
              <a:rPr lang="en-US" sz="2400" dirty="0"/>
              <a:t> </a:t>
            </a:r>
            <a:r>
              <a:rPr lang="en-US" sz="2400" dirty="0" smtClean="0"/>
              <a:t/>
            </a:r>
            <a:br>
              <a:rPr lang="en-US" sz="2400" dirty="0" smtClean="0"/>
            </a:br>
            <a:r>
              <a:rPr lang="en-US" sz="2400" dirty="0" err="1" smtClean="0"/>
              <a:t>lda</a:t>
            </a:r>
            <a:r>
              <a:rPr lang="en-US" sz="2400" dirty="0" smtClean="0"/>
              <a:t> </a:t>
            </a:r>
            <a:r>
              <a:rPr lang="en-US" sz="2400" b="1" dirty="0">
                <a:solidFill>
                  <a:srgbClr val="00B0F0"/>
                </a:solidFill>
              </a:rPr>
              <a:t>TILE_NUMBER_LOOKUP_HI</a:t>
            </a:r>
            <a:r>
              <a:rPr lang="en-US" sz="2400" dirty="0" smtClean="0"/>
              <a:t>, x ; </a:t>
            </a:r>
            <a:r>
              <a:rPr lang="en-US" sz="2400" dirty="0" err="1" smtClean="0"/>
              <a:t>CharPad</a:t>
            </a:r>
            <a:r>
              <a:rPr lang="en-US" sz="2400" dirty="0" smtClean="0"/>
              <a:t> </a:t>
            </a:r>
            <a:r>
              <a:rPr lang="en-US" sz="2400" dirty="0" err="1" smtClean="0"/>
              <a:t>tileset</a:t>
            </a:r>
            <a:r>
              <a:rPr lang="en-US" sz="2400" dirty="0" smtClean="0"/>
              <a:t> data</a:t>
            </a:r>
            <a:br>
              <a:rPr lang="en-US" sz="2400" dirty="0" smtClean="0"/>
            </a:br>
            <a:r>
              <a:rPr lang="en-US" sz="2400" dirty="0" err="1" smtClean="0"/>
              <a:t>sta</a:t>
            </a:r>
            <a:r>
              <a:rPr lang="en-US" sz="2400" dirty="0" smtClean="0"/>
              <a:t> </a:t>
            </a:r>
            <a:r>
              <a:rPr lang="en-US" sz="2400" b="1" dirty="0">
                <a:solidFill>
                  <a:srgbClr val="00B0F0"/>
                </a:solidFill>
              </a:rPr>
              <a:t>ZEROPAGE_POINTER_2 + 1</a:t>
            </a:r>
          </a:p>
        </p:txBody>
      </p:sp>
    </p:spTree>
    <p:extLst>
      <p:ext uri="{BB962C8B-B14F-4D97-AF65-F5344CB8AC3E}">
        <p14:creationId xmlns:p14="http://schemas.microsoft.com/office/powerpoint/2010/main" val="187654142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rgbClr val="FFFF00"/>
                </a:solidFill>
              </a:rPr>
              <a:t>Get color “attribute” data</a:t>
            </a:r>
            <a:endParaRPr lang="en-US" b="1" dirty="0">
              <a:solidFill>
                <a:srgbClr val="FFFF00"/>
              </a:solidFill>
            </a:endParaRPr>
          </a:p>
        </p:txBody>
      </p:sp>
      <p:sp>
        <p:nvSpPr>
          <p:cNvPr id="3" name="Content Placeholder 2"/>
          <p:cNvSpPr>
            <a:spLocks noGrp="1"/>
          </p:cNvSpPr>
          <p:nvPr>
            <p:ph sz="quarter" idx="13"/>
          </p:nvPr>
        </p:nvSpPr>
        <p:spPr/>
        <p:txBody>
          <a:bodyPr>
            <a:normAutofit/>
          </a:bodyPr>
          <a:lstStyle/>
          <a:p>
            <a:r>
              <a:rPr lang="en-US" sz="2000" i="1" dirty="0"/>
              <a:t>; Loop through and draw the </a:t>
            </a:r>
            <a:r>
              <a:rPr lang="en-US" sz="2000" i="1" dirty="0" smtClean="0"/>
              <a:t>tile. The “attribute” data from </a:t>
            </a:r>
            <a:r>
              <a:rPr lang="en-US" sz="2000" i="1" dirty="0" err="1" smtClean="0"/>
              <a:t>CharPad</a:t>
            </a:r>
            <a:r>
              <a:rPr lang="en-US" sz="2000" i="1" dirty="0" smtClean="0"/>
              <a:t> is also stored here so we can detect other things on the screen (like water, etc.)</a:t>
            </a:r>
            <a:br>
              <a:rPr lang="en-US" sz="2000" i="1" dirty="0" smtClean="0"/>
            </a:br>
            <a:r>
              <a:rPr lang="en-US" sz="2000" i="1" dirty="0" smtClean="0"/>
              <a:t/>
            </a:r>
            <a:br>
              <a:rPr lang="en-US" sz="2000" i="1" dirty="0" smtClean="0"/>
            </a:br>
            <a:r>
              <a:rPr lang="en-US" sz="2000" dirty="0" err="1" smtClean="0"/>
              <a:t>ldy</a:t>
            </a:r>
            <a:r>
              <a:rPr lang="en-US" sz="2000" dirty="0" smtClean="0"/>
              <a:t> </a:t>
            </a:r>
            <a:r>
              <a:rPr lang="en-US" sz="2000" dirty="0"/>
              <a:t>#</a:t>
            </a:r>
            <a:r>
              <a:rPr lang="en-US" sz="2000" b="1" dirty="0">
                <a:solidFill>
                  <a:srgbClr val="92D050"/>
                </a:solidFill>
              </a:rPr>
              <a:t>0</a:t>
            </a:r>
            <a:r>
              <a:rPr lang="en-US" sz="2000" dirty="0"/>
              <a:t> </a:t>
            </a:r>
            <a:r>
              <a:rPr lang="en-US" sz="2000" dirty="0" smtClean="0"/>
              <a:t/>
            </a:r>
            <a:br>
              <a:rPr lang="en-US" sz="2000" dirty="0" smtClean="0"/>
            </a:br>
            <a:r>
              <a:rPr lang="en-US" sz="2000" b="1" dirty="0" smtClean="0">
                <a:solidFill>
                  <a:srgbClr val="FFC000"/>
                </a:solidFill>
              </a:rPr>
              <a:t>@</a:t>
            </a:r>
            <a:r>
              <a:rPr lang="en-US" sz="2000" b="1" dirty="0" err="1">
                <a:solidFill>
                  <a:srgbClr val="FFC000"/>
                </a:solidFill>
              </a:rPr>
              <a:t>drawloop</a:t>
            </a:r>
            <a:r>
              <a:rPr lang="en-US" sz="2000" b="1" dirty="0">
                <a:solidFill>
                  <a:srgbClr val="FFC000"/>
                </a:solidFill>
              </a:rPr>
              <a:t> </a:t>
            </a:r>
            <a:r>
              <a:rPr lang="en-US" sz="2000" dirty="0" smtClean="0"/>
              <a:t/>
            </a:r>
            <a:br>
              <a:rPr lang="en-US" sz="2000" dirty="0" smtClean="0"/>
            </a:br>
            <a:r>
              <a:rPr lang="en-US" sz="2000" dirty="0" err="1" smtClean="0"/>
              <a:t>lda</a:t>
            </a:r>
            <a:r>
              <a:rPr lang="en-US" sz="2000" dirty="0" smtClean="0"/>
              <a:t> </a:t>
            </a:r>
            <a:r>
              <a:rPr lang="en-US" sz="2000" dirty="0"/>
              <a:t>(</a:t>
            </a:r>
            <a:r>
              <a:rPr lang="en-US" sz="2000" b="1" dirty="0">
                <a:solidFill>
                  <a:srgbClr val="00B0F0"/>
                </a:solidFill>
              </a:rPr>
              <a:t>ZEROPAGE_POINTER_2</a:t>
            </a:r>
            <a:r>
              <a:rPr lang="en-US" sz="2000" dirty="0" smtClean="0"/>
              <a:t>), y </a:t>
            </a:r>
            <a:r>
              <a:rPr lang="en-US" sz="2000" i="1" dirty="0"/>
              <a:t>; Get the character code</a:t>
            </a:r>
            <a:r>
              <a:rPr lang="en-US" sz="2000" dirty="0"/>
              <a:t> </a:t>
            </a:r>
            <a:r>
              <a:rPr lang="en-US" sz="2000" dirty="0" smtClean="0"/>
              <a:t/>
            </a:r>
            <a:br>
              <a:rPr lang="en-US" sz="2000" dirty="0" smtClean="0"/>
            </a:br>
            <a:r>
              <a:rPr lang="en-US" sz="2000" dirty="0" err="1" smtClean="0"/>
              <a:t>sta</a:t>
            </a:r>
            <a:r>
              <a:rPr lang="en-US" sz="2000" dirty="0" smtClean="0"/>
              <a:t> </a:t>
            </a:r>
            <a:r>
              <a:rPr lang="en-US" sz="2000" dirty="0"/>
              <a:t>(</a:t>
            </a:r>
            <a:r>
              <a:rPr lang="en-US" sz="2000" b="1" dirty="0">
                <a:solidFill>
                  <a:srgbClr val="00B0F0"/>
                </a:solidFill>
              </a:rPr>
              <a:t>ZEROPAGE_POINTER_1</a:t>
            </a:r>
            <a:r>
              <a:rPr lang="en-US" sz="2000" dirty="0" smtClean="0"/>
              <a:t>), y </a:t>
            </a:r>
            <a:r>
              <a:rPr lang="en-US" sz="2000" i="1" dirty="0"/>
              <a:t>; store it on the screen</a:t>
            </a:r>
            <a:r>
              <a:rPr lang="en-US" sz="2000" dirty="0"/>
              <a:t> tax </a:t>
            </a:r>
            <a:r>
              <a:rPr lang="en-US" sz="2000" i="1" dirty="0"/>
              <a:t>; pass to X as an offset</a:t>
            </a:r>
            <a:r>
              <a:rPr lang="en-US" sz="2000" dirty="0"/>
              <a:t> </a:t>
            </a:r>
            <a:r>
              <a:rPr lang="en-US" sz="2000" dirty="0" smtClean="0"/>
              <a:t/>
            </a:r>
            <a:br>
              <a:rPr lang="en-US" sz="2000" dirty="0" smtClean="0"/>
            </a:br>
            <a:r>
              <a:rPr lang="en-US" sz="2000" dirty="0" err="1" smtClean="0"/>
              <a:t>lda</a:t>
            </a:r>
            <a:r>
              <a:rPr lang="en-US" sz="2000" dirty="0" smtClean="0"/>
              <a:t> </a:t>
            </a:r>
            <a:r>
              <a:rPr lang="en-US" sz="2000" b="1" dirty="0">
                <a:solidFill>
                  <a:srgbClr val="00B0F0"/>
                </a:solidFill>
              </a:rPr>
              <a:t>ATTRIBUTE_MEM</a:t>
            </a:r>
            <a:r>
              <a:rPr lang="en-US" sz="2000" dirty="0" smtClean="0"/>
              <a:t>, x </a:t>
            </a:r>
            <a:r>
              <a:rPr lang="en-US" sz="2000" i="1" dirty="0"/>
              <a:t>; fetch the </a:t>
            </a:r>
            <a:r>
              <a:rPr lang="en-US" sz="2000" i="1" dirty="0" err="1" smtClean="0"/>
              <a:t>CharPad</a:t>
            </a:r>
            <a:r>
              <a:rPr lang="en-US" sz="2000" i="1" dirty="0" smtClean="0"/>
              <a:t> color attribute binary data</a:t>
            </a:r>
            <a:r>
              <a:rPr lang="en-US" sz="2000" dirty="0" smtClean="0"/>
              <a:t> </a:t>
            </a:r>
            <a:br>
              <a:rPr lang="en-US" sz="2000" dirty="0" smtClean="0"/>
            </a:br>
            <a:r>
              <a:rPr lang="en-US" sz="2000" dirty="0" err="1" smtClean="0"/>
              <a:t>sta</a:t>
            </a:r>
            <a:r>
              <a:rPr lang="en-US" sz="2000" dirty="0" smtClean="0"/>
              <a:t> </a:t>
            </a:r>
            <a:r>
              <a:rPr lang="en-US" sz="2000" dirty="0"/>
              <a:t>(</a:t>
            </a:r>
            <a:r>
              <a:rPr lang="en-US" sz="2000" b="1" dirty="0">
                <a:solidFill>
                  <a:srgbClr val="00B0F0"/>
                </a:solidFill>
              </a:rPr>
              <a:t>ZEROPAGE_POINTER_3</a:t>
            </a:r>
            <a:r>
              <a:rPr lang="en-US" sz="2000" dirty="0" smtClean="0"/>
              <a:t>), y </a:t>
            </a:r>
            <a:r>
              <a:rPr lang="en-US" sz="2000" i="1" dirty="0"/>
              <a:t>; write it to color ram</a:t>
            </a:r>
            <a:r>
              <a:rPr lang="en-US" sz="2000" dirty="0"/>
              <a:t> </a:t>
            </a:r>
            <a:r>
              <a:rPr lang="en-US" sz="2000" dirty="0" smtClean="0"/>
              <a:t/>
            </a:r>
            <a:br>
              <a:rPr lang="en-US" sz="2000" dirty="0" smtClean="0"/>
            </a:br>
            <a:r>
              <a:rPr lang="en-US" sz="2000" dirty="0" err="1" smtClean="0"/>
              <a:t>cpy</a:t>
            </a:r>
            <a:r>
              <a:rPr lang="en-US" sz="2000" dirty="0" smtClean="0"/>
              <a:t> </a:t>
            </a:r>
            <a:r>
              <a:rPr lang="en-US" sz="2000" dirty="0"/>
              <a:t>#</a:t>
            </a:r>
            <a:r>
              <a:rPr lang="en-US" sz="2000" b="1" dirty="0">
                <a:solidFill>
                  <a:srgbClr val="92D050"/>
                </a:solidFill>
              </a:rPr>
              <a:t>15</a:t>
            </a:r>
            <a:r>
              <a:rPr lang="en-US" sz="2000" dirty="0"/>
              <a:t> </a:t>
            </a:r>
            <a:r>
              <a:rPr lang="en-US" sz="2000" i="1" dirty="0"/>
              <a:t>; drawn the 15th </a:t>
            </a:r>
            <a:r>
              <a:rPr lang="en-US" sz="2000" i="1" dirty="0" smtClean="0"/>
              <a:t>character going down? </a:t>
            </a:r>
            <a:r>
              <a:rPr lang="en-US" sz="2000" i="1" dirty="0"/>
              <a:t>We're finished</a:t>
            </a:r>
            <a:r>
              <a:rPr lang="en-US" sz="2000" dirty="0"/>
              <a:t> </a:t>
            </a:r>
            <a:r>
              <a:rPr lang="en-US" sz="2000" dirty="0" smtClean="0"/>
              <a:t/>
            </a:r>
            <a:br>
              <a:rPr lang="en-US" sz="2000" dirty="0" smtClean="0"/>
            </a:br>
            <a:r>
              <a:rPr lang="en-US" sz="2000" dirty="0" err="1" smtClean="0"/>
              <a:t>beq</a:t>
            </a:r>
            <a:r>
              <a:rPr lang="en-US" sz="2000" dirty="0" smtClean="0"/>
              <a:t> </a:t>
            </a:r>
            <a:r>
              <a:rPr lang="en-US" sz="2000" b="1" dirty="0">
                <a:solidFill>
                  <a:srgbClr val="FFC000"/>
                </a:solidFill>
              </a:rPr>
              <a:t>@</a:t>
            </a:r>
            <a:r>
              <a:rPr lang="en-US" sz="2000" b="1" dirty="0" smtClean="0">
                <a:solidFill>
                  <a:srgbClr val="FFC000"/>
                </a:solidFill>
              </a:rPr>
              <a:t>done</a:t>
            </a:r>
            <a:endParaRPr lang="en-US" sz="2000" b="1" dirty="0">
              <a:solidFill>
                <a:srgbClr val="FFC000"/>
              </a:solidFill>
            </a:endParaRPr>
          </a:p>
        </p:txBody>
      </p:sp>
    </p:spTree>
    <p:extLst>
      <p:ext uri="{BB962C8B-B14F-4D97-AF65-F5344CB8AC3E}">
        <p14:creationId xmlns:p14="http://schemas.microsoft.com/office/powerpoint/2010/main" val="36773663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rgbClr val="FFFF00"/>
                </a:solidFill>
              </a:rPr>
              <a:t>Place 4 tiles side by side</a:t>
            </a:r>
            <a:endParaRPr lang="en-US" b="1" dirty="0">
              <a:solidFill>
                <a:srgbClr val="FFFF00"/>
              </a:solidFill>
            </a:endParaRPr>
          </a:p>
        </p:txBody>
      </p:sp>
      <p:sp>
        <p:nvSpPr>
          <p:cNvPr id="3" name="Content Placeholder 2"/>
          <p:cNvSpPr>
            <a:spLocks noGrp="1"/>
          </p:cNvSpPr>
          <p:nvPr>
            <p:ph sz="quarter" idx="13"/>
          </p:nvPr>
        </p:nvSpPr>
        <p:spPr/>
        <p:txBody>
          <a:bodyPr>
            <a:noAutofit/>
          </a:bodyPr>
          <a:lstStyle/>
          <a:p>
            <a:r>
              <a:rPr lang="en-US" sz="2400" i="1" dirty="0"/>
              <a:t>By masking out the first 2 bits in the accumulator (“000000</a:t>
            </a:r>
            <a:r>
              <a:rPr lang="en-US" sz="2400" b="1" i="1" dirty="0">
                <a:solidFill>
                  <a:srgbClr val="92D050"/>
                </a:solidFill>
              </a:rPr>
              <a:t>11</a:t>
            </a:r>
            <a:r>
              <a:rPr lang="en-US" sz="2400" i="1" dirty="0"/>
              <a:t>”), we get a number</a:t>
            </a:r>
            <a:r>
              <a:rPr lang="en-US" sz="2400" dirty="0"/>
              <a:t> </a:t>
            </a:r>
            <a:r>
              <a:rPr lang="en-US" sz="2400" i="1" dirty="0"/>
              <a:t>that counts 0-3 over and over without stopping the</a:t>
            </a:r>
            <a:r>
              <a:rPr lang="en-US" sz="2400" dirty="0"/>
              <a:t> </a:t>
            </a:r>
            <a:r>
              <a:rPr lang="en-US" sz="2400" i="1" dirty="0"/>
              <a:t>data fetch count 0-15</a:t>
            </a:r>
            <a:r>
              <a:rPr lang="en-US" sz="2400" i="1" dirty="0" smtClean="0"/>
              <a:t>.</a:t>
            </a:r>
            <a:endParaRPr lang="en-US" sz="2400" dirty="0"/>
          </a:p>
          <a:p>
            <a:r>
              <a:rPr lang="en-US" sz="2400" dirty="0" err="1" smtClean="0"/>
              <a:t>tya</a:t>
            </a:r>
            <a:r>
              <a:rPr lang="en-US" sz="2400" dirty="0" smtClean="0"/>
              <a:t> </a:t>
            </a:r>
            <a:r>
              <a:rPr lang="en-US" sz="2400" i="1" dirty="0"/>
              <a:t>; save Y before the increment for our test</a:t>
            </a:r>
            <a:r>
              <a:rPr lang="en-US" sz="2400" dirty="0"/>
              <a:t> </a:t>
            </a:r>
            <a:br>
              <a:rPr lang="en-US" sz="2400" dirty="0"/>
            </a:br>
            <a:r>
              <a:rPr lang="en-US" sz="2400" dirty="0" err="1"/>
              <a:t>iny</a:t>
            </a:r>
            <a:r>
              <a:rPr lang="en-US" sz="2400" dirty="0"/>
              <a:t> </a:t>
            </a:r>
            <a:r>
              <a:rPr lang="en-US" sz="2400" i="1" dirty="0"/>
              <a:t>; (saves having to </a:t>
            </a:r>
            <a:r>
              <a:rPr lang="en-US" sz="2400" i="1" dirty="0" err="1"/>
              <a:t>inc</a:t>
            </a:r>
            <a:r>
              <a:rPr lang="en-US" sz="2400" i="1" dirty="0"/>
              <a:t> it in 2 diff </a:t>
            </a:r>
            <a:r>
              <a:rPr lang="en-US" sz="2400" i="1" dirty="0" smtClean="0"/>
              <a:t>places)</a:t>
            </a:r>
            <a:r>
              <a:rPr lang="en-US" sz="2400" dirty="0" smtClean="0"/>
              <a:t>. C</a:t>
            </a:r>
            <a:r>
              <a:rPr lang="en-US" sz="2400" i="1" dirty="0" smtClean="0"/>
              <a:t>ount </a:t>
            </a:r>
            <a:r>
              <a:rPr lang="en-US" sz="2400" i="1" dirty="0"/>
              <a:t>0-3 to draw a row of </a:t>
            </a:r>
            <a:r>
              <a:rPr lang="en-US" sz="2400" i="1" dirty="0" smtClean="0"/>
              <a:t>tiles </a:t>
            </a:r>
            <a:r>
              <a:rPr lang="en-US" sz="2400" i="1" dirty="0"/>
              <a:t/>
            </a:r>
            <a:br>
              <a:rPr lang="en-US" sz="2400" i="1" dirty="0"/>
            </a:br>
            <a:r>
              <a:rPr lang="en-US" sz="2400" dirty="0"/>
              <a:t>and #</a:t>
            </a:r>
            <a:r>
              <a:rPr lang="en-US" sz="2400" b="1" dirty="0">
                <a:solidFill>
                  <a:srgbClr val="92D050"/>
                </a:solidFill>
              </a:rPr>
              <a:t>%00000011 </a:t>
            </a:r>
            <a:r>
              <a:rPr lang="en-US" sz="2400" i="1" dirty="0"/>
              <a:t>; </a:t>
            </a:r>
            <a:r>
              <a:rPr lang="en-US" sz="2400" i="1" dirty="0" smtClean="0"/>
              <a:t>count  from 0-15 (attributes) </a:t>
            </a:r>
            <a:r>
              <a:rPr lang="en-US" sz="2400" i="1" dirty="0"/>
              <a:t>to fetch the tile data</a:t>
            </a:r>
            <a:r>
              <a:rPr lang="en-US" sz="2400" dirty="0"/>
              <a:t> </a:t>
            </a:r>
            <a:br>
              <a:rPr lang="en-US" sz="2400" dirty="0"/>
            </a:br>
            <a:r>
              <a:rPr lang="en-US" sz="2400" dirty="0" err="1"/>
              <a:t>cmp</a:t>
            </a:r>
            <a:r>
              <a:rPr lang="en-US" sz="2400" dirty="0"/>
              <a:t> #</a:t>
            </a:r>
            <a:r>
              <a:rPr lang="en-US" sz="2400" b="1" dirty="0">
                <a:solidFill>
                  <a:srgbClr val="92D050"/>
                </a:solidFill>
              </a:rPr>
              <a:t>3 </a:t>
            </a:r>
            <a:r>
              <a:rPr lang="en-US" sz="2400" i="1" dirty="0"/>
              <a:t>; </a:t>
            </a:r>
            <a:r>
              <a:rPr lang="en-US" sz="2400" i="1" dirty="0" smtClean="0"/>
              <a:t>both need </a:t>
            </a:r>
            <a:r>
              <a:rPr lang="en-US" sz="2400" i="1" dirty="0"/>
              <a:t>to use indirect Y addressing, and </a:t>
            </a:r>
            <a:r>
              <a:rPr lang="en-US" sz="2400" i="1" dirty="0" smtClean="0"/>
              <a:t>saving</a:t>
            </a:r>
            <a:r>
              <a:rPr lang="en-US" sz="2400" dirty="0"/>
              <a:t/>
            </a:r>
            <a:br>
              <a:rPr lang="en-US" sz="2400" dirty="0"/>
            </a:br>
            <a:r>
              <a:rPr lang="en-US" sz="2400" dirty="0" err="1"/>
              <a:t>bne</a:t>
            </a:r>
            <a:r>
              <a:rPr lang="en-US" sz="2400" dirty="0"/>
              <a:t> </a:t>
            </a:r>
            <a:r>
              <a:rPr lang="en-US" sz="2400" b="1" dirty="0">
                <a:solidFill>
                  <a:srgbClr val="FFC000"/>
                </a:solidFill>
              </a:rPr>
              <a:t>@</a:t>
            </a:r>
            <a:r>
              <a:rPr lang="en-US" sz="2400" b="1" dirty="0" err="1">
                <a:solidFill>
                  <a:srgbClr val="FFC000"/>
                </a:solidFill>
              </a:rPr>
              <a:t>drawloop</a:t>
            </a:r>
            <a:r>
              <a:rPr lang="en-US" sz="2400" dirty="0"/>
              <a:t> </a:t>
            </a:r>
            <a:r>
              <a:rPr lang="en-US" sz="2400" i="1" dirty="0"/>
              <a:t>; fetching Y rapidly becomes a tangled nightmare.</a:t>
            </a:r>
            <a:r>
              <a:rPr lang="en-US" sz="2400" dirty="0"/>
              <a:t> </a:t>
            </a:r>
          </a:p>
        </p:txBody>
      </p:sp>
    </p:spTree>
    <p:extLst>
      <p:ext uri="{BB962C8B-B14F-4D97-AF65-F5344CB8AC3E}">
        <p14:creationId xmlns:p14="http://schemas.microsoft.com/office/powerpoint/2010/main" val="2942354579"/>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3"/>
          </p:nvPr>
        </p:nvSpPr>
        <p:spPr/>
        <p:txBody>
          <a:bodyPr>
            <a:normAutofit fontScale="85000" lnSpcReduction="20000"/>
          </a:bodyPr>
          <a:lstStyle/>
          <a:p>
            <a:r>
              <a:rPr lang="en-US" sz="2400" dirty="0" smtClean="0"/>
              <a:t>Continue to place “tiles” on the screen. When advancing to a new line down in screen memory we add “40” since the screen goes across 40 characters. </a:t>
            </a:r>
          </a:p>
          <a:p>
            <a:endParaRPr lang="en-US" sz="2400" dirty="0"/>
          </a:p>
          <a:p>
            <a:r>
              <a:rPr lang="en-US" sz="2400" dirty="0" err="1" smtClean="0"/>
              <a:t>clc</a:t>
            </a:r>
            <a:r>
              <a:rPr lang="en-US" sz="2400" dirty="0" smtClean="0"/>
              <a:t> </a:t>
            </a:r>
            <a:r>
              <a:rPr lang="en-US" sz="2400" i="1" dirty="0"/>
              <a:t>; add new line</a:t>
            </a:r>
            <a:r>
              <a:rPr lang="en-US" sz="2400" dirty="0"/>
              <a:t> </a:t>
            </a:r>
            <a:r>
              <a:rPr lang="en-US" sz="2400" dirty="0" smtClean="0"/>
              <a:t/>
            </a:r>
            <a:br>
              <a:rPr lang="en-US" sz="2400" dirty="0" smtClean="0"/>
            </a:br>
            <a:r>
              <a:rPr lang="en-US" sz="2400" dirty="0" err="1" smtClean="0"/>
              <a:t>lda</a:t>
            </a:r>
            <a:r>
              <a:rPr lang="en-US" sz="2400" dirty="0" smtClean="0"/>
              <a:t> </a:t>
            </a:r>
            <a:r>
              <a:rPr lang="en-US" sz="2400" b="1" dirty="0">
                <a:solidFill>
                  <a:srgbClr val="00B0F0"/>
                </a:solidFill>
              </a:rPr>
              <a:t>ZEROPAGE_POINTER_1</a:t>
            </a:r>
            <a:r>
              <a:rPr lang="en-US" sz="2400" dirty="0"/>
              <a:t> </a:t>
            </a:r>
            <a:r>
              <a:rPr lang="en-US" sz="2400" i="1" dirty="0"/>
              <a:t>; increment destination and color ram by 1 line - 4 chars</a:t>
            </a:r>
            <a:r>
              <a:rPr lang="en-US" sz="2400" dirty="0"/>
              <a:t> </a:t>
            </a:r>
            <a:r>
              <a:rPr lang="en-US" sz="2400" dirty="0" smtClean="0"/>
              <a:t/>
            </a:r>
            <a:br>
              <a:rPr lang="en-US" sz="2400" dirty="0" smtClean="0"/>
            </a:br>
            <a:r>
              <a:rPr lang="en-US" sz="2400" dirty="0" err="1" smtClean="0"/>
              <a:t>adc</a:t>
            </a:r>
            <a:r>
              <a:rPr lang="en-US" sz="2400" dirty="0" smtClean="0"/>
              <a:t> </a:t>
            </a:r>
            <a:r>
              <a:rPr lang="en-US" sz="2400" dirty="0"/>
              <a:t>#</a:t>
            </a:r>
            <a:r>
              <a:rPr lang="en-US" sz="2400" b="1" dirty="0">
                <a:solidFill>
                  <a:srgbClr val="92D050"/>
                </a:solidFill>
              </a:rPr>
              <a:t>40 - 4 </a:t>
            </a:r>
            <a:r>
              <a:rPr lang="en-US" sz="2400" dirty="0" smtClean="0"/>
              <a:t/>
            </a:r>
            <a:br>
              <a:rPr lang="en-US" sz="2400" dirty="0" smtClean="0"/>
            </a:br>
            <a:r>
              <a:rPr lang="en-US" sz="2400" dirty="0" err="1" smtClean="0"/>
              <a:t>sta</a:t>
            </a:r>
            <a:r>
              <a:rPr lang="en-US" sz="2400" dirty="0" smtClean="0"/>
              <a:t> </a:t>
            </a:r>
            <a:r>
              <a:rPr lang="en-US" sz="2400" b="1" dirty="0">
                <a:solidFill>
                  <a:srgbClr val="00B0F0"/>
                </a:solidFill>
              </a:rPr>
              <a:t>ZEROPAGE_POINTER_1</a:t>
            </a:r>
            <a:r>
              <a:rPr lang="en-US" sz="2400" dirty="0"/>
              <a:t> </a:t>
            </a:r>
            <a:r>
              <a:rPr lang="en-US" sz="2400" i="1" dirty="0"/>
              <a:t>; by '</a:t>
            </a:r>
            <a:r>
              <a:rPr lang="en-US" sz="2400" i="1" dirty="0" err="1"/>
              <a:t>backsetting</a:t>
            </a:r>
            <a:r>
              <a:rPr lang="en-US" sz="2400" i="1" dirty="0"/>
              <a:t>' our pointers, we don't need to change Y</a:t>
            </a:r>
            <a:r>
              <a:rPr lang="en-US" sz="2400" dirty="0"/>
              <a:t> </a:t>
            </a:r>
            <a:r>
              <a:rPr lang="en-US" sz="2400" dirty="0" smtClean="0"/>
              <a:t/>
            </a:r>
            <a:br>
              <a:rPr lang="en-US" sz="2400" dirty="0" smtClean="0"/>
            </a:br>
            <a:r>
              <a:rPr lang="en-US" sz="2400" dirty="0" err="1" smtClean="0"/>
              <a:t>lda</a:t>
            </a:r>
            <a:r>
              <a:rPr lang="en-US" sz="2400" dirty="0" smtClean="0"/>
              <a:t> </a:t>
            </a:r>
            <a:r>
              <a:rPr lang="en-US" sz="2400" b="1" dirty="0">
                <a:solidFill>
                  <a:srgbClr val="00B0F0"/>
                </a:solidFill>
              </a:rPr>
              <a:t>ZEROPAGE_POINTER_1 + 1 </a:t>
            </a:r>
            <a:r>
              <a:rPr lang="en-US" sz="2400" i="1" dirty="0"/>
              <a:t>; when drawing 0-3 characters, and can leave the 0-15</a:t>
            </a:r>
            <a:r>
              <a:rPr lang="en-US" sz="2400" dirty="0"/>
              <a:t> </a:t>
            </a:r>
            <a:r>
              <a:rPr lang="en-US" sz="2400" dirty="0" smtClean="0"/>
              <a:t/>
            </a:r>
            <a:br>
              <a:rPr lang="en-US" sz="2400" dirty="0" smtClean="0"/>
            </a:br>
            <a:r>
              <a:rPr lang="en-US" sz="2400" dirty="0" err="1" smtClean="0"/>
              <a:t>adc</a:t>
            </a:r>
            <a:r>
              <a:rPr lang="en-US" sz="2400" dirty="0" smtClean="0"/>
              <a:t> </a:t>
            </a:r>
            <a:r>
              <a:rPr lang="en-US" sz="2400" dirty="0"/>
              <a:t>#</a:t>
            </a:r>
            <a:r>
              <a:rPr lang="en-US" sz="2400" b="1" dirty="0">
                <a:solidFill>
                  <a:srgbClr val="92D050"/>
                </a:solidFill>
              </a:rPr>
              <a:t>0</a:t>
            </a:r>
            <a:r>
              <a:rPr lang="en-US" sz="2400" dirty="0"/>
              <a:t> </a:t>
            </a:r>
            <a:r>
              <a:rPr lang="en-US" sz="2400" i="1" dirty="0"/>
              <a:t>; count intact.</a:t>
            </a:r>
            <a:r>
              <a:rPr lang="en-US" sz="2400" dirty="0"/>
              <a:t> </a:t>
            </a:r>
            <a:r>
              <a:rPr lang="en-US" sz="2400" dirty="0" smtClean="0"/>
              <a:t/>
            </a:r>
            <a:br>
              <a:rPr lang="en-US" sz="2400" dirty="0" smtClean="0"/>
            </a:br>
            <a:r>
              <a:rPr lang="en-US" sz="2400" dirty="0" err="1" smtClean="0"/>
              <a:t>sta</a:t>
            </a:r>
            <a:r>
              <a:rPr lang="en-US" sz="2400" dirty="0" smtClean="0"/>
              <a:t> </a:t>
            </a:r>
            <a:r>
              <a:rPr lang="en-US" sz="2400" b="1" dirty="0">
                <a:solidFill>
                  <a:srgbClr val="00B0F0"/>
                </a:solidFill>
              </a:rPr>
              <a:t>ZEROPAGE_POINTER_1 + 1 </a:t>
            </a:r>
            <a:r>
              <a:rPr lang="en-US" sz="2400" i="1" dirty="0"/>
              <a:t>; We have to increase them to the next line anyways, so this</a:t>
            </a:r>
            <a:r>
              <a:rPr lang="en-US" sz="2400" dirty="0"/>
              <a:t> </a:t>
            </a:r>
            <a:r>
              <a:rPr lang="en-US" sz="2400" i="1" dirty="0"/>
              <a:t>; only saves time.</a:t>
            </a:r>
            <a:r>
              <a:rPr lang="en-US" sz="2400" dirty="0"/>
              <a:t> </a:t>
            </a:r>
            <a:endParaRPr lang="en-US" sz="2400" dirty="0" smtClean="0"/>
          </a:p>
        </p:txBody>
      </p:sp>
    </p:spTree>
    <p:extLst>
      <p:ext uri="{BB962C8B-B14F-4D97-AF65-F5344CB8AC3E}">
        <p14:creationId xmlns:p14="http://schemas.microsoft.com/office/powerpoint/2010/main" val="2998385960"/>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rgbClr val="FFFF00"/>
                </a:solidFill>
              </a:rPr>
              <a:t>Loop until all tiles are drawn</a:t>
            </a:r>
            <a:endParaRPr lang="en-US" b="1" dirty="0">
              <a:solidFill>
                <a:srgbClr val="FFFF00"/>
              </a:solidFill>
            </a:endParaRPr>
          </a:p>
        </p:txBody>
      </p:sp>
      <p:sp>
        <p:nvSpPr>
          <p:cNvPr id="3" name="Content Placeholder 2"/>
          <p:cNvSpPr>
            <a:spLocks noGrp="1"/>
          </p:cNvSpPr>
          <p:nvPr>
            <p:ph sz="quarter" idx="13"/>
          </p:nvPr>
        </p:nvSpPr>
        <p:spPr>
          <a:xfrm>
            <a:off x="609600" y="1600200"/>
            <a:ext cx="7924800" cy="4800600"/>
          </a:xfrm>
        </p:spPr>
        <p:txBody>
          <a:bodyPr>
            <a:normAutofit fontScale="92500" lnSpcReduction="10000"/>
          </a:bodyPr>
          <a:lstStyle/>
          <a:p>
            <a:r>
              <a:rPr lang="en-US" sz="2400" dirty="0" smtClean="0"/>
              <a:t>Get the “hi bytes” of our screen memory tiles while drawing down the screen.</a:t>
            </a:r>
            <a:endParaRPr lang="en-US" sz="2400" dirty="0"/>
          </a:p>
          <a:p>
            <a:r>
              <a:rPr lang="en-US" sz="2400" dirty="0" err="1" smtClean="0"/>
              <a:t>clc</a:t>
            </a:r>
            <a:r>
              <a:rPr lang="en-US" sz="2400" dirty="0" smtClean="0"/>
              <a:t> </a:t>
            </a:r>
            <a:r>
              <a:rPr lang="en-US" sz="2400" dirty="0"/>
              <a:t/>
            </a:r>
            <a:br>
              <a:rPr lang="en-US" sz="2400" dirty="0"/>
            </a:br>
            <a:r>
              <a:rPr lang="en-US" sz="2400" dirty="0" err="1"/>
              <a:t>lda</a:t>
            </a:r>
            <a:r>
              <a:rPr lang="en-US" sz="2400" dirty="0"/>
              <a:t> </a:t>
            </a:r>
            <a:r>
              <a:rPr lang="en-US" sz="2400" b="1" dirty="0">
                <a:solidFill>
                  <a:srgbClr val="00B0F0"/>
                </a:solidFill>
              </a:rPr>
              <a:t>ZEROPAGE_POINTER_3</a:t>
            </a:r>
            <a:r>
              <a:rPr lang="en-US" sz="2400" dirty="0"/>
              <a:t> </a:t>
            </a:r>
            <a:br>
              <a:rPr lang="en-US" sz="2400" dirty="0"/>
            </a:br>
            <a:r>
              <a:rPr lang="en-US" sz="2400" dirty="0" err="1"/>
              <a:t>adc</a:t>
            </a:r>
            <a:r>
              <a:rPr lang="en-US" sz="2400" dirty="0"/>
              <a:t> #</a:t>
            </a:r>
            <a:r>
              <a:rPr lang="en-US" sz="2400" b="1" dirty="0">
                <a:solidFill>
                  <a:srgbClr val="92D050"/>
                </a:solidFill>
              </a:rPr>
              <a:t>40 - 4 </a:t>
            </a:r>
            <a:r>
              <a:rPr lang="en-US" sz="2400" dirty="0"/>
              <a:t/>
            </a:r>
            <a:br>
              <a:rPr lang="en-US" sz="2400" dirty="0"/>
            </a:br>
            <a:r>
              <a:rPr lang="en-US" sz="2400" dirty="0" err="1"/>
              <a:t>sta</a:t>
            </a:r>
            <a:r>
              <a:rPr lang="en-US" sz="2400" dirty="0"/>
              <a:t> </a:t>
            </a:r>
            <a:r>
              <a:rPr lang="en-US" sz="2400" b="1" dirty="0">
                <a:solidFill>
                  <a:srgbClr val="00B0F0"/>
                </a:solidFill>
              </a:rPr>
              <a:t>ZEROPAGE_POINTER_3</a:t>
            </a:r>
            <a:r>
              <a:rPr lang="en-US" sz="2400" dirty="0"/>
              <a:t> </a:t>
            </a:r>
            <a:br>
              <a:rPr lang="en-US" sz="2400" dirty="0"/>
            </a:br>
            <a:r>
              <a:rPr lang="en-US" sz="2400" dirty="0" err="1"/>
              <a:t>lda</a:t>
            </a:r>
            <a:r>
              <a:rPr lang="en-US" sz="2400" dirty="0"/>
              <a:t> </a:t>
            </a:r>
            <a:r>
              <a:rPr lang="en-US" sz="2400" b="1" dirty="0">
                <a:solidFill>
                  <a:srgbClr val="00B0F0"/>
                </a:solidFill>
              </a:rPr>
              <a:t>ZEROPAGE_POINTER_3 + 1 </a:t>
            </a:r>
            <a:r>
              <a:rPr lang="en-US" sz="2400" dirty="0"/>
              <a:t/>
            </a:r>
            <a:br>
              <a:rPr lang="en-US" sz="2400" dirty="0"/>
            </a:br>
            <a:r>
              <a:rPr lang="en-US" sz="2400" dirty="0" err="1"/>
              <a:t>adc</a:t>
            </a:r>
            <a:r>
              <a:rPr lang="en-US" sz="2400" dirty="0"/>
              <a:t> #</a:t>
            </a:r>
            <a:r>
              <a:rPr lang="en-US" sz="2400" b="1" dirty="0">
                <a:solidFill>
                  <a:srgbClr val="92D050"/>
                </a:solidFill>
              </a:rPr>
              <a:t>0</a:t>
            </a:r>
            <a:r>
              <a:rPr lang="en-US" sz="2400" dirty="0"/>
              <a:t> </a:t>
            </a:r>
            <a:br>
              <a:rPr lang="en-US" sz="2400" dirty="0"/>
            </a:br>
            <a:r>
              <a:rPr lang="en-US" sz="2400" dirty="0" err="1"/>
              <a:t>sta</a:t>
            </a:r>
            <a:r>
              <a:rPr lang="en-US" sz="2400" dirty="0"/>
              <a:t> </a:t>
            </a:r>
            <a:r>
              <a:rPr lang="en-US" sz="2400" b="1" dirty="0">
                <a:solidFill>
                  <a:srgbClr val="00B0F0"/>
                </a:solidFill>
              </a:rPr>
              <a:t>ZEROPAGE_POINTER_3 + 1 </a:t>
            </a:r>
            <a:r>
              <a:rPr lang="en-US" sz="2400" dirty="0"/>
              <a:t/>
            </a:r>
            <a:br>
              <a:rPr lang="en-US" sz="2400" dirty="0"/>
            </a:br>
            <a:r>
              <a:rPr lang="en-US" sz="2400" dirty="0" err="1"/>
              <a:t>jmp</a:t>
            </a:r>
            <a:r>
              <a:rPr lang="en-US" sz="2400" dirty="0"/>
              <a:t> </a:t>
            </a:r>
            <a:r>
              <a:rPr lang="en-US" sz="2400" b="1" dirty="0">
                <a:solidFill>
                  <a:srgbClr val="FFC000"/>
                </a:solidFill>
              </a:rPr>
              <a:t>@</a:t>
            </a:r>
            <a:r>
              <a:rPr lang="en-US" sz="2400" b="1" dirty="0" err="1">
                <a:solidFill>
                  <a:srgbClr val="FFC000"/>
                </a:solidFill>
              </a:rPr>
              <a:t>drawloop</a:t>
            </a:r>
            <a:r>
              <a:rPr lang="en-US" sz="2400" b="1" dirty="0">
                <a:solidFill>
                  <a:srgbClr val="FFC000"/>
                </a:solidFill>
              </a:rPr>
              <a:t> </a:t>
            </a:r>
            <a:r>
              <a:rPr lang="en-US" sz="2400" dirty="0"/>
              <a:t/>
            </a:r>
            <a:br>
              <a:rPr lang="en-US" sz="2400" dirty="0"/>
            </a:br>
            <a:r>
              <a:rPr lang="en-US" sz="2400" dirty="0"/>
              <a:t/>
            </a:r>
            <a:br>
              <a:rPr lang="en-US" sz="2400" dirty="0"/>
            </a:br>
            <a:r>
              <a:rPr lang="en-US" sz="2400" b="1" dirty="0">
                <a:solidFill>
                  <a:srgbClr val="FFC000"/>
                </a:solidFill>
              </a:rPr>
              <a:t>@done </a:t>
            </a:r>
            <a:r>
              <a:rPr lang="en-US" sz="2400" dirty="0"/>
              <a:t/>
            </a:r>
            <a:br>
              <a:rPr lang="en-US" sz="2400" dirty="0"/>
            </a:br>
            <a:r>
              <a:rPr lang="en-US" sz="2400" b="1" dirty="0" err="1">
                <a:solidFill>
                  <a:schemeClr val="accent2">
                    <a:lumMod val="75000"/>
                  </a:schemeClr>
                </a:solidFill>
              </a:rPr>
              <a:t>restoreRegs</a:t>
            </a:r>
            <a:r>
              <a:rPr lang="en-US" sz="2400" dirty="0">
                <a:solidFill>
                  <a:schemeClr val="accent2">
                    <a:lumMod val="75000"/>
                  </a:schemeClr>
                </a:solidFill>
              </a:rPr>
              <a:t> </a:t>
            </a:r>
            <a:r>
              <a:rPr lang="en-US" sz="2400" i="1" dirty="0"/>
              <a:t>; pull registers back off the stack</a:t>
            </a:r>
            <a:r>
              <a:rPr lang="en-US" sz="2400" dirty="0"/>
              <a:t> </a:t>
            </a:r>
            <a:r>
              <a:rPr lang="en-US" sz="2400" dirty="0" smtClean="0"/>
              <a:t/>
            </a:r>
            <a:br>
              <a:rPr lang="en-US" sz="2400" dirty="0" smtClean="0"/>
            </a:br>
            <a:r>
              <a:rPr lang="en-US" sz="2400" dirty="0" err="1" smtClean="0"/>
              <a:t>rts</a:t>
            </a:r>
            <a:endParaRPr lang="en-US" sz="2400" dirty="0"/>
          </a:p>
        </p:txBody>
      </p:sp>
    </p:spTree>
    <p:extLst>
      <p:ext uri="{BB962C8B-B14F-4D97-AF65-F5344CB8AC3E}">
        <p14:creationId xmlns:p14="http://schemas.microsoft.com/office/powerpoint/2010/main" val="2852433059"/>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3"/>
          </p:nvPr>
        </p:nvSpPr>
        <p:spPr/>
        <p:txBody>
          <a:bodyPr>
            <a:normAutofit lnSpcReduction="10000"/>
          </a:bodyPr>
          <a:lstStyle/>
          <a:p>
            <a:r>
              <a:rPr lang="en-US" sz="2000" i="1" dirty="0" smtClean="0"/>
              <a:t>;==========================================================</a:t>
            </a:r>
            <a:br>
              <a:rPr lang="en-US" sz="2000" i="1" dirty="0" smtClean="0"/>
            </a:br>
            <a:r>
              <a:rPr lang="en-US" sz="2000" i="1" dirty="0" smtClean="0"/>
              <a:t>; 			LEVEL </a:t>
            </a:r>
            <a:r>
              <a:rPr lang="en-US" sz="2000" i="1" dirty="0"/>
              <a:t>DATA AND TABLES </a:t>
            </a:r>
            <a:r>
              <a:rPr lang="en-US" sz="2000" i="1" dirty="0" smtClean="0"/>
              <a:t>;==========================================================</a:t>
            </a:r>
            <a:br>
              <a:rPr lang="en-US" sz="2000" i="1" dirty="0" smtClean="0"/>
            </a:br>
            <a:r>
              <a:rPr lang="en-US" sz="2000" i="1" dirty="0" smtClean="0"/>
              <a:t>; CHAR_ADDRESS = </a:t>
            </a:r>
            <a:r>
              <a:rPr lang="en-US" sz="2000" i="1" dirty="0" err="1" smtClean="0"/>
              <a:t>CharPad</a:t>
            </a:r>
            <a:r>
              <a:rPr lang="en-US" sz="2000" i="1" dirty="0" smtClean="0"/>
              <a:t> character set data</a:t>
            </a:r>
            <a:br>
              <a:rPr lang="en-US" sz="2000" i="1" dirty="0" smtClean="0"/>
            </a:br>
            <a:r>
              <a:rPr lang="en-US" sz="2000" i="1" dirty="0" smtClean="0"/>
              <a:t>; ATTRIB_ADDRESS = </a:t>
            </a:r>
            <a:r>
              <a:rPr lang="en-US" sz="2000" i="1" dirty="0" err="1" smtClean="0"/>
              <a:t>CharPad</a:t>
            </a:r>
            <a:r>
              <a:rPr lang="en-US" sz="2000" i="1" dirty="0" smtClean="0"/>
              <a:t> attribute color data</a:t>
            </a:r>
            <a:br>
              <a:rPr lang="en-US" sz="2000" i="1" dirty="0" smtClean="0"/>
            </a:br>
            <a:r>
              <a:rPr lang="en-US" sz="2000" i="1" dirty="0" smtClean="0"/>
              <a:t>; TILE_ADDRESS = </a:t>
            </a:r>
            <a:r>
              <a:rPr lang="en-US" sz="2000" i="1" dirty="0" err="1" smtClean="0"/>
              <a:t>CharPad</a:t>
            </a:r>
            <a:r>
              <a:rPr lang="en-US" sz="2000" i="1" dirty="0" smtClean="0"/>
              <a:t> </a:t>
            </a:r>
            <a:r>
              <a:rPr lang="en-US" sz="2000" i="1" dirty="0" err="1" smtClean="0"/>
              <a:t>tileset</a:t>
            </a:r>
            <a:r>
              <a:rPr lang="en-US" sz="2000" i="1" dirty="0" smtClean="0"/>
              <a:t> data</a:t>
            </a:r>
            <a:br>
              <a:rPr lang="en-US" sz="2000" i="1" dirty="0" smtClean="0"/>
            </a:br>
            <a:r>
              <a:rPr lang="en-US" sz="2000" i="1" dirty="0" smtClean="0"/>
              <a:t>; MAP_ADDRESS = </a:t>
            </a:r>
            <a:r>
              <a:rPr lang="en-US" sz="2000" i="1" dirty="0" err="1" smtClean="0"/>
              <a:t>CharPad</a:t>
            </a:r>
            <a:r>
              <a:rPr lang="en-US" sz="2000" i="1" dirty="0" smtClean="0"/>
              <a:t> map data</a:t>
            </a:r>
          </a:p>
          <a:p>
            <a:r>
              <a:rPr lang="en-US" sz="2000" i="1" dirty="0" smtClean="0"/>
              <a:t/>
            </a:r>
            <a:br>
              <a:rPr lang="en-US" sz="2000" i="1" dirty="0" smtClean="0"/>
            </a:br>
            <a:r>
              <a:rPr lang="en-US" sz="2000" b="1" dirty="0" smtClean="0">
                <a:solidFill>
                  <a:srgbClr val="00B0F0"/>
                </a:solidFill>
              </a:rPr>
              <a:t>CURRENT_LEVEL</a:t>
            </a:r>
            <a:r>
              <a:rPr lang="en-US" sz="2000" dirty="0" smtClean="0"/>
              <a:t> </a:t>
            </a:r>
            <a:r>
              <a:rPr lang="en-US" sz="2000" dirty="0"/>
              <a:t>byte</a:t>
            </a:r>
            <a:r>
              <a:rPr lang="en-US" sz="2000" b="1" dirty="0">
                <a:solidFill>
                  <a:srgbClr val="92D050"/>
                </a:solidFill>
              </a:rPr>
              <a:t> 0 </a:t>
            </a:r>
            <a:r>
              <a:rPr lang="en-US" sz="2000" dirty="0"/>
              <a:t/>
            </a:r>
            <a:br>
              <a:rPr lang="en-US" sz="2000" dirty="0"/>
            </a:br>
            <a:r>
              <a:rPr lang="en-US" sz="2000" b="1" dirty="0" smtClean="0">
                <a:solidFill>
                  <a:srgbClr val="00B0F0"/>
                </a:solidFill>
              </a:rPr>
              <a:t>CHAR_ADDRESS</a:t>
            </a:r>
            <a:r>
              <a:rPr lang="en-US" sz="2000" dirty="0" smtClean="0"/>
              <a:t> </a:t>
            </a:r>
            <a:r>
              <a:rPr lang="en-US" sz="2000" dirty="0"/>
              <a:t>word LEVEL_1_CHARS </a:t>
            </a:r>
            <a:r>
              <a:rPr lang="en-US" sz="2000" dirty="0" smtClean="0"/>
              <a:t/>
            </a:r>
            <a:br>
              <a:rPr lang="en-US" sz="2000" dirty="0" smtClean="0"/>
            </a:br>
            <a:r>
              <a:rPr lang="en-US" sz="2000" b="1" dirty="0" smtClean="0">
                <a:solidFill>
                  <a:srgbClr val="00B0F0"/>
                </a:solidFill>
              </a:rPr>
              <a:t>ATTRIB_ADDRESS</a:t>
            </a:r>
            <a:r>
              <a:rPr lang="en-US" sz="2000" dirty="0" smtClean="0"/>
              <a:t> </a:t>
            </a:r>
            <a:r>
              <a:rPr lang="en-US" sz="2000" dirty="0"/>
              <a:t>word ATTRIBUTE_MEM </a:t>
            </a:r>
            <a:r>
              <a:rPr lang="en-US" sz="2000" dirty="0" smtClean="0"/>
              <a:t/>
            </a:r>
            <a:br>
              <a:rPr lang="en-US" sz="2000" dirty="0" smtClean="0"/>
            </a:br>
            <a:r>
              <a:rPr lang="en-US" sz="2000" b="1" dirty="0" smtClean="0">
                <a:solidFill>
                  <a:srgbClr val="00B0F0"/>
                </a:solidFill>
              </a:rPr>
              <a:t>TILE_ADDRESS</a:t>
            </a:r>
            <a:r>
              <a:rPr lang="en-US" sz="2000" dirty="0" smtClean="0"/>
              <a:t> </a:t>
            </a:r>
            <a:r>
              <a:rPr lang="en-US" sz="2000" dirty="0"/>
              <a:t>word TILE_MEM </a:t>
            </a:r>
            <a:r>
              <a:rPr lang="en-US" sz="2000" dirty="0" smtClean="0"/>
              <a:t/>
            </a:r>
            <a:br>
              <a:rPr lang="en-US" sz="2000" dirty="0" smtClean="0"/>
            </a:br>
            <a:r>
              <a:rPr lang="en-US" sz="2000" b="1" dirty="0" smtClean="0">
                <a:solidFill>
                  <a:srgbClr val="00B0F0"/>
                </a:solidFill>
              </a:rPr>
              <a:t>MAP_ADDRESS</a:t>
            </a:r>
            <a:r>
              <a:rPr lang="en-US" sz="2000" dirty="0" smtClean="0"/>
              <a:t> </a:t>
            </a:r>
            <a:r>
              <a:rPr lang="en-US" sz="2000" dirty="0"/>
              <a:t>word LEVEL_1_MAP</a:t>
            </a:r>
          </a:p>
        </p:txBody>
      </p:sp>
    </p:spTree>
    <p:extLst>
      <p:ext uri="{BB962C8B-B14F-4D97-AF65-F5344CB8AC3E}">
        <p14:creationId xmlns:p14="http://schemas.microsoft.com/office/powerpoint/2010/main" val="3672356421"/>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rgbClr val="FFFF00"/>
                </a:solidFill>
              </a:rPr>
              <a:t>Map data lookup tables</a:t>
            </a:r>
            <a:endParaRPr lang="en-US" b="1" dirty="0">
              <a:solidFill>
                <a:srgbClr val="FFFF00"/>
              </a:solidFill>
            </a:endParaRPr>
          </a:p>
        </p:txBody>
      </p:sp>
      <p:sp>
        <p:nvSpPr>
          <p:cNvPr id="3" name="Content Placeholder 2"/>
          <p:cNvSpPr>
            <a:spLocks noGrp="1"/>
          </p:cNvSpPr>
          <p:nvPr>
            <p:ph sz="quarter" idx="13"/>
          </p:nvPr>
        </p:nvSpPr>
        <p:spPr>
          <a:xfrm>
            <a:off x="609600" y="1600200"/>
            <a:ext cx="7924800" cy="4800600"/>
          </a:xfrm>
        </p:spPr>
        <p:txBody>
          <a:bodyPr>
            <a:normAutofit fontScale="92500" lnSpcReduction="20000"/>
          </a:bodyPr>
          <a:lstStyle/>
          <a:p>
            <a:r>
              <a:rPr lang="en-US" i="1" dirty="0" smtClean="0"/>
              <a:t>The following table looks up map data (low bytes) loaded from </a:t>
            </a:r>
            <a:r>
              <a:rPr lang="en-US" i="1" dirty="0" err="1" smtClean="0"/>
              <a:t>CharPad</a:t>
            </a:r>
            <a:r>
              <a:rPr lang="en-US" i="1" dirty="0" smtClean="0"/>
              <a:t>, used for tile screen drawing. Can be expanded or altered to fit your exact map screen size.</a:t>
            </a:r>
            <a:br>
              <a:rPr lang="en-US" i="1" dirty="0" smtClean="0"/>
            </a:br>
            <a:r>
              <a:rPr lang="en-US" i="1" dirty="0" smtClean="0"/>
              <a:t>;</a:t>
            </a:r>
            <a:r>
              <a:rPr lang="en-US" dirty="0" smtClean="0"/>
              <a:t/>
            </a:r>
            <a:br>
              <a:rPr lang="en-US" dirty="0" smtClean="0"/>
            </a:br>
            <a:r>
              <a:rPr lang="en-US" b="1" dirty="0" smtClean="0">
                <a:solidFill>
                  <a:srgbClr val="00B0F0"/>
                </a:solidFill>
              </a:rPr>
              <a:t>MAP_LINE_LOOKUP_LO</a:t>
            </a:r>
            <a:r>
              <a:rPr lang="en-US" dirty="0" smtClean="0"/>
              <a:t> </a:t>
            </a:r>
            <a:br>
              <a:rPr lang="en-US" dirty="0" smtClean="0"/>
            </a:br>
            <a:r>
              <a:rPr lang="en-US" dirty="0" smtClean="0"/>
              <a:t>byte </a:t>
            </a:r>
            <a:r>
              <a:rPr lang="en-US" dirty="0"/>
              <a:t>&lt;</a:t>
            </a:r>
            <a:r>
              <a:rPr lang="en-US" b="1" dirty="0">
                <a:solidFill>
                  <a:srgbClr val="00B0F0"/>
                </a:solidFill>
              </a:rPr>
              <a:t>MAP_MEM</a:t>
            </a:r>
            <a:r>
              <a:rPr lang="en-US" dirty="0"/>
              <a:t> </a:t>
            </a:r>
            <a:r>
              <a:rPr lang="en-US" dirty="0" smtClean="0"/>
              <a:t/>
            </a:r>
            <a:br>
              <a:rPr lang="en-US" dirty="0" smtClean="0"/>
            </a:br>
            <a:r>
              <a:rPr lang="en-US" dirty="0" smtClean="0"/>
              <a:t>byte </a:t>
            </a:r>
            <a:r>
              <a:rPr lang="en-US" dirty="0"/>
              <a:t>&lt;</a:t>
            </a:r>
            <a:r>
              <a:rPr lang="en-US" b="1" dirty="0">
                <a:solidFill>
                  <a:srgbClr val="00B0F0"/>
                </a:solidFill>
              </a:rPr>
              <a:t>MAP_MEM</a:t>
            </a:r>
            <a:r>
              <a:rPr lang="en-US" dirty="0"/>
              <a:t> + </a:t>
            </a:r>
            <a:r>
              <a:rPr lang="en-US" b="1" dirty="0">
                <a:solidFill>
                  <a:srgbClr val="92D050"/>
                </a:solidFill>
              </a:rPr>
              <a:t>100</a:t>
            </a:r>
            <a:r>
              <a:rPr lang="en-US" dirty="0"/>
              <a:t> </a:t>
            </a:r>
            <a:r>
              <a:rPr lang="en-US" dirty="0" smtClean="0"/>
              <a:t/>
            </a:r>
            <a:br>
              <a:rPr lang="en-US" dirty="0" smtClean="0"/>
            </a:br>
            <a:r>
              <a:rPr lang="en-US" dirty="0" smtClean="0"/>
              <a:t>byte </a:t>
            </a:r>
            <a:r>
              <a:rPr lang="en-US" dirty="0"/>
              <a:t>&lt;</a:t>
            </a:r>
            <a:r>
              <a:rPr lang="en-US" b="1" dirty="0">
                <a:solidFill>
                  <a:srgbClr val="00B0F0"/>
                </a:solidFill>
              </a:rPr>
              <a:t>MAP_MEM</a:t>
            </a:r>
            <a:r>
              <a:rPr lang="en-US" dirty="0"/>
              <a:t> + </a:t>
            </a:r>
            <a:r>
              <a:rPr lang="en-US" b="1" dirty="0">
                <a:solidFill>
                  <a:srgbClr val="92D050"/>
                </a:solidFill>
              </a:rPr>
              <a:t>200</a:t>
            </a:r>
            <a:r>
              <a:rPr lang="en-US" dirty="0"/>
              <a:t> </a:t>
            </a:r>
            <a:r>
              <a:rPr lang="en-US" dirty="0" smtClean="0"/>
              <a:t/>
            </a:r>
            <a:br>
              <a:rPr lang="en-US" dirty="0" smtClean="0"/>
            </a:br>
            <a:r>
              <a:rPr lang="en-US" dirty="0" smtClean="0"/>
              <a:t>byte </a:t>
            </a:r>
            <a:r>
              <a:rPr lang="en-US" dirty="0"/>
              <a:t>&lt;</a:t>
            </a:r>
            <a:r>
              <a:rPr lang="en-US" b="1" dirty="0">
                <a:solidFill>
                  <a:srgbClr val="00B0F0"/>
                </a:solidFill>
              </a:rPr>
              <a:t>MAP_MEM</a:t>
            </a:r>
            <a:r>
              <a:rPr lang="en-US" dirty="0"/>
              <a:t> + </a:t>
            </a:r>
            <a:r>
              <a:rPr lang="en-US" b="1" dirty="0">
                <a:solidFill>
                  <a:srgbClr val="92D050"/>
                </a:solidFill>
              </a:rPr>
              <a:t>300</a:t>
            </a:r>
            <a:r>
              <a:rPr lang="en-US" dirty="0"/>
              <a:t> </a:t>
            </a:r>
            <a:r>
              <a:rPr lang="en-US" dirty="0" smtClean="0"/>
              <a:t/>
            </a:r>
            <a:br>
              <a:rPr lang="en-US" dirty="0" smtClean="0"/>
            </a:br>
            <a:r>
              <a:rPr lang="en-US" dirty="0" smtClean="0"/>
              <a:t>byte </a:t>
            </a:r>
            <a:r>
              <a:rPr lang="en-US" dirty="0"/>
              <a:t>&lt;</a:t>
            </a:r>
            <a:r>
              <a:rPr lang="en-US" b="1" dirty="0">
                <a:solidFill>
                  <a:srgbClr val="00B0F0"/>
                </a:solidFill>
              </a:rPr>
              <a:t>MAP_MEM</a:t>
            </a:r>
            <a:r>
              <a:rPr lang="en-US" dirty="0"/>
              <a:t> + </a:t>
            </a:r>
            <a:r>
              <a:rPr lang="en-US" b="1" dirty="0">
                <a:solidFill>
                  <a:srgbClr val="92D050"/>
                </a:solidFill>
              </a:rPr>
              <a:t>400</a:t>
            </a:r>
            <a:r>
              <a:rPr lang="en-US" dirty="0"/>
              <a:t> </a:t>
            </a:r>
            <a:r>
              <a:rPr lang="en-US" dirty="0" smtClean="0"/>
              <a:t/>
            </a:r>
            <a:br>
              <a:rPr lang="en-US" dirty="0" smtClean="0"/>
            </a:br>
            <a:r>
              <a:rPr lang="en-US" dirty="0" smtClean="0"/>
              <a:t>byte </a:t>
            </a:r>
            <a:r>
              <a:rPr lang="en-US" dirty="0"/>
              <a:t>&lt;</a:t>
            </a:r>
            <a:r>
              <a:rPr lang="en-US" b="1" dirty="0">
                <a:solidFill>
                  <a:srgbClr val="00B0F0"/>
                </a:solidFill>
              </a:rPr>
              <a:t>MAP_MEM</a:t>
            </a:r>
            <a:r>
              <a:rPr lang="en-US" dirty="0"/>
              <a:t> + </a:t>
            </a:r>
            <a:r>
              <a:rPr lang="en-US" b="1" dirty="0">
                <a:solidFill>
                  <a:srgbClr val="92D050"/>
                </a:solidFill>
              </a:rPr>
              <a:t>500</a:t>
            </a:r>
            <a:r>
              <a:rPr lang="en-US" dirty="0"/>
              <a:t> </a:t>
            </a:r>
            <a:r>
              <a:rPr lang="en-US" dirty="0" smtClean="0"/>
              <a:t/>
            </a:r>
            <a:br>
              <a:rPr lang="en-US" dirty="0" smtClean="0"/>
            </a:br>
            <a:r>
              <a:rPr lang="en-US" dirty="0" smtClean="0"/>
              <a:t>byte </a:t>
            </a:r>
            <a:r>
              <a:rPr lang="en-US" dirty="0"/>
              <a:t>&lt;</a:t>
            </a:r>
            <a:r>
              <a:rPr lang="en-US" b="1" dirty="0">
                <a:solidFill>
                  <a:srgbClr val="00B0F0"/>
                </a:solidFill>
              </a:rPr>
              <a:t>MAP_MEM</a:t>
            </a:r>
            <a:r>
              <a:rPr lang="en-US" dirty="0"/>
              <a:t> + </a:t>
            </a:r>
            <a:r>
              <a:rPr lang="en-US" b="1" dirty="0">
                <a:solidFill>
                  <a:srgbClr val="92D050"/>
                </a:solidFill>
              </a:rPr>
              <a:t>600</a:t>
            </a:r>
            <a:r>
              <a:rPr lang="en-US" dirty="0"/>
              <a:t> </a:t>
            </a:r>
            <a:r>
              <a:rPr lang="en-US" dirty="0" smtClean="0"/>
              <a:t/>
            </a:r>
            <a:br>
              <a:rPr lang="en-US" dirty="0" smtClean="0"/>
            </a:br>
            <a:r>
              <a:rPr lang="en-US" dirty="0" smtClean="0"/>
              <a:t>byte </a:t>
            </a:r>
            <a:r>
              <a:rPr lang="en-US" dirty="0"/>
              <a:t>&lt;</a:t>
            </a:r>
            <a:r>
              <a:rPr lang="en-US" b="1" dirty="0">
                <a:solidFill>
                  <a:srgbClr val="00B0F0"/>
                </a:solidFill>
              </a:rPr>
              <a:t>MAP_MEM</a:t>
            </a:r>
            <a:r>
              <a:rPr lang="en-US" dirty="0"/>
              <a:t> + </a:t>
            </a:r>
            <a:r>
              <a:rPr lang="en-US" b="1" dirty="0">
                <a:solidFill>
                  <a:srgbClr val="92D050"/>
                </a:solidFill>
              </a:rPr>
              <a:t>700</a:t>
            </a:r>
            <a:r>
              <a:rPr lang="en-US" dirty="0"/>
              <a:t> </a:t>
            </a:r>
            <a:r>
              <a:rPr lang="en-US" dirty="0" smtClean="0"/>
              <a:t/>
            </a:r>
            <a:br>
              <a:rPr lang="en-US" dirty="0" smtClean="0"/>
            </a:br>
            <a:r>
              <a:rPr lang="en-US" dirty="0" smtClean="0"/>
              <a:t>byte </a:t>
            </a:r>
            <a:r>
              <a:rPr lang="en-US" dirty="0"/>
              <a:t>&lt;</a:t>
            </a:r>
            <a:r>
              <a:rPr lang="en-US" b="1" dirty="0">
                <a:solidFill>
                  <a:srgbClr val="00B0F0"/>
                </a:solidFill>
              </a:rPr>
              <a:t>MAP_MEM</a:t>
            </a:r>
            <a:r>
              <a:rPr lang="en-US" dirty="0"/>
              <a:t> + </a:t>
            </a:r>
            <a:r>
              <a:rPr lang="en-US" b="1" dirty="0">
                <a:solidFill>
                  <a:srgbClr val="92D050"/>
                </a:solidFill>
              </a:rPr>
              <a:t>800</a:t>
            </a:r>
            <a:r>
              <a:rPr lang="en-US" dirty="0"/>
              <a:t> </a:t>
            </a:r>
            <a:r>
              <a:rPr lang="en-US" dirty="0" smtClean="0"/>
              <a:t/>
            </a:r>
            <a:br>
              <a:rPr lang="en-US" dirty="0" smtClean="0"/>
            </a:br>
            <a:r>
              <a:rPr lang="en-US" dirty="0" smtClean="0"/>
              <a:t>byte </a:t>
            </a:r>
            <a:r>
              <a:rPr lang="en-US" dirty="0"/>
              <a:t>&lt;</a:t>
            </a:r>
            <a:r>
              <a:rPr lang="en-US" b="1" dirty="0">
                <a:solidFill>
                  <a:srgbClr val="00B0F0"/>
                </a:solidFill>
              </a:rPr>
              <a:t>MAP_MEM</a:t>
            </a:r>
            <a:r>
              <a:rPr lang="en-US" dirty="0"/>
              <a:t> + </a:t>
            </a:r>
            <a:r>
              <a:rPr lang="en-US" b="1" dirty="0">
                <a:solidFill>
                  <a:srgbClr val="92D050"/>
                </a:solidFill>
              </a:rPr>
              <a:t>900</a:t>
            </a:r>
            <a:r>
              <a:rPr lang="en-US" dirty="0"/>
              <a:t> </a:t>
            </a:r>
            <a:r>
              <a:rPr lang="en-US" dirty="0" smtClean="0"/>
              <a:t/>
            </a:r>
            <a:br>
              <a:rPr lang="en-US" dirty="0" smtClean="0"/>
            </a:br>
            <a:r>
              <a:rPr lang="en-US" dirty="0" smtClean="0"/>
              <a:t>byte </a:t>
            </a:r>
            <a:r>
              <a:rPr lang="en-US" dirty="0"/>
              <a:t>&lt;</a:t>
            </a:r>
            <a:r>
              <a:rPr lang="en-US" b="1" dirty="0">
                <a:solidFill>
                  <a:srgbClr val="00B0F0"/>
                </a:solidFill>
              </a:rPr>
              <a:t>MAP_MEM</a:t>
            </a:r>
            <a:r>
              <a:rPr lang="en-US" dirty="0"/>
              <a:t> + </a:t>
            </a:r>
            <a:r>
              <a:rPr lang="en-US" b="1" dirty="0">
                <a:solidFill>
                  <a:srgbClr val="92D050"/>
                </a:solidFill>
              </a:rPr>
              <a:t>1000</a:t>
            </a:r>
            <a:r>
              <a:rPr lang="en-US" dirty="0"/>
              <a:t> </a:t>
            </a:r>
            <a:r>
              <a:rPr lang="en-US" i="1" dirty="0"/>
              <a:t>; 10</a:t>
            </a:r>
            <a:r>
              <a:rPr lang="en-US" dirty="0"/>
              <a:t> </a:t>
            </a:r>
            <a:r>
              <a:rPr lang="en-US" dirty="0" smtClean="0"/>
              <a:t/>
            </a:r>
            <a:br>
              <a:rPr lang="en-US" dirty="0" smtClean="0"/>
            </a:br>
            <a:r>
              <a:rPr lang="en-US" dirty="0" smtClean="0"/>
              <a:t>byte </a:t>
            </a:r>
            <a:r>
              <a:rPr lang="en-US" dirty="0"/>
              <a:t>&lt;</a:t>
            </a:r>
            <a:r>
              <a:rPr lang="en-US" b="1" dirty="0">
                <a:solidFill>
                  <a:srgbClr val="00B0F0"/>
                </a:solidFill>
              </a:rPr>
              <a:t>MAP_MEM</a:t>
            </a:r>
            <a:r>
              <a:rPr lang="en-US" dirty="0"/>
              <a:t> + </a:t>
            </a:r>
            <a:r>
              <a:rPr lang="en-US" b="1" dirty="0">
                <a:solidFill>
                  <a:srgbClr val="92D050"/>
                </a:solidFill>
              </a:rPr>
              <a:t>1100</a:t>
            </a:r>
            <a:r>
              <a:rPr lang="en-US" dirty="0"/>
              <a:t> </a:t>
            </a:r>
            <a:r>
              <a:rPr lang="en-US" dirty="0" smtClean="0"/>
              <a:t/>
            </a:r>
            <a:br>
              <a:rPr lang="en-US" dirty="0" smtClean="0"/>
            </a:br>
            <a:r>
              <a:rPr lang="en-US" dirty="0" smtClean="0"/>
              <a:t>byte </a:t>
            </a:r>
            <a:r>
              <a:rPr lang="en-US" dirty="0"/>
              <a:t>&lt;</a:t>
            </a:r>
            <a:r>
              <a:rPr lang="en-US" b="1" dirty="0">
                <a:solidFill>
                  <a:srgbClr val="00B0F0"/>
                </a:solidFill>
              </a:rPr>
              <a:t>MAP_MEM</a:t>
            </a:r>
            <a:r>
              <a:rPr lang="en-US" dirty="0"/>
              <a:t> + </a:t>
            </a:r>
            <a:r>
              <a:rPr lang="en-US" b="1" dirty="0">
                <a:solidFill>
                  <a:srgbClr val="92D050"/>
                </a:solidFill>
              </a:rPr>
              <a:t>1200</a:t>
            </a:r>
            <a:r>
              <a:rPr lang="en-US" dirty="0"/>
              <a:t> </a:t>
            </a:r>
            <a:r>
              <a:rPr lang="en-US" dirty="0" smtClean="0"/>
              <a:t/>
            </a:r>
            <a:br>
              <a:rPr lang="en-US" dirty="0" smtClean="0"/>
            </a:br>
            <a:r>
              <a:rPr lang="en-US" dirty="0" smtClean="0"/>
              <a:t>byte </a:t>
            </a:r>
            <a:r>
              <a:rPr lang="en-US" dirty="0"/>
              <a:t>&lt;</a:t>
            </a:r>
            <a:r>
              <a:rPr lang="en-US" b="1" dirty="0">
                <a:solidFill>
                  <a:srgbClr val="00B0F0"/>
                </a:solidFill>
              </a:rPr>
              <a:t>MAP_MEM</a:t>
            </a:r>
            <a:r>
              <a:rPr lang="en-US" dirty="0"/>
              <a:t> + </a:t>
            </a:r>
            <a:r>
              <a:rPr lang="en-US" b="1" dirty="0">
                <a:solidFill>
                  <a:srgbClr val="92D050"/>
                </a:solidFill>
              </a:rPr>
              <a:t>1300</a:t>
            </a:r>
            <a:r>
              <a:rPr lang="en-US" dirty="0"/>
              <a:t> </a:t>
            </a:r>
            <a:r>
              <a:rPr lang="en-US" dirty="0" smtClean="0"/>
              <a:t/>
            </a:r>
            <a:br>
              <a:rPr lang="en-US" dirty="0" smtClean="0"/>
            </a:br>
            <a:r>
              <a:rPr lang="en-US" dirty="0" smtClean="0"/>
              <a:t>byte </a:t>
            </a:r>
            <a:r>
              <a:rPr lang="en-US" dirty="0"/>
              <a:t>&lt;</a:t>
            </a:r>
            <a:r>
              <a:rPr lang="en-US" b="1" dirty="0">
                <a:solidFill>
                  <a:srgbClr val="00B0F0"/>
                </a:solidFill>
              </a:rPr>
              <a:t>MAP_MEM</a:t>
            </a:r>
            <a:r>
              <a:rPr lang="en-US" dirty="0"/>
              <a:t> + </a:t>
            </a:r>
            <a:r>
              <a:rPr lang="en-US" b="1" dirty="0">
                <a:solidFill>
                  <a:srgbClr val="92D050"/>
                </a:solidFill>
              </a:rPr>
              <a:t>1400</a:t>
            </a:r>
            <a:r>
              <a:rPr lang="en-US" dirty="0"/>
              <a:t> </a:t>
            </a:r>
            <a:r>
              <a:rPr lang="en-US" dirty="0" smtClean="0"/>
              <a:t/>
            </a:r>
            <a:br>
              <a:rPr lang="en-US" dirty="0" smtClean="0"/>
            </a:br>
            <a:r>
              <a:rPr lang="en-US" dirty="0" smtClean="0"/>
              <a:t>byte </a:t>
            </a:r>
            <a:r>
              <a:rPr lang="en-US" dirty="0"/>
              <a:t>&lt;</a:t>
            </a:r>
            <a:r>
              <a:rPr lang="en-US" b="1" dirty="0">
                <a:solidFill>
                  <a:srgbClr val="00B0F0"/>
                </a:solidFill>
              </a:rPr>
              <a:t>MAP_MEM</a:t>
            </a:r>
            <a:r>
              <a:rPr lang="en-US" dirty="0"/>
              <a:t> + </a:t>
            </a:r>
            <a:r>
              <a:rPr lang="en-US" b="1" dirty="0">
                <a:solidFill>
                  <a:srgbClr val="92D050"/>
                </a:solidFill>
              </a:rPr>
              <a:t>1500</a:t>
            </a:r>
            <a:r>
              <a:rPr lang="en-US" dirty="0"/>
              <a:t> </a:t>
            </a:r>
            <a:r>
              <a:rPr lang="en-US" dirty="0" smtClean="0"/>
              <a:t/>
            </a:r>
            <a:br>
              <a:rPr lang="en-US" dirty="0" smtClean="0"/>
            </a:br>
            <a:r>
              <a:rPr lang="en-US" dirty="0" smtClean="0"/>
              <a:t>byte </a:t>
            </a:r>
            <a:r>
              <a:rPr lang="en-US" dirty="0"/>
              <a:t>&lt;</a:t>
            </a:r>
            <a:r>
              <a:rPr lang="en-US" b="1" dirty="0">
                <a:solidFill>
                  <a:srgbClr val="00B0F0"/>
                </a:solidFill>
              </a:rPr>
              <a:t>MAP_MEM</a:t>
            </a:r>
            <a:r>
              <a:rPr lang="en-US" dirty="0"/>
              <a:t> + </a:t>
            </a:r>
            <a:r>
              <a:rPr lang="en-US" b="1" dirty="0">
                <a:solidFill>
                  <a:srgbClr val="92D050"/>
                </a:solidFill>
              </a:rPr>
              <a:t>1600</a:t>
            </a:r>
            <a:r>
              <a:rPr lang="en-US" dirty="0"/>
              <a:t> </a:t>
            </a:r>
            <a:r>
              <a:rPr lang="en-US" dirty="0" smtClean="0"/>
              <a:t/>
            </a:r>
            <a:br>
              <a:rPr lang="en-US" dirty="0" smtClean="0"/>
            </a:br>
            <a:r>
              <a:rPr lang="en-US" dirty="0" smtClean="0"/>
              <a:t>byte </a:t>
            </a:r>
            <a:r>
              <a:rPr lang="en-US" dirty="0"/>
              <a:t>&lt;</a:t>
            </a:r>
            <a:r>
              <a:rPr lang="en-US" b="1" dirty="0">
                <a:solidFill>
                  <a:srgbClr val="00B0F0"/>
                </a:solidFill>
              </a:rPr>
              <a:t>MAP_MEM</a:t>
            </a:r>
            <a:r>
              <a:rPr lang="en-US" dirty="0"/>
              <a:t> + </a:t>
            </a:r>
            <a:r>
              <a:rPr lang="en-US" b="1" dirty="0">
                <a:solidFill>
                  <a:srgbClr val="92D050"/>
                </a:solidFill>
              </a:rPr>
              <a:t>1700</a:t>
            </a:r>
            <a:r>
              <a:rPr lang="en-US" dirty="0"/>
              <a:t> </a:t>
            </a:r>
            <a:r>
              <a:rPr lang="en-US" dirty="0" smtClean="0"/>
              <a:t/>
            </a:r>
            <a:br>
              <a:rPr lang="en-US" dirty="0" smtClean="0"/>
            </a:br>
            <a:r>
              <a:rPr lang="en-US" dirty="0" smtClean="0"/>
              <a:t>byte </a:t>
            </a:r>
            <a:r>
              <a:rPr lang="en-US" dirty="0"/>
              <a:t>&lt;</a:t>
            </a:r>
            <a:r>
              <a:rPr lang="en-US" b="1" dirty="0">
                <a:solidFill>
                  <a:srgbClr val="00B0F0"/>
                </a:solidFill>
              </a:rPr>
              <a:t>MAP_MEM</a:t>
            </a:r>
            <a:r>
              <a:rPr lang="en-US" dirty="0"/>
              <a:t> + </a:t>
            </a:r>
            <a:r>
              <a:rPr lang="en-US" b="1" dirty="0">
                <a:solidFill>
                  <a:srgbClr val="92D050"/>
                </a:solidFill>
              </a:rPr>
              <a:t>1800</a:t>
            </a:r>
            <a:r>
              <a:rPr lang="en-US" dirty="0"/>
              <a:t> </a:t>
            </a:r>
            <a:r>
              <a:rPr lang="en-US" dirty="0" smtClean="0"/>
              <a:t/>
            </a:r>
            <a:br>
              <a:rPr lang="en-US" dirty="0" smtClean="0"/>
            </a:br>
            <a:r>
              <a:rPr lang="en-US" dirty="0" smtClean="0"/>
              <a:t>byte </a:t>
            </a:r>
            <a:r>
              <a:rPr lang="en-US" dirty="0"/>
              <a:t>&lt;</a:t>
            </a:r>
            <a:r>
              <a:rPr lang="en-US" b="1" dirty="0">
                <a:solidFill>
                  <a:srgbClr val="00B0F0"/>
                </a:solidFill>
              </a:rPr>
              <a:t>MAP_MEM</a:t>
            </a:r>
            <a:r>
              <a:rPr lang="en-US" dirty="0"/>
              <a:t> + </a:t>
            </a:r>
            <a:r>
              <a:rPr lang="en-US" b="1" dirty="0">
                <a:solidFill>
                  <a:srgbClr val="92D050"/>
                </a:solidFill>
              </a:rPr>
              <a:t>1900</a:t>
            </a:r>
          </a:p>
        </p:txBody>
      </p:sp>
    </p:spTree>
    <p:extLst>
      <p:ext uri="{BB962C8B-B14F-4D97-AF65-F5344CB8AC3E}">
        <p14:creationId xmlns:p14="http://schemas.microsoft.com/office/powerpoint/2010/main" val="1408939650"/>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3"/>
          </p:nvPr>
        </p:nvSpPr>
        <p:spPr/>
        <p:txBody>
          <a:bodyPr>
            <a:normAutofit/>
          </a:bodyPr>
          <a:lstStyle/>
          <a:p>
            <a:r>
              <a:rPr lang="en-US" sz="2000" dirty="0"/>
              <a:t>byte &lt;</a:t>
            </a:r>
            <a:r>
              <a:rPr lang="en-US" sz="2000" b="1" dirty="0">
                <a:solidFill>
                  <a:srgbClr val="00B0F0"/>
                </a:solidFill>
              </a:rPr>
              <a:t>MAP_MEM</a:t>
            </a:r>
            <a:r>
              <a:rPr lang="en-US" sz="2000" dirty="0"/>
              <a:t> + </a:t>
            </a:r>
            <a:r>
              <a:rPr lang="en-US" sz="2000" b="1" dirty="0">
                <a:solidFill>
                  <a:srgbClr val="92D050"/>
                </a:solidFill>
              </a:rPr>
              <a:t>2000</a:t>
            </a:r>
            <a:r>
              <a:rPr lang="en-US" sz="2000" dirty="0"/>
              <a:t> </a:t>
            </a:r>
            <a:r>
              <a:rPr lang="en-US" sz="2000" i="1" dirty="0"/>
              <a:t>;20</a:t>
            </a:r>
            <a:r>
              <a:rPr lang="en-US" sz="2000" dirty="0"/>
              <a:t> </a:t>
            </a:r>
            <a:r>
              <a:rPr lang="en-US" sz="2000" dirty="0" smtClean="0"/>
              <a:t/>
            </a:r>
            <a:br>
              <a:rPr lang="en-US" sz="2000" dirty="0" smtClean="0"/>
            </a:br>
            <a:r>
              <a:rPr lang="en-US" sz="2000" dirty="0" smtClean="0"/>
              <a:t>byte </a:t>
            </a:r>
            <a:r>
              <a:rPr lang="en-US" sz="2000" dirty="0"/>
              <a:t>&lt;</a:t>
            </a:r>
            <a:r>
              <a:rPr lang="en-US" sz="2000" b="1" dirty="0">
                <a:solidFill>
                  <a:srgbClr val="00B0F0"/>
                </a:solidFill>
              </a:rPr>
              <a:t>MAP_MEM</a:t>
            </a:r>
            <a:r>
              <a:rPr lang="en-US" sz="2000" dirty="0"/>
              <a:t> + </a:t>
            </a:r>
            <a:r>
              <a:rPr lang="en-US" sz="2000" b="1" dirty="0">
                <a:solidFill>
                  <a:srgbClr val="92D050"/>
                </a:solidFill>
              </a:rPr>
              <a:t>2100</a:t>
            </a:r>
            <a:r>
              <a:rPr lang="en-US" sz="2000" dirty="0"/>
              <a:t> </a:t>
            </a:r>
            <a:r>
              <a:rPr lang="en-US" sz="2000" dirty="0" smtClean="0"/>
              <a:t/>
            </a:r>
            <a:br>
              <a:rPr lang="en-US" sz="2000" dirty="0" smtClean="0"/>
            </a:br>
            <a:r>
              <a:rPr lang="en-US" sz="2000" dirty="0" smtClean="0"/>
              <a:t>byte </a:t>
            </a:r>
            <a:r>
              <a:rPr lang="en-US" sz="2000" dirty="0"/>
              <a:t>&lt;</a:t>
            </a:r>
            <a:r>
              <a:rPr lang="en-US" sz="2000" b="1" dirty="0">
                <a:solidFill>
                  <a:srgbClr val="00B0F0"/>
                </a:solidFill>
              </a:rPr>
              <a:t>MAP_MEM</a:t>
            </a:r>
            <a:r>
              <a:rPr lang="en-US" sz="2000" dirty="0"/>
              <a:t> + </a:t>
            </a:r>
            <a:r>
              <a:rPr lang="en-US" sz="2000" b="1" dirty="0">
                <a:solidFill>
                  <a:srgbClr val="92D050"/>
                </a:solidFill>
              </a:rPr>
              <a:t>2200</a:t>
            </a:r>
            <a:r>
              <a:rPr lang="en-US" sz="2000" dirty="0"/>
              <a:t> </a:t>
            </a:r>
            <a:r>
              <a:rPr lang="en-US" sz="2000" dirty="0" smtClean="0"/>
              <a:t/>
            </a:r>
            <a:br>
              <a:rPr lang="en-US" sz="2000" dirty="0" smtClean="0"/>
            </a:br>
            <a:r>
              <a:rPr lang="en-US" sz="2000" dirty="0" smtClean="0"/>
              <a:t>byte </a:t>
            </a:r>
            <a:r>
              <a:rPr lang="en-US" sz="2000" dirty="0"/>
              <a:t>&lt;</a:t>
            </a:r>
            <a:r>
              <a:rPr lang="en-US" sz="2000" b="1" dirty="0">
                <a:solidFill>
                  <a:srgbClr val="00B0F0"/>
                </a:solidFill>
              </a:rPr>
              <a:t>MAP_MEM</a:t>
            </a:r>
            <a:r>
              <a:rPr lang="en-US" sz="2000" dirty="0"/>
              <a:t> + </a:t>
            </a:r>
            <a:r>
              <a:rPr lang="en-US" sz="2000" b="1" dirty="0">
                <a:solidFill>
                  <a:srgbClr val="92D050"/>
                </a:solidFill>
              </a:rPr>
              <a:t>2300</a:t>
            </a:r>
            <a:r>
              <a:rPr lang="en-US" sz="2000" dirty="0"/>
              <a:t> </a:t>
            </a:r>
            <a:r>
              <a:rPr lang="en-US" sz="2000" dirty="0" smtClean="0"/>
              <a:t/>
            </a:r>
            <a:br>
              <a:rPr lang="en-US" sz="2000" dirty="0" smtClean="0"/>
            </a:br>
            <a:r>
              <a:rPr lang="en-US" sz="2000" dirty="0" smtClean="0"/>
              <a:t>byte </a:t>
            </a:r>
            <a:r>
              <a:rPr lang="en-US" sz="2000" dirty="0"/>
              <a:t>&lt;</a:t>
            </a:r>
            <a:r>
              <a:rPr lang="en-US" sz="2000" b="1" dirty="0">
                <a:solidFill>
                  <a:srgbClr val="00B0F0"/>
                </a:solidFill>
              </a:rPr>
              <a:t>MAP_MEM</a:t>
            </a:r>
            <a:r>
              <a:rPr lang="en-US" sz="2000" dirty="0"/>
              <a:t> + </a:t>
            </a:r>
            <a:r>
              <a:rPr lang="en-US" sz="2000" b="1" dirty="0">
                <a:solidFill>
                  <a:srgbClr val="92D050"/>
                </a:solidFill>
              </a:rPr>
              <a:t>2400</a:t>
            </a:r>
            <a:r>
              <a:rPr lang="en-US" sz="2000" dirty="0"/>
              <a:t> </a:t>
            </a:r>
            <a:r>
              <a:rPr lang="en-US" sz="2000" dirty="0" smtClean="0"/>
              <a:t/>
            </a:r>
            <a:br>
              <a:rPr lang="en-US" sz="2000" dirty="0" smtClean="0"/>
            </a:br>
            <a:r>
              <a:rPr lang="en-US" sz="2000" dirty="0" smtClean="0"/>
              <a:t>byte </a:t>
            </a:r>
            <a:r>
              <a:rPr lang="en-US" sz="2000" dirty="0"/>
              <a:t>&lt;</a:t>
            </a:r>
            <a:r>
              <a:rPr lang="en-US" sz="2000" b="1" dirty="0">
                <a:solidFill>
                  <a:srgbClr val="00B0F0"/>
                </a:solidFill>
              </a:rPr>
              <a:t>MAP_MEM</a:t>
            </a:r>
            <a:r>
              <a:rPr lang="en-US" sz="2000" dirty="0"/>
              <a:t> + </a:t>
            </a:r>
            <a:r>
              <a:rPr lang="en-US" sz="2000" b="1" dirty="0">
                <a:solidFill>
                  <a:srgbClr val="92D050"/>
                </a:solidFill>
              </a:rPr>
              <a:t>2500</a:t>
            </a:r>
            <a:r>
              <a:rPr lang="en-US" sz="2000" dirty="0"/>
              <a:t> </a:t>
            </a:r>
            <a:r>
              <a:rPr lang="en-US" sz="2000" dirty="0" smtClean="0"/>
              <a:t/>
            </a:r>
            <a:br>
              <a:rPr lang="en-US" sz="2000" dirty="0" smtClean="0"/>
            </a:br>
            <a:r>
              <a:rPr lang="en-US" sz="2000" dirty="0" smtClean="0"/>
              <a:t>byte </a:t>
            </a:r>
            <a:r>
              <a:rPr lang="en-US" sz="2000" dirty="0"/>
              <a:t>&lt;</a:t>
            </a:r>
            <a:r>
              <a:rPr lang="en-US" sz="2000" b="1" dirty="0">
                <a:solidFill>
                  <a:srgbClr val="00B0F0"/>
                </a:solidFill>
              </a:rPr>
              <a:t>MAP_MEM</a:t>
            </a:r>
            <a:r>
              <a:rPr lang="en-US" sz="2000" dirty="0"/>
              <a:t> + </a:t>
            </a:r>
            <a:r>
              <a:rPr lang="en-US" sz="2000" b="1" dirty="0">
                <a:solidFill>
                  <a:srgbClr val="92D050"/>
                </a:solidFill>
              </a:rPr>
              <a:t>2600</a:t>
            </a:r>
            <a:r>
              <a:rPr lang="en-US" sz="2000" dirty="0"/>
              <a:t> </a:t>
            </a:r>
            <a:r>
              <a:rPr lang="en-US" sz="2000" dirty="0" smtClean="0"/>
              <a:t/>
            </a:r>
            <a:br>
              <a:rPr lang="en-US" sz="2000" dirty="0" smtClean="0"/>
            </a:br>
            <a:r>
              <a:rPr lang="en-US" sz="2000" dirty="0" smtClean="0"/>
              <a:t>byte </a:t>
            </a:r>
            <a:r>
              <a:rPr lang="en-US" sz="2000" dirty="0"/>
              <a:t>&lt;</a:t>
            </a:r>
            <a:r>
              <a:rPr lang="en-US" sz="2000" b="1" dirty="0">
                <a:solidFill>
                  <a:srgbClr val="00B0F0"/>
                </a:solidFill>
              </a:rPr>
              <a:t>MAP_MEM</a:t>
            </a:r>
            <a:r>
              <a:rPr lang="en-US" sz="2000" dirty="0"/>
              <a:t> + </a:t>
            </a:r>
            <a:r>
              <a:rPr lang="en-US" sz="2000" b="1" dirty="0">
                <a:solidFill>
                  <a:srgbClr val="92D050"/>
                </a:solidFill>
              </a:rPr>
              <a:t>2700</a:t>
            </a:r>
            <a:r>
              <a:rPr lang="en-US" sz="2000" dirty="0"/>
              <a:t> </a:t>
            </a:r>
            <a:r>
              <a:rPr lang="en-US" sz="2000" dirty="0" smtClean="0"/>
              <a:t/>
            </a:r>
            <a:br>
              <a:rPr lang="en-US" sz="2000" dirty="0" smtClean="0"/>
            </a:br>
            <a:r>
              <a:rPr lang="en-US" sz="2000" dirty="0" smtClean="0"/>
              <a:t>byte </a:t>
            </a:r>
            <a:r>
              <a:rPr lang="en-US" sz="2000" dirty="0"/>
              <a:t>&lt;</a:t>
            </a:r>
            <a:r>
              <a:rPr lang="en-US" sz="2000" b="1" dirty="0">
                <a:solidFill>
                  <a:srgbClr val="00B0F0"/>
                </a:solidFill>
              </a:rPr>
              <a:t>MAP_MEM</a:t>
            </a:r>
            <a:r>
              <a:rPr lang="en-US" sz="2000" dirty="0"/>
              <a:t> + </a:t>
            </a:r>
            <a:r>
              <a:rPr lang="en-US" sz="2000" b="1" dirty="0">
                <a:solidFill>
                  <a:srgbClr val="92D050"/>
                </a:solidFill>
              </a:rPr>
              <a:t>2800</a:t>
            </a:r>
            <a:r>
              <a:rPr lang="en-US" sz="2000" dirty="0"/>
              <a:t> </a:t>
            </a:r>
            <a:r>
              <a:rPr lang="en-US" sz="2000" dirty="0" smtClean="0"/>
              <a:t/>
            </a:r>
            <a:br>
              <a:rPr lang="en-US" sz="2000" dirty="0" smtClean="0"/>
            </a:br>
            <a:r>
              <a:rPr lang="en-US" sz="2000" dirty="0" smtClean="0"/>
              <a:t>byte </a:t>
            </a:r>
            <a:r>
              <a:rPr lang="en-US" sz="2000" dirty="0"/>
              <a:t>&lt;</a:t>
            </a:r>
            <a:r>
              <a:rPr lang="en-US" sz="2000" b="1" dirty="0">
                <a:solidFill>
                  <a:srgbClr val="00B0F0"/>
                </a:solidFill>
              </a:rPr>
              <a:t>MAP_MEM</a:t>
            </a:r>
            <a:r>
              <a:rPr lang="en-US" sz="2000" dirty="0"/>
              <a:t> + </a:t>
            </a:r>
            <a:r>
              <a:rPr lang="en-US" sz="2000" b="1" dirty="0">
                <a:solidFill>
                  <a:srgbClr val="92D050"/>
                </a:solidFill>
              </a:rPr>
              <a:t>2900</a:t>
            </a:r>
            <a:r>
              <a:rPr lang="en-US" sz="2000" dirty="0"/>
              <a:t> </a:t>
            </a:r>
            <a:r>
              <a:rPr lang="en-US" sz="2000" dirty="0" smtClean="0"/>
              <a:t/>
            </a:r>
            <a:br>
              <a:rPr lang="en-US" sz="2000" dirty="0" smtClean="0"/>
            </a:br>
            <a:r>
              <a:rPr lang="en-US" sz="2000" dirty="0" smtClean="0"/>
              <a:t>byte </a:t>
            </a:r>
            <a:r>
              <a:rPr lang="en-US" sz="2000" dirty="0"/>
              <a:t>&lt;</a:t>
            </a:r>
            <a:r>
              <a:rPr lang="en-US" sz="2000" b="1" dirty="0">
                <a:solidFill>
                  <a:srgbClr val="00B0F0"/>
                </a:solidFill>
              </a:rPr>
              <a:t>MAP_MEM</a:t>
            </a:r>
            <a:r>
              <a:rPr lang="en-US" sz="2000" dirty="0"/>
              <a:t> + </a:t>
            </a:r>
            <a:r>
              <a:rPr lang="en-US" sz="2000" b="1" dirty="0">
                <a:solidFill>
                  <a:srgbClr val="92D050"/>
                </a:solidFill>
              </a:rPr>
              <a:t>3000</a:t>
            </a:r>
            <a:r>
              <a:rPr lang="en-US" sz="2000" dirty="0"/>
              <a:t> </a:t>
            </a:r>
            <a:r>
              <a:rPr lang="en-US" sz="2000" i="1" dirty="0"/>
              <a:t>;30</a:t>
            </a:r>
            <a:r>
              <a:rPr lang="en-US" sz="2000" dirty="0"/>
              <a:t> </a:t>
            </a:r>
            <a:r>
              <a:rPr lang="en-US" sz="2000" dirty="0" smtClean="0"/>
              <a:t/>
            </a:r>
            <a:br>
              <a:rPr lang="en-US" sz="2000" dirty="0" smtClean="0"/>
            </a:br>
            <a:r>
              <a:rPr lang="en-US" sz="2000" dirty="0" smtClean="0"/>
              <a:t>byte </a:t>
            </a:r>
            <a:r>
              <a:rPr lang="en-US" sz="2000" dirty="0"/>
              <a:t>&lt;</a:t>
            </a:r>
            <a:r>
              <a:rPr lang="en-US" sz="2000" b="1" dirty="0">
                <a:solidFill>
                  <a:srgbClr val="00B0F0"/>
                </a:solidFill>
              </a:rPr>
              <a:t>MAP_MEM</a:t>
            </a:r>
            <a:r>
              <a:rPr lang="en-US" sz="2000" dirty="0"/>
              <a:t> + </a:t>
            </a:r>
            <a:r>
              <a:rPr lang="en-US" sz="2000" b="1" dirty="0">
                <a:solidFill>
                  <a:srgbClr val="92D050"/>
                </a:solidFill>
              </a:rPr>
              <a:t>3100</a:t>
            </a:r>
            <a:r>
              <a:rPr lang="en-US" sz="2000" dirty="0"/>
              <a:t> </a:t>
            </a:r>
            <a:r>
              <a:rPr lang="en-US" sz="2000" dirty="0" smtClean="0"/>
              <a:t/>
            </a:r>
            <a:br>
              <a:rPr lang="en-US" sz="2000" dirty="0" smtClean="0"/>
            </a:br>
            <a:r>
              <a:rPr lang="en-US" sz="2000" dirty="0" smtClean="0"/>
              <a:t>byte </a:t>
            </a:r>
            <a:r>
              <a:rPr lang="en-US" sz="2000" dirty="0"/>
              <a:t>&lt;</a:t>
            </a:r>
            <a:r>
              <a:rPr lang="en-US" sz="2000" b="1" dirty="0">
                <a:solidFill>
                  <a:srgbClr val="00B0F0"/>
                </a:solidFill>
              </a:rPr>
              <a:t>MAP_MEM</a:t>
            </a:r>
            <a:r>
              <a:rPr lang="en-US" sz="2000" dirty="0"/>
              <a:t> + </a:t>
            </a:r>
            <a:r>
              <a:rPr lang="en-US" sz="2000" b="1" dirty="0">
                <a:solidFill>
                  <a:srgbClr val="92D050"/>
                </a:solidFill>
              </a:rPr>
              <a:t>3200</a:t>
            </a:r>
            <a:r>
              <a:rPr lang="en-US" sz="2000" dirty="0"/>
              <a:t> </a:t>
            </a:r>
            <a:r>
              <a:rPr lang="en-US" sz="2000" i="1" dirty="0"/>
              <a:t>;32</a:t>
            </a:r>
            <a:endParaRPr lang="en-US" sz="2000" dirty="0"/>
          </a:p>
        </p:txBody>
      </p:sp>
    </p:spTree>
    <p:extLst>
      <p:ext uri="{BB962C8B-B14F-4D97-AF65-F5344CB8AC3E}">
        <p14:creationId xmlns:p14="http://schemas.microsoft.com/office/powerpoint/2010/main" val="30538979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3"/>
          </p:nvPr>
        </p:nvSpPr>
        <p:spPr>
          <a:xfrm>
            <a:off x="609600" y="1600200"/>
            <a:ext cx="7924800" cy="4800600"/>
          </a:xfrm>
        </p:spPr>
        <p:txBody>
          <a:bodyPr>
            <a:normAutofit/>
          </a:bodyPr>
          <a:lstStyle/>
          <a:p>
            <a:r>
              <a:rPr lang="en-US" b="1" dirty="0" smtClean="0"/>
              <a:t>Before anything we use the commands </a:t>
            </a:r>
            <a:r>
              <a:rPr lang="en-US" b="1" dirty="0" err="1" smtClean="0"/>
              <a:t>IncAsm</a:t>
            </a:r>
            <a:r>
              <a:rPr lang="en-US" b="1" dirty="0" smtClean="0"/>
              <a:t> </a:t>
            </a:r>
            <a:r>
              <a:rPr lang="en-US" b="1" dirty="0"/>
              <a:t>"VIC_Registers.asm" </a:t>
            </a:r>
            <a:r>
              <a:rPr lang="en-US" b="1" i="1" dirty="0" smtClean="0"/>
              <a:t>to connect the VIC registers to our project and the command </a:t>
            </a:r>
            <a:r>
              <a:rPr lang="en-US" b="1" dirty="0" err="1"/>
              <a:t>IncAsm</a:t>
            </a:r>
            <a:r>
              <a:rPr lang="en-US" b="1" dirty="0"/>
              <a:t> "</a:t>
            </a:r>
            <a:r>
              <a:rPr lang="en-US" b="1" dirty="0" smtClean="0"/>
              <a:t>Game_Macros.asm“ to connect the Macros to our project.</a:t>
            </a:r>
          </a:p>
          <a:p>
            <a:r>
              <a:rPr lang="en-US" i="1" dirty="0"/>
              <a:t>; Commodore 64: "Your Game Project" ; ; File: Project 1 </a:t>
            </a:r>
            <a:r>
              <a:rPr lang="en-US" i="1" dirty="0" smtClean="0"/>
              <a:t>;====================================================================</a:t>
            </a:r>
            <a:br>
              <a:rPr lang="en-US" i="1" dirty="0" smtClean="0"/>
            </a:br>
            <a:r>
              <a:rPr lang="en-US" i="1" dirty="0" smtClean="0"/>
              <a:t>; </a:t>
            </a:r>
            <a:r>
              <a:rPr lang="en-US" i="1" dirty="0"/>
              <a:t>SCROLLING MAP EXAMPLE 1 - C64 YouTube Game Project </a:t>
            </a:r>
            <a:r>
              <a:rPr lang="en-US" i="1" dirty="0" smtClean="0"/>
              <a:t/>
            </a:r>
            <a:br>
              <a:rPr lang="en-US" i="1" dirty="0" smtClean="0"/>
            </a:br>
            <a:r>
              <a:rPr lang="en-US" i="1" dirty="0" smtClean="0"/>
              <a:t>; 2016/17 </a:t>
            </a:r>
            <a:r>
              <a:rPr lang="en-US" i="1" dirty="0"/>
              <a:t>- Peter 'Sig' Hewett aka </a:t>
            </a:r>
            <a:r>
              <a:rPr lang="en-US" i="1" dirty="0" err="1"/>
              <a:t>RetroRomIcon</a:t>
            </a:r>
            <a:r>
              <a:rPr lang="en-US" i="1" dirty="0"/>
              <a:t> (contributions) </a:t>
            </a:r>
            <a:r>
              <a:rPr lang="en-US" i="1" dirty="0" smtClean="0"/>
              <a:t/>
            </a:r>
            <a:br>
              <a:rPr lang="en-US" i="1" dirty="0" smtClean="0"/>
            </a:br>
            <a:r>
              <a:rPr lang="en-US" i="1" dirty="0" smtClean="0"/>
              <a:t>; 2020 /21- Additional </a:t>
            </a:r>
            <a:r>
              <a:rPr lang="en-US" i="1" dirty="0"/>
              <a:t>coding by Steve Morrow </a:t>
            </a:r>
            <a:r>
              <a:rPr lang="en-US" i="1" dirty="0" smtClean="0"/>
              <a:t>;====================================================================</a:t>
            </a:r>
            <a:r>
              <a:rPr lang="en-US" dirty="0" smtClean="0"/>
              <a:t>Operator </a:t>
            </a:r>
            <a:r>
              <a:rPr lang="en-US" dirty="0" err="1"/>
              <a:t>Calc</a:t>
            </a:r>
            <a:r>
              <a:rPr lang="en-US" dirty="0"/>
              <a:t> </a:t>
            </a:r>
            <a:r>
              <a:rPr lang="en-US" i="1" dirty="0"/>
              <a:t>; IMPORTANT - calculations are made BEFORE hi/lo bytes</a:t>
            </a:r>
            <a:r>
              <a:rPr lang="en-US" dirty="0"/>
              <a:t> </a:t>
            </a:r>
            <a:r>
              <a:rPr lang="en-US" i="1" dirty="0"/>
              <a:t>; in </a:t>
            </a:r>
            <a:r>
              <a:rPr lang="en-US" i="1" dirty="0" smtClean="0"/>
              <a:t>precedence </a:t>
            </a:r>
            <a:r>
              <a:rPr lang="en-US" i="1" dirty="0"/>
              <a:t>(for expressions and tables) </a:t>
            </a:r>
            <a:r>
              <a:rPr lang="en-US" i="1" dirty="0" smtClean="0"/>
              <a:t> ;====================================================================</a:t>
            </a:r>
            <a:br>
              <a:rPr lang="en-US" i="1" dirty="0" smtClean="0"/>
            </a:br>
            <a:r>
              <a:rPr lang="en-US" dirty="0" err="1" smtClean="0"/>
              <a:t>IncAsm</a:t>
            </a:r>
            <a:r>
              <a:rPr lang="en-US" dirty="0" smtClean="0"/>
              <a:t> </a:t>
            </a:r>
            <a:r>
              <a:rPr lang="en-US" dirty="0"/>
              <a:t>"</a:t>
            </a:r>
            <a:r>
              <a:rPr lang="en-US" dirty="0">
                <a:solidFill>
                  <a:schemeClr val="accent2">
                    <a:lumMod val="75000"/>
                  </a:schemeClr>
                </a:solidFill>
              </a:rPr>
              <a:t>VIC_Registers.asm</a:t>
            </a:r>
            <a:r>
              <a:rPr lang="en-US" dirty="0"/>
              <a:t>" </a:t>
            </a:r>
            <a:r>
              <a:rPr lang="en-US" i="1" dirty="0"/>
              <a:t>; VICII register includes</a:t>
            </a:r>
            <a:r>
              <a:rPr lang="en-US" dirty="0"/>
              <a:t> </a:t>
            </a:r>
            <a:r>
              <a:rPr lang="en-US" dirty="0" smtClean="0"/>
              <a:t/>
            </a:r>
            <a:br>
              <a:rPr lang="en-US" dirty="0" smtClean="0"/>
            </a:br>
            <a:r>
              <a:rPr lang="en-US" dirty="0" err="1" smtClean="0"/>
              <a:t>IncAsm</a:t>
            </a:r>
            <a:r>
              <a:rPr lang="en-US" dirty="0" smtClean="0"/>
              <a:t> </a:t>
            </a:r>
            <a:r>
              <a:rPr lang="en-US" dirty="0"/>
              <a:t>"</a:t>
            </a:r>
            <a:r>
              <a:rPr lang="en-US" dirty="0">
                <a:solidFill>
                  <a:schemeClr val="accent2">
                    <a:lumMod val="75000"/>
                  </a:schemeClr>
                </a:solidFill>
              </a:rPr>
              <a:t>Game_Macros.asm</a:t>
            </a:r>
            <a:r>
              <a:rPr lang="en-US" dirty="0"/>
              <a:t>" </a:t>
            </a:r>
            <a:r>
              <a:rPr lang="en-US" i="1" dirty="0"/>
              <a:t>; macro </a:t>
            </a:r>
            <a:r>
              <a:rPr lang="en-US" i="1" dirty="0" smtClean="0"/>
              <a:t>includes</a:t>
            </a:r>
            <a:endParaRPr lang="en-US" dirty="0" smtClean="0"/>
          </a:p>
        </p:txBody>
      </p:sp>
    </p:spTree>
    <p:extLst>
      <p:ext uri="{BB962C8B-B14F-4D97-AF65-F5344CB8AC3E}">
        <p14:creationId xmlns:p14="http://schemas.microsoft.com/office/powerpoint/2010/main" val="1673169866"/>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3"/>
          </p:nvPr>
        </p:nvSpPr>
        <p:spPr/>
        <p:txBody>
          <a:bodyPr>
            <a:noAutofit/>
          </a:bodyPr>
          <a:lstStyle/>
          <a:p>
            <a:r>
              <a:rPr lang="en-US" sz="2000" dirty="0" smtClean="0"/>
              <a:t>byte </a:t>
            </a:r>
            <a:r>
              <a:rPr lang="en-US" sz="2000" dirty="0"/>
              <a:t>&lt;</a:t>
            </a:r>
            <a:r>
              <a:rPr lang="en-US" sz="2000" b="1" dirty="0">
                <a:solidFill>
                  <a:srgbClr val="00B0F0"/>
                </a:solidFill>
              </a:rPr>
              <a:t>MAP_MEM</a:t>
            </a:r>
            <a:r>
              <a:rPr lang="en-US" sz="2000" dirty="0"/>
              <a:t> + </a:t>
            </a:r>
            <a:r>
              <a:rPr lang="en-US" sz="2000" b="1" dirty="0">
                <a:solidFill>
                  <a:srgbClr val="92D050"/>
                </a:solidFill>
              </a:rPr>
              <a:t>3300</a:t>
            </a:r>
            <a:r>
              <a:rPr lang="en-US" sz="2000" dirty="0"/>
              <a:t> </a:t>
            </a:r>
            <a:r>
              <a:rPr lang="en-US" sz="2000" dirty="0" smtClean="0"/>
              <a:t/>
            </a:r>
            <a:br>
              <a:rPr lang="en-US" sz="2000" dirty="0" smtClean="0"/>
            </a:br>
            <a:r>
              <a:rPr lang="en-US" sz="2000" dirty="0" smtClean="0"/>
              <a:t>byte </a:t>
            </a:r>
            <a:r>
              <a:rPr lang="en-US" sz="2000" dirty="0"/>
              <a:t>&lt;</a:t>
            </a:r>
            <a:r>
              <a:rPr lang="en-US" sz="2000" b="1" dirty="0">
                <a:solidFill>
                  <a:srgbClr val="00B0F0"/>
                </a:solidFill>
              </a:rPr>
              <a:t>MAP_MEM</a:t>
            </a:r>
            <a:r>
              <a:rPr lang="en-US" sz="2000" dirty="0"/>
              <a:t> + </a:t>
            </a:r>
            <a:r>
              <a:rPr lang="en-US" sz="2000" b="1" dirty="0">
                <a:solidFill>
                  <a:srgbClr val="92D050"/>
                </a:solidFill>
              </a:rPr>
              <a:t>3400</a:t>
            </a:r>
            <a:r>
              <a:rPr lang="en-US" sz="2000" dirty="0"/>
              <a:t> </a:t>
            </a:r>
            <a:r>
              <a:rPr lang="en-US" sz="2000" dirty="0" smtClean="0"/>
              <a:t/>
            </a:r>
            <a:br>
              <a:rPr lang="en-US" sz="2000" dirty="0" smtClean="0"/>
            </a:br>
            <a:r>
              <a:rPr lang="en-US" sz="2000" dirty="0" smtClean="0"/>
              <a:t>byte </a:t>
            </a:r>
            <a:r>
              <a:rPr lang="en-US" sz="2000" dirty="0"/>
              <a:t>&lt;</a:t>
            </a:r>
            <a:r>
              <a:rPr lang="en-US" sz="2000" b="1" dirty="0">
                <a:solidFill>
                  <a:srgbClr val="00B0F0"/>
                </a:solidFill>
              </a:rPr>
              <a:t>MAP_MEM</a:t>
            </a:r>
            <a:r>
              <a:rPr lang="en-US" sz="2000" dirty="0"/>
              <a:t> + </a:t>
            </a:r>
            <a:r>
              <a:rPr lang="en-US" sz="2000" b="1" dirty="0">
                <a:solidFill>
                  <a:srgbClr val="92D050"/>
                </a:solidFill>
              </a:rPr>
              <a:t>3500</a:t>
            </a:r>
            <a:r>
              <a:rPr lang="en-US" sz="2000" dirty="0"/>
              <a:t> </a:t>
            </a:r>
            <a:r>
              <a:rPr lang="en-US" sz="2000" dirty="0" smtClean="0"/>
              <a:t/>
            </a:r>
            <a:br>
              <a:rPr lang="en-US" sz="2000" dirty="0" smtClean="0"/>
            </a:br>
            <a:r>
              <a:rPr lang="en-US" sz="2000" dirty="0" smtClean="0"/>
              <a:t>byte </a:t>
            </a:r>
            <a:r>
              <a:rPr lang="en-US" sz="2000" dirty="0"/>
              <a:t>&lt;</a:t>
            </a:r>
            <a:r>
              <a:rPr lang="en-US" sz="2000" b="1" dirty="0">
                <a:solidFill>
                  <a:srgbClr val="00B0F0"/>
                </a:solidFill>
              </a:rPr>
              <a:t>MAP_MEM</a:t>
            </a:r>
            <a:r>
              <a:rPr lang="en-US" sz="2000" dirty="0"/>
              <a:t> + </a:t>
            </a:r>
            <a:r>
              <a:rPr lang="en-US" sz="2000" b="1" dirty="0">
                <a:solidFill>
                  <a:srgbClr val="92D050"/>
                </a:solidFill>
              </a:rPr>
              <a:t>3600</a:t>
            </a:r>
            <a:r>
              <a:rPr lang="en-US" sz="2000" dirty="0"/>
              <a:t> </a:t>
            </a:r>
            <a:r>
              <a:rPr lang="en-US" sz="2000" dirty="0" smtClean="0"/>
              <a:t/>
            </a:r>
            <a:br>
              <a:rPr lang="en-US" sz="2000" dirty="0" smtClean="0"/>
            </a:br>
            <a:r>
              <a:rPr lang="en-US" sz="2000" dirty="0" smtClean="0"/>
              <a:t>byte </a:t>
            </a:r>
            <a:r>
              <a:rPr lang="en-US" sz="2000" dirty="0"/>
              <a:t>&lt;</a:t>
            </a:r>
            <a:r>
              <a:rPr lang="en-US" sz="2000" b="1" dirty="0">
                <a:solidFill>
                  <a:srgbClr val="00B0F0"/>
                </a:solidFill>
              </a:rPr>
              <a:t>MAP_MEM</a:t>
            </a:r>
            <a:r>
              <a:rPr lang="en-US" sz="2000" dirty="0"/>
              <a:t> + </a:t>
            </a:r>
            <a:r>
              <a:rPr lang="en-US" sz="2000" b="1" dirty="0">
                <a:solidFill>
                  <a:srgbClr val="92D050"/>
                </a:solidFill>
              </a:rPr>
              <a:t>3700</a:t>
            </a:r>
            <a:r>
              <a:rPr lang="en-US" sz="2000" dirty="0">
                <a:solidFill>
                  <a:srgbClr val="92D050"/>
                </a:solidFill>
              </a:rPr>
              <a:t> </a:t>
            </a:r>
            <a:r>
              <a:rPr lang="en-US" sz="2000" dirty="0" smtClean="0"/>
              <a:t/>
            </a:r>
            <a:br>
              <a:rPr lang="en-US" sz="2000" dirty="0" smtClean="0"/>
            </a:br>
            <a:r>
              <a:rPr lang="en-US" sz="2000" dirty="0" smtClean="0"/>
              <a:t>byte </a:t>
            </a:r>
            <a:r>
              <a:rPr lang="en-US" sz="2000" dirty="0"/>
              <a:t>&lt;</a:t>
            </a:r>
            <a:r>
              <a:rPr lang="en-US" sz="2000" b="1" dirty="0">
                <a:solidFill>
                  <a:srgbClr val="00B0F0"/>
                </a:solidFill>
              </a:rPr>
              <a:t>MAP_MEM</a:t>
            </a:r>
            <a:r>
              <a:rPr lang="en-US" sz="2000" dirty="0"/>
              <a:t> + </a:t>
            </a:r>
            <a:r>
              <a:rPr lang="en-US" sz="2000" b="1" dirty="0">
                <a:solidFill>
                  <a:srgbClr val="92D050"/>
                </a:solidFill>
              </a:rPr>
              <a:t>3800</a:t>
            </a:r>
            <a:r>
              <a:rPr lang="en-US" sz="2000" dirty="0"/>
              <a:t> </a:t>
            </a:r>
            <a:r>
              <a:rPr lang="en-US" sz="2000" dirty="0" smtClean="0"/>
              <a:t/>
            </a:r>
            <a:br>
              <a:rPr lang="en-US" sz="2000" dirty="0" smtClean="0"/>
            </a:br>
            <a:r>
              <a:rPr lang="en-US" sz="2000" dirty="0" smtClean="0"/>
              <a:t>byte </a:t>
            </a:r>
            <a:r>
              <a:rPr lang="en-US" sz="2000" dirty="0"/>
              <a:t>&lt;</a:t>
            </a:r>
            <a:r>
              <a:rPr lang="en-US" sz="2000" b="1" dirty="0">
                <a:solidFill>
                  <a:srgbClr val="00B0F0"/>
                </a:solidFill>
              </a:rPr>
              <a:t>MAP_MEM</a:t>
            </a:r>
            <a:r>
              <a:rPr lang="en-US" sz="2000" dirty="0"/>
              <a:t> + </a:t>
            </a:r>
            <a:r>
              <a:rPr lang="en-US" sz="2000" b="1" dirty="0">
                <a:solidFill>
                  <a:srgbClr val="92D050"/>
                </a:solidFill>
              </a:rPr>
              <a:t>3900</a:t>
            </a:r>
            <a:r>
              <a:rPr lang="en-US" sz="2000" dirty="0"/>
              <a:t> </a:t>
            </a:r>
            <a:r>
              <a:rPr lang="en-US" sz="2000" dirty="0" smtClean="0"/>
              <a:t/>
            </a:r>
            <a:br>
              <a:rPr lang="en-US" sz="2000" dirty="0" smtClean="0"/>
            </a:br>
            <a:r>
              <a:rPr lang="en-US" sz="2000" dirty="0" smtClean="0"/>
              <a:t>byte </a:t>
            </a:r>
            <a:r>
              <a:rPr lang="en-US" sz="2000" dirty="0"/>
              <a:t>&lt;</a:t>
            </a:r>
            <a:r>
              <a:rPr lang="en-US" sz="2000" b="1" dirty="0">
                <a:solidFill>
                  <a:srgbClr val="00B0F0"/>
                </a:solidFill>
              </a:rPr>
              <a:t>MAP_MEM</a:t>
            </a:r>
            <a:r>
              <a:rPr lang="en-US" sz="2000" dirty="0"/>
              <a:t> + </a:t>
            </a:r>
            <a:r>
              <a:rPr lang="en-US" sz="2000" b="1" dirty="0">
                <a:solidFill>
                  <a:srgbClr val="92D050"/>
                </a:solidFill>
              </a:rPr>
              <a:t>4000</a:t>
            </a:r>
            <a:r>
              <a:rPr lang="en-US" sz="2000" dirty="0"/>
              <a:t> </a:t>
            </a:r>
            <a:r>
              <a:rPr lang="en-US" sz="2000" dirty="0" smtClean="0"/>
              <a:t/>
            </a:r>
            <a:br>
              <a:rPr lang="en-US" sz="2000" dirty="0" smtClean="0"/>
            </a:br>
            <a:r>
              <a:rPr lang="en-US" sz="2000" dirty="0" smtClean="0"/>
              <a:t>byte </a:t>
            </a:r>
            <a:r>
              <a:rPr lang="en-US" sz="2000" dirty="0"/>
              <a:t>&lt;</a:t>
            </a:r>
            <a:r>
              <a:rPr lang="en-US" sz="2000" b="1" dirty="0">
                <a:solidFill>
                  <a:srgbClr val="00B0F0"/>
                </a:solidFill>
              </a:rPr>
              <a:t>MAP_MEM</a:t>
            </a:r>
            <a:r>
              <a:rPr lang="en-US" sz="2000" dirty="0"/>
              <a:t> + </a:t>
            </a:r>
            <a:r>
              <a:rPr lang="en-US" sz="2000" b="1" dirty="0">
                <a:solidFill>
                  <a:srgbClr val="92D050"/>
                </a:solidFill>
              </a:rPr>
              <a:t>4100</a:t>
            </a:r>
            <a:r>
              <a:rPr lang="en-US" sz="2000" dirty="0"/>
              <a:t> </a:t>
            </a:r>
            <a:r>
              <a:rPr lang="en-US" sz="2000" dirty="0" smtClean="0"/>
              <a:t/>
            </a:r>
            <a:br>
              <a:rPr lang="en-US" sz="2000" dirty="0" smtClean="0"/>
            </a:br>
            <a:r>
              <a:rPr lang="en-US" sz="2000" dirty="0" smtClean="0"/>
              <a:t>byte </a:t>
            </a:r>
            <a:r>
              <a:rPr lang="en-US" sz="2000" dirty="0"/>
              <a:t>&lt;</a:t>
            </a:r>
            <a:r>
              <a:rPr lang="en-US" sz="2000" b="1" dirty="0">
                <a:solidFill>
                  <a:srgbClr val="00B0F0"/>
                </a:solidFill>
              </a:rPr>
              <a:t>MAP_MEM</a:t>
            </a:r>
            <a:r>
              <a:rPr lang="en-US" sz="2000" dirty="0"/>
              <a:t> + </a:t>
            </a:r>
            <a:r>
              <a:rPr lang="en-US" sz="2000" b="1" dirty="0">
                <a:solidFill>
                  <a:srgbClr val="92D050"/>
                </a:solidFill>
              </a:rPr>
              <a:t>4200</a:t>
            </a:r>
            <a:r>
              <a:rPr lang="en-US" sz="2000" dirty="0"/>
              <a:t> </a:t>
            </a:r>
            <a:r>
              <a:rPr lang="en-US" sz="2000" dirty="0" smtClean="0"/>
              <a:t/>
            </a:r>
            <a:br>
              <a:rPr lang="en-US" sz="2000" dirty="0" smtClean="0"/>
            </a:br>
            <a:r>
              <a:rPr lang="en-US" sz="2000" dirty="0" smtClean="0"/>
              <a:t>byte </a:t>
            </a:r>
            <a:r>
              <a:rPr lang="en-US" sz="2000" dirty="0"/>
              <a:t>&lt;</a:t>
            </a:r>
            <a:r>
              <a:rPr lang="en-US" sz="2000" b="1" dirty="0">
                <a:solidFill>
                  <a:srgbClr val="00B0F0"/>
                </a:solidFill>
              </a:rPr>
              <a:t>MAP_MEM</a:t>
            </a:r>
            <a:r>
              <a:rPr lang="en-US" sz="2000" dirty="0"/>
              <a:t> + </a:t>
            </a:r>
            <a:r>
              <a:rPr lang="en-US" sz="2000" b="1" dirty="0">
                <a:solidFill>
                  <a:srgbClr val="92D050"/>
                </a:solidFill>
              </a:rPr>
              <a:t>4300</a:t>
            </a:r>
            <a:r>
              <a:rPr lang="en-US" sz="2000" dirty="0"/>
              <a:t> </a:t>
            </a:r>
            <a:r>
              <a:rPr lang="en-US" sz="2000" dirty="0" smtClean="0"/>
              <a:t/>
            </a:r>
            <a:br>
              <a:rPr lang="en-US" sz="2000" dirty="0" smtClean="0"/>
            </a:br>
            <a:r>
              <a:rPr lang="en-US" sz="2000" dirty="0" smtClean="0"/>
              <a:t>byte </a:t>
            </a:r>
            <a:r>
              <a:rPr lang="en-US" sz="2000" dirty="0"/>
              <a:t>&lt;</a:t>
            </a:r>
            <a:r>
              <a:rPr lang="en-US" sz="2000" b="1" dirty="0">
                <a:solidFill>
                  <a:srgbClr val="00B0F0"/>
                </a:solidFill>
              </a:rPr>
              <a:t>MAP_MEM</a:t>
            </a:r>
            <a:r>
              <a:rPr lang="en-US" sz="2000" dirty="0"/>
              <a:t> + </a:t>
            </a:r>
            <a:r>
              <a:rPr lang="en-US" sz="2000" b="1" dirty="0">
                <a:solidFill>
                  <a:srgbClr val="92D050"/>
                </a:solidFill>
              </a:rPr>
              <a:t>4400</a:t>
            </a:r>
            <a:r>
              <a:rPr lang="en-US" sz="2000" dirty="0"/>
              <a:t> </a:t>
            </a:r>
            <a:r>
              <a:rPr lang="en-US" sz="2000" dirty="0" smtClean="0"/>
              <a:t/>
            </a:r>
            <a:br>
              <a:rPr lang="en-US" sz="2000" dirty="0" smtClean="0"/>
            </a:br>
            <a:r>
              <a:rPr lang="en-US" sz="2000" dirty="0" smtClean="0"/>
              <a:t>byte </a:t>
            </a:r>
            <a:r>
              <a:rPr lang="en-US" sz="2000" dirty="0"/>
              <a:t>&lt;</a:t>
            </a:r>
            <a:r>
              <a:rPr lang="en-US" sz="2000" b="1" dirty="0">
                <a:solidFill>
                  <a:srgbClr val="00B0F0"/>
                </a:solidFill>
              </a:rPr>
              <a:t>MAP_MEM</a:t>
            </a:r>
            <a:r>
              <a:rPr lang="en-US" sz="2000" dirty="0"/>
              <a:t> + </a:t>
            </a:r>
            <a:r>
              <a:rPr lang="en-US" sz="2000" b="1" dirty="0">
                <a:solidFill>
                  <a:srgbClr val="92D050"/>
                </a:solidFill>
              </a:rPr>
              <a:t>4500</a:t>
            </a:r>
          </a:p>
        </p:txBody>
      </p:sp>
    </p:spTree>
    <p:extLst>
      <p:ext uri="{BB962C8B-B14F-4D97-AF65-F5344CB8AC3E}">
        <p14:creationId xmlns:p14="http://schemas.microsoft.com/office/powerpoint/2010/main" val="930665362"/>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3"/>
          </p:nvPr>
        </p:nvSpPr>
        <p:spPr/>
        <p:txBody>
          <a:bodyPr>
            <a:noAutofit/>
          </a:bodyPr>
          <a:lstStyle/>
          <a:p>
            <a:r>
              <a:rPr lang="en-US" sz="2800" dirty="0"/>
              <a:t>byte &lt;</a:t>
            </a:r>
            <a:r>
              <a:rPr lang="en-US" sz="2800" b="1" dirty="0">
                <a:solidFill>
                  <a:srgbClr val="00B0F0"/>
                </a:solidFill>
              </a:rPr>
              <a:t>MAP_MEM</a:t>
            </a:r>
            <a:r>
              <a:rPr lang="en-US" sz="2800" dirty="0"/>
              <a:t> + </a:t>
            </a:r>
            <a:r>
              <a:rPr lang="en-US" sz="2800" b="1" dirty="0">
                <a:solidFill>
                  <a:srgbClr val="92D050"/>
                </a:solidFill>
              </a:rPr>
              <a:t>4600</a:t>
            </a:r>
            <a:r>
              <a:rPr lang="en-US" sz="2800" dirty="0"/>
              <a:t> </a:t>
            </a:r>
            <a:r>
              <a:rPr lang="en-US" sz="2800" dirty="0" smtClean="0"/>
              <a:t/>
            </a:r>
            <a:br>
              <a:rPr lang="en-US" sz="2800" dirty="0" smtClean="0"/>
            </a:br>
            <a:r>
              <a:rPr lang="en-US" sz="2800" dirty="0" smtClean="0"/>
              <a:t>byte </a:t>
            </a:r>
            <a:r>
              <a:rPr lang="en-US" sz="2800" dirty="0"/>
              <a:t>&lt;</a:t>
            </a:r>
            <a:r>
              <a:rPr lang="en-US" sz="2800" b="1" dirty="0">
                <a:solidFill>
                  <a:srgbClr val="00B0F0"/>
                </a:solidFill>
              </a:rPr>
              <a:t>MAP_MEM</a:t>
            </a:r>
            <a:r>
              <a:rPr lang="en-US" sz="2800" dirty="0"/>
              <a:t> + </a:t>
            </a:r>
            <a:r>
              <a:rPr lang="en-US" sz="2800" b="1" dirty="0">
                <a:solidFill>
                  <a:srgbClr val="92D050"/>
                </a:solidFill>
              </a:rPr>
              <a:t>4700</a:t>
            </a:r>
            <a:r>
              <a:rPr lang="en-US" sz="2800" dirty="0"/>
              <a:t> </a:t>
            </a:r>
            <a:r>
              <a:rPr lang="en-US" sz="2800" dirty="0" smtClean="0"/>
              <a:t/>
            </a:r>
            <a:br>
              <a:rPr lang="en-US" sz="2800" dirty="0" smtClean="0"/>
            </a:br>
            <a:r>
              <a:rPr lang="en-US" sz="2800" dirty="0" smtClean="0"/>
              <a:t>byte </a:t>
            </a:r>
            <a:r>
              <a:rPr lang="en-US" sz="2800" dirty="0"/>
              <a:t>&lt;</a:t>
            </a:r>
            <a:r>
              <a:rPr lang="en-US" sz="2800" b="1" dirty="0">
                <a:solidFill>
                  <a:srgbClr val="00B0F0"/>
                </a:solidFill>
              </a:rPr>
              <a:t>MAP_MEM</a:t>
            </a:r>
            <a:r>
              <a:rPr lang="en-US" sz="2800" dirty="0"/>
              <a:t> + </a:t>
            </a:r>
            <a:r>
              <a:rPr lang="en-US" sz="2800" b="1" dirty="0">
                <a:solidFill>
                  <a:srgbClr val="92D050"/>
                </a:solidFill>
              </a:rPr>
              <a:t>4800</a:t>
            </a:r>
            <a:r>
              <a:rPr lang="en-US" sz="2800" dirty="0"/>
              <a:t> </a:t>
            </a:r>
            <a:r>
              <a:rPr lang="en-US" sz="2800" dirty="0" smtClean="0"/>
              <a:t/>
            </a:r>
            <a:br>
              <a:rPr lang="en-US" sz="2800" dirty="0" smtClean="0"/>
            </a:br>
            <a:r>
              <a:rPr lang="en-US" sz="2800" dirty="0" smtClean="0"/>
              <a:t>byte </a:t>
            </a:r>
            <a:r>
              <a:rPr lang="en-US" sz="2800" dirty="0"/>
              <a:t>&lt;</a:t>
            </a:r>
            <a:r>
              <a:rPr lang="en-US" sz="2800" b="1" dirty="0">
                <a:solidFill>
                  <a:srgbClr val="00B0F0"/>
                </a:solidFill>
              </a:rPr>
              <a:t>MAP_MEM</a:t>
            </a:r>
            <a:r>
              <a:rPr lang="en-US" sz="2800" dirty="0"/>
              <a:t> + </a:t>
            </a:r>
            <a:r>
              <a:rPr lang="en-US" sz="2800" b="1" dirty="0">
                <a:solidFill>
                  <a:srgbClr val="92D050"/>
                </a:solidFill>
              </a:rPr>
              <a:t>4900</a:t>
            </a:r>
            <a:r>
              <a:rPr lang="en-US" sz="2800" dirty="0"/>
              <a:t> </a:t>
            </a:r>
            <a:r>
              <a:rPr lang="en-US" sz="2800" dirty="0" smtClean="0"/>
              <a:t/>
            </a:r>
            <a:br>
              <a:rPr lang="en-US" sz="2800" dirty="0" smtClean="0"/>
            </a:br>
            <a:r>
              <a:rPr lang="en-US" sz="2800" dirty="0" smtClean="0"/>
              <a:t>byte </a:t>
            </a:r>
            <a:r>
              <a:rPr lang="en-US" sz="2800" dirty="0"/>
              <a:t>&lt;</a:t>
            </a:r>
            <a:r>
              <a:rPr lang="en-US" sz="2800" b="1" dirty="0">
                <a:solidFill>
                  <a:srgbClr val="00B0F0"/>
                </a:solidFill>
              </a:rPr>
              <a:t>MAP_MEM</a:t>
            </a:r>
            <a:r>
              <a:rPr lang="en-US" sz="2800" dirty="0"/>
              <a:t> + </a:t>
            </a:r>
            <a:r>
              <a:rPr lang="en-US" sz="2800" b="1" dirty="0">
                <a:solidFill>
                  <a:srgbClr val="92D050"/>
                </a:solidFill>
              </a:rPr>
              <a:t>5000</a:t>
            </a:r>
            <a:r>
              <a:rPr lang="en-US" sz="2800" dirty="0"/>
              <a:t> </a:t>
            </a:r>
            <a:r>
              <a:rPr lang="en-US" sz="2800" dirty="0" smtClean="0"/>
              <a:t/>
            </a:r>
            <a:br>
              <a:rPr lang="en-US" sz="2800" dirty="0" smtClean="0"/>
            </a:br>
            <a:r>
              <a:rPr lang="en-US" sz="2800" dirty="0" smtClean="0"/>
              <a:t>byte </a:t>
            </a:r>
            <a:r>
              <a:rPr lang="en-US" sz="2800" dirty="0"/>
              <a:t>&lt;</a:t>
            </a:r>
            <a:r>
              <a:rPr lang="en-US" sz="2800" b="1" dirty="0">
                <a:solidFill>
                  <a:srgbClr val="00B0F0"/>
                </a:solidFill>
              </a:rPr>
              <a:t>MAP_MEM</a:t>
            </a:r>
            <a:r>
              <a:rPr lang="en-US" sz="2800" dirty="0"/>
              <a:t> + </a:t>
            </a:r>
            <a:r>
              <a:rPr lang="en-US" sz="2800" b="1" dirty="0">
                <a:solidFill>
                  <a:srgbClr val="92D050"/>
                </a:solidFill>
              </a:rPr>
              <a:t>5010</a:t>
            </a:r>
            <a:r>
              <a:rPr lang="en-US" sz="2800" dirty="0"/>
              <a:t> </a:t>
            </a:r>
            <a:r>
              <a:rPr lang="en-US" sz="2800" dirty="0" smtClean="0"/>
              <a:t/>
            </a:r>
            <a:br>
              <a:rPr lang="en-US" sz="2800" dirty="0" smtClean="0"/>
            </a:br>
            <a:r>
              <a:rPr lang="en-US" sz="2800" dirty="0" smtClean="0"/>
              <a:t>byte </a:t>
            </a:r>
            <a:r>
              <a:rPr lang="en-US" sz="2800" dirty="0"/>
              <a:t>&lt;</a:t>
            </a:r>
            <a:r>
              <a:rPr lang="en-US" sz="2800" b="1" dirty="0">
                <a:solidFill>
                  <a:srgbClr val="00B0F0"/>
                </a:solidFill>
              </a:rPr>
              <a:t>MAP_MEM</a:t>
            </a:r>
            <a:r>
              <a:rPr lang="en-US" sz="2800" dirty="0"/>
              <a:t> + </a:t>
            </a:r>
            <a:r>
              <a:rPr lang="en-US" sz="2800" b="1" dirty="0">
                <a:solidFill>
                  <a:srgbClr val="92D050"/>
                </a:solidFill>
              </a:rPr>
              <a:t>5020</a:t>
            </a:r>
            <a:r>
              <a:rPr lang="en-US" sz="2800" dirty="0"/>
              <a:t> </a:t>
            </a:r>
            <a:r>
              <a:rPr lang="en-US" sz="2800" dirty="0" smtClean="0"/>
              <a:t/>
            </a:r>
            <a:br>
              <a:rPr lang="en-US" sz="2800" dirty="0" smtClean="0"/>
            </a:br>
            <a:r>
              <a:rPr lang="en-US" sz="2800" dirty="0" smtClean="0"/>
              <a:t>byte </a:t>
            </a:r>
            <a:r>
              <a:rPr lang="en-US" sz="2800" dirty="0"/>
              <a:t>&lt;</a:t>
            </a:r>
            <a:r>
              <a:rPr lang="en-US" sz="2800" b="1" dirty="0">
                <a:solidFill>
                  <a:srgbClr val="00B0F0"/>
                </a:solidFill>
              </a:rPr>
              <a:t>MAP_MEM</a:t>
            </a:r>
            <a:r>
              <a:rPr lang="en-US" sz="2800" dirty="0"/>
              <a:t> + </a:t>
            </a:r>
            <a:r>
              <a:rPr lang="en-US" sz="2800" b="1" dirty="0">
                <a:solidFill>
                  <a:srgbClr val="92D050"/>
                </a:solidFill>
              </a:rPr>
              <a:t>5030</a:t>
            </a:r>
            <a:r>
              <a:rPr lang="en-US" sz="2800" dirty="0"/>
              <a:t> </a:t>
            </a:r>
            <a:r>
              <a:rPr lang="en-US" sz="2800" dirty="0" smtClean="0"/>
              <a:t/>
            </a:r>
            <a:br>
              <a:rPr lang="en-US" sz="2800" dirty="0" smtClean="0"/>
            </a:br>
            <a:r>
              <a:rPr lang="en-US" sz="2800" dirty="0" smtClean="0"/>
              <a:t>byte </a:t>
            </a:r>
            <a:r>
              <a:rPr lang="en-US" sz="2800" dirty="0"/>
              <a:t>&lt;</a:t>
            </a:r>
            <a:r>
              <a:rPr lang="en-US" sz="2800" b="1" dirty="0">
                <a:solidFill>
                  <a:srgbClr val="00B0F0"/>
                </a:solidFill>
              </a:rPr>
              <a:t>MAP_MEM</a:t>
            </a:r>
            <a:r>
              <a:rPr lang="en-US" sz="2800" dirty="0"/>
              <a:t> + </a:t>
            </a:r>
            <a:r>
              <a:rPr lang="en-US" sz="2800" b="1" dirty="0">
                <a:solidFill>
                  <a:srgbClr val="92D050"/>
                </a:solidFill>
              </a:rPr>
              <a:t>5040</a:t>
            </a:r>
            <a:r>
              <a:rPr lang="en-US" sz="2800" dirty="0"/>
              <a:t> </a:t>
            </a:r>
            <a:r>
              <a:rPr lang="en-US" sz="2800" dirty="0" smtClean="0"/>
              <a:t/>
            </a:r>
            <a:br>
              <a:rPr lang="en-US" sz="2800" dirty="0" smtClean="0"/>
            </a:br>
            <a:r>
              <a:rPr lang="en-US" sz="2800" dirty="0" smtClean="0"/>
              <a:t>byte </a:t>
            </a:r>
            <a:r>
              <a:rPr lang="en-US" sz="2800" dirty="0"/>
              <a:t>&lt;</a:t>
            </a:r>
            <a:r>
              <a:rPr lang="en-US" sz="2800" b="1" dirty="0">
                <a:solidFill>
                  <a:srgbClr val="00B0F0"/>
                </a:solidFill>
              </a:rPr>
              <a:t>MAP_MEM</a:t>
            </a:r>
            <a:r>
              <a:rPr lang="en-US" sz="2800" dirty="0"/>
              <a:t> + </a:t>
            </a:r>
            <a:r>
              <a:rPr lang="en-US" sz="2800" b="1" dirty="0">
                <a:solidFill>
                  <a:srgbClr val="92D050"/>
                </a:solidFill>
              </a:rPr>
              <a:t>5050</a:t>
            </a:r>
          </a:p>
        </p:txBody>
      </p:sp>
    </p:spTree>
    <p:extLst>
      <p:ext uri="{BB962C8B-B14F-4D97-AF65-F5344CB8AC3E}">
        <p14:creationId xmlns:p14="http://schemas.microsoft.com/office/powerpoint/2010/main" val="3392878189"/>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3"/>
          </p:nvPr>
        </p:nvSpPr>
        <p:spPr>
          <a:xfrm>
            <a:off x="609600" y="1600200"/>
            <a:ext cx="7924800" cy="4953000"/>
          </a:xfrm>
        </p:spPr>
        <p:txBody>
          <a:bodyPr>
            <a:normAutofit fontScale="92500" lnSpcReduction="10000"/>
          </a:bodyPr>
          <a:lstStyle/>
          <a:p>
            <a:r>
              <a:rPr lang="en-US" b="1" dirty="0">
                <a:solidFill>
                  <a:srgbClr val="00B0F0"/>
                </a:solidFill>
              </a:rPr>
              <a:t>MAP_LINE_LOOKUP_HI</a:t>
            </a:r>
            <a:r>
              <a:rPr lang="en-US" dirty="0">
                <a:solidFill>
                  <a:srgbClr val="00B0F0"/>
                </a:solidFill>
              </a:rPr>
              <a:t> </a:t>
            </a:r>
            <a:r>
              <a:rPr lang="en-US" dirty="0" smtClean="0"/>
              <a:t/>
            </a:r>
            <a:br>
              <a:rPr lang="en-US" dirty="0" smtClean="0"/>
            </a:br>
            <a:r>
              <a:rPr lang="en-US" dirty="0" smtClean="0"/>
              <a:t>byte </a:t>
            </a:r>
            <a:r>
              <a:rPr lang="en-US" dirty="0"/>
              <a:t>&gt;</a:t>
            </a:r>
            <a:r>
              <a:rPr lang="en-US" b="1" dirty="0">
                <a:solidFill>
                  <a:srgbClr val="00B0F0"/>
                </a:solidFill>
              </a:rPr>
              <a:t>MAP_MEM</a:t>
            </a:r>
            <a:r>
              <a:rPr lang="en-US" dirty="0"/>
              <a:t> </a:t>
            </a:r>
            <a:r>
              <a:rPr lang="en-US" dirty="0" smtClean="0"/>
              <a:t/>
            </a:r>
            <a:br>
              <a:rPr lang="en-US" dirty="0" smtClean="0"/>
            </a:br>
            <a:r>
              <a:rPr lang="en-US" dirty="0" smtClean="0"/>
              <a:t>byte </a:t>
            </a:r>
            <a:r>
              <a:rPr lang="en-US" dirty="0"/>
              <a:t>&gt;</a:t>
            </a:r>
            <a:r>
              <a:rPr lang="en-US" b="1" dirty="0">
                <a:solidFill>
                  <a:srgbClr val="00B0F0"/>
                </a:solidFill>
              </a:rPr>
              <a:t>MAP_MEM</a:t>
            </a:r>
            <a:r>
              <a:rPr lang="en-US" dirty="0"/>
              <a:t> + </a:t>
            </a:r>
            <a:r>
              <a:rPr lang="en-US" b="1" dirty="0">
                <a:solidFill>
                  <a:srgbClr val="92D050"/>
                </a:solidFill>
              </a:rPr>
              <a:t>100</a:t>
            </a:r>
            <a:r>
              <a:rPr lang="en-US" dirty="0">
                <a:solidFill>
                  <a:srgbClr val="92D050"/>
                </a:solidFill>
              </a:rPr>
              <a:t> </a:t>
            </a:r>
            <a:r>
              <a:rPr lang="en-US" dirty="0" smtClean="0"/>
              <a:t/>
            </a:r>
            <a:br>
              <a:rPr lang="en-US" dirty="0" smtClean="0"/>
            </a:br>
            <a:r>
              <a:rPr lang="en-US" dirty="0" smtClean="0"/>
              <a:t>byte </a:t>
            </a:r>
            <a:r>
              <a:rPr lang="en-US" dirty="0"/>
              <a:t>&gt;</a:t>
            </a:r>
            <a:r>
              <a:rPr lang="en-US" b="1" dirty="0">
                <a:solidFill>
                  <a:srgbClr val="00B0F0"/>
                </a:solidFill>
              </a:rPr>
              <a:t>MAP_MEM</a:t>
            </a:r>
            <a:r>
              <a:rPr lang="en-US" dirty="0"/>
              <a:t> + </a:t>
            </a:r>
            <a:r>
              <a:rPr lang="en-US" b="1" dirty="0">
                <a:solidFill>
                  <a:srgbClr val="92D050"/>
                </a:solidFill>
              </a:rPr>
              <a:t>200</a:t>
            </a:r>
            <a:r>
              <a:rPr lang="en-US" dirty="0">
                <a:solidFill>
                  <a:srgbClr val="92D050"/>
                </a:solidFill>
              </a:rPr>
              <a:t> </a:t>
            </a:r>
            <a:r>
              <a:rPr lang="en-US" dirty="0" smtClean="0"/>
              <a:t/>
            </a:r>
            <a:br>
              <a:rPr lang="en-US" dirty="0" smtClean="0"/>
            </a:br>
            <a:r>
              <a:rPr lang="en-US" dirty="0" smtClean="0"/>
              <a:t>byte </a:t>
            </a:r>
            <a:r>
              <a:rPr lang="en-US" dirty="0"/>
              <a:t>&gt;</a:t>
            </a:r>
            <a:r>
              <a:rPr lang="en-US" b="1" dirty="0">
                <a:solidFill>
                  <a:srgbClr val="00B0F0"/>
                </a:solidFill>
              </a:rPr>
              <a:t>MAP_MEM</a:t>
            </a:r>
            <a:r>
              <a:rPr lang="en-US" dirty="0"/>
              <a:t> + </a:t>
            </a:r>
            <a:r>
              <a:rPr lang="en-US" b="1" dirty="0">
                <a:solidFill>
                  <a:srgbClr val="92D050"/>
                </a:solidFill>
              </a:rPr>
              <a:t>300</a:t>
            </a:r>
            <a:r>
              <a:rPr lang="en-US" dirty="0"/>
              <a:t> </a:t>
            </a:r>
            <a:r>
              <a:rPr lang="en-US" dirty="0" smtClean="0"/>
              <a:t/>
            </a:r>
            <a:br>
              <a:rPr lang="en-US" dirty="0" smtClean="0"/>
            </a:br>
            <a:r>
              <a:rPr lang="en-US" dirty="0" smtClean="0"/>
              <a:t>byte </a:t>
            </a:r>
            <a:r>
              <a:rPr lang="en-US" dirty="0"/>
              <a:t>&gt;</a:t>
            </a:r>
            <a:r>
              <a:rPr lang="en-US" b="1" dirty="0">
                <a:solidFill>
                  <a:srgbClr val="00B0F0"/>
                </a:solidFill>
              </a:rPr>
              <a:t>MAP_MEM</a:t>
            </a:r>
            <a:r>
              <a:rPr lang="en-US" dirty="0"/>
              <a:t> + </a:t>
            </a:r>
            <a:r>
              <a:rPr lang="en-US" b="1" dirty="0">
                <a:solidFill>
                  <a:srgbClr val="92D050"/>
                </a:solidFill>
              </a:rPr>
              <a:t>400</a:t>
            </a:r>
            <a:r>
              <a:rPr lang="en-US" dirty="0"/>
              <a:t> </a:t>
            </a:r>
            <a:r>
              <a:rPr lang="en-US" dirty="0" smtClean="0"/>
              <a:t/>
            </a:r>
            <a:br>
              <a:rPr lang="en-US" dirty="0" smtClean="0"/>
            </a:br>
            <a:r>
              <a:rPr lang="en-US" dirty="0" smtClean="0"/>
              <a:t>byte </a:t>
            </a:r>
            <a:r>
              <a:rPr lang="en-US" dirty="0"/>
              <a:t>&gt;</a:t>
            </a:r>
            <a:r>
              <a:rPr lang="en-US" b="1" dirty="0">
                <a:solidFill>
                  <a:srgbClr val="00B0F0"/>
                </a:solidFill>
              </a:rPr>
              <a:t>MAP_MEM</a:t>
            </a:r>
            <a:r>
              <a:rPr lang="en-US" dirty="0"/>
              <a:t> + </a:t>
            </a:r>
            <a:r>
              <a:rPr lang="en-US" b="1" dirty="0">
                <a:solidFill>
                  <a:srgbClr val="92D050"/>
                </a:solidFill>
              </a:rPr>
              <a:t>500</a:t>
            </a:r>
            <a:r>
              <a:rPr lang="en-US" dirty="0"/>
              <a:t> </a:t>
            </a:r>
            <a:r>
              <a:rPr lang="en-US" dirty="0" smtClean="0"/>
              <a:t/>
            </a:r>
            <a:br>
              <a:rPr lang="en-US" dirty="0" smtClean="0"/>
            </a:br>
            <a:r>
              <a:rPr lang="en-US" dirty="0" smtClean="0"/>
              <a:t>byte </a:t>
            </a:r>
            <a:r>
              <a:rPr lang="en-US" dirty="0"/>
              <a:t>&gt;</a:t>
            </a:r>
            <a:r>
              <a:rPr lang="en-US" b="1" dirty="0">
                <a:solidFill>
                  <a:srgbClr val="00B0F0"/>
                </a:solidFill>
              </a:rPr>
              <a:t>MAP_MEM</a:t>
            </a:r>
            <a:r>
              <a:rPr lang="en-US" dirty="0"/>
              <a:t> + </a:t>
            </a:r>
            <a:r>
              <a:rPr lang="en-US" b="1" dirty="0">
                <a:solidFill>
                  <a:srgbClr val="92D050"/>
                </a:solidFill>
              </a:rPr>
              <a:t>600</a:t>
            </a:r>
            <a:r>
              <a:rPr lang="en-US" dirty="0"/>
              <a:t> </a:t>
            </a:r>
            <a:r>
              <a:rPr lang="en-US" dirty="0" smtClean="0"/>
              <a:t/>
            </a:r>
            <a:br>
              <a:rPr lang="en-US" dirty="0" smtClean="0"/>
            </a:br>
            <a:r>
              <a:rPr lang="en-US" dirty="0" smtClean="0"/>
              <a:t>byte </a:t>
            </a:r>
            <a:r>
              <a:rPr lang="en-US" dirty="0"/>
              <a:t>&gt;</a:t>
            </a:r>
            <a:r>
              <a:rPr lang="en-US" b="1" dirty="0">
                <a:solidFill>
                  <a:srgbClr val="00B0F0"/>
                </a:solidFill>
              </a:rPr>
              <a:t>MAP_MEM</a:t>
            </a:r>
            <a:r>
              <a:rPr lang="en-US" dirty="0"/>
              <a:t> + </a:t>
            </a:r>
            <a:r>
              <a:rPr lang="en-US" b="1" dirty="0" smtClean="0">
                <a:solidFill>
                  <a:srgbClr val="92D050"/>
                </a:solidFill>
              </a:rPr>
              <a:t>700</a:t>
            </a:r>
            <a:r>
              <a:rPr lang="en-US" dirty="0" smtClean="0"/>
              <a:t/>
            </a:r>
            <a:br>
              <a:rPr lang="en-US" dirty="0" smtClean="0"/>
            </a:br>
            <a:r>
              <a:rPr lang="en-US" dirty="0" smtClean="0"/>
              <a:t>byte </a:t>
            </a:r>
            <a:r>
              <a:rPr lang="en-US" dirty="0"/>
              <a:t>&gt;</a:t>
            </a:r>
            <a:r>
              <a:rPr lang="en-US" b="1" dirty="0">
                <a:solidFill>
                  <a:srgbClr val="00B0F0"/>
                </a:solidFill>
              </a:rPr>
              <a:t>MAP_MEM</a:t>
            </a:r>
            <a:r>
              <a:rPr lang="en-US" dirty="0"/>
              <a:t> + </a:t>
            </a:r>
            <a:r>
              <a:rPr lang="en-US" b="1" dirty="0">
                <a:solidFill>
                  <a:srgbClr val="92D050"/>
                </a:solidFill>
              </a:rPr>
              <a:t>800</a:t>
            </a:r>
            <a:r>
              <a:rPr lang="en-US" dirty="0"/>
              <a:t> </a:t>
            </a:r>
            <a:r>
              <a:rPr lang="en-US" dirty="0" smtClean="0"/>
              <a:t/>
            </a:r>
            <a:br>
              <a:rPr lang="en-US" dirty="0" smtClean="0"/>
            </a:br>
            <a:r>
              <a:rPr lang="en-US" dirty="0" smtClean="0"/>
              <a:t>byte </a:t>
            </a:r>
            <a:r>
              <a:rPr lang="en-US" dirty="0"/>
              <a:t>&gt;</a:t>
            </a:r>
            <a:r>
              <a:rPr lang="en-US" b="1" dirty="0">
                <a:solidFill>
                  <a:srgbClr val="00B0F0"/>
                </a:solidFill>
              </a:rPr>
              <a:t>MAP_MEM</a:t>
            </a:r>
            <a:r>
              <a:rPr lang="en-US" dirty="0"/>
              <a:t> + </a:t>
            </a:r>
            <a:r>
              <a:rPr lang="en-US" b="1" dirty="0">
                <a:solidFill>
                  <a:srgbClr val="92D050"/>
                </a:solidFill>
              </a:rPr>
              <a:t>900</a:t>
            </a:r>
            <a:r>
              <a:rPr lang="en-US" dirty="0"/>
              <a:t> </a:t>
            </a:r>
            <a:r>
              <a:rPr lang="en-US" dirty="0" smtClean="0"/>
              <a:t/>
            </a:r>
            <a:br>
              <a:rPr lang="en-US" dirty="0" smtClean="0"/>
            </a:br>
            <a:r>
              <a:rPr lang="en-US" dirty="0" smtClean="0"/>
              <a:t>byte </a:t>
            </a:r>
            <a:r>
              <a:rPr lang="en-US" dirty="0"/>
              <a:t>&gt;</a:t>
            </a:r>
            <a:r>
              <a:rPr lang="en-US" b="1" dirty="0">
                <a:solidFill>
                  <a:srgbClr val="00B0F0"/>
                </a:solidFill>
              </a:rPr>
              <a:t>MAP_MEM</a:t>
            </a:r>
            <a:r>
              <a:rPr lang="en-US" dirty="0"/>
              <a:t> + </a:t>
            </a:r>
            <a:r>
              <a:rPr lang="en-US" b="1" dirty="0">
                <a:solidFill>
                  <a:srgbClr val="92D050"/>
                </a:solidFill>
              </a:rPr>
              <a:t>1000</a:t>
            </a:r>
            <a:r>
              <a:rPr lang="en-US" dirty="0"/>
              <a:t> </a:t>
            </a:r>
            <a:r>
              <a:rPr lang="en-US" i="1" dirty="0"/>
              <a:t>; 10</a:t>
            </a:r>
            <a:r>
              <a:rPr lang="en-US" dirty="0"/>
              <a:t> </a:t>
            </a:r>
            <a:r>
              <a:rPr lang="en-US" dirty="0" smtClean="0"/>
              <a:t/>
            </a:r>
            <a:br>
              <a:rPr lang="en-US" dirty="0" smtClean="0"/>
            </a:br>
            <a:r>
              <a:rPr lang="en-US" dirty="0" smtClean="0"/>
              <a:t>byte </a:t>
            </a:r>
            <a:r>
              <a:rPr lang="en-US" dirty="0"/>
              <a:t>&gt;</a:t>
            </a:r>
            <a:r>
              <a:rPr lang="en-US" b="1" dirty="0">
                <a:solidFill>
                  <a:srgbClr val="00B0F0"/>
                </a:solidFill>
              </a:rPr>
              <a:t>MAP_MEM</a:t>
            </a:r>
            <a:r>
              <a:rPr lang="en-US" dirty="0"/>
              <a:t> + </a:t>
            </a:r>
            <a:r>
              <a:rPr lang="en-US" b="1" dirty="0">
                <a:solidFill>
                  <a:srgbClr val="92D050"/>
                </a:solidFill>
              </a:rPr>
              <a:t>1100</a:t>
            </a:r>
            <a:r>
              <a:rPr lang="en-US" dirty="0"/>
              <a:t> </a:t>
            </a:r>
            <a:r>
              <a:rPr lang="en-US" dirty="0" smtClean="0"/>
              <a:t/>
            </a:r>
            <a:br>
              <a:rPr lang="en-US" dirty="0" smtClean="0"/>
            </a:br>
            <a:r>
              <a:rPr lang="en-US" dirty="0" smtClean="0"/>
              <a:t>byte </a:t>
            </a:r>
            <a:r>
              <a:rPr lang="en-US" dirty="0"/>
              <a:t>&gt;</a:t>
            </a:r>
            <a:r>
              <a:rPr lang="en-US" b="1" dirty="0">
                <a:solidFill>
                  <a:srgbClr val="00B0F0"/>
                </a:solidFill>
              </a:rPr>
              <a:t>MAP_MEM</a:t>
            </a:r>
            <a:r>
              <a:rPr lang="en-US" dirty="0"/>
              <a:t> + </a:t>
            </a:r>
            <a:r>
              <a:rPr lang="en-US" b="1" dirty="0">
                <a:solidFill>
                  <a:srgbClr val="92D050"/>
                </a:solidFill>
              </a:rPr>
              <a:t>1200</a:t>
            </a:r>
            <a:r>
              <a:rPr lang="en-US" dirty="0"/>
              <a:t> </a:t>
            </a:r>
            <a:r>
              <a:rPr lang="en-US" dirty="0" smtClean="0"/>
              <a:t/>
            </a:r>
            <a:br>
              <a:rPr lang="en-US" dirty="0" smtClean="0"/>
            </a:br>
            <a:r>
              <a:rPr lang="en-US" dirty="0" smtClean="0"/>
              <a:t>byte </a:t>
            </a:r>
            <a:r>
              <a:rPr lang="en-US" dirty="0"/>
              <a:t>&gt;</a:t>
            </a:r>
            <a:r>
              <a:rPr lang="en-US" b="1" dirty="0">
                <a:solidFill>
                  <a:srgbClr val="00B0F0"/>
                </a:solidFill>
              </a:rPr>
              <a:t>MAP_MEM</a:t>
            </a:r>
            <a:r>
              <a:rPr lang="en-US" dirty="0"/>
              <a:t> + </a:t>
            </a:r>
            <a:r>
              <a:rPr lang="en-US" b="1" dirty="0">
                <a:solidFill>
                  <a:srgbClr val="92D050"/>
                </a:solidFill>
              </a:rPr>
              <a:t>1300</a:t>
            </a:r>
            <a:r>
              <a:rPr lang="en-US" dirty="0"/>
              <a:t> </a:t>
            </a:r>
            <a:r>
              <a:rPr lang="en-US" dirty="0" smtClean="0"/>
              <a:t/>
            </a:r>
            <a:br>
              <a:rPr lang="en-US" dirty="0" smtClean="0"/>
            </a:br>
            <a:r>
              <a:rPr lang="en-US" dirty="0" smtClean="0"/>
              <a:t>byte </a:t>
            </a:r>
            <a:r>
              <a:rPr lang="en-US" dirty="0"/>
              <a:t>&gt;</a:t>
            </a:r>
            <a:r>
              <a:rPr lang="en-US" b="1" dirty="0">
                <a:solidFill>
                  <a:srgbClr val="00B0F0"/>
                </a:solidFill>
              </a:rPr>
              <a:t>MAP_MEM</a:t>
            </a:r>
            <a:r>
              <a:rPr lang="en-US" dirty="0"/>
              <a:t> + </a:t>
            </a:r>
            <a:r>
              <a:rPr lang="en-US" b="1" dirty="0">
                <a:solidFill>
                  <a:srgbClr val="92D050"/>
                </a:solidFill>
              </a:rPr>
              <a:t>1400</a:t>
            </a:r>
            <a:r>
              <a:rPr lang="en-US" dirty="0"/>
              <a:t> </a:t>
            </a:r>
            <a:r>
              <a:rPr lang="en-US" dirty="0" smtClean="0"/>
              <a:t/>
            </a:r>
            <a:br>
              <a:rPr lang="en-US" dirty="0" smtClean="0"/>
            </a:br>
            <a:r>
              <a:rPr lang="en-US" dirty="0" smtClean="0"/>
              <a:t>byte </a:t>
            </a:r>
            <a:r>
              <a:rPr lang="en-US" dirty="0"/>
              <a:t>&gt;</a:t>
            </a:r>
            <a:r>
              <a:rPr lang="en-US" b="1" dirty="0">
                <a:solidFill>
                  <a:srgbClr val="00B0F0"/>
                </a:solidFill>
              </a:rPr>
              <a:t>MAP_MEM</a:t>
            </a:r>
            <a:r>
              <a:rPr lang="en-US" dirty="0"/>
              <a:t> + </a:t>
            </a:r>
            <a:r>
              <a:rPr lang="en-US" b="1" dirty="0">
                <a:solidFill>
                  <a:srgbClr val="92D050"/>
                </a:solidFill>
              </a:rPr>
              <a:t>1500</a:t>
            </a:r>
            <a:r>
              <a:rPr lang="en-US" dirty="0"/>
              <a:t> </a:t>
            </a:r>
            <a:r>
              <a:rPr lang="en-US" dirty="0" smtClean="0"/>
              <a:t/>
            </a:r>
            <a:br>
              <a:rPr lang="en-US" dirty="0" smtClean="0"/>
            </a:br>
            <a:r>
              <a:rPr lang="en-US" dirty="0" smtClean="0"/>
              <a:t>byte </a:t>
            </a:r>
            <a:r>
              <a:rPr lang="en-US" dirty="0"/>
              <a:t>&gt;</a:t>
            </a:r>
            <a:r>
              <a:rPr lang="en-US" b="1" dirty="0">
                <a:solidFill>
                  <a:srgbClr val="00B0F0"/>
                </a:solidFill>
              </a:rPr>
              <a:t>MAP_MEM</a:t>
            </a:r>
            <a:r>
              <a:rPr lang="en-US" dirty="0"/>
              <a:t> + </a:t>
            </a:r>
            <a:r>
              <a:rPr lang="en-US" b="1" dirty="0">
                <a:solidFill>
                  <a:srgbClr val="92D050"/>
                </a:solidFill>
              </a:rPr>
              <a:t>1600</a:t>
            </a:r>
            <a:r>
              <a:rPr lang="en-US" dirty="0"/>
              <a:t> </a:t>
            </a:r>
            <a:r>
              <a:rPr lang="en-US" dirty="0" smtClean="0"/>
              <a:t/>
            </a:r>
            <a:br>
              <a:rPr lang="en-US" dirty="0" smtClean="0"/>
            </a:br>
            <a:r>
              <a:rPr lang="en-US" dirty="0" smtClean="0"/>
              <a:t>byte </a:t>
            </a:r>
            <a:r>
              <a:rPr lang="en-US" dirty="0"/>
              <a:t>&gt;</a:t>
            </a:r>
            <a:r>
              <a:rPr lang="en-US" b="1" dirty="0">
                <a:solidFill>
                  <a:srgbClr val="00B0F0"/>
                </a:solidFill>
              </a:rPr>
              <a:t>MAP_MEM</a:t>
            </a:r>
            <a:r>
              <a:rPr lang="en-US" dirty="0"/>
              <a:t> + </a:t>
            </a:r>
            <a:r>
              <a:rPr lang="en-US" b="1" dirty="0">
                <a:solidFill>
                  <a:srgbClr val="92D050"/>
                </a:solidFill>
              </a:rPr>
              <a:t>1700</a:t>
            </a:r>
            <a:r>
              <a:rPr lang="en-US" dirty="0"/>
              <a:t> </a:t>
            </a:r>
            <a:r>
              <a:rPr lang="en-US" dirty="0" smtClean="0"/>
              <a:t/>
            </a:r>
            <a:br>
              <a:rPr lang="en-US" dirty="0" smtClean="0"/>
            </a:br>
            <a:r>
              <a:rPr lang="en-US" dirty="0" smtClean="0"/>
              <a:t>byte </a:t>
            </a:r>
            <a:r>
              <a:rPr lang="en-US" dirty="0"/>
              <a:t>&gt;</a:t>
            </a:r>
            <a:r>
              <a:rPr lang="en-US" b="1" dirty="0">
                <a:solidFill>
                  <a:srgbClr val="00B0F0"/>
                </a:solidFill>
              </a:rPr>
              <a:t>MAP_MEM</a:t>
            </a:r>
            <a:r>
              <a:rPr lang="en-US" dirty="0"/>
              <a:t> + </a:t>
            </a:r>
            <a:r>
              <a:rPr lang="en-US" b="1" dirty="0">
                <a:solidFill>
                  <a:srgbClr val="92D050"/>
                </a:solidFill>
              </a:rPr>
              <a:t>1800</a:t>
            </a:r>
            <a:r>
              <a:rPr lang="en-US" dirty="0"/>
              <a:t> </a:t>
            </a:r>
            <a:r>
              <a:rPr lang="en-US" dirty="0" smtClean="0"/>
              <a:t/>
            </a:r>
            <a:br>
              <a:rPr lang="en-US" dirty="0" smtClean="0"/>
            </a:br>
            <a:r>
              <a:rPr lang="en-US" dirty="0" smtClean="0"/>
              <a:t>byte </a:t>
            </a:r>
            <a:r>
              <a:rPr lang="en-US" dirty="0"/>
              <a:t>&gt;</a:t>
            </a:r>
            <a:r>
              <a:rPr lang="en-US" b="1" dirty="0">
                <a:solidFill>
                  <a:srgbClr val="00B0F0"/>
                </a:solidFill>
              </a:rPr>
              <a:t>MAP_MEM</a:t>
            </a:r>
            <a:r>
              <a:rPr lang="en-US" dirty="0"/>
              <a:t> + </a:t>
            </a:r>
            <a:r>
              <a:rPr lang="en-US" b="1" dirty="0">
                <a:solidFill>
                  <a:srgbClr val="92D050"/>
                </a:solidFill>
              </a:rPr>
              <a:t>1900</a:t>
            </a:r>
          </a:p>
        </p:txBody>
      </p:sp>
    </p:spTree>
    <p:extLst>
      <p:ext uri="{BB962C8B-B14F-4D97-AF65-F5344CB8AC3E}">
        <p14:creationId xmlns:p14="http://schemas.microsoft.com/office/powerpoint/2010/main" val="3285321488"/>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3"/>
          </p:nvPr>
        </p:nvSpPr>
        <p:spPr>
          <a:xfrm>
            <a:off x="609600" y="1600200"/>
            <a:ext cx="7924800" cy="4800600"/>
          </a:xfrm>
        </p:spPr>
        <p:txBody>
          <a:bodyPr>
            <a:normAutofit/>
          </a:bodyPr>
          <a:lstStyle/>
          <a:p>
            <a:r>
              <a:rPr lang="en-US" sz="2000" dirty="0"/>
              <a:t>byte &gt;</a:t>
            </a:r>
            <a:r>
              <a:rPr lang="en-US" sz="2000" b="1" dirty="0">
                <a:solidFill>
                  <a:srgbClr val="00B0F0"/>
                </a:solidFill>
              </a:rPr>
              <a:t>MAP_MEM</a:t>
            </a:r>
            <a:r>
              <a:rPr lang="en-US" sz="2000" dirty="0"/>
              <a:t> + </a:t>
            </a:r>
            <a:r>
              <a:rPr lang="en-US" sz="2000" b="1" dirty="0">
                <a:solidFill>
                  <a:srgbClr val="92D050"/>
                </a:solidFill>
              </a:rPr>
              <a:t>2000</a:t>
            </a:r>
            <a:r>
              <a:rPr lang="en-US" sz="2000" dirty="0"/>
              <a:t> </a:t>
            </a:r>
            <a:r>
              <a:rPr lang="en-US" sz="2000" i="1" dirty="0"/>
              <a:t>;20</a:t>
            </a:r>
            <a:r>
              <a:rPr lang="en-US" sz="2000" dirty="0"/>
              <a:t> </a:t>
            </a:r>
            <a:r>
              <a:rPr lang="en-US" sz="2000" dirty="0" smtClean="0"/>
              <a:t/>
            </a:r>
            <a:br>
              <a:rPr lang="en-US" sz="2000" dirty="0" smtClean="0"/>
            </a:br>
            <a:r>
              <a:rPr lang="en-US" sz="2000" dirty="0" smtClean="0"/>
              <a:t>byte </a:t>
            </a:r>
            <a:r>
              <a:rPr lang="en-US" sz="2000" dirty="0"/>
              <a:t>&gt;</a:t>
            </a:r>
            <a:r>
              <a:rPr lang="en-US" sz="2000" b="1" dirty="0">
                <a:solidFill>
                  <a:srgbClr val="00B0F0"/>
                </a:solidFill>
              </a:rPr>
              <a:t>MAP_MEM</a:t>
            </a:r>
            <a:r>
              <a:rPr lang="en-US" sz="2000" dirty="0"/>
              <a:t> + </a:t>
            </a:r>
            <a:r>
              <a:rPr lang="en-US" sz="2000" b="1" dirty="0">
                <a:solidFill>
                  <a:srgbClr val="92D050"/>
                </a:solidFill>
              </a:rPr>
              <a:t>2100</a:t>
            </a:r>
            <a:r>
              <a:rPr lang="en-US" sz="2000" dirty="0"/>
              <a:t> </a:t>
            </a:r>
            <a:r>
              <a:rPr lang="en-US" sz="2000" dirty="0" smtClean="0"/>
              <a:t/>
            </a:r>
            <a:br>
              <a:rPr lang="en-US" sz="2000" dirty="0" smtClean="0"/>
            </a:br>
            <a:r>
              <a:rPr lang="en-US" sz="2000" dirty="0" smtClean="0"/>
              <a:t>byte </a:t>
            </a:r>
            <a:r>
              <a:rPr lang="en-US" sz="2000" dirty="0"/>
              <a:t>&gt;</a:t>
            </a:r>
            <a:r>
              <a:rPr lang="en-US" sz="2000" b="1" dirty="0">
                <a:solidFill>
                  <a:srgbClr val="00B0F0"/>
                </a:solidFill>
              </a:rPr>
              <a:t>MAP_MEM</a:t>
            </a:r>
            <a:r>
              <a:rPr lang="en-US" sz="2000" dirty="0"/>
              <a:t> + </a:t>
            </a:r>
            <a:r>
              <a:rPr lang="en-US" sz="2000" b="1" dirty="0">
                <a:solidFill>
                  <a:srgbClr val="92D050"/>
                </a:solidFill>
              </a:rPr>
              <a:t>2200</a:t>
            </a:r>
            <a:r>
              <a:rPr lang="en-US" sz="2000" dirty="0"/>
              <a:t> </a:t>
            </a:r>
            <a:r>
              <a:rPr lang="en-US" sz="2000" dirty="0" smtClean="0"/>
              <a:t/>
            </a:r>
            <a:br>
              <a:rPr lang="en-US" sz="2000" dirty="0" smtClean="0"/>
            </a:br>
            <a:r>
              <a:rPr lang="en-US" sz="2000" dirty="0" smtClean="0"/>
              <a:t>byte </a:t>
            </a:r>
            <a:r>
              <a:rPr lang="en-US" sz="2000" dirty="0"/>
              <a:t>&gt;</a:t>
            </a:r>
            <a:r>
              <a:rPr lang="en-US" sz="2000" b="1" dirty="0">
                <a:solidFill>
                  <a:srgbClr val="00B0F0"/>
                </a:solidFill>
              </a:rPr>
              <a:t>MAP_MEM</a:t>
            </a:r>
            <a:r>
              <a:rPr lang="en-US" sz="2000" dirty="0"/>
              <a:t> + </a:t>
            </a:r>
            <a:r>
              <a:rPr lang="en-US" sz="2000" b="1" dirty="0">
                <a:solidFill>
                  <a:srgbClr val="92D050"/>
                </a:solidFill>
              </a:rPr>
              <a:t>2300</a:t>
            </a:r>
            <a:r>
              <a:rPr lang="en-US" sz="2000" dirty="0"/>
              <a:t> </a:t>
            </a:r>
            <a:r>
              <a:rPr lang="en-US" sz="2000" i="1" dirty="0"/>
              <a:t>; </a:t>
            </a:r>
            <a:r>
              <a:rPr lang="en-US" sz="2000" i="1" dirty="0" smtClean="0"/>
              <a:t/>
            </a:r>
            <a:br>
              <a:rPr lang="en-US" sz="2000" i="1" dirty="0" smtClean="0"/>
            </a:br>
            <a:r>
              <a:rPr lang="en-US" sz="2000" i="1" dirty="0" smtClean="0"/>
              <a:t>byte </a:t>
            </a:r>
            <a:r>
              <a:rPr lang="en-US" sz="2000" i="1" dirty="0"/>
              <a:t>&gt;</a:t>
            </a:r>
            <a:r>
              <a:rPr lang="en-US" sz="2000" b="1" i="1" dirty="0">
                <a:solidFill>
                  <a:srgbClr val="00B0F0"/>
                </a:solidFill>
              </a:rPr>
              <a:t>MAP_MEM</a:t>
            </a:r>
            <a:r>
              <a:rPr lang="en-US" sz="2000" i="1" dirty="0"/>
              <a:t> + </a:t>
            </a:r>
            <a:r>
              <a:rPr lang="en-US" sz="2000" b="1" i="1" dirty="0">
                <a:solidFill>
                  <a:srgbClr val="92D050"/>
                </a:solidFill>
              </a:rPr>
              <a:t>4700</a:t>
            </a:r>
            <a:r>
              <a:rPr lang="en-US" sz="2000" dirty="0">
                <a:solidFill>
                  <a:srgbClr val="92D050"/>
                </a:solidFill>
              </a:rPr>
              <a:t> </a:t>
            </a:r>
            <a:r>
              <a:rPr lang="en-US" sz="2000" dirty="0" smtClean="0"/>
              <a:t/>
            </a:r>
            <a:br>
              <a:rPr lang="en-US" sz="2000" dirty="0" smtClean="0"/>
            </a:br>
            <a:r>
              <a:rPr lang="en-US" sz="2000" dirty="0" smtClean="0"/>
              <a:t>byte </a:t>
            </a:r>
            <a:r>
              <a:rPr lang="en-US" sz="2000" dirty="0"/>
              <a:t>&gt;</a:t>
            </a:r>
            <a:r>
              <a:rPr lang="en-US" sz="2000" b="1" dirty="0">
                <a:solidFill>
                  <a:srgbClr val="00B0F0"/>
                </a:solidFill>
              </a:rPr>
              <a:t>MAP_MEM</a:t>
            </a:r>
            <a:r>
              <a:rPr lang="en-US" sz="2000" dirty="0"/>
              <a:t> + </a:t>
            </a:r>
            <a:r>
              <a:rPr lang="en-US" sz="2000" b="1" dirty="0">
                <a:solidFill>
                  <a:srgbClr val="92D050"/>
                </a:solidFill>
              </a:rPr>
              <a:t>2400</a:t>
            </a:r>
            <a:r>
              <a:rPr lang="en-US" sz="2000" dirty="0"/>
              <a:t> </a:t>
            </a:r>
            <a:r>
              <a:rPr lang="en-US" sz="2000" dirty="0" smtClean="0"/>
              <a:t/>
            </a:r>
            <a:br>
              <a:rPr lang="en-US" sz="2000" dirty="0" smtClean="0"/>
            </a:br>
            <a:r>
              <a:rPr lang="en-US" sz="2000" dirty="0" smtClean="0"/>
              <a:t>byte </a:t>
            </a:r>
            <a:r>
              <a:rPr lang="en-US" sz="2000" dirty="0"/>
              <a:t>&gt;</a:t>
            </a:r>
            <a:r>
              <a:rPr lang="en-US" sz="2000" b="1" dirty="0">
                <a:solidFill>
                  <a:srgbClr val="00B0F0"/>
                </a:solidFill>
              </a:rPr>
              <a:t>MAP_MEM</a:t>
            </a:r>
            <a:r>
              <a:rPr lang="en-US" sz="2000" dirty="0"/>
              <a:t> + </a:t>
            </a:r>
            <a:r>
              <a:rPr lang="en-US" sz="2000" b="1" dirty="0">
                <a:solidFill>
                  <a:srgbClr val="92D050"/>
                </a:solidFill>
              </a:rPr>
              <a:t>2500</a:t>
            </a:r>
            <a:r>
              <a:rPr lang="en-US" sz="2000" dirty="0"/>
              <a:t> </a:t>
            </a:r>
            <a:r>
              <a:rPr lang="en-US" sz="2000" dirty="0" smtClean="0"/>
              <a:t/>
            </a:r>
            <a:br>
              <a:rPr lang="en-US" sz="2000" dirty="0" smtClean="0"/>
            </a:br>
            <a:r>
              <a:rPr lang="en-US" sz="2000" dirty="0" smtClean="0"/>
              <a:t>byte </a:t>
            </a:r>
            <a:r>
              <a:rPr lang="en-US" sz="2000" dirty="0"/>
              <a:t>&gt;</a:t>
            </a:r>
            <a:r>
              <a:rPr lang="en-US" sz="2000" b="1" dirty="0">
                <a:solidFill>
                  <a:srgbClr val="00B0F0"/>
                </a:solidFill>
              </a:rPr>
              <a:t>MAP_MEM</a:t>
            </a:r>
            <a:r>
              <a:rPr lang="en-US" sz="2000" dirty="0"/>
              <a:t> + </a:t>
            </a:r>
            <a:r>
              <a:rPr lang="en-US" sz="2000" b="1" dirty="0">
                <a:solidFill>
                  <a:srgbClr val="92D050"/>
                </a:solidFill>
              </a:rPr>
              <a:t>2600</a:t>
            </a:r>
            <a:r>
              <a:rPr lang="en-US" sz="2000" dirty="0"/>
              <a:t> </a:t>
            </a:r>
            <a:r>
              <a:rPr lang="en-US" sz="2000" dirty="0" smtClean="0"/>
              <a:t/>
            </a:r>
            <a:br>
              <a:rPr lang="en-US" sz="2000" dirty="0" smtClean="0"/>
            </a:br>
            <a:r>
              <a:rPr lang="en-US" sz="2000" dirty="0" smtClean="0"/>
              <a:t>byte </a:t>
            </a:r>
            <a:r>
              <a:rPr lang="en-US" sz="2000" dirty="0"/>
              <a:t>&gt;</a:t>
            </a:r>
            <a:r>
              <a:rPr lang="en-US" sz="2000" b="1" dirty="0">
                <a:solidFill>
                  <a:srgbClr val="00B0F0"/>
                </a:solidFill>
              </a:rPr>
              <a:t>MAP_MEM</a:t>
            </a:r>
            <a:r>
              <a:rPr lang="en-US" sz="2000" dirty="0"/>
              <a:t> + </a:t>
            </a:r>
            <a:r>
              <a:rPr lang="en-US" sz="2000" b="1" dirty="0">
                <a:solidFill>
                  <a:srgbClr val="92D050"/>
                </a:solidFill>
              </a:rPr>
              <a:t>2700</a:t>
            </a:r>
            <a:r>
              <a:rPr lang="en-US" sz="2000" dirty="0"/>
              <a:t> </a:t>
            </a:r>
            <a:r>
              <a:rPr lang="en-US" sz="2000" dirty="0" smtClean="0"/>
              <a:t/>
            </a:r>
            <a:br>
              <a:rPr lang="en-US" sz="2000" dirty="0" smtClean="0"/>
            </a:br>
            <a:r>
              <a:rPr lang="en-US" sz="2000" dirty="0" smtClean="0"/>
              <a:t>byte </a:t>
            </a:r>
            <a:r>
              <a:rPr lang="en-US" sz="2000" dirty="0"/>
              <a:t>&gt;</a:t>
            </a:r>
            <a:r>
              <a:rPr lang="en-US" sz="2000" b="1" dirty="0">
                <a:solidFill>
                  <a:srgbClr val="00B0F0"/>
                </a:solidFill>
              </a:rPr>
              <a:t>MAP_MEM</a:t>
            </a:r>
            <a:r>
              <a:rPr lang="en-US" sz="2000" dirty="0"/>
              <a:t> + </a:t>
            </a:r>
            <a:r>
              <a:rPr lang="en-US" sz="2000" b="1" dirty="0">
                <a:solidFill>
                  <a:srgbClr val="92D050"/>
                </a:solidFill>
              </a:rPr>
              <a:t>2800</a:t>
            </a:r>
            <a:r>
              <a:rPr lang="en-US" sz="2000" dirty="0"/>
              <a:t> </a:t>
            </a:r>
            <a:r>
              <a:rPr lang="en-US" sz="2000" dirty="0" smtClean="0"/>
              <a:t/>
            </a:r>
            <a:br>
              <a:rPr lang="en-US" sz="2000" dirty="0" smtClean="0"/>
            </a:br>
            <a:r>
              <a:rPr lang="en-US" sz="2000" dirty="0" smtClean="0"/>
              <a:t>byte </a:t>
            </a:r>
            <a:r>
              <a:rPr lang="en-US" sz="2000" dirty="0"/>
              <a:t>&gt;</a:t>
            </a:r>
            <a:r>
              <a:rPr lang="en-US" sz="2000" b="1" dirty="0">
                <a:solidFill>
                  <a:srgbClr val="00B0F0"/>
                </a:solidFill>
              </a:rPr>
              <a:t>MAP_MEM</a:t>
            </a:r>
            <a:r>
              <a:rPr lang="en-US" sz="2000" dirty="0"/>
              <a:t> + </a:t>
            </a:r>
            <a:r>
              <a:rPr lang="en-US" sz="2000" b="1" dirty="0">
                <a:solidFill>
                  <a:srgbClr val="92D050"/>
                </a:solidFill>
              </a:rPr>
              <a:t>2900</a:t>
            </a:r>
            <a:r>
              <a:rPr lang="en-US" sz="2000" dirty="0"/>
              <a:t> </a:t>
            </a:r>
            <a:r>
              <a:rPr lang="en-US" sz="2000" i="1" dirty="0"/>
              <a:t>;30</a:t>
            </a:r>
            <a:r>
              <a:rPr lang="en-US" sz="2000" dirty="0"/>
              <a:t> </a:t>
            </a:r>
            <a:r>
              <a:rPr lang="en-US" sz="2000" dirty="0" smtClean="0"/>
              <a:t/>
            </a:r>
            <a:br>
              <a:rPr lang="en-US" sz="2000" dirty="0" smtClean="0"/>
            </a:br>
            <a:r>
              <a:rPr lang="en-US" sz="2000" dirty="0" smtClean="0"/>
              <a:t>byte </a:t>
            </a:r>
            <a:r>
              <a:rPr lang="en-US" sz="2000" dirty="0"/>
              <a:t>&gt;</a:t>
            </a:r>
            <a:r>
              <a:rPr lang="en-US" sz="2000" b="1" dirty="0">
                <a:solidFill>
                  <a:srgbClr val="00B0F0"/>
                </a:solidFill>
              </a:rPr>
              <a:t>MAP_MEM</a:t>
            </a:r>
            <a:r>
              <a:rPr lang="en-US" sz="2000" dirty="0"/>
              <a:t> + </a:t>
            </a:r>
            <a:r>
              <a:rPr lang="en-US" sz="2000" b="1" dirty="0" smtClean="0">
                <a:solidFill>
                  <a:srgbClr val="92D050"/>
                </a:solidFill>
              </a:rPr>
              <a:t>3000</a:t>
            </a:r>
            <a:r>
              <a:rPr lang="en-US" sz="2000" dirty="0" smtClean="0"/>
              <a:t/>
            </a:r>
            <a:br>
              <a:rPr lang="en-US" sz="2000" dirty="0" smtClean="0"/>
            </a:br>
            <a:r>
              <a:rPr lang="en-US" sz="2000" dirty="0" smtClean="0"/>
              <a:t>byte </a:t>
            </a:r>
            <a:r>
              <a:rPr lang="en-US" sz="2000" dirty="0"/>
              <a:t>&gt;</a:t>
            </a:r>
            <a:r>
              <a:rPr lang="en-US" sz="2000" b="1" dirty="0">
                <a:solidFill>
                  <a:srgbClr val="00B0F0"/>
                </a:solidFill>
              </a:rPr>
              <a:t>MAP_MEM</a:t>
            </a:r>
            <a:r>
              <a:rPr lang="en-US" sz="2000" dirty="0"/>
              <a:t> + </a:t>
            </a:r>
            <a:r>
              <a:rPr lang="en-US" sz="2000" b="1" dirty="0">
                <a:solidFill>
                  <a:srgbClr val="92D050"/>
                </a:solidFill>
              </a:rPr>
              <a:t>3100</a:t>
            </a:r>
            <a:r>
              <a:rPr lang="en-US" sz="2000" dirty="0"/>
              <a:t> </a:t>
            </a:r>
            <a:r>
              <a:rPr lang="en-US" sz="2000" i="1" dirty="0"/>
              <a:t>;32</a:t>
            </a:r>
            <a:endParaRPr lang="en-US" sz="2000" dirty="0"/>
          </a:p>
        </p:txBody>
      </p:sp>
    </p:spTree>
    <p:extLst>
      <p:ext uri="{BB962C8B-B14F-4D97-AF65-F5344CB8AC3E}">
        <p14:creationId xmlns:p14="http://schemas.microsoft.com/office/powerpoint/2010/main" val="144457480"/>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3"/>
          </p:nvPr>
        </p:nvSpPr>
        <p:spPr/>
        <p:txBody>
          <a:bodyPr>
            <a:normAutofit/>
          </a:bodyPr>
          <a:lstStyle/>
          <a:p>
            <a:r>
              <a:rPr lang="en-US" sz="2400" dirty="0" smtClean="0"/>
              <a:t>byte </a:t>
            </a:r>
            <a:r>
              <a:rPr lang="en-US" sz="2400" dirty="0"/>
              <a:t>&gt;</a:t>
            </a:r>
            <a:r>
              <a:rPr lang="en-US" sz="2400" b="1" dirty="0">
                <a:solidFill>
                  <a:srgbClr val="00B0F0"/>
                </a:solidFill>
              </a:rPr>
              <a:t>MAP_MEM</a:t>
            </a:r>
            <a:r>
              <a:rPr lang="en-US" sz="2400" dirty="0"/>
              <a:t> + </a:t>
            </a:r>
            <a:r>
              <a:rPr lang="en-US" sz="2400" b="1" dirty="0">
                <a:solidFill>
                  <a:srgbClr val="92D050"/>
                </a:solidFill>
              </a:rPr>
              <a:t>3200</a:t>
            </a:r>
            <a:r>
              <a:rPr lang="en-US" sz="2400" dirty="0"/>
              <a:t> </a:t>
            </a:r>
            <a:r>
              <a:rPr lang="en-US" sz="2400" dirty="0" smtClean="0"/>
              <a:t/>
            </a:r>
            <a:br>
              <a:rPr lang="en-US" sz="2400" dirty="0" smtClean="0"/>
            </a:br>
            <a:r>
              <a:rPr lang="en-US" sz="2400" dirty="0" smtClean="0"/>
              <a:t>byte </a:t>
            </a:r>
            <a:r>
              <a:rPr lang="en-US" sz="2400" dirty="0"/>
              <a:t>&gt;</a:t>
            </a:r>
            <a:r>
              <a:rPr lang="en-US" sz="2400" b="1" dirty="0">
                <a:solidFill>
                  <a:srgbClr val="00B0F0"/>
                </a:solidFill>
              </a:rPr>
              <a:t>MAP_MEM</a:t>
            </a:r>
            <a:r>
              <a:rPr lang="en-US" sz="2400" dirty="0"/>
              <a:t> + </a:t>
            </a:r>
            <a:r>
              <a:rPr lang="en-US" sz="2400" b="1" dirty="0">
                <a:solidFill>
                  <a:srgbClr val="92D050"/>
                </a:solidFill>
              </a:rPr>
              <a:t>3300</a:t>
            </a:r>
            <a:r>
              <a:rPr lang="en-US" sz="2400" dirty="0"/>
              <a:t> </a:t>
            </a:r>
            <a:r>
              <a:rPr lang="en-US" sz="2400" dirty="0" smtClean="0"/>
              <a:t/>
            </a:r>
            <a:br>
              <a:rPr lang="en-US" sz="2400" dirty="0" smtClean="0"/>
            </a:br>
            <a:r>
              <a:rPr lang="en-US" sz="2400" dirty="0" smtClean="0"/>
              <a:t>byte </a:t>
            </a:r>
            <a:r>
              <a:rPr lang="en-US" sz="2400" dirty="0"/>
              <a:t>&gt;</a:t>
            </a:r>
            <a:r>
              <a:rPr lang="en-US" sz="2400" b="1" dirty="0">
                <a:solidFill>
                  <a:srgbClr val="00B0F0"/>
                </a:solidFill>
              </a:rPr>
              <a:t>MAP_MEM</a:t>
            </a:r>
            <a:r>
              <a:rPr lang="en-US" sz="2400" dirty="0"/>
              <a:t> + </a:t>
            </a:r>
            <a:r>
              <a:rPr lang="en-US" sz="2400" b="1" dirty="0">
                <a:solidFill>
                  <a:srgbClr val="92D050"/>
                </a:solidFill>
              </a:rPr>
              <a:t>3400</a:t>
            </a:r>
            <a:r>
              <a:rPr lang="en-US" sz="2400" dirty="0"/>
              <a:t> </a:t>
            </a:r>
            <a:r>
              <a:rPr lang="en-US" sz="2400" dirty="0" smtClean="0"/>
              <a:t/>
            </a:r>
            <a:br>
              <a:rPr lang="en-US" sz="2400" dirty="0" smtClean="0"/>
            </a:br>
            <a:r>
              <a:rPr lang="en-US" sz="2400" dirty="0" smtClean="0"/>
              <a:t>byte </a:t>
            </a:r>
            <a:r>
              <a:rPr lang="en-US" sz="2400" dirty="0"/>
              <a:t>&gt;</a:t>
            </a:r>
            <a:r>
              <a:rPr lang="en-US" sz="2400" b="1" dirty="0">
                <a:solidFill>
                  <a:srgbClr val="00B0F0"/>
                </a:solidFill>
              </a:rPr>
              <a:t>MAP_MEM</a:t>
            </a:r>
            <a:r>
              <a:rPr lang="en-US" sz="2400" dirty="0"/>
              <a:t> + </a:t>
            </a:r>
            <a:r>
              <a:rPr lang="en-US" sz="2400" b="1" dirty="0">
                <a:solidFill>
                  <a:srgbClr val="92D050"/>
                </a:solidFill>
              </a:rPr>
              <a:t>3500</a:t>
            </a:r>
            <a:r>
              <a:rPr lang="en-US" sz="2400" dirty="0"/>
              <a:t> </a:t>
            </a:r>
            <a:r>
              <a:rPr lang="en-US" sz="2400" dirty="0" smtClean="0"/>
              <a:t/>
            </a:r>
            <a:br>
              <a:rPr lang="en-US" sz="2400" dirty="0" smtClean="0"/>
            </a:br>
            <a:r>
              <a:rPr lang="en-US" sz="2400" dirty="0" smtClean="0"/>
              <a:t>byte </a:t>
            </a:r>
            <a:r>
              <a:rPr lang="en-US" sz="2400" dirty="0"/>
              <a:t>&gt;</a:t>
            </a:r>
            <a:r>
              <a:rPr lang="en-US" sz="2400" b="1" dirty="0">
                <a:solidFill>
                  <a:srgbClr val="00B0F0"/>
                </a:solidFill>
              </a:rPr>
              <a:t>MAP_MEM</a:t>
            </a:r>
            <a:r>
              <a:rPr lang="en-US" sz="2400" dirty="0"/>
              <a:t> + </a:t>
            </a:r>
            <a:r>
              <a:rPr lang="en-US" sz="2400" b="1" dirty="0">
                <a:solidFill>
                  <a:srgbClr val="92D050"/>
                </a:solidFill>
              </a:rPr>
              <a:t>3600</a:t>
            </a:r>
            <a:r>
              <a:rPr lang="en-US" sz="2400" dirty="0"/>
              <a:t> </a:t>
            </a:r>
            <a:r>
              <a:rPr lang="en-US" sz="2400" dirty="0" smtClean="0"/>
              <a:t/>
            </a:r>
            <a:br>
              <a:rPr lang="en-US" sz="2400" dirty="0" smtClean="0"/>
            </a:br>
            <a:r>
              <a:rPr lang="en-US" sz="2400" dirty="0" smtClean="0"/>
              <a:t>byte </a:t>
            </a:r>
            <a:r>
              <a:rPr lang="en-US" sz="2400" dirty="0"/>
              <a:t>&gt;</a:t>
            </a:r>
            <a:r>
              <a:rPr lang="en-US" sz="2400" b="1" dirty="0">
                <a:solidFill>
                  <a:srgbClr val="00B0F0"/>
                </a:solidFill>
              </a:rPr>
              <a:t>MAP_MEM</a:t>
            </a:r>
            <a:r>
              <a:rPr lang="en-US" sz="2400" dirty="0"/>
              <a:t> + </a:t>
            </a:r>
            <a:r>
              <a:rPr lang="en-US" sz="2400" b="1" dirty="0">
                <a:solidFill>
                  <a:srgbClr val="92D050"/>
                </a:solidFill>
              </a:rPr>
              <a:t>3700</a:t>
            </a:r>
            <a:r>
              <a:rPr lang="en-US" sz="2400" dirty="0"/>
              <a:t> </a:t>
            </a:r>
            <a:r>
              <a:rPr lang="en-US" sz="2400" dirty="0" smtClean="0"/>
              <a:t/>
            </a:r>
            <a:br>
              <a:rPr lang="en-US" sz="2400" dirty="0" smtClean="0"/>
            </a:br>
            <a:r>
              <a:rPr lang="en-US" sz="2400" dirty="0" smtClean="0"/>
              <a:t>byte </a:t>
            </a:r>
            <a:r>
              <a:rPr lang="en-US" sz="2400" dirty="0"/>
              <a:t>&gt;</a:t>
            </a:r>
            <a:r>
              <a:rPr lang="en-US" sz="2400" b="1" dirty="0">
                <a:solidFill>
                  <a:srgbClr val="00B0F0"/>
                </a:solidFill>
              </a:rPr>
              <a:t>MAP_MEM</a:t>
            </a:r>
            <a:r>
              <a:rPr lang="en-US" sz="2400" dirty="0"/>
              <a:t> + </a:t>
            </a:r>
            <a:r>
              <a:rPr lang="en-US" sz="2400" b="1" dirty="0">
                <a:solidFill>
                  <a:srgbClr val="92D050"/>
                </a:solidFill>
              </a:rPr>
              <a:t>3800</a:t>
            </a:r>
            <a:r>
              <a:rPr lang="en-US" sz="2400" dirty="0"/>
              <a:t> </a:t>
            </a:r>
            <a:r>
              <a:rPr lang="en-US" sz="2400" dirty="0" smtClean="0"/>
              <a:t/>
            </a:r>
            <a:br>
              <a:rPr lang="en-US" sz="2400" dirty="0" smtClean="0"/>
            </a:br>
            <a:r>
              <a:rPr lang="en-US" sz="2400" dirty="0" smtClean="0"/>
              <a:t>byte </a:t>
            </a:r>
            <a:r>
              <a:rPr lang="en-US" sz="2400" dirty="0"/>
              <a:t>&gt;</a:t>
            </a:r>
            <a:r>
              <a:rPr lang="en-US" sz="2400" b="1" dirty="0">
                <a:solidFill>
                  <a:srgbClr val="00B0F0"/>
                </a:solidFill>
              </a:rPr>
              <a:t>MAP_MEM</a:t>
            </a:r>
            <a:r>
              <a:rPr lang="en-US" sz="2400" dirty="0"/>
              <a:t> + </a:t>
            </a:r>
            <a:r>
              <a:rPr lang="en-US" sz="2400" b="1" dirty="0">
                <a:solidFill>
                  <a:srgbClr val="92D050"/>
                </a:solidFill>
              </a:rPr>
              <a:t>3900</a:t>
            </a:r>
          </a:p>
        </p:txBody>
      </p:sp>
    </p:spTree>
    <p:extLst>
      <p:ext uri="{BB962C8B-B14F-4D97-AF65-F5344CB8AC3E}">
        <p14:creationId xmlns:p14="http://schemas.microsoft.com/office/powerpoint/2010/main" val="134622714"/>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3"/>
          </p:nvPr>
        </p:nvSpPr>
        <p:spPr/>
        <p:txBody>
          <a:bodyPr>
            <a:normAutofit/>
          </a:bodyPr>
          <a:lstStyle/>
          <a:p>
            <a:r>
              <a:rPr lang="en-US" sz="2400" dirty="0"/>
              <a:t>byte &gt;</a:t>
            </a:r>
            <a:r>
              <a:rPr lang="en-US" sz="2400" b="1" dirty="0">
                <a:solidFill>
                  <a:srgbClr val="00B0F0"/>
                </a:solidFill>
              </a:rPr>
              <a:t>MAP_MEM</a:t>
            </a:r>
            <a:r>
              <a:rPr lang="en-US" sz="2400" dirty="0"/>
              <a:t> + </a:t>
            </a:r>
            <a:r>
              <a:rPr lang="en-US" sz="2400" b="1" dirty="0">
                <a:solidFill>
                  <a:srgbClr val="92D050"/>
                </a:solidFill>
              </a:rPr>
              <a:t>4000</a:t>
            </a:r>
            <a:r>
              <a:rPr lang="en-US" sz="2400" dirty="0"/>
              <a:t> </a:t>
            </a:r>
            <a:r>
              <a:rPr lang="en-US" sz="2400" dirty="0" smtClean="0"/>
              <a:t/>
            </a:r>
            <a:br>
              <a:rPr lang="en-US" sz="2400" dirty="0" smtClean="0"/>
            </a:br>
            <a:r>
              <a:rPr lang="en-US" sz="2400" dirty="0" smtClean="0"/>
              <a:t>byte </a:t>
            </a:r>
            <a:r>
              <a:rPr lang="en-US" sz="2400" dirty="0"/>
              <a:t>&gt;</a:t>
            </a:r>
            <a:r>
              <a:rPr lang="en-US" sz="2400" b="1" dirty="0">
                <a:solidFill>
                  <a:srgbClr val="00B0F0"/>
                </a:solidFill>
              </a:rPr>
              <a:t>MAP_MEM</a:t>
            </a:r>
            <a:r>
              <a:rPr lang="en-US" sz="2400" dirty="0"/>
              <a:t> + </a:t>
            </a:r>
            <a:r>
              <a:rPr lang="en-US" sz="2400" b="1" dirty="0">
                <a:solidFill>
                  <a:srgbClr val="92D050"/>
                </a:solidFill>
              </a:rPr>
              <a:t>4100</a:t>
            </a:r>
            <a:r>
              <a:rPr lang="en-US" sz="2400" dirty="0"/>
              <a:t> </a:t>
            </a:r>
            <a:r>
              <a:rPr lang="en-US" sz="2400" dirty="0" smtClean="0"/>
              <a:t/>
            </a:r>
            <a:br>
              <a:rPr lang="en-US" sz="2400" dirty="0" smtClean="0"/>
            </a:br>
            <a:r>
              <a:rPr lang="en-US" sz="2400" dirty="0" smtClean="0"/>
              <a:t>byte </a:t>
            </a:r>
            <a:r>
              <a:rPr lang="en-US" sz="2400" dirty="0"/>
              <a:t>&gt;</a:t>
            </a:r>
            <a:r>
              <a:rPr lang="en-US" sz="2400" b="1" dirty="0">
                <a:solidFill>
                  <a:srgbClr val="00B0F0"/>
                </a:solidFill>
              </a:rPr>
              <a:t>MAP_MEM</a:t>
            </a:r>
            <a:r>
              <a:rPr lang="en-US" sz="2400" dirty="0"/>
              <a:t> + </a:t>
            </a:r>
            <a:r>
              <a:rPr lang="en-US" sz="2400" b="1" dirty="0">
                <a:solidFill>
                  <a:srgbClr val="92D050"/>
                </a:solidFill>
              </a:rPr>
              <a:t>4200</a:t>
            </a:r>
            <a:r>
              <a:rPr lang="en-US" sz="2400" dirty="0"/>
              <a:t> </a:t>
            </a:r>
            <a:r>
              <a:rPr lang="en-US" sz="2400" dirty="0" smtClean="0"/>
              <a:t/>
            </a:r>
            <a:br>
              <a:rPr lang="en-US" sz="2400" dirty="0" smtClean="0"/>
            </a:br>
            <a:r>
              <a:rPr lang="en-US" sz="2400" dirty="0" smtClean="0"/>
              <a:t>byte </a:t>
            </a:r>
            <a:r>
              <a:rPr lang="en-US" sz="2400" dirty="0"/>
              <a:t>&gt;</a:t>
            </a:r>
            <a:r>
              <a:rPr lang="en-US" sz="2400" b="1" dirty="0">
                <a:solidFill>
                  <a:srgbClr val="00B0F0"/>
                </a:solidFill>
              </a:rPr>
              <a:t>MAP_MEM</a:t>
            </a:r>
            <a:r>
              <a:rPr lang="en-US" sz="2400" dirty="0"/>
              <a:t> + </a:t>
            </a:r>
            <a:r>
              <a:rPr lang="en-US" sz="2400" b="1" dirty="0">
                <a:solidFill>
                  <a:srgbClr val="92D050"/>
                </a:solidFill>
              </a:rPr>
              <a:t>4300</a:t>
            </a:r>
            <a:r>
              <a:rPr lang="en-US" sz="2400" dirty="0"/>
              <a:t> </a:t>
            </a:r>
            <a:r>
              <a:rPr lang="en-US" sz="2400" dirty="0" smtClean="0"/>
              <a:t/>
            </a:r>
            <a:br>
              <a:rPr lang="en-US" sz="2400" dirty="0" smtClean="0"/>
            </a:br>
            <a:r>
              <a:rPr lang="en-US" sz="2400" dirty="0" smtClean="0"/>
              <a:t>byte </a:t>
            </a:r>
            <a:r>
              <a:rPr lang="en-US" sz="2400" dirty="0"/>
              <a:t>&gt;</a:t>
            </a:r>
            <a:r>
              <a:rPr lang="en-US" sz="2400" b="1" dirty="0">
                <a:solidFill>
                  <a:srgbClr val="00B0F0"/>
                </a:solidFill>
              </a:rPr>
              <a:t>MAP_MEM</a:t>
            </a:r>
            <a:r>
              <a:rPr lang="en-US" sz="2400" dirty="0"/>
              <a:t> + </a:t>
            </a:r>
            <a:r>
              <a:rPr lang="en-US" sz="2400" b="1" dirty="0">
                <a:solidFill>
                  <a:srgbClr val="92D050"/>
                </a:solidFill>
              </a:rPr>
              <a:t>4400</a:t>
            </a:r>
            <a:r>
              <a:rPr lang="en-US" sz="2400" dirty="0"/>
              <a:t> </a:t>
            </a:r>
            <a:r>
              <a:rPr lang="en-US" sz="2400" dirty="0" smtClean="0"/>
              <a:t/>
            </a:r>
            <a:br>
              <a:rPr lang="en-US" sz="2400" dirty="0" smtClean="0"/>
            </a:br>
            <a:r>
              <a:rPr lang="en-US" sz="2400" dirty="0" smtClean="0"/>
              <a:t>byte </a:t>
            </a:r>
            <a:r>
              <a:rPr lang="en-US" sz="2400" dirty="0"/>
              <a:t>&gt;</a:t>
            </a:r>
            <a:r>
              <a:rPr lang="en-US" sz="2400" b="1" dirty="0">
                <a:solidFill>
                  <a:srgbClr val="00B0F0"/>
                </a:solidFill>
              </a:rPr>
              <a:t>MAP_MEM</a:t>
            </a:r>
            <a:r>
              <a:rPr lang="en-US" sz="2400" dirty="0"/>
              <a:t> + </a:t>
            </a:r>
            <a:r>
              <a:rPr lang="en-US" sz="2400" b="1" dirty="0">
                <a:solidFill>
                  <a:srgbClr val="92D050"/>
                </a:solidFill>
              </a:rPr>
              <a:t>4500</a:t>
            </a:r>
            <a:r>
              <a:rPr lang="en-US" sz="2400" dirty="0"/>
              <a:t> </a:t>
            </a:r>
            <a:r>
              <a:rPr lang="en-US" sz="2400" dirty="0" smtClean="0"/>
              <a:t/>
            </a:r>
            <a:br>
              <a:rPr lang="en-US" sz="2400" dirty="0" smtClean="0"/>
            </a:br>
            <a:r>
              <a:rPr lang="en-US" sz="2400" dirty="0" smtClean="0"/>
              <a:t>byte </a:t>
            </a:r>
            <a:r>
              <a:rPr lang="en-US" sz="2400" dirty="0"/>
              <a:t>&gt;</a:t>
            </a:r>
            <a:r>
              <a:rPr lang="en-US" sz="2400" b="1" dirty="0">
                <a:solidFill>
                  <a:srgbClr val="00B0F0"/>
                </a:solidFill>
              </a:rPr>
              <a:t>MAP_MEM</a:t>
            </a:r>
            <a:r>
              <a:rPr lang="en-US" sz="2400" dirty="0"/>
              <a:t> + </a:t>
            </a:r>
            <a:r>
              <a:rPr lang="en-US" sz="2400" b="1" dirty="0">
                <a:solidFill>
                  <a:srgbClr val="92D050"/>
                </a:solidFill>
              </a:rPr>
              <a:t>4600</a:t>
            </a:r>
            <a:r>
              <a:rPr lang="en-US" sz="2400" dirty="0"/>
              <a:t> </a:t>
            </a:r>
            <a:r>
              <a:rPr lang="en-US" sz="2400" dirty="0" smtClean="0"/>
              <a:t/>
            </a:r>
            <a:br>
              <a:rPr lang="en-US" sz="2400" dirty="0" smtClean="0"/>
            </a:br>
            <a:r>
              <a:rPr lang="en-US" sz="2400" dirty="0" smtClean="0"/>
              <a:t>byte </a:t>
            </a:r>
            <a:r>
              <a:rPr lang="en-US" sz="2400" dirty="0"/>
              <a:t>&gt;</a:t>
            </a:r>
            <a:r>
              <a:rPr lang="en-US" sz="2400" b="1" dirty="0">
                <a:solidFill>
                  <a:srgbClr val="00B0F0"/>
                </a:solidFill>
              </a:rPr>
              <a:t>MAP_MEM</a:t>
            </a:r>
            <a:r>
              <a:rPr lang="en-US" sz="2400" dirty="0"/>
              <a:t> + </a:t>
            </a:r>
            <a:r>
              <a:rPr lang="en-US" sz="2400" b="1" dirty="0" smtClean="0">
                <a:solidFill>
                  <a:srgbClr val="92D050"/>
                </a:solidFill>
              </a:rPr>
              <a:t>4700</a:t>
            </a:r>
            <a:r>
              <a:rPr lang="en-US" sz="2400" dirty="0" smtClean="0"/>
              <a:t/>
            </a:r>
            <a:br>
              <a:rPr lang="en-US" sz="2400" dirty="0" smtClean="0"/>
            </a:br>
            <a:r>
              <a:rPr lang="en-US" sz="2400" dirty="0" smtClean="0"/>
              <a:t>byte </a:t>
            </a:r>
            <a:r>
              <a:rPr lang="en-US" sz="2400" dirty="0"/>
              <a:t>&gt;</a:t>
            </a:r>
            <a:r>
              <a:rPr lang="en-US" sz="2400" b="1" dirty="0">
                <a:solidFill>
                  <a:srgbClr val="00B0F0"/>
                </a:solidFill>
              </a:rPr>
              <a:t>MAP_MEM</a:t>
            </a:r>
            <a:r>
              <a:rPr lang="en-US" sz="2400" dirty="0"/>
              <a:t> + </a:t>
            </a:r>
            <a:r>
              <a:rPr lang="en-US" sz="2400" b="1" dirty="0">
                <a:solidFill>
                  <a:srgbClr val="92D050"/>
                </a:solidFill>
              </a:rPr>
              <a:t>4800</a:t>
            </a:r>
            <a:r>
              <a:rPr lang="en-US" sz="2400" dirty="0"/>
              <a:t> </a:t>
            </a:r>
            <a:r>
              <a:rPr lang="en-US" sz="2400" dirty="0" smtClean="0"/>
              <a:t/>
            </a:r>
            <a:br>
              <a:rPr lang="en-US" sz="2400" dirty="0" smtClean="0"/>
            </a:br>
            <a:r>
              <a:rPr lang="en-US" sz="2400" dirty="0" smtClean="0"/>
              <a:t>byte </a:t>
            </a:r>
            <a:r>
              <a:rPr lang="en-US" sz="2400" dirty="0"/>
              <a:t>&gt;</a:t>
            </a:r>
            <a:r>
              <a:rPr lang="en-US" sz="2400" b="1" dirty="0">
                <a:solidFill>
                  <a:srgbClr val="00B0F0"/>
                </a:solidFill>
              </a:rPr>
              <a:t>MAP_MEM</a:t>
            </a:r>
            <a:r>
              <a:rPr lang="en-US" sz="2400" dirty="0"/>
              <a:t> + </a:t>
            </a:r>
            <a:r>
              <a:rPr lang="en-US" sz="2400" b="1" dirty="0">
                <a:solidFill>
                  <a:srgbClr val="92D050"/>
                </a:solidFill>
              </a:rPr>
              <a:t>4900</a:t>
            </a:r>
            <a:r>
              <a:rPr lang="en-US" sz="2400" dirty="0"/>
              <a:t> </a:t>
            </a:r>
            <a:r>
              <a:rPr lang="en-US" sz="2400" dirty="0" smtClean="0"/>
              <a:t/>
            </a:r>
            <a:br>
              <a:rPr lang="en-US" sz="2400" dirty="0" smtClean="0"/>
            </a:br>
            <a:r>
              <a:rPr lang="en-US" sz="2400" dirty="0" smtClean="0"/>
              <a:t>byte </a:t>
            </a:r>
            <a:r>
              <a:rPr lang="en-US" sz="2400" dirty="0"/>
              <a:t>&gt;</a:t>
            </a:r>
            <a:r>
              <a:rPr lang="en-US" sz="2400" b="1" dirty="0">
                <a:solidFill>
                  <a:srgbClr val="00B0F0"/>
                </a:solidFill>
              </a:rPr>
              <a:t>MAP_MEM</a:t>
            </a:r>
            <a:r>
              <a:rPr lang="en-US" sz="2400" dirty="0"/>
              <a:t> + </a:t>
            </a:r>
            <a:r>
              <a:rPr lang="en-US" sz="2400" b="1" dirty="0">
                <a:solidFill>
                  <a:srgbClr val="92D050"/>
                </a:solidFill>
              </a:rPr>
              <a:t>5000</a:t>
            </a:r>
          </a:p>
        </p:txBody>
      </p:sp>
    </p:spTree>
    <p:extLst>
      <p:ext uri="{BB962C8B-B14F-4D97-AF65-F5344CB8AC3E}">
        <p14:creationId xmlns:p14="http://schemas.microsoft.com/office/powerpoint/2010/main" val="1588295204"/>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3"/>
          </p:nvPr>
        </p:nvSpPr>
        <p:spPr/>
        <p:txBody>
          <a:bodyPr>
            <a:normAutofit/>
          </a:bodyPr>
          <a:lstStyle/>
          <a:p>
            <a:r>
              <a:rPr lang="en-US" sz="3200" dirty="0"/>
              <a:t>byte &gt;</a:t>
            </a:r>
            <a:r>
              <a:rPr lang="en-US" sz="3200" b="1" dirty="0">
                <a:solidFill>
                  <a:srgbClr val="00B0F0"/>
                </a:solidFill>
              </a:rPr>
              <a:t>MAP_MEM</a:t>
            </a:r>
            <a:r>
              <a:rPr lang="en-US" sz="3200" dirty="0"/>
              <a:t> + </a:t>
            </a:r>
            <a:r>
              <a:rPr lang="en-US" sz="3200" b="1" dirty="0">
                <a:solidFill>
                  <a:srgbClr val="92D050"/>
                </a:solidFill>
              </a:rPr>
              <a:t>5010</a:t>
            </a:r>
            <a:r>
              <a:rPr lang="en-US" sz="3200" dirty="0"/>
              <a:t> </a:t>
            </a:r>
            <a:r>
              <a:rPr lang="en-US" sz="3200" dirty="0" smtClean="0"/>
              <a:t/>
            </a:r>
            <a:br>
              <a:rPr lang="en-US" sz="3200" dirty="0" smtClean="0"/>
            </a:br>
            <a:r>
              <a:rPr lang="en-US" sz="3200" dirty="0" smtClean="0"/>
              <a:t>byte </a:t>
            </a:r>
            <a:r>
              <a:rPr lang="en-US" sz="3200" dirty="0"/>
              <a:t>&gt;</a:t>
            </a:r>
            <a:r>
              <a:rPr lang="en-US" sz="3200" b="1" dirty="0">
                <a:solidFill>
                  <a:srgbClr val="00B0F0"/>
                </a:solidFill>
              </a:rPr>
              <a:t>MAP_MEM</a:t>
            </a:r>
            <a:r>
              <a:rPr lang="en-US" sz="3200" dirty="0"/>
              <a:t> + </a:t>
            </a:r>
            <a:r>
              <a:rPr lang="en-US" sz="3200" b="1" dirty="0">
                <a:solidFill>
                  <a:srgbClr val="92D050"/>
                </a:solidFill>
              </a:rPr>
              <a:t>5020</a:t>
            </a:r>
            <a:r>
              <a:rPr lang="en-US" sz="3200" dirty="0"/>
              <a:t> </a:t>
            </a:r>
            <a:r>
              <a:rPr lang="en-US" sz="3200" dirty="0" smtClean="0"/>
              <a:t/>
            </a:r>
            <a:br>
              <a:rPr lang="en-US" sz="3200" dirty="0" smtClean="0"/>
            </a:br>
            <a:r>
              <a:rPr lang="en-US" sz="3200" dirty="0" smtClean="0"/>
              <a:t>byte </a:t>
            </a:r>
            <a:r>
              <a:rPr lang="en-US" sz="3200" dirty="0"/>
              <a:t>&gt;</a:t>
            </a:r>
            <a:r>
              <a:rPr lang="en-US" sz="3200" b="1" dirty="0">
                <a:solidFill>
                  <a:srgbClr val="00B0F0"/>
                </a:solidFill>
              </a:rPr>
              <a:t>MAP_MEM</a:t>
            </a:r>
            <a:r>
              <a:rPr lang="en-US" sz="3200" dirty="0"/>
              <a:t> + </a:t>
            </a:r>
            <a:r>
              <a:rPr lang="en-US" sz="3200" b="1" dirty="0">
                <a:solidFill>
                  <a:srgbClr val="92D050"/>
                </a:solidFill>
              </a:rPr>
              <a:t>5030</a:t>
            </a:r>
            <a:r>
              <a:rPr lang="en-US" sz="3200" dirty="0"/>
              <a:t> </a:t>
            </a:r>
            <a:r>
              <a:rPr lang="en-US" sz="3200" dirty="0" smtClean="0"/>
              <a:t/>
            </a:r>
            <a:br>
              <a:rPr lang="en-US" sz="3200" dirty="0" smtClean="0"/>
            </a:br>
            <a:r>
              <a:rPr lang="en-US" sz="3200" dirty="0" smtClean="0"/>
              <a:t>byte </a:t>
            </a:r>
            <a:r>
              <a:rPr lang="en-US" sz="3200" dirty="0"/>
              <a:t>&gt;</a:t>
            </a:r>
            <a:r>
              <a:rPr lang="en-US" sz="3200" b="1" dirty="0">
                <a:solidFill>
                  <a:srgbClr val="00B0F0"/>
                </a:solidFill>
              </a:rPr>
              <a:t>MAP_MEM</a:t>
            </a:r>
            <a:r>
              <a:rPr lang="en-US" sz="3200" dirty="0"/>
              <a:t> + </a:t>
            </a:r>
            <a:r>
              <a:rPr lang="en-US" sz="3200" b="1" dirty="0">
                <a:solidFill>
                  <a:srgbClr val="92D050"/>
                </a:solidFill>
              </a:rPr>
              <a:t>5040</a:t>
            </a:r>
            <a:r>
              <a:rPr lang="en-US" sz="3200" dirty="0"/>
              <a:t> </a:t>
            </a:r>
            <a:r>
              <a:rPr lang="en-US" sz="3200" dirty="0" smtClean="0"/>
              <a:t/>
            </a:r>
            <a:br>
              <a:rPr lang="en-US" sz="3200" dirty="0" smtClean="0"/>
            </a:br>
            <a:r>
              <a:rPr lang="en-US" sz="3200" dirty="0" smtClean="0"/>
              <a:t>byte </a:t>
            </a:r>
            <a:r>
              <a:rPr lang="en-US" sz="3200" dirty="0"/>
              <a:t>&gt;</a:t>
            </a:r>
            <a:r>
              <a:rPr lang="en-US" sz="3200" b="1" dirty="0">
                <a:solidFill>
                  <a:srgbClr val="00B0F0"/>
                </a:solidFill>
              </a:rPr>
              <a:t>MAP_MEM</a:t>
            </a:r>
            <a:r>
              <a:rPr lang="en-US" sz="3200" dirty="0"/>
              <a:t> + </a:t>
            </a:r>
            <a:r>
              <a:rPr lang="en-US" sz="3200" b="1" dirty="0">
                <a:solidFill>
                  <a:srgbClr val="92D050"/>
                </a:solidFill>
              </a:rPr>
              <a:t>5050</a:t>
            </a:r>
          </a:p>
        </p:txBody>
      </p:sp>
    </p:spTree>
    <p:extLst>
      <p:ext uri="{BB962C8B-B14F-4D97-AF65-F5344CB8AC3E}">
        <p14:creationId xmlns:p14="http://schemas.microsoft.com/office/powerpoint/2010/main" val="4041621265"/>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3"/>
          </p:nvPr>
        </p:nvSpPr>
        <p:spPr/>
        <p:txBody>
          <a:bodyPr>
            <a:normAutofit fontScale="92500" lnSpcReduction="10000"/>
          </a:bodyPr>
          <a:lstStyle/>
          <a:p>
            <a:r>
              <a:rPr lang="en-US" i="1" dirty="0" smtClean="0"/>
              <a:t>; =======================================================================</a:t>
            </a:r>
            <a:br>
              <a:rPr lang="en-US" i="1" dirty="0" smtClean="0"/>
            </a:br>
            <a:r>
              <a:rPr lang="en-US" i="1" dirty="0" smtClean="0"/>
              <a:t>; </a:t>
            </a:r>
            <a:r>
              <a:rPr lang="en-US" i="1" dirty="0"/>
              <a:t>TILE ADDRESS LOOKUP TABLE </a:t>
            </a:r>
            <a:r>
              <a:rPr lang="en-US" i="1" dirty="0" smtClean="0"/>
              <a:t/>
            </a:r>
            <a:br>
              <a:rPr lang="en-US" i="1" dirty="0" smtClean="0"/>
            </a:br>
            <a:r>
              <a:rPr lang="en-US" i="1" dirty="0" smtClean="0"/>
              <a:t>; ======================================================================= </a:t>
            </a:r>
            <a:br>
              <a:rPr lang="en-US" i="1" dirty="0" smtClean="0"/>
            </a:br>
            <a:r>
              <a:rPr lang="en-US" i="1" dirty="0" smtClean="0"/>
              <a:t>Table data for </a:t>
            </a:r>
            <a:r>
              <a:rPr lang="en-US" i="1" dirty="0" err="1" smtClean="0"/>
              <a:t>CharPad</a:t>
            </a:r>
            <a:r>
              <a:rPr lang="en-US" i="1" dirty="0" smtClean="0"/>
              <a:t> </a:t>
            </a:r>
            <a:r>
              <a:rPr lang="en-US" i="1" dirty="0" err="1" smtClean="0"/>
              <a:t>Tileset</a:t>
            </a:r>
            <a:r>
              <a:rPr lang="en-US" i="1" dirty="0" smtClean="0"/>
              <a:t> binary data</a:t>
            </a:r>
            <a:r>
              <a:rPr lang="en-US" i="1" dirty="0" smtClean="0"/>
              <a:t/>
            </a:r>
            <a:br>
              <a:rPr lang="en-US" i="1" dirty="0" smtClean="0"/>
            </a:br>
            <a:r>
              <a:rPr lang="en-US" dirty="0" smtClean="0"/>
              <a:t/>
            </a:r>
            <a:br>
              <a:rPr lang="en-US" dirty="0" smtClean="0"/>
            </a:br>
            <a:r>
              <a:rPr lang="en-US" b="1" dirty="0" smtClean="0">
                <a:solidFill>
                  <a:srgbClr val="00B0F0"/>
                </a:solidFill>
              </a:rPr>
              <a:t>TILE_NUMBER_LOOKUP_LO</a:t>
            </a:r>
            <a:r>
              <a:rPr lang="en-US" dirty="0" smtClean="0"/>
              <a:t> </a:t>
            </a:r>
            <a:br>
              <a:rPr lang="en-US" dirty="0" smtClean="0"/>
            </a:br>
            <a:r>
              <a:rPr lang="en-US" dirty="0" smtClean="0"/>
              <a:t>byte </a:t>
            </a:r>
            <a:r>
              <a:rPr lang="en-US" dirty="0"/>
              <a:t>&lt;</a:t>
            </a:r>
            <a:r>
              <a:rPr lang="en-US" b="1" dirty="0">
                <a:solidFill>
                  <a:srgbClr val="00B0F0"/>
                </a:solidFill>
              </a:rPr>
              <a:t>TILE_MEM</a:t>
            </a:r>
            <a:r>
              <a:rPr lang="en-US" dirty="0"/>
              <a:t> </a:t>
            </a:r>
            <a:r>
              <a:rPr lang="en-US" i="1" dirty="0"/>
              <a:t>; 0</a:t>
            </a:r>
            <a:r>
              <a:rPr lang="en-US" dirty="0"/>
              <a:t> </a:t>
            </a:r>
            <a:r>
              <a:rPr lang="en-US" dirty="0" smtClean="0"/>
              <a:t/>
            </a:r>
            <a:br>
              <a:rPr lang="en-US" dirty="0" smtClean="0"/>
            </a:br>
            <a:r>
              <a:rPr lang="en-US" dirty="0" smtClean="0"/>
              <a:t>byte </a:t>
            </a:r>
            <a:r>
              <a:rPr lang="en-US" dirty="0"/>
              <a:t>&lt;</a:t>
            </a:r>
            <a:r>
              <a:rPr lang="en-US" b="1" dirty="0">
                <a:solidFill>
                  <a:srgbClr val="00B0F0"/>
                </a:solidFill>
              </a:rPr>
              <a:t>TILE_MEM</a:t>
            </a:r>
            <a:r>
              <a:rPr lang="en-US" dirty="0"/>
              <a:t> + </a:t>
            </a:r>
            <a:r>
              <a:rPr lang="en-US" b="1" dirty="0">
                <a:solidFill>
                  <a:srgbClr val="92D050"/>
                </a:solidFill>
              </a:rPr>
              <a:t>16</a:t>
            </a:r>
            <a:r>
              <a:rPr lang="en-US" dirty="0"/>
              <a:t> </a:t>
            </a:r>
            <a:r>
              <a:rPr lang="en-US" dirty="0" smtClean="0"/>
              <a:t/>
            </a:r>
            <a:br>
              <a:rPr lang="en-US" dirty="0" smtClean="0"/>
            </a:br>
            <a:r>
              <a:rPr lang="en-US" dirty="0" smtClean="0"/>
              <a:t>byte </a:t>
            </a:r>
            <a:r>
              <a:rPr lang="en-US" dirty="0"/>
              <a:t>&lt;</a:t>
            </a:r>
            <a:r>
              <a:rPr lang="en-US" b="1" dirty="0">
                <a:solidFill>
                  <a:srgbClr val="00B0F0"/>
                </a:solidFill>
              </a:rPr>
              <a:t>TILE_MEM</a:t>
            </a:r>
            <a:r>
              <a:rPr lang="en-US" dirty="0"/>
              <a:t> + </a:t>
            </a:r>
            <a:r>
              <a:rPr lang="en-US" b="1" dirty="0">
                <a:solidFill>
                  <a:srgbClr val="92D050"/>
                </a:solidFill>
              </a:rPr>
              <a:t>32</a:t>
            </a:r>
            <a:r>
              <a:rPr lang="en-US" dirty="0"/>
              <a:t> </a:t>
            </a:r>
            <a:r>
              <a:rPr lang="en-US" dirty="0" smtClean="0"/>
              <a:t/>
            </a:r>
            <a:br>
              <a:rPr lang="en-US" dirty="0" smtClean="0"/>
            </a:br>
            <a:r>
              <a:rPr lang="en-US" dirty="0" smtClean="0"/>
              <a:t>byte </a:t>
            </a:r>
            <a:r>
              <a:rPr lang="en-US" dirty="0"/>
              <a:t>&lt;</a:t>
            </a:r>
            <a:r>
              <a:rPr lang="en-US" b="1" dirty="0">
                <a:solidFill>
                  <a:srgbClr val="00B0F0"/>
                </a:solidFill>
              </a:rPr>
              <a:t>TILE_MEM</a:t>
            </a:r>
            <a:r>
              <a:rPr lang="en-US" dirty="0"/>
              <a:t> + </a:t>
            </a:r>
            <a:r>
              <a:rPr lang="en-US" b="1" dirty="0">
                <a:solidFill>
                  <a:srgbClr val="92D050"/>
                </a:solidFill>
              </a:rPr>
              <a:t>48</a:t>
            </a:r>
            <a:r>
              <a:rPr lang="en-US" dirty="0"/>
              <a:t> </a:t>
            </a:r>
            <a:r>
              <a:rPr lang="en-US" dirty="0" smtClean="0"/>
              <a:t/>
            </a:r>
            <a:br>
              <a:rPr lang="en-US" dirty="0" smtClean="0"/>
            </a:br>
            <a:r>
              <a:rPr lang="en-US" dirty="0" smtClean="0"/>
              <a:t>byte </a:t>
            </a:r>
            <a:r>
              <a:rPr lang="en-US" dirty="0"/>
              <a:t>&lt;</a:t>
            </a:r>
            <a:r>
              <a:rPr lang="en-US" b="1" dirty="0">
                <a:solidFill>
                  <a:srgbClr val="00B0F0"/>
                </a:solidFill>
              </a:rPr>
              <a:t>TILE_MEM</a:t>
            </a:r>
            <a:r>
              <a:rPr lang="en-US" dirty="0"/>
              <a:t> + </a:t>
            </a:r>
            <a:r>
              <a:rPr lang="en-US" b="1" dirty="0">
                <a:solidFill>
                  <a:srgbClr val="92D050"/>
                </a:solidFill>
              </a:rPr>
              <a:t>64</a:t>
            </a:r>
            <a:r>
              <a:rPr lang="en-US" dirty="0"/>
              <a:t> </a:t>
            </a:r>
            <a:r>
              <a:rPr lang="en-US" dirty="0" smtClean="0"/>
              <a:t/>
            </a:r>
            <a:br>
              <a:rPr lang="en-US" dirty="0" smtClean="0"/>
            </a:br>
            <a:r>
              <a:rPr lang="en-US" dirty="0" smtClean="0"/>
              <a:t>byte </a:t>
            </a:r>
            <a:r>
              <a:rPr lang="en-US" dirty="0"/>
              <a:t>&lt;</a:t>
            </a:r>
            <a:r>
              <a:rPr lang="en-US" b="1" dirty="0">
                <a:solidFill>
                  <a:srgbClr val="00B0F0"/>
                </a:solidFill>
              </a:rPr>
              <a:t>TILE_MEM</a:t>
            </a:r>
            <a:r>
              <a:rPr lang="en-US" dirty="0"/>
              <a:t> + </a:t>
            </a:r>
            <a:r>
              <a:rPr lang="en-US" b="1" dirty="0">
                <a:solidFill>
                  <a:srgbClr val="92D050"/>
                </a:solidFill>
              </a:rPr>
              <a:t>80</a:t>
            </a:r>
            <a:r>
              <a:rPr lang="en-US" dirty="0"/>
              <a:t> </a:t>
            </a:r>
            <a:r>
              <a:rPr lang="en-US" dirty="0" smtClean="0"/>
              <a:t/>
            </a:r>
            <a:br>
              <a:rPr lang="en-US" dirty="0" smtClean="0"/>
            </a:br>
            <a:r>
              <a:rPr lang="en-US" dirty="0" smtClean="0"/>
              <a:t>byte </a:t>
            </a:r>
            <a:r>
              <a:rPr lang="en-US" dirty="0"/>
              <a:t>&lt;</a:t>
            </a:r>
            <a:r>
              <a:rPr lang="en-US" b="1" dirty="0">
                <a:solidFill>
                  <a:srgbClr val="00B0F0"/>
                </a:solidFill>
              </a:rPr>
              <a:t>TILE_MEM</a:t>
            </a:r>
            <a:r>
              <a:rPr lang="en-US" dirty="0"/>
              <a:t> + </a:t>
            </a:r>
            <a:r>
              <a:rPr lang="en-US" b="1" dirty="0">
                <a:solidFill>
                  <a:srgbClr val="92D050"/>
                </a:solidFill>
              </a:rPr>
              <a:t>96</a:t>
            </a:r>
            <a:r>
              <a:rPr lang="en-US" dirty="0"/>
              <a:t> </a:t>
            </a:r>
            <a:r>
              <a:rPr lang="en-US" dirty="0" smtClean="0"/>
              <a:t/>
            </a:r>
            <a:br>
              <a:rPr lang="en-US" dirty="0" smtClean="0"/>
            </a:br>
            <a:r>
              <a:rPr lang="en-US" dirty="0" smtClean="0"/>
              <a:t>byte </a:t>
            </a:r>
            <a:r>
              <a:rPr lang="en-US" dirty="0"/>
              <a:t>&lt;</a:t>
            </a:r>
            <a:r>
              <a:rPr lang="en-US" b="1" dirty="0">
                <a:solidFill>
                  <a:srgbClr val="00B0F0"/>
                </a:solidFill>
              </a:rPr>
              <a:t>TILE_MEM</a:t>
            </a:r>
            <a:r>
              <a:rPr lang="en-US" dirty="0"/>
              <a:t> + </a:t>
            </a:r>
            <a:r>
              <a:rPr lang="en-US" b="1" dirty="0" smtClean="0">
                <a:solidFill>
                  <a:srgbClr val="92D050"/>
                </a:solidFill>
              </a:rPr>
              <a:t>112</a:t>
            </a:r>
            <a:r>
              <a:rPr lang="en-US" dirty="0" smtClean="0"/>
              <a:t/>
            </a:r>
            <a:br>
              <a:rPr lang="en-US" dirty="0" smtClean="0"/>
            </a:br>
            <a:r>
              <a:rPr lang="en-US" dirty="0" smtClean="0"/>
              <a:t>byte </a:t>
            </a:r>
            <a:r>
              <a:rPr lang="en-US" dirty="0"/>
              <a:t>&lt;</a:t>
            </a:r>
            <a:r>
              <a:rPr lang="en-US" b="1" dirty="0">
                <a:solidFill>
                  <a:srgbClr val="00B0F0"/>
                </a:solidFill>
              </a:rPr>
              <a:t>TILE_MEM</a:t>
            </a:r>
            <a:r>
              <a:rPr lang="en-US" dirty="0"/>
              <a:t> + </a:t>
            </a:r>
            <a:r>
              <a:rPr lang="en-US" b="1" dirty="0">
                <a:solidFill>
                  <a:srgbClr val="92D050"/>
                </a:solidFill>
              </a:rPr>
              <a:t>128</a:t>
            </a:r>
            <a:r>
              <a:rPr lang="en-US" dirty="0"/>
              <a:t> </a:t>
            </a:r>
            <a:r>
              <a:rPr lang="en-US" dirty="0" smtClean="0"/>
              <a:t/>
            </a:r>
            <a:br>
              <a:rPr lang="en-US" dirty="0" smtClean="0"/>
            </a:br>
            <a:r>
              <a:rPr lang="en-US" dirty="0" smtClean="0"/>
              <a:t>byte </a:t>
            </a:r>
            <a:r>
              <a:rPr lang="en-US" dirty="0"/>
              <a:t>&lt;</a:t>
            </a:r>
            <a:r>
              <a:rPr lang="en-US" b="1" dirty="0">
                <a:solidFill>
                  <a:srgbClr val="00B0F0"/>
                </a:solidFill>
              </a:rPr>
              <a:t>TILE_MEM</a:t>
            </a:r>
            <a:r>
              <a:rPr lang="en-US" dirty="0"/>
              <a:t> + </a:t>
            </a:r>
            <a:r>
              <a:rPr lang="en-US" b="1" dirty="0">
                <a:solidFill>
                  <a:srgbClr val="92D050"/>
                </a:solidFill>
              </a:rPr>
              <a:t>144</a:t>
            </a:r>
            <a:r>
              <a:rPr lang="en-US" dirty="0"/>
              <a:t> </a:t>
            </a:r>
            <a:r>
              <a:rPr lang="en-US" dirty="0" smtClean="0"/>
              <a:t/>
            </a:r>
            <a:br>
              <a:rPr lang="en-US" dirty="0" smtClean="0"/>
            </a:br>
            <a:r>
              <a:rPr lang="en-US" dirty="0" smtClean="0"/>
              <a:t>byte </a:t>
            </a:r>
            <a:r>
              <a:rPr lang="en-US" dirty="0"/>
              <a:t>&lt;</a:t>
            </a:r>
            <a:r>
              <a:rPr lang="en-US" b="1" dirty="0">
                <a:solidFill>
                  <a:srgbClr val="00B0F0"/>
                </a:solidFill>
              </a:rPr>
              <a:t>TILE_MEM</a:t>
            </a:r>
            <a:r>
              <a:rPr lang="en-US" dirty="0"/>
              <a:t> + </a:t>
            </a:r>
            <a:r>
              <a:rPr lang="en-US" b="1" dirty="0">
                <a:solidFill>
                  <a:srgbClr val="92D050"/>
                </a:solidFill>
              </a:rPr>
              <a:t>160</a:t>
            </a:r>
            <a:r>
              <a:rPr lang="en-US" dirty="0"/>
              <a:t> </a:t>
            </a:r>
            <a:r>
              <a:rPr lang="en-US" i="1" dirty="0"/>
              <a:t>; 10</a:t>
            </a:r>
            <a:endParaRPr lang="en-US" dirty="0"/>
          </a:p>
        </p:txBody>
      </p:sp>
    </p:spTree>
    <p:extLst>
      <p:ext uri="{BB962C8B-B14F-4D97-AF65-F5344CB8AC3E}">
        <p14:creationId xmlns:p14="http://schemas.microsoft.com/office/powerpoint/2010/main" val="704242420"/>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3"/>
          </p:nvPr>
        </p:nvSpPr>
        <p:spPr/>
        <p:txBody>
          <a:bodyPr>
            <a:normAutofit fontScale="92500" lnSpcReduction="20000"/>
          </a:bodyPr>
          <a:lstStyle/>
          <a:p>
            <a:r>
              <a:rPr lang="en-US" dirty="0"/>
              <a:t>byte &lt;</a:t>
            </a:r>
            <a:r>
              <a:rPr lang="en-US" b="1" dirty="0">
                <a:solidFill>
                  <a:srgbClr val="00B0F0"/>
                </a:solidFill>
              </a:rPr>
              <a:t>TILE_MEM</a:t>
            </a:r>
            <a:r>
              <a:rPr lang="en-US" dirty="0"/>
              <a:t> + </a:t>
            </a:r>
            <a:r>
              <a:rPr lang="en-US" b="1" dirty="0">
                <a:solidFill>
                  <a:srgbClr val="92D050"/>
                </a:solidFill>
              </a:rPr>
              <a:t>176</a:t>
            </a:r>
            <a:r>
              <a:rPr lang="en-US" dirty="0"/>
              <a:t> </a:t>
            </a:r>
            <a:r>
              <a:rPr lang="en-US" dirty="0" smtClean="0"/>
              <a:t/>
            </a:r>
            <a:br>
              <a:rPr lang="en-US" dirty="0" smtClean="0"/>
            </a:br>
            <a:r>
              <a:rPr lang="en-US" dirty="0" smtClean="0"/>
              <a:t>byte </a:t>
            </a:r>
            <a:r>
              <a:rPr lang="en-US" dirty="0"/>
              <a:t>&lt;</a:t>
            </a:r>
            <a:r>
              <a:rPr lang="en-US" b="1" dirty="0">
                <a:solidFill>
                  <a:srgbClr val="00B0F0"/>
                </a:solidFill>
              </a:rPr>
              <a:t>TILE_MEM</a:t>
            </a:r>
            <a:r>
              <a:rPr lang="en-US" dirty="0"/>
              <a:t> + </a:t>
            </a:r>
            <a:r>
              <a:rPr lang="en-US" b="1" dirty="0">
                <a:solidFill>
                  <a:srgbClr val="92D050"/>
                </a:solidFill>
              </a:rPr>
              <a:t>192</a:t>
            </a:r>
            <a:r>
              <a:rPr lang="en-US" dirty="0"/>
              <a:t> </a:t>
            </a:r>
            <a:r>
              <a:rPr lang="en-US" dirty="0" smtClean="0"/>
              <a:t/>
            </a:r>
            <a:br>
              <a:rPr lang="en-US" dirty="0" smtClean="0"/>
            </a:br>
            <a:r>
              <a:rPr lang="en-US" dirty="0" smtClean="0"/>
              <a:t>byte </a:t>
            </a:r>
            <a:r>
              <a:rPr lang="en-US" dirty="0"/>
              <a:t>&lt;</a:t>
            </a:r>
            <a:r>
              <a:rPr lang="en-US" b="1" dirty="0">
                <a:solidFill>
                  <a:srgbClr val="00B0F0"/>
                </a:solidFill>
              </a:rPr>
              <a:t>TILE_MEM</a:t>
            </a:r>
            <a:r>
              <a:rPr lang="en-US" dirty="0"/>
              <a:t> + </a:t>
            </a:r>
            <a:r>
              <a:rPr lang="en-US" b="1" dirty="0">
                <a:solidFill>
                  <a:srgbClr val="92D050"/>
                </a:solidFill>
              </a:rPr>
              <a:t>208</a:t>
            </a:r>
            <a:r>
              <a:rPr lang="en-US" dirty="0"/>
              <a:t> </a:t>
            </a:r>
            <a:r>
              <a:rPr lang="en-US" dirty="0" smtClean="0"/>
              <a:t/>
            </a:r>
            <a:br>
              <a:rPr lang="en-US" dirty="0" smtClean="0"/>
            </a:br>
            <a:r>
              <a:rPr lang="en-US" dirty="0" smtClean="0"/>
              <a:t>byte </a:t>
            </a:r>
            <a:r>
              <a:rPr lang="en-US" dirty="0"/>
              <a:t>&lt;</a:t>
            </a:r>
            <a:r>
              <a:rPr lang="en-US" b="1" dirty="0">
                <a:solidFill>
                  <a:srgbClr val="00B0F0"/>
                </a:solidFill>
              </a:rPr>
              <a:t>TILE_MEM</a:t>
            </a:r>
            <a:r>
              <a:rPr lang="en-US" dirty="0"/>
              <a:t> + </a:t>
            </a:r>
            <a:r>
              <a:rPr lang="en-US" b="1" dirty="0">
                <a:solidFill>
                  <a:srgbClr val="92D050"/>
                </a:solidFill>
              </a:rPr>
              <a:t>224</a:t>
            </a:r>
            <a:r>
              <a:rPr lang="en-US" dirty="0"/>
              <a:t> </a:t>
            </a:r>
            <a:r>
              <a:rPr lang="en-US" dirty="0" smtClean="0"/>
              <a:t/>
            </a:r>
            <a:br>
              <a:rPr lang="en-US" dirty="0" smtClean="0"/>
            </a:br>
            <a:r>
              <a:rPr lang="en-US" dirty="0" smtClean="0"/>
              <a:t>byte </a:t>
            </a:r>
            <a:r>
              <a:rPr lang="en-US" dirty="0"/>
              <a:t>&lt;</a:t>
            </a:r>
            <a:r>
              <a:rPr lang="en-US" b="1" dirty="0">
                <a:solidFill>
                  <a:srgbClr val="00B0F0"/>
                </a:solidFill>
              </a:rPr>
              <a:t>TILE_MEM</a:t>
            </a:r>
            <a:r>
              <a:rPr lang="en-US" dirty="0"/>
              <a:t> + </a:t>
            </a:r>
            <a:r>
              <a:rPr lang="en-US" b="1" dirty="0">
                <a:solidFill>
                  <a:srgbClr val="92D050"/>
                </a:solidFill>
              </a:rPr>
              <a:t>240</a:t>
            </a:r>
            <a:r>
              <a:rPr lang="en-US" dirty="0"/>
              <a:t> </a:t>
            </a:r>
            <a:r>
              <a:rPr lang="en-US" dirty="0" smtClean="0"/>
              <a:t/>
            </a:r>
            <a:br>
              <a:rPr lang="en-US" dirty="0" smtClean="0"/>
            </a:br>
            <a:r>
              <a:rPr lang="en-US" dirty="0" smtClean="0"/>
              <a:t>byte </a:t>
            </a:r>
            <a:r>
              <a:rPr lang="en-US" dirty="0"/>
              <a:t>&lt;</a:t>
            </a:r>
            <a:r>
              <a:rPr lang="en-US" b="1" dirty="0">
                <a:solidFill>
                  <a:srgbClr val="00B0F0"/>
                </a:solidFill>
              </a:rPr>
              <a:t>TILE_MEM</a:t>
            </a:r>
            <a:r>
              <a:rPr lang="en-US" dirty="0"/>
              <a:t> + </a:t>
            </a:r>
            <a:r>
              <a:rPr lang="en-US" b="1" dirty="0">
                <a:solidFill>
                  <a:srgbClr val="92D050"/>
                </a:solidFill>
              </a:rPr>
              <a:t>256</a:t>
            </a:r>
            <a:r>
              <a:rPr lang="en-US" dirty="0"/>
              <a:t> </a:t>
            </a:r>
            <a:r>
              <a:rPr lang="en-US" dirty="0" smtClean="0"/>
              <a:t/>
            </a:r>
            <a:br>
              <a:rPr lang="en-US" dirty="0" smtClean="0"/>
            </a:br>
            <a:r>
              <a:rPr lang="en-US" dirty="0" smtClean="0"/>
              <a:t>byte </a:t>
            </a:r>
            <a:r>
              <a:rPr lang="en-US" dirty="0"/>
              <a:t>&lt;</a:t>
            </a:r>
            <a:r>
              <a:rPr lang="en-US" b="1" dirty="0">
                <a:solidFill>
                  <a:srgbClr val="00B0F0"/>
                </a:solidFill>
              </a:rPr>
              <a:t>TILE_MEM</a:t>
            </a:r>
            <a:r>
              <a:rPr lang="en-US" dirty="0"/>
              <a:t> + </a:t>
            </a:r>
            <a:r>
              <a:rPr lang="en-US" b="1" dirty="0">
                <a:solidFill>
                  <a:srgbClr val="92D050"/>
                </a:solidFill>
              </a:rPr>
              <a:t>272</a:t>
            </a:r>
            <a:r>
              <a:rPr lang="en-US" dirty="0"/>
              <a:t> </a:t>
            </a:r>
            <a:r>
              <a:rPr lang="en-US" dirty="0" smtClean="0"/>
              <a:t/>
            </a:r>
            <a:br>
              <a:rPr lang="en-US" dirty="0" smtClean="0"/>
            </a:br>
            <a:r>
              <a:rPr lang="en-US" dirty="0" smtClean="0"/>
              <a:t>byte </a:t>
            </a:r>
            <a:r>
              <a:rPr lang="en-US" dirty="0"/>
              <a:t>&lt;</a:t>
            </a:r>
            <a:r>
              <a:rPr lang="en-US" b="1" dirty="0">
                <a:solidFill>
                  <a:srgbClr val="00B0F0"/>
                </a:solidFill>
              </a:rPr>
              <a:t>TILE_MEM</a:t>
            </a:r>
            <a:r>
              <a:rPr lang="en-US" dirty="0"/>
              <a:t> + </a:t>
            </a:r>
            <a:r>
              <a:rPr lang="en-US" b="1" dirty="0">
                <a:solidFill>
                  <a:srgbClr val="92D050"/>
                </a:solidFill>
              </a:rPr>
              <a:t>288</a:t>
            </a:r>
            <a:r>
              <a:rPr lang="en-US" dirty="0"/>
              <a:t> </a:t>
            </a:r>
            <a:r>
              <a:rPr lang="en-US" dirty="0" smtClean="0"/>
              <a:t/>
            </a:r>
            <a:br>
              <a:rPr lang="en-US" dirty="0" smtClean="0"/>
            </a:br>
            <a:r>
              <a:rPr lang="en-US" dirty="0" smtClean="0"/>
              <a:t>byte </a:t>
            </a:r>
            <a:r>
              <a:rPr lang="en-US" dirty="0"/>
              <a:t>&lt;</a:t>
            </a:r>
            <a:r>
              <a:rPr lang="en-US" b="1" dirty="0">
                <a:solidFill>
                  <a:srgbClr val="00B0F0"/>
                </a:solidFill>
              </a:rPr>
              <a:t>TILE_MEM</a:t>
            </a:r>
            <a:r>
              <a:rPr lang="en-US" dirty="0"/>
              <a:t> + </a:t>
            </a:r>
            <a:r>
              <a:rPr lang="en-US" b="1" dirty="0">
                <a:solidFill>
                  <a:srgbClr val="92D050"/>
                </a:solidFill>
              </a:rPr>
              <a:t>304</a:t>
            </a:r>
            <a:r>
              <a:rPr lang="en-US" dirty="0"/>
              <a:t> </a:t>
            </a:r>
            <a:r>
              <a:rPr lang="en-US" dirty="0" smtClean="0"/>
              <a:t/>
            </a:r>
            <a:br>
              <a:rPr lang="en-US" dirty="0" smtClean="0"/>
            </a:br>
            <a:r>
              <a:rPr lang="en-US" dirty="0" smtClean="0"/>
              <a:t>byte </a:t>
            </a:r>
            <a:r>
              <a:rPr lang="en-US" dirty="0"/>
              <a:t>&lt;</a:t>
            </a:r>
            <a:r>
              <a:rPr lang="en-US" b="1" dirty="0">
                <a:solidFill>
                  <a:srgbClr val="00B0F0"/>
                </a:solidFill>
              </a:rPr>
              <a:t>TILE_MEM</a:t>
            </a:r>
            <a:r>
              <a:rPr lang="en-US" dirty="0"/>
              <a:t> + </a:t>
            </a:r>
            <a:r>
              <a:rPr lang="en-US" b="1" dirty="0">
                <a:solidFill>
                  <a:srgbClr val="92D050"/>
                </a:solidFill>
              </a:rPr>
              <a:t>320</a:t>
            </a:r>
            <a:r>
              <a:rPr lang="en-US" dirty="0"/>
              <a:t> </a:t>
            </a:r>
            <a:r>
              <a:rPr lang="en-US" i="1" dirty="0"/>
              <a:t>; 20</a:t>
            </a:r>
            <a:r>
              <a:rPr lang="en-US" dirty="0"/>
              <a:t> </a:t>
            </a:r>
            <a:r>
              <a:rPr lang="en-US" dirty="0" smtClean="0"/>
              <a:t/>
            </a:r>
            <a:br>
              <a:rPr lang="en-US" dirty="0" smtClean="0"/>
            </a:br>
            <a:r>
              <a:rPr lang="en-US" dirty="0" smtClean="0"/>
              <a:t>byte </a:t>
            </a:r>
            <a:r>
              <a:rPr lang="en-US" dirty="0"/>
              <a:t>&lt;</a:t>
            </a:r>
            <a:r>
              <a:rPr lang="en-US" b="1" dirty="0">
                <a:solidFill>
                  <a:srgbClr val="00B0F0"/>
                </a:solidFill>
              </a:rPr>
              <a:t>TILE_MEM</a:t>
            </a:r>
            <a:r>
              <a:rPr lang="en-US" dirty="0"/>
              <a:t> + </a:t>
            </a:r>
            <a:r>
              <a:rPr lang="en-US" b="1" dirty="0">
                <a:solidFill>
                  <a:srgbClr val="92D050"/>
                </a:solidFill>
              </a:rPr>
              <a:t>336</a:t>
            </a:r>
            <a:r>
              <a:rPr lang="en-US" dirty="0"/>
              <a:t> </a:t>
            </a:r>
            <a:r>
              <a:rPr lang="en-US" dirty="0" smtClean="0"/>
              <a:t/>
            </a:r>
            <a:br>
              <a:rPr lang="en-US" dirty="0" smtClean="0"/>
            </a:br>
            <a:r>
              <a:rPr lang="en-US" dirty="0" smtClean="0"/>
              <a:t>byte </a:t>
            </a:r>
            <a:r>
              <a:rPr lang="en-US" dirty="0"/>
              <a:t>&lt;</a:t>
            </a:r>
            <a:r>
              <a:rPr lang="en-US" b="1" dirty="0">
                <a:solidFill>
                  <a:srgbClr val="00B0F0"/>
                </a:solidFill>
              </a:rPr>
              <a:t>TILE_MEM</a:t>
            </a:r>
            <a:r>
              <a:rPr lang="en-US" dirty="0"/>
              <a:t> + </a:t>
            </a:r>
            <a:r>
              <a:rPr lang="en-US" b="1" dirty="0">
                <a:solidFill>
                  <a:srgbClr val="92D050"/>
                </a:solidFill>
              </a:rPr>
              <a:t>352</a:t>
            </a:r>
            <a:r>
              <a:rPr lang="en-US" dirty="0"/>
              <a:t> </a:t>
            </a:r>
            <a:r>
              <a:rPr lang="en-US" dirty="0" smtClean="0"/>
              <a:t/>
            </a:r>
            <a:br>
              <a:rPr lang="en-US" dirty="0" smtClean="0"/>
            </a:br>
            <a:r>
              <a:rPr lang="en-US" dirty="0" smtClean="0"/>
              <a:t>byte </a:t>
            </a:r>
            <a:r>
              <a:rPr lang="en-US" dirty="0"/>
              <a:t>&lt;</a:t>
            </a:r>
            <a:r>
              <a:rPr lang="en-US" b="1" dirty="0">
                <a:solidFill>
                  <a:srgbClr val="00B0F0"/>
                </a:solidFill>
              </a:rPr>
              <a:t>TILE_MEM</a:t>
            </a:r>
            <a:r>
              <a:rPr lang="en-US" dirty="0"/>
              <a:t> + </a:t>
            </a:r>
            <a:r>
              <a:rPr lang="en-US" b="1" dirty="0">
                <a:solidFill>
                  <a:srgbClr val="92D050"/>
                </a:solidFill>
              </a:rPr>
              <a:t>368</a:t>
            </a:r>
            <a:r>
              <a:rPr lang="en-US" dirty="0"/>
              <a:t> </a:t>
            </a:r>
            <a:r>
              <a:rPr lang="en-US" dirty="0" smtClean="0"/>
              <a:t/>
            </a:r>
            <a:br>
              <a:rPr lang="en-US" dirty="0" smtClean="0"/>
            </a:br>
            <a:r>
              <a:rPr lang="en-US" dirty="0" smtClean="0"/>
              <a:t>byte </a:t>
            </a:r>
            <a:r>
              <a:rPr lang="en-US" dirty="0"/>
              <a:t>&lt;</a:t>
            </a:r>
            <a:r>
              <a:rPr lang="en-US" b="1" dirty="0">
                <a:solidFill>
                  <a:srgbClr val="00B0F0"/>
                </a:solidFill>
              </a:rPr>
              <a:t>TILE_MEM</a:t>
            </a:r>
            <a:r>
              <a:rPr lang="en-US" dirty="0"/>
              <a:t> + </a:t>
            </a:r>
            <a:r>
              <a:rPr lang="en-US" b="1" dirty="0">
                <a:solidFill>
                  <a:srgbClr val="92D050"/>
                </a:solidFill>
              </a:rPr>
              <a:t>384</a:t>
            </a:r>
            <a:r>
              <a:rPr lang="en-US" dirty="0"/>
              <a:t> </a:t>
            </a:r>
            <a:r>
              <a:rPr lang="en-US" dirty="0" smtClean="0"/>
              <a:t/>
            </a:r>
            <a:br>
              <a:rPr lang="en-US" dirty="0" smtClean="0"/>
            </a:br>
            <a:r>
              <a:rPr lang="en-US" dirty="0" smtClean="0"/>
              <a:t>byte </a:t>
            </a:r>
            <a:r>
              <a:rPr lang="en-US" dirty="0"/>
              <a:t>&lt;</a:t>
            </a:r>
            <a:r>
              <a:rPr lang="en-US" b="1" dirty="0">
                <a:solidFill>
                  <a:srgbClr val="00B0F0"/>
                </a:solidFill>
              </a:rPr>
              <a:t>TILE_MEM</a:t>
            </a:r>
            <a:r>
              <a:rPr lang="en-US" dirty="0"/>
              <a:t> + </a:t>
            </a:r>
            <a:r>
              <a:rPr lang="en-US" b="1" dirty="0">
                <a:solidFill>
                  <a:srgbClr val="92D050"/>
                </a:solidFill>
              </a:rPr>
              <a:t>400</a:t>
            </a:r>
            <a:r>
              <a:rPr lang="en-US" dirty="0"/>
              <a:t> </a:t>
            </a:r>
            <a:r>
              <a:rPr lang="en-US" dirty="0" smtClean="0"/>
              <a:t/>
            </a:r>
            <a:br>
              <a:rPr lang="en-US" dirty="0" smtClean="0"/>
            </a:br>
            <a:r>
              <a:rPr lang="en-US" dirty="0" smtClean="0"/>
              <a:t>byte </a:t>
            </a:r>
            <a:r>
              <a:rPr lang="en-US" dirty="0"/>
              <a:t>&lt;</a:t>
            </a:r>
            <a:r>
              <a:rPr lang="en-US" b="1" dirty="0">
                <a:solidFill>
                  <a:srgbClr val="00B0F0"/>
                </a:solidFill>
              </a:rPr>
              <a:t>TILE_MEM</a:t>
            </a:r>
            <a:r>
              <a:rPr lang="en-US" dirty="0"/>
              <a:t> + </a:t>
            </a:r>
            <a:r>
              <a:rPr lang="en-US" b="1" dirty="0">
                <a:solidFill>
                  <a:srgbClr val="92D050"/>
                </a:solidFill>
              </a:rPr>
              <a:t>416</a:t>
            </a:r>
            <a:r>
              <a:rPr lang="en-US" dirty="0"/>
              <a:t> </a:t>
            </a:r>
            <a:r>
              <a:rPr lang="en-US" dirty="0" smtClean="0"/>
              <a:t/>
            </a:r>
            <a:br>
              <a:rPr lang="en-US" dirty="0" smtClean="0"/>
            </a:br>
            <a:r>
              <a:rPr lang="en-US" dirty="0" smtClean="0"/>
              <a:t>byte </a:t>
            </a:r>
            <a:r>
              <a:rPr lang="en-US" dirty="0"/>
              <a:t>&lt;</a:t>
            </a:r>
            <a:r>
              <a:rPr lang="en-US" b="1" dirty="0">
                <a:solidFill>
                  <a:srgbClr val="00B0F0"/>
                </a:solidFill>
              </a:rPr>
              <a:t>TILE_MEM</a:t>
            </a:r>
            <a:r>
              <a:rPr lang="en-US" dirty="0"/>
              <a:t> + </a:t>
            </a:r>
            <a:r>
              <a:rPr lang="en-US" b="1" dirty="0">
                <a:solidFill>
                  <a:srgbClr val="92D050"/>
                </a:solidFill>
              </a:rPr>
              <a:t>432</a:t>
            </a:r>
            <a:r>
              <a:rPr lang="en-US" dirty="0"/>
              <a:t> </a:t>
            </a:r>
            <a:r>
              <a:rPr lang="en-US" dirty="0" smtClean="0"/>
              <a:t/>
            </a:r>
            <a:br>
              <a:rPr lang="en-US" dirty="0" smtClean="0"/>
            </a:br>
            <a:r>
              <a:rPr lang="en-US" dirty="0" smtClean="0"/>
              <a:t>byte </a:t>
            </a:r>
            <a:r>
              <a:rPr lang="en-US" dirty="0"/>
              <a:t>&lt;</a:t>
            </a:r>
            <a:r>
              <a:rPr lang="en-US" b="1" dirty="0">
                <a:solidFill>
                  <a:srgbClr val="00B0F0"/>
                </a:solidFill>
              </a:rPr>
              <a:t>TILE_MEM</a:t>
            </a:r>
            <a:r>
              <a:rPr lang="en-US" dirty="0"/>
              <a:t> + </a:t>
            </a:r>
            <a:r>
              <a:rPr lang="en-US" b="1" dirty="0">
                <a:solidFill>
                  <a:srgbClr val="92D050"/>
                </a:solidFill>
              </a:rPr>
              <a:t>448</a:t>
            </a:r>
            <a:r>
              <a:rPr lang="en-US" dirty="0"/>
              <a:t> </a:t>
            </a:r>
            <a:r>
              <a:rPr lang="en-US" dirty="0" smtClean="0"/>
              <a:t/>
            </a:r>
            <a:br>
              <a:rPr lang="en-US" dirty="0" smtClean="0"/>
            </a:br>
            <a:r>
              <a:rPr lang="en-US" dirty="0" smtClean="0"/>
              <a:t>byte </a:t>
            </a:r>
            <a:r>
              <a:rPr lang="en-US" dirty="0"/>
              <a:t>&lt;</a:t>
            </a:r>
            <a:r>
              <a:rPr lang="en-US" b="1" dirty="0">
                <a:solidFill>
                  <a:srgbClr val="00B0F0"/>
                </a:solidFill>
              </a:rPr>
              <a:t>TILE_MEM</a:t>
            </a:r>
            <a:r>
              <a:rPr lang="en-US" dirty="0"/>
              <a:t> + </a:t>
            </a:r>
            <a:r>
              <a:rPr lang="en-US" b="1" dirty="0">
                <a:solidFill>
                  <a:srgbClr val="92D050"/>
                </a:solidFill>
              </a:rPr>
              <a:t>464</a:t>
            </a:r>
          </a:p>
        </p:txBody>
      </p:sp>
    </p:spTree>
    <p:extLst>
      <p:ext uri="{BB962C8B-B14F-4D97-AF65-F5344CB8AC3E}">
        <p14:creationId xmlns:p14="http://schemas.microsoft.com/office/powerpoint/2010/main" val="2952345348"/>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3"/>
          </p:nvPr>
        </p:nvSpPr>
        <p:spPr/>
        <p:txBody>
          <a:bodyPr>
            <a:normAutofit fontScale="92500" lnSpcReduction="20000"/>
          </a:bodyPr>
          <a:lstStyle/>
          <a:p>
            <a:r>
              <a:rPr lang="en-US" dirty="0"/>
              <a:t>byte &lt;</a:t>
            </a:r>
            <a:r>
              <a:rPr lang="en-US" b="1" dirty="0">
                <a:solidFill>
                  <a:srgbClr val="00B0F0"/>
                </a:solidFill>
              </a:rPr>
              <a:t>TILE_MEM</a:t>
            </a:r>
            <a:r>
              <a:rPr lang="en-US" dirty="0"/>
              <a:t> + </a:t>
            </a:r>
            <a:r>
              <a:rPr lang="en-US" b="1" dirty="0">
                <a:solidFill>
                  <a:srgbClr val="92D050"/>
                </a:solidFill>
              </a:rPr>
              <a:t>480</a:t>
            </a:r>
            <a:r>
              <a:rPr lang="en-US" dirty="0"/>
              <a:t> </a:t>
            </a:r>
            <a:r>
              <a:rPr lang="en-US" i="1" dirty="0"/>
              <a:t>; 30</a:t>
            </a:r>
            <a:r>
              <a:rPr lang="en-US" dirty="0"/>
              <a:t> </a:t>
            </a:r>
            <a:r>
              <a:rPr lang="en-US" dirty="0" smtClean="0"/>
              <a:t/>
            </a:r>
            <a:br>
              <a:rPr lang="en-US" dirty="0" smtClean="0"/>
            </a:br>
            <a:r>
              <a:rPr lang="en-US" dirty="0" smtClean="0"/>
              <a:t>byte </a:t>
            </a:r>
            <a:r>
              <a:rPr lang="en-US" dirty="0"/>
              <a:t>&lt;</a:t>
            </a:r>
            <a:r>
              <a:rPr lang="en-US" b="1" dirty="0">
                <a:solidFill>
                  <a:srgbClr val="00B0F0"/>
                </a:solidFill>
              </a:rPr>
              <a:t>TILE_MEM</a:t>
            </a:r>
            <a:r>
              <a:rPr lang="en-US" dirty="0"/>
              <a:t> + </a:t>
            </a:r>
            <a:r>
              <a:rPr lang="en-US" b="1" dirty="0">
                <a:solidFill>
                  <a:srgbClr val="92D050"/>
                </a:solidFill>
              </a:rPr>
              <a:t>496</a:t>
            </a:r>
            <a:r>
              <a:rPr lang="en-US" dirty="0"/>
              <a:t> </a:t>
            </a:r>
            <a:r>
              <a:rPr lang="en-US" dirty="0" smtClean="0"/>
              <a:t/>
            </a:r>
            <a:br>
              <a:rPr lang="en-US" dirty="0" smtClean="0"/>
            </a:br>
            <a:r>
              <a:rPr lang="en-US" dirty="0" smtClean="0"/>
              <a:t>byte </a:t>
            </a:r>
            <a:r>
              <a:rPr lang="en-US" dirty="0"/>
              <a:t>&lt;</a:t>
            </a:r>
            <a:r>
              <a:rPr lang="en-US" b="1" dirty="0">
                <a:solidFill>
                  <a:srgbClr val="00B0F0"/>
                </a:solidFill>
              </a:rPr>
              <a:t>TILE_MEM</a:t>
            </a:r>
            <a:r>
              <a:rPr lang="en-US" dirty="0"/>
              <a:t> + </a:t>
            </a:r>
            <a:r>
              <a:rPr lang="en-US" b="1" dirty="0">
                <a:solidFill>
                  <a:srgbClr val="92D050"/>
                </a:solidFill>
              </a:rPr>
              <a:t>512</a:t>
            </a:r>
            <a:r>
              <a:rPr lang="en-US" dirty="0"/>
              <a:t> </a:t>
            </a:r>
            <a:r>
              <a:rPr lang="en-US" dirty="0" smtClean="0"/>
              <a:t/>
            </a:r>
            <a:br>
              <a:rPr lang="en-US" dirty="0" smtClean="0"/>
            </a:br>
            <a:r>
              <a:rPr lang="en-US" dirty="0" smtClean="0"/>
              <a:t>byte </a:t>
            </a:r>
            <a:r>
              <a:rPr lang="en-US" dirty="0"/>
              <a:t>&lt;</a:t>
            </a:r>
            <a:r>
              <a:rPr lang="en-US" b="1" dirty="0">
                <a:solidFill>
                  <a:srgbClr val="00B0F0"/>
                </a:solidFill>
              </a:rPr>
              <a:t>TILE_MEM</a:t>
            </a:r>
            <a:r>
              <a:rPr lang="en-US" dirty="0"/>
              <a:t> + </a:t>
            </a:r>
            <a:r>
              <a:rPr lang="en-US" b="1" dirty="0">
                <a:solidFill>
                  <a:srgbClr val="92D050"/>
                </a:solidFill>
              </a:rPr>
              <a:t>528</a:t>
            </a:r>
            <a:r>
              <a:rPr lang="en-US" dirty="0"/>
              <a:t> </a:t>
            </a:r>
            <a:r>
              <a:rPr lang="en-US" dirty="0" smtClean="0"/>
              <a:t/>
            </a:r>
            <a:br>
              <a:rPr lang="en-US" dirty="0" smtClean="0"/>
            </a:br>
            <a:r>
              <a:rPr lang="en-US" dirty="0" smtClean="0"/>
              <a:t>byte </a:t>
            </a:r>
            <a:r>
              <a:rPr lang="en-US" dirty="0"/>
              <a:t>&lt;</a:t>
            </a:r>
            <a:r>
              <a:rPr lang="en-US" b="1" dirty="0">
                <a:solidFill>
                  <a:srgbClr val="00B0F0"/>
                </a:solidFill>
              </a:rPr>
              <a:t>TILE_MEM</a:t>
            </a:r>
            <a:r>
              <a:rPr lang="en-US" dirty="0"/>
              <a:t> + </a:t>
            </a:r>
            <a:r>
              <a:rPr lang="en-US" b="1" dirty="0">
                <a:solidFill>
                  <a:srgbClr val="92D050"/>
                </a:solidFill>
              </a:rPr>
              <a:t>544</a:t>
            </a:r>
            <a:r>
              <a:rPr lang="en-US" dirty="0"/>
              <a:t> </a:t>
            </a:r>
            <a:r>
              <a:rPr lang="en-US" dirty="0" smtClean="0"/>
              <a:t/>
            </a:r>
            <a:br>
              <a:rPr lang="en-US" dirty="0" smtClean="0"/>
            </a:br>
            <a:r>
              <a:rPr lang="en-US" dirty="0" smtClean="0"/>
              <a:t>byte </a:t>
            </a:r>
            <a:r>
              <a:rPr lang="en-US" dirty="0"/>
              <a:t>&lt;</a:t>
            </a:r>
            <a:r>
              <a:rPr lang="en-US" b="1" dirty="0">
                <a:solidFill>
                  <a:srgbClr val="00B0F0"/>
                </a:solidFill>
              </a:rPr>
              <a:t>TILE_MEM</a:t>
            </a:r>
            <a:r>
              <a:rPr lang="en-US" dirty="0"/>
              <a:t> + </a:t>
            </a:r>
            <a:r>
              <a:rPr lang="en-US" b="1" dirty="0">
                <a:solidFill>
                  <a:srgbClr val="92D050"/>
                </a:solidFill>
              </a:rPr>
              <a:t>560</a:t>
            </a:r>
            <a:r>
              <a:rPr lang="en-US" dirty="0"/>
              <a:t> </a:t>
            </a:r>
            <a:r>
              <a:rPr lang="en-US" dirty="0" smtClean="0"/>
              <a:t/>
            </a:r>
            <a:br>
              <a:rPr lang="en-US" dirty="0" smtClean="0"/>
            </a:br>
            <a:r>
              <a:rPr lang="en-US" dirty="0" smtClean="0"/>
              <a:t>byte </a:t>
            </a:r>
            <a:r>
              <a:rPr lang="en-US" dirty="0"/>
              <a:t>&lt;</a:t>
            </a:r>
            <a:r>
              <a:rPr lang="en-US" b="1" dirty="0">
                <a:solidFill>
                  <a:srgbClr val="00B0F0"/>
                </a:solidFill>
              </a:rPr>
              <a:t>TILE_MEM</a:t>
            </a:r>
            <a:r>
              <a:rPr lang="en-US" dirty="0"/>
              <a:t> + </a:t>
            </a:r>
            <a:r>
              <a:rPr lang="en-US" b="1" dirty="0">
                <a:solidFill>
                  <a:srgbClr val="92D050"/>
                </a:solidFill>
              </a:rPr>
              <a:t>576</a:t>
            </a:r>
            <a:r>
              <a:rPr lang="en-US" dirty="0"/>
              <a:t> </a:t>
            </a:r>
            <a:r>
              <a:rPr lang="en-US" dirty="0" smtClean="0"/>
              <a:t/>
            </a:r>
            <a:br>
              <a:rPr lang="en-US" dirty="0" smtClean="0"/>
            </a:br>
            <a:r>
              <a:rPr lang="en-US" dirty="0" smtClean="0"/>
              <a:t>byte </a:t>
            </a:r>
            <a:r>
              <a:rPr lang="en-US" dirty="0"/>
              <a:t>&lt;</a:t>
            </a:r>
            <a:r>
              <a:rPr lang="en-US" b="1" dirty="0">
                <a:solidFill>
                  <a:srgbClr val="00B0F0"/>
                </a:solidFill>
              </a:rPr>
              <a:t>TILE_MEM</a:t>
            </a:r>
            <a:r>
              <a:rPr lang="en-US" dirty="0"/>
              <a:t> + </a:t>
            </a:r>
            <a:r>
              <a:rPr lang="en-US" b="1" dirty="0">
                <a:solidFill>
                  <a:srgbClr val="92D050"/>
                </a:solidFill>
              </a:rPr>
              <a:t>592</a:t>
            </a:r>
            <a:r>
              <a:rPr lang="en-US" dirty="0"/>
              <a:t> </a:t>
            </a:r>
            <a:r>
              <a:rPr lang="en-US" dirty="0" smtClean="0"/>
              <a:t/>
            </a:r>
            <a:br>
              <a:rPr lang="en-US" dirty="0" smtClean="0"/>
            </a:br>
            <a:r>
              <a:rPr lang="en-US" dirty="0" smtClean="0"/>
              <a:t>byte </a:t>
            </a:r>
            <a:r>
              <a:rPr lang="en-US" dirty="0"/>
              <a:t>&lt;</a:t>
            </a:r>
            <a:r>
              <a:rPr lang="en-US" b="1" dirty="0">
                <a:solidFill>
                  <a:srgbClr val="00B0F0"/>
                </a:solidFill>
              </a:rPr>
              <a:t>TILE_MEM</a:t>
            </a:r>
            <a:r>
              <a:rPr lang="en-US" dirty="0"/>
              <a:t> + </a:t>
            </a:r>
            <a:r>
              <a:rPr lang="en-US" b="1" dirty="0">
                <a:solidFill>
                  <a:srgbClr val="92D050"/>
                </a:solidFill>
              </a:rPr>
              <a:t>608</a:t>
            </a:r>
            <a:r>
              <a:rPr lang="en-US" dirty="0"/>
              <a:t> </a:t>
            </a:r>
            <a:r>
              <a:rPr lang="en-US" dirty="0" smtClean="0"/>
              <a:t/>
            </a:r>
            <a:br>
              <a:rPr lang="en-US" dirty="0" smtClean="0"/>
            </a:br>
            <a:r>
              <a:rPr lang="en-US" dirty="0" smtClean="0"/>
              <a:t>byte </a:t>
            </a:r>
            <a:r>
              <a:rPr lang="en-US" dirty="0"/>
              <a:t>&lt;</a:t>
            </a:r>
            <a:r>
              <a:rPr lang="en-US" b="1" dirty="0">
                <a:solidFill>
                  <a:srgbClr val="00B0F0"/>
                </a:solidFill>
              </a:rPr>
              <a:t>TILE_MEM</a:t>
            </a:r>
            <a:r>
              <a:rPr lang="en-US" dirty="0"/>
              <a:t> + </a:t>
            </a:r>
            <a:r>
              <a:rPr lang="en-US" b="1" dirty="0">
                <a:solidFill>
                  <a:srgbClr val="92D050"/>
                </a:solidFill>
              </a:rPr>
              <a:t>624</a:t>
            </a:r>
            <a:r>
              <a:rPr lang="en-US" dirty="0"/>
              <a:t> </a:t>
            </a:r>
            <a:r>
              <a:rPr lang="en-US" dirty="0" smtClean="0"/>
              <a:t/>
            </a:r>
            <a:br>
              <a:rPr lang="en-US" dirty="0" smtClean="0"/>
            </a:br>
            <a:r>
              <a:rPr lang="en-US" dirty="0" smtClean="0"/>
              <a:t>byte </a:t>
            </a:r>
            <a:r>
              <a:rPr lang="en-US" dirty="0"/>
              <a:t>&lt;</a:t>
            </a:r>
            <a:r>
              <a:rPr lang="en-US" b="1" dirty="0">
                <a:solidFill>
                  <a:srgbClr val="00B0F0"/>
                </a:solidFill>
              </a:rPr>
              <a:t>TILE_MEM</a:t>
            </a:r>
            <a:r>
              <a:rPr lang="en-US" dirty="0"/>
              <a:t> + </a:t>
            </a:r>
            <a:r>
              <a:rPr lang="en-US" b="1" dirty="0">
                <a:solidFill>
                  <a:srgbClr val="92D050"/>
                </a:solidFill>
              </a:rPr>
              <a:t>640</a:t>
            </a:r>
            <a:r>
              <a:rPr lang="en-US" dirty="0"/>
              <a:t> </a:t>
            </a:r>
            <a:r>
              <a:rPr lang="en-US" i="1" dirty="0"/>
              <a:t>; 40</a:t>
            </a:r>
            <a:r>
              <a:rPr lang="en-US" dirty="0"/>
              <a:t> </a:t>
            </a:r>
            <a:r>
              <a:rPr lang="en-US" dirty="0" smtClean="0"/>
              <a:t/>
            </a:r>
            <a:br>
              <a:rPr lang="en-US" dirty="0" smtClean="0"/>
            </a:br>
            <a:r>
              <a:rPr lang="en-US" dirty="0" smtClean="0"/>
              <a:t>byte </a:t>
            </a:r>
            <a:r>
              <a:rPr lang="en-US" dirty="0"/>
              <a:t>&lt;</a:t>
            </a:r>
            <a:r>
              <a:rPr lang="en-US" b="1" dirty="0">
                <a:solidFill>
                  <a:srgbClr val="00B0F0"/>
                </a:solidFill>
              </a:rPr>
              <a:t>TILE_MEM</a:t>
            </a:r>
            <a:r>
              <a:rPr lang="en-US" dirty="0"/>
              <a:t> + </a:t>
            </a:r>
            <a:r>
              <a:rPr lang="en-US" b="1" dirty="0">
                <a:solidFill>
                  <a:srgbClr val="92D050"/>
                </a:solidFill>
              </a:rPr>
              <a:t>656</a:t>
            </a:r>
            <a:r>
              <a:rPr lang="en-US" dirty="0"/>
              <a:t> </a:t>
            </a:r>
            <a:r>
              <a:rPr lang="en-US" dirty="0" smtClean="0"/>
              <a:t/>
            </a:r>
            <a:br>
              <a:rPr lang="en-US" dirty="0" smtClean="0"/>
            </a:br>
            <a:r>
              <a:rPr lang="en-US" dirty="0" smtClean="0"/>
              <a:t>byte </a:t>
            </a:r>
            <a:r>
              <a:rPr lang="en-US" dirty="0"/>
              <a:t>&lt;</a:t>
            </a:r>
            <a:r>
              <a:rPr lang="en-US" b="1" dirty="0">
                <a:solidFill>
                  <a:srgbClr val="00B0F0"/>
                </a:solidFill>
              </a:rPr>
              <a:t>TILE_MEM</a:t>
            </a:r>
            <a:r>
              <a:rPr lang="en-US" dirty="0"/>
              <a:t> + </a:t>
            </a:r>
            <a:r>
              <a:rPr lang="en-US" b="1" dirty="0">
                <a:solidFill>
                  <a:srgbClr val="92D050"/>
                </a:solidFill>
              </a:rPr>
              <a:t>672</a:t>
            </a:r>
            <a:r>
              <a:rPr lang="en-US" dirty="0"/>
              <a:t> </a:t>
            </a:r>
            <a:r>
              <a:rPr lang="en-US" dirty="0" smtClean="0"/>
              <a:t/>
            </a:r>
            <a:br>
              <a:rPr lang="en-US" dirty="0" smtClean="0"/>
            </a:br>
            <a:r>
              <a:rPr lang="en-US" dirty="0" smtClean="0"/>
              <a:t>byte </a:t>
            </a:r>
            <a:r>
              <a:rPr lang="en-US" dirty="0"/>
              <a:t>&lt;</a:t>
            </a:r>
            <a:r>
              <a:rPr lang="en-US" b="1" dirty="0">
                <a:solidFill>
                  <a:srgbClr val="00B0F0"/>
                </a:solidFill>
              </a:rPr>
              <a:t>TILE_MEM</a:t>
            </a:r>
            <a:r>
              <a:rPr lang="en-US" dirty="0"/>
              <a:t> + </a:t>
            </a:r>
            <a:r>
              <a:rPr lang="en-US" b="1" dirty="0">
                <a:solidFill>
                  <a:srgbClr val="92D050"/>
                </a:solidFill>
              </a:rPr>
              <a:t>688</a:t>
            </a:r>
            <a:r>
              <a:rPr lang="en-US" dirty="0"/>
              <a:t> </a:t>
            </a:r>
            <a:r>
              <a:rPr lang="en-US" dirty="0" smtClean="0"/>
              <a:t/>
            </a:r>
            <a:br>
              <a:rPr lang="en-US" dirty="0" smtClean="0"/>
            </a:br>
            <a:r>
              <a:rPr lang="en-US" dirty="0" smtClean="0"/>
              <a:t>byte </a:t>
            </a:r>
            <a:r>
              <a:rPr lang="en-US" dirty="0"/>
              <a:t>&lt;</a:t>
            </a:r>
            <a:r>
              <a:rPr lang="en-US" b="1" dirty="0">
                <a:solidFill>
                  <a:srgbClr val="00B0F0"/>
                </a:solidFill>
              </a:rPr>
              <a:t>TILE_MEM</a:t>
            </a:r>
            <a:r>
              <a:rPr lang="en-US" dirty="0"/>
              <a:t> + </a:t>
            </a:r>
            <a:r>
              <a:rPr lang="en-US" b="1" dirty="0">
                <a:solidFill>
                  <a:srgbClr val="92D050"/>
                </a:solidFill>
              </a:rPr>
              <a:t>704</a:t>
            </a:r>
            <a:r>
              <a:rPr lang="en-US" dirty="0"/>
              <a:t> </a:t>
            </a:r>
            <a:r>
              <a:rPr lang="en-US" dirty="0" smtClean="0"/>
              <a:t/>
            </a:r>
            <a:br>
              <a:rPr lang="en-US" dirty="0" smtClean="0"/>
            </a:br>
            <a:r>
              <a:rPr lang="en-US" dirty="0" smtClean="0"/>
              <a:t>byte </a:t>
            </a:r>
            <a:r>
              <a:rPr lang="en-US" dirty="0"/>
              <a:t>&lt;</a:t>
            </a:r>
            <a:r>
              <a:rPr lang="en-US" b="1" dirty="0">
                <a:solidFill>
                  <a:srgbClr val="00B0F0"/>
                </a:solidFill>
              </a:rPr>
              <a:t>TILE_MEM</a:t>
            </a:r>
            <a:r>
              <a:rPr lang="en-US" dirty="0"/>
              <a:t> + </a:t>
            </a:r>
            <a:r>
              <a:rPr lang="en-US" b="1" dirty="0">
                <a:solidFill>
                  <a:srgbClr val="92D050"/>
                </a:solidFill>
              </a:rPr>
              <a:t>720</a:t>
            </a:r>
            <a:r>
              <a:rPr lang="en-US" dirty="0"/>
              <a:t> </a:t>
            </a:r>
            <a:r>
              <a:rPr lang="en-US" dirty="0" smtClean="0"/>
              <a:t/>
            </a:r>
            <a:br>
              <a:rPr lang="en-US" dirty="0" smtClean="0"/>
            </a:br>
            <a:r>
              <a:rPr lang="en-US" dirty="0" smtClean="0"/>
              <a:t>byte </a:t>
            </a:r>
            <a:r>
              <a:rPr lang="en-US" dirty="0"/>
              <a:t>&lt;</a:t>
            </a:r>
            <a:r>
              <a:rPr lang="en-US" b="1" dirty="0">
                <a:solidFill>
                  <a:srgbClr val="00B0F0"/>
                </a:solidFill>
              </a:rPr>
              <a:t>TILE_MEM</a:t>
            </a:r>
            <a:r>
              <a:rPr lang="en-US" dirty="0"/>
              <a:t> + </a:t>
            </a:r>
            <a:r>
              <a:rPr lang="en-US" b="1" dirty="0">
                <a:solidFill>
                  <a:srgbClr val="92D050"/>
                </a:solidFill>
              </a:rPr>
              <a:t>736</a:t>
            </a:r>
            <a:r>
              <a:rPr lang="en-US" dirty="0"/>
              <a:t> </a:t>
            </a:r>
            <a:r>
              <a:rPr lang="en-US" dirty="0" smtClean="0"/>
              <a:t/>
            </a:r>
            <a:br>
              <a:rPr lang="en-US" dirty="0" smtClean="0"/>
            </a:br>
            <a:r>
              <a:rPr lang="en-US" dirty="0" smtClean="0"/>
              <a:t>byte </a:t>
            </a:r>
            <a:r>
              <a:rPr lang="en-US" dirty="0"/>
              <a:t>&lt;</a:t>
            </a:r>
            <a:r>
              <a:rPr lang="en-US" b="1" dirty="0">
                <a:solidFill>
                  <a:srgbClr val="00B0F0"/>
                </a:solidFill>
              </a:rPr>
              <a:t>TILE_MEM</a:t>
            </a:r>
            <a:r>
              <a:rPr lang="en-US" dirty="0"/>
              <a:t> + </a:t>
            </a:r>
            <a:r>
              <a:rPr lang="en-US" b="1" dirty="0">
                <a:solidFill>
                  <a:srgbClr val="92D050"/>
                </a:solidFill>
              </a:rPr>
              <a:t>752</a:t>
            </a:r>
            <a:r>
              <a:rPr lang="en-US" dirty="0"/>
              <a:t> </a:t>
            </a:r>
            <a:r>
              <a:rPr lang="en-US" dirty="0" smtClean="0"/>
              <a:t/>
            </a:r>
            <a:br>
              <a:rPr lang="en-US" dirty="0" smtClean="0"/>
            </a:br>
            <a:r>
              <a:rPr lang="en-US" dirty="0" smtClean="0"/>
              <a:t>byte </a:t>
            </a:r>
            <a:r>
              <a:rPr lang="en-US" dirty="0"/>
              <a:t>&lt;</a:t>
            </a:r>
            <a:r>
              <a:rPr lang="en-US" b="1" dirty="0">
                <a:solidFill>
                  <a:srgbClr val="00B0F0"/>
                </a:solidFill>
              </a:rPr>
              <a:t>TILE_MEM</a:t>
            </a:r>
            <a:r>
              <a:rPr lang="en-US" dirty="0"/>
              <a:t> + </a:t>
            </a:r>
            <a:r>
              <a:rPr lang="en-US" b="1" dirty="0">
                <a:solidFill>
                  <a:srgbClr val="92D050"/>
                </a:solidFill>
              </a:rPr>
              <a:t>768</a:t>
            </a:r>
            <a:r>
              <a:rPr lang="en-US" dirty="0"/>
              <a:t> </a:t>
            </a:r>
            <a:r>
              <a:rPr lang="en-US" dirty="0" smtClean="0"/>
              <a:t/>
            </a:r>
            <a:br>
              <a:rPr lang="en-US" dirty="0" smtClean="0"/>
            </a:br>
            <a:r>
              <a:rPr lang="en-US" dirty="0" smtClean="0"/>
              <a:t>byte </a:t>
            </a:r>
            <a:r>
              <a:rPr lang="en-US" dirty="0"/>
              <a:t>&lt;</a:t>
            </a:r>
            <a:r>
              <a:rPr lang="en-US" b="1" dirty="0">
                <a:solidFill>
                  <a:srgbClr val="00B0F0"/>
                </a:solidFill>
              </a:rPr>
              <a:t>TILE_MEM</a:t>
            </a:r>
            <a:r>
              <a:rPr lang="en-US" dirty="0"/>
              <a:t> + </a:t>
            </a:r>
            <a:r>
              <a:rPr lang="en-US" b="1" dirty="0">
                <a:solidFill>
                  <a:srgbClr val="92D050"/>
                </a:solidFill>
              </a:rPr>
              <a:t>784</a:t>
            </a:r>
          </a:p>
        </p:txBody>
      </p:sp>
    </p:spTree>
    <p:extLst>
      <p:ext uri="{BB962C8B-B14F-4D97-AF65-F5344CB8AC3E}">
        <p14:creationId xmlns:p14="http://schemas.microsoft.com/office/powerpoint/2010/main" val="8135501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3"/>
          </p:nvPr>
        </p:nvSpPr>
        <p:spPr/>
        <p:txBody>
          <a:bodyPr/>
          <a:lstStyle/>
          <a:p>
            <a:endParaRPr lang="en-US" dirty="0"/>
          </a:p>
        </p:txBody>
      </p:sp>
      <p:sp>
        <p:nvSpPr>
          <p:cNvPr id="4" name="Rectangle 3"/>
          <p:cNvSpPr/>
          <p:nvPr/>
        </p:nvSpPr>
        <p:spPr>
          <a:xfrm>
            <a:off x="1637743" y="2362200"/>
            <a:ext cx="5899372" cy="1754326"/>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5400" b="1" dirty="0">
                <a:solidFill>
                  <a:srgbClr val="00B0F0"/>
                </a:solidFill>
              </a:rPr>
              <a:t>Load file </a:t>
            </a:r>
            <a:endParaRPr lang="en-US" sz="5400" b="1" dirty="0" smtClean="0">
              <a:solidFill>
                <a:srgbClr val="00B0F0"/>
              </a:solidFill>
            </a:endParaRPr>
          </a:p>
          <a:p>
            <a:pPr algn="ctr"/>
            <a:r>
              <a:rPr lang="en-US" sz="5400" b="1" dirty="0" smtClean="0">
                <a:solidFill>
                  <a:srgbClr val="00B0F0"/>
                </a:solidFill>
              </a:rPr>
              <a:t>“VIC_Registers.asm”</a:t>
            </a:r>
            <a:endParaRPr lang="en-US" sz="5400" b="1" spc="50" dirty="0">
              <a:ln w="11430"/>
              <a:solidFill>
                <a:srgbClr val="00B0F0"/>
              </a:solidFill>
              <a:effectLst>
                <a:outerShdw blurRad="76200" dist="50800" dir="5400000" algn="tl" rotWithShape="0">
                  <a:srgbClr val="000000">
                    <a:alpha val="65000"/>
                  </a:srgbClr>
                </a:outerShdw>
              </a:effectLst>
            </a:endParaRPr>
          </a:p>
        </p:txBody>
      </p:sp>
    </p:spTree>
    <p:extLst>
      <p:ext uri="{BB962C8B-B14F-4D97-AF65-F5344CB8AC3E}">
        <p14:creationId xmlns:p14="http://schemas.microsoft.com/office/powerpoint/2010/main" val="1412475084"/>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3"/>
          </p:nvPr>
        </p:nvSpPr>
        <p:spPr/>
        <p:txBody>
          <a:bodyPr/>
          <a:lstStyle/>
          <a:p>
            <a:r>
              <a:rPr lang="en-US" dirty="0"/>
              <a:t>byte &lt;</a:t>
            </a:r>
            <a:r>
              <a:rPr lang="en-US" b="1" dirty="0">
                <a:solidFill>
                  <a:srgbClr val="00B0F0"/>
                </a:solidFill>
              </a:rPr>
              <a:t>TILE_MEM</a:t>
            </a:r>
            <a:r>
              <a:rPr lang="en-US" dirty="0"/>
              <a:t> + </a:t>
            </a:r>
            <a:r>
              <a:rPr lang="en-US" b="1" dirty="0">
                <a:solidFill>
                  <a:srgbClr val="92D050"/>
                </a:solidFill>
              </a:rPr>
              <a:t>800</a:t>
            </a:r>
            <a:r>
              <a:rPr lang="en-US" dirty="0"/>
              <a:t> </a:t>
            </a:r>
            <a:r>
              <a:rPr lang="en-US" i="1" dirty="0"/>
              <a:t>;50</a:t>
            </a:r>
            <a:r>
              <a:rPr lang="en-US" dirty="0"/>
              <a:t> </a:t>
            </a:r>
            <a:r>
              <a:rPr lang="en-US" dirty="0" smtClean="0"/>
              <a:t/>
            </a:r>
            <a:br>
              <a:rPr lang="en-US" dirty="0" smtClean="0"/>
            </a:br>
            <a:r>
              <a:rPr lang="en-US" dirty="0" smtClean="0"/>
              <a:t>byte </a:t>
            </a:r>
            <a:r>
              <a:rPr lang="en-US" dirty="0"/>
              <a:t>&lt;</a:t>
            </a:r>
            <a:r>
              <a:rPr lang="en-US" b="1" dirty="0">
                <a:solidFill>
                  <a:srgbClr val="00B0F0"/>
                </a:solidFill>
              </a:rPr>
              <a:t>TILE_MEM</a:t>
            </a:r>
            <a:r>
              <a:rPr lang="en-US" dirty="0"/>
              <a:t> + </a:t>
            </a:r>
            <a:r>
              <a:rPr lang="en-US" b="1" dirty="0">
                <a:solidFill>
                  <a:srgbClr val="92D050"/>
                </a:solidFill>
              </a:rPr>
              <a:t>816</a:t>
            </a:r>
            <a:r>
              <a:rPr lang="en-US" dirty="0"/>
              <a:t> </a:t>
            </a:r>
            <a:r>
              <a:rPr lang="en-US" dirty="0" smtClean="0"/>
              <a:t/>
            </a:r>
            <a:br>
              <a:rPr lang="en-US" dirty="0" smtClean="0"/>
            </a:br>
            <a:r>
              <a:rPr lang="en-US" dirty="0" smtClean="0"/>
              <a:t>byte </a:t>
            </a:r>
            <a:r>
              <a:rPr lang="en-US" dirty="0"/>
              <a:t>&lt;</a:t>
            </a:r>
            <a:r>
              <a:rPr lang="en-US" b="1" dirty="0">
                <a:solidFill>
                  <a:srgbClr val="00B0F0"/>
                </a:solidFill>
              </a:rPr>
              <a:t>TILE_MEM</a:t>
            </a:r>
            <a:r>
              <a:rPr lang="en-US" dirty="0"/>
              <a:t> + </a:t>
            </a:r>
            <a:r>
              <a:rPr lang="en-US" b="1" dirty="0">
                <a:solidFill>
                  <a:srgbClr val="92D050"/>
                </a:solidFill>
              </a:rPr>
              <a:t>832</a:t>
            </a:r>
            <a:r>
              <a:rPr lang="en-US" dirty="0"/>
              <a:t> </a:t>
            </a:r>
            <a:r>
              <a:rPr lang="en-US" dirty="0" smtClean="0"/>
              <a:t/>
            </a:r>
            <a:br>
              <a:rPr lang="en-US" dirty="0" smtClean="0"/>
            </a:br>
            <a:r>
              <a:rPr lang="en-US" dirty="0" smtClean="0"/>
              <a:t>byte </a:t>
            </a:r>
            <a:r>
              <a:rPr lang="en-US" dirty="0"/>
              <a:t>&lt;</a:t>
            </a:r>
            <a:r>
              <a:rPr lang="en-US" b="1" dirty="0">
                <a:solidFill>
                  <a:srgbClr val="00B0F0"/>
                </a:solidFill>
              </a:rPr>
              <a:t>TILE_MEM</a:t>
            </a:r>
            <a:r>
              <a:rPr lang="en-US" dirty="0"/>
              <a:t> + </a:t>
            </a:r>
            <a:r>
              <a:rPr lang="en-US" b="1" dirty="0">
                <a:solidFill>
                  <a:srgbClr val="92D050"/>
                </a:solidFill>
              </a:rPr>
              <a:t>848</a:t>
            </a:r>
            <a:r>
              <a:rPr lang="en-US" dirty="0"/>
              <a:t> </a:t>
            </a:r>
            <a:r>
              <a:rPr lang="en-US" dirty="0" smtClean="0"/>
              <a:t/>
            </a:r>
            <a:br>
              <a:rPr lang="en-US" dirty="0" smtClean="0"/>
            </a:br>
            <a:r>
              <a:rPr lang="en-US" dirty="0" smtClean="0"/>
              <a:t>byte </a:t>
            </a:r>
            <a:r>
              <a:rPr lang="en-US" dirty="0"/>
              <a:t>&lt;</a:t>
            </a:r>
            <a:r>
              <a:rPr lang="en-US" b="1" dirty="0">
                <a:solidFill>
                  <a:srgbClr val="00B0F0"/>
                </a:solidFill>
              </a:rPr>
              <a:t>TILE_MEM</a:t>
            </a:r>
            <a:r>
              <a:rPr lang="en-US" dirty="0"/>
              <a:t> + </a:t>
            </a:r>
            <a:r>
              <a:rPr lang="en-US" b="1" dirty="0">
                <a:solidFill>
                  <a:srgbClr val="92D050"/>
                </a:solidFill>
              </a:rPr>
              <a:t>864</a:t>
            </a:r>
            <a:r>
              <a:rPr lang="en-US" dirty="0"/>
              <a:t> </a:t>
            </a:r>
            <a:r>
              <a:rPr lang="en-US" dirty="0" smtClean="0"/>
              <a:t/>
            </a:r>
            <a:br>
              <a:rPr lang="en-US" dirty="0" smtClean="0"/>
            </a:br>
            <a:r>
              <a:rPr lang="en-US" dirty="0" smtClean="0"/>
              <a:t>byte </a:t>
            </a:r>
            <a:r>
              <a:rPr lang="en-US" dirty="0"/>
              <a:t>&lt;</a:t>
            </a:r>
            <a:r>
              <a:rPr lang="en-US" b="1" dirty="0">
                <a:solidFill>
                  <a:srgbClr val="00B0F0"/>
                </a:solidFill>
              </a:rPr>
              <a:t>TILE_MEM</a:t>
            </a:r>
            <a:r>
              <a:rPr lang="en-US" dirty="0"/>
              <a:t> + </a:t>
            </a:r>
            <a:r>
              <a:rPr lang="en-US" b="1" dirty="0">
                <a:solidFill>
                  <a:srgbClr val="92D050"/>
                </a:solidFill>
              </a:rPr>
              <a:t>880</a:t>
            </a:r>
            <a:r>
              <a:rPr lang="en-US" dirty="0"/>
              <a:t> </a:t>
            </a:r>
            <a:r>
              <a:rPr lang="en-US" dirty="0" smtClean="0"/>
              <a:t/>
            </a:r>
            <a:br>
              <a:rPr lang="en-US" dirty="0" smtClean="0"/>
            </a:br>
            <a:r>
              <a:rPr lang="en-US" dirty="0" smtClean="0"/>
              <a:t>byte </a:t>
            </a:r>
            <a:r>
              <a:rPr lang="en-US" dirty="0"/>
              <a:t>&lt;</a:t>
            </a:r>
            <a:r>
              <a:rPr lang="en-US" b="1" dirty="0">
                <a:solidFill>
                  <a:srgbClr val="00B0F0"/>
                </a:solidFill>
              </a:rPr>
              <a:t>TILE_MEM</a:t>
            </a:r>
            <a:r>
              <a:rPr lang="en-US" dirty="0"/>
              <a:t> + </a:t>
            </a:r>
            <a:r>
              <a:rPr lang="en-US" b="1" dirty="0">
                <a:solidFill>
                  <a:srgbClr val="92D050"/>
                </a:solidFill>
              </a:rPr>
              <a:t>896</a:t>
            </a:r>
            <a:r>
              <a:rPr lang="en-US" dirty="0"/>
              <a:t> </a:t>
            </a:r>
            <a:r>
              <a:rPr lang="en-US" dirty="0" smtClean="0"/>
              <a:t/>
            </a:r>
            <a:br>
              <a:rPr lang="en-US" dirty="0" smtClean="0"/>
            </a:br>
            <a:r>
              <a:rPr lang="en-US" dirty="0" smtClean="0"/>
              <a:t>byte </a:t>
            </a:r>
            <a:r>
              <a:rPr lang="en-US" dirty="0"/>
              <a:t>&lt;</a:t>
            </a:r>
            <a:r>
              <a:rPr lang="en-US" b="1" dirty="0">
                <a:solidFill>
                  <a:srgbClr val="00B0F0"/>
                </a:solidFill>
              </a:rPr>
              <a:t>TILE_MEM</a:t>
            </a:r>
            <a:r>
              <a:rPr lang="en-US" dirty="0"/>
              <a:t> + </a:t>
            </a:r>
            <a:r>
              <a:rPr lang="en-US" b="1" dirty="0">
                <a:solidFill>
                  <a:srgbClr val="92D050"/>
                </a:solidFill>
              </a:rPr>
              <a:t>912</a:t>
            </a:r>
            <a:r>
              <a:rPr lang="en-US" dirty="0"/>
              <a:t> </a:t>
            </a:r>
            <a:r>
              <a:rPr lang="en-US" dirty="0" smtClean="0"/>
              <a:t/>
            </a:r>
            <a:br>
              <a:rPr lang="en-US" dirty="0" smtClean="0"/>
            </a:br>
            <a:r>
              <a:rPr lang="en-US" dirty="0" smtClean="0"/>
              <a:t>byte </a:t>
            </a:r>
            <a:r>
              <a:rPr lang="en-US" dirty="0"/>
              <a:t>&lt;</a:t>
            </a:r>
            <a:r>
              <a:rPr lang="en-US" b="1" dirty="0">
                <a:solidFill>
                  <a:srgbClr val="00B0F0"/>
                </a:solidFill>
              </a:rPr>
              <a:t>TILE_MEM</a:t>
            </a:r>
            <a:r>
              <a:rPr lang="en-US" dirty="0"/>
              <a:t> + </a:t>
            </a:r>
            <a:r>
              <a:rPr lang="en-US" b="1" dirty="0">
                <a:solidFill>
                  <a:srgbClr val="92D050"/>
                </a:solidFill>
              </a:rPr>
              <a:t>928</a:t>
            </a:r>
            <a:r>
              <a:rPr lang="en-US" dirty="0"/>
              <a:t> </a:t>
            </a:r>
            <a:r>
              <a:rPr lang="en-US" dirty="0" smtClean="0"/>
              <a:t/>
            </a:r>
            <a:br>
              <a:rPr lang="en-US" dirty="0" smtClean="0"/>
            </a:br>
            <a:r>
              <a:rPr lang="en-US" dirty="0" smtClean="0"/>
              <a:t>byte </a:t>
            </a:r>
            <a:r>
              <a:rPr lang="en-US" dirty="0"/>
              <a:t>&lt;</a:t>
            </a:r>
            <a:r>
              <a:rPr lang="en-US" b="1" dirty="0">
                <a:solidFill>
                  <a:srgbClr val="00B0F0"/>
                </a:solidFill>
              </a:rPr>
              <a:t>TILE_MEM</a:t>
            </a:r>
            <a:r>
              <a:rPr lang="en-US" dirty="0"/>
              <a:t> + </a:t>
            </a:r>
            <a:r>
              <a:rPr lang="en-US" b="1" dirty="0">
                <a:solidFill>
                  <a:srgbClr val="92D050"/>
                </a:solidFill>
              </a:rPr>
              <a:t>944</a:t>
            </a:r>
            <a:r>
              <a:rPr lang="en-US" dirty="0"/>
              <a:t> </a:t>
            </a:r>
            <a:r>
              <a:rPr lang="en-US" dirty="0" smtClean="0"/>
              <a:t/>
            </a:r>
            <a:br>
              <a:rPr lang="en-US" dirty="0" smtClean="0"/>
            </a:br>
            <a:r>
              <a:rPr lang="en-US" dirty="0" smtClean="0"/>
              <a:t>byte </a:t>
            </a:r>
            <a:r>
              <a:rPr lang="en-US" dirty="0"/>
              <a:t>&lt;</a:t>
            </a:r>
            <a:r>
              <a:rPr lang="en-US" b="1" dirty="0">
                <a:solidFill>
                  <a:srgbClr val="00B0F0"/>
                </a:solidFill>
              </a:rPr>
              <a:t>TILE_MEM</a:t>
            </a:r>
            <a:r>
              <a:rPr lang="en-US" dirty="0"/>
              <a:t> + </a:t>
            </a:r>
            <a:r>
              <a:rPr lang="en-US" b="1" dirty="0">
                <a:solidFill>
                  <a:srgbClr val="92D050"/>
                </a:solidFill>
              </a:rPr>
              <a:t>960</a:t>
            </a:r>
            <a:r>
              <a:rPr lang="en-US" dirty="0"/>
              <a:t> </a:t>
            </a:r>
            <a:r>
              <a:rPr lang="en-US" i="1" dirty="0"/>
              <a:t>; 10</a:t>
            </a:r>
            <a:r>
              <a:rPr lang="en-US" dirty="0"/>
              <a:t> </a:t>
            </a:r>
            <a:r>
              <a:rPr lang="en-US" dirty="0" smtClean="0"/>
              <a:t/>
            </a:r>
            <a:br>
              <a:rPr lang="en-US" dirty="0" smtClean="0"/>
            </a:br>
            <a:r>
              <a:rPr lang="en-US" dirty="0" smtClean="0"/>
              <a:t>byte </a:t>
            </a:r>
            <a:r>
              <a:rPr lang="en-US" dirty="0"/>
              <a:t>&lt;</a:t>
            </a:r>
            <a:r>
              <a:rPr lang="en-US" b="1" dirty="0">
                <a:solidFill>
                  <a:srgbClr val="00B0F0"/>
                </a:solidFill>
              </a:rPr>
              <a:t>TILE_MEM</a:t>
            </a:r>
            <a:r>
              <a:rPr lang="en-US" dirty="0"/>
              <a:t> + </a:t>
            </a:r>
            <a:r>
              <a:rPr lang="en-US" b="1" dirty="0">
                <a:solidFill>
                  <a:srgbClr val="92D050"/>
                </a:solidFill>
              </a:rPr>
              <a:t>976</a:t>
            </a:r>
            <a:r>
              <a:rPr lang="en-US" dirty="0"/>
              <a:t> </a:t>
            </a:r>
            <a:r>
              <a:rPr lang="en-US" dirty="0" smtClean="0"/>
              <a:t/>
            </a:r>
            <a:br>
              <a:rPr lang="en-US" dirty="0" smtClean="0"/>
            </a:br>
            <a:r>
              <a:rPr lang="en-US" dirty="0" smtClean="0"/>
              <a:t>byte </a:t>
            </a:r>
            <a:r>
              <a:rPr lang="en-US" dirty="0"/>
              <a:t>&lt;</a:t>
            </a:r>
            <a:r>
              <a:rPr lang="en-US" b="1" dirty="0">
                <a:solidFill>
                  <a:srgbClr val="00B0F0"/>
                </a:solidFill>
              </a:rPr>
              <a:t>TILE_MEM</a:t>
            </a:r>
            <a:r>
              <a:rPr lang="en-US" dirty="0"/>
              <a:t> + </a:t>
            </a:r>
            <a:r>
              <a:rPr lang="en-US" b="1" dirty="0">
                <a:solidFill>
                  <a:srgbClr val="92D050"/>
                </a:solidFill>
              </a:rPr>
              <a:t>992</a:t>
            </a:r>
            <a:r>
              <a:rPr lang="en-US" dirty="0"/>
              <a:t> </a:t>
            </a:r>
            <a:r>
              <a:rPr lang="en-US" dirty="0" smtClean="0"/>
              <a:t/>
            </a:r>
            <a:br>
              <a:rPr lang="en-US" dirty="0" smtClean="0"/>
            </a:br>
            <a:r>
              <a:rPr lang="en-US" dirty="0" smtClean="0"/>
              <a:t>byte </a:t>
            </a:r>
            <a:r>
              <a:rPr lang="en-US" dirty="0"/>
              <a:t>&lt;</a:t>
            </a:r>
            <a:r>
              <a:rPr lang="en-US" b="1" dirty="0">
                <a:solidFill>
                  <a:srgbClr val="00B0F0"/>
                </a:solidFill>
              </a:rPr>
              <a:t>TILE_MEM</a:t>
            </a:r>
            <a:r>
              <a:rPr lang="en-US" dirty="0"/>
              <a:t> + </a:t>
            </a:r>
            <a:r>
              <a:rPr lang="en-US" b="1" dirty="0">
                <a:solidFill>
                  <a:srgbClr val="92D050"/>
                </a:solidFill>
              </a:rPr>
              <a:t>1008</a:t>
            </a:r>
            <a:r>
              <a:rPr lang="en-US" dirty="0"/>
              <a:t> </a:t>
            </a:r>
            <a:r>
              <a:rPr lang="en-US" dirty="0" smtClean="0"/>
              <a:t/>
            </a:r>
            <a:br>
              <a:rPr lang="en-US" dirty="0" smtClean="0"/>
            </a:br>
            <a:r>
              <a:rPr lang="en-US" dirty="0" smtClean="0"/>
              <a:t>byte </a:t>
            </a:r>
            <a:r>
              <a:rPr lang="en-US" dirty="0"/>
              <a:t>&lt;</a:t>
            </a:r>
            <a:r>
              <a:rPr lang="en-US" b="1" dirty="0">
                <a:solidFill>
                  <a:srgbClr val="00B0F0"/>
                </a:solidFill>
              </a:rPr>
              <a:t>TILE_MEM</a:t>
            </a:r>
            <a:r>
              <a:rPr lang="en-US" dirty="0"/>
              <a:t> + </a:t>
            </a:r>
            <a:r>
              <a:rPr lang="en-US" b="1" dirty="0">
                <a:solidFill>
                  <a:srgbClr val="92D050"/>
                </a:solidFill>
              </a:rPr>
              <a:t>1024</a:t>
            </a:r>
            <a:r>
              <a:rPr lang="en-US" dirty="0"/>
              <a:t> </a:t>
            </a:r>
            <a:r>
              <a:rPr lang="en-US" i="1" dirty="0"/>
              <a:t>; 64</a:t>
            </a:r>
            <a:endParaRPr lang="en-US" dirty="0"/>
          </a:p>
        </p:txBody>
      </p:sp>
    </p:spTree>
    <p:extLst>
      <p:ext uri="{BB962C8B-B14F-4D97-AF65-F5344CB8AC3E}">
        <p14:creationId xmlns:p14="http://schemas.microsoft.com/office/powerpoint/2010/main" val="2342668925"/>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3"/>
          </p:nvPr>
        </p:nvSpPr>
        <p:spPr>
          <a:xfrm>
            <a:off x="609600" y="1600200"/>
            <a:ext cx="7924800" cy="4953000"/>
          </a:xfrm>
        </p:spPr>
        <p:txBody>
          <a:bodyPr>
            <a:normAutofit fontScale="92500" lnSpcReduction="10000"/>
          </a:bodyPr>
          <a:lstStyle/>
          <a:p>
            <a:r>
              <a:rPr lang="en-US" dirty="0"/>
              <a:t>TILE_NUMBER_LOOKUP_HI </a:t>
            </a:r>
            <a:r>
              <a:rPr lang="en-US" dirty="0" smtClean="0"/>
              <a:t/>
            </a:r>
            <a:br>
              <a:rPr lang="en-US" dirty="0" smtClean="0"/>
            </a:br>
            <a:r>
              <a:rPr lang="en-US" dirty="0" smtClean="0"/>
              <a:t>byte </a:t>
            </a:r>
            <a:r>
              <a:rPr lang="en-US" dirty="0"/>
              <a:t>&gt;</a:t>
            </a:r>
            <a:r>
              <a:rPr lang="en-US" b="1" dirty="0">
                <a:solidFill>
                  <a:srgbClr val="00B0F0"/>
                </a:solidFill>
              </a:rPr>
              <a:t>TILE_MEM</a:t>
            </a:r>
            <a:r>
              <a:rPr lang="en-US" dirty="0"/>
              <a:t> </a:t>
            </a:r>
            <a:r>
              <a:rPr lang="en-US" i="1" dirty="0"/>
              <a:t>; 0</a:t>
            </a:r>
            <a:r>
              <a:rPr lang="en-US" dirty="0"/>
              <a:t> </a:t>
            </a:r>
            <a:r>
              <a:rPr lang="en-US" dirty="0" smtClean="0"/>
              <a:t/>
            </a:r>
            <a:br>
              <a:rPr lang="en-US" dirty="0" smtClean="0"/>
            </a:br>
            <a:r>
              <a:rPr lang="en-US" dirty="0" smtClean="0"/>
              <a:t>byte </a:t>
            </a:r>
            <a:r>
              <a:rPr lang="en-US" dirty="0"/>
              <a:t>&gt;</a:t>
            </a:r>
            <a:r>
              <a:rPr lang="en-US" b="1" dirty="0">
                <a:solidFill>
                  <a:srgbClr val="00B0F0"/>
                </a:solidFill>
              </a:rPr>
              <a:t>TILE_MEM</a:t>
            </a:r>
            <a:r>
              <a:rPr lang="en-US" dirty="0"/>
              <a:t> + </a:t>
            </a:r>
            <a:r>
              <a:rPr lang="en-US" b="1" dirty="0">
                <a:solidFill>
                  <a:srgbClr val="92D050"/>
                </a:solidFill>
              </a:rPr>
              <a:t>16</a:t>
            </a:r>
            <a:r>
              <a:rPr lang="en-US" dirty="0"/>
              <a:t> </a:t>
            </a:r>
            <a:r>
              <a:rPr lang="en-US" dirty="0" smtClean="0"/>
              <a:t/>
            </a:r>
            <a:br>
              <a:rPr lang="en-US" dirty="0" smtClean="0"/>
            </a:br>
            <a:r>
              <a:rPr lang="en-US" dirty="0" smtClean="0"/>
              <a:t>byte </a:t>
            </a:r>
            <a:r>
              <a:rPr lang="en-US" dirty="0"/>
              <a:t>&gt;</a:t>
            </a:r>
            <a:r>
              <a:rPr lang="en-US" b="1" dirty="0">
                <a:solidFill>
                  <a:srgbClr val="00B0F0"/>
                </a:solidFill>
              </a:rPr>
              <a:t>TILE_MEM</a:t>
            </a:r>
            <a:r>
              <a:rPr lang="en-US" dirty="0"/>
              <a:t> + </a:t>
            </a:r>
            <a:r>
              <a:rPr lang="en-US" b="1" dirty="0">
                <a:solidFill>
                  <a:srgbClr val="92D050"/>
                </a:solidFill>
              </a:rPr>
              <a:t>32</a:t>
            </a:r>
            <a:r>
              <a:rPr lang="en-US" dirty="0"/>
              <a:t> </a:t>
            </a:r>
            <a:r>
              <a:rPr lang="en-US" dirty="0" smtClean="0"/>
              <a:t/>
            </a:r>
            <a:br>
              <a:rPr lang="en-US" dirty="0" smtClean="0"/>
            </a:br>
            <a:r>
              <a:rPr lang="en-US" dirty="0" smtClean="0"/>
              <a:t>byte </a:t>
            </a:r>
            <a:r>
              <a:rPr lang="en-US" dirty="0"/>
              <a:t>&gt;</a:t>
            </a:r>
            <a:r>
              <a:rPr lang="en-US" b="1" dirty="0">
                <a:solidFill>
                  <a:srgbClr val="00B0F0"/>
                </a:solidFill>
              </a:rPr>
              <a:t>TILE_MEM</a:t>
            </a:r>
            <a:r>
              <a:rPr lang="en-US" dirty="0"/>
              <a:t> + </a:t>
            </a:r>
            <a:r>
              <a:rPr lang="en-US" b="1" dirty="0">
                <a:solidFill>
                  <a:srgbClr val="92D050"/>
                </a:solidFill>
              </a:rPr>
              <a:t>48</a:t>
            </a:r>
            <a:r>
              <a:rPr lang="en-US" dirty="0"/>
              <a:t> </a:t>
            </a:r>
            <a:r>
              <a:rPr lang="en-US" dirty="0" smtClean="0"/>
              <a:t/>
            </a:r>
            <a:br>
              <a:rPr lang="en-US" dirty="0" smtClean="0"/>
            </a:br>
            <a:r>
              <a:rPr lang="en-US" dirty="0" smtClean="0"/>
              <a:t>byte </a:t>
            </a:r>
            <a:r>
              <a:rPr lang="en-US" dirty="0"/>
              <a:t>&gt;</a:t>
            </a:r>
            <a:r>
              <a:rPr lang="en-US" b="1" dirty="0">
                <a:solidFill>
                  <a:srgbClr val="00B0F0"/>
                </a:solidFill>
              </a:rPr>
              <a:t>TILE_MEM</a:t>
            </a:r>
            <a:r>
              <a:rPr lang="en-US" dirty="0"/>
              <a:t> + </a:t>
            </a:r>
            <a:r>
              <a:rPr lang="en-US" b="1" dirty="0">
                <a:solidFill>
                  <a:srgbClr val="92D050"/>
                </a:solidFill>
              </a:rPr>
              <a:t>64</a:t>
            </a:r>
            <a:r>
              <a:rPr lang="en-US" dirty="0"/>
              <a:t> </a:t>
            </a:r>
            <a:r>
              <a:rPr lang="en-US" dirty="0" smtClean="0"/>
              <a:t/>
            </a:r>
            <a:br>
              <a:rPr lang="en-US" dirty="0" smtClean="0"/>
            </a:br>
            <a:r>
              <a:rPr lang="en-US" dirty="0" smtClean="0"/>
              <a:t>byte </a:t>
            </a:r>
            <a:r>
              <a:rPr lang="en-US" dirty="0"/>
              <a:t>&gt;</a:t>
            </a:r>
            <a:r>
              <a:rPr lang="en-US" b="1" dirty="0">
                <a:solidFill>
                  <a:srgbClr val="00B0F0"/>
                </a:solidFill>
              </a:rPr>
              <a:t>TILE_MEM</a:t>
            </a:r>
            <a:r>
              <a:rPr lang="en-US" dirty="0"/>
              <a:t> + </a:t>
            </a:r>
            <a:r>
              <a:rPr lang="en-US" b="1" dirty="0">
                <a:solidFill>
                  <a:srgbClr val="92D050"/>
                </a:solidFill>
              </a:rPr>
              <a:t>80</a:t>
            </a:r>
            <a:r>
              <a:rPr lang="en-US" dirty="0"/>
              <a:t> </a:t>
            </a:r>
            <a:r>
              <a:rPr lang="en-US" dirty="0" smtClean="0"/>
              <a:t/>
            </a:r>
            <a:br>
              <a:rPr lang="en-US" dirty="0" smtClean="0"/>
            </a:br>
            <a:r>
              <a:rPr lang="en-US" dirty="0" smtClean="0"/>
              <a:t>byte </a:t>
            </a:r>
            <a:r>
              <a:rPr lang="en-US" dirty="0"/>
              <a:t>&gt;</a:t>
            </a:r>
            <a:r>
              <a:rPr lang="en-US" b="1" dirty="0">
                <a:solidFill>
                  <a:srgbClr val="00B0F0"/>
                </a:solidFill>
              </a:rPr>
              <a:t>TILE_MEM</a:t>
            </a:r>
            <a:r>
              <a:rPr lang="en-US" dirty="0"/>
              <a:t> + </a:t>
            </a:r>
            <a:r>
              <a:rPr lang="en-US" b="1" dirty="0" smtClean="0">
                <a:solidFill>
                  <a:srgbClr val="92D050"/>
                </a:solidFill>
              </a:rPr>
              <a:t>96</a:t>
            </a:r>
            <a:r>
              <a:rPr lang="en-US" dirty="0" smtClean="0"/>
              <a:t/>
            </a:r>
            <a:br>
              <a:rPr lang="en-US" dirty="0" smtClean="0"/>
            </a:br>
            <a:r>
              <a:rPr lang="en-US" dirty="0" smtClean="0"/>
              <a:t>byte </a:t>
            </a:r>
            <a:r>
              <a:rPr lang="en-US" dirty="0"/>
              <a:t>&gt;</a:t>
            </a:r>
            <a:r>
              <a:rPr lang="en-US" b="1" dirty="0">
                <a:solidFill>
                  <a:srgbClr val="00B0F0"/>
                </a:solidFill>
              </a:rPr>
              <a:t>TILE_MEM</a:t>
            </a:r>
            <a:r>
              <a:rPr lang="en-US" dirty="0"/>
              <a:t> + </a:t>
            </a:r>
            <a:r>
              <a:rPr lang="en-US" b="1" dirty="0">
                <a:solidFill>
                  <a:srgbClr val="92D050"/>
                </a:solidFill>
              </a:rPr>
              <a:t>112</a:t>
            </a:r>
            <a:r>
              <a:rPr lang="en-US" dirty="0"/>
              <a:t> </a:t>
            </a:r>
            <a:r>
              <a:rPr lang="en-US" dirty="0" smtClean="0"/>
              <a:t/>
            </a:r>
            <a:br>
              <a:rPr lang="en-US" dirty="0" smtClean="0"/>
            </a:br>
            <a:r>
              <a:rPr lang="en-US" dirty="0" smtClean="0"/>
              <a:t>byte </a:t>
            </a:r>
            <a:r>
              <a:rPr lang="en-US" dirty="0"/>
              <a:t>&gt;</a:t>
            </a:r>
            <a:r>
              <a:rPr lang="en-US" b="1" dirty="0">
                <a:solidFill>
                  <a:srgbClr val="00B0F0"/>
                </a:solidFill>
              </a:rPr>
              <a:t>TILE_MEM</a:t>
            </a:r>
            <a:r>
              <a:rPr lang="en-US" dirty="0"/>
              <a:t> + </a:t>
            </a:r>
            <a:r>
              <a:rPr lang="en-US" b="1" dirty="0">
                <a:solidFill>
                  <a:srgbClr val="92D050"/>
                </a:solidFill>
              </a:rPr>
              <a:t>128</a:t>
            </a:r>
            <a:r>
              <a:rPr lang="en-US" dirty="0"/>
              <a:t> </a:t>
            </a:r>
            <a:r>
              <a:rPr lang="en-US" dirty="0" smtClean="0"/>
              <a:t/>
            </a:r>
            <a:br>
              <a:rPr lang="en-US" dirty="0" smtClean="0"/>
            </a:br>
            <a:r>
              <a:rPr lang="en-US" dirty="0" smtClean="0"/>
              <a:t>byte </a:t>
            </a:r>
            <a:r>
              <a:rPr lang="en-US" dirty="0"/>
              <a:t>&gt;</a:t>
            </a:r>
            <a:r>
              <a:rPr lang="en-US" b="1" dirty="0">
                <a:solidFill>
                  <a:srgbClr val="00B0F0"/>
                </a:solidFill>
              </a:rPr>
              <a:t>TILE_MEM</a:t>
            </a:r>
            <a:r>
              <a:rPr lang="en-US" dirty="0"/>
              <a:t> + </a:t>
            </a:r>
            <a:r>
              <a:rPr lang="en-US" b="1" dirty="0">
                <a:solidFill>
                  <a:srgbClr val="92D050"/>
                </a:solidFill>
              </a:rPr>
              <a:t>144</a:t>
            </a:r>
            <a:r>
              <a:rPr lang="en-US" dirty="0"/>
              <a:t> </a:t>
            </a:r>
            <a:r>
              <a:rPr lang="en-US" dirty="0" smtClean="0"/>
              <a:t/>
            </a:r>
            <a:br>
              <a:rPr lang="en-US" dirty="0" smtClean="0"/>
            </a:br>
            <a:r>
              <a:rPr lang="en-US" dirty="0" smtClean="0"/>
              <a:t>byte </a:t>
            </a:r>
            <a:r>
              <a:rPr lang="en-US" dirty="0"/>
              <a:t>&gt;</a:t>
            </a:r>
            <a:r>
              <a:rPr lang="en-US" b="1" dirty="0">
                <a:solidFill>
                  <a:srgbClr val="00B0F0"/>
                </a:solidFill>
              </a:rPr>
              <a:t>TILE_MEM</a:t>
            </a:r>
            <a:r>
              <a:rPr lang="en-US" dirty="0"/>
              <a:t> + </a:t>
            </a:r>
            <a:r>
              <a:rPr lang="en-US" b="1" dirty="0">
                <a:solidFill>
                  <a:srgbClr val="92D050"/>
                </a:solidFill>
              </a:rPr>
              <a:t>160</a:t>
            </a:r>
            <a:r>
              <a:rPr lang="en-US" dirty="0"/>
              <a:t> </a:t>
            </a:r>
            <a:r>
              <a:rPr lang="en-US" i="1" dirty="0"/>
              <a:t>; 10</a:t>
            </a:r>
            <a:r>
              <a:rPr lang="en-US" dirty="0"/>
              <a:t> </a:t>
            </a:r>
            <a:r>
              <a:rPr lang="en-US" dirty="0" smtClean="0"/>
              <a:t/>
            </a:r>
            <a:br>
              <a:rPr lang="en-US" dirty="0" smtClean="0"/>
            </a:br>
            <a:r>
              <a:rPr lang="en-US" dirty="0" smtClean="0"/>
              <a:t>byte </a:t>
            </a:r>
            <a:r>
              <a:rPr lang="en-US" dirty="0"/>
              <a:t>&gt;</a:t>
            </a:r>
            <a:r>
              <a:rPr lang="en-US" b="1" dirty="0">
                <a:solidFill>
                  <a:srgbClr val="00B0F0"/>
                </a:solidFill>
              </a:rPr>
              <a:t>TILE_MEM</a:t>
            </a:r>
            <a:r>
              <a:rPr lang="en-US" dirty="0"/>
              <a:t> + </a:t>
            </a:r>
            <a:r>
              <a:rPr lang="en-US" b="1" dirty="0">
                <a:solidFill>
                  <a:srgbClr val="92D050"/>
                </a:solidFill>
              </a:rPr>
              <a:t>176</a:t>
            </a:r>
            <a:r>
              <a:rPr lang="en-US" dirty="0"/>
              <a:t> </a:t>
            </a:r>
            <a:r>
              <a:rPr lang="en-US" dirty="0" smtClean="0"/>
              <a:t/>
            </a:r>
            <a:br>
              <a:rPr lang="en-US" dirty="0" smtClean="0"/>
            </a:br>
            <a:r>
              <a:rPr lang="en-US" dirty="0" smtClean="0"/>
              <a:t>byte </a:t>
            </a:r>
            <a:r>
              <a:rPr lang="en-US" dirty="0"/>
              <a:t>&gt;</a:t>
            </a:r>
            <a:r>
              <a:rPr lang="en-US" b="1" dirty="0">
                <a:solidFill>
                  <a:srgbClr val="00B0F0"/>
                </a:solidFill>
              </a:rPr>
              <a:t>TILE_MEM</a:t>
            </a:r>
            <a:r>
              <a:rPr lang="en-US" dirty="0"/>
              <a:t> + </a:t>
            </a:r>
            <a:r>
              <a:rPr lang="en-US" b="1" dirty="0">
                <a:solidFill>
                  <a:srgbClr val="92D050"/>
                </a:solidFill>
              </a:rPr>
              <a:t>192</a:t>
            </a:r>
            <a:r>
              <a:rPr lang="en-US" dirty="0"/>
              <a:t> </a:t>
            </a:r>
            <a:r>
              <a:rPr lang="en-US" dirty="0" smtClean="0"/>
              <a:t/>
            </a:r>
            <a:br>
              <a:rPr lang="en-US" dirty="0" smtClean="0"/>
            </a:br>
            <a:r>
              <a:rPr lang="en-US" dirty="0" smtClean="0"/>
              <a:t>byte </a:t>
            </a:r>
            <a:r>
              <a:rPr lang="en-US" dirty="0"/>
              <a:t>&gt;</a:t>
            </a:r>
            <a:r>
              <a:rPr lang="en-US" b="1" dirty="0">
                <a:solidFill>
                  <a:srgbClr val="00B0F0"/>
                </a:solidFill>
              </a:rPr>
              <a:t>TILE_MEM</a:t>
            </a:r>
            <a:r>
              <a:rPr lang="en-US" dirty="0"/>
              <a:t> + </a:t>
            </a:r>
            <a:r>
              <a:rPr lang="en-US" b="1" dirty="0">
                <a:solidFill>
                  <a:srgbClr val="92D050"/>
                </a:solidFill>
              </a:rPr>
              <a:t>208</a:t>
            </a:r>
            <a:r>
              <a:rPr lang="en-US" dirty="0"/>
              <a:t> </a:t>
            </a:r>
            <a:r>
              <a:rPr lang="en-US" dirty="0" smtClean="0"/>
              <a:t/>
            </a:r>
            <a:br>
              <a:rPr lang="en-US" dirty="0" smtClean="0"/>
            </a:br>
            <a:r>
              <a:rPr lang="en-US" dirty="0" smtClean="0"/>
              <a:t>byte </a:t>
            </a:r>
            <a:r>
              <a:rPr lang="en-US" dirty="0"/>
              <a:t>&gt;</a:t>
            </a:r>
            <a:r>
              <a:rPr lang="en-US" b="1" dirty="0">
                <a:solidFill>
                  <a:srgbClr val="00B0F0"/>
                </a:solidFill>
              </a:rPr>
              <a:t>TILE_MEM</a:t>
            </a:r>
            <a:r>
              <a:rPr lang="en-US" dirty="0"/>
              <a:t> + </a:t>
            </a:r>
            <a:r>
              <a:rPr lang="en-US" b="1" dirty="0">
                <a:solidFill>
                  <a:srgbClr val="92D050"/>
                </a:solidFill>
              </a:rPr>
              <a:t>224</a:t>
            </a:r>
            <a:r>
              <a:rPr lang="en-US" dirty="0"/>
              <a:t> </a:t>
            </a:r>
            <a:r>
              <a:rPr lang="en-US" dirty="0" smtClean="0"/>
              <a:t/>
            </a:r>
            <a:br>
              <a:rPr lang="en-US" dirty="0" smtClean="0"/>
            </a:br>
            <a:r>
              <a:rPr lang="en-US" dirty="0" smtClean="0"/>
              <a:t>byte </a:t>
            </a:r>
            <a:r>
              <a:rPr lang="en-US" dirty="0"/>
              <a:t>&gt;</a:t>
            </a:r>
            <a:r>
              <a:rPr lang="en-US" b="1" dirty="0">
                <a:solidFill>
                  <a:srgbClr val="00B0F0"/>
                </a:solidFill>
              </a:rPr>
              <a:t>TILE_MEM</a:t>
            </a:r>
            <a:r>
              <a:rPr lang="en-US" dirty="0"/>
              <a:t> + </a:t>
            </a:r>
            <a:r>
              <a:rPr lang="en-US" b="1" dirty="0">
                <a:solidFill>
                  <a:srgbClr val="92D050"/>
                </a:solidFill>
              </a:rPr>
              <a:t>240</a:t>
            </a:r>
            <a:r>
              <a:rPr lang="en-US" dirty="0"/>
              <a:t> </a:t>
            </a:r>
            <a:r>
              <a:rPr lang="en-US" dirty="0" smtClean="0"/>
              <a:t/>
            </a:r>
            <a:br>
              <a:rPr lang="en-US" dirty="0" smtClean="0"/>
            </a:br>
            <a:r>
              <a:rPr lang="en-US" dirty="0" smtClean="0"/>
              <a:t>byte </a:t>
            </a:r>
            <a:r>
              <a:rPr lang="en-US" dirty="0"/>
              <a:t>&gt;</a:t>
            </a:r>
            <a:r>
              <a:rPr lang="en-US" b="1" dirty="0">
                <a:solidFill>
                  <a:srgbClr val="00B0F0"/>
                </a:solidFill>
              </a:rPr>
              <a:t>TILE_MEM</a:t>
            </a:r>
            <a:r>
              <a:rPr lang="en-US" dirty="0"/>
              <a:t> + </a:t>
            </a:r>
            <a:r>
              <a:rPr lang="en-US" b="1" dirty="0">
                <a:solidFill>
                  <a:srgbClr val="92D050"/>
                </a:solidFill>
              </a:rPr>
              <a:t>256</a:t>
            </a:r>
            <a:r>
              <a:rPr lang="en-US" dirty="0"/>
              <a:t> </a:t>
            </a:r>
            <a:r>
              <a:rPr lang="en-US" dirty="0" smtClean="0"/>
              <a:t/>
            </a:r>
            <a:br>
              <a:rPr lang="en-US" dirty="0" smtClean="0"/>
            </a:br>
            <a:r>
              <a:rPr lang="en-US" dirty="0" smtClean="0"/>
              <a:t>byte </a:t>
            </a:r>
            <a:r>
              <a:rPr lang="en-US" dirty="0"/>
              <a:t>&gt;</a:t>
            </a:r>
            <a:r>
              <a:rPr lang="en-US" b="1" dirty="0">
                <a:solidFill>
                  <a:srgbClr val="00B0F0"/>
                </a:solidFill>
              </a:rPr>
              <a:t>TILE_MEM</a:t>
            </a:r>
            <a:r>
              <a:rPr lang="en-US" dirty="0"/>
              <a:t> + </a:t>
            </a:r>
            <a:r>
              <a:rPr lang="en-US" b="1" dirty="0">
                <a:solidFill>
                  <a:srgbClr val="92D050"/>
                </a:solidFill>
              </a:rPr>
              <a:t>272</a:t>
            </a:r>
            <a:r>
              <a:rPr lang="en-US" dirty="0"/>
              <a:t> </a:t>
            </a:r>
            <a:r>
              <a:rPr lang="en-US" dirty="0" smtClean="0"/>
              <a:t/>
            </a:r>
            <a:br>
              <a:rPr lang="en-US" dirty="0" smtClean="0"/>
            </a:br>
            <a:r>
              <a:rPr lang="en-US" dirty="0" smtClean="0"/>
              <a:t>byte </a:t>
            </a:r>
            <a:r>
              <a:rPr lang="en-US" dirty="0"/>
              <a:t>&gt;</a:t>
            </a:r>
            <a:r>
              <a:rPr lang="en-US" b="1" dirty="0">
                <a:solidFill>
                  <a:srgbClr val="00B0F0"/>
                </a:solidFill>
              </a:rPr>
              <a:t>TILE_MEM</a:t>
            </a:r>
            <a:r>
              <a:rPr lang="en-US" dirty="0"/>
              <a:t> + </a:t>
            </a:r>
            <a:r>
              <a:rPr lang="en-US" b="1" dirty="0">
                <a:solidFill>
                  <a:srgbClr val="92D050"/>
                </a:solidFill>
              </a:rPr>
              <a:t>288</a:t>
            </a:r>
            <a:r>
              <a:rPr lang="en-US" dirty="0"/>
              <a:t> </a:t>
            </a:r>
            <a:r>
              <a:rPr lang="en-US" dirty="0" smtClean="0"/>
              <a:t/>
            </a:r>
            <a:br>
              <a:rPr lang="en-US" dirty="0" smtClean="0"/>
            </a:br>
            <a:r>
              <a:rPr lang="en-US" dirty="0" smtClean="0"/>
              <a:t>byte </a:t>
            </a:r>
            <a:r>
              <a:rPr lang="en-US" dirty="0"/>
              <a:t>&gt;</a:t>
            </a:r>
            <a:r>
              <a:rPr lang="en-US" b="1" dirty="0">
                <a:solidFill>
                  <a:srgbClr val="00B0F0"/>
                </a:solidFill>
              </a:rPr>
              <a:t>TILE_MEM</a:t>
            </a:r>
            <a:r>
              <a:rPr lang="en-US" dirty="0"/>
              <a:t> + </a:t>
            </a:r>
            <a:r>
              <a:rPr lang="en-US" b="1" dirty="0">
                <a:solidFill>
                  <a:srgbClr val="92D050"/>
                </a:solidFill>
              </a:rPr>
              <a:t>304</a:t>
            </a:r>
          </a:p>
        </p:txBody>
      </p:sp>
    </p:spTree>
    <p:extLst>
      <p:ext uri="{BB962C8B-B14F-4D97-AF65-F5344CB8AC3E}">
        <p14:creationId xmlns:p14="http://schemas.microsoft.com/office/powerpoint/2010/main" val="2518039687"/>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3"/>
          </p:nvPr>
        </p:nvSpPr>
        <p:spPr>
          <a:xfrm>
            <a:off x="609600" y="1600200"/>
            <a:ext cx="7924800" cy="5105400"/>
          </a:xfrm>
        </p:spPr>
        <p:txBody>
          <a:bodyPr>
            <a:normAutofit lnSpcReduction="10000"/>
          </a:bodyPr>
          <a:lstStyle/>
          <a:p>
            <a:r>
              <a:rPr lang="en-US" dirty="0"/>
              <a:t>byte &gt;</a:t>
            </a:r>
            <a:r>
              <a:rPr lang="en-US" b="1" dirty="0">
                <a:solidFill>
                  <a:srgbClr val="00B0F0"/>
                </a:solidFill>
              </a:rPr>
              <a:t>TILE_MEM</a:t>
            </a:r>
            <a:r>
              <a:rPr lang="en-US" dirty="0"/>
              <a:t> + </a:t>
            </a:r>
            <a:r>
              <a:rPr lang="en-US" b="1" dirty="0">
                <a:solidFill>
                  <a:srgbClr val="92D050"/>
                </a:solidFill>
              </a:rPr>
              <a:t>320</a:t>
            </a:r>
            <a:r>
              <a:rPr lang="en-US" dirty="0"/>
              <a:t> </a:t>
            </a:r>
            <a:r>
              <a:rPr lang="en-US" i="1" dirty="0"/>
              <a:t>; 20</a:t>
            </a:r>
            <a:r>
              <a:rPr lang="en-US" dirty="0"/>
              <a:t> </a:t>
            </a:r>
            <a:r>
              <a:rPr lang="en-US" dirty="0" smtClean="0"/>
              <a:t/>
            </a:r>
            <a:br>
              <a:rPr lang="en-US" dirty="0" smtClean="0"/>
            </a:br>
            <a:r>
              <a:rPr lang="en-US" dirty="0" smtClean="0"/>
              <a:t>byte </a:t>
            </a:r>
            <a:r>
              <a:rPr lang="en-US" dirty="0"/>
              <a:t>&gt;</a:t>
            </a:r>
            <a:r>
              <a:rPr lang="en-US" b="1" dirty="0">
                <a:solidFill>
                  <a:srgbClr val="00B0F0"/>
                </a:solidFill>
              </a:rPr>
              <a:t>TILE_MEM</a:t>
            </a:r>
            <a:r>
              <a:rPr lang="en-US" dirty="0"/>
              <a:t> + </a:t>
            </a:r>
            <a:r>
              <a:rPr lang="en-US" b="1" dirty="0">
                <a:solidFill>
                  <a:srgbClr val="92D050"/>
                </a:solidFill>
              </a:rPr>
              <a:t>336</a:t>
            </a:r>
            <a:r>
              <a:rPr lang="en-US" dirty="0"/>
              <a:t> </a:t>
            </a:r>
            <a:r>
              <a:rPr lang="en-US" dirty="0" smtClean="0"/>
              <a:t/>
            </a:r>
            <a:br>
              <a:rPr lang="en-US" dirty="0" smtClean="0"/>
            </a:br>
            <a:r>
              <a:rPr lang="en-US" dirty="0" smtClean="0"/>
              <a:t>byte </a:t>
            </a:r>
            <a:r>
              <a:rPr lang="en-US" dirty="0"/>
              <a:t>&gt;</a:t>
            </a:r>
            <a:r>
              <a:rPr lang="en-US" b="1" dirty="0">
                <a:solidFill>
                  <a:srgbClr val="00B0F0"/>
                </a:solidFill>
              </a:rPr>
              <a:t>TILE_MEM</a:t>
            </a:r>
            <a:r>
              <a:rPr lang="en-US" dirty="0"/>
              <a:t> + </a:t>
            </a:r>
            <a:r>
              <a:rPr lang="en-US" b="1" dirty="0">
                <a:solidFill>
                  <a:srgbClr val="92D050"/>
                </a:solidFill>
              </a:rPr>
              <a:t>352</a:t>
            </a:r>
            <a:r>
              <a:rPr lang="en-US" dirty="0"/>
              <a:t> </a:t>
            </a:r>
            <a:r>
              <a:rPr lang="en-US" dirty="0" smtClean="0"/>
              <a:t/>
            </a:r>
            <a:br>
              <a:rPr lang="en-US" dirty="0" smtClean="0"/>
            </a:br>
            <a:r>
              <a:rPr lang="en-US" dirty="0" smtClean="0"/>
              <a:t>byte </a:t>
            </a:r>
            <a:r>
              <a:rPr lang="en-US" dirty="0"/>
              <a:t>&gt;</a:t>
            </a:r>
            <a:r>
              <a:rPr lang="en-US" b="1" dirty="0">
                <a:solidFill>
                  <a:srgbClr val="00B0F0"/>
                </a:solidFill>
              </a:rPr>
              <a:t>TILE_MEM</a:t>
            </a:r>
            <a:r>
              <a:rPr lang="en-US" dirty="0"/>
              <a:t> + </a:t>
            </a:r>
            <a:r>
              <a:rPr lang="en-US" b="1" dirty="0">
                <a:solidFill>
                  <a:srgbClr val="92D050"/>
                </a:solidFill>
              </a:rPr>
              <a:t>368</a:t>
            </a:r>
            <a:r>
              <a:rPr lang="en-US" dirty="0"/>
              <a:t> </a:t>
            </a:r>
            <a:r>
              <a:rPr lang="en-US" dirty="0" smtClean="0"/>
              <a:t/>
            </a:r>
            <a:br>
              <a:rPr lang="en-US" dirty="0" smtClean="0"/>
            </a:br>
            <a:r>
              <a:rPr lang="en-US" dirty="0" smtClean="0"/>
              <a:t>byte </a:t>
            </a:r>
            <a:r>
              <a:rPr lang="en-US" dirty="0"/>
              <a:t>&gt;</a:t>
            </a:r>
            <a:r>
              <a:rPr lang="en-US" b="1" dirty="0">
                <a:solidFill>
                  <a:srgbClr val="00B0F0"/>
                </a:solidFill>
              </a:rPr>
              <a:t>TILE_MEM</a:t>
            </a:r>
            <a:r>
              <a:rPr lang="en-US" dirty="0"/>
              <a:t> + </a:t>
            </a:r>
            <a:r>
              <a:rPr lang="en-US" b="1" dirty="0">
                <a:solidFill>
                  <a:srgbClr val="92D050"/>
                </a:solidFill>
              </a:rPr>
              <a:t>384</a:t>
            </a:r>
            <a:r>
              <a:rPr lang="en-US" dirty="0"/>
              <a:t> </a:t>
            </a:r>
            <a:r>
              <a:rPr lang="en-US" dirty="0" smtClean="0"/>
              <a:t/>
            </a:r>
            <a:br>
              <a:rPr lang="en-US" dirty="0" smtClean="0"/>
            </a:br>
            <a:r>
              <a:rPr lang="en-US" dirty="0" smtClean="0"/>
              <a:t>byte </a:t>
            </a:r>
            <a:r>
              <a:rPr lang="en-US" dirty="0"/>
              <a:t>&gt;</a:t>
            </a:r>
            <a:r>
              <a:rPr lang="en-US" b="1" dirty="0">
                <a:solidFill>
                  <a:srgbClr val="00B0F0"/>
                </a:solidFill>
              </a:rPr>
              <a:t>TILE_MEM</a:t>
            </a:r>
            <a:r>
              <a:rPr lang="en-US" dirty="0"/>
              <a:t> + </a:t>
            </a:r>
            <a:r>
              <a:rPr lang="en-US" b="1" dirty="0">
                <a:solidFill>
                  <a:srgbClr val="92D050"/>
                </a:solidFill>
              </a:rPr>
              <a:t>400</a:t>
            </a:r>
            <a:r>
              <a:rPr lang="en-US" dirty="0"/>
              <a:t> </a:t>
            </a:r>
            <a:r>
              <a:rPr lang="en-US" dirty="0" smtClean="0"/>
              <a:t/>
            </a:r>
            <a:br>
              <a:rPr lang="en-US" dirty="0" smtClean="0"/>
            </a:br>
            <a:r>
              <a:rPr lang="en-US" dirty="0" smtClean="0"/>
              <a:t>byte </a:t>
            </a:r>
            <a:r>
              <a:rPr lang="en-US" dirty="0"/>
              <a:t>&gt;</a:t>
            </a:r>
            <a:r>
              <a:rPr lang="en-US" b="1" dirty="0">
                <a:solidFill>
                  <a:srgbClr val="00B0F0"/>
                </a:solidFill>
              </a:rPr>
              <a:t>TILE_MEM</a:t>
            </a:r>
            <a:r>
              <a:rPr lang="en-US" dirty="0"/>
              <a:t> + </a:t>
            </a:r>
            <a:r>
              <a:rPr lang="en-US" b="1" dirty="0">
                <a:solidFill>
                  <a:srgbClr val="92D050"/>
                </a:solidFill>
              </a:rPr>
              <a:t>416</a:t>
            </a:r>
            <a:r>
              <a:rPr lang="en-US" dirty="0"/>
              <a:t> </a:t>
            </a:r>
            <a:r>
              <a:rPr lang="en-US" dirty="0" smtClean="0"/>
              <a:t/>
            </a:r>
            <a:br>
              <a:rPr lang="en-US" dirty="0" smtClean="0"/>
            </a:br>
            <a:r>
              <a:rPr lang="en-US" dirty="0" smtClean="0"/>
              <a:t>byte </a:t>
            </a:r>
            <a:r>
              <a:rPr lang="en-US" dirty="0"/>
              <a:t>&gt;</a:t>
            </a:r>
            <a:r>
              <a:rPr lang="en-US" b="1" dirty="0">
                <a:solidFill>
                  <a:srgbClr val="00B0F0"/>
                </a:solidFill>
              </a:rPr>
              <a:t>TILE_MEM</a:t>
            </a:r>
            <a:r>
              <a:rPr lang="en-US" dirty="0"/>
              <a:t> + </a:t>
            </a:r>
            <a:r>
              <a:rPr lang="en-US" b="1" dirty="0">
                <a:solidFill>
                  <a:srgbClr val="92D050"/>
                </a:solidFill>
              </a:rPr>
              <a:t>432</a:t>
            </a:r>
            <a:r>
              <a:rPr lang="en-US" dirty="0"/>
              <a:t> </a:t>
            </a:r>
            <a:r>
              <a:rPr lang="en-US" dirty="0" smtClean="0"/>
              <a:t/>
            </a:r>
            <a:br>
              <a:rPr lang="en-US" dirty="0" smtClean="0"/>
            </a:br>
            <a:r>
              <a:rPr lang="en-US" dirty="0" smtClean="0"/>
              <a:t>byte </a:t>
            </a:r>
            <a:r>
              <a:rPr lang="en-US" dirty="0"/>
              <a:t>&gt;</a:t>
            </a:r>
            <a:r>
              <a:rPr lang="en-US" b="1" dirty="0">
                <a:solidFill>
                  <a:srgbClr val="00B0F0"/>
                </a:solidFill>
              </a:rPr>
              <a:t>TILE_MEM</a:t>
            </a:r>
            <a:r>
              <a:rPr lang="en-US" dirty="0"/>
              <a:t> + </a:t>
            </a:r>
            <a:r>
              <a:rPr lang="en-US" b="1" dirty="0">
                <a:solidFill>
                  <a:srgbClr val="92D050"/>
                </a:solidFill>
              </a:rPr>
              <a:t>448</a:t>
            </a:r>
            <a:r>
              <a:rPr lang="en-US" dirty="0"/>
              <a:t> </a:t>
            </a:r>
            <a:r>
              <a:rPr lang="en-US" dirty="0" smtClean="0"/>
              <a:t/>
            </a:r>
            <a:br>
              <a:rPr lang="en-US" dirty="0" smtClean="0"/>
            </a:br>
            <a:r>
              <a:rPr lang="en-US" dirty="0" smtClean="0"/>
              <a:t>byte </a:t>
            </a:r>
            <a:r>
              <a:rPr lang="en-US" dirty="0"/>
              <a:t>&gt;</a:t>
            </a:r>
            <a:r>
              <a:rPr lang="en-US" b="1" dirty="0">
                <a:solidFill>
                  <a:srgbClr val="00B0F0"/>
                </a:solidFill>
              </a:rPr>
              <a:t>TILE_MEM</a:t>
            </a:r>
            <a:r>
              <a:rPr lang="en-US" dirty="0"/>
              <a:t> + </a:t>
            </a:r>
            <a:r>
              <a:rPr lang="en-US" b="1" dirty="0">
                <a:solidFill>
                  <a:srgbClr val="92D050"/>
                </a:solidFill>
              </a:rPr>
              <a:t>464</a:t>
            </a:r>
            <a:r>
              <a:rPr lang="en-US" dirty="0"/>
              <a:t> </a:t>
            </a:r>
            <a:r>
              <a:rPr lang="en-US" dirty="0" smtClean="0"/>
              <a:t/>
            </a:r>
            <a:br>
              <a:rPr lang="en-US" dirty="0" smtClean="0"/>
            </a:br>
            <a:r>
              <a:rPr lang="en-US" dirty="0" smtClean="0"/>
              <a:t>byte </a:t>
            </a:r>
            <a:r>
              <a:rPr lang="en-US" dirty="0"/>
              <a:t>&gt;</a:t>
            </a:r>
            <a:r>
              <a:rPr lang="en-US" b="1" dirty="0">
                <a:solidFill>
                  <a:srgbClr val="00B0F0"/>
                </a:solidFill>
              </a:rPr>
              <a:t>TILE_MEM</a:t>
            </a:r>
            <a:r>
              <a:rPr lang="en-US" dirty="0"/>
              <a:t> + </a:t>
            </a:r>
            <a:r>
              <a:rPr lang="en-US" b="1" dirty="0">
                <a:solidFill>
                  <a:srgbClr val="92D050"/>
                </a:solidFill>
              </a:rPr>
              <a:t>480</a:t>
            </a:r>
            <a:r>
              <a:rPr lang="en-US" dirty="0"/>
              <a:t> </a:t>
            </a:r>
            <a:r>
              <a:rPr lang="en-US" i="1" dirty="0"/>
              <a:t>; 30</a:t>
            </a:r>
            <a:r>
              <a:rPr lang="en-US" dirty="0"/>
              <a:t> </a:t>
            </a:r>
            <a:r>
              <a:rPr lang="en-US" dirty="0" smtClean="0"/>
              <a:t/>
            </a:r>
            <a:br>
              <a:rPr lang="en-US" dirty="0" smtClean="0"/>
            </a:br>
            <a:r>
              <a:rPr lang="en-US" dirty="0" smtClean="0"/>
              <a:t>byte </a:t>
            </a:r>
            <a:r>
              <a:rPr lang="en-US" dirty="0"/>
              <a:t>&gt;</a:t>
            </a:r>
            <a:r>
              <a:rPr lang="en-US" b="1" dirty="0">
                <a:solidFill>
                  <a:srgbClr val="00B0F0"/>
                </a:solidFill>
              </a:rPr>
              <a:t>TILE_MEM</a:t>
            </a:r>
            <a:r>
              <a:rPr lang="en-US" dirty="0"/>
              <a:t> + </a:t>
            </a:r>
            <a:r>
              <a:rPr lang="en-US" b="1" dirty="0">
                <a:solidFill>
                  <a:srgbClr val="92D050"/>
                </a:solidFill>
              </a:rPr>
              <a:t>496</a:t>
            </a:r>
            <a:r>
              <a:rPr lang="en-US" dirty="0"/>
              <a:t> </a:t>
            </a:r>
            <a:r>
              <a:rPr lang="en-US" dirty="0" smtClean="0"/>
              <a:t/>
            </a:r>
            <a:br>
              <a:rPr lang="en-US" dirty="0" smtClean="0"/>
            </a:br>
            <a:r>
              <a:rPr lang="en-US" dirty="0" smtClean="0"/>
              <a:t>byte </a:t>
            </a:r>
            <a:r>
              <a:rPr lang="en-US" dirty="0"/>
              <a:t>&gt;</a:t>
            </a:r>
            <a:r>
              <a:rPr lang="en-US" b="1" dirty="0">
                <a:solidFill>
                  <a:srgbClr val="00B0F0"/>
                </a:solidFill>
              </a:rPr>
              <a:t>TILE_MEM</a:t>
            </a:r>
            <a:r>
              <a:rPr lang="en-US" dirty="0"/>
              <a:t> + </a:t>
            </a:r>
            <a:r>
              <a:rPr lang="en-US" b="1" dirty="0" smtClean="0">
                <a:solidFill>
                  <a:srgbClr val="92D050"/>
                </a:solidFill>
              </a:rPr>
              <a:t>512</a:t>
            </a:r>
            <a:r>
              <a:rPr lang="en-US" dirty="0" smtClean="0"/>
              <a:t/>
            </a:r>
            <a:br>
              <a:rPr lang="en-US" dirty="0" smtClean="0"/>
            </a:br>
            <a:r>
              <a:rPr lang="en-US" dirty="0" smtClean="0"/>
              <a:t>byte </a:t>
            </a:r>
            <a:r>
              <a:rPr lang="en-US" dirty="0"/>
              <a:t>&gt;</a:t>
            </a:r>
            <a:r>
              <a:rPr lang="en-US" b="1" dirty="0">
                <a:solidFill>
                  <a:srgbClr val="00B0F0"/>
                </a:solidFill>
              </a:rPr>
              <a:t>TILE_MEM</a:t>
            </a:r>
            <a:r>
              <a:rPr lang="en-US" dirty="0"/>
              <a:t> + </a:t>
            </a:r>
            <a:r>
              <a:rPr lang="en-US" b="1" dirty="0">
                <a:solidFill>
                  <a:srgbClr val="92D050"/>
                </a:solidFill>
              </a:rPr>
              <a:t>528</a:t>
            </a:r>
            <a:r>
              <a:rPr lang="en-US" dirty="0"/>
              <a:t> </a:t>
            </a:r>
            <a:r>
              <a:rPr lang="en-US" dirty="0" smtClean="0"/>
              <a:t/>
            </a:r>
            <a:br>
              <a:rPr lang="en-US" dirty="0" smtClean="0"/>
            </a:br>
            <a:r>
              <a:rPr lang="en-US" dirty="0" smtClean="0"/>
              <a:t>byte </a:t>
            </a:r>
            <a:r>
              <a:rPr lang="en-US" dirty="0"/>
              <a:t>&gt;</a:t>
            </a:r>
            <a:r>
              <a:rPr lang="en-US" b="1" dirty="0">
                <a:solidFill>
                  <a:srgbClr val="00B0F0"/>
                </a:solidFill>
              </a:rPr>
              <a:t>TILE_MEM</a:t>
            </a:r>
            <a:r>
              <a:rPr lang="en-US" dirty="0"/>
              <a:t> + </a:t>
            </a:r>
            <a:r>
              <a:rPr lang="en-US" b="1" dirty="0">
                <a:solidFill>
                  <a:srgbClr val="92D050"/>
                </a:solidFill>
              </a:rPr>
              <a:t>544</a:t>
            </a:r>
            <a:r>
              <a:rPr lang="en-US" dirty="0"/>
              <a:t> </a:t>
            </a:r>
            <a:r>
              <a:rPr lang="en-US" dirty="0" smtClean="0"/>
              <a:t/>
            </a:r>
            <a:br>
              <a:rPr lang="en-US" dirty="0" smtClean="0"/>
            </a:br>
            <a:r>
              <a:rPr lang="en-US" dirty="0" smtClean="0"/>
              <a:t>byte </a:t>
            </a:r>
            <a:r>
              <a:rPr lang="en-US" dirty="0"/>
              <a:t>&gt;</a:t>
            </a:r>
            <a:r>
              <a:rPr lang="en-US" b="1" dirty="0">
                <a:solidFill>
                  <a:srgbClr val="00B0F0"/>
                </a:solidFill>
              </a:rPr>
              <a:t>TILE_MEM</a:t>
            </a:r>
            <a:r>
              <a:rPr lang="en-US" dirty="0"/>
              <a:t> + </a:t>
            </a:r>
            <a:r>
              <a:rPr lang="en-US" b="1" dirty="0">
                <a:solidFill>
                  <a:srgbClr val="92D050"/>
                </a:solidFill>
              </a:rPr>
              <a:t>560</a:t>
            </a:r>
            <a:r>
              <a:rPr lang="en-US" dirty="0"/>
              <a:t> </a:t>
            </a:r>
            <a:r>
              <a:rPr lang="en-US" dirty="0" smtClean="0"/>
              <a:t/>
            </a:r>
            <a:br>
              <a:rPr lang="en-US" dirty="0" smtClean="0"/>
            </a:br>
            <a:r>
              <a:rPr lang="en-US" dirty="0" smtClean="0"/>
              <a:t>byte </a:t>
            </a:r>
            <a:r>
              <a:rPr lang="en-US" dirty="0"/>
              <a:t>&gt;</a:t>
            </a:r>
            <a:r>
              <a:rPr lang="en-US" b="1" dirty="0">
                <a:solidFill>
                  <a:srgbClr val="00B0F0"/>
                </a:solidFill>
              </a:rPr>
              <a:t>TILE_MEM</a:t>
            </a:r>
            <a:r>
              <a:rPr lang="en-US" dirty="0"/>
              <a:t> + </a:t>
            </a:r>
            <a:r>
              <a:rPr lang="en-US" b="1" dirty="0">
                <a:solidFill>
                  <a:srgbClr val="92D050"/>
                </a:solidFill>
              </a:rPr>
              <a:t>576</a:t>
            </a:r>
            <a:r>
              <a:rPr lang="en-US" dirty="0"/>
              <a:t> </a:t>
            </a:r>
            <a:r>
              <a:rPr lang="en-US" dirty="0" smtClean="0"/>
              <a:t/>
            </a:r>
            <a:br>
              <a:rPr lang="en-US" dirty="0" smtClean="0"/>
            </a:br>
            <a:r>
              <a:rPr lang="en-US" dirty="0" smtClean="0"/>
              <a:t>byte </a:t>
            </a:r>
            <a:r>
              <a:rPr lang="en-US" dirty="0"/>
              <a:t>&gt;</a:t>
            </a:r>
            <a:r>
              <a:rPr lang="en-US" b="1" dirty="0">
                <a:solidFill>
                  <a:srgbClr val="00B0F0"/>
                </a:solidFill>
              </a:rPr>
              <a:t>TILE_MEM</a:t>
            </a:r>
            <a:r>
              <a:rPr lang="en-US" dirty="0"/>
              <a:t> + </a:t>
            </a:r>
            <a:r>
              <a:rPr lang="en-US" b="1" dirty="0">
                <a:solidFill>
                  <a:srgbClr val="92D050"/>
                </a:solidFill>
              </a:rPr>
              <a:t>592</a:t>
            </a:r>
            <a:r>
              <a:rPr lang="en-US" dirty="0"/>
              <a:t> </a:t>
            </a:r>
            <a:r>
              <a:rPr lang="en-US" dirty="0" smtClean="0"/>
              <a:t/>
            </a:r>
            <a:br>
              <a:rPr lang="en-US" dirty="0" smtClean="0"/>
            </a:br>
            <a:r>
              <a:rPr lang="en-US" dirty="0" smtClean="0"/>
              <a:t>byte </a:t>
            </a:r>
            <a:r>
              <a:rPr lang="en-US" dirty="0"/>
              <a:t>&gt;</a:t>
            </a:r>
            <a:r>
              <a:rPr lang="en-US" b="1" dirty="0">
                <a:solidFill>
                  <a:srgbClr val="00B0F0"/>
                </a:solidFill>
              </a:rPr>
              <a:t>TILE_MEM</a:t>
            </a:r>
            <a:r>
              <a:rPr lang="en-US" dirty="0"/>
              <a:t> + </a:t>
            </a:r>
            <a:r>
              <a:rPr lang="en-US" b="1" dirty="0">
                <a:solidFill>
                  <a:srgbClr val="92D050"/>
                </a:solidFill>
              </a:rPr>
              <a:t>608</a:t>
            </a:r>
            <a:r>
              <a:rPr lang="en-US" dirty="0"/>
              <a:t> </a:t>
            </a:r>
            <a:r>
              <a:rPr lang="en-US" dirty="0" smtClean="0"/>
              <a:t/>
            </a:r>
            <a:br>
              <a:rPr lang="en-US" dirty="0" smtClean="0"/>
            </a:br>
            <a:r>
              <a:rPr lang="en-US" dirty="0" smtClean="0"/>
              <a:t>byte </a:t>
            </a:r>
            <a:r>
              <a:rPr lang="en-US" dirty="0"/>
              <a:t>&gt;</a:t>
            </a:r>
            <a:r>
              <a:rPr lang="en-US" b="1" dirty="0">
                <a:solidFill>
                  <a:srgbClr val="00B0F0"/>
                </a:solidFill>
              </a:rPr>
              <a:t>TILE_MEM</a:t>
            </a:r>
            <a:r>
              <a:rPr lang="en-US" dirty="0"/>
              <a:t> + </a:t>
            </a:r>
            <a:r>
              <a:rPr lang="en-US" b="1" dirty="0" smtClean="0">
                <a:solidFill>
                  <a:srgbClr val="92D050"/>
                </a:solidFill>
              </a:rPr>
              <a:t>624</a:t>
            </a:r>
            <a:endParaRPr lang="en-US" b="1" dirty="0">
              <a:solidFill>
                <a:srgbClr val="92D050"/>
              </a:solidFill>
            </a:endParaRPr>
          </a:p>
        </p:txBody>
      </p:sp>
    </p:spTree>
    <p:extLst>
      <p:ext uri="{BB962C8B-B14F-4D97-AF65-F5344CB8AC3E}">
        <p14:creationId xmlns:p14="http://schemas.microsoft.com/office/powerpoint/2010/main" val="1115210313"/>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3"/>
          </p:nvPr>
        </p:nvSpPr>
        <p:spPr/>
        <p:txBody>
          <a:bodyPr>
            <a:normAutofit/>
          </a:bodyPr>
          <a:lstStyle/>
          <a:p>
            <a:r>
              <a:rPr lang="en-US" sz="2400" dirty="0"/>
              <a:t>byte &gt;</a:t>
            </a:r>
            <a:r>
              <a:rPr lang="en-US" sz="2400" b="1" dirty="0">
                <a:solidFill>
                  <a:srgbClr val="00B0F0"/>
                </a:solidFill>
              </a:rPr>
              <a:t>TILE_MEM</a:t>
            </a:r>
            <a:r>
              <a:rPr lang="en-US" sz="2400" dirty="0">
                <a:solidFill>
                  <a:srgbClr val="00B0F0"/>
                </a:solidFill>
              </a:rPr>
              <a:t> </a:t>
            </a:r>
            <a:r>
              <a:rPr lang="en-US" sz="2400" dirty="0"/>
              <a:t>+ </a:t>
            </a:r>
            <a:r>
              <a:rPr lang="en-US" sz="2400" b="1" dirty="0">
                <a:solidFill>
                  <a:srgbClr val="92D050"/>
                </a:solidFill>
              </a:rPr>
              <a:t>640</a:t>
            </a:r>
            <a:r>
              <a:rPr lang="en-US" sz="2400" dirty="0"/>
              <a:t> </a:t>
            </a:r>
            <a:r>
              <a:rPr lang="en-US" sz="2400" i="1" dirty="0"/>
              <a:t>; 40</a:t>
            </a:r>
            <a:r>
              <a:rPr lang="en-US" sz="2400" dirty="0"/>
              <a:t> </a:t>
            </a:r>
            <a:r>
              <a:rPr lang="en-US" sz="2400" dirty="0" smtClean="0"/>
              <a:t/>
            </a:r>
            <a:br>
              <a:rPr lang="en-US" sz="2400" dirty="0" smtClean="0"/>
            </a:br>
            <a:r>
              <a:rPr lang="en-US" sz="2400" dirty="0" smtClean="0"/>
              <a:t>byte </a:t>
            </a:r>
            <a:r>
              <a:rPr lang="en-US" sz="2400" dirty="0"/>
              <a:t>&gt;</a:t>
            </a:r>
            <a:r>
              <a:rPr lang="en-US" sz="2400" b="1" dirty="0">
                <a:solidFill>
                  <a:srgbClr val="00B0F0"/>
                </a:solidFill>
              </a:rPr>
              <a:t>TILE_MEM</a:t>
            </a:r>
            <a:r>
              <a:rPr lang="en-US" sz="2400" dirty="0"/>
              <a:t> + </a:t>
            </a:r>
            <a:r>
              <a:rPr lang="en-US" sz="2400" b="1" dirty="0">
                <a:solidFill>
                  <a:srgbClr val="92D050"/>
                </a:solidFill>
              </a:rPr>
              <a:t>656</a:t>
            </a:r>
            <a:r>
              <a:rPr lang="en-US" sz="2400" dirty="0"/>
              <a:t> </a:t>
            </a:r>
            <a:r>
              <a:rPr lang="en-US" sz="2400" dirty="0" smtClean="0"/>
              <a:t/>
            </a:r>
            <a:br>
              <a:rPr lang="en-US" sz="2400" dirty="0" smtClean="0"/>
            </a:br>
            <a:r>
              <a:rPr lang="en-US" sz="2400" dirty="0" smtClean="0"/>
              <a:t>byte </a:t>
            </a:r>
            <a:r>
              <a:rPr lang="en-US" sz="2400" dirty="0"/>
              <a:t>&gt;</a:t>
            </a:r>
            <a:r>
              <a:rPr lang="en-US" sz="2400" b="1" dirty="0">
                <a:solidFill>
                  <a:srgbClr val="00B0F0"/>
                </a:solidFill>
              </a:rPr>
              <a:t>TILE_MEM</a:t>
            </a:r>
            <a:r>
              <a:rPr lang="en-US" sz="2400" dirty="0"/>
              <a:t> + </a:t>
            </a:r>
            <a:r>
              <a:rPr lang="en-US" sz="2400" b="1" dirty="0">
                <a:solidFill>
                  <a:srgbClr val="92D050"/>
                </a:solidFill>
              </a:rPr>
              <a:t>672</a:t>
            </a:r>
            <a:r>
              <a:rPr lang="en-US" sz="2400" dirty="0"/>
              <a:t> </a:t>
            </a:r>
            <a:r>
              <a:rPr lang="en-US" sz="2400" dirty="0" smtClean="0"/>
              <a:t/>
            </a:r>
            <a:br>
              <a:rPr lang="en-US" sz="2400" dirty="0" smtClean="0"/>
            </a:br>
            <a:r>
              <a:rPr lang="en-US" sz="2400" dirty="0" smtClean="0"/>
              <a:t>byte </a:t>
            </a:r>
            <a:r>
              <a:rPr lang="en-US" sz="2400" dirty="0"/>
              <a:t>&gt;</a:t>
            </a:r>
            <a:r>
              <a:rPr lang="en-US" sz="2400" b="1" dirty="0">
                <a:solidFill>
                  <a:srgbClr val="00B0F0"/>
                </a:solidFill>
              </a:rPr>
              <a:t>TILE_MEM</a:t>
            </a:r>
            <a:r>
              <a:rPr lang="en-US" sz="2400" dirty="0"/>
              <a:t> + </a:t>
            </a:r>
            <a:r>
              <a:rPr lang="en-US" sz="2400" b="1" dirty="0">
                <a:solidFill>
                  <a:srgbClr val="92D050"/>
                </a:solidFill>
              </a:rPr>
              <a:t>688</a:t>
            </a:r>
            <a:r>
              <a:rPr lang="en-US" sz="2400" dirty="0"/>
              <a:t> </a:t>
            </a:r>
            <a:r>
              <a:rPr lang="en-US" sz="2400" dirty="0" smtClean="0"/>
              <a:t/>
            </a:r>
            <a:br>
              <a:rPr lang="en-US" sz="2400" dirty="0" smtClean="0"/>
            </a:br>
            <a:r>
              <a:rPr lang="en-US" sz="2400" dirty="0" smtClean="0"/>
              <a:t>byte </a:t>
            </a:r>
            <a:r>
              <a:rPr lang="en-US" sz="2400" dirty="0"/>
              <a:t>&gt;</a:t>
            </a:r>
            <a:r>
              <a:rPr lang="en-US" sz="2400" b="1" dirty="0">
                <a:solidFill>
                  <a:srgbClr val="00B0F0"/>
                </a:solidFill>
              </a:rPr>
              <a:t>TILE_MEM</a:t>
            </a:r>
            <a:r>
              <a:rPr lang="en-US" sz="2400" dirty="0"/>
              <a:t> + </a:t>
            </a:r>
            <a:r>
              <a:rPr lang="en-US" sz="2400" b="1" dirty="0">
                <a:solidFill>
                  <a:srgbClr val="92D050"/>
                </a:solidFill>
              </a:rPr>
              <a:t>704</a:t>
            </a:r>
            <a:r>
              <a:rPr lang="en-US" sz="2400" dirty="0"/>
              <a:t> </a:t>
            </a:r>
            <a:r>
              <a:rPr lang="en-US" sz="2400" dirty="0" smtClean="0"/>
              <a:t/>
            </a:r>
            <a:br>
              <a:rPr lang="en-US" sz="2400" dirty="0" smtClean="0"/>
            </a:br>
            <a:r>
              <a:rPr lang="en-US" sz="2400" dirty="0" smtClean="0"/>
              <a:t>byte </a:t>
            </a:r>
            <a:r>
              <a:rPr lang="en-US" sz="2400" dirty="0"/>
              <a:t>&gt;</a:t>
            </a:r>
            <a:r>
              <a:rPr lang="en-US" sz="2400" b="1" dirty="0">
                <a:solidFill>
                  <a:srgbClr val="00B0F0"/>
                </a:solidFill>
              </a:rPr>
              <a:t>TILE_MEM</a:t>
            </a:r>
            <a:r>
              <a:rPr lang="en-US" sz="2400" dirty="0"/>
              <a:t> + </a:t>
            </a:r>
            <a:r>
              <a:rPr lang="en-US" sz="2400" b="1" dirty="0">
                <a:solidFill>
                  <a:srgbClr val="92D050"/>
                </a:solidFill>
              </a:rPr>
              <a:t>720</a:t>
            </a:r>
            <a:r>
              <a:rPr lang="en-US" sz="2400" dirty="0"/>
              <a:t> </a:t>
            </a:r>
            <a:r>
              <a:rPr lang="en-US" sz="2400" dirty="0" smtClean="0"/>
              <a:t/>
            </a:r>
            <a:br>
              <a:rPr lang="en-US" sz="2400" dirty="0" smtClean="0"/>
            </a:br>
            <a:r>
              <a:rPr lang="en-US" sz="2400" dirty="0" smtClean="0"/>
              <a:t>byte </a:t>
            </a:r>
            <a:r>
              <a:rPr lang="en-US" sz="2400" dirty="0"/>
              <a:t>&gt;</a:t>
            </a:r>
            <a:r>
              <a:rPr lang="en-US" sz="2400" b="1" dirty="0">
                <a:solidFill>
                  <a:srgbClr val="00B0F0"/>
                </a:solidFill>
              </a:rPr>
              <a:t>TILE_MEM</a:t>
            </a:r>
            <a:r>
              <a:rPr lang="en-US" sz="2400" dirty="0"/>
              <a:t> + </a:t>
            </a:r>
            <a:r>
              <a:rPr lang="en-US" sz="2400" b="1" dirty="0">
                <a:solidFill>
                  <a:srgbClr val="92D050"/>
                </a:solidFill>
              </a:rPr>
              <a:t>736</a:t>
            </a:r>
            <a:r>
              <a:rPr lang="en-US" sz="2400" dirty="0"/>
              <a:t> </a:t>
            </a:r>
            <a:r>
              <a:rPr lang="en-US" sz="2400" dirty="0" smtClean="0"/>
              <a:t/>
            </a:r>
            <a:br>
              <a:rPr lang="en-US" sz="2400" dirty="0" smtClean="0"/>
            </a:br>
            <a:r>
              <a:rPr lang="en-US" sz="2400" dirty="0" smtClean="0"/>
              <a:t>byte </a:t>
            </a:r>
            <a:r>
              <a:rPr lang="en-US" sz="2400" dirty="0"/>
              <a:t>&gt;</a:t>
            </a:r>
            <a:r>
              <a:rPr lang="en-US" sz="2400" b="1" dirty="0">
                <a:solidFill>
                  <a:srgbClr val="00B0F0"/>
                </a:solidFill>
              </a:rPr>
              <a:t>TILE_MEM</a:t>
            </a:r>
            <a:r>
              <a:rPr lang="en-US" sz="2400" dirty="0"/>
              <a:t> + </a:t>
            </a:r>
            <a:r>
              <a:rPr lang="en-US" sz="2400" b="1" dirty="0">
                <a:solidFill>
                  <a:srgbClr val="92D050"/>
                </a:solidFill>
              </a:rPr>
              <a:t>752</a:t>
            </a:r>
            <a:r>
              <a:rPr lang="en-US" sz="2400" dirty="0"/>
              <a:t> </a:t>
            </a:r>
            <a:r>
              <a:rPr lang="en-US" sz="2400" dirty="0" smtClean="0"/>
              <a:t/>
            </a:r>
            <a:br>
              <a:rPr lang="en-US" sz="2400" dirty="0" smtClean="0"/>
            </a:br>
            <a:r>
              <a:rPr lang="en-US" sz="2400" dirty="0" smtClean="0"/>
              <a:t>byte </a:t>
            </a:r>
            <a:r>
              <a:rPr lang="en-US" sz="2400" dirty="0"/>
              <a:t>&gt;</a:t>
            </a:r>
            <a:r>
              <a:rPr lang="en-US" sz="2400" b="1" dirty="0">
                <a:solidFill>
                  <a:srgbClr val="00B0F0"/>
                </a:solidFill>
              </a:rPr>
              <a:t>TILE_MEM</a:t>
            </a:r>
            <a:r>
              <a:rPr lang="en-US" sz="2400" dirty="0"/>
              <a:t> + </a:t>
            </a:r>
            <a:r>
              <a:rPr lang="en-US" sz="2400" b="1" dirty="0">
                <a:solidFill>
                  <a:srgbClr val="92D050"/>
                </a:solidFill>
              </a:rPr>
              <a:t>768</a:t>
            </a:r>
            <a:r>
              <a:rPr lang="en-US" sz="2400" dirty="0"/>
              <a:t> </a:t>
            </a:r>
            <a:r>
              <a:rPr lang="en-US" sz="2400" dirty="0" smtClean="0"/>
              <a:t/>
            </a:r>
            <a:br>
              <a:rPr lang="en-US" sz="2400" dirty="0" smtClean="0"/>
            </a:br>
            <a:r>
              <a:rPr lang="en-US" sz="2400" dirty="0" smtClean="0"/>
              <a:t>byte </a:t>
            </a:r>
            <a:r>
              <a:rPr lang="en-US" sz="2400" dirty="0"/>
              <a:t>&gt;</a:t>
            </a:r>
            <a:r>
              <a:rPr lang="en-US" sz="2400" b="1" dirty="0">
                <a:solidFill>
                  <a:srgbClr val="00B0F0"/>
                </a:solidFill>
              </a:rPr>
              <a:t>TILE_MEM</a:t>
            </a:r>
            <a:r>
              <a:rPr lang="en-US" sz="2400" dirty="0"/>
              <a:t> + </a:t>
            </a:r>
            <a:r>
              <a:rPr lang="en-US" sz="2400" b="1" dirty="0">
                <a:solidFill>
                  <a:srgbClr val="92D050"/>
                </a:solidFill>
              </a:rPr>
              <a:t>784</a:t>
            </a:r>
          </a:p>
        </p:txBody>
      </p:sp>
    </p:spTree>
    <p:extLst>
      <p:ext uri="{BB962C8B-B14F-4D97-AF65-F5344CB8AC3E}">
        <p14:creationId xmlns:p14="http://schemas.microsoft.com/office/powerpoint/2010/main" val="3003834774"/>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3"/>
          </p:nvPr>
        </p:nvSpPr>
        <p:spPr>
          <a:xfrm>
            <a:off x="609600" y="1600200"/>
            <a:ext cx="7924800" cy="4953000"/>
          </a:xfrm>
        </p:spPr>
        <p:txBody>
          <a:bodyPr>
            <a:normAutofit/>
          </a:bodyPr>
          <a:lstStyle/>
          <a:p>
            <a:r>
              <a:rPr lang="en-US" sz="2000" dirty="0"/>
              <a:t>byte &gt;</a:t>
            </a:r>
            <a:r>
              <a:rPr lang="en-US" sz="2000" b="1" dirty="0">
                <a:solidFill>
                  <a:srgbClr val="00B0F0"/>
                </a:solidFill>
              </a:rPr>
              <a:t>TILE_MEM</a:t>
            </a:r>
            <a:r>
              <a:rPr lang="en-US" sz="2000" dirty="0"/>
              <a:t> + </a:t>
            </a:r>
            <a:r>
              <a:rPr lang="en-US" sz="2000" b="1" dirty="0">
                <a:solidFill>
                  <a:srgbClr val="92D050"/>
                </a:solidFill>
              </a:rPr>
              <a:t>800</a:t>
            </a:r>
            <a:r>
              <a:rPr lang="en-US" sz="2000" dirty="0"/>
              <a:t> </a:t>
            </a:r>
            <a:r>
              <a:rPr lang="en-US" sz="2000" i="1" dirty="0"/>
              <a:t>;50</a:t>
            </a:r>
            <a:r>
              <a:rPr lang="en-US" sz="2000" dirty="0"/>
              <a:t> </a:t>
            </a:r>
            <a:r>
              <a:rPr lang="en-US" sz="2000" dirty="0" smtClean="0"/>
              <a:t/>
            </a:r>
            <a:br>
              <a:rPr lang="en-US" sz="2000" dirty="0" smtClean="0"/>
            </a:br>
            <a:r>
              <a:rPr lang="en-US" sz="2000" dirty="0" smtClean="0"/>
              <a:t>byte </a:t>
            </a:r>
            <a:r>
              <a:rPr lang="en-US" sz="2000" dirty="0"/>
              <a:t>&gt;</a:t>
            </a:r>
            <a:r>
              <a:rPr lang="en-US" sz="2000" b="1" dirty="0">
                <a:solidFill>
                  <a:srgbClr val="00B0F0"/>
                </a:solidFill>
              </a:rPr>
              <a:t>TILE_MEM</a:t>
            </a:r>
            <a:r>
              <a:rPr lang="en-US" sz="2000" dirty="0"/>
              <a:t> + </a:t>
            </a:r>
            <a:r>
              <a:rPr lang="en-US" sz="2000" b="1" dirty="0">
                <a:solidFill>
                  <a:srgbClr val="92D050"/>
                </a:solidFill>
              </a:rPr>
              <a:t>816</a:t>
            </a:r>
            <a:r>
              <a:rPr lang="en-US" sz="2000" dirty="0"/>
              <a:t> </a:t>
            </a:r>
            <a:r>
              <a:rPr lang="en-US" sz="2000" dirty="0" smtClean="0"/>
              <a:t/>
            </a:r>
            <a:br>
              <a:rPr lang="en-US" sz="2000" dirty="0" smtClean="0"/>
            </a:br>
            <a:r>
              <a:rPr lang="en-US" sz="2000" dirty="0" smtClean="0"/>
              <a:t>byte </a:t>
            </a:r>
            <a:r>
              <a:rPr lang="en-US" sz="2000" dirty="0"/>
              <a:t>&gt;</a:t>
            </a:r>
            <a:r>
              <a:rPr lang="en-US" sz="2000" b="1" dirty="0">
                <a:solidFill>
                  <a:srgbClr val="00B0F0"/>
                </a:solidFill>
              </a:rPr>
              <a:t>TILE_MEM</a:t>
            </a:r>
            <a:r>
              <a:rPr lang="en-US" sz="2000" dirty="0"/>
              <a:t> + </a:t>
            </a:r>
            <a:r>
              <a:rPr lang="en-US" sz="2000" b="1" dirty="0">
                <a:solidFill>
                  <a:srgbClr val="92D050"/>
                </a:solidFill>
              </a:rPr>
              <a:t>832</a:t>
            </a:r>
            <a:r>
              <a:rPr lang="en-US" sz="2000" dirty="0"/>
              <a:t> </a:t>
            </a:r>
            <a:r>
              <a:rPr lang="en-US" sz="2000" dirty="0" smtClean="0"/>
              <a:t/>
            </a:r>
            <a:br>
              <a:rPr lang="en-US" sz="2000" dirty="0" smtClean="0"/>
            </a:br>
            <a:r>
              <a:rPr lang="en-US" sz="2000" dirty="0" smtClean="0"/>
              <a:t>byte </a:t>
            </a:r>
            <a:r>
              <a:rPr lang="en-US" sz="2000" dirty="0"/>
              <a:t>&gt;</a:t>
            </a:r>
            <a:r>
              <a:rPr lang="en-US" sz="2000" b="1" dirty="0">
                <a:solidFill>
                  <a:srgbClr val="00B0F0"/>
                </a:solidFill>
              </a:rPr>
              <a:t>TILE_MEM</a:t>
            </a:r>
            <a:r>
              <a:rPr lang="en-US" sz="2000" dirty="0"/>
              <a:t> + </a:t>
            </a:r>
            <a:r>
              <a:rPr lang="en-US" sz="2000" b="1" dirty="0">
                <a:solidFill>
                  <a:srgbClr val="92D050"/>
                </a:solidFill>
              </a:rPr>
              <a:t>848</a:t>
            </a:r>
            <a:r>
              <a:rPr lang="en-US" sz="2000" dirty="0"/>
              <a:t> </a:t>
            </a:r>
            <a:r>
              <a:rPr lang="en-US" sz="2000" dirty="0" smtClean="0"/>
              <a:t/>
            </a:r>
            <a:br>
              <a:rPr lang="en-US" sz="2000" dirty="0" smtClean="0"/>
            </a:br>
            <a:r>
              <a:rPr lang="en-US" sz="2000" dirty="0" smtClean="0"/>
              <a:t>byte </a:t>
            </a:r>
            <a:r>
              <a:rPr lang="en-US" sz="2000" dirty="0"/>
              <a:t>&gt;</a:t>
            </a:r>
            <a:r>
              <a:rPr lang="en-US" sz="2000" b="1" dirty="0">
                <a:solidFill>
                  <a:srgbClr val="00B0F0"/>
                </a:solidFill>
              </a:rPr>
              <a:t>TILE_MEM</a:t>
            </a:r>
            <a:r>
              <a:rPr lang="en-US" sz="2000" dirty="0"/>
              <a:t> + </a:t>
            </a:r>
            <a:r>
              <a:rPr lang="en-US" sz="2000" b="1" dirty="0">
                <a:solidFill>
                  <a:srgbClr val="92D050"/>
                </a:solidFill>
              </a:rPr>
              <a:t>864</a:t>
            </a:r>
            <a:r>
              <a:rPr lang="en-US" sz="2000" dirty="0"/>
              <a:t> </a:t>
            </a:r>
            <a:r>
              <a:rPr lang="en-US" sz="2000" dirty="0" smtClean="0"/>
              <a:t/>
            </a:r>
            <a:br>
              <a:rPr lang="en-US" sz="2000" dirty="0" smtClean="0"/>
            </a:br>
            <a:r>
              <a:rPr lang="en-US" sz="2000" dirty="0" smtClean="0"/>
              <a:t>byte </a:t>
            </a:r>
            <a:r>
              <a:rPr lang="en-US" sz="2000" dirty="0"/>
              <a:t>&gt;</a:t>
            </a:r>
            <a:r>
              <a:rPr lang="en-US" sz="2000" b="1" dirty="0">
                <a:solidFill>
                  <a:srgbClr val="00B0F0"/>
                </a:solidFill>
              </a:rPr>
              <a:t>TILE_MEM</a:t>
            </a:r>
            <a:r>
              <a:rPr lang="en-US" sz="2000" dirty="0"/>
              <a:t> + </a:t>
            </a:r>
            <a:r>
              <a:rPr lang="en-US" sz="2000" b="1" dirty="0">
                <a:solidFill>
                  <a:srgbClr val="92D050"/>
                </a:solidFill>
              </a:rPr>
              <a:t>880</a:t>
            </a:r>
            <a:r>
              <a:rPr lang="en-US" sz="2000" dirty="0"/>
              <a:t> </a:t>
            </a:r>
            <a:r>
              <a:rPr lang="en-US" sz="2000" dirty="0" smtClean="0"/>
              <a:t/>
            </a:r>
            <a:br>
              <a:rPr lang="en-US" sz="2000" dirty="0" smtClean="0"/>
            </a:br>
            <a:r>
              <a:rPr lang="en-US" sz="2000" dirty="0" smtClean="0"/>
              <a:t>byte </a:t>
            </a:r>
            <a:r>
              <a:rPr lang="en-US" sz="2000" dirty="0"/>
              <a:t>&gt;</a:t>
            </a:r>
            <a:r>
              <a:rPr lang="en-US" sz="2000" b="1" dirty="0">
                <a:solidFill>
                  <a:srgbClr val="00B0F0"/>
                </a:solidFill>
              </a:rPr>
              <a:t>TILE_MEM</a:t>
            </a:r>
            <a:r>
              <a:rPr lang="en-US" sz="2000" dirty="0"/>
              <a:t> + </a:t>
            </a:r>
            <a:r>
              <a:rPr lang="en-US" sz="2000" b="1" dirty="0">
                <a:solidFill>
                  <a:srgbClr val="92D050"/>
                </a:solidFill>
              </a:rPr>
              <a:t>896</a:t>
            </a:r>
            <a:r>
              <a:rPr lang="en-US" sz="2000" dirty="0"/>
              <a:t> </a:t>
            </a:r>
            <a:r>
              <a:rPr lang="en-US" sz="2000" dirty="0" smtClean="0"/>
              <a:t/>
            </a:r>
            <a:br>
              <a:rPr lang="en-US" sz="2000" dirty="0" smtClean="0"/>
            </a:br>
            <a:r>
              <a:rPr lang="en-US" sz="2000" dirty="0" smtClean="0"/>
              <a:t>byte </a:t>
            </a:r>
            <a:r>
              <a:rPr lang="en-US" sz="2000" dirty="0"/>
              <a:t>&gt;</a:t>
            </a:r>
            <a:r>
              <a:rPr lang="en-US" sz="2000" b="1" dirty="0">
                <a:solidFill>
                  <a:srgbClr val="00B0F0"/>
                </a:solidFill>
              </a:rPr>
              <a:t>TILE_MEM</a:t>
            </a:r>
            <a:r>
              <a:rPr lang="en-US" sz="2000" dirty="0"/>
              <a:t> + </a:t>
            </a:r>
            <a:r>
              <a:rPr lang="en-US" sz="2000" b="1" dirty="0">
                <a:solidFill>
                  <a:srgbClr val="92D050"/>
                </a:solidFill>
              </a:rPr>
              <a:t>912</a:t>
            </a:r>
            <a:r>
              <a:rPr lang="en-US" sz="2000" dirty="0"/>
              <a:t> </a:t>
            </a:r>
            <a:r>
              <a:rPr lang="en-US" sz="2000" dirty="0" smtClean="0"/>
              <a:t/>
            </a:r>
            <a:br>
              <a:rPr lang="en-US" sz="2000" dirty="0" smtClean="0"/>
            </a:br>
            <a:r>
              <a:rPr lang="en-US" sz="2000" dirty="0" smtClean="0"/>
              <a:t>byte </a:t>
            </a:r>
            <a:r>
              <a:rPr lang="en-US" sz="2000" dirty="0"/>
              <a:t>&gt;</a:t>
            </a:r>
            <a:r>
              <a:rPr lang="en-US" sz="2000" b="1" dirty="0">
                <a:solidFill>
                  <a:srgbClr val="00B0F0"/>
                </a:solidFill>
              </a:rPr>
              <a:t>TILE_MEM</a:t>
            </a:r>
            <a:r>
              <a:rPr lang="en-US" sz="2000" dirty="0"/>
              <a:t> + </a:t>
            </a:r>
            <a:r>
              <a:rPr lang="en-US" sz="2000" b="1" dirty="0">
                <a:solidFill>
                  <a:srgbClr val="92D050"/>
                </a:solidFill>
              </a:rPr>
              <a:t>928</a:t>
            </a:r>
            <a:r>
              <a:rPr lang="en-US" sz="2000" dirty="0"/>
              <a:t> </a:t>
            </a:r>
            <a:r>
              <a:rPr lang="en-US" sz="2000" dirty="0" smtClean="0"/>
              <a:t/>
            </a:r>
            <a:br>
              <a:rPr lang="en-US" sz="2000" dirty="0" smtClean="0"/>
            </a:br>
            <a:r>
              <a:rPr lang="en-US" sz="2000" dirty="0" smtClean="0"/>
              <a:t>byte </a:t>
            </a:r>
            <a:r>
              <a:rPr lang="en-US" sz="2000" dirty="0"/>
              <a:t>&gt;</a:t>
            </a:r>
            <a:r>
              <a:rPr lang="en-US" sz="2000" b="1" dirty="0">
                <a:solidFill>
                  <a:srgbClr val="00B0F0"/>
                </a:solidFill>
              </a:rPr>
              <a:t>TILE_MEM</a:t>
            </a:r>
            <a:r>
              <a:rPr lang="en-US" sz="2000" dirty="0"/>
              <a:t> + </a:t>
            </a:r>
            <a:r>
              <a:rPr lang="en-US" sz="2000" b="1" dirty="0">
                <a:solidFill>
                  <a:srgbClr val="92D050"/>
                </a:solidFill>
              </a:rPr>
              <a:t>944</a:t>
            </a:r>
            <a:r>
              <a:rPr lang="en-US" sz="2000" dirty="0"/>
              <a:t> </a:t>
            </a:r>
            <a:r>
              <a:rPr lang="en-US" sz="2000" dirty="0" smtClean="0"/>
              <a:t/>
            </a:r>
            <a:br>
              <a:rPr lang="en-US" sz="2000" dirty="0" smtClean="0"/>
            </a:br>
            <a:r>
              <a:rPr lang="en-US" sz="2000" dirty="0" smtClean="0"/>
              <a:t>byte </a:t>
            </a:r>
            <a:r>
              <a:rPr lang="en-US" sz="2000" dirty="0"/>
              <a:t>&gt;</a:t>
            </a:r>
            <a:r>
              <a:rPr lang="en-US" sz="2000" b="1" dirty="0">
                <a:solidFill>
                  <a:srgbClr val="00B0F0"/>
                </a:solidFill>
              </a:rPr>
              <a:t>TILE_MEM</a:t>
            </a:r>
            <a:r>
              <a:rPr lang="en-US" sz="2000" dirty="0"/>
              <a:t> + </a:t>
            </a:r>
            <a:r>
              <a:rPr lang="en-US" sz="2000" b="1" dirty="0">
                <a:solidFill>
                  <a:srgbClr val="92D050"/>
                </a:solidFill>
              </a:rPr>
              <a:t>960</a:t>
            </a:r>
            <a:r>
              <a:rPr lang="en-US" sz="2000" dirty="0"/>
              <a:t> </a:t>
            </a:r>
            <a:r>
              <a:rPr lang="en-US" sz="2000" i="1" dirty="0"/>
              <a:t>; 10</a:t>
            </a:r>
            <a:r>
              <a:rPr lang="en-US" sz="2000" dirty="0"/>
              <a:t> </a:t>
            </a:r>
            <a:r>
              <a:rPr lang="en-US" sz="2000" dirty="0" smtClean="0"/>
              <a:t/>
            </a:r>
            <a:br>
              <a:rPr lang="en-US" sz="2000" dirty="0" smtClean="0"/>
            </a:br>
            <a:r>
              <a:rPr lang="en-US" sz="2000" dirty="0" smtClean="0"/>
              <a:t>byte </a:t>
            </a:r>
            <a:r>
              <a:rPr lang="en-US" sz="2000" dirty="0"/>
              <a:t>&gt;</a:t>
            </a:r>
            <a:r>
              <a:rPr lang="en-US" sz="2000" b="1" dirty="0">
                <a:solidFill>
                  <a:srgbClr val="00B0F0"/>
                </a:solidFill>
              </a:rPr>
              <a:t>TILE_MEM</a:t>
            </a:r>
            <a:r>
              <a:rPr lang="en-US" sz="2000" dirty="0"/>
              <a:t> + </a:t>
            </a:r>
            <a:r>
              <a:rPr lang="en-US" sz="2000" b="1" dirty="0">
                <a:solidFill>
                  <a:srgbClr val="92D050"/>
                </a:solidFill>
              </a:rPr>
              <a:t>976</a:t>
            </a:r>
            <a:r>
              <a:rPr lang="en-US" sz="2000" dirty="0"/>
              <a:t> </a:t>
            </a:r>
            <a:r>
              <a:rPr lang="en-US" sz="2000" dirty="0" smtClean="0"/>
              <a:t/>
            </a:r>
            <a:br>
              <a:rPr lang="en-US" sz="2000" dirty="0" smtClean="0"/>
            </a:br>
            <a:r>
              <a:rPr lang="en-US" sz="2000" dirty="0" smtClean="0"/>
              <a:t>byte </a:t>
            </a:r>
            <a:r>
              <a:rPr lang="en-US" sz="2000" dirty="0"/>
              <a:t>&gt;</a:t>
            </a:r>
            <a:r>
              <a:rPr lang="en-US" sz="2000" b="1" dirty="0">
                <a:solidFill>
                  <a:srgbClr val="00B0F0"/>
                </a:solidFill>
              </a:rPr>
              <a:t>TILE_MEM</a:t>
            </a:r>
            <a:r>
              <a:rPr lang="en-US" sz="2000" dirty="0"/>
              <a:t> + </a:t>
            </a:r>
            <a:r>
              <a:rPr lang="en-US" sz="2000" b="1" dirty="0">
                <a:solidFill>
                  <a:srgbClr val="92D050"/>
                </a:solidFill>
              </a:rPr>
              <a:t>992</a:t>
            </a:r>
            <a:r>
              <a:rPr lang="en-US" sz="2000" dirty="0"/>
              <a:t> </a:t>
            </a:r>
            <a:r>
              <a:rPr lang="en-US" sz="2000" dirty="0" smtClean="0"/>
              <a:t/>
            </a:r>
            <a:br>
              <a:rPr lang="en-US" sz="2000" dirty="0" smtClean="0"/>
            </a:br>
            <a:r>
              <a:rPr lang="en-US" sz="2000" dirty="0" smtClean="0"/>
              <a:t>byte </a:t>
            </a:r>
            <a:r>
              <a:rPr lang="en-US" sz="2000" dirty="0"/>
              <a:t>&gt;</a:t>
            </a:r>
            <a:r>
              <a:rPr lang="en-US" sz="2000" b="1" dirty="0">
                <a:solidFill>
                  <a:srgbClr val="00B0F0"/>
                </a:solidFill>
              </a:rPr>
              <a:t>TILE_MEM</a:t>
            </a:r>
            <a:r>
              <a:rPr lang="en-US" sz="2000" dirty="0"/>
              <a:t> + </a:t>
            </a:r>
            <a:r>
              <a:rPr lang="en-US" sz="2000" b="1" dirty="0">
                <a:solidFill>
                  <a:srgbClr val="92D050"/>
                </a:solidFill>
              </a:rPr>
              <a:t>1008</a:t>
            </a:r>
            <a:r>
              <a:rPr lang="en-US" sz="2000" dirty="0"/>
              <a:t> </a:t>
            </a:r>
            <a:r>
              <a:rPr lang="en-US" sz="2000" dirty="0" smtClean="0"/>
              <a:t/>
            </a:r>
            <a:br>
              <a:rPr lang="en-US" sz="2000" dirty="0" smtClean="0"/>
            </a:br>
            <a:r>
              <a:rPr lang="en-US" sz="2000" dirty="0" smtClean="0"/>
              <a:t>byte </a:t>
            </a:r>
            <a:r>
              <a:rPr lang="en-US" sz="2000" dirty="0"/>
              <a:t>&gt;</a:t>
            </a:r>
            <a:r>
              <a:rPr lang="en-US" sz="2000" b="1" dirty="0">
                <a:solidFill>
                  <a:srgbClr val="00B0F0"/>
                </a:solidFill>
              </a:rPr>
              <a:t>TILE_MEM</a:t>
            </a:r>
            <a:r>
              <a:rPr lang="en-US" sz="2000" dirty="0"/>
              <a:t> + </a:t>
            </a:r>
            <a:r>
              <a:rPr lang="en-US" sz="2000" b="1" dirty="0">
                <a:solidFill>
                  <a:srgbClr val="92D050"/>
                </a:solidFill>
              </a:rPr>
              <a:t>1024</a:t>
            </a:r>
            <a:r>
              <a:rPr lang="en-US" sz="2000" dirty="0"/>
              <a:t> </a:t>
            </a:r>
            <a:r>
              <a:rPr lang="en-US" sz="2000" i="1" dirty="0"/>
              <a:t>; 64</a:t>
            </a:r>
            <a:endParaRPr lang="en-US" sz="2000" dirty="0"/>
          </a:p>
        </p:txBody>
      </p:sp>
    </p:spTree>
    <p:extLst>
      <p:ext uri="{BB962C8B-B14F-4D97-AF65-F5344CB8AC3E}">
        <p14:creationId xmlns:p14="http://schemas.microsoft.com/office/powerpoint/2010/main" val="1333184251"/>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rgbClr val="FFFF00"/>
                </a:solidFill>
              </a:rPr>
              <a:t>Summary of topics covered</a:t>
            </a:r>
            <a:endParaRPr lang="en-US" b="1" dirty="0">
              <a:solidFill>
                <a:srgbClr val="FFFF00"/>
              </a:solidFill>
            </a:endParaRPr>
          </a:p>
        </p:txBody>
      </p:sp>
      <p:sp>
        <p:nvSpPr>
          <p:cNvPr id="3" name="Content Placeholder 2"/>
          <p:cNvSpPr>
            <a:spLocks noGrp="1"/>
          </p:cNvSpPr>
          <p:nvPr>
            <p:ph sz="quarter" idx="13"/>
          </p:nvPr>
        </p:nvSpPr>
        <p:spPr/>
        <p:txBody>
          <a:bodyPr>
            <a:normAutofit/>
          </a:bodyPr>
          <a:lstStyle/>
          <a:p>
            <a:r>
              <a:rPr lang="en-US" sz="2800" dirty="0" smtClean="0"/>
              <a:t>In this video series you learned how VIC II can only access 16k or memory at a time and requires “banking memory” to relocate areas that are more accessible to character set data, sprite data, etc</a:t>
            </a:r>
            <a:r>
              <a:rPr lang="en-US" sz="2800" dirty="0" smtClean="0"/>
              <a:t>.</a:t>
            </a:r>
          </a:p>
          <a:p>
            <a:r>
              <a:rPr lang="en-US" sz="2800" dirty="0" smtClean="0"/>
              <a:t>Next character ROM data was copied to RAM</a:t>
            </a:r>
            <a:endParaRPr lang="en-US" sz="2800" dirty="0" smtClean="0"/>
          </a:p>
          <a:p>
            <a:r>
              <a:rPr lang="en-US" sz="2800" dirty="0" smtClean="0"/>
              <a:t>Then</a:t>
            </a:r>
            <a:r>
              <a:rPr lang="en-US" sz="2800" dirty="0" smtClean="0"/>
              <a:t> tiles were placed in screen memory reading from </a:t>
            </a:r>
            <a:r>
              <a:rPr lang="en-US" sz="2800" dirty="0" err="1" smtClean="0"/>
              <a:t>CharPad</a:t>
            </a:r>
            <a:r>
              <a:rPr lang="en-US" sz="2800" dirty="0" smtClean="0"/>
              <a:t> binary file data.</a:t>
            </a:r>
            <a:endParaRPr lang="en-US" sz="2800" dirty="0" smtClean="0"/>
          </a:p>
        </p:txBody>
      </p:sp>
    </p:spTree>
    <p:extLst>
      <p:ext uri="{BB962C8B-B14F-4D97-AF65-F5344CB8AC3E}">
        <p14:creationId xmlns:p14="http://schemas.microsoft.com/office/powerpoint/2010/main" val="1940565152"/>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rgbClr val="FF0000"/>
                </a:solidFill>
              </a:rPr>
              <a:t>Thank you for watching!</a:t>
            </a:r>
            <a:endParaRPr lang="en-US" b="1" dirty="0">
              <a:solidFill>
                <a:srgbClr val="FF0000"/>
              </a:solidFill>
            </a:endParaRPr>
          </a:p>
        </p:txBody>
      </p:sp>
      <p:sp>
        <p:nvSpPr>
          <p:cNvPr id="3" name="Content Placeholder 2"/>
          <p:cNvSpPr>
            <a:spLocks noGrp="1"/>
          </p:cNvSpPr>
          <p:nvPr>
            <p:ph sz="quarter" idx="13"/>
          </p:nvPr>
        </p:nvSpPr>
        <p:spPr/>
        <p:txBody>
          <a:bodyPr/>
          <a:lstStyle/>
          <a:p>
            <a:r>
              <a:rPr lang="en-US" sz="2400" dirty="0" smtClean="0"/>
              <a:t>I want to personally thank you for watching this series, subscribing to this channel, subscribing to my Facebook page, and just being here today.</a:t>
            </a:r>
          </a:p>
          <a:p>
            <a:r>
              <a:rPr lang="en-US" sz="2400" dirty="0" smtClean="0"/>
              <a:t>It is people like you that help keep the Commodore 64 alive after all these years!</a:t>
            </a:r>
          </a:p>
          <a:p>
            <a:r>
              <a:rPr lang="en-US" sz="2400" dirty="0" smtClean="0"/>
              <a:t>Feel free to share this video with your friends, family, or anyone who finds it interesting to create their own game project for the Commodore 64</a:t>
            </a:r>
          </a:p>
          <a:p>
            <a:endParaRPr lang="en-US" dirty="0"/>
          </a:p>
        </p:txBody>
      </p:sp>
    </p:spTree>
    <p:extLst>
      <p:ext uri="{BB962C8B-B14F-4D97-AF65-F5344CB8AC3E}">
        <p14:creationId xmlns:p14="http://schemas.microsoft.com/office/powerpoint/2010/main" val="16448840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smtClean="0">
                <a:solidFill>
                  <a:srgbClr val="FF0000"/>
                </a:solidFill>
              </a:rPr>
              <a:t>VIC_Registers.asm</a:t>
            </a:r>
            <a:endParaRPr lang="en-US" b="1" dirty="0">
              <a:solidFill>
                <a:srgbClr val="FF0000"/>
              </a:solidFill>
            </a:endParaRPr>
          </a:p>
        </p:txBody>
      </p:sp>
      <p:sp>
        <p:nvSpPr>
          <p:cNvPr id="3" name="Content Placeholder 2"/>
          <p:cNvSpPr>
            <a:spLocks noGrp="1"/>
          </p:cNvSpPr>
          <p:nvPr>
            <p:ph sz="quarter" idx="13"/>
          </p:nvPr>
        </p:nvSpPr>
        <p:spPr>
          <a:xfrm>
            <a:off x="1524000" y="1539934"/>
            <a:ext cx="2743200" cy="4495800"/>
          </a:xfrm>
        </p:spPr>
        <p:txBody>
          <a:bodyPr>
            <a:normAutofit fontScale="55000" lnSpcReduction="20000"/>
          </a:bodyPr>
          <a:lstStyle/>
          <a:p>
            <a:r>
              <a:rPr lang="en-US" b="1" dirty="0" smtClean="0"/>
              <a:t>VIC_SPRITE_X_POS = $</a:t>
            </a:r>
            <a:r>
              <a:rPr lang="en-US" b="1" dirty="0" smtClean="0">
                <a:solidFill>
                  <a:srgbClr val="00B050"/>
                </a:solidFill>
              </a:rPr>
              <a:t>D000</a:t>
            </a:r>
          </a:p>
          <a:p>
            <a:r>
              <a:rPr lang="en-US" b="1" dirty="0" smtClean="0"/>
              <a:t>VIC_SPRITE_Y_POS = $</a:t>
            </a:r>
            <a:r>
              <a:rPr lang="en-US" b="1" dirty="0" smtClean="0">
                <a:solidFill>
                  <a:srgbClr val="00B050"/>
                </a:solidFill>
              </a:rPr>
              <a:t>D001</a:t>
            </a:r>
          </a:p>
          <a:p>
            <a:r>
              <a:rPr lang="en-US" b="1" dirty="0" smtClean="0"/>
              <a:t>VIC_SPRITE_X_EXTEND = $</a:t>
            </a:r>
            <a:r>
              <a:rPr lang="en-US" b="1" dirty="0" smtClean="0">
                <a:solidFill>
                  <a:srgbClr val="00B050"/>
                </a:solidFill>
              </a:rPr>
              <a:t>D010</a:t>
            </a:r>
          </a:p>
          <a:p>
            <a:r>
              <a:rPr lang="en-US" b="1" dirty="0" smtClean="0"/>
              <a:t>VIC_SCREEN_CONTROL_Y = $</a:t>
            </a:r>
            <a:r>
              <a:rPr lang="en-US" b="1" dirty="0" smtClean="0">
                <a:solidFill>
                  <a:srgbClr val="00B050"/>
                </a:solidFill>
              </a:rPr>
              <a:t>D011</a:t>
            </a:r>
          </a:p>
          <a:p>
            <a:r>
              <a:rPr lang="en-US" b="1" dirty="0" smtClean="0"/>
              <a:t>VIC_SCREEN_CONTROL = $</a:t>
            </a:r>
            <a:r>
              <a:rPr lang="en-US" b="1" dirty="0" smtClean="0">
                <a:solidFill>
                  <a:srgbClr val="00B050"/>
                </a:solidFill>
              </a:rPr>
              <a:t>D011</a:t>
            </a:r>
          </a:p>
          <a:p>
            <a:r>
              <a:rPr lang="en-US" b="1" dirty="0" smtClean="0"/>
              <a:t>VIC_RASTER_LINE = $</a:t>
            </a:r>
            <a:r>
              <a:rPr lang="en-US" b="1" dirty="0" smtClean="0">
                <a:solidFill>
                  <a:srgbClr val="00B050"/>
                </a:solidFill>
              </a:rPr>
              <a:t>D012</a:t>
            </a:r>
          </a:p>
          <a:p>
            <a:r>
              <a:rPr lang="en-US" b="1" dirty="0" smtClean="0"/>
              <a:t>VIC_SPRITE_ENABLE = $</a:t>
            </a:r>
            <a:r>
              <a:rPr lang="en-US" b="1" dirty="0" smtClean="0">
                <a:solidFill>
                  <a:srgbClr val="00B050"/>
                </a:solidFill>
              </a:rPr>
              <a:t>D015</a:t>
            </a:r>
          </a:p>
          <a:p>
            <a:r>
              <a:rPr lang="en-US" b="1" dirty="0" smtClean="0"/>
              <a:t>VIC_SCREEN_CONTROL_X = $</a:t>
            </a:r>
            <a:r>
              <a:rPr lang="en-US" b="1" dirty="0" smtClean="0">
                <a:solidFill>
                  <a:srgbClr val="00B050"/>
                </a:solidFill>
              </a:rPr>
              <a:t>D016</a:t>
            </a:r>
          </a:p>
          <a:p>
            <a:r>
              <a:rPr lang="en-US" b="1" dirty="0" smtClean="0"/>
              <a:t>VIC_CONTROL = $</a:t>
            </a:r>
            <a:r>
              <a:rPr lang="en-US" b="1" dirty="0" smtClean="0">
                <a:solidFill>
                  <a:srgbClr val="00B050"/>
                </a:solidFill>
              </a:rPr>
              <a:t>D016</a:t>
            </a:r>
          </a:p>
          <a:p>
            <a:r>
              <a:rPr lang="en-US" b="1" dirty="0" smtClean="0"/>
              <a:t>VIC_MEMORY_CONTROL = $</a:t>
            </a:r>
            <a:r>
              <a:rPr lang="en-US" b="1" dirty="0" smtClean="0">
                <a:solidFill>
                  <a:srgbClr val="00B050"/>
                </a:solidFill>
              </a:rPr>
              <a:t>D018</a:t>
            </a:r>
          </a:p>
          <a:p>
            <a:r>
              <a:rPr lang="en-US" b="1" dirty="0" smtClean="0"/>
              <a:t>VIC_MASK_IRQ = $</a:t>
            </a:r>
            <a:r>
              <a:rPr lang="en-US" b="1" dirty="0" smtClean="0">
                <a:solidFill>
                  <a:srgbClr val="00B050"/>
                </a:solidFill>
              </a:rPr>
              <a:t>D019</a:t>
            </a:r>
          </a:p>
          <a:p>
            <a:r>
              <a:rPr lang="en-US" b="1" dirty="0" smtClean="0"/>
              <a:t>VIC_INTERRUPT_CONTROL = $</a:t>
            </a:r>
            <a:r>
              <a:rPr lang="en-US" b="1" dirty="0" smtClean="0">
                <a:solidFill>
                  <a:srgbClr val="00B050"/>
                </a:solidFill>
              </a:rPr>
              <a:t>D01A</a:t>
            </a:r>
          </a:p>
          <a:p>
            <a:r>
              <a:rPr lang="en-US" b="1" dirty="0" smtClean="0"/>
              <a:t>VIC_SPRITE_MULTICOLOR = $</a:t>
            </a:r>
            <a:r>
              <a:rPr lang="en-US" b="1" dirty="0" smtClean="0">
                <a:solidFill>
                  <a:srgbClr val="00B050"/>
                </a:solidFill>
              </a:rPr>
              <a:t>D01C</a:t>
            </a:r>
          </a:p>
          <a:p>
            <a:r>
              <a:rPr lang="en-US" b="1" dirty="0" smtClean="0"/>
              <a:t>VIC_BORDER_COLOR = $</a:t>
            </a:r>
            <a:r>
              <a:rPr lang="en-US" b="1" dirty="0" smtClean="0">
                <a:solidFill>
                  <a:srgbClr val="00B050"/>
                </a:solidFill>
              </a:rPr>
              <a:t>D020</a:t>
            </a:r>
          </a:p>
          <a:p>
            <a:r>
              <a:rPr lang="en-US" b="1" dirty="0" smtClean="0"/>
              <a:t>VIC_BACKGROUND_COLOR = $</a:t>
            </a:r>
            <a:r>
              <a:rPr lang="en-US" b="1" dirty="0" smtClean="0">
                <a:solidFill>
                  <a:srgbClr val="00B050"/>
                </a:solidFill>
              </a:rPr>
              <a:t>D021</a:t>
            </a:r>
          </a:p>
          <a:p>
            <a:r>
              <a:rPr lang="en-US" b="1" dirty="0" smtClean="0"/>
              <a:t>VIC_CHARSET_MULTICOLOR_1 = $</a:t>
            </a:r>
            <a:r>
              <a:rPr lang="en-US" b="1" dirty="0" smtClean="0">
                <a:solidFill>
                  <a:srgbClr val="00B050"/>
                </a:solidFill>
              </a:rPr>
              <a:t>D022</a:t>
            </a:r>
          </a:p>
          <a:p>
            <a:r>
              <a:rPr lang="en-US" b="1" dirty="0" smtClean="0"/>
              <a:t>VIC_CHARSET_MULTICOLOR_2 = $</a:t>
            </a:r>
            <a:r>
              <a:rPr lang="en-US" b="1" dirty="0" smtClean="0">
                <a:solidFill>
                  <a:srgbClr val="00B050"/>
                </a:solidFill>
              </a:rPr>
              <a:t>D023</a:t>
            </a:r>
          </a:p>
          <a:p>
            <a:r>
              <a:rPr lang="en-US" b="1" dirty="0" smtClean="0"/>
              <a:t>VIC_CHARSET_MULTICOLOR_3 = $</a:t>
            </a:r>
            <a:r>
              <a:rPr lang="en-US" b="1" dirty="0" smtClean="0">
                <a:solidFill>
                  <a:srgbClr val="00B050"/>
                </a:solidFill>
              </a:rPr>
              <a:t>D024</a:t>
            </a:r>
          </a:p>
          <a:p>
            <a:r>
              <a:rPr lang="en-US" b="1" dirty="0" smtClean="0"/>
              <a:t>VIC_SPRITE_MULITCOLOR_1 = $</a:t>
            </a:r>
            <a:r>
              <a:rPr lang="en-US" b="1" dirty="0" smtClean="0">
                <a:solidFill>
                  <a:srgbClr val="00B050"/>
                </a:solidFill>
              </a:rPr>
              <a:t>D025</a:t>
            </a:r>
          </a:p>
          <a:p>
            <a:r>
              <a:rPr lang="en-US" b="1" dirty="0" smtClean="0"/>
              <a:t>VIC_SPRITE_MULTICOLOR_2 = $</a:t>
            </a:r>
            <a:r>
              <a:rPr lang="en-US" b="1" dirty="0" smtClean="0">
                <a:solidFill>
                  <a:srgbClr val="00B050"/>
                </a:solidFill>
              </a:rPr>
              <a:t>D026</a:t>
            </a:r>
          </a:p>
          <a:p>
            <a:r>
              <a:rPr lang="en-US" b="1" dirty="0" smtClean="0"/>
              <a:t>VIC_SPRITE_COLOR = $</a:t>
            </a:r>
            <a:r>
              <a:rPr lang="en-US" b="1" dirty="0" smtClean="0">
                <a:solidFill>
                  <a:srgbClr val="00B050"/>
                </a:solidFill>
              </a:rPr>
              <a:t>D027</a:t>
            </a:r>
          </a:p>
        </p:txBody>
      </p:sp>
      <p:sp>
        <p:nvSpPr>
          <p:cNvPr id="4" name="TextBox 3"/>
          <p:cNvSpPr txBox="1"/>
          <p:nvPr/>
        </p:nvSpPr>
        <p:spPr>
          <a:xfrm>
            <a:off x="4724400" y="1543258"/>
            <a:ext cx="3053862" cy="4493538"/>
          </a:xfrm>
          <a:prstGeom prst="rect">
            <a:avLst/>
          </a:prstGeom>
          <a:noFill/>
        </p:spPr>
        <p:txBody>
          <a:bodyPr wrap="square" rtlCol="0">
            <a:spAutoFit/>
          </a:bodyPr>
          <a:lstStyle/>
          <a:p>
            <a:r>
              <a:rPr lang="en-US" sz="1300" b="1" dirty="0" smtClean="0">
                <a:solidFill>
                  <a:srgbClr val="FFFFFF"/>
                </a:solidFill>
              </a:rPr>
              <a:t>PORT A = $</a:t>
            </a:r>
            <a:r>
              <a:rPr lang="en-US" sz="1300" b="1" dirty="0" smtClean="0">
                <a:solidFill>
                  <a:srgbClr val="00B050"/>
                </a:solidFill>
              </a:rPr>
              <a:t>DC00</a:t>
            </a:r>
          </a:p>
          <a:p>
            <a:r>
              <a:rPr lang="en-US" sz="1300" b="1" dirty="0" smtClean="0">
                <a:solidFill>
                  <a:srgbClr val="FFFFFF"/>
                </a:solidFill>
              </a:rPr>
              <a:t>JOY_2 = $</a:t>
            </a:r>
            <a:r>
              <a:rPr lang="en-US" sz="1300" b="1" dirty="0" smtClean="0">
                <a:solidFill>
                  <a:srgbClr val="00B050"/>
                </a:solidFill>
              </a:rPr>
              <a:t>DC00</a:t>
            </a:r>
          </a:p>
          <a:p>
            <a:r>
              <a:rPr lang="en-US" sz="1300" b="1" dirty="0" smtClean="0">
                <a:solidFill>
                  <a:srgbClr val="FFFFFF"/>
                </a:solidFill>
              </a:rPr>
              <a:t>INT_CONTROL = $</a:t>
            </a:r>
            <a:r>
              <a:rPr lang="en-US" sz="1300" b="1" dirty="0" smtClean="0">
                <a:solidFill>
                  <a:srgbClr val="00B050"/>
                </a:solidFill>
              </a:rPr>
              <a:t>DC0D</a:t>
            </a:r>
          </a:p>
          <a:p>
            <a:r>
              <a:rPr lang="en-US" sz="1300" b="1" dirty="0" smtClean="0">
                <a:solidFill>
                  <a:srgbClr val="FFFFFF"/>
                </a:solidFill>
              </a:rPr>
              <a:t>VIC_BANK = $</a:t>
            </a:r>
            <a:r>
              <a:rPr lang="en-US" sz="1300" b="1" dirty="0" smtClean="0">
                <a:solidFill>
                  <a:srgbClr val="00B050"/>
                </a:solidFill>
              </a:rPr>
              <a:t>DD00</a:t>
            </a:r>
          </a:p>
          <a:p>
            <a:r>
              <a:rPr lang="en-US" sz="1300" b="1" dirty="0" smtClean="0">
                <a:solidFill>
                  <a:srgbClr val="FFFFFF"/>
                </a:solidFill>
              </a:rPr>
              <a:t>CIA_PRA = $</a:t>
            </a:r>
            <a:r>
              <a:rPr lang="en-US" sz="1300" b="1" dirty="0" smtClean="0">
                <a:solidFill>
                  <a:srgbClr val="00B050"/>
                </a:solidFill>
              </a:rPr>
              <a:t>DD00</a:t>
            </a:r>
          </a:p>
          <a:p>
            <a:r>
              <a:rPr lang="en-US" sz="1300" b="1" dirty="0" smtClean="0">
                <a:solidFill>
                  <a:srgbClr val="FFFFFF"/>
                </a:solidFill>
              </a:rPr>
              <a:t>PROC_PORT = $</a:t>
            </a:r>
            <a:r>
              <a:rPr lang="en-US" sz="1300" b="1" dirty="0" smtClean="0">
                <a:solidFill>
                  <a:srgbClr val="00B050"/>
                </a:solidFill>
              </a:rPr>
              <a:t>0001</a:t>
            </a:r>
          </a:p>
          <a:p>
            <a:r>
              <a:rPr lang="en-US" sz="1300" b="1" dirty="0">
                <a:solidFill>
                  <a:srgbClr val="FFFFFF"/>
                </a:solidFill>
              </a:rPr>
              <a:t>COLOR_BLACK = 0 </a:t>
            </a:r>
            <a:endParaRPr lang="en-US" sz="1300" b="1" dirty="0" smtClean="0">
              <a:solidFill>
                <a:srgbClr val="FFFFFF"/>
              </a:solidFill>
            </a:endParaRPr>
          </a:p>
          <a:p>
            <a:r>
              <a:rPr lang="en-US" sz="1300" b="1" dirty="0" smtClean="0">
                <a:solidFill>
                  <a:srgbClr val="FFFFFF"/>
                </a:solidFill>
              </a:rPr>
              <a:t>COLOR_WHITE </a:t>
            </a:r>
            <a:r>
              <a:rPr lang="en-US" sz="1300" b="1" dirty="0">
                <a:solidFill>
                  <a:srgbClr val="FFFFFF"/>
                </a:solidFill>
              </a:rPr>
              <a:t>= 1 </a:t>
            </a:r>
            <a:endParaRPr lang="en-US" sz="1300" b="1" dirty="0" smtClean="0">
              <a:solidFill>
                <a:srgbClr val="FFFFFF"/>
              </a:solidFill>
            </a:endParaRPr>
          </a:p>
          <a:p>
            <a:r>
              <a:rPr lang="en-US" sz="1300" b="1" dirty="0" smtClean="0">
                <a:solidFill>
                  <a:srgbClr val="FFFFFF"/>
                </a:solidFill>
              </a:rPr>
              <a:t>COLOR_RED </a:t>
            </a:r>
            <a:r>
              <a:rPr lang="en-US" sz="1300" b="1" dirty="0">
                <a:solidFill>
                  <a:srgbClr val="FFFFFF"/>
                </a:solidFill>
              </a:rPr>
              <a:t>= 2 </a:t>
            </a:r>
            <a:endParaRPr lang="en-US" sz="1300" b="1" dirty="0" smtClean="0">
              <a:solidFill>
                <a:srgbClr val="FFFFFF"/>
              </a:solidFill>
            </a:endParaRPr>
          </a:p>
          <a:p>
            <a:r>
              <a:rPr lang="en-US" sz="1300" b="1" dirty="0" smtClean="0">
                <a:solidFill>
                  <a:srgbClr val="FFFFFF"/>
                </a:solidFill>
              </a:rPr>
              <a:t>COLOR_CYAN </a:t>
            </a:r>
            <a:r>
              <a:rPr lang="en-US" sz="1300" b="1" dirty="0">
                <a:solidFill>
                  <a:srgbClr val="FFFFFF"/>
                </a:solidFill>
              </a:rPr>
              <a:t>= 3 </a:t>
            </a:r>
            <a:endParaRPr lang="en-US" sz="1300" b="1" dirty="0" smtClean="0">
              <a:solidFill>
                <a:srgbClr val="FFFFFF"/>
              </a:solidFill>
            </a:endParaRPr>
          </a:p>
          <a:p>
            <a:r>
              <a:rPr lang="en-US" sz="1300" b="1" dirty="0" smtClean="0">
                <a:solidFill>
                  <a:srgbClr val="FFFFFF"/>
                </a:solidFill>
              </a:rPr>
              <a:t>COLOR_VIOLET </a:t>
            </a:r>
            <a:r>
              <a:rPr lang="en-US" sz="1300" b="1" dirty="0">
                <a:solidFill>
                  <a:srgbClr val="FFFFFF"/>
                </a:solidFill>
              </a:rPr>
              <a:t>= 4 </a:t>
            </a:r>
            <a:endParaRPr lang="en-US" sz="1300" b="1" dirty="0" smtClean="0">
              <a:solidFill>
                <a:srgbClr val="FFFFFF"/>
              </a:solidFill>
            </a:endParaRPr>
          </a:p>
          <a:p>
            <a:r>
              <a:rPr lang="en-US" sz="1300" b="1" dirty="0" smtClean="0">
                <a:solidFill>
                  <a:srgbClr val="FFFFFF"/>
                </a:solidFill>
              </a:rPr>
              <a:t>COLOR_GREEN </a:t>
            </a:r>
            <a:r>
              <a:rPr lang="en-US" sz="1300" b="1" dirty="0">
                <a:solidFill>
                  <a:srgbClr val="FFFFFF"/>
                </a:solidFill>
              </a:rPr>
              <a:t>= 5 </a:t>
            </a:r>
            <a:endParaRPr lang="en-US" sz="1300" b="1" dirty="0" smtClean="0">
              <a:solidFill>
                <a:srgbClr val="FFFFFF"/>
              </a:solidFill>
            </a:endParaRPr>
          </a:p>
          <a:p>
            <a:r>
              <a:rPr lang="en-US" sz="1300" b="1" dirty="0" smtClean="0">
                <a:solidFill>
                  <a:srgbClr val="FFFFFF"/>
                </a:solidFill>
              </a:rPr>
              <a:t>COLOR_BLUE </a:t>
            </a:r>
            <a:r>
              <a:rPr lang="en-US" sz="1300" b="1" dirty="0">
                <a:solidFill>
                  <a:srgbClr val="FFFFFF"/>
                </a:solidFill>
              </a:rPr>
              <a:t>= 6 </a:t>
            </a:r>
            <a:endParaRPr lang="en-US" sz="1300" b="1" dirty="0" smtClean="0">
              <a:solidFill>
                <a:srgbClr val="FFFFFF"/>
              </a:solidFill>
            </a:endParaRPr>
          </a:p>
          <a:p>
            <a:r>
              <a:rPr lang="en-US" sz="1300" b="1" dirty="0" smtClean="0">
                <a:solidFill>
                  <a:srgbClr val="FFFFFF"/>
                </a:solidFill>
              </a:rPr>
              <a:t>COLOR_YELLOW </a:t>
            </a:r>
            <a:r>
              <a:rPr lang="en-US" sz="1300" b="1" dirty="0">
                <a:solidFill>
                  <a:srgbClr val="FFFFFF"/>
                </a:solidFill>
              </a:rPr>
              <a:t>= 7 </a:t>
            </a:r>
            <a:endParaRPr lang="en-US" sz="1300" b="1" dirty="0" smtClean="0">
              <a:solidFill>
                <a:srgbClr val="FFFFFF"/>
              </a:solidFill>
            </a:endParaRPr>
          </a:p>
          <a:p>
            <a:r>
              <a:rPr lang="en-US" sz="1300" b="1" dirty="0" smtClean="0">
                <a:solidFill>
                  <a:srgbClr val="FFFFFF"/>
                </a:solidFill>
              </a:rPr>
              <a:t>COLOR_ORANGE </a:t>
            </a:r>
            <a:r>
              <a:rPr lang="en-US" sz="1300" b="1" dirty="0">
                <a:solidFill>
                  <a:srgbClr val="FFFFFF"/>
                </a:solidFill>
              </a:rPr>
              <a:t>= 8 </a:t>
            </a:r>
            <a:endParaRPr lang="en-US" sz="1300" b="1" dirty="0" smtClean="0">
              <a:solidFill>
                <a:srgbClr val="FFFFFF"/>
              </a:solidFill>
            </a:endParaRPr>
          </a:p>
          <a:p>
            <a:r>
              <a:rPr lang="en-US" sz="1300" b="1" dirty="0" smtClean="0">
                <a:solidFill>
                  <a:srgbClr val="FFFFFF"/>
                </a:solidFill>
              </a:rPr>
              <a:t>COLOR_BROWN </a:t>
            </a:r>
            <a:r>
              <a:rPr lang="en-US" sz="1300" b="1" dirty="0">
                <a:solidFill>
                  <a:srgbClr val="FFFFFF"/>
                </a:solidFill>
              </a:rPr>
              <a:t>= 9 </a:t>
            </a:r>
            <a:endParaRPr lang="en-US" sz="1300" b="1" dirty="0" smtClean="0">
              <a:solidFill>
                <a:srgbClr val="FFFFFF"/>
              </a:solidFill>
            </a:endParaRPr>
          </a:p>
          <a:p>
            <a:r>
              <a:rPr lang="en-US" sz="1300" b="1" dirty="0" smtClean="0">
                <a:solidFill>
                  <a:srgbClr val="FFFFFF"/>
                </a:solidFill>
              </a:rPr>
              <a:t>COLOR_LTRED </a:t>
            </a:r>
            <a:r>
              <a:rPr lang="en-US" sz="1300" b="1" dirty="0">
                <a:solidFill>
                  <a:srgbClr val="FFFFFF"/>
                </a:solidFill>
              </a:rPr>
              <a:t>= 10 </a:t>
            </a:r>
            <a:endParaRPr lang="en-US" sz="1300" b="1" dirty="0" smtClean="0">
              <a:solidFill>
                <a:srgbClr val="FFFFFF"/>
              </a:solidFill>
            </a:endParaRPr>
          </a:p>
          <a:p>
            <a:r>
              <a:rPr lang="en-US" sz="1300" b="1" dirty="0" smtClean="0">
                <a:solidFill>
                  <a:srgbClr val="FFFFFF"/>
                </a:solidFill>
              </a:rPr>
              <a:t>COLOR_GREY1 </a:t>
            </a:r>
            <a:r>
              <a:rPr lang="en-US" sz="1300" b="1" dirty="0">
                <a:solidFill>
                  <a:srgbClr val="FFFFFF"/>
                </a:solidFill>
              </a:rPr>
              <a:t>= 11 </a:t>
            </a:r>
            <a:endParaRPr lang="en-US" sz="1300" b="1" dirty="0" smtClean="0">
              <a:solidFill>
                <a:srgbClr val="FFFFFF"/>
              </a:solidFill>
            </a:endParaRPr>
          </a:p>
          <a:p>
            <a:r>
              <a:rPr lang="en-US" sz="1300" b="1" dirty="0" smtClean="0">
                <a:solidFill>
                  <a:srgbClr val="FFFFFF"/>
                </a:solidFill>
              </a:rPr>
              <a:t>COLOR_GREY2 </a:t>
            </a:r>
            <a:r>
              <a:rPr lang="en-US" sz="1300" b="1" dirty="0">
                <a:solidFill>
                  <a:srgbClr val="FFFFFF"/>
                </a:solidFill>
              </a:rPr>
              <a:t>= 12 </a:t>
            </a:r>
            <a:endParaRPr lang="en-US" sz="1300" b="1" dirty="0" smtClean="0">
              <a:solidFill>
                <a:srgbClr val="FFFFFF"/>
              </a:solidFill>
            </a:endParaRPr>
          </a:p>
          <a:p>
            <a:r>
              <a:rPr lang="en-US" sz="1300" b="1" dirty="0" smtClean="0">
                <a:solidFill>
                  <a:srgbClr val="FFFFFF"/>
                </a:solidFill>
              </a:rPr>
              <a:t>COLOR_LTGREEN </a:t>
            </a:r>
            <a:r>
              <a:rPr lang="en-US" sz="1300" b="1" dirty="0">
                <a:solidFill>
                  <a:srgbClr val="FFFFFF"/>
                </a:solidFill>
              </a:rPr>
              <a:t>= 13 </a:t>
            </a:r>
            <a:endParaRPr lang="en-US" sz="1300" b="1" dirty="0" smtClean="0">
              <a:solidFill>
                <a:srgbClr val="FFFFFF"/>
              </a:solidFill>
            </a:endParaRPr>
          </a:p>
          <a:p>
            <a:r>
              <a:rPr lang="en-US" sz="1300" b="1" dirty="0" smtClean="0">
                <a:solidFill>
                  <a:srgbClr val="FFFFFF"/>
                </a:solidFill>
              </a:rPr>
              <a:t>COLOR_LTBLUE </a:t>
            </a:r>
            <a:r>
              <a:rPr lang="en-US" sz="1300" b="1" dirty="0">
                <a:solidFill>
                  <a:srgbClr val="FFFFFF"/>
                </a:solidFill>
              </a:rPr>
              <a:t>= 14 </a:t>
            </a:r>
            <a:endParaRPr lang="en-US" sz="1300" b="1" dirty="0" smtClean="0">
              <a:solidFill>
                <a:srgbClr val="FFFFFF"/>
              </a:solidFill>
            </a:endParaRPr>
          </a:p>
          <a:p>
            <a:r>
              <a:rPr lang="en-US" sz="1300" b="1" dirty="0" smtClean="0">
                <a:solidFill>
                  <a:srgbClr val="FFFFFF"/>
                </a:solidFill>
              </a:rPr>
              <a:t>COLOR_GREY3 </a:t>
            </a:r>
            <a:r>
              <a:rPr lang="en-US" sz="1300" b="1" dirty="0">
                <a:solidFill>
                  <a:srgbClr val="FFFFFF"/>
                </a:solidFill>
              </a:rPr>
              <a:t>= 15</a:t>
            </a:r>
          </a:p>
        </p:txBody>
      </p:sp>
    </p:spTree>
    <p:extLst>
      <p:ext uri="{BB962C8B-B14F-4D97-AF65-F5344CB8AC3E}">
        <p14:creationId xmlns:p14="http://schemas.microsoft.com/office/powerpoint/2010/main" val="1178002771"/>
      </p:ext>
    </p:extLst>
  </p:cSld>
  <p:clrMapOvr>
    <a:masterClrMapping/>
  </p:clrMapOvr>
  <p:timing>
    <p:tnLst>
      <p:par>
        <p:cTn id="1" dur="indefinite" restart="never" nodeType="tmRoot"/>
      </p:par>
    </p:tnLst>
  </p:timing>
</p:sld>
</file>

<file path=ppt/theme/theme1.xml><?xml version="1.0" encoding="utf-8"?>
<a:theme xmlns:a="http://schemas.openxmlformats.org/drawingml/2006/main" name="Horizon">
  <a:themeElements>
    <a:clrScheme name="Horizon">
      <a:dk1>
        <a:srgbClr val="000000"/>
      </a:dk1>
      <a:lt1>
        <a:srgbClr val="FFFFFF"/>
      </a:lt1>
      <a:dk2>
        <a:srgbClr val="1F2123"/>
      </a:dk2>
      <a:lt2>
        <a:srgbClr val="DC9E1F"/>
      </a:lt2>
      <a:accent1>
        <a:srgbClr val="7E97AD"/>
      </a:accent1>
      <a:accent2>
        <a:srgbClr val="CC8E60"/>
      </a:accent2>
      <a:accent3>
        <a:srgbClr val="7A6A60"/>
      </a:accent3>
      <a:accent4>
        <a:srgbClr val="B4936D"/>
      </a:accent4>
      <a:accent5>
        <a:srgbClr val="67787B"/>
      </a:accent5>
      <a:accent6>
        <a:srgbClr val="9D936F"/>
      </a:accent6>
      <a:hlink>
        <a:srgbClr val="646464"/>
      </a:hlink>
      <a:folHlink>
        <a:srgbClr val="969696"/>
      </a:folHlink>
    </a:clrScheme>
    <a:fontScheme name="Horizon">
      <a:maj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Horizon">
      <a:fillStyleLst>
        <a:solidFill>
          <a:schemeClr val="phClr"/>
        </a:solidFill>
        <a:gradFill rotWithShape="1">
          <a:gsLst>
            <a:gs pos="0">
              <a:schemeClr val="phClr">
                <a:tint val="83000"/>
                <a:shade val="100000"/>
                <a:satMod val="100000"/>
              </a:schemeClr>
            </a:gs>
            <a:gs pos="100000">
              <a:schemeClr val="phClr">
                <a:tint val="61000"/>
                <a:alpha val="100000"/>
                <a:satMod val="200000"/>
              </a:schemeClr>
            </a:gs>
          </a:gsLst>
          <a:path path="circle">
            <a:fillToRect l="100000" t="100000" r="100000" b="100000"/>
          </a:path>
        </a:gradFill>
        <a:gradFill rotWithShape="1">
          <a:gsLst>
            <a:gs pos="0">
              <a:schemeClr val="phClr">
                <a:shade val="85000"/>
              </a:schemeClr>
            </a:gs>
            <a:gs pos="100000">
              <a:schemeClr val="phClr">
                <a:tint val="90000"/>
                <a:alpha val="100000"/>
                <a:satMod val="20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2924" dir="5400000" rotWithShape="0">
              <a:srgbClr val="000000">
                <a:alpha val="40000"/>
              </a:srgbClr>
            </a:outerShdw>
          </a:effectLst>
        </a:effectStyle>
        <a:effectStyle>
          <a:effectLst>
            <a:outerShdw blurRad="50800" dist="25400" dir="5400000" rotWithShape="0">
              <a:srgbClr val="000000">
                <a:alpha val="40000"/>
              </a:srgbClr>
            </a:outerShdw>
          </a:effectLst>
          <a:scene3d>
            <a:camera prst="orthographicFront">
              <a:rot lat="0" lon="0" rev="0"/>
            </a:camera>
            <a:lightRig rig="flat" dir="t">
              <a:rot lat="0" lon="0" rev="3600000"/>
            </a:lightRig>
          </a:scene3d>
          <a:sp3d prstMaterial="flat">
            <a:bevelT w="34925" h="47625" prst="coolSlant"/>
          </a:sp3d>
        </a:effectStyle>
      </a:effectStyleLst>
      <a:bgFillStyleLst>
        <a:solidFill>
          <a:schemeClr val="phClr"/>
        </a:solidFill>
        <a:gradFill rotWithShape="1">
          <a:gsLst>
            <a:gs pos="0">
              <a:schemeClr val="phClr">
                <a:tint val="96000"/>
                <a:shade val="100000"/>
                <a:alpha val="100000"/>
                <a:satMod val="140000"/>
              </a:schemeClr>
            </a:gs>
            <a:gs pos="31000">
              <a:schemeClr val="phClr">
                <a:tint val="100000"/>
                <a:shade val="90000"/>
                <a:alpha val="100000"/>
              </a:schemeClr>
            </a:gs>
            <a:gs pos="100000">
              <a:schemeClr val="phClr">
                <a:tint val="100000"/>
                <a:shade val="80000"/>
                <a:alpha val="100000"/>
              </a:schemeClr>
            </a:gs>
          </a:gsLst>
          <a:lin ang="5400000" scaled="0"/>
        </a:gradFill>
        <a:gradFill rotWithShape="1">
          <a:gsLst>
            <a:gs pos="0">
              <a:schemeClr val="phClr">
                <a:tint val="96000"/>
                <a:shade val="100000"/>
                <a:alpha val="100000"/>
                <a:satMod val="180000"/>
              </a:schemeClr>
            </a:gs>
            <a:gs pos="41000">
              <a:schemeClr val="phClr">
                <a:tint val="100000"/>
                <a:shade val="100000"/>
                <a:alpha val="100000"/>
                <a:satMod val="150000"/>
              </a:schemeClr>
            </a:gs>
            <a:gs pos="100000">
              <a:schemeClr val="phClr">
                <a:tint val="100000"/>
                <a:shade val="65000"/>
                <a:alpha val="100000"/>
              </a:schemeClr>
            </a:gs>
          </a:gsLst>
          <a:path path="circle">
            <a:fillToRect l="50000" t="80000" r="100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8185</TotalTime>
  <Words>3741</Words>
  <Application>Microsoft Office PowerPoint</Application>
  <PresentationFormat>On-screen Show (4:3)</PresentationFormat>
  <Paragraphs>350</Paragraphs>
  <Slides>86</Slides>
  <Notes>0</Notes>
  <HiddenSlides>0</HiddenSlides>
  <MMClips>0</MMClips>
  <ScaleCrop>false</ScaleCrop>
  <HeadingPairs>
    <vt:vector size="4" baseType="variant">
      <vt:variant>
        <vt:lpstr>Theme</vt:lpstr>
      </vt:variant>
      <vt:variant>
        <vt:i4>1</vt:i4>
      </vt:variant>
      <vt:variant>
        <vt:lpstr>Slide Titles</vt:lpstr>
      </vt:variant>
      <vt:variant>
        <vt:i4>86</vt:i4>
      </vt:variant>
    </vt:vector>
  </HeadingPairs>
  <TitlesOfParts>
    <vt:vector size="87" baseType="lpstr">
      <vt:lpstr>Horizon</vt:lpstr>
      <vt:lpstr>Commodore 64 Game Project Video 1 </vt:lpstr>
      <vt:lpstr>Learning  to write in assembly language</vt:lpstr>
      <vt:lpstr>Subscribe!</vt:lpstr>
      <vt:lpstr>Project code downloads</vt:lpstr>
      <vt:lpstr>WHAT WILL BE LEARNED IN VIDEO 1</vt:lpstr>
      <vt:lpstr>Project 1 FLowchart</vt:lpstr>
      <vt:lpstr>PowerPoint Presentation</vt:lpstr>
      <vt:lpstr>PowerPoint Presentation</vt:lpstr>
      <vt:lpstr>VIC_Registers.asm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Project variables</vt:lpstr>
      <vt:lpstr>PowerPoint Presentation</vt:lpstr>
      <vt:lpstr>Basic kickstart loader</vt:lpstr>
      <vt:lpstr>Relocating video memory</vt:lpstr>
      <vt:lpstr>SET  VIC 16K memory to Bank 1</vt:lpstr>
      <vt:lpstr>An inside look at vic ii’s memory</vt:lpstr>
      <vt:lpstr>PowerPoint Presentation</vt:lpstr>
      <vt:lpstr>Visual of the VIC II CIA memory</vt:lpstr>
      <vt:lpstr>A basic example of bank switching</vt:lpstr>
      <vt:lpstr>Example of bit masking</vt:lpstr>
      <vt:lpstr>Bitwise ORA</vt:lpstr>
      <vt:lpstr>Copy map to memory (for later)</vt:lpstr>
      <vt:lpstr>PowerPoint Presentation</vt:lpstr>
      <vt:lpstr>Copy character generator  rom to memory</vt:lpstr>
      <vt:lpstr>PowerPoint Presentation</vt:lpstr>
      <vt:lpstr>PowerPoint Presentation</vt:lpstr>
      <vt:lpstr>Set up multicolor screen</vt:lpstr>
      <vt:lpstr>PowerPoint Presentation</vt:lpstr>
      <vt:lpstr>PowerPoint Presentation</vt:lpstr>
      <vt:lpstr>Set VIC II Character memory</vt:lpstr>
      <vt:lpstr>PowerPoint Presentation</vt:lpstr>
      <vt:lpstr>PowerPoint Presentation</vt:lpstr>
      <vt:lpstr>PowerPoint Presentation</vt:lpstr>
      <vt:lpstr>PowerPoint Presentation</vt:lpstr>
      <vt:lpstr>Load File: Game_routines.asm</vt:lpstr>
      <vt:lpstr>CopyChars: cont</vt:lpstr>
      <vt:lpstr>Copychars: cont</vt:lpstr>
      <vt:lpstr>PowerPoint Presentation</vt:lpstr>
      <vt:lpstr>PowerPoint Presentation</vt:lpstr>
      <vt:lpstr>Looking at the map’s screen memory</vt:lpstr>
      <vt:lpstr>SCREEN 1 MEMORY TABLES</vt:lpstr>
      <vt:lpstr>PowerPoint Presentation</vt:lpstr>
      <vt:lpstr>COLOR MEMORY TABLES</vt:lpstr>
      <vt:lpstr>PowerPoint Presentation</vt:lpstr>
      <vt:lpstr>PowerPoint Presentation</vt:lpstr>
      <vt:lpstr>“start_level.asm” </vt:lpstr>
      <vt:lpstr>Get rom character set in memory</vt:lpstr>
      <vt:lpstr>Copy charpad map to memory</vt:lpstr>
      <vt:lpstr>Plot out map coordinates (x, y)</vt:lpstr>
      <vt:lpstr>Copy charpad data down the screen</vt:lpstr>
      <vt:lpstr>PowerPoint Presentation</vt:lpstr>
      <vt:lpstr>Read the first tile line</vt:lpstr>
      <vt:lpstr>prepare tiles for the main screen</vt:lpstr>
      <vt:lpstr>Copy color ram to memory</vt:lpstr>
      <vt:lpstr>Place tiles on the screen</vt:lpstr>
      <vt:lpstr>Read in charpad tile data</vt:lpstr>
      <vt:lpstr>Get color “attribute” data</vt:lpstr>
      <vt:lpstr>Place 4 tiles side by side</vt:lpstr>
      <vt:lpstr>PowerPoint Presentation</vt:lpstr>
      <vt:lpstr>Loop until all tiles are drawn</vt:lpstr>
      <vt:lpstr>PowerPoint Presentation</vt:lpstr>
      <vt:lpstr>Map data lookup tables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Summary of topics covered</vt:lpstr>
      <vt:lpstr>Thank you for watching!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YouTube 2020 Game Design</dc:title>
  <dc:creator>stevem</dc:creator>
  <cp:lastModifiedBy>stevem</cp:lastModifiedBy>
  <cp:revision>627</cp:revision>
  <dcterms:created xsi:type="dcterms:W3CDTF">2020-11-24T16:03:04Z</dcterms:created>
  <dcterms:modified xsi:type="dcterms:W3CDTF">2021-02-14T06:39:56Z</dcterms:modified>
</cp:coreProperties>
</file>