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4"/>
  </p:sldMasterIdLst>
  <p:notesMasterIdLst>
    <p:notesMasterId r:id="rId32"/>
  </p:notesMasterIdLst>
  <p:sldIdLst>
    <p:sldId id="256" r:id="rId5"/>
    <p:sldId id="284" r:id="rId6"/>
    <p:sldId id="285" r:id="rId7"/>
    <p:sldId id="286" r:id="rId8"/>
    <p:sldId id="257" r:id="rId9"/>
    <p:sldId id="258" r:id="rId10"/>
    <p:sldId id="276" r:id="rId11"/>
    <p:sldId id="259" r:id="rId12"/>
    <p:sldId id="261" r:id="rId13"/>
    <p:sldId id="277" r:id="rId14"/>
    <p:sldId id="278" r:id="rId15"/>
    <p:sldId id="265" r:id="rId16"/>
    <p:sldId id="266" r:id="rId17"/>
    <p:sldId id="268" r:id="rId18"/>
    <p:sldId id="270" r:id="rId19"/>
    <p:sldId id="269" r:id="rId20"/>
    <p:sldId id="271" r:id="rId21"/>
    <p:sldId id="272" r:id="rId22"/>
    <p:sldId id="273" r:id="rId23"/>
    <p:sldId id="274" r:id="rId24"/>
    <p:sldId id="275" r:id="rId25"/>
    <p:sldId id="279" r:id="rId26"/>
    <p:sldId id="280" r:id="rId27"/>
    <p:sldId id="281" r:id="rId28"/>
    <p:sldId id="282" r:id="rId29"/>
    <p:sldId id="283" r:id="rId30"/>
    <p:sldId id="267" r:id="rId3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5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86392" autoAdjust="0"/>
  </p:normalViewPr>
  <p:slideViewPr>
    <p:cSldViewPr>
      <p:cViewPr varScale="1">
        <p:scale>
          <a:sx n="57" d="100"/>
          <a:sy n="57" d="100"/>
        </p:scale>
        <p:origin x="1536" y="52"/>
      </p:cViewPr>
      <p:guideLst>
        <p:guide orient="horz" pos="2160"/>
        <p:guide pos="2880"/>
        <p:guide pos="29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90131D-755A-411C-B684-209387A15D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D0F8726-2C8E-4558-83B6-4F6374F400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89B402E-928F-4F98-9AD8-C50287F940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FE15EDA-E9E3-4E54-83FB-2FC84E1738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F319CC3-D562-432D-9629-15F1F6047F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718EA02-A57A-4F32-B218-11EF766E2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ED6008-8506-4FDA-A0E4-3976AD6EC6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F02043ED-1D27-4975-A26F-1D9773E93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3C68E192-C0EA-45A0-9403-77CA3F382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572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A2C4F611-2C81-41A2-9EB2-5A8779C7DB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4F9377-74D2-4E0D-966D-5E233749E6D4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10D6D28-807F-46E3-A0E1-A4967E4FB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E219E4B0-21C8-43F0-82BD-0577E77B1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Student Activity 3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0A62955-22EF-4AB3-81CE-C71983198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61E02D-225C-49FD-9B73-4A168AF47344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00540B7-CD46-46DD-9281-0A0A88C79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663160B-C429-4120-94C6-621CADE676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Student Activity 4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941E104D-1A1F-4518-9FD4-F9750ADE2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4289C5-4F0E-457B-8562-9B23F2358CC1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D6008-8506-4FDA-A0E4-3976AD6EC6A6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098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0C6AF7D-40A2-4330-A704-6F0709310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05C4F2B-F3CD-4D1D-ACE5-7F9DE34FF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572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Specification content: 1.2.2 6.3.1 6.3.3 6.6.1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86DFD98-97B4-4FBF-B42C-957B76896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59E5C4-56AB-4D59-8235-75472A6C1AE8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7F6495D-78AC-468B-AD34-ECA9655668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CC3E79E7-904B-47EB-9564-C08523D44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572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A9F4F9A-A7D4-4587-B78C-F8879390C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65773A-3E72-471B-A13B-66DE3F9F0F80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C804A92-E516-4389-BC4E-F97641732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B2E3F892-92F3-47D1-AC48-CAF56672D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3" y="4500563"/>
            <a:ext cx="4572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panose="020B0604020202020204" pitchFamily="34" charset="0"/>
              </a:rPr>
              <a:t>Student Activity 1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1B5F29C-A5EF-4151-A893-A1569BCA6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596332-76F1-4A95-9AC8-DFA2E212DE6C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05BF7EC2-B0F8-4912-BD3D-899FD616F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68A9D5B-72CD-402E-8EE9-7B97F778A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572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7249C11-301D-4060-98E1-42562EB3C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096D9A-31F6-46B6-9FD7-72F047A392DD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D2E1530-8D03-4DA8-B0AC-C5F63E5123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0C6103A9-C9C8-48BF-9959-23C4FE0CB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572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/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5F8F226-5AF4-44E5-A658-F1E7BF0604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06BE56A-C55D-4403-BAC2-42C5FD5EE20C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967DF2D-183A-446A-8354-857FD6D7A4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1257BFE-F32C-4026-9D3D-E20A7AB55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5720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9C3E9518-32D8-4B45-AA90-CAE7C04EE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E6FF890-49D9-479E-A1E6-4D6280E4CE63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A1963787-E6E9-43E7-A90A-DA8E5221E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3B18797-CEC7-47C1-B88B-F0C6BD8F6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Student Activity 2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64DC59EF-199E-4022-9FDF-26FC73592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AEB745-AB6B-48CE-99FA-85036B7776BF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FFF0A-7E87-4066-94F0-0C4327CBC723}"/>
              </a:ext>
            </a:extLst>
          </p:cNvPr>
          <p:cNvSpPr txBox="1">
            <a:spLocks/>
          </p:cNvSpPr>
          <p:nvPr userDrawn="1"/>
        </p:nvSpPr>
        <p:spPr>
          <a:xfrm>
            <a:off x="-11113" y="2492375"/>
            <a:ext cx="9144001" cy="187325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endParaRPr lang="en-GB" altLang="en-US" dirty="0" err="1"/>
          </a:p>
          <a:p>
            <a:pPr>
              <a:defRPr/>
            </a:pPr>
            <a:r>
              <a:rPr lang="en-GB" altLang="en-US" sz="4400" dirty="0"/>
              <a:t>Y10-04-CT19: </a:t>
            </a:r>
            <a:r>
              <a:rPr lang="en-GB" sz="4400" dirty="0" err="1"/>
              <a:t>string.format</a:t>
            </a:r>
            <a:r>
              <a:rPr lang="en-GB" sz="4400" dirty="0"/>
              <a:t>()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44D31FF-6DDC-4B42-9251-97D15F8686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1113" y="0"/>
            <a:ext cx="9155113" cy="900113"/>
          </a:xfrm>
          <a:prstGeom prst="rect">
            <a:avLst/>
          </a:prstGeom>
          <a:solidFill>
            <a:srgbClr val="F9C73E"/>
          </a:solidFill>
          <a:ln>
            <a:noFill/>
          </a:ln>
        </p:spPr>
        <p:txBody>
          <a:bodyPr anchor="ctr"/>
          <a:lstStyle>
            <a:lvl1pPr marL="358775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GB" altLang="en-US" sz="200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89C8B6-6C6F-47F1-ADB7-F7CB907449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buFontTx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2201277242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5200"/>
            <a:ext cx="8229600" cy="864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4" y="2196001"/>
            <a:ext cx="8207375" cy="3950444"/>
          </a:xfrm>
          <a:prstGeom prst="rect">
            <a:avLst/>
          </a:prstGeom>
        </p:spPr>
        <p:txBody>
          <a:bodyPr vert="eaVert"/>
          <a:lstStyle>
            <a:lvl1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7D42E3-56D9-4D81-9E5F-C6E6BD4851A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2599443666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95201"/>
            <a:ext cx="2057400" cy="481454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95201"/>
            <a:ext cx="6019800" cy="481454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D64E8C-E46C-4798-8698-9A59EB5D2B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3471941290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5200"/>
            <a:ext cx="8229600" cy="8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426" y="2196000"/>
            <a:ext cx="8207375" cy="40413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GB" noProof="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439D57-850D-487A-9BDB-78CEADF03B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2367015445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95388"/>
            <a:ext cx="8229600" cy="863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GB" altLang="en-US" dirty="0"/>
              <a:t>Heading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half" idx="1"/>
          </p:nvPr>
        </p:nvSpPr>
        <p:spPr>
          <a:xfrm>
            <a:off x="468313" y="2212975"/>
            <a:ext cx="2303462" cy="359251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Subhead</a:t>
            </a:r>
          </a:p>
          <a:p>
            <a:r>
              <a:rPr lang="en-GB" dirty="0"/>
              <a:t>Bullet text</a:t>
            </a:r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>
          <a:xfrm>
            <a:off x="3421063" y="2212975"/>
            <a:ext cx="2303462" cy="344963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Subhead</a:t>
            </a:r>
          </a:p>
          <a:p>
            <a:r>
              <a:rPr lang="en-GB" dirty="0"/>
              <a:t>Bullet text</a:t>
            </a:r>
          </a:p>
          <a:p>
            <a:endParaRPr lang="en-GB" dirty="0"/>
          </a:p>
        </p:txBody>
      </p:sp>
      <p:sp>
        <p:nvSpPr>
          <p:cNvPr id="8" name="Content Placeholder 6"/>
          <p:cNvSpPr>
            <a:spLocks noGrp="1"/>
          </p:cNvSpPr>
          <p:nvPr>
            <p:ph sz="half" idx="11"/>
          </p:nvPr>
        </p:nvSpPr>
        <p:spPr>
          <a:xfrm>
            <a:off x="6156325" y="2212975"/>
            <a:ext cx="2592388" cy="373697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Subhead</a:t>
            </a:r>
          </a:p>
          <a:p>
            <a:r>
              <a:rPr lang="en-GB" dirty="0"/>
              <a:t>Bullet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B1D3A5D-70D4-4A59-94AB-E26447B7F7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4206354281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195388"/>
            <a:ext cx="9144000" cy="863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GB" altLang="en-US" dirty="0"/>
              <a:t>Heading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AD3832-D9AA-4DB0-A283-F1CBFEEF3D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3476279789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195388"/>
            <a:ext cx="8229600" cy="863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GB" altLang="en-US" dirty="0"/>
              <a:t>Heading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84213" y="2195513"/>
            <a:ext cx="7991475" cy="36099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GB" altLang="en-US" dirty="0"/>
              <a:t>Body text </a:t>
            </a:r>
            <a:r>
              <a:rPr lang="en-GB" altLang="en-US" dirty="0" err="1"/>
              <a:t>xxxxxxxxxxxxxxxxxxxxxxxxxxxxxxxxxxxxxxxxx</a:t>
            </a:r>
            <a:r>
              <a:rPr lang="en-GB" altLang="en-US" dirty="0"/>
              <a:t>:</a:t>
            </a:r>
          </a:p>
          <a:p>
            <a:pPr lvl="1"/>
            <a:r>
              <a:rPr lang="en-GB" altLang="en-US" dirty="0"/>
              <a:t>Bullet text</a:t>
            </a:r>
          </a:p>
          <a:p>
            <a:pPr lvl="1"/>
            <a:r>
              <a:rPr lang="en-GB" altLang="en-US" dirty="0"/>
              <a:t>Bullet text</a:t>
            </a:r>
          </a:p>
          <a:p>
            <a:pPr lvl="1"/>
            <a:endParaRPr lang="en-GB" alt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672F90-5581-46B9-9D22-5C2F6B9E65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3133554732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lways Learning">
            <a:extLst>
              <a:ext uri="{FF2B5EF4-FFF2-40B4-BE49-F238E27FC236}">
                <a16:creationId xmlns:a16="http://schemas.microsoft.com/office/drawing/2014/main" id="{95637EF1-0154-490D-9162-199A0C611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195388"/>
            <a:ext cx="8229600" cy="8636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altLang="en-US" dirty="0"/>
              <a:t>Heading</a:t>
            </a:r>
            <a:endParaRPr lang="en-GB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195513"/>
            <a:ext cx="4027487" cy="368141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Blue subhead</a:t>
            </a:r>
          </a:p>
          <a:p>
            <a:r>
              <a:rPr lang="en-GB" dirty="0"/>
              <a:t>Bullet text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5512"/>
            <a:ext cx="4027488" cy="368141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Blue subhead</a:t>
            </a:r>
          </a:p>
          <a:p>
            <a:r>
              <a:rPr lang="en-GB" dirty="0"/>
              <a:t>Bullet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4B417E9-1208-48DB-802C-AC4B39E302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0"/>
              </a:spcBef>
              <a:buFontTx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3894542598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5200"/>
            <a:ext cx="8229600" cy="8640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B5BCDC-2DF3-4B79-99A9-25D64AE088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4223173923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1816B4A-D79C-4B6D-83B7-0AE027F603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3740030318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95200"/>
            <a:ext cx="3008313" cy="86564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2857"/>
            <a:ext cx="3008313" cy="3993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95201"/>
            <a:ext cx="5111751" cy="4785395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52EA-3702-40CD-836B-C5504BD19A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2224140562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96752"/>
            <a:ext cx="5486400" cy="353082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0363"/>
            <a:ext cx="5486400" cy="731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1197-DBC1-48EA-B25B-BB2E84C9EE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</p:spTree>
    <p:extLst>
      <p:ext uri="{BB962C8B-B14F-4D97-AF65-F5344CB8AC3E}">
        <p14:creationId xmlns:p14="http://schemas.microsoft.com/office/powerpoint/2010/main" val="2186164262"/>
      </p:ext>
    </p:extLst>
  </p:cSld>
  <p:clrMapOvr>
    <a:masterClrMapping/>
  </p:clrMapOvr>
  <p:transition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Always Learning">
            <a:extLst>
              <a:ext uri="{FF2B5EF4-FFF2-40B4-BE49-F238E27FC236}">
                <a16:creationId xmlns:a16="http://schemas.microsoft.com/office/drawing/2014/main" id="{373E9F0D-AC47-4043-BCF6-9E8AB62C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6CF8FF-6C02-457A-B52C-81F8C3DB9E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9538"/>
            <a:ext cx="9144000" cy="28733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/>
              <a:t>© Pearson Education Ltd 2020. Copying permitted for purchasing institution only.</a:t>
            </a:r>
          </a:p>
        </p:txBody>
      </p:sp>
      <p:sp>
        <p:nvSpPr>
          <p:cNvPr id="1028" name="TextBox 1">
            <a:extLst>
              <a:ext uri="{FF2B5EF4-FFF2-40B4-BE49-F238E27FC236}">
                <a16:creationId xmlns:a16="http://schemas.microsoft.com/office/drawing/2014/main" id="{19F32C59-6158-484B-AE75-10D0E6E9CC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75" y="0"/>
            <a:ext cx="9136063" cy="493713"/>
          </a:xfrm>
          <a:prstGeom prst="rect">
            <a:avLst/>
          </a:prstGeom>
          <a:solidFill>
            <a:srgbClr val="F9C73E">
              <a:alpha val="49804"/>
            </a:srgbClr>
          </a:solidFill>
          <a:ln>
            <a:noFill/>
          </a:ln>
        </p:spPr>
        <p:txBody>
          <a:bodyPr anchor="ctr"/>
          <a:lstStyle>
            <a:lvl1pPr marL="358775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153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sz="1600" b="1" dirty="0"/>
              <a:t>Y10-04-CT19: </a:t>
            </a:r>
            <a:r>
              <a:rPr lang="en-GB" sz="1600" b="1" dirty="0" err="1"/>
              <a:t>string.format</a:t>
            </a:r>
            <a:r>
              <a:rPr lang="en-GB" sz="1600" b="1" dirty="0"/>
              <a:t>()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8" r:id="rId1"/>
    <p:sldLayoutId id="2147485029" r:id="rId2"/>
    <p:sldLayoutId id="2147485030" r:id="rId3"/>
    <p:sldLayoutId id="2147485031" r:id="rId4"/>
    <p:sldLayoutId id="2147485032" r:id="rId5"/>
    <p:sldLayoutId id="2147485033" r:id="rId6"/>
    <p:sldLayoutId id="2147485034" r:id="rId7"/>
    <p:sldLayoutId id="2147485035" r:id="rId8"/>
    <p:sldLayoutId id="2147485036" r:id="rId9"/>
    <p:sldLayoutId id="2147485037" r:id="rId10"/>
    <p:sldLayoutId id="2147485038" r:id="rId11"/>
    <p:sldLayoutId id="2147485039" r:id="rId12"/>
  </p:sldLayoutIdLst>
  <p:transition>
    <p:sndAc>
      <p:stSnd>
        <p:snd r:embed="rId14" name="click.wav"/>
      </p:stSnd>
    </p:sndAc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ndAc>
      <p:stSnd>
        <p:snd r:embed="rId3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4EEC3A3-C29F-44B0-A16C-0035DF982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47625" y="476250"/>
            <a:ext cx="9012238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000" u="sng"/>
              <a:t>Activity Q2 – have a go at as many of these as you can in your book</a:t>
            </a:r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EE0E401F-088F-4468-9E63-B24ADACAD5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pic>
        <p:nvPicPr>
          <p:cNvPr id="27652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A547156C-C24E-4BE8-8B50-942D5624D0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7634288" cy="573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11E46FCC-DADC-4C77-9CA4-BB4870DF3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125538"/>
            <a:ext cx="1747838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BB84C17-18B9-42B7-A73E-F44C9BED9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396875" y="12684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Make sure to correct any mistakes</a:t>
            </a:r>
          </a:p>
        </p:txBody>
      </p:sp>
      <p:pic>
        <p:nvPicPr>
          <p:cNvPr id="28675" name="Content Placeholder 5" descr="A picture containing table&#10;&#10;Description automatically generated">
            <a:extLst>
              <a:ext uri="{FF2B5EF4-FFF2-40B4-BE49-F238E27FC236}">
                <a16:creationId xmlns:a16="http://schemas.microsoft.com/office/drawing/2014/main" id="{561C55C3-134A-406C-B0EF-8B5DCBC2C4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8713788" cy="4665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 descr="Shape, arrow&#10;&#10;Description automatically generated">
            <a:extLst>
              <a:ext uri="{FF2B5EF4-FFF2-40B4-BE49-F238E27FC236}">
                <a16:creationId xmlns:a16="http://schemas.microsoft.com/office/drawing/2014/main" id="{E6B51161-AA3F-47CA-A180-5BC189DA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47663"/>
            <a:ext cx="15541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1">
            <a:extLst>
              <a:ext uri="{FF2B5EF4-FFF2-40B4-BE49-F238E27FC236}">
                <a16:creationId xmlns:a16="http://schemas.microsoft.com/office/drawing/2014/main" id="{C583A214-2878-40C2-9B8D-E5507288EF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© Pearson Education Ltd 2020. Copying permitted for purchasing institution only. </a:t>
            </a:r>
          </a:p>
        </p:txBody>
      </p:sp>
      <p:sp>
        <p:nvSpPr>
          <p:cNvPr id="29699" name="Title 2">
            <a:extLst>
              <a:ext uri="{FF2B5EF4-FFF2-40B4-BE49-F238E27FC236}">
                <a16:creationId xmlns:a16="http://schemas.microsoft.com/office/drawing/2014/main" id="{CB36A4EB-4BEF-4948-8A73-C0487E780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Columns</a:t>
            </a:r>
            <a:endParaRPr lang="en-GB" altLang="en-US"/>
          </a:p>
        </p:txBody>
      </p:sp>
      <p:sp>
        <p:nvSpPr>
          <p:cNvPr id="31747" name="Content Placeholder 3">
            <a:extLst>
              <a:ext uri="{FF2B5EF4-FFF2-40B4-BE49-F238E27FC236}">
                <a16:creationId xmlns:a16="http://schemas.microsoft.com/office/drawing/2014/main" id="{FC3357A8-883E-4FB9-9AE0-DB0D584D3A7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95288" y="1628775"/>
            <a:ext cx="8497887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/>
              <a:t>The most common way of presenting lots of information for a person to read is in a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Tables have rows and columns.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In industry, the standard width of an output is 80 columns wide. This is equivalent to a width of 80 characters.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Programmers can therefore organise the data output from their programs into tables with a maximum width of 80 characters.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11F3D6-B708-47A7-A4A3-6FAD5980A0CF}"/>
              </a:ext>
            </a:extLst>
          </p:cNvPr>
          <p:cNvSpPr/>
          <p:nvPr/>
        </p:nvSpPr>
        <p:spPr>
          <a:xfrm>
            <a:off x="269875" y="749300"/>
            <a:ext cx="8801100" cy="2087563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9702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578D67-D350-441D-B018-C25D79EB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3" y="130175"/>
            <a:ext cx="1198562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>
            <a:extLst>
              <a:ext uri="{FF2B5EF4-FFF2-40B4-BE49-F238E27FC236}">
                <a16:creationId xmlns:a16="http://schemas.microsoft.com/office/drawing/2014/main" id="{4A79D1D5-2C15-4667-AFEF-F264061B3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© Pearson Education Ltd 2020. Copying permitted for purchasing institution only. </a:t>
            </a:r>
          </a:p>
        </p:txBody>
      </p:sp>
      <p:sp>
        <p:nvSpPr>
          <p:cNvPr id="31747" name="Title 2">
            <a:extLst>
              <a:ext uri="{FF2B5EF4-FFF2-40B4-BE49-F238E27FC236}">
                <a16:creationId xmlns:a16="http://schemas.microsoft.com/office/drawing/2014/main" id="{924751ED-612E-457A-A3FD-6C05910ED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&lt;string&gt;.format()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35F13-39BD-47AD-BAF8-BFC199F985F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6263" y="1700213"/>
            <a:ext cx="7991475" cy="4475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800"/>
              <a:t>In Python you can use the &lt;string&gt;.format() function to make the string readable when it is output.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Recall that the print() function displays one line of text to the screen (and also starts a new line).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Combined, these two functions can produce rows of output text that are formatted in the layout needed.</a:t>
            </a:r>
          </a:p>
        </p:txBody>
      </p:sp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A38D-A813-4AD0-B20F-440D70FF7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3" y="692150"/>
            <a:ext cx="7991475" cy="4622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400" dirty="0"/>
              <a:t>Format works by putting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b="1" dirty="0">
                <a:solidFill>
                  <a:srgbClr val="D60093"/>
                </a:solidFill>
              </a:rPr>
              <a:t>placeholders</a:t>
            </a:r>
            <a:r>
              <a:rPr lang="en-GB" sz="2400" b="1" dirty="0">
                <a:solidFill>
                  <a:schemeClr val="accent2"/>
                </a:solidFill>
              </a:rPr>
              <a:t> </a:t>
            </a:r>
            <a:r>
              <a:rPr lang="en-GB" sz="2400" dirty="0"/>
              <a:t>into a string, defined by { }, and calling the &lt;string&gt;.format() function.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400" dirty="0"/>
              <a:t>Outputs:</a:t>
            </a:r>
          </a:p>
          <a:p>
            <a:pPr>
              <a:defRPr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400" dirty="0"/>
              <a:t>Also multiple placeholders: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Outputs:</a:t>
            </a:r>
            <a:r>
              <a:rPr lang="en-GB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EAEEC4-A3D0-47E8-A41E-EB2C17959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25675"/>
            <a:ext cx="8102600" cy="62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768ED-15FB-4EAA-82E4-86D0A77F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3138488"/>
            <a:ext cx="431641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587A8-0A58-43EC-B1ED-880F97266A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4732338"/>
            <a:ext cx="7902575" cy="60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484BE-FD33-45A4-AE4E-97788CB07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862638"/>
            <a:ext cx="38687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EA7F2F-4B2C-483D-B081-55BAF4749852}"/>
              </a:ext>
            </a:extLst>
          </p:cNvPr>
          <p:cNvSpPr/>
          <p:nvPr/>
        </p:nvSpPr>
        <p:spPr>
          <a:xfrm>
            <a:off x="468313" y="1844675"/>
            <a:ext cx="8496300" cy="49022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3380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F82CF0-AD2C-4CF2-AF61-8150DD80F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3" y="92075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rrow: U-Turn 17">
            <a:extLst>
              <a:ext uri="{FF2B5EF4-FFF2-40B4-BE49-F238E27FC236}">
                <a16:creationId xmlns:a16="http://schemas.microsoft.com/office/drawing/2014/main" id="{6072B9F8-AA28-49BD-AAF6-75AA18441B39}"/>
              </a:ext>
            </a:extLst>
          </p:cNvPr>
          <p:cNvSpPr/>
          <p:nvPr/>
        </p:nvSpPr>
        <p:spPr>
          <a:xfrm flipH="1">
            <a:off x="3995936" y="1628800"/>
            <a:ext cx="4104456" cy="6270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6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84603AA0-7460-45CA-AE41-07A3CD71CBE3}"/>
              </a:ext>
            </a:extLst>
          </p:cNvPr>
          <p:cNvSpPr/>
          <p:nvPr/>
        </p:nvSpPr>
        <p:spPr>
          <a:xfrm flipH="1">
            <a:off x="3406665" y="4287296"/>
            <a:ext cx="2677503" cy="6270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6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U-Turn 20">
            <a:extLst>
              <a:ext uri="{FF2B5EF4-FFF2-40B4-BE49-F238E27FC236}">
                <a16:creationId xmlns:a16="http://schemas.microsoft.com/office/drawing/2014/main" id="{48061648-E064-4D7E-83AA-98AB1D4A5AF1}"/>
              </a:ext>
            </a:extLst>
          </p:cNvPr>
          <p:cNvSpPr/>
          <p:nvPr/>
        </p:nvSpPr>
        <p:spPr>
          <a:xfrm flipH="1">
            <a:off x="3923928" y="4269833"/>
            <a:ext cx="3456384" cy="62706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677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FE7870C-1F6B-46B7-9654-7639B4EE2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431800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&lt;string&gt;.format() usage</a:t>
            </a:r>
            <a:endParaRPr lang="en-US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C1DD7A-A6FE-4065-A9DB-F31C8BF63C53}"/>
              </a:ext>
            </a:extLst>
          </p:cNvPr>
          <p:cNvSpPr txBox="1">
            <a:spLocks/>
          </p:cNvSpPr>
          <p:nvPr/>
        </p:nvSpPr>
        <p:spPr>
          <a:xfrm>
            <a:off x="322263" y="901700"/>
            <a:ext cx="8621712" cy="52308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4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/>
              <a:t>You can also use an index value.</a:t>
            </a:r>
          </a:p>
          <a:p>
            <a:pPr>
              <a:defRPr/>
            </a:pPr>
            <a:endParaRPr lang="en-GB" kern="0" dirty="0"/>
          </a:p>
          <a:p>
            <a:pPr>
              <a:defRPr/>
            </a:pPr>
            <a:endParaRPr lang="en-GB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/>
              <a:t>Predict what the code will output: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kern="0" dirty="0"/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  <a:defRPr/>
            </a:pPr>
            <a:endParaRPr lang="en-GB" kern="0" dirty="0"/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  <a:defRPr/>
            </a:pPr>
            <a:endParaRPr lang="en-GB" kern="0" dirty="0"/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  <a:defRPr/>
            </a:pPr>
            <a:endParaRPr lang="en-GB" kern="0" dirty="0"/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  <a:defRPr/>
            </a:pPr>
            <a:r>
              <a:rPr lang="en-GB" kern="0" dirty="0"/>
              <a:t>You can also add variable names to the items in the format function so that these are used in the placeholder, like so:</a:t>
            </a: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  <a:defRPr/>
            </a:pPr>
            <a:endParaRPr lang="en-GB" sz="1400" kern="0" dirty="0"/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  <a:defRPr/>
            </a:pPr>
            <a:endParaRPr lang="en-GB" sz="1400" kern="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kern="0" dirty="0"/>
              <a:t>Predict what the code will output:</a:t>
            </a:r>
            <a:r>
              <a:rPr lang="en-US" altLang="en-US" kern="0" dirty="0">
                <a:latin typeface="Consolas" panose="020B0609020204030204" pitchFamily="49" charset="0"/>
              </a:rPr>
              <a:t>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F50AF-AF68-4BE5-8B40-A5F83718F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478088"/>
            <a:ext cx="845820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426B00-0208-4566-B7DF-3E1BBF7F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57538"/>
            <a:ext cx="44862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49A7DB-F103-44BB-8D40-CBFDF7E4A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02213"/>
            <a:ext cx="8543925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9513C4-A6B5-48B6-9277-17B33952F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973763"/>
            <a:ext cx="43243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C680522-A58D-4B41-B899-A897E2A93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61913"/>
            <a:ext cx="1933575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D1CFF6A-B8C3-459A-A1C9-F25D29579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65188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&lt;string&gt;.format()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D387-F33C-4FF3-8F2D-4D4299C79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825" y="1724025"/>
            <a:ext cx="8713788" cy="36099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800" dirty="0"/>
              <a:t>You can also specify the data type of a value, like so:</a:t>
            </a:r>
          </a:p>
          <a:p>
            <a:pPr>
              <a:defRPr/>
            </a:pPr>
            <a:endParaRPr lang="en-GB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800" dirty="0"/>
              <a:t>Predict what the code outputs.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sz="28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800" dirty="0">
                <a:latin typeface="Consolas" panose="020B0609020204030204" pitchFamily="49" charset="0"/>
              </a:rPr>
              <a:t>	</a:t>
            </a:r>
            <a:endParaRPr lang="en-GB" sz="28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800" dirty="0"/>
              <a:t>Let’s look closer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2800" dirty="0"/>
              <a:t>at this: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2722-1B43-4063-8FC6-693D8AFA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" y="2290763"/>
            <a:ext cx="89804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B9482-638E-443D-A7F6-59780E36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263900"/>
            <a:ext cx="50006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A3709-3048-4054-9A04-B24F31BE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4665663"/>
            <a:ext cx="1905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80A8976-8471-4A3B-BC9D-662A52B7DF58}"/>
              </a:ext>
            </a:extLst>
          </p:cNvPr>
          <p:cNvGrpSpPr>
            <a:grpSpLocks/>
          </p:cNvGrpSpPr>
          <p:nvPr/>
        </p:nvGrpSpPr>
        <p:grpSpPr bwMode="auto">
          <a:xfrm>
            <a:off x="6162675" y="3721100"/>
            <a:ext cx="2524125" cy="1290638"/>
            <a:chOff x="5692088" y="5125913"/>
            <a:chExt cx="1871711" cy="1719806"/>
          </a:xfrm>
        </p:grpSpPr>
        <p:sp>
          <p:nvSpPr>
            <p:cNvPr id="35859" name="TextBox 8">
              <a:extLst>
                <a:ext uri="{FF2B5EF4-FFF2-40B4-BE49-F238E27FC236}">
                  <a16:creationId xmlns:a16="http://schemas.microsoft.com/office/drawing/2014/main" id="{2F0D4638-6837-46CD-B9DD-5041CBBD2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188" y="5125913"/>
              <a:ext cx="1756611" cy="1436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en-US" sz="1600"/>
                <a:t>Limit to two decimal places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8EA060-754B-4202-9F2C-531DE3227B2D}"/>
                </a:ext>
              </a:extLst>
            </p:cNvPr>
            <p:cNvCxnSpPr>
              <a:cxnSpLocks/>
              <a:stCxn id="35859" idx="1"/>
            </p:cNvCxnSpPr>
            <p:nvPr/>
          </p:nvCxnSpPr>
          <p:spPr bwMode="auto">
            <a:xfrm flipH="1">
              <a:off x="5692088" y="5931874"/>
              <a:ext cx="115363" cy="91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015A7-7CE2-44B8-8332-DDD090503CD6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4867275"/>
            <a:ext cx="2403475" cy="830263"/>
            <a:chOff x="3121748" y="4461522"/>
            <a:chExt cx="2547140" cy="1107996"/>
          </a:xfrm>
        </p:grpSpPr>
        <p:sp>
          <p:nvSpPr>
            <p:cNvPr id="35857" name="TextBox 11">
              <a:extLst>
                <a:ext uri="{FF2B5EF4-FFF2-40B4-BE49-F238E27FC236}">
                  <a16:creationId xmlns:a16="http://schemas.microsoft.com/office/drawing/2014/main" id="{C86B76A0-F5B7-42F4-972C-2B1BE71F6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748" y="4461522"/>
              <a:ext cx="1756611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en-US" sz="1600"/>
                <a:t>Selects first item in format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32CEE7-B50C-476D-B153-0DBEDC62A9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5145" y="4601346"/>
              <a:ext cx="1113743" cy="226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FEAF2-F743-4721-9558-3FB0EBBBBB15}"/>
              </a:ext>
            </a:extLst>
          </p:cNvPr>
          <p:cNvGrpSpPr>
            <a:grpSpLocks/>
          </p:cNvGrpSpPr>
          <p:nvPr/>
        </p:nvGrpSpPr>
        <p:grpSpPr bwMode="auto">
          <a:xfrm>
            <a:off x="6465888" y="4679950"/>
            <a:ext cx="2779712" cy="584200"/>
            <a:chOff x="4745266" y="3689007"/>
            <a:chExt cx="2896788" cy="779696"/>
          </a:xfrm>
        </p:grpSpPr>
        <p:sp>
          <p:nvSpPr>
            <p:cNvPr id="35855" name="TextBox 14">
              <a:extLst>
                <a:ext uri="{FF2B5EF4-FFF2-40B4-BE49-F238E27FC236}">
                  <a16:creationId xmlns:a16="http://schemas.microsoft.com/office/drawing/2014/main" id="{958DA860-9594-481D-B3ED-752DFEB9F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7429" y="3689007"/>
              <a:ext cx="2224625" cy="77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en-US" sz="1600"/>
                <a:t>Convert to float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F3FA40-6269-4E30-8AD9-ABCA3D2FCD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45266" y="3972918"/>
              <a:ext cx="731228" cy="275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12A6C9-91BF-4253-8AC9-C64FC23A3C94}"/>
              </a:ext>
            </a:extLst>
          </p:cNvPr>
          <p:cNvGrpSpPr>
            <a:grpSpLocks/>
          </p:cNvGrpSpPr>
          <p:nvPr/>
        </p:nvGrpSpPr>
        <p:grpSpPr bwMode="auto">
          <a:xfrm>
            <a:off x="3873500" y="5302250"/>
            <a:ext cx="4062413" cy="1719263"/>
            <a:chOff x="4720418" y="4745943"/>
            <a:chExt cx="2513682" cy="2292325"/>
          </a:xfrm>
        </p:grpSpPr>
        <p:sp>
          <p:nvSpPr>
            <p:cNvPr id="35853" name="TextBox 17">
              <a:extLst>
                <a:ext uri="{FF2B5EF4-FFF2-40B4-BE49-F238E27FC236}">
                  <a16:creationId xmlns:a16="http://schemas.microsoft.com/office/drawing/2014/main" id="{920FD42D-9730-43A5-908B-AC6B2F7A8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418" y="5273681"/>
              <a:ext cx="2513682" cy="1764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GB" altLang="en-US" sz="1600"/>
                <a:t>Part of the keyword – means apply format to the item on the left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EF9FE3-3078-4197-B7BA-DE20CC9CC741}"/>
                </a:ext>
              </a:extLst>
            </p:cNvPr>
            <p:cNvCxnSpPr>
              <a:cxnSpLocks/>
              <a:stCxn id="35853" idx="0"/>
            </p:cNvCxnSpPr>
            <p:nvPr/>
          </p:nvCxnSpPr>
          <p:spPr bwMode="auto">
            <a:xfrm flipH="1" flipV="1">
              <a:off x="5890326" y="4745943"/>
              <a:ext cx="87424" cy="527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AF12E6-C70F-4C5E-A53A-2DD95722B006}"/>
              </a:ext>
            </a:extLst>
          </p:cNvPr>
          <p:cNvSpPr/>
          <p:nvPr/>
        </p:nvSpPr>
        <p:spPr>
          <a:xfrm>
            <a:off x="3038475" y="3721100"/>
            <a:ext cx="5810250" cy="273843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3585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FED125-78E6-43EF-9530-352015FA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3" y="92075"/>
            <a:ext cx="106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8BAE606-C514-4F49-8241-13A487E1C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075" y="8366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4FD5-4745-4372-A749-C9F32C5D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200" y="1766888"/>
            <a:ext cx="7991475" cy="36099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Format can also be used to set field widths.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This adds additional empty characters and is known as padding.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This will enable you to create tables of data in the output.</a:t>
            </a:r>
          </a:p>
          <a:p>
            <a:pPr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In Python this looks like </a:t>
            </a:r>
          </a:p>
          <a:p>
            <a:pPr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This code creates a column 6 characters wide, using blank spaces to pad the width.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You should plan your output on paper first so that you know how wide to make your columns.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Square paper helps with this exercise.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7892" name="Footer Placeholder 3">
            <a:extLst>
              <a:ext uri="{FF2B5EF4-FFF2-40B4-BE49-F238E27FC236}">
                <a16:creationId xmlns:a16="http://schemas.microsoft.com/office/drawing/2014/main" id="{31564F33-A38E-4EE8-A073-6AEE9BC416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A811BFB4-52A9-4B10-BB76-020447C18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195638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4F92821-EFA7-478B-95F5-A13913BDC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8788" y="8366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Field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799B-5C01-4C84-9B42-8FAE6DDA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263" y="1722438"/>
            <a:ext cx="7991475" cy="36099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The format function includes some additional tools to help improve the look of your columns.</a:t>
            </a:r>
          </a:p>
          <a:p>
            <a:pPr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You can include symbols that indicates the </a:t>
            </a:r>
            <a:r>
              <a:rPr lang="en-GB" b="1" dirty="0">
                <a:solidFill>
                  <a:srgbClr val="D60093"/>
                </a:solidFill>
              </a:rPr>
              <a:t>alignment</a:t>
            </a:r>
            <a:r>
              <a:rPr lang="en-GB" dirty="0"/>
              <a:t> of the content of a column.</a:t>
            </a:r>
          </a:p>
          <a:p>
            <a:pPr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b="1" dirty="0"/>
              <a:t>&gt;</a:t>
            </a:r>
            <a:r>
              <a:rPr lang="en-GB" dirty="0"/>
              <a:t> means right justify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b="1" dirty="0"/>
              <a:t>&lt; </a:t>
            </a:r>
            <a:r>
              <a:rPr lang="en-GB" dirty="0"/>
              <a:t>means left justify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b="1" dirty="0"/>
              <a:t>^</a:t>
            </a:r>
            <a:r>
              <a:rPr lang="en-GB" dirty="0"/>
              <a:t> means centre align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801FF983-14C4-47B1-A089-3FD2E4B24D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pic>
        <p:nvPicPr>
          <p:cNvPr id="39941" name="Picture 4">
            <a:extLst>
              <a:ext uri="{FF2B5EF4-FFF2-40B4-BE49-F238E27FC236}">
                <a16:creationId xmlns:a16="http://schemas.microsoft.com/office/drawing/2014/main" id="{1B357662-2A10-4A18-834D-65ECD7A63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856038"/>
            <a:ext cx="153352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ED399E-16FB-4D94-A06E-D7046144A68F}"/>
              </a:ext>
            </a:extLst>
          </p:cNvPr>
          <p:cNvSpPr/>
          <p:nvPr/>
        </p:nvSpPr>
        <p:spPr>
          <a:xfrm>
            <a:off x="250825" y="3644900"/>
            <a:ext cx="8437563" cy="1709738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7DFDD88-84B9-4067-9032-6DACC05C4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Creating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F4CE-2B0C-4289-8739-AB0DC894C6B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4213" y="1700213"/>
            <a:ext cx="7991475" cy="3457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You can combine padding and alignment to create columns.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What will this code layout produce?</a:t>
            </a:r>
          </a:p>
        </p:txBody>
      </p:sp>
      <p:sp>
        <p:nvSpPr>
          <p:cNvPr id="40964" name="Footer Placeholder 3">
            <a:extLst>
              <a:ext uri="{FF2B5EF4-FFF2-40B4-BE49-F238E27FC236}">
                <a16:creationId xmlns:a16="http://schemas.microsoft.com/office/drawing/2014/main" id="{93B1187E-C958-435D-BCE7-1872C2293E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5CE51-5618-4B6F-BB5B-ED25EFD72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05038"/>
            <a:ext cx="7248525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E4827-2B6B-4881-B643-3B114B0F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089525"/>
            <a:ext cx="673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FD3D518-C43A-4074-B143-B7E6EFB86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528638"/>
            <a:ext cx="4176712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Starter task </a:t>
            </a:r>
          </a:p>
        </p:txBody>
      </p:sp>
      <p:pic>
        <p:nvPicPr>
          <p:cNvPr id="16387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E869CE8-A5BB-44E1-9392-7DB4EBC4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404813"/>
            <a:ext cx="522605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BCB21D-B480-4F25-A997-4FDBAFB5425B}"/>
              </a:ext>
            </a:extLst>
          </p:cNvPr>
          <p:cNvSpPr/>
          <p:nvPr/>
        </p:nvSpPr>
        <p:spPr>
          <a:xfrm>
            <a:off x="179388" y="1125538"/>
            <a:ext cx="3455987" cy="525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i="1" dirty="0">
                <a:solidFill>
                  <a:schemeClr val="tx1"/>
                </a:solidFill>
              </a:rPr>
              <a:t>Identify in the code:</a:t>
            </a:r>
          </a:p>
          <a:p>
            <a:pPr algn="ctr">
              <a:defRPr/>
            </a:pPr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parameter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Symbol used to show assignment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structured data type implemented as a list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built in subprogram in the provided code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user defined function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constant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local variable</a:t>
            </a:r>
          </a:p>
          <a:p>
            <a:pPr algn="ctr">
              <a:defRPr/>
            </a:pPr>
            <a:endParaRPr lang="en-GB" dirty="0"/>
          </a:p>
        </p:txBody>
      </p:sp>
    </p:spTree>
  </p:cSld>
  <p:clrMapOvr>
    <a:masterClrMapping/>
  </p:clrMapOvr>
  <p:transition>
    <p:sndAc>
      <p:stSnd>
        <p:snd r:embed="rId3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07003B3-C967-41C5-A46D-7D5A8CF2E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A4117-11A1-4003-8039-091C55818B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You can also use symbols to produce borders for your tables by simply multiplying a string to print many times.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The code might look like this:</a:t>
            </a:r>
          </a:p>
          <a:p>
            <a:pPr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What do you think it will output?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1988" name="Footer Placeholder 3">
            <a:extLst>
              <a:ext uri="{FF2B5EF4-FFF2-40B4-BE49-F238E27FC236}">
                <a16:creationId xmlns:a16="http://schemas.microsoft.com/office/drawing/2014/main" id="{34F20BAD-925A-4C9C-BE9F-B0478E5BF4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EB1BD-580F-4A93-90D0-D469FBC11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4508500"/>
            <a:ext cx="427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BBD8D-6901-436C-9BD5-9819A0035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233738"/>
            <a:ext cx="20193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1D310BC-FE5D-4D2F-A94B-74BF9C2C2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51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Improved programs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FA6E7AEE-AF1F-4D3C-881C-AD44BAD7860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4213" y="1628775"/>
            <a:ext cx="7991475" cy="273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Much of the programming that is done involves improving or maintaining existing code.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In this lesson you have been given some basic code to make </a:t>
            </a:r>
            <a:r>
              <a:rPr lang="en-GB" altLang="en-US" b="1">
                <a:solidFill>
                  <a:srgbClr val="D60093"/>
                </a:solidFill>
              </a:rPr>
              <a:t>fit for purpose</a:t>
            </a:r>
            <a:r>
              <a:rPr lang="en-GB" alt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Making your program and its output user-friendly is always a good idea. It will be expected of you in all the programming you do.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You have improved the way in which the program displays the output by using a table. This makes it much clearer.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36" name="Footer Placeholder 3">
            <a:extLst>
              <a:ext uri="{FF2B5EF4-FFF2-40B4-BE49-F238E27FC236}">
                <a16:creationId xmlns:a16="http://schemas.microsoft.com/office/drawing/2014/main" id="{AC989014-514A-4743-A118-7D393D450A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sp>
        <p:nvSpPr>
          <p:cNvPr id="5" name="Arrow: Right 8">
            <a:extLst>
              <a:ext uri="{FF2B5EF4-FFF2-40B4-BE49-F238E27FC236}">
                <a16:creationId xmlns:a16="http://schemas.microsoft.com/office/drawing/2014/main" id="{0DB72531-5000-4BE6-AE91-D2C07AA78D94}"/>
              </a:ext>
            </a:extLst>
          </p:cNvPr>
          <p:cNvSpPr/>
          <p:nvPr/>
        </p:nvSpPr>
        <p:spPr>
          <a:xfrm>
            <a:off x="3198813" y="5010150"/>
            <a:ext cx="1714500" cy="43815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DDA36-B953-4CF7-A6E2-D6F7B5FDC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4667250"/>
            <a:ext cx="159067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6DE89-64DA-4698-AA49-DE470DFF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67250"/>
            <a:ext cx="286702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2BAAC8C-07BA-4309-AA63-888CB7A22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72250" y="1844675"/>
            <a:ext cx="2386013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Now edit the code for Q3 &amp; 4</a:t>
            </a:r>
          </a:p>
        </p:txBody>
      </p:sp>
      <p:pic>
        <p:nvPicPr>
          <p:cNvPr id="45059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FD7C5B2-E239-4638-9B23-B351C4722B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428625"/>
            <a:ext cx="4897438" cy="6429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24FC874-F61D-48D1-BFE7-614A7620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160338"/>
            <a:ext cx="1458913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AC88854-1FAD-4F48-AEA3-ACF1BA170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476375" y="50482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Possible solutions to Q3</a:t>
            </a:r>
          </a:p>
        </p:txBody>
      </p:sp>
      <p:pic>
        <p:nvPicPr>
          <p:cNvPr id="46083" name="Content Placeholder 5" descr="Chart&#10;&#10;Description automatically generated with low confidence">
            <a:extLst>
              <a:ext uri="{FF2B5EF4-FFF2-40B4-BE49-F238E27FC236}">
                <a16:creationId xmlns:a16="http://schemas.microsoft.com/office/drawing/2014/main" id="{41C3C702-2DEA-48B7-8F3D-D5384E0125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7786688" cy="214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7" descr="Table, calendar&#10;&#10;Description automatically generated">
            <a:extLst>
              <a:ext uri="{FF2B5EF4-FFF2-40B4-BE49-F238E27FC236}">
                <a16:creationId xmlns:a16="http://schemas.microsoft.com/office/drawing/2014/main" id="{EFBA0876-FB41-4764-8C61-81742A52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830638"/>
            <a:ext cx="7786688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9" descr="Shape, arrow&#10;&#10;Description automatically generated">
            <a:extLst>
              <a:ext uri="{FF2B5EF4-FFF2-40B4-BE49-F238E27FC236}">
                <a16:creationId xmlns:a16="http://schemas.microsoft.com/office/drawing/2014/main" id="{DE714522-782A-4F95-A5F7-D8803B93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0"/>
            <a:ext cx="10969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D262042-632D-4D98-90F6-AEB73130B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2413000" y="4048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Solution to Q4</a:t>
            </a:r>
          </a:p>
        </p:txBody>
      </p:sp>
      <p:pic>
        <p:nvPicPr>
          <p:cNvPr id="47107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D157233-0FC5-4933-9D68-2A6E05379A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5708650" cy="5710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6" descr="Shape, arrow&#10;&#10;Description automatically generated">
            <a:extLst>
              <a:ext uri="{FF2B5EF4-FFF2-40B4-BE49-F238E27FC236}">
                <a16:creationId xmlns:a16="http://schemas.microsoft.com/office/drawing/2014/main" id="{BAB1A36A-2514-435B-949F-BA6F9218F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0"/>
            <a:ext cx="10969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1274496-A22D-409B-9E08-64942A14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07950" y="476250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Q4 extension</a:t>
            </a:r>
          </a:p>
        </p:txBody>
      </p:sp>
      <p:pic>
        <p:nvPicPr>
          <p:cNvPr id="48131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892DDAB-3482-4675-8745-06A682F31D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308100"/>
            <a:ext cx="8937625" cy="4568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09446AC6-320C-4191-9745-3477F35BDF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pic>
        <p:nvPicPr>
          <p:cNvPr id="48133" name="Picture 6" descr="Shape, arrow&#10;&#10;Description automatically generated">
            <a:extLst>
              <a:ext uri="{FF2B5EF4-FFF2-40B4-BE49-F238E27FC236}">
                <a16:creationId xmlns:a16="http://schemas.microsoft.com/office/drawing/2014/main" id="{728AD738-BDAB-4CFE-B8B6-744C286D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0"/>
            <a:ext cx="1096963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97E00DD-ECA5-497B-839E-3D8A0A580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Plenary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9497723E-2520-4107-B893-20700BCE1B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z="4400"/>
              <a:t>Summarise the main points learned from today’s lesson</a:t>
            </a:r>
          </a:p>
        </p:txBody>
      </p:sp>
      <p:sp>
        <p:nvSpPr>
          <p:cNvPr id="49156" name="Footer Placeholder 3">
            <a:extLst>
              <a:ext uri="{FF2B5EF4-FFF2-40B4-BE49-F238E27FC236}">
                <a16:creationId xmlns:a16="http://schemas.microsoft.com/office/drawing/2014/main" id="{ED46554D-A096-4333-AFEC-1AAC39E331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772472C-8F48-4C92-B3CF-164B94B2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Wrap up: you have learned how to…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BCD29E6-A446-478B-8DDD-7004913D03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6263" y="1698625"/>
            <a:ext cx="7991475" cy="410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altLang="en-US"/>
              <a:t>Format output to meet requirements.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/>
              <a:t>Use &lt;string&gt;.format() to insert variables into placeholders using {}.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/>
              <a:t>Use placeholders that contain a width, padding, and decimal places.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/>
              <a:t>Use alignment in placeholders to automatically move the contents of a column to the correct place within the padding.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/>
              <a:t>Format output suitable for the end user.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/>
              <a:t>Use tables to make output that is more user-friendly that lists of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altLang="en-US"/>
              <a:t>Use format and symbols together to create a table makes the output of a program more user friendly.</a:t>
            </a:r>
          </a:p>
        </p:txBody>
      </p:sp>
      <p:sp>
        <p:nvSpPr>
          <p:cNvPr id="50180" name="Footer Placeholder 3">
            <a:extLst>
              <a:ext uri="{FF2B5EF4-FFF2-40B4-BE49-F238E27FC236}">
                <a16:creationId xmlns:a16="http://schemas.microsoft.com/office/drawing/2014/main" id="{205C638B-28C4-4967-A1FE-AC09C392E89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93A4ECE-CF5B-4D52-AAB3-A8A459C96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528638"/>
            <a:ext cx="4176712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Starter task </a:t>
            </a:r>
          </a:p>
        </p:txBody>
      </p:sp>
      <p:pic>
        <p:nvPicPr>
          <p:cNvPr id="17411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FDEC7C49-A5AC-485D-972E-160590C4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404813"/>
            <a:ext cx="522605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94DB00-E00D-4BD0-91E8-1F79787DC6E3}"/>
              </a:ext>
            </a:extLst>
          </p:cNvPr>
          <p:cNvSpPr/>
          <p:nvPr/>
        </p:nvSpPr>
        <p:spPr>
          <a:xfrm>
            <a:off x="179388" y="1125538"/>
            <a:ext cx="3455987" cy="525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b="1" dirty="0">
                <a:solidFill>
                  <a:schemeClr val="tx1"/>
                </a:solidFill>
              </a:rPr>
              <a:t>Identify:</a:t>
            </a:r>
          </a:p>
          <a:p>
            <a:pPr algn="ctr">
              <a:defRPr/>
            </a:pPr>
            <a:endParaRPr lang="en-GB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parameter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Symbol used to show assignment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structured data type implemented as a list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built in subprogram in the provided code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user defined function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constant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chemeClr val="tx1"/>
                </a:solidFill>
              </a:rPr>
              <a:t>Name of a local variable</a:t>
            </a:r>
          </a:p>
          <a:p>
            <a:pPr algn="ctr">
              <a:defRPr/>
            </a:pPr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6437FA-A913-4B13-AB46-FD751C3696DE}"/>
              </a:ext>
            </a:extLst>
          </p:cNvPr>
          <p:cNvCxnSpPr/>
          <p:nvPr/>
        </p:nvCxnSpPr>
        <p:spPr>
          <a:xfrm>
            <a:off x="3276600" y="2133600"/>
            <a:ext cx="1655763" cy="431800"/>
          </a:xfrm>
          <a:prstGeom prst="straightConnector1">
            <a:avLst/>
          </a:prstGeom>
          <a:ln w="539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7D7556-F165-40EE-BA01-0C5069542ADF}"/>
              </a:ext>
            </a:extLst>
          </p:cNvPr>
          <p:cNvCxnSpPr>
            <a:cxnSpLocks/>
          </p:cNvCxnSpPr>
          <p:nvPr/>
        </p:nvCxnSpPr>
        <p:spPr>
          <a:xfrm>
            <a:off x="2268538" y="2652713"/>
            <a:ext cx="2303462" cy="200025"/>
          </a:xfrm>
          <a:prstGeom prst="straightConnector1">
            <a:avLst/>
          </a:prstGeom>
          <a:ln w="539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E91474-34D4-461A-AA16-DC79E7CFD0D0}"/>
              </a:ext>
            </a:extLst>
          </p:cNvPr>
          <p:cNvCxnSpPr>
            <a:cxnSpLocks/>
          </p:cNvCxnSpPr>
          <p:nvPr/>
        </p:nvCxnSpPr>
        <p:spPr>
          <a:xfrm flipV="1">
            <a:off x="1619250" y="1700213"/>
            <a:ext cx="2305050" cy="1757362"/>
          </a:xfrm>
          <a:prstGeom prst="straightConnector1">
            <a:avLst/>
          </a:prstGeom>
          <a:ln w="539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72630-1D75-4290-B326-CEE4CAD458AA}"/>
              </a:ext>
            </a:extLst>
          </p:cNvPr>
          <p:cNvCxnSpPr>
            <a:cxnSpLocks/>
          </p:cNvCxnSpPr>
          <p:nvPr/>
        </p:nvCxnSpPr>
        <p:spPr>
          <a:xfrm>
            <a:off x="2447925" y="4305300"/>
            <a:ext cx="1655763" cy="398463"/>
          </a:xfrm>
          <a:prstGeom prst="straightConnector1">
            <a:avLst/>
          </a:prstGeom>
          <a:ln w="539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AA30A-75EF-442C-A0F0-0C2B7819BACC}"/>
              </a:ext>
            </a:extLst>
          </p:cNvPr>
          <p:cNvCxnSpPr>
            <a:cxnSpLocks/>
          </p:cNvCxnSpPr>
          <p:nvPr/>
        </p:nvCxnSpPr>
        <p:spPr>
          <a:xfrm>
            <a:off x="1763713" y="4887913"/>
            <a:ext cx="2520950" cy="1006475"/>
          </a:xfrm>
          <a:prstGeom prst="straightConnector1">
            <a:avLst/>
          </a:prstGeom>
          <a:ln w="539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9E0FD7-5A90-4921-AA3E-680B8FFAEE2C}"/>
              </a:ext>
            </a:extLst>
          </p:cNvPr>
          <p:cNvCxnSpPr>
            <a:cxnSpLocks/>
          </p:cNvCxnSpPr>
          <p:nvPr/>
        </p:nvCxnSpPr>
        <p:spPr>
          <a:xfrm flipV="1">
            <a:off x="3095625" y="754063"/>
            <a:ext cx="1008063" cy="4403725"/>
          </a:xfrm>
          <a:prstGeom prst="straightConnector1">
            <a:avLst/>
          </a:prstGeom>
          <a:ln w="539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36D1B2-4546-4508-88F7-BCE259057CA7}"/>
              </a:ext>
            </a:extLst>
          </p:cNvPr>
          <p:cNvGrpSpPr>
            <a:grpSpLocks/>
          </p:cNvGrpSpPr>
          <p:nvPr/>
        </p:nvGrpSpPr>
        <p:grpSpPr bwMode="auto">
          <a:xfrm>
            <a:off x="1747838" y="3690938"/>
            <a:ext cx="3111500" cy="2036762"/>
            <a:chOff x="1747914" y="3691464"/>
            <a:chExt cx="3112120" cy="203691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2FA0901-A33E-4B2B-BCFC-AAACB92A9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914" y="3691464"/>
              <a:ext cx="3112120" cy="2017868"/>
            </a:xfrm>
            <a:prstGeom prst="straightConnector1">
              <a:avLst/>
            </a:prstGeom>
            <a:ln w="53975" cap="sq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955F85-5F7F-44F9-A28C-0D018B21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0617" y="4848840"/>
              <a:ext cx="3099417" cy="879543"/>
            </a:xfrm>
            <a:prstGeom prst="straightConnector1">
              <a:avLst/>
            </a:prstGeom>
            <a:ln w="53975" cap="sq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BE6C-FDC2-4C77-8B8B-0728D46F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2" y="2212975"/>
            <a:ext cx="8136135" cy="3592513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How can we format </a:t>
            </a:r>
            <a:r>
              <a:rPr lang="en-GB" sz="3200"/>
              <a:t>the output?</a:t>
            </a:r>
            <a:endParaRPr lang="en-GB" sz="3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6F6F0-BD0F-4C22-8061-FB3B3F5DD0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altLang="en-US"/>
              <a:t>© Pearson Education Ltd 2020. Copying permitted for purchasing institution only.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426899-5928-4A2A-B378-14125ECF12D0}"/>
              </a:ext>
            </a:extLst>
          </p:cNvPr>
          <p:cNvSpPr txBox="1">
            <a:spLocks/>
          </p:cNvSpPr>
          <p:nvPr/>
        </p:nvSpPr>
        <p:spPr>
          <a:xfrm>
            <a:off x="628650" y="927100"/>
            <a:ext cx="7886700" cy="763589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txBody>
          <a:bodyPr lIns="900000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kern="0">
                <a:solidFill>
                  <a:schemeClr val="accent4">
                    <a:lumMod val="75000"/>
                  </a:schemeClr>
                </a:solidFill>
              </a:rPr>
              <a:t>KEY QUESTION</a:t>
            </a:r>
            <a:endParaRPr lang="en-GB" kern="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Picture 7" descr="A picture containing wheel&#10;&#10;Description automatically generated">
            <a:extLst>
              <a:ext uri="{FF2B5EF4-FFF2-40B4-BE49-F238E27FC236}">
                <a16:creationId xmlns:a16="http://schemas.microsoft.com/office/drawing/2014/main" id="{F7C3535D-2E11-49D1-B713-FBEBDF2B9F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5" y="927101"/>
            <a:ext cx="845990" cy="8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13555"/>
      </p:ext>
    </p:extLst>
  </p:cSld>
  <p:clrMapOvr>
    <a:masterClrMapping/>
  </p:clrMapOvr>
  <p:transition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1">
            <a:extLst>
              <a:ext uri="{FF2B5EF4-FFF2-40B4-BE49-F238E27FC236}">
                <a16:creationId xmlns:a16="http://schemas.microsoft.com/office/drawing/2014/main" id="{FCF295AE-2EDF-42F4-8860-D638AD51AE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© Pearson Education Ltd 2020. Copying permitted for purchasing institution only. </a:t>
            </a:r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id="{83D2E680-044F-41F9-AB06-1BB99D936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93750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u="sng"/>
              <a:t>String Format</a:t>
            </a:r>
            <a:endParaRPr lang="en-GB" altLang="en-US" u="sng"/>
          </a:p>
        </p:txBody>
      </p:sp>
      <p:sp>
        <p:nvSpPr>
          <p:cNvPr id="17411" name="Content Placeholder 3">
            <a:extLst>
              <a:ext uri="{FF2B5EF4-FFF2-40B4-BE49-F238E27FC236}">
                <a16:creationId xmlns:a16="http://schemas.microsoft.com/office/drawing/2014/main" id="{0691F540-8266-421F-B4BD-506FE8C2012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7388" y="2349500"/>
            <a:ext cx="7991475" cy="37147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GB" dirty="0"/>
          </a:p>
          <a:p>
            <a:pPr lvl="1">
              <a:defRPr/>
            </a:pPr>
            <a:r>
              <a:rPr lang="en-GB" sz="3200" dirty="0"/>
              <a:t>Format output to meet requirements</a:t>
            </a:r>
          </a:p>
          <a:p>
            <a:pPr lvl="1">
              <a:defRPr/>
            </a:pPr>
            <a:r>
              <a:rPr lang="en-GB" sz="3200" dirty="0"/>
              <a:t>Format output suitable for the end user.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  <p:pic>
        <p:nvPicPr>
          <p:cNvPr id="18437" name="Picture 4" descr="Logo&#10;&#10;Description automatically generated">
            <a:extLst>
              <a:ext uri="{FF2B5EF4-FFF2-40B4-BE49-F238E27FC236}">
                <a16:creationId xmlns:a16="http://schemas.microsoft.com/office/drawing/2014/main" id="{9389CDFB-B848-4438-B073-F297B4E9F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622800"/>
            <a:ext cx="2843213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F35B67-BE0E-414F-8699-6E95C1942B08}"/>
              </a:ext>
            </a:extLst>
          </p:cNvPr>
          <p:cNvSpPr/>
          <p:nvPr/>
        </p:nvSpPr>
        <p:spPr>
          <a:xfrm>
            <a:off x="687388" y="2209800"/>
            <a:ext cx="7769225" cy="243840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843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C64321-71F1-4F43-8D5E-F452C8156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00013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3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1">
            <a:extLst>
              <a:ext uri="{FF2B5EF4-FFF2-40B4-BE49-F238E27FC236}">
                <a16:creationId xmlns:a16="http://schemas.microsoft.com/office/drawing/2014/main" id="{0B8F12CA-CB3A-4173-A7E6-C267375E3D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© Pearson Education Ltd 2020. Copying permitted for purchasing institution only. </a:t>
            </a:r>
          </a:p>
        </p:txBody>
      </p:sp>
      <p:sp>
        <p:nvSpPr>
          <p:cNvPr id="20483" name="Title 2">
            <a:extLst>
              <a:ext uri="{FF2B5EF4-FFF2-40B4-BE49-F238E27FC236}">
                <a16:creationId xmlns:a16="http://schemas.microsoft.com/office/drawing/2014/main" id="{D045A628-4F25-4D3A-97EA-DB0E56CD9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1756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Looping through lists recap</a:t>
            </a:r>
            <a:endParaRPr lang="en-GB" altLang="en-US"/>
          </a:p>
        </p:txBody>
      </p:sp>
      <p:sp>
        <p:nvSpPr>
          <p:cNvPr id="19459" name="Content Placeholder 3">
            <a:extLst>
              <a:ext uri="{FF2B5EF4-FFF2-40B4-BE49-F238E27FC236}">
                <a16:creationId xmlns:a16="http://schemas.microsoft.com/office/drawing/2014/main" id="{D675C90A-E43C-4023-85F3-14BC6FBD1D8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50825" y="1624013"/>
            <a:ext cx="8445500" cy="36099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In a previous lesson you learned how to </a:t>
            </a:r>
            <a:r>
              <a:rPr lang="en-GB" b="1" dirty="0">
                <a:solidFill>
                  <a:srgbClr val="D60093"/>
                </a:solidFill>
              </a:rPr>
              <a:t>iterate</a:t>
            </a:r>
            <a:r>
              <a:rPr lang="en-GB" dirty="0"/>
              <a:t> over a list data structure.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dirty="0"/>
              <a:t>This allows you to look at, or interact with each item in the list - one after another.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sz="3200" dirty="0"/>
              <a:t>This program would print each item in the list one at a time.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altLang="en-US" dirty="0"/>
          </a:p>
        </p:txBody>
      </p:sp>
      <p:pic>
        <p:nvPicPr>
          <p:cNvPr id="20485" name="Picture 4">
            <a:extLst>
              <a:ext uri="{FF2B5EF4-FFF2-40B4-BE49-F238E27FC236}">
                <a16:creationId xmlns:a16="http://schemas.microsoft.com/office/drawing/2014/main" id="{DA189A67-3111-422C-B17F-78E292015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452813"/>
            <a:ext cx="9018588" cy="1358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ED52EA-AB80-4E7C-878C-A68F8ABACE20}"/>
              </a:ext>
            </a:extLst>
          </p:cNvPr>
          <p:cNvSpPr/>
          <p:nvPr/>
        </p:nvSpPr>
        <p:spPr>
          <a:xfrm>
            <a:off x="92075" y="3074988"/>
            <a:ext cx="8801100" cy="3233737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48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28EA79-18C9-4331-AB30-B4E47974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111125"/>
            <a:ext cx="12350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3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D933292-1E06-4237-A4D6-01388524E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98550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Activity 1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5A552E9-6BDE-4F81-920C-A2BEF49BE25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4213" y="2195513"/>
            <a:ext cx="8002587" cy="360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Open up Activity 1 – predict what you think will happen?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Now have a go at running the code to check your prediction. </a:t>
            </a: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6A0FD3A4-18F7-4710-8BD6-7132C4A980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© Pearson Education Ltd 2020. Copying permitted for purchasing institution only. </a:t>
            </a:r>
          </a:p>
        </p:txBody>
      </p:sp>
      <p:pic>
        <p:nvPicPr>
          <p:cNvPr id="22533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1324D69-7661-4838-9F10-CF117528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88913"/>
            <a:ext cx="174625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1">
            <a:extLst>
              <a:ext uri="{FF2B5EF4-FFF2-40B4-BE49-F238E27FC236}">
                <a16:creationId xmlns:a16="http://schemas.microsoft.com/office/drawing/2014/main" id="{2721B273-5F96-4D1D-893B-B200EDF42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© Pearson Education Ltd 2020. Copying permitted for purchasing institution only. </a:t>
            </a:r>
          </a:p>
        </p:txBody>
      </p:sp>
      <p:sp>
        <p:nvSpPr>
          <p:cNvPr id="23555" name="Title 2">
            <a:extLst>
              <a:ext uri="{FF2B5EF4-FFF2-40B4-BE49-F238E27FC236}">
                <a16:creationId xmlns:a16="http://schemas.microsoft.com/office/drawing/2014/main" id="{73AB5441-ED70-44FC-8065-0FFF98A5A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2113" y="938213"/>
            <a:ext cx="454025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Sandwich order program</a:t>
            </a:r>
            <a:endParaRPr lang="en-GB" altLang="en-US"/>
          </a:p>
        </p:txBody>
      </p:sp>
      <p:sp>
        <p:nvSpPr>
          <p:cNvPr id="23556" name="Content Placeholder 3">
            <a:extLst>
              <a:ext uri="{FF2B5EF4-FFF2-40B4-BE49-F238E27FC236}">
                <a16:creationId xmlns:a16="http://schemas.microsoft.com/office/drawing/2014/main" id="{7790A275-D711-4C79-97FD-F9DBC3304DD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65113" y="2060575"/>
            <a:ext cx="3754437" cy="3609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This program will count up the orders for sandwich fillings and output the totals so that the right number can be prepared.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The program could be extended to allow new orders to be added.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/>
          </a:p>
        </p:txBody>
      </p:sp>
      <p:pic>
        <p:nvPicPr>
          <p:cNvPr id="23557" name="Picture 2" descr="Text&#10;&#10;Description automatically generated">
            <a:extLst>
              <a:ext uri="{FF2B5EF4-FFF2-40B4-BE49-F238E27FC236}">
                <a16:creationId xmlns:a16="http://schemas.microsoft.com/office/drawing/2014/main" id="{641FEB4D-1C2D-4BF2-8465-EB5AE6109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23825"/>
            <a:ext cx="4465637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7062F-7C17-43CA-853E-1625971C9779}"/>
              </a:ext>
            </a:extLst>
          </p:cNvPr>
          <p:cNvSpPr/>
          <p:nvPr/>
        </p:nvSpPr>
        <p:spPr>
          <a:xfrm>
            <a:off x="4284663" y="47625"/>
            <a:ext cx="4679950" cy="681037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sndAc>
      <p:stSnd>
        <p:snd r:embed="rId3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1">
            <a:extLst>
              <a:ext uri="{FF2B5EF4-FFF2-40B4-BE49-F238E27FC236}">
                <a16:creationId xmlns:a16="http://schemas.microsoft.com/office/drawing/2014/main" id="{000D39E5-DE07-4B56-915B-7B3F8C44E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/>
              <a:t>© Pearson Education Ltd 2020. Copying permitted for purchasing institution only. </a:t>
            </a:r>
          </a:p>
        </p:txBody>
      </p:sp>
      <p:sp>
        <p:nvSpPr>
          <p:cNvPr id="25603" name="Title 2">
            <a:extLst>
              <a:ext uri="{FF2B5EF4-FFF2-40B4-BE49-F238E27FC236}">
                <a16:creationId xmlns:a16="http://schemas.microsoft.com/office/drawing/2014/main" id="{EFC4358C-19C5-4607-B082-5DA409A80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Controlling program output</a:t>
            </a:r>
            <a:endParaRPr lang="en-GB" altLang="en-US"/>
          </a:p>
        </p:txBody>
      </p:sp>
      <p:sp>
        <p:nvSpPr>
          <p:cNvPr id="25604" name="Content Placeholder 3">
            <a:extLst>
              <a:ext uri="{FF2B5EF4-FFF2-40B4-BE49-F238E27FC236}">
                <a16:creationId xmlns:a16="http://schemas.microsoft.com/office/drawing/2014/main" id="{AD7977D6-301A-4500-BED4-680D78E8B97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5650" y="2298700"/>
            <a:ext cx="7416800" cy="3095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This is the output of the previous program.</a:t>
            </a:r>
            <a:br>
              <a:rPr lang="en-GB" altLang="en-US"/>
            </a:b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/>
              <a:t>For this small exercise, this is usable.  However, if this program was much larger and worked with more data, this output would not be very </a:t>
            </a:r>
            <a:r>
              <a:rPr lang="en-GB" altLang="en-US" b="1">
                <a:solidFill>
                  <a:srgbClr val="D60093"/>
                </a:solidFill>
              </a:rPr>
              <a:t>user-friendly</a:t>
            </a:r>
            <a:r>
              <a:rPr lang="en-GB" altLang="en-US"/>
              <a:t>.</a:t>
            </a:r>
            <a:br>
              <a:rPr lang="en-GB" altLang="en-US"/>
            </a:br>
            <a:endParaRPr lang="en-GB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3200"/>
              <a:t>When working with data in a text-based computer program, consider how to output the results so they are easy to read.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altLang="en-US"/>
          </a:p>
        </p:txBody>
      </p:sp>
      <p:pic>
        <p:nvPicPr>
          <p:cNvPr id="25605" name="Picture 5">
            <a:extLst>
              <a:ext uri="{FF2B5EF4-FFF2-40B4-BE49-F238E27FC236}">
                <a16:creationId xmlns:a16="http://schemas.microsoft.com/office/drawing/2014/main" id="{600DCEB3-8846-43DD-B035-E161ECE96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60513"/>
            <a:ext cx="2087563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255F40-B5CE-4B13-8B6C-DCF0471F6C4F}"/>
              </a:ext>
            </a:extLst>
          </p:cNvPr>
          <p:cNvSpPr/>
          <p:nvPr/>
        </p:nvSpPr>
        <p:spPr>
          <a:xfrm>
            <a:off x="92075" y="4221163"/>
            <a:ext cx="8801100" cy="2087562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560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5D4F50-9F3A-4BFE-B80B-0809FFB51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8" y="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ndAc>
      <p:stSnd>
        <p:snd r:embed="rId3" name="click.wav"/>
      </p:stSnd>
    </p:sndAc>
  </p:transition>
</p:sld>
</file>

<file path=ppt/theme/theme1.xml><?xml version="1.0" encoding="utf-8"?>
<a:theme xmlns:a="http://schemas.openxmlformats.org/drawingml/2006/main" name="1_TitleSlide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D551DF584CE408184C9307B210365" ma:contentTypeVersion="14" ma:contentTypeDescription="Create a new document." ma:contentTypeScope="" ma:versionID="ddb222370272260d77dfe6a20f21b285">
  <xsd:schema xmlns:xsd="http://www.w3.org/2001/XMLSchema" xmlns:xs="http://www.w3.org/2001/XMLSchema" xmlns:p="http://schemas.microsoft.com/office/2006/metadata/properties" xmlns:ns2="43106883-a7f1-46b4-a3b7-472bfb5b200b" xmlns:ns3="9c1af3df-6bfc-4eb7-9343-191e0750614f" targetNamespace="http://schemas.microsoft.com/office/2006/metadata/properties" ma:root="true" ma:fieldsID="8c6034b66a5dfd7cdc9dfe54a01b9e15" ns2:_="" ns3:_="">
    <xsd:import namespace="43106883-a7f1-46b4-a3b7-472bfb5b200b"/>
    <xsd:import namespace="9c1af3df-6bfc-4eb7-9343-191e07506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06883-a7f1-46b4-a3b7-472bfb5b2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cd44b3a-a17d-4946-b1af-e8ffe89a0c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af3df-6bfc-4eb7-9343-191e07506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6ff4f96-14c7-4532-9fd2-57ba966c03c4}" ma:internalName="TaxCatchAll" ma:showField="CatchAllData" ma:web="9c1af3df-6bfc-4eb7-9343-191e075061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1af3df-6bfc-4eb7-9343-191e0750614f" xsi:nil="true"/>
    <lcf76f155ced4ddcb4097134ff3c332f xmlns="43106883-a7f1-46b4-a3b7-472bfb5b200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814617-7255-4B53-9AEE-B7BB8CDA3918}"/>
</file>

<file path=customXml/itemProps2.xml><?xml version="1.0" encoding="utf-8"?>
<ds:datastoreItem xmlns:ds="http://schemas.openxmlformats.org/officeDocument/2006/customXml" ds:itemID="{429D8932-96C9-4171-8851-2E5A805F1F46}">
  <ds:schemaRefs>
    <ds:schemaRef ds:uri="http://schemas.microsoft.com/office/2006/metadata/properties"/>
    <ds:schemaRef ds:uri="http://schemas.microsoft.com/office/infopath/2007/PartnerControls"/>
    <ds:schemaRef ds:uri="c9b699c2-2c56-4336-b981-892f17840fb6"/>
  </ds:schemaRefs>
</ds:datastoreItem>
</file>

<file path=customXml/itemProps3.xml><?xml version="1.0" encoding="utf-8"?>
<ds:datastoreItem xmlns:ds="http://schemas.openxmlformats.org/officeDocument/2006/customXml" ds:itemID="{4EA9B385-285C-4168-9EDB-F4E2FE1110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1261</Words>
  <Application>Microsoft Office PowerPoint</Application>
  <PresentationFormat>On-screen Show (4:3)</PresentationFormat>
  <Paragraphs>188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Verdana</vt:lpstr>
      <vt:lpstr>Wingdings</vt:lpstr>
      <vt:lpstr>1_TitleSlide</vt:lpstr>
      <vt:lpstr>PowerPoint Presentation</vt:lpstr>
      <vt:lpstr>Starter task </vt:lpstr>
      <vt:lpstr>Starter task </vt:lpstr>
      <vt:lpstr>PowerPoint Presentation</vt:lpstr>
      <vt:lpstr>String Format</vt:lpstr>
      <vt:lpstr>Looping through lists recap</vt:lpstr>
      <vt:lpstr>Activity 1</vt:lpstr>
      <vt:lpstr>Sandwich order program</vt:lpstr>
      <vt:lpstr>Controlling program output</vt:lpstr>
      <vt:lpstr>Activity Q2 – have a go at as many of these as you can in your book</vt:lpstr>
      <vt:lpstr>Make sure to correct any mistakes</vt:lpstr>
      <vt:lpstr>Columns</vt:lpstr>
      <vt:lpstr>&lt;string&gt;.format()</vt:lpstr>
      <vt:lpstr>PowerPoint Presentation</vt:lpstr>
      <vt:lpstr>&lt;string&gt;.format() usage</vt:lpstr>
      <vt:lpstr>&lt;string&gt;.format() usage</vt:lpstr>
      <vt:lpstr>Columns</vt:lpstr>
      <vt:lpstr>Field alignment</vt:lpstr>
      <vt:lpstr>Creating columns</vt:lpstr>
      <vt:lpstr>Borders</vt:lpstr>
      <vt:lpstr>Improved programs</vt:lpstr>
      <vt:lpstr>Now edit the code for Q3 &amp; 4</vt:lpstr>
      <vt:lpstr>Possible solutions to Q3</vt:lpstr>
      <vt:lpstr>Solution to Q4</vt:lpstr>
      <vt:lpstr>Q4 extension</vt:lpstr>
      <vt:lpstr>Plenary</vt:lpstr>
      <vt:lpstr>Wrap up: you have learned how to…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 2016</dc:title>
  <dc:creator>Pearson Education</dc:creator>
  <cp:lastModifiedBy>F MCGARVIE</cp:lastModifiedBy>
  <cp:revision>355</cp:revision>
  <cp:lastPrinted>2020-05-14T16:41:42Z</cp:lastPrinted>
  <dcterms:created xsi:type="dcterms:W3CDTF">2010-12-13T13:21:58Z</dcterms:created>
  <dcterms:modified xsi:type="dcterms:W3CDTF">2022-02-23T21:31:36Z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0x010100BD4D551DF584CE408184C9307B210365</vt:lpwstr>
  </property>
</Properties>
</file>