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01" r:id="rId2"/>
    <p:sldId id="312" r:id="rId3"/>
    <p:sldId id="313" r:id="rId4"/>
    <p:sldId id="314" r:id="rId5"/>
    <p:sldId id="315" r:id="rId6"/>
    <p:sldId id="310" r:id="rId7"/>
    <p:sldId id="311" r:id="rId8"/>
    <p:sldId id="316" r:id="rId9"/>
    <p:sldId id="317" r:id="rId10"/>
    <p:sldId id="318" r:id="rId11"/>
    <p:sldId id="323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09" r:id="rId25"/>
  </p:sldIdLst>
  <p:sldSz cx="9144000" cy="6858000" type="screen4x3"/>
  <p:notesSz cx="6858000" cy="9144000"/>
  <p:defaultTextStyle>
    <a:defPPr>
      <a:defRPr lang="en-US"/>
    </a:defPPr>
    <a:lvl1pPr algn="ctr" defTabSz="457200" rtl="0" fontAlgn="base">
      <a:spcBef>
        <a:spcPct val="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MingLiU" pitchFamily="49" charset="-120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MingLiU" pitchFamily="49" charset="-120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MingLiU" pitchFamily="49" charset="-120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MingLiU" pitchFamily="49" charset="-120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buChar char="•"/>
      <a:defRPr kern="1200">
        <a:solidFill>
          <a:schemeClr val="tx1"/>
        </a:solidFill>
        <a:latin typeface="Arial" charset="0"/>
        <a:ea typeface="MingLiU" pitchFamily="49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ngLiU" pitchFamily="49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ngLiU" pitchFamily="49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ngLiU" pitchFamily="49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ngLiU" pitchFamily="49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9999"/>
    <a:srgbClr val="898989"/>
    <a:srgbClr val="9C9B3C"/>
    <a:srgbClr val="243D65"/>
    <a:srgbClr val="274A75"/>
    <a:srgbClr val="2F49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414" autoAdjust="0"/>
    <p:restoredTop sz="97529" autoAdjust="0"/>
  </p:normalViewPr>
  <p:slideViewPr>
    <p:cSldViewPr snapToObjects="1">
      <p:cViewPr varScale="1">
        <p:scale>
          <a:sx n="117" d="100"/>
          <a:sy n="117" d="100"/>
        </p:scale>
        <p:origin x="-21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8" d="100"/>
          <a:sy n="78" d="100"/>
        </p:scale>
        <p:origin x="894" y="13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CATV Product Update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Rev.A00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5179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Confidential &amp; Proprietary Information of VeEX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100">
                <a:solidFill>
                  <a:srgbClr val="595959"/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4DE3ED14-6885-409C-85B5-9A597F47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CATV Product Update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Rev.A00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5353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Confidential &amp; Proprietary Information of VeEX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100">
                <a:solidFill>
                  <a:srgbClr val="595959"/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134C5346-48F3-4032-A419-EDF3CD842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ppt_cover_pg_graphic_72dpi_fla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" y="2693988"/>
            <a:ext cx="8997950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0963" y="92075"/>
            <a:ext cx="8997950" cy="2541588"/>
          </a:xfrm>
          <a:prstGeom prst="rect">
            <a:avLst/>
          </a:prstGeom>
          <a:solidFill>
            <a:srgbClr val="243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>
          <a:xfrm flipH="1" flipV="1">
            <a:off x="80963" y="4406900"/>
            <a:ext cx="8994775" cy="6350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H="1" flipV="1">
            <a:off x="80963" y="2633663"/>
            <a:ext cx="8994775" cy="65087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0984" y="4858868"/>
            <a:ext cx="4354561" cy="933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30984" y="5796801"/>
            <a:ext cx="4354561" cy="429311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600">
                <a:solidFill>
                  <a:srgbClr val="9999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630738" y="6324600"/>
            <a:ext cx="4354512" cy="265651"/>
          </a:xfrm>
        </p:spPr>
        <p:txBody>
          <a:bodyPr/>
          <a:lstStyle>
            <a:lvl1pPr marL="0" indent="0">
              <a:buNone/>
              <a:defRPr sz="900">
                <a:solidFill>
                  <a:srgbClr val="9999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End slide_V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V100+_bag_02_resiz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6900" y="1878013"/>
            <a:ext cx="35687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067550" y="95250"/>
            <a:ext cx="2000250" cy="1101725"/>
          </a:xfrm>
          <a:prstGeom prst="rect">
            <a:avLst/>
          </a:prstGeom>
          <a:solidFill>
            <a:srgbClr val="9C9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57" y="4424082"/>
            <a:ext cx="6191157" cy="8337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baseline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957" y="5257801"/>
            <a:ext cx="61911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600" baseline="0">
                <a:solidFill>
                  <a:srgbClr val="8E887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999"/>
                </a:solidFill>
              </a:defRPr>
            </a:lvl1pPr>
          </a:lstStyle>
          <a:p>
            <a:pPr>
              <a:defRPr/>
            </a:pPr>
            <a:fld id="{70812293-E750-45D3-AF89-0886E3DAC2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nd slide_V3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7067550" y="95250"/>
            <a:ext cx="2000250" cy="1101725"/>
          </a:xfrm>
          <a:prstGeom prst="rect">
            <a:avLst/>
          </a:prstGeom>
          <a:solidFill>
            <a:srgbClr val="9C9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57" y="4424082"/>
            <a:ext cx="6191157" cy="8337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baseline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957" y="5257801"/>
            <a:ext cx="61911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600" baseline="0">
                <a:solidFill>
                  <a:srgbClr val="8E887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999"/>
                </a:solidFill>
              </a:defRPr>
            </a:lvl1pPr>
          </a:lstStyle>
          <a:p>
            <a:pPr>
              <a:defRPr/>
            </a:pPr>
            <a:fld id="{23696F30-EE83-44CD-B997-49C69F7130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8763" y="6591300"/>
            <a:ext cx="2700337" cy="2587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100" y="6591300"/>
            <a:ext cx="3238500" cy="2587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4338" y="6591300"/>
            <a:ext cx="2133600" cy="2587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71254-B600-4917-A1F6-1E2A754D6D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38" y="1316228"/>
            <a:ext cx="8640525" cy="5029200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26715" y="266376"/>
            <a:ext cx="6565048" cy="851733"/>
          </a:xfrm>
          <a:prstGeom prst="rect">
            <a:avLst/>
          </a:prstGeom>
          <a:ln>
            <a:noFill/>
          </a:ln>
        </p:spPr>
        <p:txBody>
          <a:bodyPr rtlCol="0" anchor="t">
            <a:noAutofit/>
          </a:bodyPr>
          <a:lstStyle>
            <a:lvl1pPr algn="r">
              <a:lnSpc>
                <a:spcPts val="298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1747D-9223-44C2-A7CA-FE529F482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Title, Subtitle,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38" y="1316228"/>
            <a:ext cx="8640525" cy="5029200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326716" y="697330"/>
            <a:ext cx="6565048" cy="369332"/>
          </a:xfrm>
        </p:spPr>
        <p:txBody>
          <a:bodyPr>
            <a:spAutoFit/>
          </a:bodyPr>
          <a:lstStyle>
            <a:lvl1pPr algn="r">
              <a:spcBef>
                <a:spcPts val="200"/>
              </a:spcBef>
              <a:buNone/>
              <a:defRPr sz="1800" b="0" i="0" baseline="0">
                <a:solidFill>
                  <a:schemeClr val="accent4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26715" y="266377"/>
            <a:ext cx="6565048" cy="430954"/>
          </a:xfrm>
          <a:prstGeom prst="rect">
            <a:avLst/>
          </a:prstGeom>
          <a:ln>
            <a:noFill/>
          </a:ln>
        </p:spPr>
        <p:txBody>
          <a:bodyPr rtlCol="0" anchor="t">
            <a:noAutofit/>
          </a:bodyPr>
          <a:lstStyle>
            <a:lvl1pPr algn="r">
              <a:lnSpc>
                <a:spcPts val="298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5A51B-8798-4B01-8DB5-6E548421FB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38" y="1316228"/>
            <a:ext cx="4072811" cy="5029200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26715" y="266376"/>
            <a:ext cx="6565048" cy="859536"/>
          </a:xfrm>
          <a:prstGeom prst="rect">
            <a:avLst/>
          </a:prstGeom>
          <a:ln>
            <a:noFill/>
          </a:ln>
        </p:spPr>
        <p:txBody>
          <a:bodyPr rtlCol="0" anchor="t">
            <a:noAutofit/>
          </a:bodyPr>
          <a:lstStyle>
            <a:lvl1pPr algn="r">
              <a:lnSpc>
                <a:spcPts val="298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727932" y="1316228"/>
            <a:ext cx="4072811" cy="5029200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5B9E8-3922-484A-BEFA-70AEC238AC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Title, Subtitle,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38" y="1316228"/>
            <a:ext cx="4072811" cy="5029200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326716" y="697330"/>
            <a:ext cx="6565048" cy="369332"/>
          </a:xfrm>
        </p:spPr>
        <p:txBody>
          <a:bodyPr>
            <a:spAutoFit/>
          </a:bodyPr>
          <a:lstStyle>
            <a:lvl1pPr algn="r">
              <a:spcBef>
                <a:spcPts val="200"/>
              </a:spcBef>
              <a:buNone/>
              <a:defRPr sz="1800" b="0" i="0" baseline="0">
                <a:solidFill>
                  <a:schemeClr val="accent4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26715" y="266377"/>
            <a:ext cx="6565048" cy="430954"/>
          </a:xfrm>
          <a:prstGeom prst="rect">
            <a:avLst/>
          </a:prstGeom>
          <a:ln>
            <a:noFill/>
          </a:ln>
        </p:spPr>
        <p:txBody>
          <a:bodyPr rtlCol="0" anchor="t">
            <a:noAutofit/>
          </a:bodyPr>
          <a:lstStyle>
            <a:lvl1pPr algn="r">
              <a:lnSpc>
                <a:spcPts val="298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727932" y="1316228"/>
            <a:ext cx="4072811" cy="5029200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0E33C-5520-4FDD-A2FF-B662A50BD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graphics (no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26715" y="266376"/>
            <a:ext cx="6565048" cy="851733"/>
          </a:xfrm>
          <a:prstGeom prst="rect">
            <a:avLst/>
          </a:prstGeom>
          <a:ln>
            <a:noFill/>
          </a:ln>
        </p:spPr>
        <p:txBody>
          <a:bodyPr rtlCol="0" anchor="t">
            <a:noAutofit/>
          </a:bodyPr>
          <a:lstStyle>
            <a:lvl1pPr algn="r">
              <a:lnSpc>
                <a:spcPts val="298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5766-912C-4F7F-A13E-B79FF7BAA4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Title, Subtitle, and graphics (no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326716" y="697330"/>
            <a:ext cx="6565048" cy="369332"/>
          </a:xfrm>
        </p:spPr>
        <p:txBody>
          <a:bodyPr>
            <a:spAutoFit/>
          </a:bodyPr>
          <a:lstStyle>
            <a:lvl1pPr algn="r">
              <a:spcBef>
                <a:spcPts val="200"/>
              </a:spcBef>
              <a:buNone/>
              <a:defRPr sz="1800" b="0" i="0" baseline="0">
                <a:solidFill>
                  <a:schemeClr val="accent4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26715" y="266377"/>
            <a:ext cx="6565048" cy="430954"/>
          </a:xfrm>
          <a:prstGeom prst="rect">
            <a:avLst/>
          </a:prstGeom>
          <a:ln>
            <a:noFill/>
          </a:ln>
        </p:spPr>
        <p:txBody>
          <a:bodyPr rtlCol="0" anchor="t">
            <a:noAutofit/>
          </a:bodyPr>
          <a:lstStyle>
            <a:lvl1pPr algn="r">
              <a:lnSpc>
                <a:spcPts val="298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DDC80-87E4-43B6-9377-89A26450C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 title, no graphics,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1B4-2BCC-4577-A703-FE730B49D4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ransi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963" y="92075"/>
            <a:ext cx="2660650" cy="6681788"/>
          </a:xfrm>
          <a:prstGeom prst="rect">
            <a:avLst/>
          </a:prstGeom>
          <a:solidFill>
            <a:srgbClr val="243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dirty="0"/>
          </a:p>
        </p:txBody>
      </p:sp>
      <p:sp>
        <p:nvSpPr>
          <p:cNvPr id="5" name="Rectangle 4"/>
          <p:cNvSpPr/>
          <p:nvPr/>
        </p:nvSpPr>
        <p:spPr>
          <a:xfrm flipH="1" flipV="1">
            <a:off x="80963" y="4481513"/>
            <a:ext cx="8994775" cy="73025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pic>
        <p:nvPicPr>
          <p:cNvPr id="6" name="Picture 14" descr="ppt_cover_pg_graphic_72dpi_transition_flat_crop_resiz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4554538"/>
            <a:ext cx="26606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313176" y="4719169"/>
            <a:ext cx="5583238" cy="5767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313176" y="5394297"/>
            <a:ext cx="5583239" cy="39690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rgbClr val="9999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Footer Placeholder 4"/>
          <p:cNvSpPr>
            <a:spLocks noGrp="1"/>
          </p:cNvSpPr>
          <p:nvPr userDrawn="1">
            <p:ph type="ftr" sz="quarter" idx="10"/>
          </p:nvPr>
        </p:nvSpPr>
        <p:spPr>
          <a:xfrm>
            <a:off x="3313113" y="6591300"/>
            <a:ext cx="3238500" cy="2571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999999"/>
                </a:solidFill>
              </a:defRPr>
            </a:lvl1pPr>
          </a:lstStyle>
          <a:p>
            <a:pPr>
              <a:defRPr/>
            </a:pPr>
            <a:fld id="{C00926D0-4FE6-444D-8B06-B9EB80E9C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7650" y="1316038"/>
            <a:ext cx="864076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58763" y="6591300"/>
            <a:ext cx="2700337" cy="2587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rgbClr val="999999"/>
                </a:solidFill>
                <a:ea typeface="ＭＳ Ｐゴシック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91300"/>
            <a:ext cx="3238500" cy="2587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000">
                <a:solidFill>
                  <a:srgbClr val="999999"/>
                </a:solidFill>
                <a:ea typeface="ＭＳ Ｐゴシック" pitchFamily="34" charset="-128"/>
              </a:defRPr>
            </a:lvl1pPr>
          </a:lstStyle>
          <a:p>
            <a:r>
              <a:rPr lang="zh-CN" altLang="en-US"/>
              <a:t>有用科技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4338" y="6591300"/>
            <a:ext cx="2133600" cy="2587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000">
                <a:solidFill>
                  <a:srgbClr val="99999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8387F62-FCBE-4406-940F-174C95A1C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375" y="92075"/>
            <a:ext cx="8988425" cy="1101725"/>
          </a:xfrm>
          <a:prstGeom prst="rect">
            <a:avLst/>
          </a:prstGeom>
          <a:solidFill>
            <a:srgbClr val="243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74" r:id="rId9"/>
    <p:sldLayoutId id="2147483675" r:id="rId10"/>
    <p:sldLayoutId id="2147483676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4A8DD5"/>
        </a:buClr>
        <a:buSzPct val="75000"/>
        <a:buFont typeface="Wingdings" pitchFamily="2" charset="2"/>
        <a:buChar char="n"/>
        <a:defRPr sz="1600" kern="1200">
          <a:solidFill>
            <a:srgbClr val="2D2F2B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rgbClr val="2D2F2B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4A8DD5"/>
        </a:buClr>
        <a:buSzPct val="75000"/>
        <a:buFont typeface="Wingdings" pitchFamily="2" charset="2"/>
        <a:buChar char="n"/>
        <a:defRPr sz="1600" kern="1200">
          <a:solidFill>
            <a:srgbClr val="2D2F2B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rgbClr val="2D2F2B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1219200" y="5181600"/>
            <a:ext cx="7156450" cy="933450"/>
          </a:xfrm>
        </p:spPr>
        <p:txBody>
          <a:bodyPr anchor="t"/>
          <a:lstStyle/>
          <a:p>
            <a:pPr algn="ctr" eaLnBrk="1" hangingPunct="1"/>
            <a:r>
              <a:rPr lang="zh-CN" altLang="en-US" b="1" smtClean="0">
                <a:latin typeface="Arial Black" pitchFamily="34" charset="0"/>
                <a:ea typeface="MingLiU" pitchFamily="49" charset="-120"/>
              </a:rPr>
              <a:t>隐患预警申报系统使用说明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建立施工项目</a:t>
            </a:r>
            <a:endParaRPr lang="en-US" altLang="zh-CN" sz="2800" b="1" smtClean="0">
              <a:solidFill>
                <a:schemeClr val="bg1"/>
              </a:solidFill>
              <a:ea typeface="MingLiU" pitchFamily="49" charset="-120"/>
            </a:endParaRP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91140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8DC3E043-19F5-4E9D-8CC5-874BFBF7245F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10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486400" y="1828800"/>
            <a:ext cx="3405188" cy="3113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以安全巡检员（施工项目的建立默认权限为所有用户）身份建立施工项目。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点击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新增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建立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测试工程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同时，建立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测试工程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的子工程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测试工程子工程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，主意需要选择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是否为拆分工程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为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钩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以表征此工程为下属工程。</a:t>
            </a:r>
          </a:p>
          <a:p>
            <a:pPr marL="342900" indent="-342900" algn="l" defTabSz="914400">
              <a:buFontTx/>
              <a:buAutoNum type="arabicPeriod"/>
            </a:pPr>
            <a:endParaRPr lang="zh-CN" altLang="en-US">
              <a:cs typeface="Arial" charset="0"/>
            </a:endParaRPr>
          </a:p>
        </p:txBody>
      </p:sp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4791075" cy="3076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0" y="4191000"/>
            <a:ext cx="4625975" cy="24003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申报流程</a:t>
            </a:r>
            <a:endParaRPr lang="en-US" altLang="zh-CN" sz="2800" b="1" smtClean="0">
              <a:solidFill>
                <a:schemeClr val="bg1"/>
              </a:solidFill>
              <a:ea typeface="MingLiU" pitchFamily="49" charset="-120"/>
            </a:endParaRP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D76FB281-3EF7-4B8A-9244-00520D8C4CE6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11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838200" y="1600200"/>
          <a:ext cx="1698625" cy="4564063"/>
        </p:xfrm>
        <a:graphic>
          <a:graphicData uri="http://schemas.openxmlformats.org/presentationml/2006/ole">
            <p:oleObj spid="_x0000_s96263" name="Visio" r:id="rId3" imgW="2123245" imgH="5704560" progId="Visio.Drawing.11">
              <p:embed/>
            </p:oleObj>
          </a:graphicData>
        </a:graphic>
      </p:graphicFrame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486400" y="1371600"/>
            <a:ext cx="3405188" cy="42116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安全巡检员申报隐患。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隐患确认人确认是否有效隐患。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施工方责任人确认隐患，整改隐患，整改隐患完毕。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隐患复核人确认是否整改成功。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除隐患申报在独立的一个页面，隐患其余的状态修改均在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待处理的隐患排查预警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，切当前的处理人必须为所登陆的账号。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每次隐患的状态改变都会短信方式通知下一个处理人。</a:t>
            </a:r>
          </a:p>
          <a:p>
            <a:pPr marL="342900" indent="-342900" algn="l" defTabSz="914400">
              <a:buFontTx/>
              <a:buAutoNum type="arabicPeriod"/>
            </a:pPr>
            <a:endParaRPr lang="zh-CN" altLang="en-US">
              <a:cs typeface="Arial" charset="0"/>
            </a:endParaRPr>
          </a:p>
        </p:txBody>
      </p:sp>
      <p:grpSp>
        <p:nvGrpSpPr>
          <p:cNvPr id="96267" name="Group 11"/>
          <p:cNvGrpSpPr>
            <a:grpSpLocks/>
          </p:cNvGrpSpPr>
          <p:nvPr/>
        </p:nvGrpSpPr>
        <p:grpSpPr bwMode="auto">
          <a:xfrm>
            <a:off x="2819400" y="4602163"/>
            <a:ext cx="2362200" cy="1562100"/>
            <a:chOff x="1920" y="3168"/>
            <a:chExt cx="1488" cy="984"/>
          </a:xfrm>
        </p:grpSpPr>
        <p:pic>
          <p:nvPicPr>
            <p:cNvPr id="96265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20" y="3168"/>
              <a:ext cx="1488" cy="98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</p:pic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1920" y="3456"/>
              <a:ext cx="1403" cy="14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申报安全隐患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1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AC46CAF4-1A98-4A29-AD99-9ACD6A3AC548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12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2381250" cy="3076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486400" y="1828800"/>
            <a:ext cx="3405188" cy="14652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以安全巡检员</a:t>
            </a:r>
            <a:r>
              <a:rPr lang="en-US" altLang="zh-CN">
                <a:cs typeface="Arial" charset="0"/>
              </a:rPr>
              <a:t>reporter</a:t>
            </a:r>
            <a:r>
              <a:rPr lang="zh-CN" altLang="en-US">
                <a:cs typeface="Arial" charset="0"/>
              </a:rPr>
              <a:t>（施工项目的建立默认权限为所有用户）身份建立施工项目。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点击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隐患排查预警申报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endParaRPr lang="zh-CN" altLang="en-US"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申报安全隐患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2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93188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73CA26A1-EF79-41C5-945C-6BDF573D7561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13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486400" y="1828800"/>
            <a:ext cx="3405188" cy="22891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以安全巡检员</a:t>
            </a:r>
            <a:r>
              <a:rPr lang="en-US" altLang="zh-CN">
                <a:cs typeface="Arial" charset="0"/>
              </a:rPr>
              <a:t>reporter</a:t>
            </a:r>
            <a:r>
              <a:rPr lang="zh-CN" altLang="en-US">
                <a:cs typeface="Arial" charset="0"/>
              </a:rPr>
              <a:t>（施工项目的建立默认权限为所有用户）身份建立施工项目。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点击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隐患排查预警申报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选择施工工程。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系统将自动补全项目信息（人为修改无效）。</a:t>
            </a:r>
          </a:p>
          <a:p>
            <a:pPr marL="342900" indent="-342900" algn="l" defTabSz="914400">
              <a:buFontTx/>
              <a:buAutoNum type="arabicPeriod"/>
            </a:pPr>
            <a:endParaRPr lang="zh-CN" altLang="en-US">
              <a:cs typeface="Arial" charset="0"/>
            </a:endParaRPr>
          </a:p>
        </p:txBody>
      </p:sp>
      <p:pic>
        <p:nvPicPr>
          <p:cNvPr id="931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60500"/>
            <a:ext cx="3505200" cy="2330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9319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91000"/>
            <a:ext cx="4191000" cy="19986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申报安全隐患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3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DCF924B9-CF46-4E44-A581-87817D66C7BF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14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486400" y="1828800"/>
            <a:ext cx="3405188" cy="20145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指定隐患申报确认人。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指定隐患申报复核人。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选择施工工程。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系统将自动补全项目信息（人为修改无效）。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填写隐患相关信息，点击预警。</a:t>
            </a:r>
          </a:p>
        </p:txBody>
      </p:sp>
      <p:pic>
        <p:nvPicPr>
          <p:cNvPr id="942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1524000"/>
            <a:ext cx="4897437" cy="12747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9421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798763"/>
            <a:ext cx="4029075" cy="37084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3213100" y="6248400"/>
            <a:ext cx="825500" cy="3429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申报安全隐患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4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95236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B74B048D-E005-491C-AF79-5FE6D2D4FEA8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15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905000" y="3843338"/>
            <a:ext cx="3405188" cy="11906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隐患申报成功则进入打印预警告之单环节。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失败，则需要检查输入参数，重新预警。</a:t>
            </a:r>
          </a:p>
        </p:txBody>
      </p:sp>
      <p:pic>
        <p:nvPicPr>
          <p:cNvPr id="9524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1447800"/>
            <a:ext cx="6313487" cy="14144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申报安全隐患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5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97284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34D84247-0500-4241-80A9-13E1DE3C4FE1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16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486400" y="1828800"/>
            <a:ext cx="3405188" cy="22891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以隐患确认人</a:t>
            </a:r>
            <a:r>
              <a:rPr lang="en-US" altLang="zh-CN">
                <a:cs typeface="Arial" charset="0"/>
              </a:rPr>
              <a:t>confirmer</a:t>
            </a:r>
            <a:r>
              <a:rPr lang="zh-CN" altLang="en-US">
                <a:cs typeface="Arial" charset="0"/>
              </a:rPr>
              <a:t>登陆系统。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进入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待处理的隐患排查预警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点击隐患信息。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将隐患状态改为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等待施工方确认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，点击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确认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endParaRPr lang="zh-CN" altLang="en-US">
              <a:cs typeface="Arial" charset="0"/>
            </a:endParaRPr>
          </a:p>
        </p:txBody>
      </p:sp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1971675" cy="1171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81000" y="1676400"/>
            <a:ext cx="1971675" cy="3810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729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4572000" cy="21510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申报安全隐患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6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99332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9DEE0698-8AD0-4037-97AC-355D871A2346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17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486400" y="1828800"/>
            <a:ext cx="3405188" cy="25638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以施工方责任人</a:t>
            </a:r>
            <a:r>
              <a:rPr lang="en-US" altLang="zh-CN">
                <a:cs typeface="Arial" charset="0"/>
              </a:rPr>
              <a:t>projectOwner</a:t>
            </a:r>
            <a:r>
              <a:rPr lang="zh-CN" altLang="en-US">
                <a:cs typeface="Arial" charset="0"/>
              </a:rPr>
              <a:t>登陆系统。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进入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待处理的隐患排查预警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点击隐患信息。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填写整改措施，整改投入，将隐患状态改为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整改中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，点击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确认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endParaRPr lang="zh-CN" altLang="en-US">
              <a:cs typeface="Arial" charset="0"/>
            </a:endParaRPr>
          </a:p>
        </p:txBody>
      </p:sp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1971675" cy="1171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381000" y="1676400"/>
            <a:ext cx="1971675" cy="3810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933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819400"/>
            <a:ext cx="4933950" cy="20574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申报安全隐患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7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100356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A38C2F0F-7879-435C-9518-92471D7253B3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18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486400" y="1828800"/>
            <a:ext cx="3405188" cy="25638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以施工方责任人</a:t>
            </a:r>
            <a:r>
              <a:rPr lang="en-US" altLang="zh-CN">
                <a:cs typeface="Arial" charset="0"/>
              </a:rPr>
              <a:t>projectOwner</a:t>
            </a:r>
            <a:r>
              <a:rPr lang="zh-CN" altLang="en-US">
                <a:cs typeface="Arial" charset="0"/>
              </a:rPr>
              <a:t>登陆系统。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进入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待处理的隐患排查预警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点击隐患信息。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填写整改措施，整改投入，将隐患状态改为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整改完毕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，点击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确认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endParaRPr lang="zh-CN" altLang="en-US">
              <a:cs typeface="Arial" charset="0"/>
            </a:endParaRPr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1971675" cy="1171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81000" y="1676400"/>
            <a:ext cx="1971675" cy="3810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4191000" cy="1403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申报安全隐患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8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101380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CDF5F480-F2A0-484C-81C9-089465C7116C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19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486400" y="1828800"/>
            <a:ext cx="3405188" cy="36623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以隐患复核人，</a:t>
            </a:r>
            <a:r>
              <a:rPr lang="en-US" altLang="zh-CN">
                <a:cs typeface="Arial" charset="0"/>
              </a:rPr>
              <a:t>reviewer</a:t>
            </a:r>
            <a:r>
              <a:rPr lang="zh-CN" altLang="en-US">
                <a:cs typeface="Arial" charset="0"/>
              </a:rPr>
              <a:t>登陆系统。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进入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待处理的隐患排查预警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点击隐患信息。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填写整改效果评估，将隐患状态改为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整改不通过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或者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整改未通过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，点击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确认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如状态为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整改未通过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则按照流程，则由施工方责任人，重复整改流程。</a:t>
            </a:r>
          </a:p>
          <a:p>
            <a:pPr marL="342900" indent="-342900" algn="l" defTabSz="914400">
              <a:buFontTx/>
              <a:buAutoNum type="arabicPeriod"/>
            </a:pPr>
            <a:endParaRPr lang="zh-CN" altLang="en-US">
              <a:cs typeface="Arial" charset="0"/>
            </a:endParaRP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1971675" cy="1171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381000" y="1676400"/>
            <a:ext cx="1971675" cy="3810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3246438"/>
            <a:ext cx="5033962" cy="1339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系统通用信息提示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1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8326357E-B4C5-492E-8E33-BF1405AD421E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2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pic>
        <p:nvPicPr>
          <p:cNvPr id="8397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2781300" cy="6191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648200" y="1860550"/>
            <a:ext cx="3883025" cy="2838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输入信息如不符合规则，则用红色波浪线予以提示。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部分输入框（提示如：请输入关键字或*），仅需要输入*号则会弹出所有列表供用户选择。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安全部门以树形结构存在，原则上子结点部门无法看见父结点部门的数据信息。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目前系统的数据访问权限按照上次西华大学给出的建议</a:t>
            </a:r>
          </a:p>
        </p:txBody>
      </p:sp>
      <p:pic>
        <p:nvPicPr>
          <p:cNvPr id="8398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486150"/>
            <a:ext cx="3324225" cy="3105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8398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501900"/>
            <a:ext cx="2476500" cy="6096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83983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8000" y="4699000"/>
            <a:ext cx="4267200" cy="17049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隐患排查预警库</a:t>
            </a:r>
            <a:endParaRPr lang="en-US" altLang="zh-CN" sz="2800" b="1" smtClean="0">
              <a:solidFill>
                <a:schemeClr val="bg1"/>
              </a:solidFill>
              <a:ea typeface="MingLiU" pitchFamily="49" charset="-120"/>
            </a:endParaRP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102404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C65D93B0-59C8-486D-AE1D-3A43BEB20134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20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486400" y="1828800"/>
            <a:ext cx="3405188" cy="20145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此库包含可以浏览当前登陆用户所在部门的所有状态的隐患信息。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进入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隐患排查预警库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endParaRPr lang="zh-CN" altLang="en-US">
              <a:cs typeface="Arial" charset="0"/>
            </a:endParaRP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点击隐患信息则可查看隐患详细信息，并可打印隐患告警告知单。</a:t>
            </a:r>
          </a:p>
        </p:txBody>
      </p:sp>
      <p:grpSp>
        <p:nvGrpSpPr>
          <p:cNvPr id="102411" name="Group 11"/>
          <p:cNvGrpSpPr>
            <a:grpSpLocks/>
          </p:cNvGrpSpPr>
          <p:nvPr/>
        </p:nvGrpSpPr>
        <p:grpSpPr bwMode="auto">
          <a:xfrm>
            <a:off x="619125" y="1676400"/>
            <a:ext cx="1733550" cy="2219325"/>
            <a:chOff x="390" y="597"/>
            <a:chExt cx="1092" cy="1398"/>
          </a:xfrm>
        </p:grpSpPr>
        <p:pic>
          <p:nvPicPr>
            <p:cNvPr id="102409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0" y="597"/>
              <a:ext cx="1092" cy="139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</p:pic>
        <p:sp>
          <p:nvSpPr>
            <p:cNvPr id="102410" name="Rectangle 10"/>
            <p:cNvSpPr>
              <a:spLocks noChangeArrowheads="1"/>
            </p:cNvSpPr>
            <p:nvPr/>
          </p:nvSpPr>
          <p:spPr bwMode="auto">
            <a:xfrm>
              <a:off x="528" y="1440"/>
              <a:ext cx="954" cy="14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0241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3895725"/>
            <a:ext cx="5172075" cy="13160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10241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063" y="5211763"/>
            <a:ext cx="2276475" cy="15922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隐患报表</a:t>
            </a:r>
            <a:endParaRPr lang="en-US" altLang="zh-CN" sz="2800" b="1" smtClean="0">
              <a:solidFill>
                <a:schemeClr val="bg1"/>
              </a:solidFill>
              <a:ea typeface="MingLiU" pitchFamily="49" charset="-120"/>
            </a:endParaRP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103428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D4E4444A-19E4-4C6C-94E6-73D9896A1A50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21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486400" y="1828800"/>
            <a:ext cx="3405188" cy="14652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隐患报表可根据时间、施工单位、项目、地点、责任人输出报表信息并打印。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如时间信息未输入，则默认为所有时间段的信息。</a:t>
            </a:r>
          </a:p>
        </p:txBody>
      </p:sp>
      <p:pic>
        <p:nvPicPr>
          <p:cNvPr id="1034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0825"/>
            <a:ext cx="4152900" cy="24939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10343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014788"/>
            <a:ext cx="4524375" cy="12652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文档查询</a:t>
            </a:r>
            <a:endParaRPr lang="en-US" altLang="zh-CN" sz="2800" b="1" smtClean="0">
              <a:solidFill>
                <a:schemeClr val="bg1"/>
              </a:solidFill>
              <a:ea typeface="MingLiU" pitchFamily="49" charset="-120"/>
            </a:endParaRP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73556256-33DE-44C4-BD6C-E1BFBCB1F917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22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7672388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在输入框，输入需要查询的关键字，请尽量详细。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点击搜索，下载文档，查看。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3581400"/>
            <a:ext cx="8253413" cy="18748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权限管理</a:t>
            </a:r>
            <a:endParaRPr lang="en-US" altLang="zh-CN" sz="2800" b="1" smtClean="0">
              <a:solidFill>
                <a:schemeClr val="bg1"/>
              </a:solidFill>
              <a:ea typeface="MingLiU" pitchFamily="49" charset="-120"/>
            </a:endParaRP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4E40A8B8-B2BC-44F7-9BE2-E9948D8E6B20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23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7672388" cy="14652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目前权限系统采用西华大学给出的建议值。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仅系统管理员可以修改。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如相应项无权限的用户，无法查看或者修改相应的页面。会显示没有权限（无写权限）或者显示空白页面（无读权限）。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建议不要更改权限设置，以带来不必要的麻烦。</a:t>
            </a:r>
          </a:p>
        </p:txBody>
      </p:sp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19488"/>
            <a:ext cx="8516938" cy="26463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3668713" y="2819400"/>
            <a:ext cx="6191250" cy="83343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ＭＳ Ｐゴシック" pitchFamily="34" charset="-128"/>
              </a:rPr>
              <a:t>谢谢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有用科技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DEBCE1-7DF4-42BE-A869-5B87EEF52687}" type="slidenum">
              <a:rPr lang="zh-CN" altLang="en-US" smtClean="0">
                <a:ea typeface="ＭＳ Ｐゴシック" pitchFamily="34" charset="-128"/>
              </a:rPr>
              <a:pPr/>
              <a:t>24</a:t>
            </a:fld>
            <a:endParaRPr lang="en-US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系统通用信息提示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2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827069C6-5CD8-43E4-9BF2-3EDC9F30CC16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3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4648200" y="1860550"/>
            <a:ext cx="3883025" cy="25638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在本系统中，如标题为绿色，即为必须输入内容的框体，否则即为可见或者不是必须输入的框体。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在本系统中，表格数据，首行为过滤输入框，输入相应的字段则可对数据进行过滤。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系统初始化时，默认仅有一个系统管理员用户，用户名默认为</a:t>
            </a:r>
            <a:r>
              <a:rPr lang="en-US" altLang="zh-CN">
                <a:cs typeface="Arial" charset="0"/>
              </a:rPr>
              <a:t>master</a:t>
            </a:r>
            <a:r>
              <a:rPr lang="zh-CN" altLang="en-US">
                <a:cs typeface="Arial" charset="0"/>
              </a:rPr>
              <a:t>，密码默认为</a:t>
            </a:r>
            <a:r>
              <a:rPr lang="en-US" altLang="zh-CN">
                <a:cs typeface="Arial" charset="0"/>
              </a:rPr>
              <a:t>12345678</a:t>
            </a:r>
            <a:r>
              <a:rPr lang="zh-CN" altLang="en-US">
                <a:cs typeface="Arial" charset="0"/>
              </a:rPr>
              <a:t>。</a:t>
            </a:r>
          </a:p>
        </p:txBody>
      </p:sp>
      <p:pic>
        <p:nvPicPr>
          <p:cNvPr id="8500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60550"/>
            <a:ext cx="3048000" cy="8096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8500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3276600"/>
            <a:ext cx="2533650" cy="2171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1066800" y="4191000"/>
            <a:ext cx="236220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69F98680-1898-440C-AE01-E44F692E70A1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4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447800" y="1752600"/>
            <a:ext cx="63563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defTabSz="914400">
              <a:buFontTx/>
              <a:buNone/>
            </a:pPr>
            <a:r>
              <a:rPr lang="zh-CN" altLang="en-US">
                <a:cs typeface="Arial" charset="0"/>
              </a:rPr>
              <a:t>以下章节我们将以例子的形式，将整个系统的功能覆盖一遍。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初始化安全部管理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A96D4BDE-3414-4ABF-A6AC-A78CC8165140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5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894263" y="1901825"/>
            <a:ext cx="3563937" cy="11906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以系统管理员</a:t>
            </a:r>
            <a:r>
              <a:rPr lang="en-US" altLang="zh-CN">
                <a:cs typeface="Arial" charset="0"/>
              </a:rPr>
              <a:t>master</a:t>
            </a:r>
            <a:r>
              <a:rPr lang="zh-CN" altLang="en-US">
                <a:cs typeface="Arial" charset="0"/>
              </a:rPr>
              <a:t>登陆系统，建立合理的安全部结构。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请注意安全部为树形结构，默认仅含有系统管理部门。</a:t>
            </a:r>
          </a:p>
        </p:txBody>
      </p:sp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3" y="3429000"/>
            <a:ext cx="8791575" cy="2105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8510588" cy="850900"/>
          </a:xfrm>
          <a:noFill/>
        </p:spPr>
        <p:txBody>
          <a:bodyPr anchor="ctr"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b="1" smtClean="0">
                <a:ea typeface="MingLiU" pitchFamily="49" charset="-120"/>
              </a:rPr>
              <a:t>用户注册</a:t>
            </a:r>
            <a:r>
              <a:rPr lang="en-US" altLang="zh-CN" b="1" smtClean="0">
                <a:ea typeface="MingLiU" pitchFamily="49" charset="-120"/>
              </a:rPr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b="1"/>
              <a:t>有用科技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6B6A8A-70A1-43C0-A8B6-F20C39662226}" type="slidenum">
              <a:rPr lang="zh-CN" altLang="en-US" smtClean="0">
                <a:ea typeface="ＭＳ Ｐゴシック" pitchFamily="34" charset="-128"/>
              </a:rPr>
              <a:pPr/>
              <a:t>6</a:t>
            </a:fld>
            <a:endParaRPr lang="en-US" altLang="zh-CN" smtClean="0">
              <a:ea typeface="ＭＳ Ｐゴシック" pitchFamily="34" charset="-128"/>
            </a:endParaRPr>
          </a:p>
        </p:txBody>
      </p: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1371600" y="1600200"/>
            <a:ext cx="6353175" cy="3505200"/>
            <a:chOff x="879" y="1488"/>
            <a:chExt cx="4002" cy="2208"/>
          </a:xfrm>
        </p:grpSpPr>
        <p:pic>
          <p:nvPicPr>
            <p:cNvPr id="24584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79" y="1488"/>
              <a:ext cx="4002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2208" y="2976"/>
              <a:ext cx="576" cy="2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811338" y="5678488"/>
            <a:ext cx="2698750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zh-CN" altLang="en-US">
                <a:cs typeface="Arial" charset="0"/>
              </a:rPr>
              <a:t>在登录页点击注册按钮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用户注册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2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82948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DB9D9395-5796-4DE6-B816-3A0381E39A03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7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4419600" y="2057400"/>
            <a:ext cx="4724400" cy="17399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用户名为</a:t>
            </a:r>
            <a:r>
              <a:rPr lang="en-US" altLang="zh-CN">
                <a:cs typeface="Arial" charset="0"/>
              </a:rPr>
              <a:t>6-20</a:t>
            </a:r>
            <a:r>
              <a:rPr lang="zh-CN" altLang="en-US">
                <a:cs typeface="Arial" charset="0"/>
              </a:rPr>
              <a:t>个字节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密码为</a:t>
            </a:r>
            <a:r>
              <a:rPr lang="en-US" altLang="zh-CN">
                <a:cs typeface="Arial" charset="0"/>
              </a:rPr>
              <a:t>8-20</a:t>
            </a:r>
            <a:r>
              <a:rPr lang="zh-CN" altLang="en-US">
                <a:cs typeface="Arial" charset="0"/>
              </a:rPr>
              <a:t>个字节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短信验证码格式为：您的验证码</a:t>
            </a:r>
            <a:r>
              <a:rPr lang="en-US" altLang="zh-CN">
                <a:cs typeface="Arial" charset="0"/>
              </a:rPr>
              <a:t>:66835【</a:t>
            </a:r>
            <a:r>
              <a:rPr lang="zh-CN" altLang="en-US">
                <a:cs typeface="Arial" charset="0"/>
              </a:rPr>
              <a:t>隐患申报系统</a:t>
            </a:r>
            <a:r>
              <a:rPr lang="en-US" altLang="zh-CN">
                <a:cs typeface="Arial" charset="0"/>
              </a:rPr>
              <a:t>】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新建用户状态为未验证，并不能立即登陆系统，需要系统管理员确认。</a:t>
            </a:r>
          </a:p>
        </p:txBody>
      </p:sp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4219575" cy="49149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用户注册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3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F0966AE1-9125-4C6D-AABC-86FA4C74D34B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8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4419600" y="2057400"/>
            <a:ext cx="4724400" cy="14652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以系统管理员</a:t>
            </a:r>
            <a:r>
              <a:rPr lang="en-US" altLang="zh-CN">
                <a:cs typeface="Arial" charset="0"/>
              </a:rPr>
              <a:t>master</a:t>
            </a:r>
            <a:r>
              <a:rPr lang="zh-CN" altLang="en-US">
                <a:cs typeface="Arial" charset="0"/>
              </a:rPr>
              <a:t>登入系统，并进入用户管理页面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将用户</a:t>
            </a:r>
            <a:r>
              <a:rPr lang="en-US" altLang="zh-CN">
                <a:cs typeface="Arial" charset="0"/>
              </a:rPr>
              <a:t>confirmer</a:t>
            </a:r>
            <a:r>
              <a:rPr lang="zh-CN" altLang="en-US">
                <a:cs typeface="Arial" charset="0"/>
              </a:rPr>
              <a:t>的状态由未验证修改为已验证，并点击保存。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此时新建用户即可登陆系统了。</a:t>
            </a:r>
          </a:p>
        </p:txBody>
      </p:sp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702050"/>
            <a:ext cx="7043738" cy="1403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105400"/>
            <a:ext cx="6629400" cy="10080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152400" y="5181600"/>
            <a:ext cx="457200" cy="2286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8510588" cy="850900"/>
          </a:xfrm>
          <a:noFill/>
          <a:ln/>
        </p:spPr>
        <p:txBody>
          <a:bodyPr/>
          <a:lstStyle/>
          <a:p>
            <a:pPr algn="ctr" eaLnBrk="1" hangingPunct="1">
              <a:lnSpc>
                <a:spcPts val="2975"/>
              </a:lnSpc>
            </a:pPr>
            <a:r>
              <a:rPr lang="zh-CN" altLang="en-US" sz="2800" b="1" smtClean="0">
                <a:solidFill>
                  <a:schemeClr val="bg1"/>
                </a:solidFill>
                <a:ea typeface="MingLiU" pitchFamily="49" charset="-120"/>
              </a:rPr>
              <a:t>用户注册</a:t>
            </a:r>
            <a:r>
              <a:rPr lang="en-US" altLang="zh-CN" sz="2800" b="1" smtClean="0">
                <a:solidFill>
                  <a:schemeClr val="bg1"/>
                </a:solidFill>
                <a:ea typeface="MingLiU" pitchFamily="49" charset="-120"/>
              </a:rPr>
              <a:t>4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3213100" y="6591300"/>
            <a:ext cx="3238500" cy="258763"/>
          </a:xfrm>
          <a:prstGeom prst="rect">
            <a:avLst/>
          </a:prstGeom>
          <a:noFill/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1000" b="1">
                <a:solidFill>
                  <a:srgbClr val="999999"/>
                </a:solidFill>
                <a:ea typeface="ＭＳ Ｐゴシック" pitchFamily="34" charset="-128"/>
              </a:rPr>
              <a:t>有用科技</a:t>
            </a:r>
          </a:p>
        </p:txBody>
      </p:sp>
      <p:sp>
        <p:nvSpPr>
          <p:cNvPr id="90116" name="Slide Number Placeholder 3"/>
          <p:cNvSpPr txBox="1">
            <a:spLocks noGrp="1"/>
          </p:cNvSpPr>
          <p:nvPr/>
        </p:nvSpPr>
        <p:spPr bwMode="auto">
          <a:xfrm>
            <a:off x="6764338" y="6591300"/>
            <a:ext cx="2133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Tx/>
              <a:buNone/>
            </a:pPr>
            <a:fld id="{4D0739D1-2C88-46F7-AA5B-24F3E1C95614}" type="slidenum">
              <a:rPr lang="zh-CN" altLang="en-US" sz="1000">
                <a:solidFill>
                  <a:srgbClr val="999999"/>
                </a:solidFill>
                <a:ea typeface="ＭＳ Ｐゴシック" pitchFamily="34" charset="-128"/>
              </a:rPr>
              <a:pPr algn="r">
                <a:buFontTx/>
                <a:buNone/>
              </a:pPr>
              <a:t>9</a:t>
            </a:fld>
            <a:endParaRPr lang="en-US" altLang="zh-CN" sz="10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727200" y="1828800"/>
            <a:ext cx="4724400" cy="20145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为完整的演示功能，继续添加如下用户。</a:t>
            </a:r>
          </a:p>
          <a:p>
            <a:pPr marL="342900" indent="-342900" algn="l" defTabSz="914400">
              <a:buFontTx/>
              <a:buAutoNum type="arabicPeriod"/>
            </a:pPr>
            <a:r>
              <a:rPr lang="zh-CN" altLang="en-US">
                <a:cs typeface="Arial" charset="0"/>
              </a:rPr>
              <a:t>请注意由于隐患申报的处理流程，需要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隐患申报人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，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隐患确认人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，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隐患复核人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，所以他们必须属于一个部门，否则在隐患申报时，</a:t>
            </a:r>
            <a:r>
              <a:rPr lang="zh-CN" altLang="en-US">
                <a:latin typeface="MingLiU"/>
                <a:cs typeface="Arial" charset="0"/>
              </a:rPr>
              <a:t>”</a:t>
            </a:r>
            <a:r>
              <a:rPr lang="zh-CN" altLang="en-US">
                <a:cs typeface="Arial" charset="0"/>
              </a:rPr>
              <a:t>隐患申报人</a:t>
            </a:r>
            <a:r>
              <a:rPr lang="zh-CN" altLang="en-US">
                <a:latin typeface="MingLiU"/>
                <a:cs typeface="Arial" charset="0"/>
              </a:rPr>
              <a:t>“</a:t>
            </a:r>
            <a:r>
              <a:rPr lang="zh-CN" altLang="en-US">
                <a:cs typeface="Arial" charset="0"/>
              </a:rPr>
              <a:t>无法选择相应的数据。</a:t>
            </a:r>
          </a:p>
          <a:p>
            <a:pPr marL="342900" indent="-342900" algn="l" defTabSz="914400">
              <a:buFontTx/>
              <a:buAutoNum type="arabicPeriod"/>
            </a:pPr>
            <a:endParaRPr lang="zh-CN" altLang="en-US">
              <a:cs typeface="Arial" charset="0"/>
            </a:endParaRPr>
          </a:p>
        </p:txBody>
      </p:sp>
      <p:pic>
        <p:nvPicPr>
          <p:cNvPr id="9012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038600"/>
            <a:ext cx="7059613" cy="2209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eEX_ppt_02_2014_FINALa">
  <a:themeElements>
    <a:clrScheme name="Custom 8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1A4471"/>
      </a:accent1>
      <a:accent2>
        <a:srgbClr val="749CBC"/>
      </a:accent2>
      <a:accent3>
        <a:srgbClr val="8E887C"/>
      </a:accent3>
      <a:accent4>
        <a:srgbClr val="C4CA94"/>
      </a:accent4>
      <a:accent5>
        <a:srgbClr val="5A1705"/>
      </a:accent5>
      <a:accent6>
        <a:srgbClr val="9C9D2B"/>
      </a:accent6>
      <a:hlink>
        <a:srgbClr val="1437BC"/>
      </a:hlink>
      <a:folHlink>
        <a:srgbClr val="7F95A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1636</Words>
  <Application>Microsoft Macintosh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ＭＳ Ｐゴシック</vt:lpstr>
      <vt:lpstr>Wingdings</vt:lpstr>
      <vt:lpstr>Calibri</vt:lpstr>
      <vt:lpstr>Arial Black</vt:lpstr>
      <vt:lpstr>MingLiU</vt:lpstr>
      <vt:lpstr>VeEX_ppt_02_2014_FINALa</vt:lpstr>
      <vt:lpstr>VeEX_ppt_02_2014_FINALa</vt:lpstr>
      <vt:lpstr>VeEX_ppt_02_2014_FINALa</vt:lpstr>
      <vt:lpstr>VeEX_ppt_02_2014_FINALa</vt:lpstr>
      <vt:lpstr>VeEX_ppt_02_2014_FINALa</vt:lpstr>
      <vt:lpstr>Microsoft Visio 绘图</vt:lpstr>
      <vt:lpstr>隐患预警申报系统使用说明</vt:lpstr>
      <vt:lpstr>系统通用信息提示1</vt:lpstr>
      <vt:lpstr>系统通用信息提示2</vt:lpstr>
      <vt:lpstr>幻灯片 4</vt:lpstr>
      <vt:lpstr>初始化安全部管理</vt:lpstr>
      <vt:lpstr>用户注册1</vt:lpstr>
      <vt:lpstr>用户注册2</vt:lpstr>
      <vt:lpstr>用户注册3</vt:lpstr>
      <vt:lpstr>用户注册4</vt:lpstr>
      <vt:lpstr>建立施工项目</vt:lpstr>
      <vt:lpstr>申报流程</vt:lpstr>
      <vt:lpstr>申报安全隐患1</vt:lpstr>
      <vt:lpstr>申报安全隐患2</vt:lpstr>
      <vt:lpstr>申报安全隐患3</vt:lpstr>
      <vt:lpstr>申报安全隐患4</vt:lpstr>
      <vt:lpstr>申报安全隐患5</vt:lpstr>
      <vt:lpstr>申报安全隐患6</vt:lpstr>
      <vt:lpstr>申报安全隐患7</vt:lpstr>
      <vt:lpstr>申报安全隐患8</vt:lpstr>
      <vt:lpstr>隐患排查预警库</vt:lpstr>
      <vt:lpstr>隐患报表</vt:lpstr>
      <vt:lpstr>文档查询</vt:lpstr>
      <vt:lpstr>权限管理</vt:lpstr>
      <vt:lpstr>谢谢</vt:lpstr>
    </vt:vector>
  </TitlesOfParts>
  <Company>VeEX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Supriya Wallace</dc:creator>
  <cp:lastModifiedBy>deeplm</cp:lastModifiedBy>
  <cp:revision>290</cp:revision>
  <dcterms:created xsi:type="dcterms:W3CDTF">2011-09-14T23:05:28Z</dcterms:created>
  <dcterms:modified xsi:type="dcterms:W3CDTF">2015-10-19T04:12:46Z</dcterms:modified>
</cp:coreProperties>
</file>