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8" r:id="rId3"/>
    <p:sldId id="270" r:id="rId4"/>
    <p:sldId id="277" r:id="rId5"/>
    <p:sldId id="278" r:id="rId6"/>
    <p:sldId id="279" r:id="rId7"/>
    <p:sldId id="269" r:id="rId8"/>
    <p:sldId id="280" r:id="rId9"/>
    <p:sldId id="281" r:id="rId10"/>
    <p:sldId id="271" r:id="rId11"/>
    <p:sldId id="282" r:id="rId12"/>
    <p:sldId id="283" r:id="rId13"/>
    <p:sldId id="285" r:id="rId14"/>
    <p:sldId id="272" r:id="rId15"/>
    <p:sldId id="284" r:id="rId16"/>
    <p:sldId id="286" r:id="rId17"/>
    <p:sldId id="273" r:id="rId18"/>
    <p:sldId id="274" r:id="rId19"/>
    <p:sldId id="275" r:id="rId20"/>
    <p:sldId id="276" r:id="rId21"/>
    <p:sldId id="267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EB8B2D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8" autoAdjust="0"/>
    <p:restoredTop sz="80408"/>
  </p:normalViewPr>
  <p:slideViewPr>
    <p:cSldViewPr snapToObjects="1" showGuides="1">
      <p:cViewPr>
        <p:scale>
          <a:sx n="95" d="100"/>
          <a:sy n="95" d="100"/>
        </p:scale>
        <p:origin x="832" y="48"/>
      </p:cViewPr>
      <p:guideLst>
        <p:guide orient="horz" pos="10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19.09.19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GoTo</a:t>
            </a:r>
            <a:r>
              <a:rPr lang="de-DE" dirty="0" smtClean="0"/>
              <a:t> Statement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 so-</a:t>
            </a:r>
            <a:r>
              <a:rPr lang="de-DE" baseline="0" dirty="0" err="1" smtClean="0"/>
              <a:t>called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oneway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transfer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execution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program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jumps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continue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executing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GoTo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harmful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since</a:t>
            </a:r>
            <a:r>
              <a:rPr lang="de-DE" baseline="0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removed</a:t>
            </a:r>
            <a:r>
              <a:rPr lang="de-DE" dirty="0" smtClean="0"/>
              <a:t>,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transition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revised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278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642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Figure</a:t>
            </a:r>
            <a:r>
              <a:rPr lang="de-DE" dirty="0" smtClean="0"/>
              <a:t> 4 (a) PPA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achieving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postcondition</a:t>
            </a:r>
            <a:r>
              <a:rPr lang="de-DE" dirty="0" smtClean="0"/>
              <a:t> </a:t>
            </a:r>
            <a:r>
              <a:rPr lang="de-DE" dirty="0" err="1" smtClean="0"/>
              <a:t>Door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Open.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postcondition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satisfied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BT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precondition</a:t>
            </a:r>
            <a:r>
              <a:rPr lang="de-DE" dirty="0" smtClean="0"/>
              <a:t> </a:t>
            </a:r>
            <a:r>
              <a:rPr lang="de-DE" dirty="0" err="1" smtClean="0"/>
              <a:t>Door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Unlocked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so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Open </a:t>
            </a:r>
            <a:r>
              <a:rPr lang="de-DE" dirty="0" err="1" smtClean="0"/>
              <a:t>Door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preconditions</a:t>
            </a:r>
            <a:r>
              <a:rPr lang="de-DE" dirty="0" smtClean="0"/>
              <a:t>,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Crowbar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so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Door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satisfied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Brake </a:t>
            </a:r>
            <a:r>
              <a:rPr lang="de-DE" dirty="0" err="1" smtClean="0"/>
              <a:t>Door</a:t>
            </a:r>
            <a:r>
              <a:rPr lang="de-DE" dirty="0" smtClean="0"/>
              <a:t> Open.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67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Figure</a:t>
            </a:r>
            <a:r>
              <a:rPr lang="de-DE" dirty="0" smtClean="0"/>
              <a:t> 4 (a) PPA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achieving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postcondition</a:t>
            </a:r>
            <a:r>
              <a:rPr lang="de-DE" dirty="0" smtClean="0"/>
              <a:t> </a:t>
            </a:r>
            <a:r>
              <a:rPr lang="de-DE" dirty="0" err="1" smtClean="0"/>
              <a:t>Door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Open.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postcondition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satisfied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BT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precondition</a:t>
            </a:r>
            <a:r>
              <a:rPr lang="de-DE" dirty="0" smtClean="0"/>
              <a:t> </a:t>
            </a:r>
            <a:r>
              <a:rPr lang="de-DE" dirty="0" err="1" smtClean="0"/>
              <a:t>Door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Unlocked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so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Open </a:t>
            </a:r>
            <a:r>
              <a:rPr lang="de-DE" dirty="0" err="1" smtClean="0"/>
              <a:t>Door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preconditions</a:t>
            </a:r>
            <a:r>
              <a:rPr lang="de-DE" dirty="0" smtClean="0"/>
              <a:t>,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Crowbar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so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Door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satisfied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Brake </a:t>
            </a:r>
            <a:r>
              <a:rPr lang="de-DE" dirty="0" err="1" smtClean="0"/>
              <a:t>Door</a:t>
            </a:r>
            <a:r>
              <a:rPr lang="de-DE" dirty="0" smtClean="0"/>
              <a:t> Open.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649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 BT in </a:t>
            </a:r>
            <a:r>
              <a:rPr lang="de-DE" dirty="0" err="1" smtClean="0"/>
              <a:t>Figure</a:t>
            </a:r>
            <a:r>
              <a:rPr lang="de-DE" dirty="0" smtClean="0"/>
              <a:t> 7.2e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time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ticked</a:t>
            </a:r>
            <a:r>
              <a:rPr lang="de-DE" dirty="0" smtClean="0"/>
              <a:t>. The </a:t>
            </a:r>
            <a:r>
              <a:rPr lang="de-DE" dirty="0" err="1" smtClean="0"/>
              <a:t>root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Fallback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oc</a:t>
            </a:r>
            <a:r>
              <a:rPr lang="de-DE" dirty="0" smtClean="0"/>
              <a:t> ∈ </a:t>
            </a:r>
            <a:r>
              <a:rPr lang="de-DE" dirty="0" err="1" smtClean="0"/>
              <a:t>GoalRect</a:t>
            </a:r>
            <a:r>
              <a:rPr lang="de-DE" dirty="0" smtClean="0"/>
              <a:t> (</a:t>
            </a:r>
            <a:r>
              <a:rPr lang="de-DE" dirty="0" err="1" smtClean="0"/>
              <a:t>cube</a:t>
            </a:r>
            <a:r>
              <a:rPr lang="de-DE" dirty="0" smtClean="0"/>
              <a:t> on </a:t>
            </a:r>
            <a:r>
              <a:rPr lang="de-DE" dirty="0" err="1" smtClean="0"/>
              <a:t>goal</a:t>
            </a:r>
            <a:r>
              <a:rPr lang="de-DE" dirty="0" smtClean="0"/>
              <a:t>).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indeed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rectangle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BT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. </a:t>
            </a:r>
            <a:r>
              <a:rPr lang="de-DE" dirty="0" err="1" smtClean="0"/>
              <a:t>If</a:t>
            </a:r>
            <a:r>
              <a:rPr lang="de-DE" dirty="0" smtClean="0"/>
              <a:t> not,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a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,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ticked</a:t>
            </a:r>
            <a:r>
              <a:rPr lang="de-DE" dirty="0" smtClean="0"/>
              <a:t>. The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Fallback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h = c (</a:t>
            </a:r>
            <a:r>
              <a:rPr lang="de-DE" dirty="0" err="1" smtClean="0"/>
              <a:t>object</a:t>
            </a:r>
            <a:r>
              <a:rPr lang="de-DE" dirty="0" smtClean="0"/>
              <a:t> in </a:t>
            </a:r>
            <a:r>
              <a:rPr lang="de-DE" dirty="0" err="1" smtClean="0"/>
              <a:t>hand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).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indeed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,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parent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Fallback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parent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different </a:t>
            </a:r>
            <a:r>
              <a:rPr lang="de-DE" dirty="0" err="1" smtClean="0"/>
              <a:t>Fallback</a:t>
            </a:r>
            <a:r>
              <a:rPr lang="de-DE" dirty="0" smtClean="0"/>
              <a:t>, </a:t>
            </a:r>
            <a:r>
              <a:rPr lang="de-DE" dirty="0" err="1" smtClean="0"/>
              <a:t>ticking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∈ </a:t>
            </a:r>
            <a:r>
              <a:rPr lang="de-DE" dirty="0" err="1" smtClean="0"/>
              <a:t>Npg</a:t>
            </a:r>
            <a:r>
              <a:rPr lang="de-DE" dirty="0" smtClean="0"/>
              <a:t> (</a:t>
            </a:r>
            <a:r>
              <a:rPr lang="de-DE" dirty="0" err="1" smtClean="0"/>
              <a:t>robot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neighborhood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pg</a:t>
            </a:r>
            <a:r>
              <a:rPr lang="de-DE" dirty="0" smtClean="0"/>
              <a:t>).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neighborhood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parent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(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Fallback</a:t>
            </a:r>
            <a:r>
              <a:rPr lang="de-DE" dirty="0" smtClean="0"/>
              <a:t>)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, </a:t>
            </a:r>
            <a:r>
              <a:rPr lang="de-DE" dirty="0" err="1" smtClean="0"/>
              <a:t>followed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ticking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Place(c, </a:t>
            </a:r>
            <a:r>
              <a:rPr lang="de-DE" dirty="0" err="1" smtClean="0"/>
              <a:t>pg</a:t>
            </a:r>
            <a:r>
              <a:rPr lang="de-DE" dirty="0" smtClean="0"/>
              <a:t>) (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in a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pg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),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∈ </a:t>
            </a:r>
            <a:r>
              <a:rPr lang="de-DE" dirty="0" err="1" smtClean="0"/>
              <a:t>Npg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hold,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MoveTo</a:t>
            </a:r>
            <a:r>
              <a:rPr lang="de-DE" dirty="0" smtClean="0"/>
              <a:t>(</a:t>
            </a:r>
            <a:r>
              <a:rPr lang="de-DE" dirty="0" err="1" smtClean="0"/>
              <a:t>pg</a:t>
            </a:r>
            <a:r>
              <a:rPr lang="de-DE" dirty="0" smtClean="0"/>
              <a:t>, </a:t>
            </a:r>
            <a:r>
              <a:rPr lang="de-DE" dirty="0" err="1" smtClean="0"/>
              <a:t>τg</a:t>
            </a:r>
            <a:r>
              <a:rPr lang="de-DE" dirty="0" smtClean="0"/>
              <a:t>) (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pg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trajectory</a:t>
            </a:r>
            <a:r>
              <a:rPr lang="de-DE" dirty="0" smtClean="0"/>
              <a:t> </a:t>
            </a:r>
            <a:r>
              <a:rPr lang="de-DE" dirty="0" err="1" smtClean="0"/>
              <a:t>τg</a:t>
            </a:r>
            <a:r>
              <a:rPr lang="de-DE" dirty="0" smtClean="0"/>
              <a:t>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,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trajectory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τ</a:t>
            </a:r>
            <a:r>
              <a:rPr lang="de-DE" dirty="0" smtClean="0"/>
              <a:t> ⊂</a:t>
            </a:r>
            <a:r>
              <a:rPr lang="de-DE" dirty="0" err="1" smtClean="0"/>
              <a:t>CollFree</a:t>
            </a:r>
            <a:r>
              <a:rPr lang="de-DE" dirty="0" smtClean="0"/>
              <a:t>. </a:t>
            </a:r>
            <a:r>
              <a:rPr lang="de-DE" dirty="0" err="1" smtClean="0"/>
              <a:t>Similarly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a </a:t>
            </a:r>
            <a:r>
              <a:rPr lang="de-DE" dirty="0" err="1" smtClean="0"/>
              <a:t>MoveTo</a:t>
            </a:r>
            <a:r>
              <a:rPr lang="de-DE" dirty="0" smtClean="0"/>
              <a:t>(</a:t>
            </a:r>
            <a:r>
              <a:rPr lang="de-DE" dirty="0" err="1" smtClean="0"/>
              <a:t>pc</a:t>
            </a:r>
            <a:r>
              <a:rPr lang="de-DE" dirty="0" smtClean="0"/>
              <a:t>, </a:t>
            </a:r>
            <a:r>
              <a:rPr lang="de-DE" dirty="0" err="1" smtClean="0"/>
              <a:t>τc</a:t>
            </a:r>
            <a:r>
              <a:rPr lang="de-DE" dirty="0" smtClean="0"/>
              <a:t>) (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trajectory</a:t>
            </a:r>
            <a:r>
              <a:rPr lang="de-DE" dirty="0" smtClean="0"/>
              <a:t> </a:t>
            </a:r>
            <a:r>
              <a:rPr lang="de-DE" dirty="0" err="1" smtClean="0"/>
              <a:t>τc</a:t>
            </a:r>
            <a:r>
              <a:rPr lang="de-DE" dirty="0" smtClean="0"/>
              <a:t>) </a:t>
            </a:r>
            <a:r>
              <a:rPr lang="de-DE" dirty="0" err="1" smtClean="0"/>
              <a:t>followed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Pick(c) after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empty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neighborhood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trajectory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.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conclude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noting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ticked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timestep</a:t>
            </a:r>
            <a:r>
              <a:rPr lang="de-DE" dirty="0" smtClean="0"/>
              <a:t>, e.g. </a:t>
            </a:r>
            <a:r>
              <a:rPr lang="de-DE" dirty="0" err="1" smtClean="0"/>
              <a:t>every</a:t>
            </a:r>
            <a:r>
              <a:rPr lang="de-DE" dirty="0" smtClean="0"/>
              <a:t> 0.1 </a:t>
            </a:r>
            <a:r>
              <a:rPr lang="de-DE" dirty="0" err="1" smtClean="0"/>
              <a:t>second</a:t>
            </a:r>
            <a:r>
              <a:rPr lang="de-DE" dirty="0" smtClean="0"/>
              <a:t>. Thus,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(i.e.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finished</a:t>
            </a:r>
            <a:r>
              <a:rPr lang="de-DE" dirty="0" smtClean="0"/>
              <a:t> </a:t>
            </a:r>
            <a:r>
              <a:rPr lang="de-DE" dirty="0" err="1" smtClean="0"/>
              <a:t>yet</a:t>
            </a:r>
            <a:r>
              <a:rPr lang="de-DE" dirty="0" smtClean="0"/>
              <a:t>)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progressed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. </a:t>
            </a:r>
            <a:r>
              <a:rPr lang="de-DE" dirty="0" err="1" smtClean="0"/>
              <a:t>However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e.g.,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slips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gripper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h = c </a:t>
            </a:r>
            <a:r>
              <a:rPr lang="de-DE" dirty="0" err="1" smtClean="0"/>
              <a:t>instantly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neighborhood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picking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278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 BT in </a:t>
            </a:r>
            <a:r>
              <a:rPr lang="de-DE" dirty="0" err="1" smtClean="0"/>
              <a:t>Figure</a:t>
            </a:r>
            <a:r>
              <a:rPr lang="de-DE" dirty="0" smtClean="0"/>
              <a:t> 7.2e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time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ticked</a:t>
            </a:r>
            <a:r>
              <a:rPr lang="de-DE" dirty="0" smtClean="0"/>
              <a:t>. The </a:t>
            </a:r>
            <a:r>
              <a:rPr lang="de-DE" dirty="0" err="1" smtClean="0"/>
              <a:t>root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Fallback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oc</a:t>
            </a:r>
            <a:r>
              <a:rPr lang="de-DE" dirty="0" smtClean="0"/>
              <a:t> ∈ </a:t>
            </a:r>
            <a:r>
              <a:rPr lang="de-DE" dirty="0" err="1" smtClean="0"/>
              <a:t>GoalRect</a:t>
            </a:r>
            <a:r>
              <a:rPr lang="de-DE" dirty="0" smtClean="0"/>
              <a:t> (</a:t>
            </a:r>
            <a:r>
              <a:rPr lang="de-DE" dirty="0" err="1" smtClean="0"/>
              <a:t>cube</a:t>
            </a:r>
            <a:r>
              <a:rPr lang="de-DE" dirty="0" smtClean="0"/>
              <a:t> on </a:t>
            </a:r>
            <a:r>
              <a:rPr lang="de-DE" dirty="0" err="1" smtClean="0"/>
              <a:t>goal</a:t>
            </a:r>
            <a:r>
              <a:rPr lang="de-DE" dirty="0" smtClean="0"/>
              <a:t>).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indeed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rectangle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BT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. </a:t>
            </a:r>
            <a:r>
              <a:rPr lang="de-DE" dirty="0" err="1" smtClean="0"/>
              <a:t>If</a:t>
            </a:r>
            <a:r>
              <a:rPr lang="de-DE" dirty="0" smtClean="0"/>
              <a:t> not,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a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,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ticked</a:t>
            </a:r>
            <a:r>
              <a:rPr lang="de-DE" dirty="0" smtClean="0"/>
              <a:t>. The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Fallback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h = c (</a:t>
            </a:r>
            <a:r>
              <a:rPr lang="de-DE" dirty="0" err="1" smtClean="0"/>
              <a:t>object</a:t>
            </a:r>
            <a:r>
              <a:rPr lang="de-DE" dirty="0" smtClean="0"/>
              <a:t> in </a:t>
            </a:r>
            <a:r>
              <a:rPr lang="de-DE" dirty="0" err="1" smtClean="0"/>
              <a:t>hand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).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indeed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,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parent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Fallback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parent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different </a:t>
            </a:r>
            <a:r>
              <a:rPr lang="de-DE" dirty="0" err="1" smtClean="0"/>
              <a:t>Fallback</a:t>
            </a:r>
            <a:r>
              <a:rPr lang="de-DE" dirty="0" smtClean="0"/>
              <a:t>, </a:t>
            </a:r>
            <a:r>
              <a:rPr lang="de-DE" dirty="0" err="1" smtClean="0"/>
              <a:t>ticking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∈ </a:t>
            </a:r>
            <a:r>
              <a:rPr lang="de-DE" dirty="0" err="1" smtClean="0"/>
              <a:t>Npg</a:t>
            </a:r>
            <a:r>
              <a:rPr lang="de-DE" dirty="0" smtClean="0"/>
              <a:t> (</a:t>
            </a:r>
            <a:r>
              <a:rPr lang="de-DE" dirty="0" err="1" smtClean="0"/>
              <a:t>robot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neighborhood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pg</a:t>
            </a:r>
            <a:r>
              <a:rPr lang="de-DE" dirty="0" smtClean="0"/>
              <a:t>).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neighborhood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parent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(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Fallback</a:t>
            </a:r>
            <a:r>
              <a:rPr lang="de-DE" dirty="0" smtClean="0"/>
              <a:t>)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, </a:t>
            </a:r>
            <a:r>
              <a:rPr lang="de-DE" dirty="0" err="1" smtClean="0"/>
              <a:t>followed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ticking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Place(c, </a:t>
            </a:r>
            <a:r>
              <a:rPr lang="de-DE" dirty="0" err="1" smtClean="0"/>
              <a:t>pg</a:t>
            </a:r>
            <a:r>
              <a:rPr lang="de-DE" dirty="0" smtClean="0"/>
              <a:t>) (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in a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pg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),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∈ </a:t>
            </a:r>
            <a:r>
              <a:rPr lang="de-DE" dirty="0" err="1" smtClean="0"/>
              <a:t>Npg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hold,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MoveTo</a:t>
            </a:r>
            <a:r>
              <a:rPr lang="de-DE" dirty="0" smtClean="0"/>
              <a:t>(</a:t>
            </a:r>
            <a:r>
              <a:rPr lang="de-DE" dirty="0" err="1" smtClean="0"/>
              <a:t>pg</a:t>
            </a:r>
            <a:r>
              <a:rPr lang="de-DE" dirty="0" smtClean="0"/>
              <a:t>, </a:t>
            </a:r>
            <a:r>
              <a:rPr lang="de-DE" dirty="0" err="1" smtClean="0"/>
              <a:t>τg</a:t>
            </a:r>
            <a:r>
              <a:rPr lang="de-DE" dirty="0" smtClean="0"/>
              <a:t>) (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pg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trajectory</a:t>
            </a:r>
            <a:r>
              <a:rPr lang="de-DE" dirty="0" smtClean="0"/>
              <a:t> </a:t>
            </a:r>
            <a:r>
              <a:rPr lang="de-DE" dirty="0" err="1" smtClean="0"/>
              <a:t>τg</a:t>
            </a:r>
            <a:r>
              <a:rPr lang="de-DE" dirty="0" smtClean="0"/>
              <a:t>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,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trajectory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τ</a:t>
            </a:r>
            <a:r>
              <a:rPr lang="de-DE" dirty="0" smtClean="0"/>
              <a:t> ⊂</a:t>
            </a:r>
            <a:r>
              <a:rPr lang="de-DE" dirty="0" err="1" smtClean="0"/>
              <a:t>CollFree</a:t>
            </a:r>
            <a:r>
              <a:rPr lang="de-DE" dirty="0" smtClean="0"/>
              <a:t>. </a:t>
            </a:r>
            <a:r>
              <a:rPr lang="de-DE" dirty="0" err="1" smtClean="0"/>
              <a:t>Similarly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a </a:t>
            </a:r>
            <a:r>
              <a:rPr lang="de-DE" dirty="0" err="1" smtClean="0"/>
              <a:t>MoveTo</a:t>
            </a:r>
            <a:r>
              <a:rPr lang="de-DE" dirty="0" smtClean="0"/>
              <a:t>(</a:t>
            </a:r>
            <a:r>
              <a:rPr lang="de-DE" dirty="0" err="1" smtClean="0"/>
              <a:t>pc</a:t>
            </a:r>
            <a:r>
              <a:rPr lang="de-DE" dirty="0" smtClean="0"/>
              <a:t>, </a:t>
            </a:r>
            <a:r>
              <a:rPr lang="de-DE" dirty="0" err="1" smtClean="0"/>
              <a:t>τc</a:t>
            </a:r>
            <a:r>
              <a:rPr lang="de-DE" dirty="0" smtClean="0"/>
              <a:t>) (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trajectory</a:t>
            </a:r>
            <a:r>
              <a:rPr lang="de-DE" dirty="0" smtClean="0"/>
              <a:t> </a:t>
            </a:r>
            <a:r>
              <a:rPr lang="de-DE" dirty="0" err="1" smtClean="0"/>
              <a:t>τc</a:t>
            </a:r>
            <a:r>
              <a:rPr lang="de-DE" dirty="0" smtClean="0"/>
              <a:t>) </a:t>
            </a:r>
            <a:r>
              <a:rPr lang="de-DE" dirty="0" err="1" smtClean="0"/>
              <a:t>followed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Pick(c) after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empty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neighborhood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trajectory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.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conclude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noting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ticked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timestep</a:t>
            </a:r>
            <a:r>
              <a:rPr lang="de-DE" dirty="0" smtClean="0"/>
              <a:t>, e.g. </a:t>
            </a:r>
            <a:r>
              <a:rPr lang="de-DE" dirty="0" err="1" smtClean="0"/>
              <a:t>every</a:t>
            </a:r>
            <a:r>
              <a:rPr lang="de-DE" dirty="0" smtClean="0"/>
              <a:t> 0.1 </a:t>
            </a:r>
            <a:r>
              <a:rPr lang="de-DE" dirty="0" err="1" smtClean="0"/>
              <a:t>second</a:t>
            </a:r>
            <a:r>
              <a:rPr lang="de-DE" dirty="0" smtClean="0"/>
              <a:t>. Thus,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(i.e.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finished</a:t>
            </a:r>
            <a:r>
              <a:rPr lang="de-DE" dirty="0" smtClean="0"/>
              <a:t> </a:t>
            </a:r>
            <a:r>
              <a:rPr lang="de-DE" dirty="0" err="1" smtClean="0"/>
              <a:t>yet</a:t>
            </a:r>
            <a:r>
              <a:rPr lang="de-DE" dirty="0" smtClean="0"/>
              <a:t>)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progressed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. </a:t>
            </a:r>
            <a:r>
              <a:rPr lang="de-DE" dirty="0" err="1" smtClean="0"/>
              <a:t>However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e.g.,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slips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gripper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h = c </a:t>
            </a:r>
            <a:r>
              <a:rPr lang="de-DE" dirty="0" err="1" smtClean="0"/>
              <a:t>instantly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neighborhood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picking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255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 BT in </a:t>
            </a:r>
            <a:r>
              <a:rPr lang="de-DE" dirty="0" err="1" smtClean="0"/>
              <a:t>Figure</a:t>
            </a:r>
            <a:r>
              <a:rPr lang="de-DE" dirty="0" smtClean="0"/>
              <a:t> 7.2e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time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ticked</a:t>
            </a:r>
            <a:r>
              <a:rPr lang="de-DE" dirty="0" smtClean="0"/>
              <a:t>. The </a:t>
            </a:r>
            <a:r>
              <a:rPr lang="de-DE" dirty="0" err="1" smtClean="0"/>
              <a:t>root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Fallback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oc</a:t>
            </a:r>
            <a:r>
              <a:rPr lang="de-DE" dirty="0" smtClean="0"/>
              <a:t> ∈ </a:t>
            </a:r>
            <a:r>
              <a:rPr lang="de-DE" dirty="0" err="1" smtClean="0"/>
              <a:t>GoalRect</a:t>
            </a:r>
            <a:r>
              <a:rPr lang="de-DE" dirty="0" smtClean="0"/>
              <a:t> (</a:t>
            </a:r>
            <a:r>
              <a:rPr lang="de-DE" dirty="0" err="1" smtClean="0"/>
              <a:t>cube</a:t>
            </a:r>
            <a:r>
              <a:rPr lang="de-DE" dirty="0" smtClean="0"/>
              <a:t> on </a:t>
            </a:r>
            <a:r>
              <a:rPr lang="de-DE" dirty="0" err="1" smtClean="0"/>
              <a:t>goal</a:t>
            </a:r>
            <a:r>
              <a:rPr lang="de-DE" dirty="0" smtClean="0"/>
              <a:t>).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indeed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rectangle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BT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. </a:t>
            </a:r>
            <a:r>
              <a:rPr lang="de-DE" dirty="0" err="1" smtClean="0"/>
              <a:t>If</a:t>
            </a:r>
            <a:r>
              <a:rPr lang="de-DE" dirty="0" smtClean="0"/>
              <a:t> not,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a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,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ticked</a:t>
            </a:r>
            <a:r>
              <a:rPr lang="de-DE" dirty="0" smtClean="0"/>
              <a:t>. The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Fallback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h = c (</a:t>
            </a:r>
            <a:r>
              <a:rPr lang="de-DE" dirty="0" err="1" smtClean="0"/>
              <a:t>object</a:t>
            </a:r>
            <a:r>
              <a:rPr lang="de-DE" dirty="0" smtClean="0"/>
              <a:t> in </a:t>
            </a:r>
            <a:r>
              <a:rPr lang="de-DE" dirty="0" err="1" smtClean="0"/>
              <a:t>hand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).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indeed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,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parent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Fallback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parent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different </a:t>
            </a:r>
            <a:r>
              <a:rPr lang="de-DE" dirty="0" err="1" smtClean="0"/>
              <a:t>Fallback</a:t>
            </a:r>
            <a:r>
              <a:rPr lang="de-DE" dirty="0" smtClean="0"/>
              <a:t>, </a:t>
            </a:r>
            <a:r>
              <a:rPr lang="de-DE" dirty="0" err="1" smtClean="0"/>
              <a:t>ticking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∈ </a:t>
            </a:r>
            <a:r>
              <a:rPr lang="de-DE" dirty="0" err="1" smtClean="0"/>
              <a:t>Npg</a:t>
            </a:r>
            <a:r>
              <a:rPr lang="de-DE" dirty="0" smtClean="0"/>
              <a:t> (</a:t>
            </a:r>
            <a:r>
              <a:rPr lang="de-DE" dirty="0" err="1" smtClean="0"/>
              <a:t>robot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neighborhood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pg</a:t>
            </a:r>
            <a:r>
              <a:rPr lang="de-DE" dirty="0" smtClean="0"/>
              <a:t>).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neighborhood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parent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(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Fallback</a:t>
            </a:r>
            <a:r>
              <a:rPr lang="de-DE" dirty="0" smtClean="0"/>
              <a:t>)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, </a:t>
            </a:r>
            <a:r>
              <a:rPr lang="de-DE" dirty="0" err="1" smtClean="0"/>
              <a:t>followed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ticking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Place(c, </a:t>
            </a:r>
            <a:r>
              <a:rPr lang="de-DE" dirty="0" err="1" smtClean="0"/>
              <a:t>pg</a:t>
            </a:r>
            <a:r>
              <a:rPr lang="de-DE" dirty="0" smtClean="0"/>
              <a:t>) (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in a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pg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),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∈ </a:t>
            </a:r>
            <a:r>
              <a:rPr lang="de-DE" dirty="0" err="1" smtClean="0"/>
              <a:t>Npg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hold,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MoveTo</a:t>
            </a:r>
            <a:r>
              <a:rPr lang="de-DE" dirty="0" smtClean="0"/>
              <a:t>(</a:t>
            </a:r>
            <a:r>
              <a:rPr lang="de-DE" dirty="0" err="1" smtClean="0"/>
              <a:t>pg</a:t>
            </a:r>
            <a:r>
              <a:rPr lang="de-DE" dirty="0" smtClean="0"/>
              <a:t>, </a:t>
            </a:r>
            <a:r>
              <a:rPr lang="de-DE" dirty="0" err="1" smtClean="0"/>
              <a:t>τg</a:t>
            </a:r>
            <a:r>
              <a:rPr lang="de-DE" dirty="0" smtClean="0"/>
              <a:t>) (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pg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trajectory</a:t>
            </a:r>
            <a:r>
              <a:rPr lang="de-DE" dirty="0" smtClean="0"/>
              <a:t> </a:t>
            </a:r>
            <a:r>
              <a:rPr lang="de-DE" dirty="0" err="1" smtClean="0"/>
              <a:t>τg</a:t>
            </a:r>
            <a:r>
              <a:rPr lang="de-DE" dirty="0" smtClean="0"/>
              <a:t>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,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trajectory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τ</a:t>
            </a:r>
            <a:r>
              <a:rPr lang="de-DE" dirty="0" smtClean="0"/>
              <a:t> ⊂</a:t>
            </a:r>
            <a:r>
              <a:rPr lang="de-DE" dirty="0" err="1" smtClean="0"/>
              <a:t>CollFree</a:t>
            </a:r>
            <a:r>
              <a:rPr lang="de-DE" dirty="0" smtClean="0"/>
              <a:t>. </a:t>
            </a:r>
            <a:r>
              <a:rPr lang="de-DE" dirty="0" err="1" smtClean="0"/>
              <a:t>Similarly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a </a:t>
            </a:r>
            <a:r>
              <a:rPr lang="de-DE" dirty="0" err="1" smtClean="0"/>
              <a:t>MoveTo</a:t>
            </a:r>
            <a:r>
              <a:rPr lang="de-DE" dirty="0" smtClean="0"/>
              <a:t>(</a:t>
            </a:r>
            <a:r>
              <a:rPr lang="de-DE" dirty="0" err="1" smtClean="0"/>
              <a:t>pc</a:t>
            </a:r>
            <a:r>
              <a:rPr lang="de-DE" dirty="0" smtClean="0"/>
              <a:t>, </a:t>
            </a:r>
            <a:r>
              <a:rPr lang="de-DE" dirty="0" err="1" smtClean="0"/>
              <a:t>τc</a:t>
            </a:r>
            <a:r>
              <a:rPr lang="de-DE" dirty="0" smtClean="0"/>
              <a:t>) (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trajectory</a:t>
            </a:r>
            <a:r>
              <a:rPr lang="de-DE" dirty="0" smtClean="0"/>
              <a:t> </a:t>
            </a:r>
            <a:r>
              <a:rPr lang="de-DE" dirty="0" err="1" smtClean="0"/>
              <a:t>τc</a:t>
            </a:r>
            <a:r>
              <a:rPr lang="de-DE" dirty="0" smtClean="0"/>
              <a:t>) </a:t>
            </a:r>
            <a:r>
              <a:rPr lang="de-DE" dirty="0" err="1" smtClean="0"/>
              <a:t>followed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Pick(c) after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empty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neighborhood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trajectory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.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conclude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noting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ticked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timestep</a:t>
            </a:r>
            <a:r>
              <a:rPr lang="de-DE" dirty="0" smtClean="0"/>
              <a:t>, e.g. </a:t>
            </a:r>
            <a:r>
              <a:rPr lang="de-DE" dirty="0" err="1" smtClean="0"/>
              <a:t>every</a:t>
            </a:r>
            <a:r>
              <a:rPr lang="de-DE" dirty="0" smtClean="0"/>
              <a:t> 0.1 </a:t>
            </a:r>
            <a:r>
              <a:rPr lang="de-DE" dirty="0" err="1" smtClean="0"/>
              <a:t>second</a:t>
            </a:r>
            <a:r>
              <a:rPr lang="de-DE" dirty="0" smtClean="0"/>
              <a:t>. Thus,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(i.e.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finished</a:t>
            </a:r>
            <a:r>
              <a:rPr lang="de-DE" dirty="0" smtClean="0"/>
              <a:t> </a:t>
            </a:r>
            <a:r>
              <a:rPr lang="de-DE" dirty="0" err="1" smtClean="0"/>
              <a:t>yet</a:t>
            </a:r>
            <a:r>
              <a:rPr lang="de-DE" dirty="0" smtClean="0"/>
              <a:t>)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progressed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. </a:t>
            </a:r>
            <a:r>
              <a:rPr lang="de-DE" dirty="0" err="1" smtClean="0"/>
              <a:t>However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e.g.,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slips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gripper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h = c </a:t>
            </a:r>
            <a:r>
              <a:rPr lang="de-DE" dirty="0" err="1" smtClean="0"/>
              <a:t>instantly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neighborhood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picking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250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278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278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278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27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278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763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The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1,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corresponds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routing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children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finds</a:t>
            </a:r>
            <a:r>
              <a:rPr lang="de-DE" dirty="0" smtClean="0"/>
              <a:t> a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accordingly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parent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all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children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The </a:t>
            </a:r>
            <a:r>
              <a:rPr lang="de-DE" dirty="0" err="1" smtClean="0"/>
              <a:t>Fallback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2,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corresponds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routing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children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finds</a:t>
            </a:r>
            <a:r>
              <a:rPr lang="de-DE" dirty="0" smtClean="0"/>
              <a:t> a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accordingly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parent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all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children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. Note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Fallback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route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(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The Parallel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3,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corresponds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routing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children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M </a:t>
            </a:r>
            <a:r>
              <a:rPr lang="de-DE" dirty="0" err="1" smtClean="0"/>
              <a:t>children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N − M +1 </a:t>
            </a:r>
            <a:r>
              <a:rPr lang="de-DE" dirty="0" err="1" smtClean="0"/>
              <a:t>children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otherwise</a:t>
            </a:r>
            <a:r>
              <a:rPr lang="de-DE" dirty="0" smtClean="0"/>
              <a:t>, </a:t>
            </a:r>
            <a:r>
              <a:rPr lang="de-DE" dirty="0" err="1" smtClean="0"/>
              <a:t>where</a:t>
            </a:r>
            <a:r>
              <a:rPr lang="de-DE" dirty="0" smtClean="0"/>
              <a:t> 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children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M ≤ N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threshold</a:t>
            </a:r>
            <a:r>
              <a:rPr lang="de-DE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Action </a:t>
            </a:r>
            <a:r>
              <a:rPr lang="de-DE" dirty="0" err="1" smtClean="0"/>
              <a:t>node</a:t>
            </a:r>
            <a:r>
              <a:rPr lang="de-DE" dirty="0" smtClean="0"/>
              <a:t>: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receives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baseline="0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a </a:t>
            </a:r>
            <a:r>
              <a:rPr lang="de-DE" dirty="0" err="1" smtClean="0"/>
              <a:t>command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correctly</a:t>
            </a:r>
            <a:r>
              <a:rPr lang="de-DE" dirty="0" smtClean="0"/>
              <a:t> </a:t>
            </a:r>
            <a:r>
              <a:rPr lang="de-DE" dirty="0" err="1" smtClean="0"/>
              <a:t>completed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failed</a:t>
            </a:r>
            <a:r>
              <a:rPr lang="de-DE" dirty="0" smtClean="0"/>
              <a:t>.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ongoing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ticks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</a:t>
            </a:r>
            <a:r>
              <a:rPr lang="de-DE" dirty="0" err="1" smtClean="0"/>
              <a:t>hecks</a:t>
            </a:r>
            <a:r>
              <a:rPr lang="de-DE" dirty="0" smtClean="0"/>
              <a:t> a </a:t>
            </a:r>
            <a:r>
              <a:rPr lang="de-DE" dirty="0" err="1" smtClean="0"/>
              <a:t>proposition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proposition</a:t>
            </a:r>
            <a:r>
              <a:rPr lang="de-DE" dirty="0" smtClean="0"/>
              <a:t> </a:t>
            </a:r>
            <a:r>
              <a:rPr lang="de-DE" dirty="0" err="1" smtClean="0"/>
              <a:t>holds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not. Note </a:t>
            </a:r>
            <a:r>
              <a:rPr lang="de-DE" dirty="0" err="1" smtClean="0"/>
              <a:t>that</a:t>
            </a:r>
            <a:r>
              <a:rPr lang="de-DE" dirty="0" smtClean="0"/>
              <a:t> a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.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Decorator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manipulates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user-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also </a:t>
            </a:r>
            <a:r>
              <a:rPr lang="de-DE" dirty="0" err="1" smtClean="0"/>
              <a:t>selectively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r>
              <a:rPr lang="de-DE" dirty="0" smtClean="0"/>
              <a:t>.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, an </a:t>
            </a:r>
            <a:r>
              <a:rPr lang="de-DE" dirty="0" err="1" smtClean="0"/>
              <a:t>invert</a:t>
            </a:r>
            <a:r>
              <a:rPr lang="de-DE" dirty="0" smtClean="0"/>
              <a:t> </a:t>
            </a:r>
            <a:r>
              <a:rPr lang="de-DE" dirty="0" err="1" smtClean="0"/>
              <a:t>decorator</a:t>
            </a:r>
            <a:r>
              <a:rPr lang="de-DE" dirty="0" smtClean="0"/>
              <a:t> </a:t>
            </a:r>
            <a:r>
              <a:rPr lang="de-DE" dirty="0" err="1" smtClean="0"/>
              <a:t>inverts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/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; a </a:t>
            </a:r>
            <a:r>
              <a:rPr lang="de-DE" dirty="0" err="1" smtClean="0"/>
              <a:t>max</a:t>
            </a:r>
            <a:r>
              <a:rPr lang="de-DE" dirty="0" smtClean="0"/>
              <a:t>-N-</a:t>
            </a:r>
            <a:r>
              <a:rPr lang="de-DE" dirty="0" err="1" smtClean="0"/>
              <a:t>tries</a:t>
            </a:r>
            <a:r>
              <a:rPr lang="de-DE" dirty="0" smtClean="0"/>
              <a:t> </a:t>
            </a:r>
            <a:r>
              <a:rPr lang="de-DE" dirty="0" err="1" smtClean="0"/>
              <a:t>decorator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fail</a:t>
            </a:r>
            <a:r>
              <a:rPr lang="de-DE" dirty="0" smtClean="0"/>
              <a:t> N </a:t>
            </a:r>
            <a:r>
              <a:rPr lang="de-DE" dirty="0" err="1" smtClean="0"/>
              <a:t>times</a:t>
            </a:r>
            <a:r>
              <a:rPr lang="de-DE" dirty="0" smtClean="0"/>
              <a:t>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ticking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; a </a:t>
            </a:r>
            <a:r>
              <a:rPr lang="de-DE" dirty="0" err="1" smtClean="0"/>
              <a:t>max-Tsec</a:t>
            </a:r>
            <a:r>
              <a:rPr lang="de-DE" dirty="0" smtClean="0"/>
              <a:t> </a:t>
            </a:r>
            <a:r>
              <a:rPr lang="de-DE" dirty="0" err="1" smtClean="0"/>
              <a:t>decorator</a:t>
            </a:r>
            <a:r>
              <a:rPr lang="de-DE" dirty="0" smtClean="0"/>
              <a:t> </a:t>
            </a:r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 </a:t>
            </a:r>
            <a:r>
              <a:rPr lang="de-DE" dirty="0" err="1" smtClean="0"/>
              <a:t>seconds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Running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Decorator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ticking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950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The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1,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corresponds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routing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children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finds</a:t>
            </a:r>
            <a:r>
              <a:rPr lang="de-DE" dirty="0" smtClean="0"/>
              <a:t> a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accordingly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parent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all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children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The </a:t>
            </a:r>
            <a:r>
              <a:rPr lang="de-DE" dirty="0" err="1" smtClean="0"/>
              <a:t>Fallback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2,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corresponds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routing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children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finds</a:t>
            </a:r>
            <a:r>
              <a:rPr lang="de-DE" dirty="0" smtClean="0"/>
              <a:t> a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accordingly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parent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all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children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. Note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Fallback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route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(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The Parallel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3,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corresponds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routing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children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M </a:t>
            </a:r>
            <a:r>
              <a:rPr lang="de-DE" dirty="0" err="1" smtClean="0"/>
              <a:t>children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N − M +1 </a:t>
            </a:r>
            <a:r>
              <a:rPr lang="de-DE" dirty="0" err="1" smtClean="0"/>
              <a:t>children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otherwise</a:t>
            </a:r>
            <a:r>
              <a:rPr lang="de-DE" dirty="0" smtClean="0"/>
              <a:t>, </a:t>
            </a:r>
            <a:r>
              <a:rPr lang="de-DE" dirty="0" err="1" smtClean="0"/>
              <a:t>where</a:t>
            </a:r>
            <a:r>
              <a:rPr lang="de-DE" dirty="0" smtClean="0"/>
              <a:t> 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children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M ≤ N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threshold</a:t>
            </a:r>
            <a:r>
              <a:rPr lang="de-DE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Action </a:t>
            </a:r>
            <a:r>
              <a:rPr lang="de-DE" dirty="0" err="1" smtClean="0"/>
              <a:t>node</a:t>
            </a:r>
            <a:r>
              <a:rPr lang="de-DE" dirty="0" smtClean="0"/>
              <a:t>: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receives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baseline="0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a </a:t>
            </a:r>
            <a:r>
              <a:rPr lang="de-DE" dirty="0" err="1" smtClean="0"/>
              <a:t>command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correctly</a:t>
            </a:r>
            <a:r>
              <a:rPr lang="de-DE" dirty="0" smtClean="0"/>
              <a:t> </a:t>
            </a:r>
            <a:r>
              <a:rPr lang="de-DE" dirty="0" err="1" smtClean="0"/>
              <a:t>completed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failed</a:t>
            </a:r>
            <a:r>
              <a:rPr lang="de-DE" dirty="0" smtClean="0"/>
              <a:t>.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ongoing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ticks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</a:t>
            </a:r>
            <a:r>
              <a:rPr lang="de-DE" dirty="0" err="1" smtClean="0"/>
              <a:t>hecks</a:t>
            </a:r>
            <a:r>
              <a:rPr lang="de-DE" dirty="0" smtClean="0"/>
              <a:t> a </a:t>
            </a:r>
            <a:r>
              <a:rPr lang="de-DE" dirty="0" err="1" smtClean="0"/>
              <a:t>proposition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proposition</a:t>
            </a:r>
            <a:r>
              <a:rPr lang="de-DE" dirty="0" smtClean="0"/>
              <a:t> </a:t>
            </a:r>
            <a:r>
              <a:rPr lang="de-DE" dirty="0" err="1" smtClean="0"/>
              <a:t>holds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not. Note </a:t>
            </a:r>
            <a:r>
              <a:rPr lang="de-DE" dirty="0" err="1" smtClean="0"/>
              <a:t>that</a:t>
            </a:r>
            <a:r>
              <a:rPr lang="de-DE" dirty="0" smtClean="0"/>
              <a:t> a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.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Decorator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manipulates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user-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also </a:t>
            </a:r>
            <a:r>
              <a:rPr lang="de-DE" dirty="0" err="1" smtClean="0"/>
              <a:t>selectively</a:t>
            </a:r>
            <a:r>
              <a:rPr lang="de-DE" dirty="0" smtClean="0"/>
              <a:t> </a:t>
            </a:r>
            <a:r>
              <a:rPr lang="de-DE" dirty="0" err="1" smtClean="0"/>
              <a:t>ticks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r>
              <a:rPr lang="de-DE" dirty="0" smtClean="0"/>
              <a:t>.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, an </a:t>
            </a:r>
            <a:r>
              <a:rPr lang="de-DE" dirty="0" err="1" smtClean="0"/>
              <a:t>invert</a:t>
            </a:r>
            <a:r>
              <a:rPr lang="de-DE" dirty="0" smtClean="0"/>
              <a:t> </a:t>
            </a:r>
            <a:r>
              <a:rPr lang="de-DE" dirty="0" err="1" smtClean="0"/>
              <a:t>decorator</a:t>
            </a:r>
            <a:r>
              <a:rPr lang="de-DE" dirty="0" smtClean="0"/>
              <a:t> </a:t>
            </a:r>
            <a:r>
              <a:rPr lang="de-DE" dirty="0" err="1" smtClean="0"/>
              <a:t>inverts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/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; a </a:t>
            </a:r>
            <a:r>
              <a:rPr lang="de-DE" dirty="0" err="1" smtClean="0"/>
              <a:t>max</a:t>
            </a:r>
            <a:r>
              <a:rPr lang="de-DE" dirty="0" smtClean="0"/>
              <a:t>-N-</a:t>
            </a:r>
            <a:r>
              <a:rPr lang="de-DE" dirty="0" err="1" smtClean="0"/>
              <a:t>tries</a:t>
            </a:r>
            <a:r>
              <a:rPr lang="de-DE" dirty="0" smtClean="0"/>
              <a:t> </a:t>
            </a:r>
            <a:r>
              <a:rPr lang="de-DE" dirty="0" err="1" smtClean="0"/>
              <a:t>decorator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fail</a:t>
            </a:r>
            <a:r>
              <a:rPr lang="de-DE" dirty="0" smtClean="0"/>
              <a:t> N </a:t>
            </a:r>
            <a:r>
              <a:rPr lang="de-DE" dirty="0" err="1" smtClean="0"/>
              <a:t>times</a:t>
            </a:r>
            <a:r>
              <a:rPr lang="de-DE" dirty="0" smtClean="0"/>
              <a:t>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ticking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; a </a:t>
            </a:r>
            <a:r>
              <a:rPr lang="de-DE" dirty="0" err="1" smtClean="0"/>
              <a:t>max-Tsec</a:t>
            </a:r>
            <a:r>
              <a:rPr lang="de-DE" dirty="0" smtClean="0"/>
              <a:t> </a:t>
            </a:r>
            <a:r>
              <a:rPr lang="de-DE" dirty="0" err="1" smtClean="0"/>
              <a:t>decorator</a:t>
            </a:r>
            <a:r>
              <a:rPr lang="de-DE" dirty="0" smtClean="0"/>
              <a:t> </a:t>
            </a:r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 </a:t>
            </a:r>
            <a:r>
              <a:rPr lang="de-DE" dirty="0" err="1" smtClean="0"/>
              <a:t>seconds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Running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Decorator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ticking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smtClean="0"/>
              <a:t>child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7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 err="1" smtClean="0"/>
              <a:t>Figure</a:t>
            </a:r>
            <a:r>
              <a:rPr lang="de-DE" sz="1200" i="1" dirty="0" smtClean="0"/>
              <a:t> 2 (a). The </a:t>
            </a:r>
            <a:r>
              <a:rPr lang="de-DE" sz="1200" i="1" dirty="0" err="1" smtClean="0"/>
              <a:t>ticks</a:t>
            </a:r>
            <a:r>
              <a:rPr lang="de-DE" sz="1200" i="1" dirty="0" smtClean="0"/>
              <a:t> traverse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BT </a:t>
            </a:r>
            <a:r>
              <a:rPr lang="de-DE" sz="1200" i="1" dirty="0" err="1" smtClean="0"/>
              <a:t>reaching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condition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node</a:t>
            </a:r>
            <a:r>
              <a:rPr lang="de-DE" sz="1200" i="1" dirty="0" smtClean="0"/>
              <a:t> Ball </a:t>
            </a:r>
            <a:r>
              <a:rPr lang="de-DE" sz="1200" i="1" dirty="0" err="1" smtClean="0"/>
              <a:t>Found</a:t>
            </a:r>
            <a:r>
              <a:rPr lang="de-DE" sz="1200" i="1" dirty="0" smtClean="0"/>
              <a:t>. The </a:t>
            </a:r>
            <a:r>
              <a:rPr lang="de-DE" sz="1200" i="1" dirty="0" err="1" smtClean="0"/>
              <a:t>agent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does</a:t>
            </a:r>
            <a:r>
              <a:rPr lang="de-DE" sz="1200" i="1" dirty="0" smtClean="0"/>
              <a:t> not </a:t>
            </a:r>
            <a:r>
              <a:rPr lang="de-DE" sz="1200" i="1" dirty="0" err="1" smtClean="0"/>
              <a:t>know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ball </a:t>
            </a:r>
            <a:r>
              <a:rPr lang="de-DE" sz="1200" i="1" dirty="0" err="1" smtClean="0"/>
              <a:t>position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hence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condition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node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returns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Failure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and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ticks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reach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Action Find Ball, </a:t>
            </a:r>
            <a:r>
              <a:rPr lang="de-DE" sz="1200" i="1" dirty="0" err="1" smtClean="0"/>
              <a:t>which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returns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Running</a:t>
            </a:r>
            <a:r>
              <a:rPr lang="de-DE" sz="1200" i="1" dirty="0" smtClean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278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i="1" dirty="0" err="1" smtClean="0"/>
              <a:t>Figure</a:t>
            </a:r>
            <a:r>
              <a:rPr lang="de-DE" sz="1200" i="1" dirty="0" smtClean="0"/>
              <a:t> 2 (b). In </a:t>
            </a:r>
            <a:r>
              <a:rPr lang="de-DE" sz="1200" i="1" dirty="0" err="1" smtClean="0"/>
              <a:t>this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new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situation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agent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knows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ball </a:t>
            </a:r>
            <a:r>
              <a:rPr lang="de-DE" sz="1200" i="1" dirty="0" err="1" smtClean="0"/>
              <a:t>position</a:t>
            </a:r>
            <a:r>
              <a:rPr lang="de-DE" sz="1200" i="1" dirty="0" smtClean="0"/>
              <a:t>. </a:t>
            </a:r>
            <a:r>
              <a:rPr lang="de-DE" sz="1200" i="1" dirty="0" err="1" smtClean="0"/>
              <a:t>Hence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condition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node</a:t>
            </a:r>
            <a:r>
              <a:rPr lang="de-DE" sz="1200" i="1" dirty="0" smtClean="0"/>
              <a:t> Ball </a:t>
            </a:r>
            <a:r>
              <a:rPr lang="de-DE" sz="1200" i="1" dirty="0" err="1" smtClean="0"/>
              <a:t>Found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now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returns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Success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resulting</a:t>
            </a:r>
            <a:r>
              <a:rPr lang="de-DE" sz="1200" i="1" dirty="0" smtClean="0"/>
              <a:t> in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ticks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no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longer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reaching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Action </a:t>
            </a:r>
            <a:r>
              <a:rPr lang="de-DE" sz="1200" i="1" dirty="0" err="1" smtClean="0"/>
              <a:t>node</a:t>
            </a:r>
            <a:r>
              <a:rPr lang="de-DE" sz="1200" i="1" dirty="0" smtClean="0"/>
              <a:t> Find Ball </a:t>
            </a:r>
            <a:r>
              <a:rPr lang="de-DE" sz="1200" i="1" dirty="0" err="1" smtClean="0"/>
              <a:t>and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action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is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preempted</a:t>
            </a:r>
            <a:r>
              <a:rPr lang="de-DE" sz="1200" i="1" dirty="0" smtClean="0"/>
              <a:t>. The </a:t>
            </a:r>
            <a:r>
              <a:rPr lang="de-DE" sz="1200" i="1" dirty="0" err="1" smtClean="0"/>
              <a:t>ticks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continue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exploring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tree</a:t>
            </a:r>
            <a:r>
              <a:rPr lang="de-DE" sz="1200" i="1" dirty="0" smtClean="0"/>
              <a:t>, </a:t>
            </a:r>
            <a:r>
              <a:rPr lang="de-DE" sz="1200" i="1" dirty="0" err="1" smtClean="0"/>
              <a:t>and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reach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condition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node</a:t>
            </a:r>
            <a:r>
              <a:rPr lang="de-DE" sz="1200" i="1" dirty="0" smtClean="0"/>
              <a:t> Ball Close, </a:t>
            </a:r>
            <a:r>
              <a:rPr lang="de-DE" sz="1200" i="1" dirty="0" err="1" smtClean="0"/>
              <a:t>which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returns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Failure</a:t>
            </a:r>
            <a:r>
              <a:rPr lang="de-DE" sz="1200" i="1" dirty="0" smtClean="0"/>
              <a:t> (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ball </a:t>
            </a:r>
            <a:r>
              <a:rPr lang="de-DE" sz="1200" i="1" dirty="0" err="1" smtClean="0"/>
              <a:t>is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far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away</a:t>
            </a:r>
            <a:r>
              <a:rPr lang="de-DE" sz="1200" i="1" dirty="0" smtClean="0"/>
              <a:t>) </a:t>
            </a:r>
            <a:r>
              <a:rPr lang="de-DE" sz="1200" i="1" dirty="0" err="1" smtClean="0"/>
              <a:t>and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then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reach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Action </a:t>
            </a:r>
            <a:r>
              <a:rPr lang="de-DE" sz="1200" i="1" dirty="0" err="1" smtClean="0"/>
              <a:t>node</a:t>
            </a:r>
            <a:r>
              <a:rPr lang="de-DE" sz="1200" i="1" dirty="0" smtClean="0"/>
              <a:t> Approach Ball, </a:t>
            </a:r>
            <a:r>
              <a:rPr lang="de-DE" sz="1200" i="1" dirty="0" err="1" smtClean="0"/>
              <a:t>which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returns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Running</a:t>
            </a:r>
            <a:r>
              <a:rPr lang="de-DE" sz="1200" i="1" dirty="0" smtClean="0"/>
              <a:t>.</a:t>
            </a:r>
          </a:p>
          <a:p>
            <a:endParaRPr lang="de-DE" sz="1200" i="1" dirty="0" smtClean="0"/>
          </a:p>
          <a:p>
            <a:endParaRPr lang="de-DE" sz="120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581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 err="1" smtClean="0"/>
              <a:t>Figure</a:t>
            </a:r>
            <a:r>
              <a:rPr lang="de-DE" sz="1200" i="1" dirty="0" smtClean="0"/>
              <a:t> 2 (d). </a:t>
            </a:r>
            <a:r>
              <a:rPr lang="de-DE" sz="1200" i="1" dirty="0" err="1" smtClean="0"/>
              <a:t>When</a:t>
            </a:r>
            <a:r>
              <a:rPr lang="de-DE" sz="1200" i="1" dirty="0" smtClean="0"/>
              <a:t> an </a:t>
            </a:r>
            <a:r>
              <a:rPr lang="de-DE" sz="1200" i="1" dirty="0" err="1" smtClean="0"/>
              <a:t>external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agent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moves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ball </a:t>
            </a:r>
            <a:r>
              <a:rPr lang="de-DE" sz="1200" i="1" dirty="0" err="1" smtClean="0"/>
              <a:t>from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hand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of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first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agent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to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floor</a:t>
            </a:r>
            <a:r>
              <a:rPr lang="de-DE" sz="1200" i="1" dirty="0" smtClean="0"/>
              <a:t>,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condition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node</a:t>
            </a:r>
            <a:r>
              <a:rPr lang="de-DE" sz="1200" i="1" dirty="0" smtClean="0"/>
              <a:t> Ball </a:t>
            </a:r>
            <a:r>
              <a:rPr lang="de-DE" sz="1200" i="1" dirty="0" err="1" smtClean="0"/>
              <a:t>Found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returns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Success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while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condition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node</a:t>
            </a:r>
            <a:r>
              <a:rPr lang="de-DE" sz="1200" i="1" dirty="0" smtClean="0"/>
              <a:t> Ball Close </a:t>
            </a:r>
            <a:r>
              <a:rPr lang="de-DE" sz="1200" i="1" dirty="0" err="1" smtClean="0"/>
              <a:t>returns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Failure</a:t>
            </a:r>
            <a:r>
              <a:rPr lang="de-DE" sz="1200" i="1" dirty="0" smtClean="0"/>
              <a:t>. In </a:t>
            </a:r>
            <a:r>
              <a:rPr lang="de-DE" sz="1200" i="1" dirty="0" err="1" smtClean="0"/>
              <a:t>this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situation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ticks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no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longer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reach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Action Approach Bin (</a:t>
            </a:r>
            <a:r>
              <a:rPr lang="de-DE" sz="1200" i="1" dirty="0" err="1" smtClean="0"/>
              <a:t>which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is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preempted</a:t>
            </a:r>
            <a:r>
              <a:rPr lang="de-DE" sz="1200" i="1" dirty="0" smtClean="0"/>
              <a:t>) </a:t>
            </a:r>
            <a:r>
              <a:rPr lang="de-DE" sz="1200" i="1" dirty="0" err="1" smtClean="0"/>
              <a:t>and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they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instead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reach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the</a:t>
            </a:r>
            <a:r>
              <a:rPr lang="de-DE" sz="1200" i="1" dirty="0" smtClean="0"/>
              <a:t> Action Approach </a:t>
            </a:r>
            <a:r>
              <a:rPr lang="de-DE" sz="1200" i="1" dirty="0" err="1" smtClean="0"/>
              <a:t>Bal</a:t>
            </a:r>
            <a:r>
              <a:rPr lang="de-DE" sz="1200" i="1" dirty="0" smtClean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45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27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76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437112"/>
            <a:ext cx="7772400" cy="506437"/>
          </a:xfrm>
          <a:prstGeom prst="rect">
            <a:avLst/>
          </a:prstGeom>
        </p:spPr>
        <p:txBody>
          <a:bodyPr anchor="b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8526" y="2276873"/>
            <a:ext cx="7886700" cy="374441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900">
                <a:latin typeface="+mj-lt"/>
              </a:defRPr>
            </a:lvl1pPr>
          </a:lstStyle>
          <a:p>
            <a:r>
              <a:rPr lang="de-DE" dirty="0" smtClean="0"/>
              <a:t>Masterfließtextformat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98526" y="1268760"/>
            <a:ext cx="78867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343433"/>
                </a:solidFill>
              </a:defRPr>
            </a:lvl1pPr>
          </a:lstStyle>
          <a:p>
            <a:r>
              <a:rPr lang="de-DE" dirty="0" smtClean="0"/>
              <a:t>Ort I Name I Datum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526" y="1268760"/>
            <a:ext cx="7886700" cy="471586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8526" y="2276872"/>
            <a:ext cx="7886700" cy="3672408"/>
          </a:xfrm>
          <a:prstGeom prst="rect">
            <a:avLst/>
          </a:prstGeom>
        </p:spPr>
        <p:txBody>
          <a:bodyPr/>
          <a:lstStyle>
            <a:lvl1pPr marL="342900" indent="-342900">
              <a:buFont typeface=".AppleSystemUIFont" charset="-120"/>
              <a:buChar char="»"/>
              <a:defRPr sz="1900">
                <a:latin typeface="+mj-lt"/>
              </a:defRPr>
            </a:lvl1pPr>
          </a:lstStyle>
          <a:p>
            <a:r>
              <a:rPr lang="de-DE" dirty="0" smtClean="0"/>
              <a:t>Masterfließtextformat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343433"/>
                </a:solidFill>
              </a:defRPr>
            </a:lvl1pPr>
          </a:lstStyle>
          <a:p>
            <a:r>
              <a:rPr lang="de-DE" smtClean="0"/>
              <a:t>Ort I Name I Datum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158" y="1268760"/>
            <a:ext cx="7886700" cy="495125"/>
          </a:xfrm>
          <a:prstGeom prst="rect">
            <a:avLst/>
          </a:prstGeom>
        </p:spPr>
        <p:txBody>
          <a:bodyPr anchor="b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158" y="2276872"/>
            <a:ext cx="7886700" cy="37444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3"/>
              </a:buClr>
              <a:buSzTx/>
              <a:buFont typeface=".AppleSystemUIFont" charset="-120"/>
              <a:buChar char="»"/>
              <a:tabLst/>
              <a:defRPr sz="1900">
                <a:solidFill>
                  <a:srgbClr val="34343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3"/>
              </a:buClr>
              <a:buSzTx/>
              <a:buFont typeface=".AppleSystemUIFont" charset="-120"/>
              <a:buChar char="»"/>
              <a:tabLst/>
              <a:defRPr/>
            </a:pPr>
            <a:r>
              <a:rPr lang="de-DE" dirty="0" smtClean="0"/>
              <a:t>Mastertextformat bearbeiten</a:t>
            </a:r>
          </a:p>
          <a:p>
            <a:pPr lvl="0"/>
            <a:endParaRPr lang="de-DE" dirty="0" smtClean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3"/>
              </a:buClr>
              <a:buSzTx/>
              <a:buFont typeface=".AppleSystemUIFont" charset="-120"/>
              <a:buChar char="»"/>
              <a:tabLst/>
              <a:defRPr/>
            </a:pPr>
            <a:r>
              <a:rPr lang="de-DE" dirty="0" smtClean="0"/>
              <a:t>Mastertextformat bearbeiten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3"/>
              </a:buClr>
              <a:buSzTx/>
              <a:buFont typeface=".AppleSystemUIFont" charset="-120"/>
              <a:buChar char="»"/>
              <a:tabLst/>
              <a:defRPr/>
            </a:pPr>
            <a:r>
              <a:rPr lang="de-DE" dirty="0" smtClean="0"/>
              <a:t>Mastertextformat bearbeiten</a:t>
            </a:r>
          </a:p>
          <a:p>
            <a:pPr lvl="0"/>
            <a:endParaRPr lang="de-D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343433"/>
                </a:solidFill>
              </a:defRPr>
            </a:lvl1pPr>
          </a:lstStyle>
          <a:p>
            <a:r>
              <a:rPr lang="de-DE" smtClean="0"/>
              <a:t>Ort I Name I Datum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8760"/>
            <a:ext cx="7886700" cy="495125"/>
          </a:xfrm>
          <a:prstGeom prst="rect">
            <a:avLst/>
          </a:prstGeom>
        </p:spPr>
        <p:txBody>
          <a:bodyPr anchor="b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276872"/>
            <a:ext cx="7886700" cy="37444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8B2D"/>
              </a:buClr>
              <a:buSzTx/>
              <a:buFont typeface=".AppleSystemUIFont" charset="-120"/>
              <a:buChar char="»"/>
              <a:tabLst/>
              <a:defRPr sz="1900">
                <a:solidFill>
                  <a:srgbClr val="EB8B2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0"/>
            <a:r>
              <a:rPr lang="de-DE" dirty="0" smtClean="0"/>
              <a:t>Mastertextformat bearbeiten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Mastertextformat bearbeiten</a:t>
            </a:r>
          </a:p>
          <a:p>
            <a:pPr lvl="0"/>
            <a:r>
              <a:rPr lang="de-DE" dirty="0" smtClean="0"/>
              <a:t>Mastertextformat bearbeiten</a:t>
            </a:r>
          </a:p>
          <a:p>
            <a:pPr lvl="0"/>
            <a:endParaRPr lang="de-D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343433"/>
                </a:solidFill>
              </a:defRPr>
            </a:lvl1pPr>
          </a:lstStyle>
          <a:p>
            <a:r>
              <a:rPr lang="de-DE" smtClean="0"/>
              <a:t>Ort I Name I Datum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268760"/>
            <a:ext cx="78867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611560" y="2276871"/>
            <a:ext cx="3960440" cy="37084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900">
                <a:solidFill>
                  <a:srgbClr val="343433"/>
                </a:solidFill>
                <a:latin typeface="+mj-lt"/>
              </a:defRPr>
            </a:lvl1pPr>
            <a:lvl2pPr marL="457200" indent="0">
              <a:buFontTx/>
              <a:buNone/>
              <a:defRPr sz="1900">
                <a:solidFill>
                  <a:srgbClr val="343433"/>
                </a:solidFill>
                <a:latin typeface="+mj-lt"/>
              </a:defRPr>
            </a:lvl2pPr>
            <a:lvl3pPr marL="914400" indent="0">
              <a:buFontTx/>
              <a:buNone/>
              <a:defRPr sz="1900">
                <a:solidFill>
                  <a:srgbClr val="343433"/>
                </a:solidFill>
                <a:latin typeface="+mj-lt"/>
              </a:defRPr>
            </a:lvl3pPr>
            <a:lvl4pPr marL="1371600" indent="0">
              <a:buFontTx/>
              <a:buNone/>
              <a:defRPr sz="1900">
                <a:solidFill>
                  <a:srgbClr val="343433"/>
                </a:solidFill>
                <a:latin typeface="+mj-lt"/>
              </a:defRPr>
            </a:lvl4pPr>
            <a:lvl5pPr marL="1828800" indent="0">
              <a:buFontTx/>
              <a:buNone/>
              <a:defRPr sz="1900">
                <a:solidFill>
                  <a:srgbClr val="343433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4788024" y="2276872"/>
            <a:ext cx="3636491" cy="37084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 sz="1900">
                <a:solidFill>
                  <a:srgbClr val="343433"/>
                </a:solidFill>
                <a:latin typeface="+mj-lt"/>
              </a:defRPr>
            </a:lvl1pPr>
            <a:lvl2pPr marL="457200" indent="0">
              <a:buFontTx/>
              <a:buNone/>
              <a:defRPr sz="1900">
                <a:solidFill>
                  <a:srgbClr val="343433"/>
                </a:solidFill>
                <a:latin typeface="+mj-lt"/>
              </a:defRPr>
            </a:lvl2pPr>
            <a:lvl3pPr marL="914400" indent="0">
              <a:buFontTx/>
              <a:buNone/>
              <a:defRPr sz="1900">
                <a:solidFill>
                  <a:srgbClr val="343433"/>
                </a:solidFill>
                <a:latin typeface="+mj-lt"/>
              </a:defRPr>
            </a:lvl3pPr>
            <a:lvl4pPr marL="1371600" indent="0">
              <a:buFontTx/>
              <a:buNone/>
              <a:defRPr sz="1900">
                <a:solidFill>
                  <a:srgbClr val="343433"/>
                </a:solidFill>
                <a:latin typeface="+mj-lt"/>
              </a:defRPr>
            </a:lvl4pPr>
            <a:lvl5pPr marL="1828800" indent="0">
              <a:buFontTx/>
              <a:buNone/>
              <a:defRPr sz="1900">
                <a:solidFill>
                  <a:srgbClr val="343433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343433"/>
                </a:solidFill>
              </a:defRPr>
            </a:lvl1pPr>
          </a:lstStyle>
          <a:p>
            <a:r>
              <a:rPr lang="de-DE" smtClean="0"/>
              <a:t>Ort I Name I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03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13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762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343433"/>
                </a:solidFill>
                <a:latin typeface="+mj-lt"/>
              </a:defRPr>
            </a:lvl1pPr>
          </a:lstStyle>
          <a:p>
            <a:r>
              <a:rPr lang="de-DE" dirty="0" smtClean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343433"/>
                </a:solidFill>
              </a:defRPr>
            </a:lvl1pPr>
          </a:lstStyle>
          <a:p>
            <a:r>
              <a:rPr lang="de-DE" smtClean="0"/>
              <a:t>Ort I Name I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85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7" r:id="rId3"/>
    <p:sldLayoutId id="2147483662" r:id="rId4"/>
    <p:sldLayoutId id="2147483674" r:id="rId5"/>
    <p:sldLayoutId id="2147483676" r:id="rId6"/>
    <p:sldLayoutId id="214748367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3568" y="4221088"/>
            <a:ext cx="7772400" cy="986904"/>
          </a:xfrm>
        </p:spPr>
        <p:txBody>
          <a:bodyPr/>
          <a:lstStyle/>
          <a:p>
            <a:pPr lvl="0"/>
            <a:r>
              <a:rPr lang="de-AT" dirty="0" smtClean="0"/>
              <a:t>Understanding </a:t>
            </a:r>
            <a:r>
              <a:rPr lang="de-AT" dirty="0" err="1" smtClean="0"/>
              <a:t>Behavior</a:t>
            </a:r>
            <a:r>
              <a:rPr lang="de-AT" dirty="0" smtClean="0"/>
              <a:t> </a:t>
            </a:r>
            <a:r>
              <a:rPr lang="de-AT" dirty="0" err="1" smtClean="0"/>
              <a:t>Trees</a:t>
            </a:r>
            <a:r>
              <a:rPr lang="de-AT" dirty="0" smtClean="0"/>
              <a:t>. </a:t>
            </a:r>
            <a:r>
              <a:rPr lang="de-AT" dirty="0" err="1" smtClean="0"/>
              <a:t>Introduction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BT-AP Approach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r>
              <a:rPr lang="de-AT" dirty="0" smtClean="0"/>
              <a:t> in </a:t>
            </a:r>
            <a:r>
              <a:rPr lang="de-AT" dirty="0" err="1" smtClean="0"/>
              <a:t>SuperMario</a:t>
            </a:r>
            <a:r>
              <a:rPr lang="de-AT" dirty="0" smtClean="0"/>
              <a:t> Game Scenario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98526" y="1546710"/>
            <a:ext cx="7886700" cy="4618593"/>
          </a:xfrm>
        </p:spPr>
        <p:txBody>
          <a:bodyPr/>
          <a:lstStyle/>
          <a:p>
            <a:pPr lvl="0"/>
            <a:r>
              <a:rPr lang="de-AT" sz="2400" b="1" dirty="0" err="1" smtClean="0">
                <a:latin typeface="+mn-lt"/>
              </a:rPr>
              <a:t>Challenges</a:t>
            </a:r>
            <a:r>
              <a:rPr lang="de-AT" sz="2400" b="1" dirty="0" smtClean="0">
                <a:latin typeface="+mn-lt"/>
              </a:rPr>
              <a:t> [3]:</a:t>
            </a:r>
          </a:p>
          <a:p>
            <a:pPr lvl="0"/>
            <a:endParaRPr lang="de-AT" sz="2400" dirty="0" smtClean="0">
              <a:latin typeface="+mn-lt"/>
            </a:endParaRPr>
          </a:p>
          <a:p>
            <a:pPr lvl="1" hangingPunct="0"/>
            <a:r>
              <a:rPr lang="de-AT" sz="2000" dirty="0"/>
              <a:t>“</a:t>
            </a:r>
            <a:r>
              <a:rPr lang="de-AT" sz="2000" dirty="0" err="1"/>
              <a:t>Hierarchically</a:t>
            </a:r>
            <a:r>
              <a:rPr lang="de-AT" sz="2000" dirty="0"/>
              <a:t> </a:t>
            </a:r>
            <a:r>
              <a:rPr lang="de-AT" sz="2000" dirty="0" err="1"/>
              <a:t>organized</a:t>
            </a:r>
            <a:r>
              <a:rPr lang="de-AT" sz="2000" dirty="0"/>
              <a:t> </a:t>
            </a:r>
            <a:r>
              <a:rPr lang="de-AT" sz="2000" dirty="0" err="1"/>
              <a:t>deliberation</a:t>
            </a:r>
            <a:r>
              <a:rPr lang="de-AT" sz="2000" dirty="0"/>
              <a:t>. This </a:t>
            </a:r>
            <a:r>
              <a:rPr lang="de-AT" sz="2000" dirty="0" err="1"/>
              <a:t>principle</a:t>
            </a:r>
            <a:r>
              <a:rPr lang="de-AT" sz="2000" dirty="0"/>
              <a:t> </a:t>
            </a:r>
            <a:r>
              <a:rPr lang="de-AT" sz="2000" dirty="0" err="1"/>
              <a:t>goes</a:t>
            </a:r>
            <a:r>
              <a:rPr lang="de-AT" sz="2000" dirty="0"/>
              <a:t> </a:t>
            </a:r>
            <a:r>
              <a:rPr lang="de-AT" sz="2000" dirty="0" err="1"/>
              <a:t>beyond</a:t>
            </a:r>
            <a:r>
              <a:rPr lang="de-AT" sz="2000" dirty="0"/>
              <a:t> </a:t>
            </a:r>
            <a:r>
              <a:rPr lang="de-AT" sz="2000" dirty="0" err="1"/>
              <a:t>existing</a:t>
            </a:r>
            <a:r>
              <a:rPr lang="de-AT" sz="2000" dirty="0"/>
              <a:t> </a:t>
            </a:r>
            <a:r>
              <a:rPr lang="de-AT" sz="2000" dirty="0" err="1"/>
              <a:t>hierarchical</a:t>
            </a:r>
            <a:r>
              <a:rPr lang="de-AT" sz="2000" dirty="0"/>
              <a:t> </a:t>
            </a:r>
            <a:r>
              <a:rPr lang="de-AT" sz="2000" dirty="0" err="1"/>
              <a:t>planning</a:t>
            </a:r>
            <a:r>
              <a:rPr lang="de-AT" sz="2000" dirty="0"/>
              <a:t> </a:t>
            </a:r>
            <a:r>
              <a:rPr lang="de-AT" sz="2000" dirty="0" err="1"/>
              <a:t>techniques</a:t>
            </a:r>
            <a:r>
              <a:rPr lang="de-AT" sz="2000" dirty="0"/>
              <a:t>; </a:t>
            </a:r>
            <a:r>
              <a:rPr lang="de-AT" sz="2000" dirty="0" err="1"/>
              <a:t>its</a:t>
            </a:r>
            <a:r>
              <a:rPr lang="de-AT" sz="2000" dirty="0"/>
              <a:t> </a:t>
            </a:r>
            <a:r>
              <a:rPr lang="de-AT" sz="2000" dirty="0" err="1"/>
              <a:t>requirements</a:t>
            </a:r>
            <a:r>
              <a:rPr lang="de-AT" sz="2000" dirty="0"/>
              <a:t> </a:t>
            </a:r>
            <a:r>
              <a:rPr lang="de-AT" sz="2000" dirty="0" err="1"/>
              <a:t>and</a:t>
            </a:r>
            <a:r>
              <a:rPr lang="de-AT" sz="2000" dirty="0"/>
              <a:t> </a:t>
            </a:r>
            <a:r>
              <a:rPr lang="de-AT" sz="2000" dirty="0" err="1"/>
              <a:t>scope</a:t>
            </a:r>
            <a:r>
              <a:rPr lang="de-AT" sz="2000" dirty="0"/>
              <a:t> </a:t>
            </a:r>
            <a:r>
              <a:rPr lang="de-AT" sz="2000" dirty="0" err="1"/>
              <a:t>are</a:t>
            </a:r>
            <a:r>
              <a:rPr lang="de-AT" sz="2000" dirty="0"/>
              <a:t> </a:t>
            </a:r>
            <a:r>
              <a:rPr lang="de-AT" sz="2000" dirty="0" err="1"/>
              <a:t>significantly</a:t>
            </a:r>
            <a:r>
              <a:rPr lang="de-AT" sz="2000" dirty="0"/>
              <a:t> different. The </a:t>
            </a:r>
            <a:r>
              <a:rPr lang="de-AT" sz="2000" dirty="0" err="1"/>
              <a:t>actor</a:t>
            </a:r>
            <a:r>
              <a:rPr lang="de-AT" sz="2000" dirty="0"/>
              <a:t> </a:t>
            </a:r>
            <a:r>
              <a:rPr lang="de-AT" sz="2000" dirty="0" err="1"/>
              <a:t>performs</a:t>
            </a:r>
            <a:r>
              <a:rPr lang="de-AT" sz="2000" dirty="0"/>
              <a:t> </a:t>
            </a:r>
            <a:r>
              <a:rPr lang="de-AT" sz="2000" dirty="0" err="1"/>
              <a:t>its</a:t>
            </a:r>
            <a:r>
              <a:rPr lang="de-AT" sz="2000" dirty="0"/>
              <a:t> </a:t>
            </a:r>
            <a:r>
              <a:rPr lang="de-AT" sz="2000" dirty="0" err="1"/>
              <a:t>deliberation</a:t>
            </a:r>
            <a:r>
              <a:rPr lang="de-AT" sz="2000" dirty="0"/>
              <a:t> online</a:t>
            </a:r>
            <a:r>
              <a:rPr lang="de-AT" sz="2000" dirty="0" smtClean="0"/>
              <a:t>”</a:t>
            </a:r>
            <a:r>
              <a:rPr lang="de-AT" sz="1600" dirty="0" smtClean="0">
                <a:latin typeface="+mj-lt"/>
              </a:rPr>
              <a:t>.</a:t>
            </a:r>
            <a:endParaRPr lang="de-AT" sz="2000" dirty="0" smtClean="0">
              <a:latin typeface="+mj-lt"/>
            </a:endParaRPr>
          </a:p>
          <a:p>
            <a:pPr lvl="1" hangingPunct="0"/>
            <a:r>
              <a:rPr lang="de-AT" sz="2000" dirty="0" smtClean="0"/>
              <a:t>“</a:t>
            </a:r>
            <a:r>
              <a:rPr lang="de-AT" sz="2000" dirty="0" err="1" smtClean="0"/>
              <a:t>Continual</a:t>
            </a:r>
            <a:r>
              <a:rPr lang="de-AT" sz="2000" dirty="0" smtClean="0"/>
              <a:t> </a:t>
            </a:r>
            <a:r>
              <a:rPr lang="de-AT" sz="2000" dirty="0" err="1" smtClean="0"/>
              <a:t>planning</a:t>
            </a:r>
            <a:r>
              <a:rPr lang="de-AT" sz="2000" dirty="0" smtClean="0"/>
              <a:t> </a:t>
            </a:r>
            <a:r>
              <a:rPr lang="de-AT" sz="2000" dirty="0" err="1" smtClean="0"/>
              <a:t>and</a:t>
            </a:r>
            <a:r>
              <a:rPr lang="de-AT" sz="2000" dirty="0" smtClean="0"/>
              <a:t> </a:t>
            </a:r>
            <a:r>
              <a:rPr lang="de-AT" sz="2000" dirty="0" err="1" smtClean="0"/>
              <a:t>deliberation</a:t>
            </a:r>
            <a:r>
              <a:rPr lang="de-AT" sz="2000" dirty="0" smtClean="0"/>
              <a:t>. The </a:t>
            </a:r>
            <a:r>
              <a:rPr lang="de-AT" sz="2000" dirty="0" err="1" smtClean="0"/>
              <a:t>actor</a:t>
            </a:r>
            <a:r>
              <a:rPr lang="de-AT" sz="2000" dirty="0" smtClean="0"/>
              <a:t> </a:t>
            </a:r>
            <a:r>
              <a:rPr lang="de-AT" sz="2000" dirty="0" err="1" smtClean="0"/>
              <a:t>monitors</a:t>
            </a:r>
            <a:r>
              <a:rPr lang="de-AT" sz="2000" dirty="0" smtClean="0"/>
              <a:t>, </a:t>
            </a:r>
            <a:r>
              <a:rPr lang="de-AT" sz="2000" dirty="0" err="1" smtClean="0"/>
              <a:t>refines</a:t>
            </a:r>
            <a:r>
              <a:rPr lang="de-AT" sz="2000" dirty="0" smtClean="0"/>
              <a:t>, </a:t>
            </a:r>
            <a:r>
              <a:rPr lang="de-AT" sz="2000" dirty="0" err="1" smtClean="0"/>
              <a:t>extends</a:t>
            </a:r>
            <a:r>
              <a:rPr lang="de-AT" sz="2000" dirty="0" smtClean="0"/>
              <a:t>, </a:t>
            </a:r>
            <a:r>
              <a:rPr lang="de-AT" sz="2000" dirty="0" err="1" smtClean="0"/>
              <a:t>updates</a:t>
            </a:r>
            <a:r>
              <a:rPr lang="de-AT" sz="2000" dirty="0" smtClean="0"/>
              <a:t>, </a:t>
            </a:r>
            <a:r>
              <a:rPr lang="de-AT" sz="2000" dirty="0" err="1" smtClean="0"/>
              <a:t>changes</a:t>
            </a:r>
            <a:r>
              <a:rPr lang="de-AT" sz="2000" dirty="0" smtClean="0"/>
              <a:t> </a:t>
            </a:r>
            <a:r>
              <a:rPr lang="de-AT" sz="2000" dirty="0" err="1" smtClean="0"/>
              <a:t>and</a:t>
            </a:r>
            <a:r>
              <a:rPr lang="de-AT" sz="2000" dirty="0" smtClean="0"/>
              <a:t> </a:t>
            </a:r>
            <a:r>
              <a:rPr lang="de-AT" sz="2000" dirty="0" err="1" smtClean="0"/>
              <a:t>repairs</a:t>
            </a:r>
            <a:r>
              <a:rPr lang="de-AT" sz="2000" dirty="0" smtClean="0"/>
              <a:t> </a:t>
            </a:r>
            <a:r>
              <a:rPr lang="de-AT" sz="2000" dirty="0" err="1" smtClean="0"/>
              <a:t>its</a:t>
            </a:r>
            <a:r>
              <a:rPr lang="de-AT" sz="2000" dirty="0" smtClean="0"/>
              <a:t> </a:t>
            </a:r>
            <a:r>
              <a:rPr lang="de-AT" sz="2000" dirty="0" err="1" smtClean="0"/>
              <a:t>plans</a:t>
            </a:r>
            <a:r>
              <a:rPr lang="de-AT" sz="2000" dirty="0" smtClean="0"/>
              <a:t> </a:t>
            </a:r>
            <a:r>
              <a:rPr lang="de-AT" sz="2000" dirty="0" err="1" smtClean="0"/>
              <a:t>throughout</a:t>
            </a:r>
            <a:r>
              <a:rPr lang="de-AT" sz="2000" dirty="0" smtClean="0"/>
              <a:t> </a:t>
            </a:r>
            <a:r>
              <a:rPr lang="de-AT" sz="2000" dirty="0" err="1" smtClean="0"/>
              <a:t>the</a:t>
            </a:r>
            <a:r>
              <a:rPr lang="de-AT" sz="2000" dirty="0" smtClean="0"/>
              <a:t> </a:t>
            </a:r>
            <a:r>
              <a:rPr lang="de-AT" sz="2000" dirty="0" err="1" smtClean="0"/>
              <a:t>acting</a:t>
            </a:r>
            <a:r>
              <a:rPr lang="de-AT" sz="2000" dirty="0" smtClean="0"/>
              <a:t> </a:t>
            </a:r>
            <a:r>
              <a:rPr lang="de-AT" sz="2000" dirty="0" err="1" smtClean="0"/>
              <a:t>process</a:t>
            </a:r>
            <a:r>
              <a:rPr lang="de-AT" sz="2000" dirty="0" smtClean="0"/>
              <a:t>, </a:t>
            </a:r>
            <a:r>
              <a:rPr lang="de-AT" sz="2000" dirty="0" err="1" smtClean="0"/>
              <a:t>using</a:t>
            </a:r>
            <a:r>
              <a:rPr lang="de-AT" sz="2000" dirty="0" smtClean="0"/>
              <a:t> </a:t>
            </a:r>
            <a:r>
              <a:rPr lang="de-AT" sz="2000" dirty="0" err="1" smtClean="0"/>
              <a:t>both</a:t>
            </a:r>
            <a:r>
              <a:rPr lang="de-AT" sz="2000" dirty="0" smtClean="0"/>
              <a:t> </a:t>
            </a:r>
            <a:r>
              <a:rPr lang="de-AT" sz="2000" dirty="0" err="1" smtClean="0"/>
              <a:t>descriptive</a:t>
            </a:r>
            <a:r>
              <a:rPr lang="de-AT" sz="2000" dirty="0" smtClean="0"/>
              <a:t> </a:t>
            </a:r>
            <a:r>
              <a:rPr lang="de-AT" sz="2000" dirty="0" err="1" smtClean="0"/>
              <a:t>and</a:t>
            </a:r>
            <a:r>
              <a:rPr lang="de-AT" sz="2000" dirty="0" smtClean="0"/>
              <a:t> operational </a:t>
            </a:r>
            <a:r>
              <a:rPr lang="de-AT" sz="2000" dirty="0" err="1" smtClean="0"/>
              <a:t>models</a:t>
            </a:r>
            <a:r>
              <a:rPr lang="de-AT" sz="2000" dirty="0" smtClean="0"/>
              <a:t> </a:t>
            </a:r>
            <a:r>
              <a:rPr lang="de-AT" sz="2000" dirty="0" err="1" smtClean="0"/>
              <a:t>of</a:t>
            </a:r>
            <a:r>
              <a:rPr lang="de-AT" sz="2000" dirty="0" smtClean="0"/>
              <a:t> </a:t>
            </a:r>
            <a:r>
              <a:rPr lang="de-AT" sz="2000" dirty="0" err="1" smtClean="0"/>
              <a:t>actions</a:t>
            </a:r>
            <a:r>
              <a:rPr lang="de-AT" sz="2000" dirty="0" smtClean="0"/>
              <a:t>.”</a:t>
            </a:r>
          </a:p>
          <a:p>
            <a:pPr lvl="1" hangingPunct="0"/>
            <a:endParaRPr lang="de-AT" sz="2000" dirty="0" smtClean="0"/>
          </a:p>
          <a:p>
            <a:pPr marL="457200" lvl="1" indent="0" hangingPunct="0">
              <a:buNone/>
            </a:pPr>
            <a:r>
              <a:rPr lang="de-AT" sz="1800" b="1" i="1" dirty="0" err="1" smtClean="0"/>
              <a:t>Combining</a:t>
            </a:r>
            <a:r>
              <a:rPr lang="de-AT" sz="1800" b="1" i="1" dirty="0" smtClean="0"/>
              <a:t> </a:t>
            </a:r>
            <a:r>
              <a:rPr lang="de-AT" sz="1800" b="1" i="1" dirty="0" err="1"/>
              <a:t>planning</a:t>
            </a:r>
            <a:r>
              <a:rPr lang="de-AT" sz="1800" b="1" i="1" dirty="0"/>
              <a:t> </a:t>
            </a:r>
            <a:r>
              <a:rPr lang="de-AT" sz="1800" b="1" i="1" dirty="0" err="1"/>
              <a:t>with</a:t>
            </a:r>
            <a:r>
              <a:rPr lang="de-AT" sz="1800" b="1" i="1" dirty="0"/>
              <a:t> BTs </a:t>
            </a:r>
            <a:r>
              <a:rPr lang="de-AT" sz="1800" b="1" i="1" dirty="0" err="1"/>
              <a:t>is</a:t>
            </a:r>
            <a:r>
              <a:rPr lang="de-AT" sz="1800" b="1" i="1" dirty="0"/>
              <a:t> </a:t>
            </a:r>
            <a:r>
              <a:rPr lang="de-AT" sz="1800" b="1" i="1" dirty="0" err="1"/>
              <a:t>one</a:t>
            </a:r>
            <a:r>
              <a:rPr lang="de-AT" sz="1800" b="1" i="1" dirty="0"/>
              <a:t> </a:t>
            </a:r>
            <a:r>
              <a:rPr lang="de-AT" sz="1800" b="1" i="1" dirty="0" err="1"/>
              <a:t>way</a:t>
            </a:r>
            <a:r>
              <a:rPr lang="de-AT" sz="1800" b="1" i="1" dirty="0"/>
              <a:t> </a:t>
            </a:r>
            <a:r>
              <a:rPr lang="de-AT" sz="1800" b="1" i="1" dirty="0" err="1"/>
              <a:t>of</a:t>
            </a:r>
            <a:r>
              <a:rPr lang="de-AT" sz="1800" b="1" i="1" dirty="0"/>
              <a:t> </a:t>
            </a:r>
            <a:r>
              <a:rPr lang="de-AT" sz="1800" b="1" i="1" dirty="0" err="1"/>
              <a:t>addressing</a:t>
            </a:r>
            <a:r>
              <a:rPr lang="de-AT" sz="1800" b="1" i="1" dirty="0"/>
              <a:t> </a:t>
            </a:r>
            <a:r>
              <a:rPr lang="de-AT" sz="1800" b="1" i="1" dirty="0" err="1" smtClean="0"/>
              <a:t>these</a:t>
            </a:r>
            <a:r>
              <a:rPr lang="de-AT" sz="1800" b="1" i="1" dirty="0" smtClean="0"/>
              <a:t> </a:t>
            </a:r>
            <a:r>
              <a:rPr lang="de-AT" sz="1800" b="1" i="1" dirty="0" err="1" smtClean="0"/>
              <a:t>challenges</a:t>
            </a:r>
            <a:r>
              <a:rPr lang="de-AT" sz="2000" i="1" dirty="0"/>
              <a:t>. </a:t>
            </a:r>
            <a:endParaRPr lang="de-AT" sz="2000" i="1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98526" y="548680"/>
            <a:ext cx="7886700" cy="543595"/>
          </a:xfrm>
        </p:spPr>
        <p:txBody>
          <a:bodyPr/>
          <a:lstStyle/>
          <a:p>
            <a:r>
              <a:rPr lang="de-AT" sz="3600" dirty="0" err="1" smtClean="0">
                <a:latin typeface="+mn-lt"/>
              </a:rPr>
              <a:t>Behavior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Trees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and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Automated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Planning</a:t>
            </a:r>
            <a:endParaRPr lang="de-AT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13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98526" y="1546711"/>
            <a:ext cx="7886700" cy="2098314"/>
          </a:xfrm>
        </p:spPr>
        <p:txBody>
          <a:bodyPr/>
          <a:lstStyle/>
          <a:p>
            <a:pPr lvl="0"/>
            <a:endParaRPr lang="de-AT" sz="2400" dirty="0" smtClean="0">
              <a:latin typeface="+mn-lt"/>
            </a:endParaRPr>
          </a:p>
          <a:p>
            <a:pPr lvl="1" hangingPunct="0"/>
            <a:r>
              <a:rPr lang="de-AT" sz="2000" dirty="0"/>
              <a:t>E</a:t>
            </a:r>
            <a:r>
              <a:rPr lang="de-AT" sz="2000" dirty="0" smtClean="0"/>
              <a:t>xtension </a:t>
            </a:r>
            <a:r>
              <a:rPr lang="de-AT" sz="2000" dirty="0" err="1"/>
              <a:t>of</a:t>
            </a:r>
            <a:r>
              <a:rPr lang="de-AT" sz="2000" dirty="0"/>
              <a:t> </a:t>
            </a:r>
            <a:r>
              <a:rPr lang="de-AT" sz="2000" dirty="0" err="1"/>
              <a:t>the</a:t>
            </a:r>
            <a:r>
              <a:rPr lang="de-AT" sz="2000" dirty="0"/>
              <a:t> </a:t>
            </a:r>
            <a:r>
              <a:rPr lang="de-AT" sz="2000" dirty="0" err="1" smtClean="0"/>
              <a:t>Backchaining</a:t>
            </a:r>
            <a:r>
              <a:rPr lang="de-AT" sz="2000" dirty="0" smtClean="0"/>
              <a:t> </a:t>
            </a:r>
            <a:r>
              <a:rPr lang="de-AT" sz="2000" dirty="0" err="1" smtClean="0"/>
              <a:t>approach</a:t>
            </a:r>
            <a:r>
              <a:rPr lang="de-AT" sz="2000" dirty="0"/>
              <a:t>: </a:t>
            </a:r>
            <a:r>
              <a:rPr lang="de-AT" sz="2000" b="1" dirty="0" err="1"/>
              <a:t>replace</a:t>
            </a:r>
            <a:r>
              <a:rPr lang="de-AT" sz="2000" b="1" dirty="0"/>
              <a:t> a </a:t>
            </a:r>
            <a:r>
              <a:rPr lang="de-AT" sz="2000" b="1" dirty="0" err="1"/>
              <a:t>condition</a:t>
            </a:r>
            <a:r>
              <a:rPr lang="de-AT" sz="2000" b="1" dirty="0"/>
              <a:t> </a:t>
            </a:r>
            <a:r>
              <a:rPr lang="de-AT" sz="2000" b="1" dirty="0" err="1"/>
              <a:t>by</a:t>
            </a:r>
            <a:r>
              <a:rPr lang="de-AT" sz="2000" b="1" dirty="0"/>
              <a:t> a </a:t>
            </a:r>
            <a:r>
              <a:rPr lang="de-AT" sz="2000" b="1" dirty="0" err="1"/>
              <a:t>small</a:t>
            </a:r>
            <a:r>
              <a:rPr lang="de-AT" sz="2000" b="1" dirty="0"/>
              <a:t> BT </a:t>
            </a:r>
            <a:r>
              <a:rPr lang="de-AT" sz="2000" b="1" dirty="0" err="1"/>
              <a:t>achieving</a:t>
            </a:r>
            <a:r>
              <a:rPr lang="de-AT" sz="2000" b="1" dirty="0"/>
              <a:t> </a:t>
            </a:r>
            <a:r>
              <a:rPr lang="de-AT" sz="2000" b="1" dirty="0" err="1"/>
              <a:t>that</a:t>
            </a:r>
            <a:r>
              <a:rPr lang="de-AT" sz="2000" b="1" dirty="0"/>
              <a:t> </a:t>
            </a:r>
            <a:r>
              <a:rPr lang="de-AT" sz="2000" b="1" dirty="0" err="1"/>
              <a:t>condition</a:t>
            </a:r>
            <a:r>
              <a:rPr lang="de-AT" sz="2000" dirty="0"/>
              <a:t>, on </a:t>
            </a:r>
            <a:r>
              <a:rPr lang="de-AT" sz="2000" dirty="0" err="1"/>
              <a:t>the</a:t>
            </a:r>
            <a:r>
              <a:rPr lang="de-AT" sz="2000" dirty="0"/>
              <a:t> form </a:t>
            </a:r>
            <a:r>
              <a:rPr lang="de-AT" sz="2000" dirty="0" err="1"/>
              <a:t>of</a:t>
            </a:r>
            <a:r>
              <a:rPr lang="de-AT" sz="2000" dirty="0"/>
              <a:t> a PPA </a:t>
            </a:r>
            <a:r>
              <a:rPr lang="de-AT" sz="2000" dirty="0" smtClean="0"/>
              <a:t>BT [4]</a:t>
            </a:r>
          </a:p>
          <a:p>
            <a:pPr lvl="1" hangingPunct="0"/>
            <a:r>
              <a:rPr lang="de-AT" sz="2000" dirty="0" smtClean="0"/>
              <a:t>Actions </a:t>
            </a:r>
            <a:r>
              <a:rPr lang="de-AT" sz="2000" dirty="0" err="1" smtClean="0"/>
              <a:t>are</a:t>
            </a:r>
            <a:r>
              <a:rPr lang="de-AT" sz="2000" dirty="0" smtClean="0"/>
              <a:t> </a:t>
            </a:r>
            <a:r>
              <a:rPr lang="de-AT" sz="2000" dirty="0" err="1" smtClean="0"/>
              <a:t>carried</a:t>
            </a:r>
            <a:r>
              <a:rPr lang="de-AT" sz="2000" dirty="0" smtClean="0"/>
              <a:t> out in </a:t>
            </a:r>
            <a:r>
              <a:rPr lang="de-AT" sz="2000" dirty="0" err="1" smtClean="0"/>
              <a:t>order</a:t>
            </a:r>
            <a:r>
              <a:rPr lang="de-AT" sz="2000" dirty="0" smtClean="0"/>
              <a:t> </a:t>
            </a:r>
            <a:r>
              <a:rPr lang="de-AT" sz="2000" dirty="0" err="1" smtClean="0"/>
              <a:t>to</a:t>
            </a:r>
            <a:r>
              <a:rPr lang="de-AT" sz="2000" dirty="0" smtClean="0"/>
              <a:t> </a:t>
            </a:r>
            <a:r>
              <a:rPr lang="de-AT" sz="2000" dirty="0" err="1" smtClean="0"/>
              <a:t>reach</a:t>
            </a:r>
            <a:r>
              <a:rPr lang="de-AT" sz="2000" dirty="0" smtClean="0"/>
              <a:t> a </a:t>
            </a:r>
            <a:r>
              <a:rPr lang="de-AT" sz="2000" dirty="0" err="1" smtClean="0"/>
              <a:t>specific</a:t>
            </a:r>
            <a:r>
              <a:rPr lang="de-AT" sz="2000" dirty="0" smtClean="0"/>
              <a:t> </a:t>
            </a:r>
            <a:r>
              <a:rPr lang="de-AT" sz="2000" dirty="0" err="1" smtClean="0"/>
              <a:t>goal</a:t>
            </a:r>
            <a:endParaRPr lang="de-AT" sz="2000" dirty="0" smtClean="0"/>
          </a:p>
          <a:p>
            <a:pPr lvl="1" hangingPunct="0"/>
            <a:r>
              <a:rPr lang="de-AT" sz="2000" dirty="0" err="1"/>
              <a:t>I</a:t>
            </a:r>
            <a:r>
              <a:rPr lang="de-AT" sz="2000" dirty="0" err="1" smtClean="0"/>
              <a:t>nspired</a:t>
            </a:r>
            <a:r>
              <a:rPr lang="de-AT" sz="2000" dirty="0" smtClean="0"/>
              <a:t> </a:t>
            </a:r>
            <a:r>
              <a:rPr lang="de-AT" sz="2000" dirty="0" err="1"/>
              <a:t>by</a:t>
            </a:r>
            <a:r>
              <a:rPr lang="de-AT" sz="2000" dirty="0"/>
              <a:t> </a:t>
            </a:r>
            <a:r>
              <a:rPr lang="de-AT" sz="2000" dirty="0" err="1"/>
              <a:t>the</a:t>
            </a:r>
            <a:r>
              <a:rPr lang="de-AT" sz="2000" dirty="0"/>
              <a:t> Hybrid </a:t>
            </a:r>
            <a:r>
              <a:rPr lang="de-AT" sz="2000" dirty="0" err="1"/>
              <a:t>Backward</a:t>
            </a:r>
            <a:r>
              <a:rPr lang="de-AT" sz="2000" dirty="0"/>
              <a:t>-Forward (HBF) </a:t>
            </a:r>
            <a:r>
              <a:rPr lang="de-AT" sz="2000" dirty="0" err="1" smtClean="0"/>
              <a:t>algorithm</a:t>
            </a:r>
            <a:r>
              <a:rPr lang="de-AT" sz="2000" dirty="0" smtClean="0"/>
              <a:t> </a:t>
            </a:r>
            <a:r>
              <a:rPr lang="de-AT" sz="2000" dirty="0" err="1" smtClean="0"/>
              <a:t>and</a:t>
            </a:r>
            <a:r>
              <a:rPr lang="de-AT" sz="2000" dirty="0" smtClean="0"/>
              <a:t> </a:t>
            </a:r>
            <a:r>
              <a:rPr lang="de-AT" sz="2000" dirty="0" err="1" smtClean="0"/>
              <a:t>similar</a:t>
            </a:r>
            <a:r>
              <a:rPr lang="de-AT" sz="2000" dirty="0" smtClean="0"/>
              <a:t> </a:t>
            </a:r>
            <a:r>
              <a:rPr lang="de-AT" sz="2000" dirty="0" err="1" smtClean="0"/>
              <a:t>to</a:t>
            </a:r>
            <a:r>
              <a:rPr lang="de-AT" sz="2000" dirty="0" smtClean="0"/>
              <a:t> </a:t>
            </a:r>
            <a:r>
              <a:rPr lang="de-AT" sz="2000" dirty="0" err="1" smtClean="0"/>
              <a:t>the</a:t>
            </a:r>
            <a:r>
              <a:rPr lang="de-AT" sz="2000" dirty="0" smtClean="0"/>
              <a:t> </a:t>
            </a:r>
            <a:r>
              <a:rPr lang="de-AT" sz="2000" dirty="0" err="1" smtClean="0"/>
              <a:t>one</a:t>
            </a:r>
            <a:r>
              <a:rPr lang="de-AT" sz="2000" dirty="0" smtClean="0"/>
              <a:t> </a:t>
            </a:r>
            <a:r>
              <a:rPr lang="de-AT" sz="2000" dirty="0" err="1" smtClean="0"/>
              <a:t>of</a:t>
            </a:r>
            <a:r>
              <a:rPr lang="de-AT" sz="2000" dirty="0" smtClean="0"/>
              <a:t> </a:t>
            </a:r>
            <a:r>
              <a:rPr lang="de-AT" sz="2000" dirty="0" err="1" smtClean="0"/>
              <a:t>Hierarchical</a:t>
            </a:r>
            <a:r>
              <a:rPr lang="de-AT" sz="2000" dirty="0" smtClean="0"/>
              <a:t> </a:t>
            </a:r>
            <a:r>
              <a:rPr lang="de-AT" sz="2000" dirty="0" err="1" smtClean="0"/>
              <a:t>Planning</a:t>
            </a:r>
            <a:r>
              <a:rPr lang="de-AT" sz="2000" dirty="0" smtClean="0"/>
              <a:t> in </a:t>
            </a:r>
            <a:r>
              <a:rPr lang="de-AT" sz="2000" dirty="0" err="1" smtClean="0"/>
              <a:t>the</a:t>
            </a:r>
            <a:r>
              <a:rPr lang="de-AT" sz="2000" dirty="0" smtClean="0"/>
              <a:t> </a:t>
            </a:r>
            <a:r>
              <a:rPr lang="de-AT" sz="2000" dirty="0" err="1" smtClean="0"/>
              <a:t>Now</a:t>
            </a:r>
            <a:r>
              <a:rPr lang="de-AT" sz="2000" dirty="0" smtClean="0"/>
              <a:t> (HPN) [5]</a:t>
            </a:r>
            <a:endParaRPr lang="de-AT" sz="2000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98526" y="548680"/>
            <a:ext cx="7886700" cy="543595"/>
          </a:xfrm>
        </p:spPr>
        <p:txBody>
          <a:bodyPr/>
          <a:lstStyle/>
          <a:p>
            <a:r>
              <a:rPr lang="de-AT" sz="3600" dirty="0" smtClean="0">
                <a:latin typeface="+mn-lt"/>
              </a:rPr>
              <a:t>The </a:t>
            </a:r>
            <a:r>
              <a:rPr lang="de-AT" sz="3600" dirty="0" err="1" smtClean="0">
                <a:latin typeface="+mn-lt"/>
              </a:rPr>
              <a:t>Planning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and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Acting</a:t>
            </a:r>
            <a:r>
              <a:rPr lang="de-AT" sz="3600" dirty="0" smtClean="0">
                <a:latin typeface="+mn-lt"/>
              </a:rPr>
              <a:t> (PA-BT) </a:t>
            </a:r>
            <a:r>
              <a:rPr lang="de-AT" sz="3600" dirty="0" err="1" smtClean="0">
                <a:latin typeface="+mn-lt"/>
              </a:rPr>
              <a:t>approach</a:t>
            </a:r>
            <a:endParaRPr lang="de-AT" sz="3600" dirty="0">
              <a:latin typeface="+mn-l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72504" y="5733256"/>
            <a:ext cx="774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err="1" smtClean="0"/>
              <a:t>Figure</a:t>
            </a:r>
            <a:r>
              <a:rPr lang="de-DE" sz="1100" i="1" dirty="0" smtClean="0"/>
              <a:t> 3. </a:t>
            </a:r>
            <a:r>
              <a:rPr lang="de-DE" sz="1100" dirty="0" smtClean="0"/>
              <a:t>The </a:t>
            </a:r>
            <a:r>
              <a:rPr lang="de-DE" sz="1100" dirty="0" err="1"/>
              <a:t>Postcondition</a:t>
            </a:r>
            <a:r>
              <a:rPr lang="de-DE" sz="1100" dirty="0"/>
              <a:t> C </a:t>
            </a:r>
            <a:r>
              <a:rPr lang="de-DE" sz="1100" dirty="0" err="1"/>
              <a:t>can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achieved</a:t>
            </a:r>
            <a:r>
              <a:rPr lang="de-DE" sz="1100" dirty="0"/>
              <a:t> </a:t>
            </a:r>
            <a:r>
              <a:rPr lang="de-DE" sz="1100" dirty="0" err="1"/>
              <a:t>by</a:t>
            </a:r>
            <a:r>
              <a:rPr lang="de-DE" sz="1100" dirty="0"/>
              <a:t> </a:t>
            </a:r>
            <a:r>
              <a:rPr lang="de-DE" sz="1100" dirty="0" err="1"/>
              <a:t>either</a:t>
            </a:r>
            <a:r>
              <a:rPr lang="de-DE" sz="1100" dirty="0"/>
              <a:t>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actions</a:t>
            </a:r>
            <a:r>
              <a:rPr lang="de-DE" sz="1100" dirty="0"/>
              <a:t> A1 </a:t>
            </a:r>
            <a:r>
              <a:rPr lang="de-DE" sz="1100" dirty="0" err="1"/>
              <a:t>or</a:t>
            </a:r>
            <a:r>
              <a:rPr lang="de-DE" sz="1100" dirty="0"/>
              <a:t> A2, </a:t>
            </a:r>
            <a:r>
              <a:rPr lang="de-DE" sz="1100" dirty="0" err="1"/>
              <a:t>which</a:t>
            </a:r>
            <a:r>
              <a:rPr lang="de-DE" sz="1100" dirty="0"/>
              <a:t> </a:t>
            </a:r>
            <a:r>
              <a:rPr lang="de-DE" sz="1100" dirty="0" err="1"/>
              <a:t>have</a:t>
            </a:r>
            <a:r>
              <a:rPr lang="de-DE" sz="1100" dirty="0"/>
              <a:t> </a:t>
            </a:r>
            <a:r>
              <a:rPr lang="de-DE" sz="1100" dirty="0" err="1"/>
              <a:t>Preconditions</a:t>
            </a:r>
            <a:r>
              <a:rPr lang="de-DE" sz="1100" dirty="0"/>
              <a:t> C1i </a:t>
            </a:r>
            <a:r>
              <a:rPr lang="de-DE" sz="1100" dirty="0" err="1"/>
              <a:t>and</a:t>
            </a:r>
            <a:r>
              <a:rPr lang="de-DE" sz="1100" dirty="0"/>
              <a:t> C2i </a:t>
            </a:r>
            <a:r>
              <a:rPr lang="de-DE" sz="1100" dirty="0" err="1"/>
              <a:t>respectively</a:t>
            </a:r>
            <a:r>
              <a:rPr lang="de-DE" sz="1100" dirty="0"/>
              <a:t>.</a:t>
            </a:r>
            <a:endParaRPr lang="de-DE" sz="1100" i="1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4" y="3548856"/>
            <a:ext cx="81407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07504" y="1564625"/>
            <a:ext cx="7488832" cy="323128"/>
          </a:xfrm>
        </p:spPr>
        <p:txBody>
          <a:bodyPr/>
          <a:lstStyle/>
          <a:p>
            <a:pPr marL="457200" lvl="1" indent="0" hangingPunct="0">
              <a:buNone/>
            </a:pPr>
            <a:r>
              <a:rPr lang="de-AT" dirty="0" err="1" smtClean="0">
                <a:latin typeface="+mj-lt"/>
              </a:rPr>
              <a:t>Example</a:t>
            </a:r>
            <a:r>
              <a:rPr lang="de-AT" dirty="0" smtClean="0">
                <a:latin typeface="+mj-lt"/>
              </a:rPr>
              <a:t>: </a:t>
            </a:r>
            <a:r>
              <a:rPr lang="de-AT" dirty="0" err="1" smtClean="0">
                <a:latin typeface="+mj-lt"/>
              </a:rPr>
              <a:t>agent</a:t>
            </a:r>
            <a:r>
              <a:rPr lang="de-AT" dirty="0" smtClean="0">
                <a:latin typeface="+mj-lt"/>
              </a:rPr>
              <a:t> </a:t>
            </a:r>
            <a:r>
              <a:rPr lang="de-AT" dirty="0" err="1" smtClean="0">
                <a:latin typeface="+mj-lt"/>
              </a:rPr>
              <a:t>entering</a:t>
            </a:r>
            <a:r>
              <a:rPr lang="de-AT" dirty="0" smtClean="0">
                <a:latin typeface="+mj-lt"/>
              </a:rPr>
              <a:t> </a:t>
            </a:r>
            <a:r>
              <a:rPr lang="de-AT" dirty="0" err="1" smtClean="0">
                <a:latin typeface="+mj-lt"/>
              </a:rPr>
              <a:t>inside</a:t>
            </a:r>
            <a:r>
              <a:rPr lang="de-AT" dirty="0" smtClean="0">
                <a:latin typeface="+mj-lt"/>
              </a:rPr>
              <a:t> a </a:t>
            </a:r>
            <a:r>
              <a:rPr lang="de-AT" dirty="0" err="1" smtClean="0">
                <a:latin typeface="+mj-lt"/>
              </a:rPr>
              <a:t>house</a:t>
            </a:r>
            <a:endParaRPr lang="de-AT" sz="2000" dirty="0" smtClean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98526" y="548680"/>
            <a:ext cx="7886700" cy="543595"/>
          </a:xfrm>
        </p:spPr>
        <p:txBody>
          <a:bodyPr/>
          <a:lstStyle/>
          <a:p>
            <a:r>
              <a:rPr lang="de-AT" sz="3600" dirty="0" smtClean="0">
                <a:latin typeface="+mn-lt"/>
              </a:rPr>
              <a:t>(PA-BT) </a:t>
            </a:r>
            <a:r>
              <a:rPr lang="de-AT" sz="3600" dirty="0">
                <a:latin typeface="+mn-lt"/>
              </a:rPr>
              <a:t>A</a:t>
            </a:r>
            <a:r>
              <a:rPr lang="de-AT" sz="3600" dirty="0" smtClean="0">
                <a:latin typeface="+mn-lt"/>
              </a:rPr>
              <a:t>pproach:  </a:t>
            </a:r>
            <a:r>
              <a:rPr lang="de-AT" sz="3600" dirty="0" err="1" smtClean="0">
                <a:latin typeface="+mn-lt"/>
              </a:rPr>
              <a:t>Creating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Deliberative</a:t>
            </a:r>
            <a:r>
              <a:rPr lang="de-AT" sz="3600" dirty="0" smtClean="0">
                <a:latin typeface="+mn-lt"/>
              </a:rPr>
              <a:t> BTs </a:t>
            </a:r>
            <a:r>
              <a:rPr lang="de-AT" sz="3600" dirty="0" err="1" smtClean="0">
                <a:latin typeface="+mn-lt"/>
              </a:rPr>
              <a:t>using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Backchaining</a:t>
            </a:r>
            <a:r>
              <a:rPr lang="de-AT" sz="3600" dirty="0" smtClean="0">
                <a:latin typeface="+mn-lt"/>
              </a:rPr>
              <a:t> </a:t>
            </a:r>
            <a:endParaRPr lang="de-AT" sz="3600" dirty="0">
              <a:latin typeface="+mn-lt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70" y="3199763"/>
            <a:ext cx="5126950" cy="240934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715" y="3461373"/>
            <a:ext cx="3990285" cy="118960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315617" y="4949929"/>
            <a:ext cx="3744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err="1"/>
              <a:t>Figure</a:t>
            </a:r>
            <a:r>
              <a:rPr lang="de-DE" sz="1100" i="1" dirty="0"/>
              <a:t> 4 </a:t>
            </a:r>
            <a:r>
              <a:rPr lang="de-DE" sz="1100" i="1" dirty="0" smtClean="0"/>
              <a:t>(b). </a:t>
            </a:r>
            <a:r>
              <a:rPr lang="de-DE" sz="1100" i="1" dirty="0"/>
              <a:t>PPA </a:t>
            </a:r>
            <a:r>
              <a:rPr lang="de-DE" sz="1100" i="1" dirty="0" err="1"/>
              <a:t>for</a:t>
            </a:r>
            <a:r>
              <a:rPr lang="de-DE" sz="1100" i="1" dirty="0"/>
              <a:t> </a:t>
            </a:r>
            <a:r>
              <a:rPr lang="de-DE" sz="1100" i="1" dirty="0" err="1"/>
              <a:t>achieving</a:t>
            </a:r>
            <a:r>
              <a:rPr lang="de-DE" sz="1100" i="1" dirty="0"/>
              <a:t> </a:t>
            </a:r>
            <a:r>
              <a:rPr lang="de-DE" sz="1100" i="1" dirty="0" err="1"/>
              <a:t>the</a:t>
            </a:r>
            <a:r>
              <a:rPr lang="de-DE" sz="1100" i="1" dirty="0"/>
              <a:t> </a:t>
            </a:r>
            <a:r>
              <a:rPr lang="de-DE" sz="1100" i="1" dirty="0" err="1"/>
              <a:t>postcondition</a:t>
            </a:r>
            <a:r>
              <a:rPr lang="de-DE" sz="1100" i="1" dirty="0"/>
              <a:t> </a:t>
            </a:r>
            <a:r>
              <a:rPr lang="de-DE" sz="1100" i="1" dirty="0" err="1"/>
              <a:t>Door</a:t>
            </a:r>
            <a:r>
              <a:rPr lang="de-DE" sz="1100" i="1" dirty="0"/>
              <a:t> </a:t>
            </a:r>
            <a:r>
              <a:rPr lang="de-DE" sz="1100" i="1" dirty="0" err="1"/>
              <a:t>is</a:t>
            </a:r>
            <a:r>
              <a:rPr lang="de-DE" sz="1100" i="1" dirty="0"/>
              <a:t> </a:t>
            </a:r>
            <a:r>
              <a:rPr lang="de-DE" sz="1100" i="1" dirty="0" smtClean="0"/>
              <a:t>Open</a:t>
            </a:r>
            <a:endParaRPr lang="de-DE" sz="1100" i="1" dirty="0"/>
          </a:p>
        </p:txBody>
      </p:sp>
      <p:sp>
        <p:nvSpPr>
          <p:cNvPr id="12" name="Textfeld 11"/>
          <p:cNvSpPr txBox="1"/>
          <p:nvPr/>
        </p:nvSpPr>
        <p:spPr>
          <a:xfrm>
            <a:off x="598526" y="5609105"/>
            <a:ext cx="45801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err="1" smtClean="0"/>
              <a:t>Figure</a:t>
            </a:r>
            <a:r>
              <a:rPr lang="de-DE" sz="1100" i="1" dirty="0" smtClean="0"/>
              <a:t> 4 (c). The </a:t>
            </a:r>
            <a:r>
              <a:rPr lang="de-DE" sz="1100" i="1" dirty="0" err="1"/>
              <a:t>result</a:t>
            </a:r>
            <a:r>
              <a:rPr lang="de-DE" sz="1100" i="1" dirty="0"/>
              <a:t> </a:t>
            </a:r>
            <a:r>
              <a:rPr lang="de-DE" sz="1100" i="1" dirty="0" err="1"/>
              <a:t>of</a:t>
            </a:r>
            <a:r>
              <a:rPr lang="de-DE" sz="1100" i="1" dirty="0"/>
              <a:t> </a:t>
            </a:r>
            <a:r>
              <a:rPr lang="de-DE" sz="1100" i="1" dirty="0" err="1"/>
              <a:t>replacing</a:t>
            </a:r>
            <a:r>
              <a:rPr lang="de-DE" sz="1100" i="1" dirty="0"/>
              <a:t> </a:t>
            </a:r>
            <a:r>
              <a:rPr lang="de-DE" sz="1100" i="1" dirty="0" err="1"/>
              <a:t>Door</a:t>
            </a:r>
            <a:r>
              <a:rPr lang="de-DE" sz="1100" i="1" dirty="0"/>
              <a:t> </a:t>
            </a:r>
            <a:r>
              <a:rPr lang="de-DE" sz="1100" i="1" dirty="0" err="1"/>
              <a:t>is</a:t>
            </a:r>
            <a:r>
              <a:rPr lang="de-DE" sz="1100" i="1" dirty="0"/>
              <a:t> Open in </a:t>
            </a:r>
            <a:r>
              <a:rPr lang="de-DE" sz="1100" i="1" dirty="0" err="1"/>
              <a:t>Figure</a:t>
            </a:r>
            <a:r>
              <a:rPr lang="de-DE" sz="1100" i="1" dirty="0"/>
              <a:t> 3.8 </a:t>
            </a:r>
            <a:r>
              <a:rPr lang="de-DE" sz="1100" i="1" dirty="0" err="1"/>
              <a:t>with</a:t>
            </a:r>
            <a:r>
              <a:rPr lang="de-DE" sz="1100" i="1" dirty="0"/>
              <a:t> </a:t>
            </a:r>
            <a:r>
              <a:rPr lang="de-DE" sz="1100" i="1" dirty="0" err="1"/>
              <a:t>the</a:t>
            </a:r>
            <a:r>
              <a:rPr lang="de-DE" sz="1100" i="1" dirty="0"/>
              <a:t> PPA </a:t>
            </a:r>
            <a:r>
              <a:rPr lang="de-DE" sz="1100" i="1" dirty="0" err="1" smtClean="0"/>
              <a:t>of</a:t>
            </a:r>
            <a:endParaRPr lang="de-DE" sz="1100" i="1" dirty="0" smtClean="0"/>
          </a:p>
          <a:p>
            <a:r>
              <a:rPr lang="de-DE" sz="1100" i="1" dirty="0" err="1" smtClean="0"/>
              <a:t>Figure</a:t>
            </a:r>
            <a:r>
              <a:rPr lang="de-DE" sz="1100" i="1" dirty="0" smtClean="0"/>
              <a:t> 4 (b).</a:t>
            </a:r>
            <a:endParaRPr lang="de-DE" sz="1100" i="1" dirty="0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36" y="2162315"/>
            <a:ext cx="1663700" cy="6985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2123728" y="2938153"/>
            <a:ext cx="5173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Figure</a:t>
            </a:r>
            <a:r>
              <a:rPr lang="de-DE" sz="1100" dirty="0"/>
              <a:t> 4 (a</a:t>
            </a:r>
            <a:r>
              <a:rPr lang="de-DE" sz="1100" dirty="0" smtClean="0"/>
              <a:t>). </a:t>
            </a:r>
            <a:r>
              <a:rPr lang="de-DE" sz="1100" dirty="0"/>
              <a:t>A BT </a:t>
            </a:r>
            <a:r>
              <a:rPr lang="de-DE" sz="1100" dirty="0" err="1"/>
              <a:t>composed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a </a:t>
            </a:r>
            <a:r>
              <a:rPr lang="de-DE" sz="1100" dirty="0" err="1"/>
              <a:t>single</a:t>
            </a:r>
            <a:r>
              <a:rPr lang="de-DE" sz="1100" dirty="0"/>
              <a:t> </a:t>
            </a:r>
            <a:r>
              <a:rPr lang="de-DE" sz="1100" dirty="0" err="1"/>
              <a:t>condition</a:t>
            </a:r>
            <a:r>
              <a:rPr lang="de-DE" sz="1100" dirty="0"/>
              <a:t> </a:t>
            </a:r>
            <a:r>
              <a:rPr lang="de-DE" sz="1100" dirty="0" err="1" smtClean="0"/>
              <a:t>checking</a:t>
            </a:r>
            <a:r>
              <a:rPr lang="de-DE" sz="1100" dirty="0" smtClean="0"/>
              <a:t> </a:t>
            </a:r>
            <a:r>
              <a:rPr lang="de-DE" sz="1100" dirty="0" err="1"/>
              <a:t>if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 smtClean="0"/>
              <a:t>goal</a:t>
            </a:r>
            <a:r>
              <a:rPr lang="de-DE" sz="1100" dirty="0" smtClean="0"/>
              <a:t> </a:t>
            </a:r>
            <a:r>
              <a:rPr lang="de-DE" sz="1100" dirty="0" err="1" smtClean="0"/>
              <a:t>is</a:t>
            </a:r>
            <a:r>
              <a:rPr lang="de-DE" sz="1100" dirty="0" smtClean="0"/>
              <a:t> </a:t>
            </a:r>
            <a:r>
              <a:rPr lang="de-DE" sz="1100" dirty="0" err="1"/>
              <a:t>achieved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9573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98526" y="548680"/>
            <a:ext cx="7886700" cy="543595"/>
          </a:xfrm>
        </p:spPr>
        <p:txBody>
          <a:bodyPr/>
          <a:lstStyle/>
          <a:p>
            <a:r>
              <a:rPr lang="de-AT" sz="3600" dirty="0" smtClean="0">
                <a:latin typeface="+mn-lt"/>
              </a:rPr>
              <a:t>(PA-BT) </a:t>
            </a:r>
            <a:r>
              <a:rPr lang="de-AT" sz="3600" dirty="0">
                <a:latin typeface="+mn-lt"/>
              </a:rPr>
              <a:t>A</a:t>
            </a:r>
            <a:r>
              <a:rPr lang="de-AT" sz="3600" dirty="0" smtClean="0">
                <a:latin typeface="+mn-lt"/>
              </a:rPr>
              <a:t>pproach:  </a:t>
            </a:r>
            <a:r>
              <a:rPr lang="de-AT" sz="3600" dirty="0" err="1" smtClean="0">
                <a:latin typeface="+mn-lt"/>
              </a:rPr>
              <a:t>Creating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Deliberative</a:t>
            </a:r>
            <a:r>
              <a:rPr lang="de-AT" sz="3600" dirty="0" smtClean="0">
                <a:latin typeface="+mn-lt"/>
              </a:rPr>
              <a:t> BTs </a:t>
            </a:r>
            <a:r>
              <a:rPr lang="de-AT" sz="3600" dirty="0" err="1" smtClean="0">
                <a:latin typeface="+mn-lt"/>
              </a:rPr>
              <a:t>using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Backchaining</a:t>
            </a:r>
            <a:r>
              <a:rPr lang="de-AT" sz="3600" dirty="0" smtClean="0">
                <a:latin typeface="+mn-lt"/>
              </a:rPr>
              <a:t> : The </a:t>
            </a:r>
            <a:r>
              <a:rPr lang="de-AT" sz="3600" dirty="0" err="1" smtClean="0">
                <a:latin typeface="+mn-lt"/>
              </a:rPr>
              <a:t>Algorithm</a:t>
            </a:r>
            <a:endParaRPr lang="de-AT" sz="3600" dirty="0">
              <a:latin typeface="+mn-lt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0" y="2060848"/>
            <a:ext cx="8382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98526" y="548680"/>
            <a:ext cx="7886700" cy="543595"/>
          </a:xfrm>
        </p:spPr>
        <p:txBody>
          <a:bodyPr/>
          <a:lstStyle/>
          <a:p>
            <a:r>
              <a:rPr lang="de-AT" sz="3600" dirty="0"/>
              <a:t>(PA-BT) Approach:  </a:t>
            </a:r>
            <a:r>
              <a:rPr lang="de-AT" sz="3600" dirty="0" err="1"/>
              <a:t>Creating</a:t>
            </a:r>
            <a:r>
              <a:rPr lang="de-AT" sz="3600" dirty="0"/>
              <a:t> </a:t>
            </a:r>
            <a:r>
              <a:rPr lang="de-AT" sz="3600" dirty="0" err="1"/>
              <a:t>Deliberative</a:t>
            </a:r>
            <a:r>
              <a:rPr lang="de-AT" sz="3600" dirty="0"/>
              <a:t> BTs </a:t>
            </a:r>
            <a:r>
              <a:rPr lang="de-AT" sz="3600" dirty="0" err="1"/>
              <a:t>using</a:t>
            </a:r>
            <a:r>
              <a:rPr lang="de-AT" sz="3600" dirty="0"/>
              <a:t> </a:t>
            </a:r>
            <a:r>
              <a:rPr lang="de-AT" sz="3600" dirty="0" err="1"/>
              <a:t>Backchaining</a:t>
            </a:r>
            <a:r>
              <a:rPr lang="de-AT" sz="3600" dirty="0"/>
              <a:t> </a:t>
            </a:r>
            <a:endParaRPr lang="de-AT" sz="3600" dirty="0">
              <a:latin typeface="+mn-lt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98526" y="1638345"/>
            <a:ext cx="7886700" cy="369332"/>
          </a:xfrm>
        </p:spPr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(II):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green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rectangle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 GOAL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8" y="3208916"/>
            <a:ext cx="1991439" cy="61070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51783" y="4149080"/>
            <a:ext cx="1776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/>
              <a:t>Figure</a:t>
            </a:r>
            <a:r>
              <a:rPr lang="de-DE" sz="1400" i="1" dirty="0" smtClean="0"/>
              <a:t>  5 (a). Initial BT</a:t>
            </a:r>
            <a:endParaRPr lang="de-DE" sz="1400" i="1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724" y="2615943"/>
            <a:ext cx="3630444" cy="174313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354724" y="4659569"/>
            <a:ext cx="505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 smtClean="0"/>
              <a:t>Figure</a:t>
            </a:r>
            <a:r>
              <a:rPr lang="de-DE" sz="1400" i="1" dirty="0" smtClean="0"/>
              <a:t>  5 (b). BT after </a:t>
            </a:r>
            <a:r>
              <a:rPr lang="de-DE" sz="1400" i="1" dirty="0" err="1" smtClean="0"/>
              <a:t>one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iteration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of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Algorithm</a:t>
            </a:r>
            <a:r>
              <a:rPr lang="de-DE" sz="1400" i="1" dirty="0" smtClean="0"/>
              <a:t> 4.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29372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98526" y="548680"/>
            <a:ext cx="7886700" cy="543595"/>
          </a:xfrm>
        </p:spPr>
        <p:txBody>
          <a:bodyPr/>
          <a:lstStyle/>
          <a:p>
            <a:r>
              <a:rPr lang="de-AT" sz="3600" dirty="0"/>
              <a:t>(PA-BT) Approach:  </a:t>
            </a:r>
            <a:r>
              <a:rPr lang="de-AT" sz="3600" dirty="0" err="1"/>
              <a:t>Creating</a:t>
            </a:r>
            <a:r>
              <a:rPr lang="de-AT" sz="3600" dirty="0"/>
              <a:t> </a:t>
            </a:r>
            <a:r>
              <a:rPr lang="de-AT" sz="3600" dirty="0" err="1"/>
              <a:t>Deliberative</a:t>
            </a:r>
            <a:r>
              <a:rPr lang="de-AT" sz="3600" dirty="0"/>
              <a:t> BTs </a:t>
            </a:r>
            <a:r>
              <a:rPr lang="de-AT" sz="3600" dirty="0" err="1"/>
              <a:t>using</a:t>
            </a:r>
            <a:r>
              <a:rPr lang="de-AT" sz="3600" dirty="0"/>
              <a:t> </a:t>
            </a:r>
            <a:r>
              <a:rPr lang="de-AT" sz="3600" dirty="0" err="1"/>
              <a:t>Backchaining</a:t>
            </a:r>
            <a:r>
              <a:rPr lang="de-AT" sz="3600" dirty="0"/>
              <a:t> </a:t>
            </a:r>
            <a:endParaRPr lang="de-AT" sz="3600" dirty="0">
              <a:latin typeface="+mn-lt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98526" y="1638345"/>
            <a:ext cx="7886700" cy="369332"/>
          </a:xfrm>
        </p:spPr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(II):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green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rectangle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 GOAL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26" y="2276872"/>
            <a:ext cx="3981464" cy="248752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655" y="2099475"/>
            <a:ext cx="3581571" cy="284231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74687" y="4955691"/>
            <a:ext cx="505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 smtClean="0"/>
              <a:t>Figure</a:t>
            </a:r>
            <a:r>
              <a:rPr lang="de-DE" sz="1400" i="1" dirty="0" smtClean="0"/>
              <a:t>  5 (c). BT after </a:t>
            </a:r>
            <a:r>
              <a:rPr lang="de-DE" sz="1400" i="1" dirty="0" err="1" smtClean="0"/>
              <a:t>two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iterations</a:t>
            </a:r>
            <a:r>
              <a:rPr lang="de-DE" sz="1400" i="1" dirty="0" smtClean="0"/>
              <a:t>.</a:t>
            </a:r>
            <a:endParaRPr lang="de-DE" sz="1400" i="1" dirty="0"/>
          </a:p>
        </p:txBody>
      </p:sp>
      <p:sp>
        <p:nvSpPr>
          <p:cNvPr id="11" name="Textfeld 10"/>
          <p:cNvSpPr txBox="1"/>
          <p:nvPr/>
        </p:nvSpPr>
        <p:spPr>
          <a:xfrm>
            <a:off x="5292080" y="4955690"/>
            <a:ext cx="505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 smtClean="0"/>
              <a:t>Figure</a:t>
            </a:r>
            <a:r>
              <a:rPr lang="de-DE" sz="1400" i="1" dirty="0" smtClean="0"/>
              <a:t>  5 (d). BT after </a:t>
            </a:r>
            <a:r>
              <a:rPr lang="de-DE" sz="1400" i="1" dirty="0" err="1" smtClean="0"/>
              <a:t>three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iterations</a:t>
            </a:r>
            <a:r>
              <a:rPr lang="de-DE" sz="1400" i="1" dirty="0" smtClean="0"/>
              <a:t>.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11762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98526" y="548680"/>
            <a:ext cx="7886700" cy="543595"/>
          </a:xfrm>
        </p:spPr>
        <p:txBody>
          <a:bodyPr/>
          <a:lstStyle/>
          <a:p>
            <a:r>
              <a:rPr lang="de-AT" sz="3600" dirty="0"/>
              <a:t>(PA-BT) Approach:  </a:t>
            </a:r>
            <a:r>
              <a:rPr lang="de-AT" sz="3600" dirty="0" err="1"/>
              <a:t>Creating</a:t>
            </a:r>
            <a:r>
              <a:rPr lang="de-AT" sz="3600" dirty="0"/>
              <a:t> </a:t>
            </a:r>
            <a:r>
              <a:rPr lang="de-AT" sz="3600" dirty="0" err="1"/>
              <a:t>Deliberative</a:t>
            </a:r>
            <a:r>
              <a:rPr lang="de-AT" sz="3600" dirty="0"/>
              <a:t> BTs </a:t>
            </a:r>
            <a:r>
              <a:rPr lang="de-AT" sz="3600" dirty="0" err="1"/>
              <a:t>using</a:t>
            </a:r>
            <a:r>
              <a:rPr lang="de-AT" sz="3600" dirty="0"/>
              <a:t> </a:t>
            </a:r>
            <a:r>
              <a:rPr lang="de-AT" sz="3600" dirty="0" err="1"/>
              <a:t>Backchaining</a:t>
            </a:r>
            <a:r>
              <a:rPr lang="de-AT" sz="3600" dirty="0"/>
              <a:t> </a:t>
            </a:r>
            <a:endParaRPr lang="de-AT" sz="3600" dirty="0">
              <a:latin typeface="+mn-lt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98526" y="1638345"/>
            <a:ext cx="7886700" cy="369332"/>
          </a:xfrm>
        </p:spPr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(II):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green</a:t>
            </a:r>
            <a:r>
              <a:rPr lang="de-DE" dirty="0" smtClean="0"/>
              <a:t> </a:t>
            </a:r>
            <a:r>
              <a:rPr lang="de-DE" dirty="0" err="1" smtClean="0"/>
              <a:t>cube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rectangle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 GOAL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275856" y="4941168"/>
            <a:ext cx="505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 smtClean="0"/>
              <a:t>Figure</a:t>
            </a:r>
            <a:r>
              <a:rPr lang="de-DE" sz="1400" i="1" dirty="0" smtClean="0"/>
              <a:t>  5 (c). Final BT.</a:t>
            </a:r>
            <a:endParaRPr lang="de-DE" sz="1400" i="1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76034"/>
            <a:ext cx="3852292" cy="28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98526" y="1546711"/>
            <a:ext cx="7886700" cy="4118858"/>
          </a:xfrm>
        </p:spPr>
        <p:txBody>
          <a:bodyPr/>
          <a:lstStyle/>
          <a:p>
            <a:pPr lvl="0"/>
            <a:r>
              <a:rPr lang="de-AT" sz="2400" dirty="0" smtClean="0">
                <a:latin typeface="+mn-lt"/>
              </a:rPr>
              <a:t>VO Test am Ende des Semester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Termin 1: Mo. 	03.02.2020 9:00 – 12:00, Rechnerräume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Termin 2: Fr. 	28.02.2020 9:00 – 12:00, Rechnerräume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Termin 3: Mo. 	20.04.2020 9:00 – 12:00, Rechnerräume 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98526" y="548680"/>
            <a:ext cx="7886700" cy="543595"/>
          </a:xfrm>
        </p:spPr>
        <p:txBody>
          <a:bodyPr/>
          <a:lstStyle/>
          <a:p>
            <a:r>
              <a:rPr lang="de-AT" sz="3600" dirty="0" smtClean="0">
                <a:latin typeface="+mn-lt"/>
              </a:rPr>
              <a:t>Noten (VO)</a:t>
            </a:r>
            <a:endParaRPr lang="de-AT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63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98526" y="1546711"/>
            <a:ext cx="7886700" cy="4118858"/>
          </a:xfrm>
        </p:spPr>
        <p:txBody>
          <a:bodyPr/>
          <a:lstStyle/>
          <a:p>
            <a:pPr lvl="0"/>
            <a:r>
              <a:rPr lang="de-AT" sz="2400" dirty="0" smtClean="0">
                <a:latin typeface="+mn-lt"/>
              </a:rPr>
              <a:t>Gruppenarbeit ist nicht erlaubt (kein Kavaliersdelikt)</a:t>
            </a:r>
          </a:p>
          <a:p>
            <a:pPr lvl="1"/>
            <a:r>
              <a:rPr lang="de-AT" sz="2000" dirty="0" smtClean="0">
                <a:latin typeface="+mj-lt"/>
              </a:rPr>
              <a:t>Kopieren von Lösungen</a:t>
            </a:r>
          </a:p>
          <a:p>
            <a:pPr lvl="1"/>
            <a:r>
              <a:rPr lang="de-AT" sz="2000" dirty="0" smtClean="0">
                <a:latin typeface="+mj-lt"/>
              </a:rPr>
              <a:t>Schummeln bei Tests</a:t>
            </a:r>
            <a:endParaRPr lang="de-AT" sz="1500" dirty="0"/>
          </a:p>
          <a:p>
            <a:r>
              <a:rPr lang="de-AT" sz="2400" dirty="0" smtClean="0">
                <a:latin typeface="+mn-lt"/>
              </a:rPr>
              <a:t>Überprüfung</a:t>
            </a:r>
          </a:p>
          <a:p>
            <a:pPr marL="800100" lvl="2" indent="-342900">
              <a:spcBef>
                <a:spcPts val="1000"/>
              </a:spcBef>
            </a:pPr>
            <a:r>
              <a:rPr lang="de-AT" dirty="0" smtClean="0">
                <a:latin typeface="+mj-lt"/>
              </a:rPr>
              <a:t>Stichproben + Plagiatstest</a:t>
            </a:r>
          </a:p>
          <a:p>
            <a:pPr marL="800100" lvl="2" indent="-342900">
              <a:spcBef>
                <a:spcPts val="1000"/>
              </a:spcBef>
            </a:pPr>
            <a:r>
              <a:rPr lang="de-AT" dirty="0" smtClean="0">
                <a:latin typeface="+mj-lt"/>
              </a:rPr>
              <a:t>Verständnis bei Präsentationen</a:t>
            </a:r>
            <a:endParaRPr lang="de-AT" dirty="0" smtClean="0"/>
          </a:p>
          <a:p>
            <a:pPr indent="-685800"/>
            <a:r>
              <a:rPr lang="de-AT" sz="2400" dirty="0" smtClean="0">
                <a:latin typeface="+mn-lt"/>
              </a:rPr>
              <a:t>Sanktionen</a:t>
            </a:r>
            <a:endParaRPr lang="de-AT" sz="2100" dirty="0" smtClean="0">
              <a:latin typeface="+mn-lt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de-AT" dirty="0" smtClean="0">
                <a:latin typeface="+mj-lt"/>
              </a:rPr>
              <a:t>1. Vorfall: Verfall der Punkte des Übungsblattes</a:t>
            </a:r>
          </a:p>
          <a:p>
            <a:pPr marL="800100" lvl="2" indent="-342900">
              <a:spcBef>
                <a:spcPts val="1000"/>
              </a:spcBef>
            </a:pPr>
            <a:r>
              <a:rPr lang="de-AT" dirty="0" smtClean="0">
                <a:latin typeface="+mj-lt"/>
              </a:rPr>
              <a:t>2. Vorfall: negative Beurteilung des Seminars</a:t>
            </a:r>
            <a:endParaRPr lang="de-AT" dirty="0">
              <a:latin typeface="+mj-lt"/>
            </a:endParaRPr>
          </a:p>
          <a:p>
            <a:pPr marL="800100" lvl="2" indent="-342900">
              <a:spcBef>
                <a:spcPts val="1000"/>
              </a:spcBef>
            </a:pPr>
            <a:endParaRPr lang="de-AT" dirty="0">
              <a:latin typeface="+mj-lt"/>
            </a:endParaRPr>
          </a:p>
          <a:p>
            <a:endParaRPr lang="de-AT" sz="2000" dirty="0" smtClean="0">
              <a:latin typeface="+mn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98526" y="548680"/>
            <a:ext cx="7886700" cy="543595"/>
          </a:xfrm>
        </p:spPr>
        <p:txBody>
          <a:bodyPr/>
          <a:lstStyle/>
          <a:p>
            <a:r>
              <a:rPr lang="de-AT" sz="3600" dirty="0" smtClean="0">
                <a:latin typeface="+mn-lt"/>
              </a:rPr>
              <a:t>Täuschungsversuche</a:t>
            </a:r>
            <a:endParaRPr lang="de-AT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4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98526" y="1546711"/>
            <a:ext cx="7886700" cy="4118858"/>
          </a:xfrm>
        </p:spPr>
        <p:txBody>
          <a:bodyPr/>
          <a:lstStyle/>
          <a:p>
            <a:pPr lvl="0"/>
            <a:r>
              <a:rPr lang="de-AT" sz="2400" dirty="0" smtClean="0">
                <a:latin typeface="+mn-lt"/>
              </a:rPr>
              <a:t>Anwesenheitspflicht</a:t>
            </a:r>
          </a:p>
          <a:p>
            <a:pPr lvl="1"/>
            <a:r>
              <a:rPr lang="de-AT" sz="2000" dirty="0" smtClean="0">
                <a:latin typeface="+mj-lt"/>
              </a:rPr>
              <a:t>2x entschuldigtes Fehlen möglich</a:t>
            </a:r>
          </a:p>
          <a:p>
            <a:pPr lvl="1"/>
            <a:r>
              <a:rPr lang="de-AT" sz="2000" dirty="0" smtClean="0">
                <a:latin typeface="+mj-lt"/>
              </a:rPr>
              <a:t>Unentschuldigtes Fehlen führt zu negativer Note</a:t>
            </a:r>
          </a:p>
          <a:p>
            <a:pPr lvl="1"/>
            <a:r>
              <a:rPr lang="de-AT" sz="2000" dirty="0" smtClean="0">
                <a:latin typeface="+mj-lt"/>
              </a:rPr>
              <a:t>Entschuldigung vorab per Email (kein Attest nötig)</a:t>
            </a:r>
          </a:p>
          <a:p>
            <a:pPr lvl="1"/>
            <a:r>
              <a:rPr lang="de-AT" sz="2000" dirty="0" smtClean="0">
                <a:latin typeface="+mj-lt"/>
              </a:rPr>
              <a:t>Keine Punkte wenn nicht Anwesend</a:t>
            </a:r>
          </a:p>
          <a:p>
            <a:pPr lvl="2"/>
            <a:r>
              <a:rPr lang="de-AT" sz="1600" dirty="0" smtClean="0">
                <a:latin typeface="+mj-lt"/>
              </a:rPr>
              <a:t>Bei entschuldigter Abwesenheit gibt es aber die Möglichkeit die Aufgaben in der Sprechstunde (Anfrage per Email) zu präsentieren um die Punkte dennoch zu erhalten</a:t>
            </a:r>
          </a:p>
          <a:p>
            <a:r>
              <a:rPr lang="de-AT" sz="2300" dirty="0" smtClean="0">
                <a:latin typeface="+mn-lt"/>
              </a:rPr>
              <a:t>Keine Abmeldung möglich</a:t>
            </a:r>
          </a:p>
          <a:p>
            <a:pPr marL="800100" lvl="2" indent="-342900">
              <a:spcBef>
                <a:spcPts val="1000"/>
              </a:spcBef>
            </a:pPr>
            <a:r>
              <a:rPr lang="de-AT" dirty="0" smtClean="0">
                <a:latin typeface="+mj-lt"/>
              </a:rPr>
              <a:t>Ab erster Abgabe (nächste Woche) wird eine Note vergeben</a:t>
            </a:r>
            <a:endParaRPr lang="de-AT" dirty="0">
              <a:latin typeface="+mj-lt"/>
            </a:endParaRPr>
          </a:p>
          <a:p>
            <a:pPr marL="800100" lvl="2" indent="-342900">
              <a:spcBef>
                <a:spcPts val="1000"/>
              </a:spcBef>
            </a:pPr>
            <a:endParaRPr lang="de-AT" dirty="0">
              <a:latin typeface="+mj-lt"/>
            </a:endParaRPr>
          </a:p>
          <a:p>
            <a:endParaRPr lang="de-AT" sz="2000" dirty="0" smtClean="0">
              <a:latin typeface="+mn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98526" y="548680"/>
            <a:ext cx="7886700" cy="543595"/>
          </a:xfrm>
        </p:spPr>
        <p:txBody>
          <a:bodyPr/>
          <a:lstStyle/>
          <a:p>
            <a:r>
              <a:rPr lang="de-AT" sz="3600" dirty="0" smtClean="0">
                <a:latin typeface="+mn-lt"/>
              </a:rPr>
              <a:t>Anwesenheit</a:t>
            </a:r>
            <a:endParaRPr lang="de-AT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86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98526" y="1546711"/>
            <a:ext cx="7886700" cy="4118858"/>
          </a:xfrm>
        </p:spPr>
        <p:txBody>
          <a:bodyPr/>
          <a:lstStyle/>
          <a:p>
            <a:pPr lvl="0"/>
            <a:r>
              <a:rPr lang="de-AT" sz="2400" dirty="0" smtClean="0">
                <a:latin typeface="+mn-lt"/>
              </a:rPr>
              <a:t>“</a:t>
            </a:r>
            <a:r>
              <a:rPr lang="de-AT" sz="2400" dirty="0" smtClean="0">
                <a:latin typeface="+mn-lt"/>
              </a:rPr>
              <a:t>A </a:t>
            </a:r>
            <a:r>
              <a:rPr lang="de-AT" sz="2400" dirty="0" err="1" smtClean="0">
                <a:latin typeface="+mn-lt"/>
              </a:rPr>
              <a:t>Behavior</a:t>
            </a:r>
            <a:r>
              <a:rPr lang="de-AT" sz="2400" dirty="0" smtClean="0">
                <a:latin typeface="+mn-lt"/>
              </a:rPr>
              <a:t> </a:t>
            </a:r>
            <a:r>
              <a:rPr lang="de-AT" sz="2400" dirty="0" err="1" smtClean="0">
                <a:latin typeface="+mn-lt"/>
              </a:rPr>
              <a:t>Tree</a:t>
            </a:r>
            <a:r>
              <a:rPr lang="de-AT" sz="2400" dirty="0" smtClean="0">
                <a:latin typeface="+mn-lt"/>
              </a:rPr>
              <a:t> (BT) </a:t>
            </a:r>
            <a:r>
              <a:rPr lang="de-AT" sz="2400" dirty="0" err="1" smtClean="0">
                <a:latin typeface="+mn-lt"/>
              </a:rPr>
              <a:t>is</a:t>
            </a:r>
            <a:r>
              <a:rPr lang="de-AT" sz="2400" dirty="0" smtClean="0">
                <a:latin typeface="+mn-lt"/>
              </a:rPr>
              <a:t> a </a:t>
            </a:r>
            <a:r>
              <a:rPr lang="de-AT" sz="2400" dirty="0" err="1">
                <a:latin typeface="+mn-lt"/>
              </a:rPr>
              <a:t>w</a:t>
            </a:r>
            <a:r>
              <a:rPr lang="de-AT" sz="2400" dirty="0" err="1" smtClean="0">
                <a:latin typeface="+mn-lt"/>
              </a:rPr>
              <a:t>ay</a:t>
            </a:r>
            <a:r>
              <a:rPr lang="de-AT" sz="2400" dirty="0" smtClean="0">
                <a:latin typeface="+mn-lt"/>
              </a:rPr>
              <a:t> </a:t>
            </a:r>
            <a:r>
              <a:rPr lang="de-AT" sz="2400" dirty="0" err="1" smtClean="0">
                <a:latin typeface="+mn-lt"/>
              </a:rPr>
              <a:t>to</a:t>
            </a:r>
            <a:r>
              <a:rPr lang="de-AT" sz="2400" dirty="0" smtClean="0">
                <a:latin typeface="+mn-lt"/>
              </a:rPr>
              <a:t> </a:t>
            </a:r>
            <a:r>
              <a:rPr lang="de-AT" sz="2400" dirty="0" err="1" smtClean="0">
                <a:latin typeface="+mn-lt"/>
              </a:rPr>
              <a:t>structure</a:t>
            </a:r>
            <a:r>
              <a:rPr lang="de-AT" sz="2400" dirty="0" smtClean="0">
                <a:latin typeface="+mn-lt"/>
              </a:rPr>
              <a:t> </a:t>
            </a:r>
            <a:r>
              <a:rPr lang="de-AT" sz="2400" dirty="0" err="1" smtClean="0">
                <a:latin typeface="+mn-lt"/>
              </a:rPr>
              <a:t>the</a:t>
            </a:r>
            <a:r>
              <a:rPr lang="de-AT" sz="2400" dirty="0" smtClean="0">
                <a:latin typeface="+mn-lt"/>
              </a:rPr>
              <a:t> </a:t>
            </a:r>
            <a:r>
              <a:rPr lang="de-AT" sz="2400" dirty="0" err="1" smtClean="0">
                <a:latin typeface="+mn-lt"/>
              </a:rPr>
              <a:t>switching</a:t>
            </a:r>
            <a:r>
              <a:rPr lang="de-AT" sz="2400" dirty="0" smtClean="0">
                <a:latin typeface="+mn-lt"/>
              </a:rPr>
              <a:t> </a:t>
            </a:r>
            <a:r>
              <a:rPr lang="de-AT" sz="2400" dirty="0" err="1" smtClean="0">
                <a:latin typeface="+mn-lt"/>
              </a:rPr>
              <a:t>between</a:t>
            </a:r>
            <a:r>
              <a:rPr lang="de-AT" sz="2400" dirty="0" smtClean="0">
                <a:latin typeface="+mn-lt"/>
              </a:rPr>
              <a:t> different </a:t>
            </a:r>
            <a:r>
              <a:rPr lang="de-AT" sz="2400" dirty="0" err="1" smtClean="0">
                <a:latin typeface="+mn-lt"/>
              </a:rPr>
              <a:t>tasks</a:t>
            </a:r>
            <a:r>
              <a:rPr lang="de-AT" sz="2400" dirty="0" smtClean="0">
                <a:latin typeface="+mn-lt"/>
              </a:rPr>
              <a:t> in an </a:t>
            </a:r>
            <a:r>
              <a:rPr lang="de-AT" sz="2400" dirty="0" err="1" smtClean="0">
                <a:latin typeface="+mn-lt"/>
              </a:rPr>
              <a:t>autonomous</a:t>
            </a:r>
            <a:r>
              <a:rPr lang="de-AT" sz="2400" dirty="0" smtClean="0">
                <a:latin typeface="+mn-lt"/>
              </a:rPr>
              <a:t> </a:t>
            </a:r>
            <a:r>
              <a:rPr lang="de-AT" sz="2400" dirty="0" err="1" smtClean="0">
                <a:latin typeface="+mn-lt"/>
              </a:rPr>
              <a:t>agent</a:t>
            </a:r>
            <a:r>
              <a:rPr lang="de-AT" sz="2400" dirty="0" smtClean="0">
                <a:latin typeface="+mn-lt"/>
              </a:rPr>
              <a:t>“ [1]</a:t>
            </a:r>
          </a:p>
          <a:p>
            <a:pPr lvl="0"/>
            <a:endParaRPr lang="de-AT" sz="2400" dirty="0" smtClean="0">
              <a:latin typeface="+mn-lt"/>
            </a:endParaRPr>
          </a:p>
          <a:p>
            <a:pPr lvl="0"/>
            <a:r>
              <a:rPr lang="de-AT" sz="2400" dirty="0" err="1" smtClean="0">
                <a:latin typeface="+mn-lt"/>
              </a:rPr>
              <a:t>What</a:t>
            </a:r>
            <a:r>
              <a:rPr lang="de-AT" sz="2400" dirty="0" smtClean="0">
                <a:latin typeface="+mn-lt"/>
              </a:rPr>
              <a:t> </a:t>
            </a:r>
            <a:r>
              <a:rPr lang="de-AT" sz="2400" dirty="0" err="1">
                <a:latin typeface="+mn-lt"/>
              </a:rPr>
              <a:t>is</a:t>
            </a:r>
            <a:r>
              <a:rPr lang="de-AT" sz="2400" dirty="0">
                <a:latin typeface="+mn-lt"/>
              </a:rPr>
              <a:t> </a:t>
            </a:r>
            <a:r>
              <a:rPr lang="de-AT" sz="2400" dirty="0" err="1">
                <a:latin typeface="+mn-lt"/>
              </a:rPr>
              <a:t>wrong</a:t>
            </a:r>
            <a:r>
              <a:rPr lang="de-AT" sz="2400" dirty="0">
                <a:latin typeface="+mn-lt"/>
              </a:rPr>
              <a:t> </a:t>
            </a:r>
            <a:r>
              <a:rPr lang="de-AT" sz="2400" dirty="0" err="1">
                <a:latin typeface="+mn-lt"/>
              </a:rPr>
              <a:t>with</a:t>
            </a:r>
            <a:r>
              <a:rPr lang="de-AT" sz="2400" dirty="0">
                <a:latin typeface="+mn-lt"/>
              </a:rPr>
              <a:t> FSMs? The Need </a:t>
            </a:r>
            <a:r>
              <a:rPr lang="de-AT" sz="2400" dirty="0" err="1">
                <a:latin typeface="+mn-lt"/>
              </a:rPr>
              <a:t>for</a:t>
            </a:r>
            <a:r>
              <a:rPr lang="de-AT" sz="2400" dirty="0">
                <a:latin typeface="+mn-lt"/>
              </a:rPr>
              <a:t> </a:t>
            </a:r>
            <a:r>
              <a:rPr lang="de-AT" sz="2400" dirty="0" err="1">
                <a:latin typeface="+mn-lt"/>
              </a:rPr>
              <a:t>Reactiveness</a:t>
            </a:r>
            <a:r>
              <a:rPr lang="de-AT" sz="2400" dirty="0">
                <a:latin typeface="+mn-lt"/>
              </a:rPr>
              <a:t> </a:t>
            </a:r>
            <a:r>
              <a:rPr lang="de-AT" sz="2400" dirty="0" err="1">
                <a:latin typeface="+mn-lt"/>
              </a:rPr>
              <a:t>and</a:t>
            </a:r>
            <a:r>
              <a:rPr lang="de-AT" sz="2400" dirty="0">
                <a:latin typeface="+mn-lt"/>
              </a:rPr>
              <a:t> </a:t>
            </a:r>
            <a:r>
              <a:rPr lang="de-AT" sz="2400" dirty="0" err="1">
                <a:latin typeface="+mn-lt"/>
              </a:rPr>
              <a:t>Modularity</a:t>
            </a:r>
            <a:endParaRPr lang="de-AT" sz="2400" dirty="0">
              <a:latin typeface="+mn-lt"/>
            </a:endParaRPr>
          </a:p>
          <a:p>
            <a:pPr lvl="1" hangingPunct="0"/>
            <a:r>
              <a:rPr lang="de-AT" sz="2000" dirty="0" err="1" smtClean="0"/>
              <a:t>Reactiveness</a:t>
            </a:r>
            <a:r>
              <a:rPr lang="de-AT" sz="2000" dirty="0"/>
              <a:t>: </a:t>
            </a:r>
            <a:r>
              <a:rPr lang="de-AT" sz="2000" dirty="0" err="1"/>
              <a:t>ability</a:t>
            </a:r>
            <a:r>
              <a:rPr lang="de-AT" sz="2000" dirty="0"/>
              <a:t> 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dirty="0" err="1"/>
              <a:t>quickly</a:t>
            </a:r>
            <a:r>
              <a:rPr lang="de-AT" sz="2000" dirty="0"/>
              <a:t> </a:t>
            </a:r>
            <a:r>
              <a:rPr lang="de-AT" sz="2000" dirty="0" err="1"/>
              <a:t>and</a:t>
            </a:r>
            <a:r>
              <a:rPr lang="de-AT" sz="2000" dirty="0"/>
              <a:t> </a:t>
            </a:r>
            <a:r>
              <a:rPr lang="de-AT" sz="2000" dirty="0" err="1"/>
              <a:t>efficiently</a:t>
            </a:r>
            <a:r>
              <a:rPr lang="de-AT" sz="2000" dirty="0"/>
              <a:t> </a:t>
            </a:r>
            <a:r>
              <a:rPr lang="de-AT" sz="2000" dirty="0" err="1"/>
              <a:t>react</a:t>
            </a:r>
            <a:r>
              <a:rPr lang="de-AT" sz="2000" dirty="0"/>
              <a:t> 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dirty="0" err="1"/>
              <a:t>changes</a:t>
            </a:r>
            <a:endParaRPr lang="de-AT" sz="2000" dirty="0"/>
          </a:p>
          <a:p>
            <a:pPr lvl="1" hangingPunct="0"/>
            <a:r>
              <a:rPr lang="de-AT" sz="2000" dirty="0" err="1"/>
              <a:t>Modularity</a:t>
            </a:r>
            <a:r>
              <a:rPr lang="de-AT" sz="2000" dirty="0"/>
              <a:t>: </a:t>
            </a:r>
            <a:r>
              <a:rPr lang="de-AT" sz="2000" dirty="0" err="1"/>
              <a:t>degree</a:t>
            </a:r>
            <a:r>
              <a:rPr lang="de-AT" sz="2000" dirty="0"/>
              <a:t> 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dirty="0" err="1"/>
              <a:t>which</a:t>
            </a:r>
            <a:r>
              <a:rPr lang="de-AT" sz="2000" dirty="0"/>
              <a:t> a </a:t>
            </a:r>
            <a:r>
              <a:rPr lang="de-AT" sz="2000" dirty="0" err="1"/>
              <a:t>system‘s</a:t>
            </a:r>
            <a:r>
              <a:rPr lang="de-AT" sz="2000" dirty="0"/>
              <a:t> </a:t>
            </a:r>
            <a:r>
              <a:rPr lang="de-AT" sz="2000" dirty="0" err="1"/>
              <a:t>components</a:t>
            </a:r>
            <a:r>
              <a:rPr lang="de-AT" sz="2000" dirty="0"/>
              <a:t> </a:t>
            </a:r>
            <a:r>
              <a:rPr lang="de-AT" sz="2000" dirty="0" err="1"/>
              <a:t>may</a:t>
            </a:r>
            <a:r>
              <a:rPr lang="de-AT" sz="2000" dirty="0"/>
              <a:t> </a:t>
            </a:r>
            <a:r>
              <a:rPr lang="de-AT" sz="2000" dirty="0" err="1"/>
              <a:t>be</a:t>
            </a:r>
            <a:r>
              <a:rPr lang="de-AT" sz="2000" dirty="0"/>
              <a:t> </a:t>
            </a:r>
            <a:r>
              <a:rPr lang="de-AT" sz="2000" dirty="0" err="1"/>
              <a:t>separated</a:t>
            </a:r>
            <a:r>
              <a:rPr lang="de-AT" sz="2000" dirty="0"/>
              <a:t> </a:t>
            </a:r>
            <a:r>
              <a:rPr lang="de-AT" sz="2000" dirty="0" err="1"/>
              <a:t>into</a:t>
            </a:r>
            <a:r>
              <a:rPr lang="de-AT" sz="2000" dirty="0"/>
              <a:t> </a:t>
            </a:r>
            <a:r>
              <a:rPr lang="de-AT" sz="2000" dirty="0" err="1"/>
              <a:t>building</a:t>
            </a:r>
            <a:r>
              <a:rPr lang="de-AT" sz="2000" dirty="0"/>
              <a:t> </a:t>
            </a:r>
            <a:r>
              <a:rPr lang="de-AT" sz="2000" dirty="0" err="1"/>
              <a:t>blocks</a:t>
            </a:r>
            <a:r>
              <a:rPr lang="de-AT" sz="2000" dirty="0"/>
              <a:t> </a:t>
            </a:r>
            <a:r>
              <a:rPr lang="de-AT" sz="2000" dirty="0" err="1"/>
              <a:t>and</a:t>
            </a:r>
            <a:r>
              <a:rPr lang="de-AT" sz="2000" dirty="0"/>
              <a:t> </a:t>
            </a:r>
            <a:r>
              <a:rPr lang="de-AT" sz="2000" dirty="0" err="1" smtClean="0"/>
              <a:t>recombined</a:t>
            </a:r>
            <a:endParaRPr lang="de-AT" sz="2000" dirty="0" smtClean="0"/>
          </a:p>
          <a:p>
            <a:pPr lvl="1" hangingPunct="0"/>
            <a:r>
              <a:rPr lang="de-AT" sz="2000" dirty="0" smtClean="0"/>
              <a:t>„</a:t>
            </a:r>
            <a:r>
              <a:rPr lang="de-AT" sz="2000" dirty="0" err="1" smtClean="0"/>
              <a:t>one-way</a:t>
            </a:r>
            <a:r>
              <a:rPr lang="de-AT" sz="2000" dirty="0" smtClean="0"/>
              <a:t> </a:t>
            </a:r>
            <a:r>
              <a:rPr lang="de-AT" sz="2000" dirty="0" err="1" smtClean="0"/>
              <a:t>control</a:t>
            </a:r>
            <a:r>
              <a:rPr lang="de-AT" sz="2000" dirty="0" smtClean="0"/>
              <a:t> </a:t>
            </a:r>
            <a:r>
              <a:rPr lang="de-AT" sz="2000" dirty="0" err="1" smtClean="0"/>
              <a:t>are</a:t>
            </a:r>
            <a:r>
              <a:rPr lang="de-AT" sz="2000" dirty="0" smtClean="0"/>
              <a:t> </a:t>
            </a:r>
            <a:r>
              <a:rPr lang="de-AT" sz="2000" dirty="0" err="1" smtClean="0"/>
              <a:t>an„invitation</a:t>
            </a:r>
            <a:r>
              <a:rPr lang="de-AT" sz="2000" dirty="0" smtClean="0"/>
              <a:t> </a:t>
            </a:r>
            <a:r>
              <a:rPr lang="de-AT" sz="2000" dirty="0" err="1" smtClean="0"/>
              <a:t>to</a:t>
            </a:r>
            <a:r>
              <a:rPr lang="de-AT" sz="2000" dirty="0" smtClean="0"/>
              <a:t> </a:t>
            </a:r>
            <a:r>
              <a:rPr lang="de-AT" sz="2000" dirty="0" err="1" smtClean="0"/>
              <a:t>make</a:t>
            </a:r>
            <a:r>
              <a:rPr lang="de-AT" sz="2000" dirty="0" smtClean="0"/>
              <a:t> a </a:t>
            </a:r>
            <a:r>
              <a:rPr lang="de-AT" sz="2000" dirty="0" err="1" smtClean="0"/>
              <a:t>mess</a:t>
            </a:r>
            <a:r>
              <a:rPr lang="de-AT" sz="2000" dirty="0" smtClean="0"/>
              <a:t> </a:t>
            </a:r>
            <a:r>
              <a:rPr lang="de-AT" sz="2000" dirty="0" err="1" smtClean="0"/>
              <a:t>of</a:t>
            </a:r>
            <a:r>
              <a:rPr lang="de-AT" sz="2000" dirty="0" smtClean="0"/>
              <a:t> </a:t>
            </a:r>
            <a:r>
              <a:rPr lang="de-AT" sz="2000" dirty="0" err="1" smtClean="0"/>
              <a:t>one‘s</a:t>
            </a:r>
            <a:r>
              <a:rPr lang="de-AT" sz="2000" dirty="0" smtClean="0"/>
              <a:t> </a:t>
            </a:r>
            <a:r>
              <a:rPr lang="de-AT" sz="2000" dirty="0" err="1" smtClean="0"/>
              <a:t>program</a:t>
            </a:r>
            <a:r>
              <a:rPr lang="de-AT" sz="2000" dirty="0" smtClean="0"/>
              <a:t>“ - Dijkstra</a:t>
            </a:r>
            <a:endParaRPr lang="de-AT" sz="2000" dirty="0"/>
          </a:p>
          <a:p>
            <a:pPr lvl="0"/>
            <a:endParaRPr lang="de-AT" sz="2000" dirty="0"/>
          </a:p>
          <a:p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98526" y="548680"/>
            <a:ext cx="7886700" cy="543595"/>
          </a:xfrm>
        </p:spPr>
        <p:txBody>
          <a:bodyPr/>
          <a:lstStyle/>
          <a:p>
            <a:r>
              <a:rPr lang="de-AT" sz="3600" dirty="0" err="1" smtClean="0">
                <a:latin typeface="+mn-lt"/>
              </a:rPr>
              <a:t>What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are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Behavior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Trees</a:t>
            </a:r>
            <a:r>
              <a:rPr lang="de-AT" sz="3600" dirty="0" smtClean="0">
                <a:latin typeface="+mn-lt"/>
              </a:rPr>
              <a:t>?</a:t>
            </a:r>
            <a:endParaRPr lang="de-AT" sz="3600" dirty="0">
              <a:latin typeface="+mn-lt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Ort I Name I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4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98526" y="1546711"/>
            <a:ext cx="7886700" cy="4118858"/>
          </a:xfrm>
        </p:spPr>
        <p:txBody>
          <a:bodyPr/>
          <a:lstStyle/>
          <a:p>
            <a:r>
              <a:rPr lang="de-AT" sz="1800" dirty="0"/>
              <a:t> [</a:t>
            </a:r>
            <a:r>
              <a:rPr lang="de-AT" sz="1800" dirty="0"/>
              <a:t>1] </a:t>
            </a:r>
            <a:r>
              <a:rPr lang="de-AT" sz="1800" dirty="0"/>
              <a:t>Michele </a:t>
            </a:r>
            <a:r>
              <a:rPr lang="de-AT" sz="1800" dirty="0" err="1"/>
              <a:t>Colledanchise</a:t>
            </a:r>
            <a:r>
              <a:rPr lang="de-AT" sz="1800" dirty="0"/>
              <a:t> </a:t>
            </a:r>
            <a:r>
              <a:rPr lang="de-AT" sz="1800" dirty="0" err="1"/>
              <a:t>and</a:t>
            </a:r>
            <a:r>
              <a:rPr lang="de-AT" sz="1800" dirty="0"/>
              <a:t> Petter </a:t>
            </a:r>
            <a:r>
              <a:rPr lang="de-AT" sz="1800" dirty="0" err="1"/>
              <a:t>Ogren</a:t>
            </a:r>
            <a:r>
              <a:rPr lang="de-AT" sz="1800" dirty="0"/>
              <a:t>. </a:t>
            </a:r>
            <a:r>
              <a:rPr lang="de-AT" sz="1800" dirty="0" err="1"/>
              <a:t>Behavior</a:t>
            </a:r>
            <a:r>
              <a:rPr lang="de-AT" sz="1800" dirty="0"/>
              <a:t> </a:t>
            </a:r>
            <a:r>
              <a:rPr lang="de-AT" sz="1800" dirty="0" err="1"/>
              <a:t>Trees</a:t>
            </a:r>
            <a:r>
              <a:rPr lang="de-AT" sz="1800" dirty="0"/>
              <a:t> in </a:t>
            </a:r>
            <a:r>
              <a:rPr lang="de-AT" sz="1800" dirty="0" err="1"/>
              <a:t>Robotics</a:t>
            </a:r>
            <a:r>
              <a:rPr lang="de-AT" sz="1800" dirty="0"/>
              <a:t> </a:t>
            </a:r>
            <a:r>
              <a:rPr lang="de-AT" sz="1800" dirty="0" err="1"/>
              <a:t>and</a:t>
            </a:r>
            <a:r>
              <a:rPr lang="de-AT" sz="1800" dirty="0"/>
              <a:t> AI. An </a:t>
            </a:r>
            <a:r>
              <a:rPr lang="de-AT" sz="1800" dirty="0" err="1"/>
              <a:t>Introduction</a:t>
            </a:r>
            <a:r>
              <a:rPr lang="de-AT" sz="1800" dirty="0"/>
              <a:t>. </a:t>
            </a:r>
            <a:r>
              <a:rPr lang="de-DE" sz="1800" dirty="0"/>
              <a:t>arXiv:1709.00084v3 [</a:t>
            </a:r>
            <a:r>
              <a:rPr lang="de-DE" sz="1800" dirty="0" err="1"/>
              <a:t>cs.RO</a:t>
            </a:r>
            <a:r>
              <a:rPr lang="de-DE" sz="1800" dirty="0"/>
              <a:t>] 15 Jan </a:t>
            </a:r>
            <a:r>
              <a:rPr lang="de-DE" sz="1800" dirty="0" smtClean="0"/>
              <a:t>2018.</a:t>
            </a:r>
            <a:endParaRPr lang="de-DE" sz="1800" dirty="0"/>
          </a:p>
          <a:p>
            <a:pPr lvl="0"/>
            <a:r>
              <a:rPr lang="de-AT" sz="1800" dirty="0"/>
              <a:t> [2] </a:t>
            </a:r>
            <a:r>
              <a:rPr lang="de-AT" sz="1800" dirty="0" err="1"/>
              <a:t>Edsger</a:t>
            </a:r>
            <a:r>
              <a:rPr lang="de-AT" sz="1800" dirty="0"/>
              <a:t> W. Dijkstra. Letters </a:t>
            </a:r>
            <a:r>
              <a:rPr lang="de-AT" sz="1800" dirty="0" err="1"/>
              <a:t>to</a:t>
            </a:r>
            <a:r>
              <a:rPr lang="de-AT" sz="1800" dirty="0"/>
              <a:t> </a:t>
            </a:r>
            <a:r>
              <a:rPr lang="de-AT" sz="1800" dirty="0" err="1"/>
              <a:t>the</a:t>
            </a:r>
            <a:r>
              <a:rPr lang="de-AT" sz="1800" dirty="0"/>
              <a:t> </a:t>
            </a:r>
            <a:r>
              <a:rPr lang="de-AT" sz="1800" dirty="0" err="1"/>
              <a:t>editor</a:t>
            </a:r>
            <a:r>
              <a:rPr lang="de-AT" sz="1800" dirty="0"/>
              <a:t>: </a:t>
            </a:r>
            <a:r>
              <a:rPr lang="de-AT" sz="1800" dirty="0" err="1"/>
              <a:t>go</a:t>
            </a:r>
            <a:r>
              <a:rPr lang="de-AT" sz="1800" dirty="0"/>
              <a:t> </a:t>
            </a:r>
            <a:r>
              <a:rPr lang="de-AT" sz="1800" dirty="0" err="1"/>
              <a:t>to</a:t>
            </a:r>
            <a:r>
              <a:rPr lang="de-AT" sz="1800" dirty="0"/>
              <a:t> </a:t>
            </a:r>
            <a:r>
              <a:rPr lang="de-AT" sz="1800" dirty="0" err="1"/>
              <a:t>statement</a:t>
            </a:r>
            <a:r>
              <a:rPr lang="de-AT" sz="1800" dirty="0"/>
              <a:t> </a:t>
            </a:r>
            <a:r>
              <a:rPr lang="de-AT" sz="1800" dirty="0" err="1"/>
              <a:t>considered</a:t>
            </a:r>
            <a:r>
              <a:rPr lang="de-AT" sz="1800" dirty="0"/>
              <a:t> </a:t>
            </a:r>
            <a:r>
              <a:rPr lang="de-AT" sz="1800" dirty="0" err="1"/>
              <a:t>harmful</a:t>
            </a:r>
            <a:r>
              <a:rPr lang="de-AT" sz="1800" dirty="0"/>
              <a:t>. </a:t>
            </a:r>
            <a:r>
              <a:rPr lang="de-AT" sz="1800" dirty="0" err="1"/>
              <a:t>Commun</a:t>
            </a:r>
            <a:r>
              <a:rPr lang="de-AT" sz="1800" dirty="0"/>
              <a:t>. </a:t>
            </a:r>
            <a:r>
              <a:rPr lang="de-AT" sz="1800" dirty="0"/>
              <a:t>ACM, 11:147–148, March </a:t>
            </a:r>
            <a:r>
              <a:rPr lang="de-AT" sz="1800" dirty="0" smtClean="0"/>
              <a:t>1968.</a:t>
            </a:r>
            <a:endParaRPr lang="de-AT" sz="1800" dirty="0"/>
          </a:p>
          <a:p>
            <a:pPr lvl="0"/>
            <a:r>
              <a:rPr lang="de-AT" sz="1800" dirty="0"/>
              <a:t> [3]</a:t>
            </a:r>
            <a:r>
              <a:rPr lang="de-AT" sz="1800" dirty="0"/>
              <a:t> </a:t>
            </a:r>
            <a:r>
              <a:rPr lang="de-AT" sz="1800" dirty="0"/>
              <a:t>Malik </a:t>
            </a:r>
            <a:r>
              <a:rPr lang="de-AT" sz="1800" dirty="0" err="1"/>
              <a:t>Ghallab</a:t>
            </a:r>
            <a:r>
              <a:rPr lang="de-AT" sz="1800" dirty="0"/>
              <a:t>, Dana Nau, </a:t>
            </a:r>
            <a:r>
              <a:rPr lang="de-AT" sz="1800" dirty="0" err="1"/>
              <a:t>and</a:t>
            </a:r>
            <a:r>
              <a:rPr lang="de-AT" sz="1800" dirty="0"/>
              <a:t> Paolo </a:t>
            </a:r>
            <a:r>
              <a:rPr lang="de-AT" sz="1800" dirty="0" err="1"/>
              <a:t>Traverso</a:t>
            </a:r>
            <a:r>
              <a:rPr lang="de-AT" sz="1800" dirty="0"/>
              <a:t>. The </a:t>
            </a:r>
            <a:r>
              <a:rPr lang="de-AT" sz="1800" dirty="0" err="1"/>
              <a:t>actor’s</a:t>
            </a:r>
            <a:r>
              <a:rPr lang="de-AT" sz="1800" dirty="0"/>
              <a:t> </a:t>
            </a:r>
            <a:r>
              <a:rPr lang="de-AT" sz="1800" dirty="0" err="1"/>
              <a:t>view</a:t>
            </a:r>
            <a:r>
              <a:rPr lang="de-AT" sz="1800" dirty="0"/>
              <a:t> </a:t>
            </a:r>
            <a:r>
              <a:rPr lang="de-AT" sz="1800" dirty="0" err="1"/>
              <a:t>of</a:t>
            </a:r>
            <a:r>
              <a:rPr lang="de-AT" sz="1800" dirty="0"/>
              <a:t> </a:t>
            </a:r>
            <a:r>
              <a:rPr lang="de-AT" sz="1800" dirty="0" err="1"/>
              <a:t>automated</a:t>
            </a:r>
            <a:r>
              <a:rPr lang="de-AT" sz="1800" dirty="0"/>
              <a:t> </a:t>
            </a:r>
            <a:r>
              <a:rPr lang="de-AT" sz="1800" dirty="0" err="1"/>
              <a:t>planning</a:t>
            </a:r>
            <a:r>
              <a:rPr lang="de-AT" sz="1800" dirty="0"/>
              <a:t> </a:t>
            </a:r>
            <a:r>
              <a:rPr lang="de-AT" sz="1800" dirty="0" err="1"/>
              <a:t>and</a:t>
            </a:r>
            <a:r>
              <a:rPr lang="de-AT" sz="1800" dirty="0"/>
              <a:t> </a:t>
            </a:r>
            <a:r>
              <a:rPr lang="de-AT" sz="1800" dirty="0" err="1"/>
              <a:t>acting</a:t>
            </a:r>
            <a:r>
              <a:rPr lang="de-AT" sz="1800" dirty="0"/>
              <a:t>: A </a:t>
            </a:r>
            <a:r>
              <a:rPr lang="de-AT" sz="1800" dirty="0" err="1"/>
              <a:t>position</a:t>
            </a:r>
            <a:r>
              <a:rPr lang="de-AT" sz="1800" dirty="0"/>
              <a:t> </a:t>
            </a:r>
            <a:r>
              <a:rPr lang="de-AT" sz="1800" dirty="0" err="1"/>
              <a:t>paper</a:t>
            </a:r>
            <a:r>
              <a:rPr lang="de-AT" sz="1800" dirty="0"/>
              <a:t>. </a:t>
            </a:r>
            <a:r>
              <a:rPr lang="de-AT" sz="1800" dirty="0" err="1"/>
              <a:t>Artif</a:t>
            </a:r>
            <a:r>
              <a:rPr lang="de-AT" sz="1800" dirty="0"/>
              <a:t>. </a:t>
            </a:r>
            <a:r>
              <a:rPr lang="de-AT" sz="1800" dirty="0" err="1"/>
              <a:t>Intell</a:t>
            </a:r>
            <a:r>
              <a:rPr lang="de-AT" sz="1800" dirty="0"/>
              <a:t>., 208:1–17, March </a:t>
            </a:r>
            <a:r>
              <a:rPr lang="de-AT" sz="1800" dirty="0" smtClean="0"/>
              <a:t>2014.</a:t>
            </a:r>
          </a:p>
          <a:p>
            <a:pPr lvl="0"/>
            <a:r>
              <a:rPr lang="de-AT" sz="1800" dirty="0" smtClean="0"/>
              <a:t>[4] </a:t>
            </a:r>
            <a:r>
              <a:rPr lang="de-AT" sz="1800" dirty="0" err="1" smtClean="0"/>
              <a:t>Caelan</a:t>
            </a:r>
            <a:r>
              <a:rPr lang="de-AT" sz="1800" dirty="0" smtClean="0"/>
              <a:t> </a:t>
            </a:r>
            <a:r>
              <a:rPr lang="de-AT" sz="1800" dirty="0"/>
              <a:t>Reed Garrett, Tomas </a:t>
            </a:r>
            <a:r>
              <a:rPr lang="de-AT" sz="1800" dirty="0" err="1"/>
              <a:t>Lozano</a:t>
            </a:r>
            <a:r>
              <a:rPr lang="de-AT" sz="1800" dirty="0"/>
              <a:t>-P ´ </a:t>
            </a:r>
            <a:r>
              <a:rPr lang="de-AT" sz="1800" dirty="0" err="1"/>
              <a:t>erez</a:t>
            </a:r>
            <a:r>
              <a:rPr lang="de-AT" sz="1800" dirty="0"/>
              <a:t>, </a:t>
            </a:r>
            <a:r>
              <a:rPr lang="de-AT" sz="1800" dirty="0" err="1"/>
              <a:t>and</a:t>
            </a:r>
            <a:r>
              <a:rPr lang="de-AT" sz="1800" dirty="0"/>
              <a:t> Leslie Pack </a:t>
            </a:r>
            <a:r>
              <a:rPr lang="de-AT" sz="1800" dirty="0" err="1"/>
              <a:t>Kaelbling</a:t>
            </a:r>
            <a:r>
              <a:rPr lang="de-AT" sz="1800" dirty="0"/>
              <a:t>. </a:t>
            </a:r>
            <a:r>
              <a:rPr lang="de-AT" sz="1800" dirty="0" err="1"/>
              <a:t>Backward</a:t>
            </a:r>
            <a:r>
              <a:rPr lang="de-AT" sz="1800" dirty="0"/>
              <a:t>-forward ´ </a:t>
            </a:r>
            <a:r>
              <a:rPr lang="de-AT" sz="1800" dirty="0" err="1"/>
              <a:t>search</a:t>
            </a:r>
            <a:r>
              <a:rPr lang="de-AT" sz="1800" dirty="0"/>
              <a:t> </a:t>
            </a:r>
            <a:r>
              <a:rPr lang="de-AT" sz="1800" dirty="0" err="1"/>
              <a:t>for</a:t>
            </a:r>
            <a:r>
              <a:rPr lang="de-AT" sz="1800" dirty="0"/>
              <a:t> </a:t>
            </a:r>
            <a:r>
              <a:rPr lang="de-AT" sz="1800" dirty="0" err="1"/>
              <a:t>manipulation</a:t>
            </a:r>
            <a:r>
              <a:rPr lang="de-AT" sz="1800" dirty="0"/>
              <a:t> </a:t>
            </a:r>
            <a:r>
              <a:rPr lang="de-AT" sz="1800" dirty="0" err="1"/>
              <a:t>planning</a:t>
            </a:r>
            <a:r>
              <a:rPr lang="de-AT" sz="1800" dirty="0"/>
              <a:t>. </a:t>
            </a:r>
            <a:r>
              <a:rPr lang="de-AT" sz="1800" i="1" dirty="0"/>
              <a:t>In Intelligent </a:t>
            </a:r>
            <a:r>
              <a:rPr lang="de-AT" sz="1800" i="1" dirty="0" err="1"/>
              <a:t>Robots</a:t>
            </a:r>
            <a:r>
              <a:rPr lang="de-AT" sz="1800" i="1" dirty="0"/>
              <a:t> </a:t>
            </a:r>
            <a:r>
              <a:rPr lang="de-AT" sz="1800" i="1" dirty="0" err="1"/>
              <a:t>and</a:t>
            </a:r>
            <a:r>
              <a:rPr lang="de-AT" sz="1800" i="1" dirty="0"/>
              <a:t> Systems (IROS), 2015 IEEE/RSJ International Conference on</a:t>
            </a:r>
            <a:r>
              <a:rPr lang="de-AT" sz="1800" dirty="0"/>
              <a:t>, </a:t>
            </a:r>
            <a:r>
              <a:rPr lang="de-AT" sz="1800" dirty="0" err="1"/>
              <a:t>pages</a:t>
            </a:r>
            <a:r>
              <a:rPr lang="de-AT" sz="1800" dirty="0"/>
              <a:t> 6366–6373. IEEE, 2015</a:t>
            </a:r>
            <a:r>
              <a:rPr lang="de-AT" sz="1800" dirty="0" smtClean="0"/>
              <a:t>.</a:t>
            </a:r>
          </a:p>
          <a:p>
            <a:pPr lvl="0"/>
            <a:r>
              <a:rPr lang="de-AT" sz="1800" dirty="0"/>
              <a:t>[5] Leslie Pack </a:t>
            </a:r>
            <a:r>
              <a:rPr lang="de-AT" sz="1800" dirty="0" err="1"/>
              <a:t>Kaelbling</a:t>
            </a:r>
            <a:r>
              <a:rPr lang="de-AT" sz="1800" dirty="0"/>
              <a:t> </a:t>
            </a:r>
            <a:r>
              <a:rPr lang="de-AT" sz="1800" dirty="0" err="1"/>
              <a:t>and</a:t>
            </a:r>
            <a:r>
              <a:rPr lang="de-AT" sz="1800" dirty="0"/>
              <a:t> Tomas </a:t>
            </a:r>
            <a:r>
              <a:rPr lang="de-AT" sz="1800" dirty="0" err="1"/>
              <a:t>Lozano</a:t>
            </a:r>
            <a:r>
              <a:rPr lang="de-AT" sz="1800" dirty="0"/>
              <a:t>-P ´ </a:t>
            </a:r>
            <a:r>
              <a:rPr lang="de-AT" sz="1800" dirty="0" err="1"/>
              <a:t>erez</a:t>
            </a:r>
            <a:r>
              <a:rPr lang="de-AT" sz="1800" dirty="0"/>
              <a:t>. </a:t>
            </a:r>
            <a:r>
              <a:rPr lang="de-AT" sz="1800" dirty="0" err="1"/>
              <a:t>Hierarchical</a:t>
            </a:r>
            <a:r>
              <a:rPr lang="de-AT" sz="1800" dirty="0"/>
              <a:t> </a:t>
            </a:r>
            <a:r>
              <a:rPr lang="de-AT" sz="1800" dirty="0" err="1"/>
              <a:t>task</a:t>
            </a:r>
            <a:r>
              <a:rPr lang="de-AT" sz="1800" dirty="0"/>
              <a:t> </a:t>
            </a:r>
            <a:r>
              <a:rPr lang="de-AT" sz="1800" dirty="0" err="1"/>
              <a:t>and</a:t>
            </a:r>
            <a:r>
              <a:rPr lang="de-AT" sz="1800" dirty="0"/>
              <a:t> </a:t>
            </a:r>
            <a:r>
              <a:rPr lang="de-AT" sz="1800" dirty="0" err="1"/>
              <a:t>motion</a:t>
            </a:r>
            <a:r>
              <a:rPr lang="de-AT" sz="1800" dirty="0"/>
              <a:t> </a:t>
            </a:r>
            <a:r>
              <a:rPr lang="de-AT" sz="1800" dirty="0" err="1"/>
              <a:t>planning</a:t>
            </a:r>
            <a:r>
              <a:rPr lang="de-AT" sz="1800" dirty="0"/>
              <a:t> in ´ </a:t>
            </a:r>
            <a:r>
              <a:rPr lang="de-AT" sz="1800" dirty="0" err="1"/>
              <a:t>the</a:t>
            </a:r>
            <a:r>
              <a:rPr lang="de-AT" sz="1800" dirty="0"/>
              <a:t> </a:t>
            </a:r>
            <a:r>
              <a:rPr lang="de-AT" sz="1800" dirty="0" err="1"/>
              <a:t>now</a:t>
            </a:r>
            <a:r>
              <a:rPr lang="de-AT" sz="1800" dirty="0"/>
              <a:t>. In </a:t>
            </a:r>
            <a:r>
              <a:rPr lang="de-AT" sz="1800" i="1" dirty="0" err="1"/>
              <a:t>Robotics</a:t>
            </a:r>
            <a:r>
              <a:rPr lang="de-AT" sz="1800" i="1" dirty="0"/>
              <a:t> </a:t>
            </a:r>
            <a:r>
              <a:rPr lang="de-AT" sz="1800" i="1" dirty="0" err="1"/>
              <a:t>and</a:t>
            </a:r>
            <a:r>
              <a:rPr lang="de-AT" sz="1800" i="1" dirty="0"/>
              <a:t> Automation (ICRA), 2011 IEEE International Conference on</a:t>
            </a:r>
            <a:r>
              <a:rPr lang="de-AT" sz="1800" dirty="0"/>
              <a:t>, </a:t>
            </a:r>
            <a:r>
              <a:rPr lang="de-AT" sz="1800" dirty="0" err="1"/>
              <a:t>pages</a:t>
            </a:r>
            <a:r>
              <a:rPr lang="de-AT" sz="1800" dirty="0"/>
              <a:t> 1470–1477. IEEE, 2011.</a:t>
            </a:r>
            <a:endParaRPr lang="de-AT" sz="1800" dirty="0">
              <a:latin typeface="+mn-lt"/>
            </a:endParaRPr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AT" sz="2000" dirty="0" smtClean="0">
              <a:latin typeface="+mj-lt"/>
            </a:endParaRPr>
          </a:p>
          <a:p>
            <a:pPr marL="800100" lvl="2" indent="-342900">
              <a:spcBef>
                <a:spcPts val="1000"/>
              </a:spcBef>
            </a:pPr>
            <a:endParaRPr lang="de-AT" dirty="0">
              <a:latin typeface="+mj-lt"/>
            </a:endParaRPr>
          </a:p>
          <a:p>
            <a:endParaRPr lang="de-AT" sz="2000" dirty="0" smtClean="0">
              <a:latin typeface="+mn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98526" y="548680"/>
            <a:ext cx="7886700" cy="543595"/>
          </a:xfrm>
        </p:spPr>
        <p:txBody>
          <a:bodyPr/>
          <a:lstStyle/>
          <a:p>
            <a:r>
              <a:rPr lang="de-AT" sz="3600" dirty="0" smtClean="0">
                <a:latin typeface="+mn-lt"/>
              </a:rPr>
              <a:t>References</a:t>
            </a:r>
            <a:endParaRPr lang="de-AT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36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9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51" y="3872886"/>
            <a:ext cx="465762" cy="545041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18" y="3934074"/>
            <a:ext cx="555483" cy="437977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24" y="2365145"/>
            <a:ext cx="465990" cy="415339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98526" y="548680"/>
            <a:ext cx="7886700" cy="543595"/>
          </a:xfrm>
        </p:spPr>
        <p:txBody>
          <a:bodyPr/>
          <a:lstStyle/>
          <a:p>
            <a:r>
              <a:rPr lang="de-AT" sz="3600" dirty="0" err="1" smtClean="0">
                <a:latin typeface="+mn-lt"/>
              </a:rPr>
              <a:t>Formulation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of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smtClean="0">
                <a:latin typeface="+mn-lt"/>
              </a:rPr>
              <a:t>BTs (I)</a:t>
            </a:r>
            <a:endParaRPr lang="de-AT" sz="3600" dirty="0">
              <a:latin typeface="+mn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323529" y="1440627"/>
            <a:ext cx="4355142" cy="4176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1469139" y="1627824"/>
            <a:ext cx="20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Control Flow Nodes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878452" y="2145762"/>
            <a:ext cx="1427538" cy="1383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5311411" y="2783243"/>
            <a:ext cx="1707782" cy="871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4912033" y="1440627"/>
            <a:ext cx="4214320" cy="36445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1042228" y="294417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Sequence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023609" y="2938162"/>
            <a:ext cx="838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Fallback</a:t>
            </a:r>
            <a:r>
              <a:rPr lang="de-DE" sz="1400" dirty="0" smtClean="0"/>
              <a:t>/</a:t>
            </a:r>
          </a:p>
          <a:p>
            <a:r>
              <a:rPr lang="de-DE" sz="1400" dirty="0" err="1" smtClean="0"/>
              <a:t>Selector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2900934" y="4406373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Parallel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922447" y="4437161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Decorator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144402" y="1644781"/>
            <a:ext cx="174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Execution</a:t>
            </a:r>
            <a:r>
              <a:rPr lang="de-DE" dirty="0" smtClean="0"/>
              <a:t> Nodes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510861" y="293816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Condition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7696227" y="303421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Action</a:t>
            </a:r>
            <a:endParaRPr lang="de-DE" dirty="0"/>
          </a:p>
        </p:txBody>
      </p:sp>
      <p:pic>
        <p:nvPicPr>
          <p:cNvPr id="24" name="Bild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08" y="2330459"/>
            <a:ext cx="508000" cy="533400"/>
          </a:xfrm>
          <a:prstGeom prst="rect">
            <a:avLst/>
          </a:prstGeom>
        </p:spPr>
      </p:pic>
      <p:sp>
        <p:nvSpPr>
          <p:cNvPr id="27" name="Rechteck 26"/>
          <p:cNvSpPr/>
          <p:nvPr/>
        </p:nvSpPr>
        <p:spPr>
          <a:xfrm>
            <a:off x="1296193" y="2306115"/>
            <a:ext cx="592053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064734" y="3872973"/>
            <a:ext cx="592053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3135939" y="2344445"/>
            <a:ext cx="592053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234218" y="3884527"/>
            <a:ext cx="592053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/>
          <p:cNvSpPr/>
          <p:nvPr/>
        </p:nvSpPr>
        <p:spPr>
          <a:xfrm>
            <a:off x="2729250" y="2148079"/>
            <a:ext cx="1427538" cy="1383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596336" y="2938162"/>
            <a:ext cx="1008112" cy="590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/>
          <p:cNvSpPr/>
          <p:nvPr/>
        </p:nvSpPr>
        <p:spPr>
          <a:xfrm>
            <a:off x="2642826" y="3653942"/>
            <a:ext cx="1427538" cy="1383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/>
          <p:cNvSpPr/>
          <p:nvPr/>
        </p:nvSpPr>
        <p:spPr>
          <a:xfrm>
            <a:off x="833593" y="3609668"/>
            <a:ext cx="1427538" cy="1383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1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20" y="2930467"/>
            <a:ext cx="6408712" cy="2188129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Ort I Name I Datum</a:t>
            </a:r>
            <a:endParaRPr lang="de-DE" dirty="0"/>
          </a:p>
        </p:txBody>
      </p:sp>
      <p:sp>
        <p:nvSpPr>
          <p:cNvPr id="6" name="Titel 4"/>
          <p:cNvSpPr txBox="1">
            <a:spLocks/>
          </p:cNvSpPr>
          <p:nvPr/>
        </p:nvSpPr>
        <p:spPr>
          <a:xfrm>
            <a:off x="598526" y="548680"/>
            <a:ext cx="7886700" cy="54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3600" dirty="0" err="1" smtClean="0">
                <a:latin typeface="+mn-lt"/>
              </a:rPr>
              <a:t>Formulation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of</a:t>
            </a:r>
            <a:r>
              <a:rPr lang="de-AT" sz="3600" dirty="0" smtClean="0">
                <a:latin typeface="+mn-lt"/>
              </a:rPr>
              <a:t> BTs (II) </a:t>
            </a:r>
            <a:endParaRPr lang="de-AT" sz="3600" dirty="0">
              <a:latin typeface="+mn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616671" y="5119767"/>
            <a:ext cx="5991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/>
              <a:t>Figure</a:t>
            </a:r>
            <a:r>
              <a:rPr lang="de-DE" sz="1600" i="1" dirty="0" smtClean="0"/>
              <a:t> 1. </a:t>
            </a:r>
            <a:r>
              <a:rPr lang="de-DE" sz="1600" i="1" dirty="0" err="1" smtClean="0"/>
              <a:t>Graphical</a:t>
            </a:r>
            <a:r>
              <a:rPr lang="de-DE" sz="1600" i="1" dirty="0" smtClean="0"/>
              <a:t> </a:t>
            </a:r>
            <a:r>
              <a:rPr lang="de-DE" sz="1600" i="1" dirty="0" err="1"/>
              <a:t>representation</a:t>
            </a:r>
            <a:r>
              <a:rPr lang="de-DE" sz="1600" i="1" dirty="0"/>
              <a:t> </a:t>
            </a:r>
            <a:r>
              <a:rPr lang="de-DE" sz="1600" i="1" dirty="0" err="1"/>
              <a:t>of</a:t>
            </a:r>
            <a:r>
              <a:rPr lang="de-DE" sz="1600" i="1" dirty="0"/>
              <a:t> a </a:t>
            </a:r>
            <a:r>
              <a:rPr lang="de-DE" sz="1600" i="1" dirty="0" err="1"/>
              <a:t>Sequence</a:t>
            </a:r>
            <a:r>
              <a:rPr lang="de-DE" sz="1600" i="1" dirty="0"/>
              <a:t> </a:t>
            </a:r>
            <a:r>
              <a:rPr lang="de-DE" sz="1600" i="1" dirty="0" err="1"/>
              <a:t>node</a:t>
            </a:r>
            <a:r>
              <a:rPr lang="de-DE" sz="1600" i="1" dirty="0"/>
              <a:t> </a:t>
            </a:r>
            <a:r>
              <a:rPr lang="de-DE" sz="1600" i="1" dirty="0" err="1"/>
              <a:t>with</a:t>
            </a:r>
            <a:r>
              <a:rPr lang="de-DE" sz="1600" i="1" dirty="0"/>
              <a:t> N </a:t>
            </a:r>
            <a:r>
              <a:rPr lang="de-DE" sz="1600" i="1" dirty="0" err="1"/>
              <a:t>children</a:t>
            </a:r>
            <a:endParaRPr lang="de-DE" sz="1600" i="1" dirty="0"/>
          </a:p>
        </p:txBody>
      </p:sp>
      <p:sp>
        <p:nvSpPr>
          <p:cNvPr id="9" name="Rechteck 8"/>
          <p:cNvSpPr/>
          <p:nvPr/>
        </p:nvSpPr>
        <p:spPr>
          <a:xfrm>
            <a:off x="565398" y="1293773"/>
            <a:ext cx="8365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dirty="0"/>
              <a:t>A BT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root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 smtClean="0"/>
              <a:t>generates</a:t>
            </a:r>
            <a:r>
              <a:rPr lang="de-DE" dirty="0" smtClean="0"/>
              <a:t> </a:t>
            </a:r>
            <a:r>
              <a:rPr lang="de-DE" b="1" dirty="0" err="1"/>
              <a:t>ticks</a:t>
            </a:r>
            <a:r>
              <a:rPr lang="de-DE" b="1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.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</a:t>
            </a:r>
            <a:r>
              <a:rPr lang="de-DE" dirty="0" err="1"/>
              <a:t>ticks</a:t>
            </a:r>
            <a:r>
              <a:rPr lang="de-DE" dirty="0"/>
              <a:t>. </a:t>
            </a:r>
            <a:endParaRPr lang="de-DE" dirty="0" smtClean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 smtClean="0"/>
              <a:t>The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immediately</a:t>
            </a:r>
            <a:r>
              <a:rPr lang="de-DE" dirty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b="1" dirty="0" err="1" smtClean="0"/>
              <a:t>Running</a:t>
            </a:r>
            <a:r>
              <a:rPr lang="de-DE" b="1" dirty="0" smtClean="0"/>
              <a:t>, </a:t>
            </a:r>
            <a:r>
              <a:rPr lang="de-DE" b="1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b="1" dirty="0" err="1" smtClean="0"/>
              <a:t>Failure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19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Ort I Name I Datum</a:t>
            </a:r>
            <a:endParaRPr lang="de-DE" dirty="0"/>
          </a:p>
        </p:txBody>
      </p:sp>
      <p:sp>
        <p:nvSpPr>
          <p:cNvPr id="6" name="Titel 4"/>
          <p:cNvSpPr txBox="1">
            <a:spLocks/>
          </p:cNvSpPr>
          <p:nvPr/>
        </p:nvSpPr>
        <p:spPr>
          <a:xfrm>
            <a:off x="598526" y="548680"/>
            <a:ext cx="7886700" cy="54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3600" dirty="0" err="1" smtClean="0">
                <a:latin typeface="+mn-lt"/>
              </a:rPr>
              <a:t>Formulation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of</a:t>
            </a:r>
            <a:r>
              <a:rPr lang="de-AT" sz="3600" dirty="0" smtClean="0">
                <a:latin typeface="+mn-lt"/>
              </a:rPr>
              <a:t> BTs (III)</a:t>
            </a:r>
            <a:endParaRPr lang="de-AT" sz="3600" dirty="0">
              <a:latin typeface="+mn-lt"/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26" y="1092275"/>
            <a:ext cx="5735202" cy="1880004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1" y="2566679"/>
            <a:ext cx="5656160" cy="1898390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1" y="4382345"/>
            <a:ext cx="5626899" cy="19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1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3" y="1268760"/>
            <a:ext cx="7886700" cy="2291515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Ort I Name I Datum</a:t>
            </a:r>
            <a:endParaRPr lang="de-DE" dirty="0"/>
          </a:p>
        </p:txBody>
      </p:sp>
      <p:sp>
        <p:nvSpPr>
          <p:cNvPr id="6" name="Titel 4"/>
          <p:cNvSpPr txBox="1">
            <a:spLocks/>
          </p:cNvSpPr>
          <p:nvPr/>
        </p:nvSpPr>
        <p:spPr>
          <a:xfrm>
            <a:off x="598526" y="548680"/>
            <a:ext cx="7886700" cy="54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3600" dirty="0" err="1" smtClean="0">
                <a:latin typeface="+mn-lt"/>
              </a:rPr>
              <a:t>Formulation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of</a:t>
            </a:r>
            <a:r>
              <a:rPr lang="de-AT" sz="3600" dirty="0" smtClean="0">
                <a:latin typeface="+mn-lt"/>
              </a:rPr>
              <a:t> BTs (III)</a:t>
            </a:r>
            <a:endParaRPr lang="de-AT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86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8" y="3424577"/>
            <a:ext cx="7925792" cy="1972514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98526" y="548680"/>
            <a:ext cx="7886700" cy="543595"/>
          </a:xfrm>
        </p:spPr>
        <p:txBody>
          <a:bodyPr/>
          <a:lstStyle/>
          <a:p>
            <a:r>
              <a:rPr lang="de-AT" sz="3600" dirty="0" err="1" smtClean="0">
                <a:latin typeface="+mn-lt"/>
              </a:rPr>
              <a:t>Execution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Example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of</a:t>
            </a:r>
            <a:r>
              <a:rPr lang="de-AT" sz="3600" dirty="0" smtClean="0">
                <a:latin typeface="+mn-lt"/>
              </a:rPr>
              <a:t> a BT (I)</a:t>
            </a:r>
            <a:endParaRPr lang="de-AT" sz="3600" dirty="0">
              <a:latin typeface="+mn-lt"/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4" y="1113044"/>
            <a:ext cx="9144000" cy="196115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187624" y="2899807"/>
            <a:ext cx="8743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err="1" smtClean="0"/>
              <a:t>Figure</a:t>
            </a:r>
            <a:r>
              <a:rPr lang="de-DE" sz="1100" i="1" dirty="0" smtClean="0"/>
              <a:t> 2. </a:t>
            </a:r>
            <a:r>
              <a:rPr lang="de-DE" sz="1100" i="1" dirty="0"/>
              <a:t>BT </a:t>
            </a:r>
            <a:r>
              <a:rPr lang="de-DE" sz="1100" i="1" dirty="0" err="1"/>
              <a:t>designed</a:t>
            </a:r>
            <a:r>
              <a:rPr lang="de-DE" sz="1100" i="1" dirty="0"/>
              <a:t> </a:t>
            </a:r>
            <a:r>
              <a:rPr lang="de-DE" sz="1100" i="1" dirty="0" err="1"/>
              <a:t>to</a:t>
            </a:r>
            <a:r>
              <a:rPr lang="de-DE" sz="1100" i="1" dirty="0"/>
              <a:t> </a:t>
            </a:r>
            <a:r>
              <a:rPr lang="de-DE" sz="1100" i="1" dirty="0" err="1"/>
              <a:t>make</a:t>
            </a:r>
            <a:r>
              <a:rPr lang="de-DE" sz="1100" i="1" dirty="0"/>
              <a:t> an </a:t>
            </a:r>
            <a:r>
              <a:rPr lang="de-DE" sz="1100" i="1" dirty="0" err="1"/>
              <a:t>agent</a:t>
            </a:r>
            <a:r>
              <a:rPr lang="de-DE" sz="1100" i="1" dirty="0"/>
              <a:t> </a:t>
            </a:r>
            <a:r>
              <a:rPr lang="de-DE" sz="1100" i="1" dirty="0" err="1"/>
              <a:t>look</a:t>
            </a:r>
            <a:r>
              <a:rPr lang="de-DE" sz="1100" i="1" dirty="0"/>
              <a:t> </a:t>
            </a:r>
            <a:r>
              <a:rPr lang="de-DE" sz="1100" i="1" dirty="0" err="1"/>
              <a:t>for</a:t>
            </a:r>
            <a:r>
              <a:rPr lang="de-DE" sz="1100" i="1" dirty="0"/>
              <a:t> a ball, </a:t>
            </a:r>
            <a:r>
              <a:rPr lang="de-DE" sz="1100" i="1" dirty="0" err="1"/>
              <a:t>approach</a:t>
            </a:r>
            <a:r>
              <a:rPr lang="de-DE" sz="1100" i="1" dirty="0"/>
              <a:t> </a:t>
            </a:r>
            <a:r>
              <a:rPr lang="de-DE" sz="1100" i="1" dirty="0" err="1"/>
              <a:t>it</a:t>
            </a:r>
            <a:r>
              <a:rPr lang="de-DE" sz="1100" i="1" dirty="0"/>
              <a:t>, </a:t>
            </a:r>
            <a:r>
              <a:rPr lang="de-DE" sz="1100" i="1" dirty="0" err="1"/>
              <a:t>grasp</a:t>
            </a:r>
            <a:r>
              <a:rPr lang="de-DE" sz="1100" i="1" dirty="0"/>
              <a:t> </a:t>
            </a:r>
            <a:r>
              <a:rPr lang="de-DE" sz="1100" i="1" dirty="0" err="1"/>
              <a:t>it</a:t>
            </a:r>
            <a:r>
              <a:rPr lang="de-DE" sz="1100" i="1" dirty="0"/>
              <a:t>, </a:t>
            </a:r>
            <a:r>
              <a:rPr lang="de-DE" sz="1100" i="1" dirty="0" err="1"/>
              <a:t>proceed</a:t>
            </a:r>
            <a:r>
              <a:rPr lang="de-DE" sz="1100" i="1" dirty="0"/>
              <a:t> </a:t>
            </a:r>
            <a:r>
              <a:rPr lang="de-DE" sz="1100" i="1" dirty="0" err="1"/>
              <a:t>to</a:t>
            </a:r>
            <a:r>
              <a:rPr lang="de-DE" sz="1100" i="1" dirty="0"/>
              <a:t> a bin, </a:t>
            </a:r>
            <a:r>
              <a:rPr lang="de-DE" sz="1100" i="1" dirty="0" err="1"/>
              <a:t>and</a:t>
            </a:r>
            <a:r>
              <a:rPr lang="de-DE" sz="1100" i="1" dirty="0"/>
              <a:t> </a:t>
            </a:r>
            <a:r>
              <a:rPr lang="de-DE" sz="1100" i="1" dirty="0" err="1"/>
              <a:t>place</a:t>
            </a:r>
            <a:r>
              <a:rPr lang="de-DE" sz="1100" i="1" dirty="0"/>
              <a:t> </a:t>
            </a:r>
            <a:r>
              <a:rPr lang="de-DE" sz="1100" i="1" dirty="0" err="1"/>
              <a:t>the</a:t>
            </a:r>
            <a:r>
              <a:rPr lang="de-DE" sz="1100" i="1" dirty="0"/>
              <a:t> ball in </a:t>
            </a:r>
            <a:r>
              <a:rPr lang="de-DE" sz="1100" i="1" dirty="0" err="1"/>
              <a:t>the</a:t>
            </a:r>
            <a:r>
              <a:rPr lang="de-DE" sz="1100" i="1" dirty="0"/>
              <a:t> </a:t>
            </a:r>
            <a:r>
              <a:rPr lang="de-DE" sz="1100" i="1" dirty="0" smtClean="0"/>
              <a:t>bin.</a:t>
            </a:r>
            <a:endParaRPr lang="de-DE" sz="1100" i="1" dirty="0"/>
          </a:p>
        </p:txBody>
      </p:sp>
      <p:sp>
        <p:nvSpPr>
          <p:cNvPr id="14" name="Rechteck 13"/>
          <p:cNvSpPr/>
          <p:nvPr/>
        </p:nvSpPr>
        <p:spPr>
          <a:xfrm>
            <a:off x="2843808" y="5484306"/>
            <a:ext cx="84969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i="1" dirty="0" err="1" smtClean="0"/>
              <a:t>Figure</a:t>
            </a:r>
            <a:r>
              <a:rPr lang="de-DE" sz="1100" i="1" dirty="0" smtClean="0"/>
              <a:t> 2 (a). </a:t>
            </a:r>
            <a:r>
              <a:rPr lang="de-DE" sz="1100" dirty="0"/>
              <a:t>Ticks’ </a:t>
            </a:r>
            <a:r>
              <a:rPr lang="de-DE" sz="1100" dirty="0" err="1"/>
              <a:t>traversal</a:t>
            </a:r>
            <a:r>
              <a:rPr lang="de-DE" sz="1100" dirty="0"/>
              <a:t> </a:t>
            </a:r>
            <a:r>
              <a:rPr lang="de-DE" sz="1100" dirty="0" err="1"/>
              <a:t>when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robot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searching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ball.</a:t>
            </a:r>
          </a:p>
        </p:txBody>
      </p:sp>
    </p:spTree>
    <p:extLst>
      <p:ext uri="{BB962C8B-B14F-4D97-AF65-F5344CB8AC3E}">
        <p14:creationId xmlns:p14="http://schemas.microsoft.com/office/powerpoint/2010/main" val="21521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98526" y="548680"/>
            <a:ext cx="7886700" cy="543595"/>
          </a:xfrm>
        </p:spPr>
        <p:txBody>
          <a:bodyPr/>
          <a:lstStyle/>
          <a:p>
            <a:r>
              <a:rPr lang="de-AT" sz="3600" dirty="0" err="1" smtClean="0">
                <a:latin typeface="+mn-lt"/>
              </a:rPr>
              <a:t>Execution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Example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of</a:t>
            </a:r>
            <a:r>
              <a:rPr lang="de-AT" sz="3600" dirty="0" smtClean="0">
                <a:latin typeface="+mn-lt"/>
              </a:rPr>
              <a:t> a BT (II)</a:t>
            </a:r>
            <a:endParaRPr lang="de-AT" sz="3600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115134" y="3152552"/>
            <a:ext cx="8743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err="1" smtClean="0"/>
              <a:t>Figure</a:t>
            </a:r>
            <a:r>
              <a:rPr lang="de-DE" sz="1100" i="1" dirty="0" smtClean="0"/>
              <a:t> 2 (b). </a:t>
            </a:r>
            <a:r>
              <a:rPr lang="de-DE" sz="1100" i="1" dirty="0"/>
              <a:t>Ticks’ </a:t>
            </a:r>
            <a:r>
              <a:rPr lang="de-DE" sz="1100" i="1" dirty="0" err="1"/>
              <a:t>traversal</a:t>
            </a:r>
            <a:r>
              <a:rPr lang="de-DE" sz="1100" i="1" dirty="0"/>
              <a:t> </a:t>
            </a:r>
            <a:r>
              <a:rPr lang="de-DE" sz="1100" i="1" dirty="0" err="1"/>
              <a:t>while</a:t>
            </a:r>
            <a:r>
              <a:rPr lang="de-DE" sz="1100" i="1" dirty="0"/>
              <a:t> </a:t>
            </a:r>
            <a:r>
              <a:rPr lang="de-DE" sz="1100" i="1" dirty="0" err="1"/>
              <a:t>the</a:t>
            </a:r>
            <a:r>
              <a:rPr lang="de-DE" sz="1100" i="1" dirty="0"/>
              <a:t> </a:t>
            </a:r>
            <a:r>
              <a:rPr lang="de-DE" sz="1100" i="1" dirty="0" err="1"/>
              <a:t>robot</a:t>
            </a:r>
            <a:r>
              <a:rPr lang="de-DE" sz="1100" i="1" dirty="0"/>
              <a:t> </a:t>
            </a:r>
            <a:r>
              <a:rPr lang="de-DE" sz="1100" i="1" dirty="0" err="1"/>
              <a:t>is</a:t>
            </a:r>
            <a:r>
              <a:rPr lang="de-DE" sz="1100" i="1" dirty="0"/>
              <a:t> </a:t>
            </a:r>
            <a:r>
              <a:rPr lang="de-DE" sz="1100" i="1" dirty="0" err="1"/>
              <a:t>approaching</a:t>
            </a:r>
            <a:r>
              <a:rPr lang="de-DE" sz="1100" i="1" dirty="0"/>
              <a:t> </a:t>
            </a:r>
            <a:r>
              <a:rPr lang="de-DE" sz="1100" i="1" dirty="0" err="1"/>
              <a:t>the</a:t>
            </a:r>
            <a:r>
              <a:rPr lang="de-DE" sz="1100" i="1" dirty="0"/>
              <a:t> ball.</a:t>
            </a:r>
          </a:p>
        </p:txBody>
      </p:sp>
      <p:sp>
        <p:nvSpPr>
          <p:cNvPr id="14" name="Rechteck 13"/>
          <p:cNvSpPr/>
          <p:nvPr/>
        </p:nvSpPr>
        <p:spPr>
          <a:xfrm>
            <a:off x="2699792" y="5779191"/>
            <a:ext cx="84969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i="1" dirty="0" err="1" smtClean="0"/>
              <a:t>Figure</a:t>
            </a:r>
            <a:r>
              <a:rPr lang="de-DE" sz="1100" i="1" dirty="0" smtClean="0"/>
              <a:t> 2 (c). </a:t>
            </a:r>
            <a:r>
              <a:rPr lang="de-DE" sz="1100" i="1" dirty="0"/>
              <a:t>T</a:t>
            </a:r>
            <a:r>
              <a:rPr lang="de-DE" sz="1100" i="1" dirty="0" smtClean="0"/>
              <a:t>he </a:t>
            </a:r>
            <a:r>
              <a:rPr lang="de-DE" sz="1100" i="1" dirty="0" err="1"/>
              <a:t>agent</a:t>
            </a:r>
            <a:r>
              <a:rPr lang="de-DE" sz="1100" i="1" dirty="0"/>
              <a:t> </a:t>
            </a:r>
            <a:r>
              <a:rPr lang="de-DE" sz="1100" i="1" dirty="0" err="1"/>
              <a:t>eventually</a:t>
            </a:r>
            <a:r>
              <a:rPr lang="de-DE" sz="1100" i="1" dirty="0"/>
              <a:t> </a:t>
            </a:r>
            <a:r>
              <a:rPr lang="de-DE" sz="1100" i="1" dirty="0" err="1"/>
              <a:t>reaches</a:t>
            </a:r>
            <a:r>
              <a:rPr lang="de-DE" sz="1100" i="1" dirty="0"/>
              <a:t> </a:t>
            </a:r>
            <a:r>
              <a:rPr lang="de-DE" sz="1100" i="1" dirty="0" err="1"/>
              <a:t>the</a:t>
            </a:r>
            <a:r>
              <a:rPr lang="de-DE" sz="1100" i="1" dirty="0"/>
              <a:t> ball, </a:t>
            </a:r>
            <a:r>
              <a:rPr lang="de-DE" sz="1100" i="1" dirty="0" err="1"/>
              <a:t>picks</a:t>
            </a:r>
            <a:r>
              <a:rPr lang="de-DE" sz="1100" i="1" dirty="0"/>
              <a:t> </a:t>
            </a:r>
            <a:r>
              <a:rPr lang="de-DE" sz="1100" i="1" dirty="0" err="1"/>
              <a:t>it</a:t>
            </a:r>
            <a:r>
              <a:rPr lang="de-DE" sz="1100" i="1" dirty="0"/>
              <a:t> </a:t>
            </a:r>
            <a:r>
              <a:rPr lang="de-DE" sz="1100" i="1" dirty="0" err="1"/>
              <a:t>up</a:t>
            </a:r>
            <a:r>
              <a:rPr lang="de-DE" sz="1100" i="1" dirty="0"/>
              <a:t> </a:t>
            </a:r>
            <a:r>
              <a:rPr lang="de-DE" sz="1100" i="1" dirty="0" err="1"/>
              <a:t>and</a:t>
            </a:r>
            <a:r>
              <a:rPr lang="de-DE" sz="1100" i="1" dirty="0"/>
              <a:t> </a:t>
            </a:r>
            <a:r>
              <a:rPr lang="de-DE" sz="1100" i="1" dirty="0" err="1"/>
              <a:t>goes</a:t>
            </a:r>
            <a:r>
              <a:rPr lang="de-DE" sz="1100" i="1" dirty="0"/>
              <a:t> </a:t>
            </a:r>
            <a:r>
              <a:rPr lang="de-DE" sz="1100" i="1" dirty="0" err="1"/>
              <a:t>towards</a:t>
            </a:r>
            <a:r>
              <a:rPr lang="de-DE" sz="1100" i="1" dirty="0"/>
              <a:t> </a:t>
            </a:r>
            <a:r>
              <a:rPr lang="de-DE" sz="1100" i="1" dirty="0" err="1"/>
              <a:t>the</a:t>
            </a:r>
            <a:r>
              <a:rPr lang="de-DE" sz="1100" i="1" dirty="0"/>
              <a:t> </a:t>
            </a:r>
            <a:r>
              <a:rPr lang="de-DE" sz="1100" i="1" dirty="0" smtClean="0"/>
              <a:t>bin.</a:t>
            </a:r>
            <a:endParaRPr lang="de-DE" sz="1100" i="1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92275"/>
            <a:ext cx="9144000" cy="2118333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50" y="3879326"/>
            <a:ext cx="8473316" cy="18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BA229B5-7CFD-BC45-B1DD-7E8FA6FF2A0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98526" y="548680"/>
            <a:ext cx="7886700" cy="543595"/>
          </a:xfrm>
        </p:spPr>
        <p:txBody>
          <a:bodyPr/>
          <a:lstStyle/>
          <a:p>
            <a:r>
              <a:rPr lang="de-AT" sz="3600" dirty="0" err="1" smtClean="0">
                <a:latin typeface="+mn-lt"/>
              </a:rPr>
              <a:t>Execution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Example</a:t>
            </a:r>
            <a:r>
              <a:rPr lang="de-AT" sz="3600" dirty="0" smtClean="0">
                <a:latin typeface="+mn-lt"/>
              </a:rPr>
              <a:t> </a:t>
            </a:r>
            <a:r>
              <a:rPr lang="de-AT" sz="3600" dirty="0" err="1" smtClean="0">
                <a:latin typeface="+mn-lt"/>
              </a:rPr>
              <a:t>of</a:t>
            </a:r>
            <a:r>
              <a:rPr lang="de-AT" sz="3600" dirty="0" smtClean="0">
                <a:latin typeface="+mn-lt"/>
              </a:rPr>
              <a:t> a BT (III)</a:t>
            </a:r>
            <a:endParaRPr lang="de-AT" sz="3600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990986" y="3835453"/>
            <a:ext cx="8933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err="1" smtClean="0"/>
              <a:t>Figure</a:t>
            </a:r>
            <a:r>
              <a:rPr lang="de-DE" sz="1100" i="1" dirty="0" smtClean="0"/>
              <a:t> 2 (d). </a:t>
            </a:r>
            <a:r>
              <a:rPr lang="de-DE" sz="1100" dirty="0"/>
              <a:t>Ticks’ </a:t>
            </a:r>
            <a:r>
              <a:rPr lang="de-DE" sz="1100" dirty="0" err="1"/>
              <a:t>traversal</a:t>
            </a:r>
            <a:r>
              <a:rPr lang="de-DE" sz="1100" dirty="0"/>
              <a:t> </a:t>
            </a:r>
            <a:r>
              <a:rPr lang="de-DE" sz="1100" dirty="0" err="1"/>
              <a:t>while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robot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approaching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ball </a:t>
            </a:r>
            <a:r>
              <a:rPr lang="de-DE" sz="1100" dirty="0" err="1"/>
              <a:t>again</a:t>
            </a:r>
            <a:r>
              <a:rPr lang="de-DE" sz="1100" dirty="0"/>
              <a:t> (</a:t>
            </a:r>
            <a:r>
              <a:rPr lang="de-DE" sz="1100" dirty="0" err="1"/>
              <a:t>because</a:t>
            </a:r>
            <a:r>
              <a:rPr lang="de-DE" sz="1100" dirty="0"/>
              <a:t> </a:t>
            </a:r>
            <a:r>
              <a:rPr lang="de-DE" sz="1100" dirty="0" err="1"/>
              <a:t>it</a:t>
            </a:r>
            <a:r>
              <a:rPr lang="de-DE" sz="1100" dirty="0"/>
              <a:t> was </a:t>
            </a:r>
            <a:r>
              <a:rPr lang="de-DE" sz="1100" dirty="0" err="1"/>
              <a:t>removed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hand</a:t>
            </a:r>
            <a:r>
              <a:rPr lang="de-DE" sz="1100" dirty="0"/>
              <a:t>).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2" y="1592869"/>
            <a:ext cx="9144000" cy="20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1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3521</Words>
  <Application>Microsoft Macintosh PowerPoint</Application>
  <PresentationFormat>Bildschirmpräsentation (4:3)</PresentationFormat>
  <Paragraphs>171</Paragraphs>
  <Slides>21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.AppleSystemUIFont</vt:lpstr>
      <vt:lpstr>Calibri</vt:lpstr>
      <vt:lpstr>Calibri Light</vt:lpstr>
      <vt:lpstr>Arial</vt:lpstr>
      <vt:lpstr>Office-Design</vt:lpstr>
      <vt:lpstr>Understanding Behavior Trees. Introduction to BT-AP Approach And Application in SuperMario Game Scenario</vt:lpstr>
      <vt:lpstr>What are Behavior Trees?</vt:lpstr>
      <vt:lpstr>Formulation of BTs (I)</vt:lpstr>
      <vt:lpstr>PowerPoint-Präsentation</vt:lpstr>
      <vt:lpstr>PowerPoint-Präsentation</vt:lpstr>
      <vt:lpstr>PowerPoint-Präsentation</vt:lpstr>
      <vt:lpstr>Execution Example of a BT (I)</vt:lpstr>
      <vt:lpstr>Execution Example of a BT (II)</vt:lpstr>
      <vt:lpstr>Execution Example of a BT (III)</vt:lpstr>
      <vt:lpstr>Behavior Trees and Automated Planning</vt:lpstr>
      <vt:lpstr>The Planning and Acting (PA-BT) approach</vt:lpstr>
      <vt:lpstr>(PA-BT) Approach:  Creating Deliberative BTs using Backchaining </vt:lpstr>
      <vt:lpstr>(PA-BT) Approach:  Creating Deliberative BTs using Backchaining : The Algorithm</vt:lpstr>
      <vt:lpstr>(PA-BT) Approach:  Creating Deliberative BTs using Backchaining </vt:lpstr>
      <vt:lpstr>(PA-BT) Approach:  Creating Deliberative BTs using Backchaining </vt:lpstr>
      <vt:lpstr>(PA-BT) Approach:  Creating Deliberative BTs using Backchaining </vt:lpstr>
      <vt:lpstr>Noten (VO)</vt:lpstr>
      <vt:lpstr>Täuschungsversuche</vt:lpstr>
      <vt:lpstr>Anwesenheit</vt:lpstr>
      <vt:lpstr>References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96</cp:revision>
  <dcterms:created xsi:type="dcterms:W3CDTF">2017-06-06T07:41:45Z</dcterms:created>
  <dcterms:modified xsi:type="dcterms:W3CDTF">2019-09-19T14:18:24Z</dcterms:modified>
</cp:coreProperties>
</file>