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2" r:id="rId3"/>
    <p:sldId id="256" r:id="rId4"/>
    <p:sldId id="257" r:id="rId5"/>
    <p:sldId id="258" r:id="rId6"/>
    <p:sldId id="297" r:id="rId7"/>
    <p:sldId id="259" r:id="rId8"/>
    <p:sldId id="260" r:id="rId9"/>
    <p:sldId id="261" r:id="rId10"/>
    <p:sldId id="263" r:id="rId11"/>
    <p:sldId id="299" r:id="rId12"/>
    <p:sldId id="264" r:id="rId13"/>
    <p:sldId id="265" r:id="rId14"/>
    <p:sldId id="266" r:id="rId15"/>
    <p:sldId id="267" r:id="rId16"/>
    <p:sldId id="268" r:id="rId17"/>
    <p:sldId id="269" r:id="rId18"/>
    <p:sldId id="298" r:id="rId19"/>
  </p:sldIdLst>
  <p:sldSz cx="11887200" cy="7772400"/>
  <p:notesSz cx="11887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07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33 368 0 0,'0'0'1700'0'0,"-18"7"446"0"0,18-10-2209 0 0,0 0 1 0 0,0-1 0 0 0,1 1 0 0 0,-1 0-1 0 0,1 0 1 0 0,0 0 0 0 0,0 0 0 0 0,0 0-1 0 0,0 0 1 0 0,2-3 0 0 0,2 3-3038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0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 0 0,'0'0'1829'0'0,"3"0"-1957"0"0,-2 56-711 0 0,0-55 321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0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0 436 0 0,'0'0'392'0'0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09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0 364 0 0,'0'0'1458'0'0,"-11"32"-1828"0"0,11-31 361 0 0,-1-1 0 0 0,1 1 0 0 0,0-1 0 0 0,0 0 0 0 0,-1 1-1 0 0,1-1 1 0 0,0 0 0 0 0,-1 0 0 0 0,1 1 0 0 0,0-1 0 0 0,-1 0 0 0 0,1 0 0 0 0,0 0 0 0 0,-1 1-1 0 0,1-1 1 0 0,-1 0 0 0 0,1 0 0 0 0,0 0 0 0 0,-1 0 0 0 0,1 0 0 0 0,-1 0 0 0 0,1 0-1 0 0,-1 0 1 0 0,1 0 0 0 0,0 0 0 0 0,-1 0 0 0 0,1 0 0 0 0,-1 0 0 0 0,1 0 0 0 0,0 0 0 0 0,-1 0-1 0 0,1 0 1 0 0,-1-1 0 0 0,1 1 0 0 0,0 0 0 0 0,-1 0 0 0 0,1 0 0 0 0,0-1 0 0 0,-1 1 0 0 0,1 0-1 0 0,0 0 1 0 0,-1-1 0 0 0,1 1 0 0 0,0 0 0 0 0,0-1 0 0 0,-1 1 0 0 0,1 0 0 0 0,0-1-1 0 0,0 1 1 0 0,-1-1 0 0 0,1 1 0 0 0,0 0 0 0 0,0-1 0 0 0,0 1 0 0 0,0-1 0 0 0,0 1 0 0 0,0 0-1 0 0,0-1 1 0 0,0 1 0 0 0,0-1 0 0 0,0 1 0 0 0,0-1 0 0 0,0 1 0 0 0,0 0 0 0 0,0-1 0 0 0,0 1-1 0 0,0-1 1 0 0,0 1 0 0 0,1-1 0 0 0,6-5-782 0 0,-4 3 768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1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46 124 416 0 0,'0'0'1894'0'0,"1"-6"-1608"0"0,-1 5-496 0 0,8-39 1340 0 0,-4 26-787 0 0,-6 28-1886 0 0,2 41 2447 0 0,2-52-300 0 0,3-8-149 0 0,2-9 38 0 0,-6 4-170 0 0,1-8-1127 0 0,-6 25 941 0 0,-1 0-1 0 0,2 0 1 0 0,-1 0-1 0 0,-3 11 1 0 0,1 2-244 0 0,6-18 515 0 0,3-8 526 0 0,0-1-1007 0 0,0-1 0 0 0,-1 0 0 0 0,0-1 0 0 0,0 1 0 0 0,-1 0 0 0 0,0 0 0 0 0,0-1 0 0 0,-1-13 0 0 0,-1 23 52 0 0,0-1-1 0 0,0 0 1 0 0,1 0-1 0 0,-1 0 1 0 0,0 1 0 0 0,1-1-1 0 0,-1 1 1 0 0,0-1 0 0 0,1 0-1 0 0,-1 1 1 0 0,0-1 0 0 0,1 1-1 0 0,-1-1 1 0 0,1 1 0 0 0,-1 0-1 0 0,1-1 1 0 0,-1 1 0 0 0,1-1-1 0 0,0 1 1 0 0,-1 1 0 0 0,-2 24 178 0 0,3-23-57 0 0,0-1-1 0 0,0 1 1 0 0,0 0 0 0 0,0-1-1 0 0,0 1 1 0 0,-1 0-1 0 0,1-1 1 0 0,-1 1 0 0 0,0 0-1 0 0,0-1 1 0 0,0 1-1 0 0,0-1 1 0 0,0 0 0 0 0,-3 5-1 0 0,7-45-127 0 0,-2 36 173 0 0,4-20-3139 0 0,-4 12 5317 0 0,-18 32-2323 0 0,14-17 22 0 0,1 1 1 0 0,0-1 0 0 0,0 1-1 0 0,0 0 1 0 0,1 0 0 0 0,0 0-1 0 0,0 0 1 0 0,1 6 0 0 0,0-11-35 0 0,2-6 7 0 0,0 0 58 0 0,0 1-1 0 0,0-1 1 0 0,-1 0 0 0 0,1 0-1 0 0,-1 0 1 0 0,0 0 0 0 0,-1 0-1 0 0,1-1 1 0 0,-1-8 0 0 0,-3 0 548 0 0,-4 18-615 0 0,-6 20-259 0 0,11-19 1287 0 0,1-9-700 0 0,4-18-786 0 0,-2 6 281 0 0,-1 45-236 0 0,1-15 558 0 0,-1-20 374 0 0,-5-22-111 0 0,6 31-2220 0 0,-2 4 4105 0 0,1-7-2213 0 0,0 0-86 0 0,-1-1-30 0 0,1 1 0 0 0,0 0-1 0 0,0-1 1 0 0,0 1-1 0 0,-1 0 1 0 0,1 0 0 0 0,0-1-1 0 0,0 1 1 0 0,0 0 0 0 0,0-1-1 0 0,0 1 1 0 0,0 0-1 0 0,0 0 1 0 0,0-1 0 0 0,0 1-1 0 0,0 0 1 0 0,0-1 0 0 0,0 1-1 0 0,0 0 1 0 0,0-1-1 0 0,0 1 1 0 0,0 0 0 0 0,0-1-1 0 0,0 1 1 0 0,0 0 0 0 0,0-1-1 0 0,0 1 1 0 0,1 0-1 0 0,-1 0 1 0 0,0-1 0 0 0,0 1-1 0 0,0 0 1 0 0,0 0 0 0 0,1-1-1 0 0,-1 1 1 0 0,0 0-1 0 0,0 0 1 0 0,1-1 0 0 0,-1 1-1 0 0,0 0 1 0 0,0 0 0 0 0,1 0-1 0 0,0-1 396 0 0,9-6-665 0 0,-10 7 319 0 0,0 0-1 0 0,0 0 1 0 0,1 0-1 0 0,-1 0 1 0 0,0 0-1 0 0,0 0 1 0 0,1 0-1 0 0,-1 1 1 0 0,0-1-1 0 0,0 0 1 0 0,1 0 0 0 0,-1 0-1 0 0,0 0 1 0 0,0 0-1 0 0,0 1 1 0 0,0-1-1 0 0,1 0 1 0 0,-1 0-1 0 0,0 1 1 0 0,0-1-1 0 0,0 0 1 0 0,0 0-1 0 0,0 0 1 0 0,0 1-1 0 0,0-1 1 0 0,1 0-1 0 0,-1 0 1 0 0,0 1-1 0 0,0-1 1 0 0,0 0-1 0 0,0 0 1 0 0,0 1-1 0 0,0-1 1 0 0,0 0-1 0 0,0 1 1 0 0,0-1-1 0 0,-1 0 1 0 0,1 0-1 0 0,0 1 1 0 0,11-9 1871 0 0,-6 2-3832 0 0,-5 6 1995 0 0,1 1 0 0 0,-1-1 0 0 0,0 0 0 0 0,0 0 0 0 0,1 0 0 0 0,-1 1 0 0 0,0-1 0 0 0,0 0 0 0 0,1 0 0 0 0,-1 0 0 0 0,0 0 0 0 0,1 1 0 0 0,-1-1 0 0 0,0 0-1 0 0,0 0 1 0 0,1 0 0 0 0,-1 0 0 0 0,0 0 0 0 0,1 0 0 0 0,-1 0 0 0 0,0 0 0 0 0,1 0 0 0 0,-1 0 0 0 0,0 0 0 0 0,1 0 0 0 0,-1 0 0 0 0,0 0 0 0 0,1 0 0 0 0,-1-1 0 0 0,0 1 0 0 0,0 0 0 0 0,1 0 0 0 0,-1 0 0 0 0,0 0 0 0 0,1-1 0 0 0,-1 1 0 0 0,0 0 0 0 0,11-4-621 0 0,-11 4 664 0 0,9-6 225 0 0,-4 3 271 0 0,-15 2-397 0 0,8 1-283 0 0,0 1-1 0 0,0-1 0 0 0,0 1 0 0 0,0 0 1 0 0,0 0-1 0 0,0 0 0 0 0,0 0 1 0 0,0 0-1 0 0,0 0 0 0 0,0 0 0 0 0,1 1 1 0 0,-1-1-1 0 0,-2 3 0 0 0,0 2-504 0 0,18-16 713 0 0,-8-2 484 0 0,2-3-605 0 0,-7 14 51 0 0,0 0 1 0 0,-1 0-1 0 0,1 0 0 0 0,0 0 0 0 0,-1 0 0 0 0,1 0 1 0 0,-1 0-1 0 0,1 0 0 0 0,-1 0 0 0 0,0 0 0 0 0,1 0 0 0 0,-1 0 1 0 0,0 0-1 0 0,0 0 0 0 0,0-1 0 0 0,0 1 0 0 0,0 0 1 0 0,0 0-1 0 0,0-2 0 0 0,0-1 263 0 0,0 17-966 0 0,-1-12 647 0 0,-1-1 0 0 0,1 1-1 0 0,-1 0 1 0 0,1-1 0 0 0,-1 1 0 0 0,1 0 0 0 0,0 0 0 0 0,-1 0 0 0 0,1 0 0 0 0,0 0 0 0 0,0 0 0 0 0,0 1 0 0 0,0-1 0 0 0,0 0 0 0 0,0 1-1 0 0,0-1 1 0 0,-1 3 884 0 0,-3-2-3358 0 0,5-2 2603 0 0,1 0 0 0 0,0-1 0 0 0,-1 1 0 0 0,1 0 0 0 0,0-1-1 0 0,-1 1 1 0 0,1 0 0 0 0,0-1 0 0 0,-1 1 0 0 0,1-1 0 0 0,-1 1 0 0 0,1-1 0 0 0,-1 1-1 0 0,1-1 1 0 0,-1 1 0 0 0,1-1 0 0 0,0-1 0 0 0,9-8-916 0 0,-9 10 832 0 0,0-1-1 0 0,0 0 1 0 0,0 0 0 0 0,-1 0 0 0 0,1 0-1 0 0,0 0 1 0 0,0 0 0 0 0,-1 0 0 0 0,1 0-1 0 0,-1 0 1 0 0,1-1 0 0 0,-1 1 0 0 0,1-1-1 0 0,1-2-504 0 0,-1 14 611 0 0,-2-9-149 0 0,1 1 0 0 0,0-1 0 0 0,-1 0 0 0 0,1 0 0 0 0,-1 0 0 0 0,1 1 0 0 0,-1-1 0 0 0,1 0 0 0 0,-1 0 0 0 0,0 0 0 0 0,0 0 0 0 0,0 0 0 0 0,1 0 0 0 0,-3 1 0 0 0,2-1-19 0 0,0 0 1 0 0,0 0-1 0 0,1 0 0 0 0,-1 0 1 0 0,0 0-1 0 0,0 0 0 0 0,0 0 1 0 0,1 0-1 0 0,-1 0 0 0 0,1 1 1 0 0,-1-1-1 0 0,1 0 0 0 0,-1 1 1 0 0,0 1-1 0 0,-8 39-717 0 0,8-37 1025 0 0,0 4-206 0 0,8-16 120 0 0,8-20 214 0 0,-12 21-229 0 0,-5 12 578 0 0,-25 76-2014 0 0,27-80 1074 0 0,-1-1 271 0 0,1 0-1 0 0,0 0 1 0 0,0 0 0 0 0,-1-1-1 0 0,1 1 1 0 0,0 0-1 0 0,-1 0 1 0 0,1 0-1 0 0,-1-1 1 0 0,1 1 0 0 0,-1 0-1 0 0,1 0 1 0 0,-1-1-1 0 0,0 1 1 0 0,1 0-1 0 0,-1-1 1 0 0,0 1-1 0 0,1-1 1 0 0,-2 1 257 0 0,2-29-1050 0 0,4 5-246 0 0,1 21 1101 0 0,2 13 700 0 0,-7-11-801 0 0,0 0-1 0 0,0 1 1 0 0,0-1 0 0 0,0 0 0 0 0,1 0 0 0 0,-1 1-1 0 0,0-1 1 0 0,0 0 0 0 0,0 0 0 0 0,0 1 0 0 0,0-1-1 0 0,0 0 1 0 0,1 0 0 0 0,-1 1 0 0 0,0-1-1 0 0,0 0 1 0 0,0 0 0 0 0,0 1 0 0 0,1-1 0 0 0,-1 0-1 0 0,0 0 1 0 0,0 0 0 0 0,1 0 0 0 0,-1 0 0 0 0,0 1-1 0 0,0-1 1 0 0,1 0 0 0 0,-1 0 0 0 0,0 0 0 0 0,0 0-1 0 0,1 0 1 0 0,-1 0 0 0 0,0 0 0 0 0,1 0-1 0 0,-1 0 1 0 0,1 0 0 0 0,6-9-80 0 0,-3 3 220 0 0,3-6-246 0 0,-4 9 621 0 0,-3 7-205 0 0,0 6-670 0 0,1-3 257 0 0,0-9 1224 0 0,4-12-1656 0 0,-5 11-128 0 0,-3 12-1939 0 0,2-6 834 0 0,-1-1 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8T08:09:2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52 256 0 0,'0'0'1852'0'0,"0"0"-1840"0"0,-1 0-22 0 0,10-15 4577 0 0,5-6-3849 0 0,-10 19-693 0 0,0 0-1 0 0,0 0 1 0 0,0 0-1 0 0,0 0 1 0 0,1 1-1 0 0,-1-1 1 0 0,1 1-1 0 0,-1 0 1 0 0,1 1-1 0 0,5-1 1 0 0,-10 1-39 0 0,34 1 13 0 0,-32-1 57 0 0,19 6 44 0 0,-21-5-77 0 0,1-1 0 0 0,0 0 0 0 0,0 0 1 0 0,-1 1-1 0 0,1-1 0 0 0,0 1 0 0 0,-1-1 0 0 0,1 1 1 0 0,0-1-1 0 0,-1 1 0 0 0,1-1 0 0 0,-1 1 0 0 0,1-1 1 0 0,-1 1-1 0 0,1 0 0 0 0,-1-1 0 0 0,0 1 1 0 0,1 0-1 0 0,-1-1 0 0 0,0 1 0 0 0,1 0 0 0 0,-1 0 1 0 0,0-1-1 0 0,0 2 0 0 0,5 20 177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1540" y="2409444"/>
            <a:ext cx="1010412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83080" y="4352544"/>
            <a:ext cx="832104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4360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1908" y="1787652"/>
            <a:ext cx="5170932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517" y="698881"/>
            <a:ext cx="322326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572" y="3773423"/>
            <a:ext cx="10092055" cy="238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41648" y="7228332"/>
            <a:ext cx="380390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4360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2021-11-08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58784" y="7228332"/>
            <a:ext cx="2734056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gxing98.github.io/R_Learning/R_Reproducible.nb.html" TargetMode="External"/><Relationship Id="rId2" Type="http://schemas.openxmlformats.org/officeDocument/2006/relationships/hyperlink" Target="https://stackoverflow.com/help/minimal-reproducible-example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sgarage.netlify.app/bootcamp/0.1-bootcamp-intro/" TargetMode="External"/><Relationship Id="rId2" Type="http://schemas.openxmlformats.org/officeDocument/2006/relationships/hyperlink" Target="https://hub.harper-adams.ac.uk/moodle/course/view.php?id=403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sgarage.netlify.app/c7041-la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09600"/>
            <a:ext cx="9042083" cy="1661993"/>
          </a:xfrm>
        </p:spPr>
        <p:txBody>
          <a:bodyPr/>
          <a:lstStyle/>
          <a:p>
            <a:pPr algn="ctr"/>
            <a:r>
              <a:rPr lang="en-GB" sz="5400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480344" y="2472124"/>
            <a:ext cx="130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65" y="5187802"/>
            <a:ext cx="3505199" cy="234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03" y="3886200"/>
            <a:ext cx="2992697" cy="36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86164"/>
            <a:ext cx="4383131" cy="22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6" y="2545554"/>
            <a:ext cx="3509647" cy="23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219200" y="4956558"/>
            <a:ext cx="2215306" cy="25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17" y="568452"/>
            <a:ext cx="10680383" cy="6546536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lang="en-US" sz="2800" b="1" spc="-10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Was developed </a:t>
            </a:r>
            <a:r>
              <a:rPr lang="en-US" sz="2000" spc="-5" dirty="0">
                <a:latin typeface="Calibri"/>
                <a:cs typeface="Calibri"/>
              </a:rPr>
              <a:t>to meet needs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for MSc students, for research project, etc.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Challenge: huge range of background experience amongst students</a:t>
            </a:r>
            <a:endParaRPr sz="2000" dirty="0">
              <a:latin typeface="Calibri"/>
              <a:cs typeface="Calibri"/>
            </a:endParaRPr>
          </a:p>
          <a:p>
            <a:pPr marL="504825" marR="34925" indent="-228600">
              <a:lnSpc>
                <a:spcPct val="116700"/>
              </a:lnSpc>
              <a:spcBef>
                <a:spcPts val="63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Assume Bootcamp material background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Feedback is welcome, especially the thoughtful, constructive kind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lang="en-US" sz="2800" b="1" dirty="0">
                <a:latin typeface="Calibri"/>
                <a:cs typeface="Calibri"/>
              </a:rPr>
              <a:t>Resources</a:t>
            </a:r>
            <a:endParaRPr sz="28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30"/>
              </a:spcBef>
              <a:buFont typeface="Symbol"/>
              <a:buChar char=""/>
              <a:tabLst>
                <a:tab pos="504825" algn="l"/>
              </a:tabLst>
            </a:pPr>
            <a:r>
              <a:rPr sz="2000" dirty="0">
                <a:latin typeface="Calibri"/>
                <a:cs typeface="Calibri"/>
              </a:rPr>
              <a:t>No </a:t>
            </a:r>
            <a:r>
              <a:rPr sz="2000" spc="-5" dirty="0">
                <a:latin typeface="Calibri"/>
                <a:cs typeface="Calibri"/>
              </a:rPr>
              <a:t>required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textbook</a:t>
            </a:r>
            <a:endParaRPr lang="en-US" sz="2000" spc="-5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25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5" dirty="0">
                <a:latin typeface="Calibri"/>
                <a:cs typeface="Calibri"/>
              </a:rPr>
              <a:t>Suggested readings and papers from on Moodle</a:t>
            </a:r>
            <a:endParaRPr sz="2000" dirty="0">
              <a:latin typeface="Calibri"/>
              <a:cs typeface="Calibri"/>
            </a:endParaRP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Literally 1000s of resources on the web (burden of choice, audience, correctness, completeness)</a:t>
            </a:r>
          </a:p>
          <a:p>
            <a:pPr marL="504825" indent="-228600">
              <a:lnSpc>
                <a:spcPct val="100000"/>
              </a:lnSpc>
              <a:spcBef>
                <a:spcPts val="1000"/>
              </a:spcBef>
              <a:buFont typeface="Symbol"/>
              <a:buChar char=""/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Possibly consider getting a textbook as a reference.  Some good modern ones I like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lang="en-US" sz="2000" spc="-10" dirty="0">
                <a:latin typeface="Calibri"/>
                <a:cs typeface="Calibri"/>
              </a:rPr>
              <a:t>Diez. 2019. </a:t>
            </a:r>
            <a:r>
              <a:rPr lang="en-US" sz="2000" b="1" i="1" spc="-10" dirty="0" err="1">
                <a:latin typeface="Calibri"/>
                <a:cs typeface="Calibri"/>
              </a:rPr>
              <a:t>OpenIntro</a:t>
            </a:r>
            <a:r>
              <a:rPr lang="en-US" sz="2000" b="1" i="1" spc="-10" dirty="0">
                <a:latin typeface="Calibri"/>
                <a:cs typeface="Calibri"/>
              </a:rPr>
              <a:t> Statistics 4ed</a:t>
            </a:r>
          </a:p>
          <a:p>
            <a:pPr marL="276225">
              <a:lnSpc>
                <a:spcPct val="100000"/>
              </a:lnSpc>
              <a:spcBef>
                <a:spcPts val="100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Whitlock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Schluter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2015</a:t>
            </a:r>
            <a:r>
              <a:rPr lang="en-US" sz="2000" spc="5" dirty="0">
                <a:latin typeface="Calibri"/>
                <a:cs typeface="Calibri"/>
              </a:rPr>
              <a:t>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n-US" sz="2000" b="1" spc="-5" dirty="0">
                <a:latin typeface="Calibri"/>
                <a:cs typeface="Calibri"/>
              </a:rPr>
              <a:t>The analysis of biological data.</a:t>
            </a:r>
            <a:endParaRPr sz="2000" b="1" dirty="0">
              <a:latin typeface="Calibri"/>
              <a:cs typeface="Calibri"/>
            </a:endParaRPr>
          </a:p>
          <a:p>
            <a:pPr marL="276225" marR="295275">
              <a:lnSpc>
                <a:spcPct val="115700"/>
              </a:lnSpc>
              <a:spcBef>
                <a:spcPts val="650"/>
              </a:spcBef>
              <a:tabLst>
                <a:tab pos="504825" algn="l"/>
              </a:tabLst>
            </a:pPr>
            <a:r>
              <a:rPr sz="2000" spc="-5" dirty="0">
                <a:latin typeface="Calibri"/>
                <a:cs typeface="Calibri"/>
              </a:rPr>
              <a:t>Quinn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Keough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2002</a:t>
            </a:r>
            <a:r>
              <a:rPr lang="en-US" sz="2000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Experimental design </a:t>
            </a:r>
            <a:r>
              <a:rPr sz="2000" b="1" i="1" spc="5" dirty="0">
                <a:latin typeface="Calibri"/>
                <a:cs typeface="Calibri"/>
              </a:rPr>
              <a:t>and </a:t>
            </a:r>
            <a:r>
              <a:rPr sz="2000" b="1" i="1" spc="-5" dirty="0">
                <a:latin typeface="Calibri"/>
                <a:cs typeface="Calibri"/>
              </a:rPr>
              <a:t>data </a:t>
            </a:r>
            <a:r>
              <a:rPr sz="2000" b="1" i="1" spc="-10" dirty="0">
                <a:latin typeface="Calibri"/>
                <a:cs typeface="Calibri"/>
              </a:rPr>
              <a:t>analysis for </a:t>
            </a:r>
            <a:r>
              <a:rPr sz="2000" b="1" i="1" spc="-5" dirty="0">
                <a:latin typeface="Calibri"/>
                <a:cs typeface="Calibri"/>
              </a:rPr>
              <a:t>biologists</a:t>
            </a:r>
            <a:endParaRPr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67320-BEE0-40A0-9568-6897A754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6"/>
            <a:ext cx="11887200" cy="7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19968"/>
            <a:ext cx="10306050" cy="622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lang="en-US" sz="2800" b="1" dirty="0">
                <a:latin typeface="Calibri"/>
                <a:cs typeface="Calibri"/>
              </a:rPr>
              <a:t>Ed</a:t>
            </a:r>
            <a:endParaRPr sz="28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>
                <a:latin typeface="Calibri"/>
                <a:cs typeface="Calibri"/>
              </a:rPr>
              <a:t>BSc </a:t>
            </a:r>
            <a:r>
              <a:rPr lang="en-US" sz="2400" dirty="0">
                <a:latin typeface="Calibri"/>
                <a:cs typeface="Calibri"/>
              </a:rPr>
              <a:t>Genetics, </a:t>
            </a:r>
            <a:r>
              <a:rPr lang="en-US" sz="2400">
                <a:latin typeface="Calibri"/>
                <a:cs typeface="Calibri"/>
              </a:rPr>
              <a:t>PhD Biostatistics</a:t>
            </a:r>
            <a:r>
              <a:rPr lang="en-US" sz="2400" dirty="0">
                <a:latin typeface="Calibri"/>
                <a:cs typeface="Calibri"/>
              </a:rPr>
              <a:t>, R programming, practice </a:t>
            </a:r>
            <a:r>
              <a:rPr lang="en-US" sz="2400">
                <a:latin typeface="Calibri"/>
                <a:cs typeface="Calibri"/>
              </a:rPr>
              <a:t>of statistics, Artificial intelligence and data science</a:t>
            </a: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Research interests: </a:t>
            </a:r>
            <a:r>
              <a:rPr lang="en-US" sz="2400" b="1" dirty="0">
                <a:latin typeface="Calibri"/>
                <a:cs typeface="Calibri"/>
              </a:rPr>
              <a:t>Conservation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ecology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genetics, experimental design, </a:t>
            </a:r>
            <a:r>
              <a:rPr lang="en-US" sz="2400" b="1" dirty="0">
                <a:latin typeface="Calibri"/>
                <a:cs typeface="Calibri"/>
              </a:rPr>
              <a:t>machine learning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statistics teaching and literacy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Current research: </a:t>
            </a:r>
            <a:r>
              <a:rPr lang="en-US" sz="2400" b="1" dirty="0">
                <a:latin typeface="Calibri"/>
                <a:cs typeface="Calibri"/>
              </a:rPr>
              <a:t>deep learning </a:t>
            </a:r>
            <a:r>
              <a:rPr lang="en-US" sz="2400" dirty="0">
                <a:latin typeface="Calibri"/>
                <a:cs typeface="Calibri"/>
              </a:rPr>
              <a:t>in computer vision applications, like </a:t>
            </a:r>
            <a:r>
              <a:rPr lang="en-US" sz="2400" b="1" dirty="0">
                <a:latin typeface="Calibri"/>
                <a:cs typeface="Calibri"/>
              </a:rPr>
              <a:t>noise impact</a:t>
            </a:r>
            <a:r>
              <a:rPr lang="en-US" sz="2400" dirty="0">
                <a:latin typeface="Calibri"/>
                <a:cs typeface="Calibri"/>
              </a:rPr>
              <a:t> on bird/bat/insect </a:t>
            </a:r>
            <a:r>
              <a:rPr lang="en-US" sz="2400" b="1" dirty="0">
                <a:latin typeface="Calibri"/>
                <a:cs typeface="Calibri"/>
              </a:rPr>
              <a:t>biodiversity</a:t>
            </a:r>
            <a:r>
              <a:rPr lang="en-US" sz="2400" dirty="0">
                <a:latin typeface="Calibri"/>
                <a:cs typeface="Calibri"/>
              </a:rPr>
              <a:t>, </a:t>
            </a:r>
            <a:r>
              <a:rPr lang="en-US" sz="2400" b="1" dirty="0">
                <a:latin typeface="Calibri"/>
                <a:cs typeface="Calibri"/>
              </a:rPr>
              <a:t>measuring crop yield </a:t>
            </a:r>
            <a:r>
              <a:rPr lang="en-US" sz="2400" dirty="0">
                <a:latin typeface="Calibri"/>
                <a:cs typeface="Calibri"/>
              </a:rPr>
              <a:t>from </a:t>
            </a:r>
            <a:r>
              <a:rPr lang="en-US" sz="2400" b="1" dirty="0">
                <a:latin typeface="Calibri"/>
                <a:cs typeface="Calibri"/>
              </a:rPr>
              <a:t>pictures/drones</a:t>
            </a:r>
            <a:r>
              <a:rPr lang="en-US" sz="2400" dirty="0">
                <a:latin typeface="Calibri"/>
                <a:cs typeface="Calibri"/>
              </a:rPr>
              <a:t>/satellite data, </a:t>
            </a:r>
            <a:r>
              <a:rPr lang="en-US" sz="2400" b="1" dirty="0">
                <a:latin typeface="Calibri"/>
                <a:cs typeface="Calibri"/>
              </a:rPr>
              <a:t>identifying land use </a:t>
            </a:r>
            <a:r>
              <a:rPr lang="en-US" sz="2400" b="1" dirty="0">
                <a:cs typeface="Calibri"/>
              </a:rPr>
              <a:t>impacts </a:t>
            </a:r>
            <a:r>
              <a:rPr lang="en-US" sz="2400" b="1" dirty="0">
                <a:latin typeface="Calibri"/>
                <a:cs typeface="Calibri"/>
              </a:rPr>
              <a:t>on plant and insect biodiversity</a:t>
            </a:r>
            <a:r>
              <a:rPr lang="en-US" sz="2400" dirty="0">
                <a:latin typeface="Calibri"/>
                <a:cs typeface="Calibri"/>
              </a:rPr>
              <a:t>, many others…</a:t>
            </a: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Other interests</a:t>
            </a:r>
          </a:p>
        </p:txBody>
      </p:sp>
      <p:pic>
        <p:nvPicPr>
          <p:cNvPr id="1026" name="Picture 2" descr="Herdwick Lamb - Buy Online | Heritage Breed | Farmison &amp; Co ™">
            <a:extLst>
              <a:ext uri="{FF2B5EF4-FFF2-40B4-BE49-F238E27FC236}">
                <a16:creationId xmlns:a16="http://schemas.microsoft.com/office/drawing/2014/main" id="{93DB510B-0231-47DF-9761-0B97A311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13690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19 KTM Super Duke GT review, price and specifications">
            <a:extLst>
              <a:ext uri="{FF2B5EF4-FFF2-40B4-BE49-F238E27FC236}">
                <a16:creationId xmlns:a16="http://schemas.microsoft.com/office/drawing/2014/main" id="{883AD214-B5F0-4657-89ED-9F7C053C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54" y="6198288"/>
            <a:ext cx="1762125" cy="11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ngo | African Wildlife Foundation">
            <a:extLst>
              <a:ext uri="{FF2B5EF4-FFF2-40B4-BE49-F238E27FC236}">
                <a16:creationId xmlns:a16="http://schemas.microsoft.com/office/drawing/2014/main" id="{A87F3792-46D6-4528-ACE1-668E61EC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33" y="6015654"/>
            <a:ext cx="1352550" cy="15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Poecilotheria metallica Through A Keeper's Eyes — Animal Scene  Magazine">
            <a:extLst>
              <a:ext uri="{FF2B5EF4-FFF2-40B4-BE49-F238E27FC236}">
                <a16:creationId xmlns:a16="http://schemas.microsoft.com/office/drawing/2014/main" id="{003FD703-5601-46D0-9247-B2104A9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66" y="6317878"/>
            <a:ext cx="1416977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ylor Guitars: Gs Mini Hawaiian Koa Electro Acoustic Guitar | Musicroom.com">
            <a:extLst>
              <a:ext uri="{FF2B5EF4-FFF2-40B4-BE49-F238E27FC236}">
                <a16:creationId xmlns:a16="http://schemas.microsoft.com/office/drawing/2014/main" id="{B6AAD2E0-2D98-40AE-9DCE-A445EB1A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05083" y="6307465"/>
            <a:ext cx="1600200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958" y="609600"/>
            <a:ext cx="11023283" cy="616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latin typeface="Calibri"/>
                <a:cs typeface="Calibri"/>
              </a:rPr>
              <a:t>Module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aims:</a:t>
            </a:r>
            <a:endParaRPr lang="en-US"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  <a:p>
            <a:pPr marL="584200" marR="204470" indent="-342900">
              <a:lnSpc>
                <a:spcPct val="1155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elp </a:t>
            </a:r>
            <a:r>
              <a:rPr sz="2400" spc="-5" dirty="0">
                <a:latin typeface="Calibri"/>
                <a:cs typeface="Calibri"/>
              </a:rPr>
              <a:t>prepare </a:t>
            </a:r>
            <a:r>
              <a:rPr lang="en-US" sz="2400" spc="-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for research </a:t>
            </a:r>
            <a:r>
              <a:rPr lang="en-US" sz="2400" dirty="0">
                <a:latin typeface="Calibri"/>
                <a:cs typeface="Calibri"/>
              </a:rPr>
              <a:t>project: </a:t>
            </a:r>
            <a:r>
              <a:rPr sz="2400" spc="-5" dirty="0">
                <a:latin typeface="Calibri"/>
                <a:cs typeface="Calibri"/>
              </a:rPr>
              <a:t>reviewing </a:t>
            </a:r>
            <a:r>
              <a:rPr sz="2400" spc="-10" dirty="0">
                <a:latin typeface="Calibri"/>
                <a:cs typeface="Calibri"/>
              </a:rPr>
              <a:t>basic </a:t>
            </a:r>
            <a:r>
              <a:rPr sz="2400" spc="-5" dirty="0">
                <a:latin typeface="Calibri"/>
                <a:cs typeface="Calibri"/>
              </a:rPr>
              <a:t>principles </a:t>
            </a:r>
            <a:r>
              <a:rPr sz="2400" spc="-10" dirty="0">
                <a:latin typeface="Calibri"/>
                <a:cs typeface="Calibri"/>
              </a:rPr>
              <a:t>for </a:t>
            </a:r>
            <a:r>
              <a:rPr sz="2400" b="1" spc="-5" dirty="0">
                <a:latin typeface="Calibri"/>
                <a:cs typeface="Calibri"/>
              </a:rPr>
              <a:t>designing good studies</a:t>
            </a:r>
            <a:r>
              <a:rPr sz="2400" spc="-5" dirty="0">
                <a:latin typeface="Calibri"/>
                <a:cs typeface="Calibri"/>
              </a:rPr>
              <a:t>,  </a:t>
            </a:r>
            <a:r>
              <a:rPr sz="2400" b="1" spc="-5" dirty="0">
                <a:latin typeface="Calibri"/>
                <a:cs typeface="Calibri"/>
              </a:rPr>
              <a:t>gathering and organizing data</a:t>
            </a:r>
            <a:r>
              <a:rPr sz="2400" spc="-5" dirty="0">
                <a:latin typeface="Calibri"/>
                <a:cs typeface="Calibri"/>
              </a:rPr>
              <a:t>, and </a:t>
            </a:r>
            <a:r>
              <a:rPr sz="2400" b="1" spc="-5" dirty="0">
                <a:latin typeface="Calibri"/>
                <a:cs typeface="Calibri"/>
              </a:rPr>
              <a:t>properly analyzing those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5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hink about </a:t>
            </a:r>
            <a:r>
              <a:rPr lang="en-US" sz="2400" spc="-5" dirty="0">
                <a:latin typeface="Calibri"/>
                <a:cs typeface="Calibri"/>
              </a:rPr>
              <a:t>patterns in data differences (“</a:t>
            </a:r>
            <a:r>
              <a:rPr lang="en-US" sz="2400" b="1" spc="-5" dirty="0">
                <a:latin typeface="Calibri"/>
                <a:cs typeface="Calibri"/>
              </a:rPr>
              <a:t>effect size</a:t>
            </a:r>
            <a:r>
              <a:rPr lang="en-US" sz="2400" spc="-5" dirty="0">
                <a:latin typeface="Calibri"/>
                <a:cs typeface="Calibri"/>
              </a:rPr>
              <a:t>”),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not just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-values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To show you </a:t>
            </a:r>
            <a:r>
              <a:rPr sz="2400" b="1" spc="-5" dirty="0">
                <a:latin typeface="Calibri"/>
                <a:cs typeface="Calibri"/>
              </a:rPr>
              <a:t>an amazing statistical </a:t>
            </a:r>
            <a:r>
              <a:rPr sz="2400" b="1" dirty="0">
                <a:latin typeface="Calibri"/>
                <a:cs typeface="Calibri"/>
              </a:rPr>
              <a:t>environment </a:t>
            </a:r>
            <a:r>
              <a:rPr sz="2400" b="1" spc="-10" dirty="0">
                <a:latin typeface="Calibri"/>
                <a:cs typeface="Calibri"/>
              </a:rPr>
              <a:t>in which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analyze </a:t>
            </a:r>
            <a:r>
              <a:rPr sz="2400" b="1" dirty="0">
                <a:latin typeface="Calibri"/>
                <a:cs typeface="Calibri"/>
              </a:rPr>
              <a:t>data: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84200" marR="5080" indent="-342900">
              <a:lnSpc>
                <a:spcPct val="1167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overage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lang="en-US" sz="2400" b="1" dirty="0">
                <a:latin typeface="Calibri"/>
                <a:cs typeface="Calibri"/>
              </a:rPr>
              <a:t>modern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lang="en-US" sz="2400" spc="-5" dirty="0">
                <a:latin typeface="Calibri"/>
                <a:cs typeface="Calibri"/>
              </a:rPr>
              <a:t>building on basic foundations (like 1-way ANOVA and simple regression)</a:t>
            </a:r>
            <a:endParaRPr sz="2400" dirty="0">
              <a:latin typeface="Calibri"/>
              <a:cs typeface="Calibri"/>
            </a:endParaRPr>
          </a:p>
          <a:p>
            <a:pPr marL="584200" marR="407034" indent="-342900">
              <a:lnSpc>
                <a:spcPct val="116700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your research you </a:t>
            </a:r>
            <a:r>
              <a:rPr lang="en-US" sz="2400" spc="-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need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delve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deeply </a:t>
            </a:r>
            <a:r>
              <a:rPr sz="2400" spc="-10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particular methods </a:t>
            </a:r>
            <a:r>
              <a:rPr sz="2400" dirty="0">
                <a:latin typeface="Calibri"/>
                <a:cs typeface="Calibri"/>
              </a:rPr>
              <a:t>that turn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appropriate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“Linear </a:t>
            </a:r>
            <a:r>
              <a:rPr sz="2400" dirty="0">
                <a:latin typeface="Calibri"/>
                <a:cs typeface="Calibri"/>
              </a:rPr>
              <a:t>models” </a:t>
            </a:r>
            <a:r>
              <a:rPr sz="2400" spc="-5" dirty="0">
                <a:latin typeface="Calibri"/>
                <a:cs typeface="Calibri"/>
              </a:rPr>
              <a:t>will be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framework, and 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start there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generalize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This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practical </a:t>
            </a:r>
            <a:r>
              <a:rPr lang="en-US" sz="2400" spc="-5" dirty="0">
                <a:latin typeface="Calibri"/>
                <a:cs typeface="Calibri"/>
              </a:rPr>
              <a:t>module</a:t>
            </a:r>
            <a:r>
              <a:rPr sz="2400" spc="-5" dirty="0">
                <a:latin typeface="Calibri"/>
                <a:cs typeface="Calibri"/>
              </a:rPr>
              <a:t>: learn 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17" y="698881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What </a:t>
            </a:r>
            <a:r>
              <a:rPr dirty="0"/>
              <a:t>is</a:t>
            </a:r>
            <a:r>
              <a:rPr spc="-114" dirty="0"/>
              <a:t> </a:t>
            </a:r>
            <a:r>
              <a:rPr dirty="0"/>
              <a:t>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17" y="2658745"/>
            <a:ext cx="10365740" cy="44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 is a </a:t>
            </a:r>
            <a:r>
              <a:rPr sz="2400" b="1" spc="-5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lang="en-US"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statistical </a:t>
            </a:r>
            <a:r>
              <a:rPr sz="2400" spc="-5" dirty="0">
                <a:latin typeface="Calibri"/>
                <a:cs typeface="Calibri"/>
              </a:rPr>
              <a:t>computing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graphics.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dirty="0">
                <a:latin typeface="Calibri"/>
                <a:cs typeface="Calibri"/>
              </a:rPr>
              <a:t>Project, </a:t>
            </a:r>
            <a:r>
              <a:rPr sz="2400" spc="-5" dirty="0">
                <a:latin typeface="Calibri"/>
                <a:cs typeface="Calibri"/>
              </a:rPr>
              <a:t>free </a:t>
            </a:r>
            <a:r>
              <a:rPr lang="en-US" sz="2400" spc="-5" dirty="0">
                <a:latin typeface="Calibri"/>
                <a:cs typeface="Calibri"/>
              </a:rPr>
              <a:t>(as in </a:t>
            </a:r>
            <a:r>
              <a:rPr lang="en-US" sz="2400" b="1" spc="-5" dirty="0">
                <a:latin typeface="Calibri"/>
                <a:cs typeface="Calibri"/>
              </a:rPr>
              <a:t>“free beer”</a:t>
            </a:r>
            <a:r>
              <a:rPr lang="en-US" sz="2400" spc="-5" dirty="0">
                <a:latin typeface="Calibri"/>
                <a:cs typeface="Calibri"/>
              </a:rPr>
              <a:t>, also </a:t>
            </a:r>
            <a:r>
              <a:rPr lang="en-US" sz="2400" b="1" spc="-5" dirty="0">
                <a:latin typeface="Calibri"/>
                <a:cs typeface="Calibri"/>
              </a:rPr>
              <a:t>liberty</a:t>
            </a:r>
            <a:r>
              <a:rPr lang="en-US" sz="2400" spc="-5" dirty="0">
                <a:latin typeface="Calibri"/>
                <a:cs typeface="Calibri"/>
              </a:rPr>
              <a:t>…) </a:t>
            </a:r>
            <a:r>
              <a:rPr sz="2400" dirty="0">
                <a:latin typeface="Calibri"/>
                <a:cs typeface="Calibri"/>
              </a:rPr>
              <a:t>under the terms </a:t>
            </a:r>
            <a:r>
              <a:rPr sz="2400" spc="-5" dirty="0">
                <a:latin typeface="Calibri"/>
                <a:cs typeface="Calibri"/>
              </a:rPr>
              <a:t>of the Free Software </a:t>
            </a:r>
            <a:r>
              <a:rPr sz="2400" dirty="0">
                <a:latin typeface="Calibri"/>
                <a:cs typeface="Calibri"/>
              </a:rPr>
              <a:t>Foundation </a:t>
            </a:r>
            <a:r>
              <a:rPr sz="2400" spc="-10" dirty="0">
                <a:latin typeface="Calibri"/>
                <a:cs typeface="Calibri"/>
              </a:rPr>
              <a:t>GNU </a:t>
            </a:r>
            <a:r>
              <a:rPr sz="2400" spc="-5" dirty="0">
                <a:latin typeface="Calibri"/>
                <a:cs typeface="Calibri"/>
              </a:rPr>
              <a:t>General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License.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inspired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S environment, </a:t>
            </a:r>
            <a:r>
              <a:rPr sz="2400" spc="-5" dirty="0">
                <a:latin typeface="Calibri"/>
                <a:cs typeface="Calibri"/>
              </a:rPr>
              <a:t>developed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Bell </a:t>
            </a:r>
            <a:r>
              <a:rPr sz="2400" spc="-5" dirty="0">
                <a:latin typeface="Calibri"/>
                <a:cs typeface="Calibri"/>
              </a:rPr>
              <a:t>Laboratories (formerly AT&amp;T, now Lucent </a:t>
            </a:r>
            <a:r>
              <a:rPr sz="2400" dirty="0">
                <a:latin typeface="Calibri"/>
                <a:cs typeface="Calibri"/>
              </a:rPr>
              <a:t>Technologies)  </a:t>
            </a:r>
            <a:r>
              <a:rPr sz="2400" spc="-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5" dirty="0">
                <a:latin typeface="Calibri"/>
                <a:cs typeface="Calibri"/>
              </a:rPr>
              <a:t>Chambers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colleagues.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spc="-5" dirty="0">
                <a:latin typeface="Calibri"/>
                <a:cs typeface="Calibri"/>
              </a:rPr>
              <a:t>initially written by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obert </a:t>
            </a:r>
            <a:r>
              <a:rPr sz="2400" spc="-5" dirty="0">
                <a:latin typeface="Calibri"/>
                <a:cs typeface="Calibri"/>
              </a:rPr>
              <a:t>Gentleman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oss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Ihaka</a:t>
            </a:r>
            <a:r>
              <a:rPr lang="en-US" sz="2400" spc="-5" dirty="0">
                <a:latin typeface="Calibri"/>
                <a:cs typeface="Calibri"/>
              </a:rPr>
              <a:t> (also, </a:t>
            </a:r>
            <a:r>
              <a:rPr lang="en-US" sz="2400" spc="-5" dirty="0" err="1">
                <a:latin typeface="Calibri"/>
                <a:cs typeface="Calibri"/>
              </a:rPr>
              <a:t>lmnop</a:t>
            </a:r>
            <a:r>
              <a:rPr lang="en-US" sz="2400" spc="-5" dirty="0">
                <a:latin typeface="Calibri"/>
                <a:cs typeface="Calibri"/>
              </a:rPr>
              <a:t>, q… </a:t>
            </a:r>
            <a:r>
              <a:rPr lang="en-US" sz="2400" b="1" spc="-5" dirty="0">
                <a:latin typeface="Calibri"/>
                <a:cs typeface="Calibri"/>
              </a:rPr>
              <a:t>R</a:t>
            </a:r>
            <a:r>
              <a:rPr lang="en-US" sz="2400" spc="-5" dirty="0">
                <a:latin typeface="Calibri"/>
                <a:cs typeface="Calibri"/>
              </a:rPr>
              <a:t>… </a:t>
            </a:r>
            <a:r>
              <a:rPr lang="en-US" sz="2400" b="1" spc="-5" dirty="0">
                <a:latin typeface="Calibri"/>
                <a:cs typeface="Calibri"/>
              </a:rPr>
              <a:t>S</a:t>
            </a:r>
            <a:r>
              <a:rPr lang="en-US" sz="2400" spc="-5" dirty="0">
                <a:latin typeface="Calibri"/>
                <a:cs typeface="Calibri"/>
              </a:rPr>
              <a:t>…)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R is the result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collaborative </a:t>
            </a:r>
            <a:r>
              <a:rPr sz="2400" b="1" dirty="0">
                <a:latin typeface="Calibri"/>
                <a:cs typeface="Calibri"/>
              </a:rPr>
              <a:t>effort </a:t>
            </a:r>
            <a:r>
              <a:rPr sz="2400" spc="-5" dirty="0">
                <a:latin typeface="Calibri"/>
                <a:cs typeface="Calibri"/>
              </a:rPr>
              <a:t>involving contributors from all </a:t>
            </a:r>
            <a:r>
              <a:rPr sz="2400" dirty="0">
                <a:latin typeface="Calibri"/>
                <a:cs typeface="Calibri"/>
              </a:rPr>
              <a:t>over 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world</a:t>
            </a:r>
            <a:r>
              <a:rPr lang="en-US" sz="2400" spc="-5" dirty="0">
                <a:latin typeface="Calibri"/>
                <a:cs typeface="Calibri"/>
              </a:rPr>
              <a:t> – 1000s and 1000s of packages of “solutions”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30" y="1211265"/>
            <a:ext cx="1532382" cy="118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457200"/>
            <a:ext cx="9423083" cy="6596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Powerful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flexible.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Free!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Runs on </a:t>
            </a:r>
            <a:r>
              <a:rPr sz="2000" spc="-10" dirty="0">
                <a:latin typeface="Calibri"/>
                <a:cs typeface="Calibri"/>
              </a:rPr>
              <a:t>all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platforms.</a:t>
            </a:r>
            <a:endParaRPr lang="en-US"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HUGE community and resources, very popular in business, research and teaching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000" dirty="0">
                <a:latin typeface="Calibri"/>
                <a:cs typeface="Calibri"/>
              </a:rPr>
              <a:t>R skills are impressive and can help you get a job or academic position (employability)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spc="-5" dirty="0">
                <a:latin typeface="Calibri"/>
                <a:cs typeface="Calibri"/>
              </a:rPr>
              <a:t>extensions (packages). </a:t>
            </a:r>
            <a:r>
              <a:rPr sz="200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ones always </a:t>
            </a:r>
            <a:r>
              <a:rPr sz="2000" dirty="0">
                <a:latin typeface="Calibri"/>
                <a:cs typeface="Calibri"/>
              </a:rPr>
              <a:t>coming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online.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lang="en-US" sz="2000" b="1" dirty="0" err="1">
                <a:latin typeface="Calibri"/>
                <a:cs typeface="Calibri"/>
              </a:rPr>
              <a:t>agricolae</a:t>
            </a:r>
            <a:r>
              <a:rPr lang="en-US" sz="2000" b="1" dirty="0">
                <a:latin typeface="Calibri"/>
                <a:cs typeface="Calibri"/>
              </a:rPr>
              <a:t>} </a:t>
            </a:r>
            <a:r>
              <a:rPr lang="en-US" sz="2000" dirty="0">
                <a:latin typeface="Calibri"/>
                <a:cs typeface="Calibri"/>
              </a:rPr>
              <a:t>– experimental design for ag experiments</a:t>
            </a: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ape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phylogenetic comparative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emmeans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magnitudes </a:t>
            </a: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linear model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fits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ggplot2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graphics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tools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0" dirty="0">
                <a:latin typeface="Calibri"/>
                <a:cs typeface="Calibri"/>
              </a:rPr>
              <a:t>{</a:t>
            </a:r>
            <a:r>
              <a:rPr sz="2000" b="1" spc="-10" dirty="0" err="1">
                <a:latin typeface="Calibri"/>
                <a:cs typeface="Calibri"/>
              </a:rPr>
              <a:t>mra</a:t>
            </a:r>
            <a:r>
              <a:rPr lang="en-US" sz="2000" b="1" spc="-10" dirty="0">
                <a:latin typeface="Calibri"/>
                <a:cs typeface="Calibri"/>
              </a:rPr>
              <a:t>}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analysis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mark-recapture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dirty="0">
                <a:latin typeface="Calibri"/>
                <a:cs typeface="Calibri"/>
              </a:rPr>
              <a:t>{</a:t>
            </a:r>
            <a:r>
              <a:rPr sz="2000" b="1" dirty="0">
                <a:latin typeface="Calibri"/>
                <a:cs typeface="Calibri"/>
              </a:rPr>
              <a:t>shapes</a:t>
            </a:r>
            <a:r>
              <a:rPr lang="en-US" sz="2000" b="1" dirty="0">
                <a:latin typeface="Calibri"/>
                <a:cs typeface="Calibri"/>
              </a:rPr>
              <a:t>}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geometric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morphometrics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>
                <a:latin typeface="Calibri"/>
                <a:cs typeface="Calibri"/>
              </a:rPr>
              <a:t>vegan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0" dirty="0">
                <a:latin typeface="Calibri"/>
                <a:cs typeface="Calibri"/>
              </a:rPr>
              <a:t>ordination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community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ecology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5" dirty="0">
                <a:latin typeface="Calibri"/>
                <a:cs typeface="Calibri"/>
              </a:rPr>
              <a:t>{</a:t>
            </a:r>
            <a:r>
              <a:rPr sz="2000" b="1" spc="-5" dirty="0" err="1">
                <a:latin typeface="Calibri"/>
                <a:cs typeface="Calibri"/>
              </a:rPr>
              <a:t>visreg</a:t>
            </a:r>
            <a:r>
              <a:rPr lang="en-US" sz="2000" b="1" spc="-5" dirty="0">
                <a:latin typeface="Calibri"/>
                <a:cs typeface="Calibri"/>
              </a:rPr>
              <a:t>}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visualize </a:t>
            </a:r>
            <a:r>
              <a:rPr sz="2000" spc="-10" dirty="0">
                <a:latin typeface="Calibri"/>
                <a:cs typeface="Calibri"/>
              </a:rPr>
              <a:t>linear </a:t>
            </a:r>
            <a:r>
              <a:rPr sz="2000" dirty="0">
                <a:latin typeface="Calibri"/>
                <a:cs typeface="Calibri"/>
              </a:rPr>
              <a:t>model fits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33400"/>
            <a:ext cx="10033000" cy="652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libri"/>
                <a:cs typeface="Calibri"/>
              </a:rPr>
              <a:t>Good </a:t>
            </a:r>
            <a:r>
              <a:rPr sz="2800" b="1" dirty="0">
                <a:latin typeface="Calibri"/>
                <a:cs typeface="Calibri"/>
              </a:rPr>
              <a:t>things </a:t>
            </a:r>
            <a:r>
              <a:rPr sz="2800" b="1" spc="-5" dirty="0">
                <a:latin typeface="Calibri"/>
                <a:cs typeface="Calibri"/>
              </a:rPr>
              <a:t>about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data management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manipulation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Superb </a:t>
            </a:r>
            <a:r>
              <a:rPr sz="2000" spc="-10" dirty="0">
                <a:latin typeface="Calibri"/>
                <a:cs typeface="Calibri"/>
              </a:rPr>
              <a:t>ability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lang="en-US" sz="2000" b="1" spc="-5" dirty="0" err="1">
                <a:latin typeface="Calibri"/>
                <a:cs typeface="Calibri"/>
              </a:rPr>
              <a:t>analyse</a:t>
            </a:r>
            <a:r>
              <a:rPr lang="en-US" sz="2000" b="1" spc="-5" dirty="0">
                <a:latin typeface="Calibri"/>
                <a:cs typeface="Calibri"/>
              </a:rPr>
              <a:t> large datasets quickly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Superb graphics </a:t>
            </a:r>
            <a:r>
              <a:rPr sz="2000" spc="-5" dirty="0">
                <a:latin typeface="Calibri"/>
                <a:cs typeface="Calibri"/>
              </a:rPr>
              <a:t>capabilities.</a:t>
            </a:r>
            <a:endParaRPr sz="20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Visualize data </a:t>
            </a:r>
            <a:r>
              <a:rPr sz="2000" dirty="0">
                <a:latin typeface="Calibri"/>
                <a:cs typeface="Calibri"/>
              </a:rPr>
              <a:t>and model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fits</a:t>
            </a:r>
          </a:p>
          <a:p>
            <a:pPr marL="697865" marR="5080" lvl="1">
              <a:lnSpc>
                <a:spcPct val="117700"/>
              </a:lnSpc>
              <a:spcBef>
                <a:spcPts val="975"/>
              </a:spcBef>
              <a:tabLst>
                <a:tab pos="927100" algn="l"/>
              </a:tabLst>
            </a:pPr>
            <a:r>
              <a:rPr lang="en-GB" sz="2000" spc="-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Produces vectorized graphs </a:t>
            </a:r>
            <a:r>
              <a:rPr sz="2000" dirty="0">
                <a:latin typeface="Calibri"/>
                <a:cs typeface="Calibri"/>
              </a:rPr>
              <a:t>(pdf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eps </a:t>
            </a:r>
            <a:r>
              <a:rPr sz="2000" spc="-5" dirty="0">
                <a:latin typeface="Calibri"/>
                <a:cs typeface="Calibri"/>
              </a:rPr>
              <a:t>format), permitting </a:t>
            </a:r>
            <a:r>
              <a:rPr sz="2000" dirty="0">
                <a:latin typeface="Calibri"/>
                <a:cs typeface="Calibri"/>
              </a:rPr>
              <a:t>editing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graphics package  (e.g.,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Inkscape)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000" b="1" spc="-5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Reproducibility of analyses. </a:t>
            </a:r>
            <a:r>
              <a:rPr sz="2000" b="1" dirty="0">
                <a:latin typeface="Calibri"/>
                <a:cs typeface="Calibri"/>
              </a:rPr>
              <a:t>R uses </a:t>
            </a:r>
            <a:r>
              <a:rPr sz="2000" b="1" spc="-5" dirty="0">
                <a:latin typeface="Calibri"/>
                <a:cs typeface="Calibri"/>
              </a:rPr>
              <a:t>scripts </a:t>
            </a:r>
            <a:r>
              <a:rPr sz="2000" b="1" dirty="0">
                <a:latin typeface="Calibri"/>
                <a:cs typeface="Calibri"/>
              </a:rPr>
              <a:t>to execute </a:t>
            </a:r>
            <a:r>
              <a:rPr sz="2000" b="1" spc="-5" dirty="0">
                <a:latin typeface="Calibri"/>
                <a:cs typeface="Calibri"/>
              </a:rPr>
              <a:t>commands rather </a:t>
            </a:r>
            <a:r>
              <a:rPr sz="2000" b="1" dirty="0">
                <a:latin typeface="Calibri"/>
                <a:cs typeface="Calibri"/>
              </a:rPr>
              <a:t>than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menus</a:t>
            </a:r>
            <a:r>
              <a:rPr lang="en-GB" sz="2000" b="1" spc="-5" dirty="0">
                <a:latin typeface="Calibri"/>
                <a:cs typeface="Calibri"/>
              </a:rPr>
              <a:t>…</a:t>
            </a:r>
            <a:endParaRPr sz="2000" b="1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can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b="1" spc="-5" dirty="0">
                <a:latin typeface="Calibri"/>
                <a:cs typeface="Calibri"/>
              </a:rPr>
              <a:t>easy </a:t>
            </a:r>
            <a:r>
              <a:rPr sz="2000" b="1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do </a:t>
            </a:r>
            <a:r>
              <a:rPr sz="2000" b="1" dirty="0">
                <a:latin typeface="Calibri"/>
                <a:cs typeface="Calibri"/>
              </a:rPr>
              <a:t>things that </a:t>
            </a:r>
            <a:r>
              <a:rPr sz="2000" b="1" spc="-5" dirty="0">
                <a:latin typeface="Calibri"/>
                <a:cs typeface="Calibri"/>
              </a:rPr>
              <a:t>are difficult </a:t>
            </a:r>
            <a:r>
              <a:rPr sz="2000" spc="-5" dirty="0">
                <a:latin typeface="Calibri"/>
                <a:cs typeface="Calibri"/>
              </a:rPr>
              <a:t>or impossible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do in other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packages.</a:t>
            </a:r>
            <a:endParaRPr sz="20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You can </a:t>
            </a:r>
            <a:r>
              <a:rPr sz="2000" b="1" spc="-5" dirty="0">
                <a:latin typeface="Calibri"/>
                <a:cs typeface="Calibri"/>
              </a:rPr>
              <a:t>write your own functions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speed up your specific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needs.</a:t>
            </a:r>
          </a:p>
          <a:p>
            <a:pPr marL="342900" indent="-342900">
              <a:lnSpc>
                <a:spcPct val="100000"/>
              </a:lnSpc>
              <a:spcBef>
                <a:spcPts val="14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 </a:t>
            </a:r>
            <a:r>
              <a:rPr sz="2000" spc="-5" dirty="0">
                <a:latin typeface="Calibri"/>
                <a:cs typeface="Calibri"/>
              </a:rPr>
              <a:t>is also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great programming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tool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b="1" spc="-5" dirty="0">
                <a:latin typeface="Calibri"/>
                <a:cs typeface="Calibri"/>
              </a:rPr>
              <a:t>Someone has already </a:t>
            </a:r>
            <a:r>
              <a:rPr sz="2000" b="1" spc="-10" dirty="0">
                <a:latin typeface="Calibri"/>
                <a:cs typeface="Calibri"/>
              </a:rPr>
              <a:t>solved </a:t>
            </a:r>
            <a:r>
              <a:rPr sz="2000" b="1" dirty="0">
                <a:latin typeface="Calibri"/>
                <a:cs typeface="Calibri"/>
              </a:rPr>
              <a:t>your problem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10" dirty="0">
                <a:latin typeface="Calibri"/>
                <a:cs typeface="Calibri"/>
              </a:rPr>
              <a:t>Google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encyclopedia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everything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81000"/>
            <a:ext cx="10820400" cy="702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Bad </a:t>
            </a:r>
            <a:r>
              <a:rPr sz="2800" b="1" spc="-5" dirty="0">
                <a:latin typeface="Calibri"/>
                <a:cs typeface="Calibri"/>
              </a:rPr>
              <a:t>things </a:t>
            </a:r>
            <a:r>
              <a:rPr sz="2800" b="1" dirty="0">
                <a:latin typeface="Calibri"/>
                <a:cs typeface="Calibri"/>
              </a:rPr>
              <a:t>about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Steep learning curve</a:t>
            </a:r>
            <a:r>
              <a:rPr lang="en-US"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R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scripts to execute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menus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mouse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It can </a:t>
            </a:r>
            <a:r>
              <a:rPr sz="2400" b="1" spc="-5" dirty="0">
                <a:latin typeface="Calibri"/>
                <a:cs typeface="Calibri"/>
              </a:rPr>
              <a:t>sometimes be difficult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do simple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things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not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great spreadsheet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0"/>
              </a:spcBef>
              <a:tabLst>
                <a:tab pos="927100" algn="l"/>
              </a:tabLst>
            </a:pPr>
            <a:r>
              <a:rPr lang="en-GB" sz="2400" dirty="0">
                <a:latin typeface="Calibri"/>
                <a:cs typeface="Calibri"/>
              </a:rPr>
              <a:t>-</a:t>
            </a:r>
            <a:r>
              <a:rPr lang="en-US"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dedicated spreadsheet program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edit </a:t>
            </a:r>
            <a:r>
              <a:rPr lang="en-US" sz="2400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lang="en-US" sz="2400" spc="-5" dirty="0">
                <a:latin typeface="Calibri"/>
                <a:cs typeface="Calibri"/>
              </a:rPr>
              <a:t>.xlsx or </a:t>
            </a:r>
            <a:r>
              <a:rPr sz="2400" spc="-5" dirty="0">
                <a:latin typeface="Calibri"/>
                <a:cs typeface="Calibri"/>
              </a:rPr>
              <a:t>.csv)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There </a:t>
            </a:r>
            <a:r>
              <a:rPr sz="2400" b="1" dirty="0">
                <a:latin typeface="Calibri"/>
                <a:cs typeface="Calibri"/>
              </a:rPr>
              <a:t>are </a:t>
            </a:r>
            <a:r>
              <a:rPr sz="2400" b="1" spc="-5" dirty="0">
                <a:latin typeface="Calibri"/>
                <a:cs typeface="Calibri"/>
              </a:rPr>
              <a:t>several </a:t>
            </a:r>
            <a:r>
              <a:rPr sz="2400" b="1" spc="-10" dirty="0">
                <a:latin typeface="Calibri"/>
                <a:cs typeface="Calibri"/>
              </a:rPr>
              <a:t>kinds </a:t>
            </a:r>
            <a:r>
              <a:rPr sz="2400" b="1" spc="-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data </a:t>
            </a:r>
            <a:r>
              <a:rPr sz="2400" b="1" spc="-5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remember.</a:t>
            </a:r>
          </a:p>
          <a:p>
            <a:pPr marL="697230" lvl="1">
              <a:lnSpc>
                <a:spcPct val="100000"/>
              </a:lnSpc>
              <a:spcBef>
                <a:spcPts val="142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b="1" spc="-5" dirty="0">
                <a:latin typeface="Calibri"/>
                <a:cs typeface="Calibri"/>
              </a:rPr>
              <a:t>Vectors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b="1" spc="-5" dirty="0">
                <a:latin typeface="Calibri"/>
                <a:cs typeface="Calibri"/>
              </a:rPr>
              <a:t>data frames </a:t>
            </a:r>
            <a:r>
              <a:rPr sz="2400" spc="-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common.</a:t>
            </a:r>
            <a:endParaRPr sz="2400" dirty="0">
              <a:latin typeface="Calibri"/>
              <a:cs typeface="Calibri"/>
            </a:endParaRPr>
          </a:p>
          <a:p>
            <a:pPr marL="697230" lvl="1">
              <a:lnSpc>
                <a:spcPct val="100000"/>
              </a:lnSpc>
              <a:spcBef>
                <a:spcPts val="1405"/>
              </a:spcBef>
              <a:tabLst>
                <a:tab pos="927100" algn="l"/>
              </a:tabLst>
            </a:pPr>
            <a:r>
              <a:rPr lang="en-GB" sz="2400" spc="-5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You will learn others </a:t>
            </a:r>
            <a:r>
              <a:rPr sz="240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gradually (</a:t>
            </a:r>
            <a:r>
              <a:rPr sz="2400" b="1" spc="-5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matrix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b="1" spc="-5" dirty="0">
                <a:latin typeface="Calibri"/>
                <a:cs typeface="Calibri"/>
              </a:rPr>
              <a:t> variatio</a:t>
            </a:r>
            <a:r>
              <a:rPr lang="en-US" sz="2400" b="1" spc="-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in command </a:t>
            </a:r>
            <a:r>
              <a:rPr lang="en-US" sz="2400" b="1" spc="-5" dirty="0">
                <a:latin typeface="Calibri"/>
                <a:cs typeface="Calibri"/>
              </a:rPr>
              <a:t>"</a:t>
            </a:r>
            <a:r>
              <a:rPr sz="2400" b="1" dirty="0">
                <a:latin typeface="Calibri"/>
                <a:cs typeface="Calibri"/>
              </a:rPr>
              <a:t>syntax</a:t>
            </a:r>
            <a:r>
              <a:rPr lang="en-US" sz="2400" b="1" dirty="0">
                <a:latin typeface="Calibri"/>
                <a:cs typeface="Calibri"/>
              </a:rPr>
              <a:t>“ style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plot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vs </a:t>
            </a:r>
            <a:r>
              <a:rPr sz="2400" spc="-10" dirty="0" err="1">
                <a:latin typeface="Courier New"/>
                <a:cs typeface="Courier New"/>
              </a:rPr>
              <a:t>ggplot</a:t>
            </a:r>
            <a:r>
              <a:rPr lang="en-US" sz="2400" spc="-10" dirty="0">
                <a:latin typeface="Courier New"/>
                <a:cs typeface="Courier New"/>
              </a:rPr>
              <a:t>, the “</a:t>
            </a:r>
            <a:r>
              <a:rPr lang="en-US" sz="2400" spc="-10" dirty="0" err="1">
                <a:latin typeface="Courier New"/>
                <a:cs typeface="Courier New"/>
              </a:rPr>
              <a:t>tidyverse</a:t>
            </a:r>
            <a:r>
              <a:rPr lang="en-US" sz="2400" spc="-10" dirty="0">
                <a:latin typeface="Courier New"/>
                <a:cs typeface="Courier New"/>
              </a:rPr>
              <a:t>”</a:t>
            </a:r>
            <a:r>
              <a:rPr sz="2400" spc="-10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D23E14-1FFE-4C15-935C-EA7894DFF8B1}"/>
              </a:ext>
            </a:extLst>
          </p:cNvPr>
          <p:cNvSpPr txBox="1"/>
          <p:nvPr/>
        </p:nvSpPr>
        <p:spPr>
          <a:xfrm>
            <a:off x="914400" y="1295400"/>
            <a:ext cx="10134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activity:</a:t>
            </a:r>
            <a:r>
              <a:rPr lang="en-GB" sz="320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3200" b="1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Each student shares one question they wrote in answer to one of the bootcamp pages </a:t>
            </a:r>
            <a:r>
              <a:rPr lang="en-GB" sz="320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(as you know every page has a 'write your own' style question).  </a:t>
            </a:r>
          </a:p>
          <a:p>
            <a:endParaRPr lang="en-GB" sz="3200">
              <a:latin typeface="Courier New" panose="02070309020205020404" pitchFamily="49" charset="0"/>
            </a:endParaRPr>
          </a:p>
          <a:p>
            <a:r>
              <a:rPr lang="en-GB" sz="3200">
                <a:latin typeface="Courier New" panose="02070309020205020404" pitchFamily="49" charset="0"/>
              </a:rPr>
              <a:t>Be prepared to share your screen and demonstrate the answer.</a:t>
            </a:r>
          </a:p>
          <a:p>
            <a:endParaRPr lang="en-GB" sz="3200">
              <a:latin typeface="Courier New" panose="02070309020205020404" pitchFamily="49" charset="0"/>
            </a:endParaRPr>
          </a:p>
          <a:p>
            <a:r>
              <a:rPr lang="en-GB" sz="3200">
                <a:latin typeface="Courier New" panose="02070309020205020404" pitchFamily="49" charset="0"/>
              </a:rPr>
              <a:t>Paste the complete question and answer in teams chat when it is your turn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1674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6" y="698881"/>
            <a:ext cx="8051484" cy="677108"/>
          </a:xfrm>
        </p:spPr>
        <p:txBody>
          <a:bodyPr/>
          <a:lstStyle/>
          <a:p>
            <a:r>
              <a:rPr lang="en-GB" sz="4400" b="0" dirty="0">
                <a:solidFill>
                  <a:schemeClr val="accent1">
                    <a:lumMod val="75000"/>
                  </a:schemeClr>
                </a:solidFill>
              </a:rPr>
              <a:t>1.00 </a:t>
            </a:r>
            <a:r>
              <a:rPr lang="en-GB" sz="4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GB" sz="4400" b="0" dirty="0">
                <a:solidFill>
                  <a:schemeClr val="accent1">
                    <a:lumMod val="75000"/>
                  </a:schemeClr>
                </a:solidFill>
              </a:rPr>
              <a:t> introduction</a:t>
            </a:r>
          </a:p>
        </p:txBody>
      </p:sp>
      <p:pic>
        <p:nvPicPr>
          <p:cNvPr id="1026" name="Picture 2" descr="Statistics Jokes">
            <a:extLst>
              <a:ext uri="{FF2B5EF4-FFF2-40B4-BE49-F238E27FC236}">
                <a16:creationId xmlns:a16="http://schemas.microsoft.com/office/drawing/2014/main" id="{C45D11C8-D14F-4BD9-838F-80FDA470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68484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E9237-27B1-4B66-B5FD-049F6AC69CBB}"/>
              </a:ext>
            </a:extLst>
          </p:cNvPr>
          <p:cNvGrpSpPr/>
          <p:nvPr/>
        </p:nvGrpSpPr>
        <p:grpSpPr>
          <a:xfrm>
            <a:off x="3355910" y="3062730"/>
            <a:ext cx="26640" cy="61200"/>
            <a:chOff x="3355910" y="3062730"/>
            <a:chExt cx="2664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1E6165-386D-48E7-ABAD-651C175D4404}"/>
                    </a:ext>
                  </a:extLst>
                </p14:cNvPr>
                <p14:cNvContentPartPr/>
                <p14:nvPr/>
              </p14:nvContentPartPr>
              <p14:xfrm>
                <a:off x="3362390" y="3089370"/>
                <a:ext cx="684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1E6165-386D-48E7-ABAD-651C175D44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3750" y="3080370"/>
                  <a:ext cx="24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28A686-C70C-4B63-8F44-A7273B7C06FF}"/>
                    </a:ext>
                  </a:extLst>
                </p14:cNvPr>
                <p14:cNvContentPartPr/>
                <p14:nvPr/>
              </p14:nvContentPartPr>
              <p14:xfrm>
                <a:off x="3369950" y="3089370"/>
                <a:ext cx="2160" cy="2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28A686-C70C-4B63-8F44-A7273B7C06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61310" y="3080730"/>
                  <a:ext cx="1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12C3F2-DB98-4A81-928B-B71C6AD8407E}"/>
                    </a:ext>
                  </a:extLst>
                </p14:cNvPr>
                <p14:cNvContentPartPr/>
                <p14:nvPr/>
              </p14:nvContentPartPr>
              <p14:xfrm>
                <a:off x="3363110" y="307965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12C3F2-DB98-4A81-928B-B71C6AD840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54110" y="3070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FE89B9-6D67-4CD3-A2F6-69338A1B9970}"/>
                    </a:ext>
                  </a:extLst>
                </p14:cNvPr>
                <p14:cNvContentPartPr/>
                <p14:nvPr/>
              </p14:nvContentPartPr>
              <p14:xfrm>
                <a:off x="3365630" y="3087930"/>
                <a:ext cx="10800" cy="1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FE89B9-6D67-4CD3-A2F6-69338A1B99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56990" y="3078930"/>
                  <a:ext cx="28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A3FC95-3096-4A77-8B7F-78284981BB04}"/>
                    </a:ext>
                  </a:extLst>
                </p14:cNvPr>
                <p14:cNvContentPartPr/>
                <p14:nvPr/>
              </p14:nvContentPartPr>
              <p14:xfrm>
                <a:off x="3355910" y="3062730"/>
                <a:ext cx="26640" cy="61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A3FC95-3096-4A77-8B7F-78284981BB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7270" y="3054090"/>
                  <a:ext cx="442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D5F3A5-0FB9-4926-B54A-34CF8D3503EA}"/>
                  </a:ext>
                </a:extLst>
              </p14:cNvPr>
              <p14:cNvContentPartPr/>
              <p14:nvPr/>
            </p14:nvContentPartPr>
            <p14:xfrm>
              <a:off x="3318110" y="3007290"/>
              <a:ext cx="5436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D5F3A5-0FB9-4926-B54A-34CF8D3503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09470" y="2998290"/>
                <a:ext cx="720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2658" y="2057400"/>
            <a:ext cx="7441883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457200">
              <a:lnSpc>
                <a:spcPct val="100000"/>
              </a:lnSpc>
              <a:spcBef>
                <a:spcPts val="155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lang="en-GB" sz="2800" spc="-5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GB" sz="2800" spc="-5" dirty="0">
                <a:latin typeface="Calibri"/>
                <a:cs typeface="Calibri"/>
              </a:rPr>
              <a:t>Module</a:t>
            </a:r>
            <a:r>
              <a:rPr sz="2800" spc="-5" dirty="0">
                <a:latin typeface="Calibri"/>
                <a:cs typeface="Calibri"/>
              </a:rPr>
              <a:t> objectives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About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>
                <a:latin typeface="Calibri"/>
                <a:cs typeface="Calibri"/>
              </a:rPr>
              <a:t>instructor</a:t>
            </a:r>
            <a:r>
              <a:rPr lang="en-US" sz="2800" spc="-5">
                <a:latin typeface="Calibri"/>
                <a:cs typeface="Calibri"/>
              </a:rPr>
              <a:t>s</a:t>
            </a: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>
                <a:latin typeface="Calibri"/>
                <a:cs typeface="Calibri"/>
              </a:rPr>
              <a:t>Why 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lang="en-GB" sz="280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Organizing data </a:t>
            </a:r>
            <a:r>
              <a:rPr sz="2800" spc="-1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Review of </a:t>
            </a: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5" dirty="0">
                <a:latin typeface="Calibri"/>
                <a:cs typeface="Calibri"/>
              </a:rPr>
              <a:t>basic concepts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statistics</a:t>
            </a:r>
            <a:endParaRPr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First discussion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paper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EFBD-8EA9-42DD-8914-4E10CC63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6" y="698881"/>
            <a:ext cx="8051484" cy="430887"/>
          </a:xfrm>
        </p:spPr>
        <p:txBody>
          <a:bodyPr/>
          <a:lstStyle/>
          <a:p>
            <a:r>
              <a:rPr lang="en-GB" sz="2800" dirty="0"/>
              <a:t>1.00: Module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30" y="1676400"/>
            <a:ext cx="9865995" cy="4850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</a:t>
            </a: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ectures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(recorded)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lang="en-GB" sz="2400" spc="-10" dirty="0">
                <a:latin typeface="Calibri"/>
                <a:cs typeface="Calibri"/>
              </a:rPr>
              <a:t>Topic by topic, suggested schedule on Moodle</a:t>
            </a: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10" dirty="0">
                <a:latin typeface="Calibri"/>
                <a:cs typeface="Calibri"/>
              </a:rPr>
              <a:t>Live sessions</a:t>
            </a:r>
            <a:r>
              <a:rPr lang="en-GB" sz="2400" spc="-10" dirty="0">
                <a:latin typeface="Calibri"/>
                <a:cs typeface="Calibri"/>
              </a:rPr>
              <a:t>: </a:t>
            </a:r>
            <a:r>
              <a:rPr lang="en-GB" sz="2400" spc="-10">
                <a:latin typeface="Calibri"/>
                <a:cs typeface="Calibri"/>
              </a:rPr>
              <a:t>(9:30-10:30a</a:t>
            </a:r>
            <a:r>
              <a:rPr lang="en-GB" sz="2400" spc="-10" dirty="0">
                <a:latin typeface="Calibri"/>
                <a:cs typeface="Calibri"/>
              </a:rPr>
              <a:t>, </a:t>
            </a:r>
            <a:r>
              <a:rPr lang="en-GB" sz="2400" spc="-10">
                <a:latin typeface="Calibri"/>
                <a:cs typeface="Calibri"/>
              </a:rPr>
              <a:t>and labs 2-6p </a:t>
            </a:r>
            <a:r>
              <a:rPr lang="en-GB" sz="2400" spc="-10" dirty="0">
                <a:latin typeface="Calibri"/>
                <a:cs typeface="Calibri"/>
              </a:rPr>
              <a:t>Mon-Fri)</a:t>
            </a:r>
          </a:p>
          <a:p>
            <a:pPr marL="927100" lvl="1" indent="-228600"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10" dirty="0">
                <a:latin typeface="Calibri"/>
                <a:cs typeface="Calibri"/>
              </a:rPr>
              <a:t>Morning: Intro to topics led by me, lab help as long as there are Qs </a:t>
            </a:r>
          </a:p>
          <a:p>
            <a:pPr marL="927100" lvl="1" indent="-228600"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10">
                <a:latin typeface="Calibri"/>
                <a:cs typeface="Calibri"/>
              </a:rPr>
              <a:t>Questions </a:t>
            </a:r>
            <a:r>
              <a:rPr lang="en-GB" sz="2400" spc="-10" dirty="0">
                <a:latin typeface="Calibri"/>
                <a:cs typeface="Calibri"/>
              </a:rPr>
              <a:t>and other philosophical discourse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 </a:t>
            </a:r>
            <a:r>
              <a:rPr lang="en-GB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lang="en-GB" sz="2400" spc="-5" dirty="0">
                <a:latin typeface="Calibri"/>
                <a:cs typeface="Calibri"/>
              </a:rPr>
              <a:t>Topic by topic, suggested schedule on Moodle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Assignment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lang="en-GB" sz="2400" spc="-5" dirty="0">
                <a:latin typeface="Calibri"/>
                <a:cs typeface="Calibri"/>
              </a:rPr>
              <a:t> Assignment brief (your work on this begins after this week)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b="1" spc="-5" dirty="0">
                <a:latin typeface="Calibri"/>
                <a:cs typeface="Calibri"/>
              </a:rPr>
              <a:t>Suggested readings </a:t>
            </a:r>
            <a:r>
              <a:rPr lang="en-GB" sz="2400" spc="-5" dirty="0">
                <a:latin typeface="Calibri"/>
                <a:cs typeface="Calibri"/>
              </a:rPr>
              <a:t>(explain reading lists and texts)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endParaRPr lang="en-GB"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400"/>
              </a:spcBef>
              <a:buSzPct val="90000"/>
              <a:buFont typeface="Symbol"/>
              <a:buChar char=""/>
              <a:tabLst>
                <a:tab pos="469900" algn="l"/>
              </a:tabLst>
            </a:pPr>
            <a:r>
              <a:rPr lang="en-US" sz="2400" dirty="0">
                <a:latin typeface="Calibri"/>
                <a:cs typeface="Calibri"/>
              </a:rPr>
              <a:t>Other stats and R </a:t>
            </a:r>
            <a:r>
              <a:rPr lang="en-US" sz="2400" dirty="0" err="1">
                <a:latin typeface="Calibri"/>
                <a:cs typeface="Calibri"/>
              </a:rPr>
              <a:t>R</a:t>
            </a:r>
            <a:r>
              <a:rPr lang="en-GB" sz="2400" spc="-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sources</a:t>
            </a:r>
            <a:r>
              <a:rPr lang="en-GB" sz="2400" spc="-5" dirty="0">
                <a:latin typeface="Calibri"/>
                <a:cs typeface="Calibri"/>
              </a:rPr>
              <a:t> available</a:t>
            </a:r>
            <a:r>
              <a:rPr sz="2400" spc="-5" dirty="0">
                <a:latin typeface="Calibri"/>
                <a:cs typeface="Calibri"/>
              </a:rPr>
              <a:t>, many online</a:t>
            </a:r>
            <a:r>
              <a:rPr lang="en-GB" sz="2400" spc="-5" dirty="0">
                <a:latin typeface="Calibri"/>
                <a:cs typeface="Calibri"/>
              </a:rPr>
              <a:t>; see </a:t>
            </a:r>
            <a:r>
              <a:rPr lang="en-GB" sz="2400" spc="70" dirty="0">
                <a:latin typeface="Calibri"/>
                <a:cs typeface="Calibri"/>
              </a:rPr>
              <a:t>Moodle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75D0-0E27-4B1D-9A15-8BABB454B1B7}"/>
              </a:ext>
            </a:extLst>
          </p:cNvPr>
          <p:cNvSpPr txBox="1"/>
          <p:nvPr/>
        </p:nvSpPr>
        <p:spPr>
          <a:xfrm>
            <a:off x="762000" y="613504"/>
            <a:ext cx="594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3200" b="1" spc="-5" dirty="0">
                <a:latin typeface="Calibri"/>
                <a:cs typeface="Calibri"/>
              </a:rPr>
              <a:t>About </a:t>
            </a:r>
            <a:r>
              <a:rPr lang="en-GB" sz="3200" b="1" dirty="0">
                <a:latin typeface="Calibri"/>
                <a:cs typeface="Calibri"/>
              </a:rPr>
              <a:t>the </a:t>
            </a:r>
            <a:r>
              <a:rPr lang="en-GB" sz="3200" b="1" spc="-5" dirty="0">
                <a:latin typeface="Calibri"/>
                <a:cs typeface="Calibri"/>
              </a:rPr>
              <a:t>Module</a:t>
            </a:r>
            <a:endParaRPr lang="en-GB" sz="3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1036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-5" dirty="0">
                <a:latin typeface="Calibri"/>
                <a:cs typeface="Calibri"/>
              </a:rPr>
              <a:t>Live session each morning</a:t>
            </a:r>
            <a:r>
              <a:rPr sz="2800" dirty="0">
                <a:latin typeface="Calibri"/>
                <a:cs typeface="Calibri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F789F-6AE3-4631-926E-9D1844E1E039}"/>
              </a:ext>
            </a:extLst>
          </p:cNvPr>
          <p:cNvSpPr txBox="1"/>
          <p:nvPr/>
        </p:nvSpPr>
        <p:spPr>
          <a:xfrm>
            <a:off x="1524000" y="2258831"/>
            <a:ext cx="9296400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>
              <a:spcBef>
                <a:spcPts val="1525"/>
              </a:spcBef>
              <a:tabLst>
                <a:tab pos="469900" algn="l"/>
              </a:tabLst>
            </a:pPr>
            <a:r>
              <a:rPr lang="en-GB" sz="2800" b="1" dirty="0">
                <a:latin typeface="Calibri"/>
                <a:cs typeface="Calibri"/>
              </a:rPr>
              <a:t>Morning session Intro to topics for the day </a:t>
            </a:r>
            <a:r>
              <a:rPr lang="en-GB" sz="2800" dirty="0">
                <a:latin typeface="Calibri"/>
                <a:cs typeface="Calibri"/>
              </a:rPr>
              <a:t>(led by me)</a:t>
            </a:r>
          </a:p>
          <a:p>
            <a:pPr marL="698500" lvl="1">
              <a:spcBef>
                <a:spcPts val="1525"/>
              </a:spcBef>
              <a:tabLst>
                <a:tab pos="469900" algn="l"/>
              </a:tabLst>
            </a:pPr>
            <a:r>
              <a:rPr lang="en-US" sz="2800" spc="-10" dirty="0">
                <a:latin typeface="Calibri"/>
                <a:cs typeface="Calibri"/>
              </a:rPr>
              <a:t>-Touching base on the topics</a:t>
            </a:r>
          </a:p>
          <a:p>
            <a:pPr marL="698500" lvl="1">
              <a:spcBef>
                <a:spcPts val="1525"/>
              </a:spcBef>
              <a:tabLst>
                <a:tab pos="469900" algn="l"/>
              </a:tabLst>
            </a:pPr>
            <a:r>
              <a:rPr lang="en-US" sz="2800" spc="-10" dirty="0">
                <a:latin typeface="Calibri"/>
                <a:cs typeface="Calibri"/>
              </a:rPr>
              <a:t>-General problems, issues, questions</a:t>
            </a:r>
          </a:p>
          <a:p>
            <a:pPr marL="698500" lvl="1">
              <a:spcBef>
                <a:spcPts val="1525"/>
              </a:spcBef>
              <a:tabLst>
                <a:tab pos="469900" algn="l"/>
              </a:tabLst>
            </a:pPr>
            <a:r>
              <a:rPr lang="en-US" sz="2800" spc="-10" dirty="0">
                <a:latin typeface="Calibri"/>
                <a:cs typeface="Calibri"/>
              </a:rPr>
              <a:t>-Slack Q roundup – problem solving for lab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838200"/>
            <a:ext cx="1036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-5" dirty="0">
                <a:latin typeface="Calibri"/>
                <a:cs typeface="Calibri"/>
              </a:rPr>
              <a:t>Live session each Afternoon</a:t>
            </a:r>
            <a:r>
              <a:rPr sz="2800" dirty="0">
                <a:latin typeface="Calibri"/>
                <a:cs typeface="Calibri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89F28-1373-4A6D-BF40-407A7C8E024C}"/>
              </a:ext>
            </a:extLst>
          </p:cNvPr>
          <p:cNvSpPr txBox="1"/>
          <p:nvPr/>
        </p:nvSpPr>
        <p:spPr>
          <a:xfrm>
            <a:off x="1066800" y="1828800"/>
            <a:ext cx="8763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0" dirty="0">
                <a:latin typeface="Calibri"/>
                <a:cs typeface="Calibri"/>
              </a:rPr>
              <a:t>Lab and R code questions, other questions</a:t>
            </a:r>
          </a:p>
          <a:p>
            <a:endParaRPr lang="en-GB" sz="2400" spc="-10" dirty="0">
              <a:latin typeface="Calibri"/>
              <a:cs typeface="Calibri"/>
            </a:endParaRPr>
          </a:p>
          <a:p>
            <a:r>
              <a:rPr lang="en-GB" sz="2400" spc="-10" dirty="0">
                <a:latin typeface="Calibri"/>
                <a:cs typeface="Calibri"/>
              </a:rPr>
              <a:t>	- Help is available</a:t>
            </a:r>
          </a:p>
          <a:p>
            <a:r>
              <a:rPr lang="en-GB" sz="2400" spc="-10" dirty="0">
                <a:latin typeface="Calibri"/>
                <a:cs typeface="Calibri"/>
              </a:rPr>
              <a:t>	</a:t>
            </a:r>
          </a:p>
          <a:p>
            <a:r>
              <a:rPr lang="en-GB" sz="2400" spc="-10" dirty="0">
                <a:latin typeface="Calibri"/>
                <a:cs typeface="Calibri"/>
              </a:rPr>
              <a:t>	- Prepare to “receive help and be given help”</a:t>
            </a:r>
          </a:p>
          <a:p>
            <a:r>
              <a:rPr lang="en-GB" sz="2400" spc="-10" dirty="0">
                <a:latin typeface="Calibri"/>
                <a:cs typeface="Calibri"/>
              </a:rPr>
              <a:t>	</a:t>
            </a:r>
          </a:p>
          <a:p>
            <a:r>
              <a:rPr lang="en-GB" sz="2400" spc="-10" dirty="0">
                <a:latin typeface="Calibri"/>
                <a:cs typeface="Calibri"/>
              </a:rPr>
              <a:t>	- ”Minimal Reproducible Example” (works for Slack too)</a:t>
            </a:r>
          </a:p>
          <a:p>
            <a:endParaRPr lang="en-GB" sz="2400" spc="-1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5F47C-0599-47EE-ADF5-738BA472B039}"/>
              </a:ext>
            </a:extLst>
          </p:cNvPr>
          <p:cNvSpPr txBox="1"/>
          <p:nvPr/>
        </p:nvSpPr>
        <p:spPr>
          <a:xfrm>
            <a:off x="1886712" y="5478279"/>
            <a:ext cx="385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Minimal reproducible example concept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72DEB-4AA4-42BE-A3AF-78F1AFAE45F2}"/>
              </a:ext>
            </a:extLst>
          </p:cNvPr>
          <p:cNvSpPr txBox="1"/>
          <p:nvPr/>
        </p:nvSpPr>
        <p:spPr>
          <a:xfrm>
            <a:off x="1905000" y="6140425"/>
            <a:ext cx="346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More detail on MRE</a:t>
            </a:r>
            <a:r>
              <a:rPr lang="en-US" dirty="0"/>
              <a:t> with 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30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54546"/>
            <a:ext cx="10205085" cy="6463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-5" dirty="0">
                <a:latin typeface="Calibri"/>
                <a:cs typeface="Calibri"/>
              </a:rPr>
              <a:t>Labs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You have </a:t>
            </a:r>
            <a:r>
              <a:rPr lang="en-GB" sz="2400" b="1" spc="-5" dirty="0">
                <a:latin typeface="Calibri"/>
                <a:cs typeface="Calibri"/>
              </a:rPr>
              <a:t>several per day </a:t>
            </a:r>
            <a:r>
              <a:rPr lang="en-GB" sz="2400" spc="-5" dirty="0">
                <a:latin typeface="Calibri"/>
                <a:cs typeface="Calibri"/>
              </a:rPr>
              <a:t>to get through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Should have latest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lang="en-GB" sz="2400" dirty="0">
                <a:latin typeface="Calibri"/>
                <a:cs typeface="Calibri"/>
              </a:rPr>
              <a:t> and RStudio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installed</a:t>
            </a:r>
            <a:r>
              <a:rPr lang="en-GB" sz="2400" spc="-5" dirty="0">
                <a:latin typeface="Calibri"/>
                <a:cs typeface="Calibri"/>
              </a:rPr>
              <a:t> (</a:t>
            </a:r>
            <a:r>
              <a:rPr lang="en-GB" sz="2400" spc="-5" dirty="0" err="1">
                <a:latin typeface="Calibri"/>
                <a:cs typeface="Calibri"/>
              </a:rPr>
              <a:t>Rstudio</a:t>
            </a:r>
            <a:r>
              <a:rPr lang="en-GB" sz="2400" spc="-5" dirty="0">
                <a:latin typeface="Calibri"/>
                <a:cs typeface="Calibri"/>
              </a:rPr>
              <a:t> Cloud is also an option)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Work through problems </a:t>
            </a:r>
            <a:r>
              <a:rPr lang="en-GB" sz="2400" b="1" spc="-5" dirty="0">
                <a:latin typeface="Calibri"/>
                <a:cs typeface="Calibri"/>
              </a:rPr>
              <a:t>with your own code </a:t>
            </a:r>
            <a:r>
              <a:rPr lang="en-GB" sz="2400" spc="-5" dirty="0">
                <a:latin typeface="Calibri"/>
                <a:cs typeface="Calibri"/>
              </a:rPr>
              <a:t>for each lab</a:t>
            </a:r>
            <a:r>
              <a:rPr sz="2400" spc="-5" dirty="0">
                <a:latin typeface="Calibri"/>
                <a:cs typeface="Calibri"/>
              </a:rPr>
              <a:t>.</a:t>
            </a:r>
            <a:endParaRPr lang="en-US" sz="2400" spc="-5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Code buddies</a:t>
            </a: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Aim to make a good script!</a:t>
            </a:r>
            <a:endParaRPr sz="2400" b="1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0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spc="-5" dirty="0">
                <a:latin typeface="Calibri"/>
                <a:cs typeface="Calibri"/>
              </a:rPr>
              <a:t>Use the R Bootcamp and R tutorial pages as reference as needed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525"/>
              </a:spcBef>
              <a:buFont typeface="Symbol"/>
              <a:buChar char=""/>
              <a:tabLst>
                <a:tab pos="469900" algn="l"/>
              </a:tabLst>
            </a:pPr>
            <a:r>
              <a:rPr sz="2400" b="1" spc="-5" dirty="0">
                <a:latin typeface="Calibri"/>
                <a:cs typeface="Calibri"/>
              </a:rPr>
              <a:t>Try solving by yourself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is not </a:t>
            </a:r>
            <a:r>
              <a:rPr sz="2400" spc="-10" dirty="0">
                <a:latin typeface="Calibri"/>
                <a:cs typeface="Calibri"/>
              </a:rPr>
              <a:t>working, </a:t>
            </a:r>
            <a:r>
              <a:rPr sz="2400" b="1" dirty="0">
                <a:latin typeface="Calibri"/>
                <a:cs typeface="Calibri"/>
              </a:rPr>
              <a:t>ask </a:t>
            </a:r>
            <a:r>
              <a:rPr lang="en-GB" sz="2400" b="1" spc="-5" dirty="0">
                <a:latin typeface="Calibri"/>
                <a:cs typeface="Calibri"/>
              </a:rPr>
              <a:t>your code buddy </a:t>
            </a:r>
            <a:r>
              <a:rPr sz="2400" b="1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help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lang="en-GB" sz="2400" b="1" dirty="0">
                <a:latin typeface="Calibri"/>
                <a:cs typeface="Calibri"/>
              </a:rPr>
              <a:t>ask for help in Slack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lang="en-GB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afraid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admit </a:t>
            </a:r>
            <a:r>
              <a:rPr sz="2400" spc="-5" dirty="0">
                <a:latin typeface="Calibri"/>
                <a:cs typeface="Calibri"/>
              </a:rPr>
              <a:t>that you are </a:t>
            </a:r>
            <a:r>
              <a:rPr sz="2400" dirty="0">
                <a:latin typeface="Calibri"/>
                <a:cs typeface="Calibri"/>
              </a:rPr>
              <a:t>stuck. </a:t>
            </a:r>
            <a:r>
              <a:rPr sz="2400" spc="-5" dirty="0">
                <a:latin typeface="Calibri"/>
                <a:cs typeface="Calibri"/>
              </a:rPr>
              <a:t>You are not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alone.</a:t>
            </a:r>
            <a:endParaRPr sz="2400" dirty="0">
              <a:latin typeface="Calibri"/>
              <a:cs typeface="Calibri"/>
            </a:endParaRPr>
          </a:p>
          <a:p>
            <a:pPr marL="469900" marR="5080" indent="-228600">
              <a:lnSpc>
                <a:spcPct val="116700"/>
              </a:lnSpc>
              <a:spcBef>
                <a:spcPts val="112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400" dirty="0">
                <a:latin typeface="Calibri"/>
                <a:cs typeface="Calibri"/>
              </a:rPr>
              <a:t>Each lab should take approximately 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or more </a:t>
            </a:r>
            <a:r>
              <a:rPr sz="2400" spc="-5" dirty="0">
                <a:latin typeface="Calibri"/>
                <a:cs typeface="Calibri"/>
              </a:rPr>
              <a:t>hours. There is no specified </a:t>
            </a:r>
            <a:r>
              <a:rPr sz="2400" spc="-10" dirty="0">
                <a:latin typeface="Calibri"/>
                <a:cs typeface="Calibri"/>
              </a:rPr>
              <a:t>portion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lang="en-US" sz="2400" spc="-5" dirty="0">
                <a:latin typeface="Calibri"/>
                <a:cs typeface="Calibri"/>
              </a:rPr>
              <a:t>labs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must be </a:t>
            </a:r>
            <a:r>
              <a:rPr sz="2400" dirty="0">
                <a:latin typeface="Calibri"/>
                <a:cs typeface="Calibri"/>
              </a:rPr>
              <a:t>completed. </a:t>
            </a:r>
            <a:r>
              <a:rPr sz="2400" spc="-5" dirty="0">
                <a:latin typeface="Calibri"/>
                <a:cs typeface="Calibri"/>
              </a:rPr>
              <a:t>The further you </a:t>
            </a:r>
            <a:r>
              <a:rPr sz="2400" dirty="0">
                <a:latin typeface="Calibri"/>
                <a:cs typeface="Calibri"/>
              </a:rPr>
              <a:t>go, the more </a:t>
            </a:r>
            <a:r>
              <a:rPr sz="2400" spc="-5" dirty="0">
                <a:latin typeface="Calibri"/>
                <a:cs typeface="Calibri"/>
              </a:rPr>
              <a:t>you will learn. </a:t>
            </a:r>
            <a:r>
              <a:rPr sz="2400" spc="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17" y="698881"/>
            <a:ext cx="9898380" cy="486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spc="-5" dirty="0">
                <a:latin typeface="Calibri"/>
                <a:cs typeface="Calibri"/>
              </a:rPr>
              <a:t>Assignment brief</a:t>
            </a:r>
            <a:r>
              <a:rPr sz="2800" spc="-5" dirty="0">
                <a:latin typeface="Calibri"/>
                <a:cs typeface="Calibri"/>
              </a:rPr>
              <a:t>:</a:t>
            </a: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25"/>
              </a:spcBef>
              <a:tabLst>
                <a:tab pos="469900" algn="l"/>
              </a:tabLst>
            </a:pPr>
            <a:r>
              <a:rPr lang="en-US" sz="2800" spc="-5" dirty="0">
                <a:latin typeface="Calibri"/>
                <a:cs typeface="Calibri"/>
              </a:rPr>
              <a:t>Assignment brief available on Moodle</a:t>
            </a:r>
          </a:p>
          <a:p>
            <a:pPr marL="241300">
              <a:lnSpc>
                <a:spcPct val="100000"/>
              </a:lnSpc>
              <a:spcBef>
                <a:spcPts val="1525"/>
              </a:spcBef>
              <a:tabLst>
                <a:tab pos="469900" algn="l"/>
              </a:tabLst>
            </a:pPr>
            <a:endParaRPr lang="en-US" sz="2800" spc="-5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525"/>
              </a:spcBef>
              <a:tabLst>
                <a:tab pos="469900" algn="l"/>
              </a:tabLst>
            </a:pPr>
            <a:r>
              <a:rPr lang="en-US" sz="2800" spc="-5" dirty="0">
                <a:latin typeface="Calibri"/>
                <a:cs typeface="Calibri"/>
              </a:rPr>
              <a:t>Find a dataset you are interested in and </a:t>
            </a:r>
            <a:r>
              <a:rPr lang="en-US" sz="2800" spc="-5" dirty="0" err="1">
                <a:latin typeface="Calibri"/>
                <a:cs typeface="Calibri"/>
              </a:rPr>
              <a:t>analyse</a:t>
            </a:r>
            <a:r>
              <a:rPr lang="en-US" sz="2800" spc="-5" dirty="0">
                <a:latin typeface="Calibri"/>
                <a:cs typeface="Calibri"/>
              </a:rPr>
              <a:t> it reproducibly demonstrating the use of tools and principles we cover in this module</a:t>
            </a: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6985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800">
                <a:latin typeface="Calibri"/>
                <a:cs typeface="Calibri"/>
              </a:rPr>
              <a:t>Tidy data + Report + Documented </a:t>
            </a:r>
            <a:r>
              <a:rPr lang="en-US" sz="2800" dirty="0">
                <a:latin typeface="Calibri"/>
                <a:cs typeface="Calibri"/>
              </a:rPr>
              <a:t>R </a:t>
            </a:r>
            <a:r>
              <a:rPr lang="en-US" sz="2800">
                <a:latin typeface="Calibri"/>
                <a:cs typeface="Calibri"/>
              </a:rPr>
              <a:t>Code (100%)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17" y="698881"/>
            <a:ext cx="8014970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800" b="1" dirty="0">
                <a:latin typeface="Calibri"/>
                <a:cs typeface="Calibri"/>
              </a:rPr>
              <a:t>Web sites, info, resources</a:t>
            </a:r>
            <a:endParaRPr sz="28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800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C7041 module HAU </a:t>
            </a:r>
            <a:r>
              <a:rPr lang="en-US" sz="2800" u="heavy" spc="-5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moodle</a:t>
            </a:r>
            <a:endParaRPr lang="en-US" sz="2800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800" u="heavy" spc="-5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Bootcamp</a:t>
            </a:r>
            <a:endParaRPr lang="en-US" sz="2800" spc="-5"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800" spc="-5"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800" spc="-5"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labs</a:t>
            </a:r>
            <a:endParaRPr lang="en-US" sz="2800" spc="-5" dirty="0"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en-US" sz="2400" spc="-5" dirty="0">
              <a:uFill>
                <a:solidFill>
                  <a:srgbClr val="0000FF"/>
                </a:solidFill>
              </a:u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</TotalTime>
  <Words>1272</Words>
  <Application>Microsoft Office PowerPoint</Application>
  <PresentationFormat>Custom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Office Theme</vt:lpstr>
      <vt:lpstr>C7041 Experimental Design and Analysis</vt:lpstr>
      <vt:lpstr>1.00 Module introduction</vt:lpstr>
      <vt:lpstr>1.00: Module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R?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schluter</dc:creator>
  <cp:lastModifiedBy>Ed Harris</cp:lastModifiedBy>
  <cp:revision>58</cp:revision>
  <dcterms:created xsi:type="dcterms:W3CDTF">2020-09-20T21:11:56Z</dcterms:created>
  <dcterms:modified xsi:type="dcterms:W3CDTF">2021-11-08T11:37:43Z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2020-09-20T00:00:00Z</vt:filetime>
  </property>
</Properties>
</file>