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256" r:id="rId4"/>
    <p:sldId id="309" r:id="rId5"/>
    <p:sldId id="310" r:id="rId6"/>
    <p:sldId id="257" r:id="rId7"/>
    <p:sldId id="311" r:id="rId8"/>
    <p:sldId id="312" r:id="rId9"/>
    <p:sldId id="313" r:id="rId10"/>
    <p:sldId id="314" r:id="rId11"/>
    <p:sldId id="315" r:id="rId12"/>
    <p:sldId id="316" r:id="rId13"/>
    <p:sldId id="259" r:id="rId14"/>
    <p:sldId id="317" r:id="rId15"/>
    <p:sldId id="318" r:id="rId16"/>
    <p:sldId id="319" r:id="rId17"/>
    <p:sldId id="260" r:id="rId18"/>
    <p:sldId id="320" r:id="rId19"/>
    <p:sldId id="321" r:id="rId20"/>
    <p:sldId id="322" r:id="rId21"/>
    <p:sldId id="261" r:id="rId22"/>
    <p:sldId id="323" r:id="rId23"/>
    <p:sldId id="332" r:id="rId24"/>
    <p:sldId id="325" r:id="rId25"/>
    <p:sldId id="262" r:id="rId26"/>
    <p:sldId id="326" r:id="rId27"/>
    <p:sldId id="327" r:id="rId28"/>
    <p:sldId id="329" r:id="rId29"/>
    <p:sldId id="330" r:id="rId30"/>
    <p:sldId id="331" r:id="rId31"/>
    <p:sldId id="333" r:id="rId32"/>
    <p:sldId id="264" r:id="rId33"/>
    <p:sldId id="334" r:id="rId3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5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0022" y="487950"/>
            <a:ext cx="7338355" cy="71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294" y="1319761"/>
            <a:ext cx="9051811" cy="2183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counton.org/thesum/issue-07/issue-07-page-05.htm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Can-people-distinguish-P%C3%A2t%C3%A9-from-dog-food-Bohannon-Goldstein/4cb5e1aebd62139b49ae16c241b26c06ec51995c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3400" y="543105"/>
            <a:ext cx="7848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Example: </a:t>
            </a:r>
            <a:r>
              <a:rPr sz="4400" spc="-50" dirty="0"/>
              <a:t>Paradise</a:t>
            </a:r>
            <a:r>
              <a:rPr sz="4400" spc="10" dirty="0"/>
              <a:t> </a:t>
            </a:r>
            <a:r>
              <a:rPr sz="4400" spc="-30" dirty="0"/>
              <a:t>flycatchers</a:t>
            </a:r>
            <a:endParaRPr sz="4400" dirty="0"/>
          </a:p>
        </p:txBody>
      </p:sp>
      <p:sp>
        <p:nvSpPr>
          <p:cNvPr id="15" name="object 15"/>
          <p:cNvSpPr txBox="1"/>
          <p:nvPr/>
        </p:nvSpPr>
        <p:spPr>
          <a:xfrm>
            <a:off x="1695450" y="1395108"/>
            <a:ext cx="6667500" cy="223586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91440" algn="ctr">
              <a:spcBef>
                <a:spcPts val="155"/>
              </a:spcBef>
            </a:pPr>
            <a:r>
              <a:rPr sz="2400" spc="-3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population </a:t>
            </a:r>
            <a:r>
              <a:rPr sz="2400" spc="1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paradise </a:t>
            </a:r>
            <a:r>
              <a:rPr sz="2400" spc="-5" dirty="0">
                <a:latin typeface="Arial"/>
                <a:cs typeface="Arial"/>
              </a:rPr>
              <a:t>flycatchers </a:t>
            </a:r>
            <a:r>
              <a:rPr sz="2400" spc="-20" dirty="0">
                <a:latin typeface="Arial"/>
                <a:cs typeface="Arial"/>
              </a:rPr>
              <a:t>has </a:t>
            </a:r>
            <a:r>
              <a:rPr sz="2400" spc="35" dirty="0">
                <a:latin typeface="Arial"/>
                <a:cs typeface="Arial"/>
              </a:rPr>
              <a:t>80% </a:t>
            </a:r>
            <a:r>
              <a:rPr sz="2400" spc="5" dirty="0">
                <a:latin typeface="Arial"/>
                <a:cs typeface="Arial"/>
              </a:rPr>
              <a:t>brown </a:t>
            </a:r>
            <a:r>
              <a:rPr sz="2400" spc="-15" dirty="0">
                <a:latin typeface="Arial"/>
                <a:cs typeface="Arial"/>
              </a:rPr>
              <a:t>males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35" dirty="0">
                <a:latin typeface="Arial"/>
                <a:cs typeface="Arial"/>
              </a:rPr>
              <a:t>20% </a:t>
            </a:r>
            <a:r>
              <a:rPr sz="2400" dirty="0">
                <a:latin typeface="Arial"/>
                <a:cs typeface="Arial"/>
              </a:rPr>
              <a:t>white. </a:t>
            </a:r>
            <a:r>
              <a:rPr lang="en-US" sz="2400" spc="-45" dirty="0">
                <a:latin typeface="Arial"/>
                <a:cs typeface="Arial"/>
              </a:rPr>
              <a:t>You</a:t>
            </a:r>
            <a:r>
              <a:rPr sz="2400" spc="-5" dirty="0">
                <a:latin typeface="Arial"/>
                <a:cs typeface="Arial"/>
              </a:rPr>
              <a:t> capture 5 </a:t>
            </a:r>
            <a:r>
              <a:rPr sz="2400" spc="-15" dirty="0">
                <a:latin typeface="Arial"/>
                <a:cs typeface="Arial"/>
              </a:rPr>
              <a:t>male </a:t>
            </a:r>
            <a:r>
              <a:rPr sz="2400" spc="-5" dirty="0">
                <a:latin typeface="Arial"/>
                <a:cs typeface="Arial"/>
              </a:rPr>
              <a:t>flycatchers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random.</a:t>
            </a:r>
            <a:endParaRPr sz="2400" dirty="0">
              <a:latin typeface="Arial"/>
              <a:cs typeface="Arial"/>
            </a:endParaRPr>
          </a:p>
          <a:p>
            <a:pPr algn="ctr"/>
            <a:endParaRPr sz="2400" dirty="0">
              <a:latin typeface="Arial"/>
              <a:cs typeface="Arial"/>
            </a:endParaRPr>
          </a:p>
          <a:p>
            <a:pPr marL="12700" marR="5080" algn="ctr">
              <a:spcBef>
                <a:spcPts val="5"/>
              </a:spcBef>
            </a:pPr>
            <a:r>
              <a:rPr sz="2400" spc="-15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is the chance </a:t>
            </a:r>
            <a:r>
              <a:rPr sz="2400" spc="5" dirty="0">
                <a:latin typeface="Arial"/>
                <a:cs typeface="Arial"/>
              </a:rPr>
              <a:t>that </a:t>
            </a:r>
            <a:r>
              <a:rPr lang="en-US" sz="2400" spc="5" dirty="0">
                <a:latin typeface="Arial"/>
                <a:cs typeface="Arial"/>
              </a:rPr>
              <a:t>Exactly </a:t>
            </a:r>
            <a:r>
              <a:rPr sz="2400" spc="-5" dirty="0">
                <a:latin typeface="Arial"/>
                <a:cs typeface="Arial"/>
              </a:rPr>
              <a:t>3 </a:t>
            </a:r>
            <a:r>
              <a:rPr sz="2400" spc="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those </a:t>
            </a:r>
            <a:r>
              <a:rPr sz="2400" spc="-35" dirty="0">
                <a:latin typeface="Arial"/>
                <a:cs typeface="Arial"/>
              </a:rPr>
              <a:t>are </a:t>
            </a:r>
            <a:r>
              <a:rPr sz="2400" spc="5" dirty="0">
                <a:latin typeface="Arial"/>
                <a:cs typeface="Arial"/>
              </a:rPr>
              <a:t>brown </a:t>
            </a:r>
            <a:r>
              <a:rPr sz="2400" spc="-5" dirty="0">
                <a:latin typeface="Arial"/>
                <a:cs typeface="Arial"/>
              </a:rPr>
              <a:t>and 2 </a:t>
            </a:r>
            <a:r>
              <a:rPr sz="2400" spc="-3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white?</a:t>
            </a:r>
          </a:p>
        </p:txBody>
      </p:sp>
      <p:sp>
        <p:nvSpPr>
          <p:cNvPr id="16" name="object 16"/>
          <p:cNvSpPr>
            <a:spLocks noChangeAspect="1"/>
          </p:cNvSpPr>
          <p:nvPr/>
        </p:nvSpPr>
        <p:spPr>
          <a:xfrm>
            <a:off x="1371600" y="3886200"/>
            <a:ext cx="2590800" cy="3457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>
            <a:spLocks noChangeAspect="1"/>
          </p:cNvSpPr>
          <p:nvPr/>
        </p:nvSpPr>
        <p:spPr>
          <a:xfrm>
            <a:off x="5791200" y="3894734"/>
            <a:ext cx="3231575" cy="3481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34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185802" y="2113234"/>
            <a:ext cx="1470110" cy="8906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800" i="1" spc="10" dirty="0">
                <a:latin typeface="Times New Roman"/>
                <a:cs typeface="Times New Roman"/>
              </a:rPr>
              <a:t>p(brown)</a:t>
            </a: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800" b="1" i="1" spc="10" dirty="0">
                <a:latin typeface="Times New Roman"/>
                <a:cs typeface="Times New Roman"/>
              </a:rPr>
              <a:t>p </a:t>
            </a:r>
            <a:r>
              <a:rPr sz="2800" b="1" spc="10" dirty="0">
                <a:latin typeface="Times New Roman"/>
                <a:cs typeface="Times New Roman"/>
              </a:rPr>
              <a:t>=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0.8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3057" y="2150616"/>
            <a:ext cx="2511295" cy="8906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800" i="1" spc="10" dirty="0">
                <a:latin typeface="Times New Roman"/>
                <a:cs typeface="Times New Roman"/>
              </a:rPr>
              <a:t>n birds caught</a:t>
            </a: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800" b="1" i="1" spc="10" dirty="0">
                <a:latin typeface="Times New Roman"/>
                <a:cs typeface="Times New Roman"/>
              </a:rPr>
              <a:t>n </a:t>
            </a:r>
            <a:r>
              <a:rPr sz="2800" b="1" spc="10" dirty="0">
                <a:latin typeface="Times New Roman"/>
                <a:cs typeface="Times New Roman"/>
              </a:rPr>
              <a:t>=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5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1800" y="2113844"/>
            <a:ext cx="2694236" cy="8906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800" i="1" spc="15" dirty="0">
                <a:latin typeface="Times New Roman"/>
                <a:cs typeface="Times New Roman"/>
              </a:rPr>
              <a:t>X brown caught</a:t>
            </a: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800" b="1" i="1" spc="15" dirty="0">
                <a:latin typeface="Times New Roman"/>
                <a:cs typeface="Times New Roman"/>
              </a:rPr>
              <a:t>X </a:t>
            </a:r>
            <a:r>
              <a:rPr sz="2800" b="1" spc="10" dirty="0">
                <a:latin typeface="Times New Roman"/>
                <a:cs typeface="Times New Roman"/>
              </a:rPr>
              <a:t>=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3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A35C4E24-5C66-42D3-A6B4-A0CD45128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543105"/>
            <a:ext cx="7848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Example: </a:t>
            </a:r>
            <a:r>
              <a:rPr sz="4400" spc="-50" dirty="0"/>
              <a:t>Paradise</a:t>
            </a:r>
            <a:r>
              <a:rPr sz="4400" spc="10" dirty="0"/>
              <a:t> </a:t>
            </a:r>
            <a:r>
              <a:rPr sz="4400" spc="-30" dirty="0"/>
              <a:t>flycatchers</a:t>
            </a:r>
            <a:endParaRPr sz="44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5A420B1-19FD-45F4-AABA-1A8A85FF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27" y="3877301"/>
            <a:ext cx="6627237" cy="12849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8EBBEB-0220-4228-981A-3CAAEF3618F3}"/>
              </a:ext>
            </a:extLst>
          </p:cNvPr>
          <p:cNvSpPr txBox="1"/>
          <p:nvPr/>
        </p:nvSpPr>
        <p:spPr>
          <a:xfrm>
            <a:off x="800357" y="4267200"/>
            <a:ext cx="172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Math way:</a:t>
            </a:r>
            <a:endParaRPr lang="en-GB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0E500-BDCC-4A59-ADE4-D3454210CF7E}"/>
              </a:ext>
            </a:extLst>
          </p:cNvPr>
          <p:cNvSpPr txBox="1"/>
          <p:nvPr/>
        </p:nvSpPr>
        <p:spPr>
          <a:xfrm>
            <a:off x="1185802" y="6053758"/>
            <a:ext cx="1137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way:</a:t>
            </a:r>
            <a:endParaRPr lang="en-GB" sz="28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8B88BDC-0A3B-4ACE-AE6D-788A56167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496" y="6092443"/>
            <a:ext cx="6687656" cy="6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7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2667000" y="2349999"/>
            <a:ext cx="47244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800" spc="-150" dirty="0">
                <a:solidFill>
                  <a:srgbClr val="2F5597"/>
                </a:solidFill>
                <a:latin typeface="Arial"/>
                <a:cs typeface="Arial"/>
              </a:rPr>
              <a:t>Flash challenge: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4400" y="4362719"/>
            <a:ext cx="5169852" cy="8778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800" spc="-15" dirty="0">
                <a:latin typeface="Arial"/>
                <a:cs typeface="Arial"/>
              </a:rPr>
              <a:t>Calculate the </a:t>
            </a:r>
            <a:r>
              <a:rPr sz="2800" spc="-10" dirty="0">
                <a:latin typeface="Arial"/>
                <a:cs typeface="Arial"/>
              </a:rPr>
              <a:t>probability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lang="en-US" sz="2800" dirty="0">
                <a:latin typeface="Arial"/>
                <a:cs typeface="Arial"/>
              </a:rPr>
              <a:t>you capture </a:t>
            </a:r>
            <a:r>
              <a:rPr sz="2800" spc="10" dirty="0">
                <a:latin typeface="Arial"/>
                <a:cs typeface="Arial"/>
              </a:rPr>
              <a:t>3 </a:t>
            </a:r>
            <a:r>
              <a:rPr sz="2800" b="1" dirty="0">
                <a:latin typeface="Arial"/>
                <a:cs typeface="Arial"/>
              </a:rPr>
              <a:t>or </a:t>
            </a:r>
            <a:r>
              <a:rPr sz="2800" b="1" spc="-10" dirty="0">
                <a:latin typeface="Arial"/>
                <a:cs typeface="Arial"/>
              </a:rPr>
              <a:t>more </a:t>
            </a:r>
            <a:r>
              <a:rPr sz="2800" spc="-40" dirty="0">
                <a:latin typeface="Arial"/>
                <a:cs typeface="Arial"/>
              </a:rPr>
              <a:t>are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brown?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07D8A3E3-6864-4D75-8A2D-72D4A68AB3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543105"/>
            <a:ext cx="7848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Example: </a:t>
            </a:r>
            <a:r>
              <a:rPr sz="4400" spc="-50" dirty="0"/>
              <a:t>Paradise</a:t>
            </a:r>
            <a:r>
              <a:rPr sz="4400" spc="10" dirty="0"/>
              <a:t> </a:t>
            </a:r>
            <a:r>
              <a:rPr sz="4400" spc="-30" dirty="0"/>
              <a:t>flycatchers</a:t>
            </a:r>
            <a:endParaRPr sz="4400" dirty="0"/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65BCABEE-1F51-4315-82F9-25E1AF4B5ECF}"/>
              </a:ext>
            </a:extLst>
          </p:cNvPr>
          <p:cNvSpPr>
            <a:spLocks noChangeAspect="1"/>
          </p:cNvSpPr>
          <p:nvPr/>
        </p:nvSpPr>
        <p:spPr>
          <a:xfrm>
            <a:off x="8429548" y="4067782"/>
            <a:ext cx="1099632" cy="1467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7">
            <a:extLst>
              <a:ext uri="{FF2B5EF4-FFF2-40B4-BE49-F238E27FC236}">
                <a16:creationId xmlns:a16="http://schemas.microsoft.com/office/drawing/2014/main" id="{1225AB7C-294A-4674-961E-7F1EEF6306A7}"/>
              </a:ext>
            </a:extLst>
          </p:cNvPr>
          <p:cNvSpPr>
            <a:spLocks noChangeAspect="1"/>
          </p:cNvSpPr>
          <p:nvPr/>
        </p:nvSpPr>
        <p:spPr>
          <a:xfrm>
            <a:off x="6569881" y="4062819"/>
            <a:ext cx="1371600" cy="1477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17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9200" y="3449314"/>
            <a:ext cx="784860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-15" dirty="0">
                <a:latin typeface="Arial"/>
                <a:cs typeface="Arial"/>
              </a:rPr>
              <a:t>What </a:t>
            </a:r>
            <a:r>
              <a:rPr sz="2800" spc="-3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the probability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10" dirty="0">
                <a:latin typeface="Arial"/>
                <a:cs typeface="Arial"/>
              </a:rPr>
              <a:t>3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10" dirty="0">
                <a:latin typeface="Arial"/>
                <a:cs typeface="Arial"/>
              </a:rPr>
              <a:t>more </a:t>
            </a:r>
            <a:r>
              <a:rPr sz="2800" spc="-40" dirty="0">
                <a:latin typeface="Arial"/>
                <a:cs typeface="Arial"/>
              </a:rPr>
              <a:t>are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brown?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30">
            <a:extLst>
              <a:ext uri="{FF2B5EF4-FFF2-40B4-BE49-F238E27FC236}">
                <a16:creationId xmlns:a16="http://schemas.microsoft.com/office/drawing/2014/main" id="{D7DBC32C-75E7-45ED-A1A2-A2461B43E594}"/>
              </a:ext>
            </a:extLst>
          </p:cNvPr>
          <p:cNvSpPr txBox="1"/>
          <p:nvPr/>
        </p:nvSpPr>
        <p:spPr>
          <a:xfrm>
            <a:off x="2667000" y="2349999"/>
            <a:ext cx="47244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800" spc="-150" dirty="0">
                <a:solidFill>
                  <a:srgbClr val="2F5597"/>
                </a:solidFill>
                <a:latin typeface="Arial"/>
                <a:cs typeface="Arial"/>
              </a:rPr>
              <a:t>Flash challenge: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AFA8332-9E5B-4C23-B36F-162A8F0161DD}"/>
              </a:ext>
            </a:extLst>
          </p:cNvPr>
          <p:cNvSpPr txBox="1">
            <a:spLocks/>
          </p:cNvSpPr>
          <p:nvPr/>
        </p:nvSpPr>
        <p:spPr>
          <a:xfrm>
            <a:off x="533400" y="543105"/>
            <a:ext cx="7848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GB" sz="4400" kern="0" spc="-45">
                <a:solidFill>
                  <a:sysClr val="windowText" lastClr="000000"/>
                </a:solidFill>
              </a:rPr>
              <a:t>Example: </a:t>
            </a:r>
            <a:r>
              <a:rPr lang="en-GB" sz="4400" kern="0" spc="-50">
                <a:solidFill>
                  <a:sysClr val="windowText" lastClr="000000"/>
                </a:solidFill>
              </a:rPr>
              <a:t>Paradise</a:t>
            </a:r>
            <a:r>
              <a:rPr lang="en-GB" sz="4400" kern="0" spc="10">
                <a:solidFill>
                  <a:sysClr val="windowText" lastClr="000000"/>
                </a:solidFill>
              </a:rPr>
              <a:t> </a:t>
            </a:r>
            <a:r>
              <a:rPr lang="en-GB" sz="4400" kern="0" spc="-30">
                <a:solidFill>
                  <a:sysClr val="windowText" lastClr="000000"/>
                </a:solidFill>
              </a:rPr>
              <a:t>flycatchers</a:t>
            </a:r>
            <a:endParaRPr lang="en-GB" sz="4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5533C3-4FD2-423F-B097-6F1DEBF9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82" y="4343400"/>
            <a:ext cx="7149482" cy="21907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5708" y="838200"/>
            <a:ext cx="7772400" cy="186461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40"/>
              </a:spcBef>
            </a:pPr>
            <a:r>
              <a:rPr sz="4000" spc="-25" dirty="0">
                <a:solidFill>
                  <a:srgbClr val="ED7D31"/>
                </a:solidFill>
                <a:latin typeface="Arial"/>
                <a:cs typeface="Arial"/>
              </a:rPr>
              <a:t>Properties </a:t>
            </a:r>
            <a:r>
              <a:rPr sz="4000" spc="-10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4000" spc="-15" dirty="0">
                <a:solidFill>
                  <a:srgbClr val="ED7D31"/>
                </a:solidFill>
                <a:latin typeface="Arial"/>
                <a:cs typeface="Arial"/>
              </a:rPr>
              <a:t>the </a:t>
            </a:r>
            <a:r>
              <a:rPr sz="4000" spc="-25" dirty="0">
                <a:solidFill>
                  <a:srgbClr val="ED7D31"/>
                </a:solidFill>
                <a:latin typeface="Arial"/>
                <a:cs typeface="Arial"/>
              </a:rPr>
              <a:t>binomial </a:t>
            </a:r>
            <a:r>
              <a:rPr sz="4000" spc="-10" dirty="0">
                <a:solidFill>
                  <a:srgbClr val="ED7D31"/>
                </a:solidFill>
                <a:latin typeface="Arial"/>
                <a:cs typeface="Arial"/>
              </a:rPr>
              <a:t>distribution:  </a:t>
            </a:r>
            <a:r>
              <a:rPr sz="4000" spc="-35" dirty="0">
                <a:solidFill>
                  <a:srgbClr val="ED7D31"/>
                </a:solidFill>
                <a:latin typeface="Arial"/>
                <a:cs typeface="Arial"/>
              </a:rPr>
              <a:t>Mean </a:t>
            </a:r>
            <a:r>
              <a:rPr sz="4000" spc="-15" dirty="0">
                <a:solidFill>
                  <a:srgbClr val="ED7D31"/>
                </a:solidFill>
                <a:latin typeface="Arial"/>
                <a:cs typeface="Arial"/>
              </a:rPr>
              <a:t>and </a:t>
            </a:r>
            <a:r>
              <a:rPr sz="4000" spc="-40" dirty="0">
                <a:solidFill>
                  <a:srgbClr val="ED7D31"/>
                </a:solidFill>
                <a:latin typeface="Arial"/>
                <a:cs typeface="Arial"/>
              </a:rPr>
              <a:t>variance </a:t>
            </a:r>
            <a:r>
              <a:rPr sz="4000" spc="-10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4000" spc="-15" dirty="0">
                <a:solidFill>
                  <a:srgbClr val="ED7D31"/>
                </a:solidFill>
                <a:latin typeface="Arial"/>
                <a:cs typeface="Arial"/>
              </a:rPr>
              <a:t>number </a:t>
            </a:r>
            <a:r>
              <a:rPr sz="4000" spc="-10" dirty="0">
                <a:solidFill>
                  <a:srgbClr val="ED7D31"/>
                </a:solidFill>
                <a:latin typeface="Arial"/>
                <a:cs typeface="Arial"/>
              </a:rPr>
              <a:t>of</a:t>
            </a:r>
            <a:r>
              <a:rPr sz="4000" spc="114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4000" spc="-20" dirty="0">
                <a:solidFill>
                  <a:srgbClr val="ED7D31"/>
                </a:solidFill>
                <a:latin typeface="Arial"/>
                <a:cs typeface="Arial"/>
              </a:rPr>
              <a:t>successes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1558" y="3331469"/>
            <a:ext cx="4309816" cy="2685992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4400" i="1" spc="-30" dirty="0">
                <a:latin typeface="Symbol"/>
                <a:cs typeface="Symbol"/>
              </a:rPr>
              <a:t></a:t>
            </a:r>
            <a:r>
              <a:rPr sz="4400" i="1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Symbol"/>
                <a:cs typeface="Symbol"/>
              </a:rPr>
              <a:t></a:t>
            </a:r>
            <a:r>
              <a:rPr sz="4400" spc="-160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np</a:t>
            </a:r>
            <a:endParaRPr lang="en-US" sz="4400" i="1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805"/>
              </a:spcBef>
            </a:pPr>
            <a:endParaRPr sz="4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4400" i="1" spc="-25" dirty="0">
                <a:latin typeface="Symbol"/>
                <a:cs typeface="Symbol"/>
              </a:rPr>
              <a:t></a:t>
            </a:r>
            <a:r>
              <a:rPr sz="4400" i="1" spc="-25" dirty="0">
                <a:latin typeface="Times New Roman"/>
                <a:cs typeface="Times New Roman"/>
              </a:rPr>
              <a:t> </a:t>
            </a:r>
            <a:r>
              <a:rPr sz="4400" spc="22" baseline="43650" dirty="0">
                <a:latin typeface="Times New Roman"/>
                <a:cs typeface="Times New Roman"/>
              </a:rPr>
              <a:t>2 </a:t>
            </a:r>
            <a:r>
              <a:rPr sz="4400" spc="5" dirty="0">
                <a:latin typeface="Symbol"/>
                <a:cs typeface="Symbol"/>
              </a:rPr>
              <a:t>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i="1" spc="-45" dirty="0">
                <a:latin typeface="Times New Roman"/>
                <a:cs typeface="Times New Roman"/>
              </a:rPr>
              <a:t>np</a:t>
            </a:r>
            <a:r>
              <a:rPr sz="4400" spc="-67" baseline="-3584" dirty="0">
                <a:latin typeface="Symbol"/>
                <a:cs typeface="Symbol"/>
              </a:rPr>
              <a:t></a:t>
            </a:r>
            <a:r>
              <a:rPr sz="4400" spc="-45" dirty="0">
                <a:latin typeface="Times New Roman"/>
                <a:cs typeface="Times New Roman"/>
              </a:rPr>
              <a:t>1</a:t>
            </a:r>
            <a:r>
              <a:rPr sz="4400" spc="-45" dirty="0">
                <a:latin typeface="Symbol"/>
                <a:cs typeface="Symbol"/>
              </a:rPr>
              <a:t></a:t>
            </a:r>
            <a:r>
              <a:rPr sz="4400" spc="-245" dirty="0">
                <a:latin typeface="Times New Roman"/>
                <a:cs typeface="Times New Roman"/>
              </a:rPr>
              <a:t> </a:t>
            </a:r>
            <a:r>
              <a:rPr sz="4400" i="1" spc="-120" dirty="0">
                <a:latin typeface="Times New Roman"/>
                <a:cs typeface="Times New Roman"/>
              </a:rPr>
              <a:t>p</a:t>
            </a:r>
            <a:r>
              <a:rPr sz="4400" spc="-179" baseline="-3584" dirty="0">
                <a:latin typeface="Symbol"/>
                <a:cs typeface="Symbol"/>
              </a:rPr>
              <a:t></a:t>
            </a:r>
            <a:endParaRPr sz="4400" baseline="-3584" dirty="0">
              <a:latin typeface="Symbol"/>
              <a:cs typeface="Symbo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D8376-0947-4014-AD39-67F50A57D110}"/>
              </a:ext>
            </a:extLst>
          </p:cNvPr>
          <p:cNvSpPr txBox="1"/>
          <p:nvPr/>
        </p:nvSpPr>
        <p:spPr>
          <a:xfrm>
            <a:off x="5105400" y="4191000"/>
            <a:ext cx="4148384" cy="141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sz="2800" i="1" spc="40" dirty="0">
                <a:solidFill>
                  <a:srgbClr val="2F5597"/>
                </a:solidFill>
                <a:latin typeface="Arial"/>
                <a:cs typeface="Arial"/>
              </a:rPr>
              <a:t>p </a:t>
            </a:r>
            <a:r>
              <a:rPr lang="en-GB" sz="2800" spc="-25" dirty="0">
                <a:solidFill>
                  <a:srgbClr val="2F5597"/>
                </a:solidFill>
                <a:latin typeface="Arial"/>
                <a:cs typeface="Arial"/>
              </a:rPr>
              <a:t>probability </a:t>
            </a:r>
            <a:r>
              <a:rPr lang="en-GB" sz="2800" spc="-20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lang="en-GB" sz="2800" spc="1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2800" spc="-20" dirty="0">
                <a:solidFill>
                  <a:srgbClr val="2F5597"/>
                </a:solidFill>
                <a:latin typeface="Arial"/>
                <a:cs typeface="Arial"/>
              </a:rPr>
              <a:t>success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sz="28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sz="2800" i="1" spc="-40" dirty="0">
                <a:solidFill>
                  <a:srgbClr val="2F5597"/>
                </a:solidFill>
                <a:latin typeface="Arial"/>
                <a:cs typeface="Arial"/>
              </a:rPr>
              <a:t>n </a:t>
            </a:r>
            <a:r>
              <a:rPr lang="en-GB" sz="2800" spc="-40" dirty="0">
                <a:solidFill>
                  <a:srgbClr val="2F5597"/>
                </a:solidFill>
                <a:latin typeface="Arial"/>
                <a:cs typeface="Arial"/>
              </a:rPr>
              <a:t>trials</a:t>
            </a:r>
            <a:endParaRPr lang="en-GB" sz="2800" spc="-20" dirty="0">
              <a:solidFill>
                <a:srgbClr val="2F5597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0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124200" y="1981200"/>
            <a:ext cx="4267200" cy="13324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spcBef>
                <a:spcPts val="110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Binomial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r>
              <a:rPr sz="28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for</a:t>
            </a:r>
            <a:endParaRPr sz="2800" dirty="0">
              <a:latin typeface="Arial"/>
              <a:cs typeface="Arial"/>
            </a:endParaRPr>
          </a:p>
          <a:p>
            <a:pPr algn="ctr"/>
            <a:r>
              <a:rPr lang="en-GB" sz="2800" i="1" spc="4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lang="en-US" sz="2800" i="1" spc="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C55A11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C55A11"/>
                </a:solidFill>
                <a:latin typeface="Arial"/>
                <a:cs typeface="Arial"/>
              </a:rPr>
              <a:t>0.8, </a:t>
            </a:r>
            <a:r>
              <a:rPr sz="2800" i="1" spc="-40" dirty="0">
                <a:solidFill>
                  <a:srgbClr val="C55A11"/>
                </a:solidFill>
                <a:latin typeface="Arial"/>
                <a:cs typeface="Arial"/>
              </a:rPr>
              <a:t>n </a:t>
            </a:r>
            <a:r>
              <a:rPr sz="2800" spc="35" dirty="0">
                <a:solidFill>
                  <a:srgbClr val="C55A11"/>
                </a:solidFill>
                <a:latin typeface="Arial"/>
                <a:cs typeface="Arial"/>
              </a:rPr>
              <a:t>=</a:t>
            </a:r>
            <a:r>
              <a:rPr sz="2800" spc="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55A11"/>
                </a:solidFill>
                <a:latin typeface="Arial"/>
                <a:cs typeface="Arial"/>
              </a:rPr>
              <a:t>5</a:t>
            </a:r>
            <a:endParaRPr sz="2800" dirty="0">
              <a:latin typeface="Arial"/>
              <a:cs typeface="Arial"/>
            </a:endParaRPr>
          </a:p>
          <a:p>
            <a:pPr marL="1595120">
              <a:spcBef>
                <a:spcPts val="165"/>
              </a:spcBef>
            </a:pPr>
            <a:r>
              <a:rPr sz="2800" i="1" spc="-20" dirty="0">
                <a:latin typeface="Symbol"/>
                <a:cs typeface="Symbol"/>
              </a:rPr>
              <a:t>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Symbol"/>
                <a:cs typeface="Symbol"/>
              </a:rPr>
              <a:t>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np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1752600" y="3505200"/>
            <a:ext cx="6771128" cy="3657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6564B19-A234-4855-98C0-8B85EC97F2C8}"/>
              </a:ext>
            </a:extLst>
          </p:cNvPr>
          <p:cNvSpPr txBox="1">
            <a:spLocks/>
          </p:cNvSpPr>
          <p:nvPr/>
        </p:nvSpPr>
        <p:spPr>
          <a:xfrm>
            <a:off x="533400" y="543105"/>
            <a:ext cx="7848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GB" sz="4400" kern="0" spc="-45" dirty="0">
                <a:solidFill>
                  <a:srgbClr val="0070C0"/>
                </a:solidFill>
              </a:rPr>
              <a:t>Example: </a:t>
            </a:r>
            <a:r>
              <a:rPr lang="en-GB" sz="4400" kern="0" spc="-50" dirty="0">
                <a:solidFill>
                  <a:srgbClr val="0070C0"/>
                </a:solidFill>
              </a:rPr>
              <a:t>Paradise</a:t>
            </a:r>
            <a:r>
              <a:rPr lang="en-GB" sz="4400" kern="0" spc="10" dirty="0">
                <a:solidFill>
                  <a:srgbClr val="0070C0"/>
                </a:solidFill>
              </a:rPr>
              <a:t> </a:t>
            </a:r>
            <a:r>
              <a:rPr lang="en-GB" sz="4400" kern="0" spc="-30" dirty="0">
                <a:solidFill>
                  <a:srgbClr val="0070C0"/>
                </a:solidFill>
              </a:rPr>
              <a:t>flycatchers</a:t>
            </a:r>
            <a:endParaRPr lang="en-GB" sz="44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5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04800" y="631151"/>
            <a:ext cx="9220200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Proportion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successes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r>
              <a:rPr sz="4400" spc="8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sample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 rot="852272">
            <a:off x="2895600" y="3962400"/>
            <a:ext cx="1295400" cy="1496060"/>
          </a:xfrm>
          <a:custGeom>
            <a:avLst/>
            <a:gdLst/>
            <a:ahLst/>
            <a:cxnLst/>
            <a:rect l="l" t="t" r="r" b="b"/>
            <a:pathLst>
              <a:path w="487045" h="734059">
                <a:moveTo>
                  <a:pt x="448210" y="41911"/>
                </a:moveTo>
                <a:lnTo>
                  <a:pt x="0" y="723262"/>
                </a:lnTo>
                <a:lnTo>
                  <a:pt x="15679" y="733593"/>
                </a:lnTo>
                <a:lnTo>
                  <a:pt x="463889" y="52243"/>
                </a:lnTo>
                <a:lnTo>
                  <a:pt x="448210" y="41911"/>
                </a:lnTo>
                <a:close/>
              </a:path>
              <a:path w="487045" h="734059">
                <a:moveTo>
                  <a:pt x="482963" y="34065"/>
                </a:moveTo>
                <a:lnTo>
                  <a:pt x="453372" y="34065"/>
                </a:lnTo>
                <a:lnTo>
                  <a:pt x="469050" y="44397"/>
                </a:lnTo>
                <a:lnTo>
                  <a:pt x="463889" y="52243"/>
                </a:lnTo>
                <a:lnTo>
                  <a:pt x="479568" y="62575"/>
                </a:lnTo>
                <a:lnTo>
                  <a:pt x="482963" y="34065"/>
                </a:lnTo>
                <a:close/>
              </a:path>
              <a:path w="487045" h="734059">
                <a:moveTo>
                  <a:pt x="453372" y="34065"/>
                </a:moveTo>
                <a:lnTo>
                  <a:pt x="448210" y="41911"/>
                </a:lnTo>
                <a:lnTo>
                  <a:pt x="463889" y="52243"/>
                </a:lnTo>
                <a:lnTo>
                  <a:pt x="469050" y="44397"/>
                </a:lnTo>
                <a:lnTo>
                  <a:pt x="453372" y="34065"/>
                </a:lnTo>
                <a:close/>
              </a:path>
              <a:path w="487045" h="734059">
                <a:moveTo>
                  <a:pt x="487019" y="0"/>
                </a:moveTo>
                <a:lnTo>
                  <a:pt x="432531" y="31579"/>
                </a:lnTo>
                <a:lnTo>
                  <a:pt x="448210" y="41911"/>
                </a:lnTo>
                <a:lnTo>
                  <a:pt x="453372" y="34065"/>
                </a:lnTo>
                <a:lnTo>
                  <a:pt x="482963" y="34065"/>
                </a:lnTo>
                <a:lnTo>
                  <a:pt x="487019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2000" y="5105400"/>
            <a:ext cx="3200400" cy="1302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hat </a:t>
            </a:r>
            <a:r>
              <a:rPr sz="2800" spc="-20" dirty="0">
                <a:latin typeface="Arial"/>
                <a:cs typeface="Arial"/>
              </a:rPr>
              <a:t>(^) </a:t>
            </a:r>
            <a:r>
              <a:rPr lang="en-US" sz="2800" dirty="0">
                <a:latin typeface="Arial"/>
                <a:cs typeface="Arial"/>
              </a:rPr>
              <a:t>indicates</a:t>
            </a:r>
            <a:r>
              <a:rPr sz="2800" dirty="0">
                <a:latin typeface="Arial"/>
                <a:cs typeface="Arial"/>
              </a:rPr>
              <a:t> that </a:t>
            </a:r>
            <a:r>
              <a:rPr sz="2800" spc="-15" dirty="0">
                <a:latin typeface="Arial"/>
                <a:cs typeface="Arial"/>
              </a:rPr>
              <a:t>this </a:t>
            </a:r>
            <a:r>
              <a:rPr sz="2800" spc="-35" dirty="0">
                <a:latin typeface="Arial"/>
                <a:cs typeface="Arial"/>
              </a:rPr>
              <a:t>is </a:t>
            </a:r>
            <a:r>
              <a:rPr sz="2800" spc="-25" dirty="0">
                <a:latin typeface="Arial"/>
                <a:cs typeface="Arial"/>
              </a:rPr>
              <a:t>an </a:t>
            </a:r>
            <a:r>
              <a:rPr sz="2800" spc="-15" dirty="0">
                <a:latin typeface="Arial"/>
                <a:cs typeface="Arial"/>
              </a:rPr>
              <a:t>estimate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i="1" spc="25" dirty="0">
                <a:latin typeface="Arial"/>
                <a:cs typeface="Arial"/>
              </a:rPr>
              <a:t>p</a:t>
            </a:r>
            <a:r>
              <a:rPr sz="2800" spc="2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9ACAD6-C69C-41B7-BA8B-E66E450F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29418"/>
            <a:ext cx="1797068" cy="17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7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330" y="701988"/>
            <a:ext cx="8654269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Properties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sample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proportions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07B9C24-AFAF-43FC-95F7-B666E858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5448369" cy="34544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6799" y="762000"/>
            <a:ext cx="6404287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/>
              <a:t>Estimating </a:t>
            </a:r>
            <a:r>
              <a:rPr sz="4400" spc="-70" dirty="0"/>
              <a:t>a</a:t>
            </a:r>
            <a:r>
              <a:rPr sz="4400" spc="-15" dirty="0"/>
              <a:t> </a:t>
            </a:r>
            <a:r>
              <a:rPr sz="4400" spc="-10" dirty="0"/>
              <a:t>proportion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90800" y="5629072"/>
            <a:ext cx="4419600" cy="130869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800" dirty="0">
                <a:solidFill>
                  <a:srgbClr val="C55A11"/>
                </a:solidFill>
                <a:latin typeface="Arial"/>
                <a:cs typeface="Arial"/>
              </a:rPr>
              <a:t>The n</a:t>
            </a:r>
            <a:r>
              <a:rPr sz="2800" dirty="0">
                <a:solidFill>
                  <a:srgbClr val="C55A11"/>
                </a:solidFill>
                <a:latin typeface="Arial"/>
                <a:cs typeface="Arial"/>
              </a:rPr>
              <a:t>umber </a:t>
            </a: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C55A11"/>
                </a:solidFill>
                <a:latin typeface="Arial"/>
                <a:cs typeface="Arial"/>
              </a:rPr>
              <a:t>“successes” </a:t>
            </a:r>
            <a:r>
              <a:rPr lang="en-US" sz="2800" spc="-20" dirty="0">
                <a:solidFill>
                  <a:srgbClr val="C55A11"/>
                </a:solidFill>
                <a:latin typeface="Arial"/>
                <a:cs typeface="Arial"/>
              </a:rPr>
              <a:t>divided by the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total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sample</a:t>
            </a:r>
            <a:r>
              <a:rPr sz="2800" spc="7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C55A11"/>
                </a:solidFill>
                <a:latin typeface="Arial"/>
                <a:cs typeface="Arial"/>
              </a:rPr>
              <a:t>size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7F0F63-37AD-4BC8-B706-7C9A31C8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45" y="2359721"/>
            <a:ext cx="3714804" cy="253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4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893424" y="618529"/>
            <a:ext cx="8402976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Standard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error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estimate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proportion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A62E11D-7EB5-4918-AEF6-6BDF5FB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052091"/>
            <a:ext cx="5501361" cy="27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1066800"/>
            <a:ext cx="8540261" cy="703141"/>
          </a:xfrm>
        </p:spPr>
        <p:txBody>
          <a:bodyPr/>
          <a:lstStyle/>
          <a:p>
            <a:pPr algn="ctr"/>
            <a:r>
              <a:rPr lang="en-GB" sz="4569" dirty="0"/>
              <a:t>1.07 Analysing proportions</a:t>
            </a:r>
          </a:p>
        </p:txBody>
      </p:sp>
      <p:pic>
        <p:nvPicPr>
          <p:cNvPr id="1026" name="Picture 2" descr="xkcd: Hand Sanitizer">
            <a:extLst>
              <a:ext uri="{FF2B5EF4-FFF2-40B4-BE49-F238E27FC236}">
                <a16:creationId xmlns:a16="http://schemas.microsoft.com/office/drawing/2014/main" id="{2110D9AC-AEF5-498A-B0B2-7B76D5B2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49" y="2895600"/>
            <a:ext cx="7988301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>
            <a:spLocks noChangeAspect="1"/>
          </p:cNvSpPr>
          <p:nvPr/>
        </p:nvSpPr>
        <p:spPr>
          <a:xfrm>
            <a:off x="539355" y="3124200"/>
            <a:ext cx="8743436" cy="2761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6085A55B-C5E0-4CB4-82BB-9C8BBD42AB1B}"/>
              </a:ext>
            </a:extLst>
          </p:cNvPr>
          <p:cNvSpPr txBox="1"/>
          <p:nvPr/>
        </p:nvSpPr>
        <p:spPr>
          <a:xfrm>
            <a:off x="564958" y="457200"/>
            <a:ext cx="8839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larger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sample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has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lower 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standard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error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6944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679" y="765299"/>
            <a:ext cx="9193721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spc="10" dirty="0"/>
              <a:t>95% </a:t>
            </a:r>
            <a:r>
              <a:rPr sz="4000" spc="-15" dirty="0"/>
              <a:t>confidence </a:t>
            </a:r>
            <a:r>
              <a:rPr sz="4000" spc="-45" dirty="0"/>
              <a:t>interval </a:t>
            </a:r>
            <a:r>
              <a:rPr sz="4000" spc="-20" dirty="0"/>
              <a:t>for </a:t>
            </a:r>
            <a:r>
              <a:rPr sz="4000" spc="-65" dirty="0"/>
              <a:t>a</a:t>
            </a:r>
            <a:r>
              <a:rPr sz="4000" spc="55" dirty="0"/>
              <a:t> </a:t>
            </a:r>
            <a:r>
              <a:rPr sz="4000" spc="-5" dirty="0"/>
              <a:t>proportion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6019800"/>
            <a:ext cx="853440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10" dirty="0">
                <a:solidFill>
                  <a:srgbClr val="ED7D31"/>
                </a:solidFill>
                <a:latin typeface="Arial"/>
                <a:cs typeface="Arial"/>
              </a:rPr>
              <a:t>This </a:t>
            </a:r>
            <a:r>
              <a:rPr sz="2800" i="1" spc="5" dirty="0">
                <a:solidFill>
                  <a:srgbClr val="ED7D31"/>
                </a:solidFill>
                <a:latin typeface="Arial"/>
                <a:cs typeface="Arial"/>
              </a:rPr>
              <a:t>is </a:t>
            </a:r>
            <a:r>
              <a:rPr lang="en-US" sz="2800" i="1" spc="5" dirty="0">
                <a:solidFill>
                  <a:srgbClr val="ED7D31"/>
                </a:solidFill>
                <a:latin typeface="Arial"/>
                <a:cs typeface="Arial"/>
              </a:rPr>
              <a:t>called </a:t>
            </a:r>
            <a:r>
              <a:rPr sz="2800" i="1" spc="5" dirty="0">
                <a:solidFill>
                  <a:srgbClr val="ED7D31"/>
                </a:solidFill>
                <a:latin typeface="Arial"/>
                <a:cs typeface="Arial"/>
              </a:rPr>
              <a:t>the </a:t>
            </a:r>
            <a:r>
              <a:rPr lang="en-US" sz="2800" i="1" spc="5" dirty="0">
                <a:solidFill>
                  <a:srgbClr val="ED7D31"/>
                </a:solidFill>
                <a:latin typeface="Arial"/>
                <a:cs typeface="Arial"/>
              </a:rPr>
              <a:t>"</a:t>
            </a:r>
            <a:r>
              <a:rPr sz="2800" i="1" spc="10" dirty="0" err="1">
                <a:solidFill>
                  <a:srgbClr val="ED7D31"/>
                </a:solidFill>
                <a:latin typeface="Arial"/>
                <a:cs typeface="Arial"/>
              </a:rPr>
              <a:t>Agresti-Coull</a:t>
            </a:r>
            <a:r>
              <a:rPr lang="en-US" sz="2800" i="1" spc="10" dirty="0">
                <a:solidFill>
                  <a:srgbClr val="ED7D31"/>
                </a:solidFill>
                <a:latin typeface="Arial"/>
                <a:cs typeface="Arial"/>
              </a:rPr>
              <a:t>"</a:t>
            </a:r>
            <a:r>
              <a:rPr sz="2800" i="1" spc="10" dirty="0">
                <a:solidFill>
                  <a:srgbClr val="ED7D31"/>
                </a:solidFill>
                <a:latin typeface="Arial"/>
                <a:cs typeface="Arial"/>
              </a:rPr>
              <a:t> confidence</a:t>
            </a:r>
            <a:r>
              <a:rPr sz="2800" i="1" spc="-5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ED7D31"/>
                </a:solidFill>
                <a:latin typeface="Arial"/>
                <a:cs typeface="Arial"/>
              </a:rPr>
              <a:t>interval.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ECF4DD8-7F5D-48A2-A6A0-D0A0205CF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06624"/>
            <a:ext cx="6888671" cy="29591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990600" y="685800"/>
            <a:ext cx="8382000" cy="137217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Example: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Murphy’s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Law</a:t>
            </a:r>
            <a:r>
              <a:rPr lang="en-US" sz="4400" spc="-40" dirty="0">
                <a:solidFill>
                  <a:srgbClr val="2F5597"/>
                </a:solidFill>
                <a:latin typeface="Arial"/>
                <a:cs typeface="Arial"/>
              </a:rPr>
              <a:t> of t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oast </a:t>
            </a:r>
            <a:r>
              <a:rPr lang="en-US" sz="4400" spc="-40" dirty="0">
                <a:solidFill>
                  <a:srgbClr val="2F5597"/>
                </a:solidFill>
                <a:latin typeface="Arial"/>
                <a:cs typeface="Arial"/>
              </a:rPr>
              <a:t>falling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butter-side</a:t>
            </a:r>
            <a:r>
              <a:rPr sz="44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down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7602" y="2590800"/>
            <a:ext cx="5943600" cy="223586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105410">
              <a:spcBef>
                <a:spcPts val="155"/>
              </a:spcBef>
            </a:pPr>
            <a:r>
              <a:rPr sz="2400" spc="-30" dirty="0">
                <a:latin typeface="Arial"/>
                <a:cs typeface="Arial"/>
              </a:rPr>
              <a:t>British </a:t>
            </a:r>
            <a:r>
              <a:rPr sz="2400" spc="-20" dirty="0">
                <a:latin typeface="Arial"/>
                <a:cs typeface="Arial"/>
              </a:rPr>
              <a:t>students </a:t>
            </a:r>
            <a:r>
              <a:rPr sz="2400" spc="-15" dirty="0">
                <a:latin typeface="Arial"/>
                <a:cs typeface="Arial"/>
              </a:rPr>
              <a:t>dropped </a:t>
            </a:r>
            <a:r>
              <a:rPr sz="2400" spc="-10" dirty="0">
                <a:latin typeface="Arial"/>
                <a:cs typeface="Arial"/>
              </a:rPr>
              <a:t>9821 </a:t>
            </a:r>
            <a:r>
              <a:rPr sz="2400" spc="-30" dirty="0">
                <a:latin typeface="Arial"/>
                <a:cs typeface="Arial"/>
              </a:rPr>
              <a:t>pieces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toast. </a:t>
            </a:r>
            <a:r>
              <a:rPr sz="2400" spc="-10" dirty="0">
                <a:latin typeface="Arial"/>
                <a:cs typeface="Arial"/>
              </a:rPr>
              <a:t>6101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35" dirty="0">
                <a:latin typeface="Arial"/>
                <a:cs typeface="Arial"/>
              </a:rPr>
              <a:t>these  </a:t>
            </a:r>
            <a:r>
              <a:rPr sz="2400" spc="-30" dirty="0">
                <a:latin typeface="Arial"/>
                <a:cs typeface="Arial"/>
              </a:rPr>
              <a:t>landed </a:t>
            </a:r>
            <a:r>
              <a:rPr sz="2400" spc="-25" dirty="0">
                <a:latin typeface="Arial"/>
                <a:cs typeface="Arial"/>
              </a:rPr>
              <a:t>butter-side </a:t>
            </a:r>
            <a:r>
              <a:rPr sz="2400" spc="-10" dirty="0">
                <a:latin typeface="Arial"/>
                <a:cs typeface="Arial"/>
              </a:rPr>
              <a:t>down; 3720 </a:t>
            </a:r>
            <a:r>
              <a:rPr sz="2400" spc="-30" dirty="0">
                <a:latin typeface="Arial"/>
                <a:cs typeface="Arial"/>
              </a:rPr>
              <a:t>landed </a:t>
            </a:r>
            <a:r>
              <a:rPr sz="2400" spc="-25" dirty="0">
                <a:latin typeface="Arial"/>
                <a:cs typeface="Arial"/>
              </a:rPr>
              <a:t>butter-side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up.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>
              <a:spcBef>
                <a:spcPts val="5"/>
              </a:spcBef>
            </a:pPr>
            <a:r>
              <a:rPr sz="2400" spc="-15" dirty="0">
                <a:latin typeface="Arial"/>
                <a:cs typeface="Arial"/>
              </a:rPr>
              <a:t>How </a:t>
            </a:r>
            <a:r>
              <a:rPr sz="2400" spc="-25" dirty="0">
                <a:latin typeface="Arial"/>
                <a:cs typeface="Arial"/>
              </a:rPr>
              <a:t>often does </a:t>
            </a:r>
            <a:r>
              <a:rPr sz="2400" spc="-15" dirty="0">
                <a:latin typeface="Arial"/>
                <a:cs typeface="Arial"/>
              </a:rPr>
              <a:t>toast </a:t>
            </a:r>
            <a:r>
              <a:rPr sz="2400" spc="-35" dirty="0">
                <a:latin typeface="Arial"/>
                <a:cs typeface="Arial"/>
              </a:rPr>
              <a:t>land </a:t>
            </a:r>
            <a:r>
              <a:rPr sz="2400" spc="-25" dirty="0">
                <a:latin typeface="Arial"/>
                <a:cs typeface="Arial"/>
              </a:rPr>
              <a:t>butter-side </a:t>
            </a:r>
            <a:r>
              <a:rPr sz="2400" spc="-10" dirty="0">
                <a:latin typeface="Arial"/>
                <a:cs typeface="Arial"/>
              </a:rPr>
              <a:t>down, </a:t>
            </a:r>
            <a:r>
              <a:rPr sz="2400" spc="-45" dirty="0">
                <a:latin typeface="Arial"/>
                <a:cs typeface="Arial"/>
              </a:rPr>
              <a:t>as </a:t>
            </a:r>
            <a:r>
              <a:rPr sz="2400" spc="-10" dirty="0">
                <a:latin typeface="Arial"/>
                <a:cs typeface="Arial"/>
              </a:rPr>
              <a:t>“predicted” </a:t>
            </a:r>
            <a:r>
              <a:rPr sz="2400" spc="-30" dirty="0">
                <a:latin typeface="Arial"/>
                <a:cs typeface="Arial"/>
              </a:rPr>
              <a:t>by </a:t>
            </a:r>
            <a:r>
              <a:rPr sz="2400" spc="-40" dirty="0">
                <a:latin typeface="Arial"/>
                <a:cs typeface="Arial"/>
              </a:rPr>
              <a:t>Murphy’s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Law?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8400" y="6820271"/>
            <a:ext cx="57912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  <a:hlinkClick r:id="rId2"/>
              </a:rPr>
              <a:t>http://www.counton.org/thesum/issue-07/issue-07-page-05.htm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/>
          <p:cNvSpPr>
            <a:spLocks noChangeAspect="1"/>
          </p:cNvSpPr>
          <p:nvPr/>
        </p:nvSpPr>
        <p:spPr>
          <a:xfrm>
            <a:off x="533400" y="2667000"/>
            <a:ext cx="2895600" cy="314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811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990600" y="685800"/>
            <a:ext cx="8382000" cy="137217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Example: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Murphy’s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Law</a:t>
            </a:r>
            <a:r>
              <a:rPr lang="en-US" sz="4400" spc="-40" dirty="0">
                <a:solidFill>
                  <a:srgbClr val="2F5597"/>
                </a:solidFill>
                <a:latin typeface="Arial"/>
                <a:cs typeface="Arial"/>
              </a:rPr>
              <a:t> of t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oast </a:t>
            </a:r>
            <a:r>
              <a:rPr lang="en-US" sz="4400" spc="-40" dirty="0">
                <a:solidFill>
                  <a:srgbClr val="2F5597"/>
                </a:solidFill>
                <a:latin typeface="Arial"/>
                <a:cs typeface="Arial"/>
              </a:rPr>
              <a:t>falling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butter-side</a:t>
            </a:r>
            <a:r>
              <a:rPr sz="44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down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1400" y="2590800"/>
            <a:ext cx="5943600" cy="223586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105410">
              <a:spcBef>
                <a:spcPts val="155"/>
              </a:spcBef>
            </a:pPr>
            <a:r>
              <a:rPr sz="2400" spc="-30" dirty="0">
                <a:latin typeface="Arial"/>
                <a:cs typeface="Arial"/>
              </a:rPr>
              <a:t>British </a:t>
            </a:r>
            <a:r>
              <a:rPr sz="2400" spc="-20" dirty="0">
                <a:latin typeface="Arial"/>
                <a:cs typeface="Arial"/>
              </a:rPr>
              <a:t>students </a:t>
            </a:r>
            <a:r>
              <a:rPr sz="2400" spc="-15" dirty="0">
                <a:latin typeface="Arial"/>
                <a:cs typeface="Arial"/>
              </a:rPr>
              <a:t>dropped </a:t>
            </a:r>
            <a:r>
              <a:rPr sz="2400" spc="-10" dirty="0">
                <a:latin typeface="Arial"/>
                <a:cs typeface="Arial"/>
              </a:rPr>
              <a:t>9821 </a:t>
            </a:r>
            <a:r>
              <a:rPr sz="2400" spc="-30" dirty="0">
                <a:latin typeface="Arial"/>
                <a:cs typeface="Arial"/>
              </a:rPr>
              <a:t>pieces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toast. </a:t>
            </a:r>
            <a:r>
              <a:rPr sz="2400" spc="-10" dirty="0">
                <a:latin typeface="Arial"/>
                <a:cs typeface="Arial"/>
              </a:rPr>
              <a:t>6101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35" dirty="0">
                <a:latin typeface="Arial"/>
                <a:cs typeface="Arial"/>
              </a:rPr>
              <a:t>these  </a:t>
            </a:r>
            <a:r>
              <a:rPr sz="2400" spc="-30" dirty="0">
                <a:latin typeface="Arial"/>
                <a:cs typeface="Arial"/>
              </a:rPr>
              <a:t>landed </a:t>
            </a:r>
            <a:r>
              <a:rPr sz="2400" spc="-25" dirty="0">
                <a:latin typeface="Arial"/>
                <a:cs typeface="Arial"/>
              </a:rPr>
              <a:t>butter-side </a:t>
            </a:r>
            <a:r>
              <a:rPr sz="2400" spc="-10" dirty="0">
                <a:latin typeface="Arial"/>
                <a:cs typeface="Arial"/>
              </a:rPr>
              <a:t>down; 3720 </a:t>
            </a:r>
            <a:r>
              <a:rPr sz="2400" spc="-30" dirty="0">
                <a:latin typeface="Arial"/>
                <a:cs typeface="Arial"/>
              </a:rPr>
              <a:t>landed </a:t>
            </a:r>
            <a:r>
              <a:rPr sz="2400" spc="-25" dirty="0">
                <a:latin typeface="Arial"/>
                <a:cs typeface="Arial"/>
              </a:rPr>
              <a:t>butter-side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up.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>
              <a:spcBef>
                <a:spcPts val="5"/>
              </a:spcBef>
            </a:pPr>
            <a:r>
              <a:rPr sz="2400" spc="-15" dirty="0">
                <a:latin typeface="Arial"/>
                <a:cs typeface="Arial"/>
              </a:rPr>
              <a:t>How </a:t>
            </a:r>
            <a:r>
              <a:rPr sz="2400" spc="-25" dirty="0">
                <a:latin typeface="Arial"/>
                <a:cs typeface="Arial"/>
              </a:rPr>
              <a:t>often does </a:t>
            </a:r>
            <a:r>
              <a:rPr sz="2400" spc="-15" dirty="0">
                <a:latin typeface="Arial"/>
                <a:cs typeface="Arial"/>
              </a:rPr>
              <a:t>toast </a:t>
            </a:r>
            <a:r>
              <a:rPr sz="2400" spc="-35" dirty="0">
                <a:latin typeface="Arial"/>
                <a:cs typeface="Arial"/>
              </a:rPr>
              <a:t>land </a:t>
            </a:r>
            <a:r>
              <a:rPr sz="2400" spc="-25" dirty="0">
                <a:latin typeface="Arial"/>
                <a:cs typeface="Arial"/>
              </a:rPr>
              <a:t>butter-side </a:t>
            </a:r>
            <a:r>
              <a:rPr sz="2400" spc="-10" dirty="0">
                <a:latin typeface="Arial"/>
                <a:cs typeface="Arial"/>
              </a:rPr>
              <a:t>down, </a:t>
            </a:r>
            <a:r>
              <a:rPr sz="2400" spc="-45" dirty="0">
                <a:latin typeface="Arial"/>
                <a:cs typeface="Arial"/>
              </a:rPr>
              <a:t>as </a:t>
            </a:r>
            <a:r>
              <a:rPr sz="2400" spc="-10" dirty="0">
                <a:latin typeface="Arial"/>
                <a:cs typeface="Arial"/>
              </a:rPr>
              <a:t>“predicted” </a:t>
            </a:r>
            <a:r>
              <a:rPr sz="2400" spc="-30" dirty="0">
                <a:latin typeface="Arial"/>
                <a:cs typeface="Arial"/>
              </a:rPr>
              <a:t>by </a:t>
            </a:r>
            <a:r>
              <a:rPr sz="2400" spc="-40" dirty="0">
                <a:latin typeface="Arial"/>
                <a:cs typeface="Arial"/>
              </a:rPr>
              <a:t>Murphy’s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Law?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9"/>
          <p:cNvSpPr>
            <a:spLocks noChangeAspect="1"/>
          </p:cNvSpPr>
          <p:nvPr/>
        </p:nvSpPr>
        <p:spPr>
          <a:xfrm>
            <a:off x="533400" y="2667000"/>
            <a:ext cx="2895600" cy="314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8F73A-1222-40D1-8211-0056203E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181600"/>
            <a:ext cx="4968097" cy="202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71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6">
            <a:extLst>
              <a:ext uri="{FF2B5EF4-FFF2-40B4-BE49-F238E27FC236}">
                <a16:creationId xmlns:a16="http://schemas.microsoft.com/office/drawing/2014/main" id="{AE44D288-5326-49C6-A05C-3070AE8D0702}"/>
              </a:ext>
            </a:extLst>
          </p:cNvPr>
          <p:cNvSpPr txBox="1"/>
          <p:nvPr/>
        </p:nvSpPr>
        <p:spPr>
          <a:xfrm>
            <a:off x="990600" y="685800"/>
            <a:ext cx="8382000" cy="137217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Example: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Murphy’s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Law</a:t>
            </a:r>
            <a:r>
              <a:rPr lang="en-US" sz="4400" spc="-40" dirty="0">
                <a:solidFill>
                  <a:srgbClr val="2F5597"/>
                </a:solidFill>
                <a:latin typeface="Arial"/>
                <a:cs typeface="Arial"/>
              </a:rPr>
              <a:t> of t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oast </a:t>
            </a:r>
            <a:r>
              <a:rPr lang="en-US" sz="4400" spc="-40" dirty="0">
                <a:solidFill>
                  <a:srgbClr val="2F5597"/>
                </a:solidFill>
                <a:latin typeface="Arial"/>
                <a:cs typeface="Arial"/>
              </a:rPr>
              <a:t>falling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butter-side</a:t>
            </a:r>
            <a:r>
              <a:rPr sz="44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down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7A041-DF0C-4E15-810A-70D9F9A1462E}"/>
              </a:ext>
            </a:extLst>
          </p:cNvPr>
          <p:cNvSpPr txBox="1"/>
          <p:nvPr/>
        </p:nvSpPr>
        <p:spPr>
          <a:xfrm>
            <a:off x="2514600" y="3564864"/>
            <a:ext cx="5029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lang="en-GB" sz="2800" spc="-35" dirty="0">
                <a:solidFill>
                  <a:srgbClr val="C55A11"/>
                </a:solidFill>
                <a:latin typeface="Arial"/>
                <a:cs typeface="Arial"/>
              </a:rPr>
              <a:t>What </a:t>
            </a:r>
            <a:r>
              <a:rPr lang="en-GB" sz="2800" spc="-40" dirty="0">
                <a:solidFill>
                  <a:srgbClr val="C55A11"/>
                </a:solidFill>
                <a:latin typeface="Arial"/>
                <a:cs typeface="Arial"/>
              </a:rPr>
              <a:t>is </a:t>
            </a:r>
            <a:r>
              <a:rPr lang="en-GB" sz="2800" spc="-25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lang="en-GB" sz="2800" spc="-10" dirty="0">
                <a:solidFill>
                  <a:srgbClr val="C55A11"/>
                </a:solidFill>
                <a:latin typeface="Arial"/>
                <a:cs typeface="Arial"/>
              </a:rPr>
              <a:t>95% </a:t>
            </a:r>
            <a:r>
              <a:rPr lang="en-GB" sz="2800" spc="-25" dirty="0">
                <a:solidFill>
                  <a:srgbClr val="C55A11"/>
                </a:solidFill>
                <a:latin typeface="Arial"/>
                <a:cs typeface="Arial"/>
              </a:rPr>
              <a:t>confidence </a:t>
            </a:r>
            <a:r>
              <a:rPr lang="en-GB" sz="2800" spc="-40" dirty="0">
                <a:solidFill>
                  <a:srgbClr val="C55A11"/>
                </a:solidFill>
                <a:latin typeface="Arial"/>
                <a:cs typeface="Arial"/>
              </a:rPr>
              <a:t>interval </a:t>
            </a:r>
            <a:r>
              <a:rPr lang="en-GB" sz="2800" spc="-25" dirty="0">
                <a:solidFill>
                  <a:srgbClr val="C55A11"/>
                </a:solidFill>
                <a:latin typeface="Arial"/>
                <a:cs typeface="Arial"/>
              </a:rPr>
              <a:t>for this</a:t>
            </a:r>
            <a:r>
              <a:rPr lang="en-GB" sz="2800" spc="8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2800" spc="-30" dirty="0">
                <a:solidFill>
                  <a:srgbClr val="C55A11"/>
                </a:solidFill>
                <a:latin typeface="Arial"/>
                <a:cs typeface="Arial"/>
              </a:rPr>
              <a:t>estimate?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F1A4D785-C033-45F7-A467-509EB9C23C4F}"/>
              </a:ext>
            </a:extLst>
          </p:cNvPr>
          <p:cNvSpPr txBox="1"/>
          <p:nvPr/>
        </p:nvSpPr>
        <p:spPr>
          <a:xfrm>
            <a:off x="533400" y="6067348"/>
            <a:ext cx="24384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i="1" spc="5" dirty="0">
                <a:solidFill>
                  <a:srgbClr val="ED7D31"/>
                </a:solidFill>
                <a:latin typeface="Arial"/>
                <a:cs typeface="Arial"/>
              </a:rPr>
              <a:t>"</a:t>
            </a:r>
            <a:r>
              <a:rPr i="1" spc="10" dirty="0" err="1">
                <a:solidFill>
                  <a:srgbClr val="ED7D31"/>
                </a:solidFill>
                <a:latin typeface="Arial"/>
                <a:cs typeface="Arial"/>
              </a:rPr>
              <a:t>Agresti-Coull</a:t>
            </a:r>
            <a:r>
              <a:rPr lang="en-US" i="1" spc="10" dirty="0">
                <a:solidFill>
                  <a:srgbClr val="ED7D31"/>
                </a:solidFill>
                <a:latin typeface="Arial"/>
                <a:cs typeface="Arial"/>
              </a:rPr>
              <a:t>"</a:t>
            </a:r>
            <a:r>
              <a:rPr i="1" spc="10" dirty="0">
                <a:solidFill>
                  <a:srgbClr val="ED7D31"/>
                </a:solidFill>
                <a:latin typeface="Arial"/>
                <a:cs typeface="Arial"/>
              </a:rPr>
              <a:t> confidence</a:t>
            </a:r>
            <a:r>
              <a:rPr i="1" spc="-5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i="1" spc="5" dirty="0">
                <a:solidFill>
                  <a:srgbClr val="ED7D31"/>
                </a:solidFill>
                <a:latin typeface="Arial"/>
                <a:cs typeface="Arial"/>
              </a:rPr>
              <a:t>interval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D3650FE-7C67-4077-B2AA-53D5B24D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53064"/>
            <a:ext cx="2514600" cy="1080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049124E-FD8F-4F7A-82C3-560237E6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81910"/>
            <a:ext cx="2342454" cy="9541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303028A-B899-4418-A690-26282F18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964" y="5123118"/>
            <a:ext cx="6030529" cy="14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43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9716" y="2574263"/>
            <a:ext cx="7198968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40"/>
              </a:spcBef>
            </a:pP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What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95%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confidence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interval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for this</a:t>
            </a:r>
            <a:r>
              <a:rPr sz="2400" spc="8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estimate?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1800" y="6400800"/>
            <a:ext cx="3581400" cy="8906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800" spc="10" dirty="0">
                <a:solidFill>
                  <a:srgbClr val="C55A11"/>
                </a:solidFill>
                <a:latin typeface="Cambria Math"/>
                <a:cs typeface="Cambria Math"/>
              </a:rPr>
              <a:t>0.611 </a:t>
            </a:r>
            <a:r>
              <a:rPr sz="2800" spc="15" dirty="0">
                <a:solidFill>
                  <a:srgbClr val="C55A11"/>
                </a:solidFill>
                <a:latin typeface="Cambria Math"/>
                <a:cs typeface="Cambria Math"/>
              </a:rPr>
              <a:t>&lt; </a:t>
            </a:r>
            <a:r>
              <a:rPr lang="en-US" sz="2800" spc="380" dirty="0">
                <a:solidFill>
                  <a:srgbClr val="C55A11"/>
                </a:solidFill>
                <a:latin typeface="Cambria Math"/>
                <a:cs typeface="Cambria Math"/>
              </a:rPr>
              <a:t>p</a:t>
            </a:r>
            <a:r>
              <a:rPr sz="2800" spc="380" dirty="0">
                <a:solidFill>
                  <a:srgbClr val="C55A11"/>
                </a:solidFill>
                <a:latin typeface="Cambria Math"/>
                <a:cs typeface="Cambria Math"/>
              </a:rPr>
              <a:t> </a:t>
            </a:r>
            <a:r>
              <a:rPr sz="2800" spc="15" dirty="0">
                <a:solidFill>
                  <a:srgbClr val="C55A11"/>
                </a:solidFill>
                <a:latin typeface="Cambria Math"/>
                <a:cs typeface="Cambria Math"/>
              </a:rPr>
              <a:t>&lt;</a:t>
            </a:r>
            <a:r>
              <a:rPr sz="2800" spc="-100" dirty="0">
                <a:solidFill>
                  <a:srgbClr val="C55A11"/>
                </a:solidFill>
                <a:latin typeface="Cambria Math"/>
                <a:cs typeface="Cambria Math"/>
              </a:rPr>
              <a:t> </a:t>
            </a:r>
            <a:r>
              <a:rPr sz="2800" spc="10" dirty="0">
                <a:solidFill>
                  <a:srgbClr val="C55A11"/>
                </a:solidFill>
                <a:latin typeface="Cambria Math"/>
                <a:cs typeface="Cambria Math"/>
              </a:rPr>
              <a:t>0.631</a:t>
            </a:r>
            <a:endParaRPr lang="en-US" sz="2800" spc="10" dirty="0">
              <a:solidFill>
                <a:srgbClr val="C55A11"/>
              </a:solidFill>
              <a:latin typeface="Cambria Math"/>
              <a:cs typeface="Cambria Math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800" spc="10" dirty="0">
                <a:solidFill>
                  <a:srgbClr val="C55A11"/>
                </a:solidFill>
                <a:latin typeface="Cambria Math"/>
                <a:cs typeface="Cambria Math"/>
              </a:rPr>
              <a:t>It seems true!!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96934C44-5C66-423A-A628-CD41AD1D898E}"/>
              </a:ext>
            </a:extLst>
          </p:cNvPr>
          <p:cNvSpPr txBox="1"/>
          <p:nvPr/>
        </p:nvSpPr>
        <p:spPr>
          <a:xfrm>
            <a:off x="990600" y="685800"/>
            <a:ext cx="8382000" cy="137217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Example: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Murphy’s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Law</a:t>
            </a:r>
            <a:r>
              <a:rPr lang="en-US" sz="4400" spc="-40" dirty="0">
                <a:solidFill>
                  <a:srgbClr val="2F5597"/>
                </a:solidFill>
                <a:latin typeface="Arial"/>
                <a:cs typeface="Arial"/>
              </a:rPr>
              <a:t> of t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oast </a:t>
            </a:r>
            <a:r>
              <a:rPr lang="en-US" sz="4400" spc="-40" dirty="0">
                <a:solidFill>
                  <a:srgbClr val="2F5597"/>
                </a:solidFill>
                <a:latin typeface="Arial"/>
                <a:cs typeface="Arial"/>
              </a:rPr>
              <a:t>falling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butter-side</a:t>
            </a:r>
            <a:r>
              <a:rPr sz="44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down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1B4BA02-0E73-44DC-973C-BBA065AE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78629"/>
            <a:ext cx="6727171" cy="2819400"/>
          </a:xfrm>
          <a:prstGeom prst="rect">
            <a:avLst/>
          </a:prstGeom>
        </p:spPr>
      </p:pic>
      <p:pic>
        <p:nvPicPr>
          <p:cNvPr id="2050" name="Picture 2" descr="Happiness and Murphy's law: regisjean — LiveJournal">
            <a:extLst>
              <a:ext uri="{FF2B5EF4-FFF2-40B4-BE49-F238E27FC236}">
                <a16:creationId xmlns:a16="http://schemas.microsoft.com/office/drawing/2014/main" id="{F303D62F-3BFD-43FA-87FF-4ACF1226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373866"/>
            <a:ext cx="18859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C5CC5F6-6185-43B9-B1CF-88DB82EA7351}"/>
              </a:ext>
            </a:extLst>
          </p:cNvPr>
          <p:cNvSpPr txBox="1"/>
          <p:nvPr/>
        </p:nvSpPr>
        <p:spPr>
          <a:xfrm>
            <a:off x="838200" y="838200"/>
            <a:ext cx="876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40" dirty="0" err="1">
                <a:solidFill>
                  <a:srgbClr val="0070C0"/>
                </a:solidFill>
              </a:rPr>
              <a:t>Agresti-Coull</a:t>
            </a:r>
            <a:r>
              <a:rPr lang="en-GB" sz="4400" spc="-40" dirty="0">
                <a:solidFill>
                  <a:srgbClr val="0070C0"/>
                </a:solidFill>
              </a:rPr>
              <a:t> </a:t>
            </a:r>
            <a:r>
              <a:rPr lang="en-GB" sz="4400" spc="-25" dirty="0">
                <a:solidFill>
                  <a:srgbClr val="0070C0"/>
                </a:solidFill>
              </a:rPr>
              <a:t>confidence </a:t>
            </a:r>
            <a:r>
              <a:rPr lang="en-GB" sz="4400" spc="-55" dirty="0">
                <a:solidFill>
                  <a:srgbClr val="0070C0"/>
                </a:solidFill>
              </a:rPr>
              <a:t>intervals </a:t>
            </a:r>
            <a:r>
              <a:rPr lang="en-GB" sz="4400" spc="-60" dirty="0">
                <a:solidFill>
                  <a:srgbClr val="0070C0"/>
                </a:solidFill>
              </a:rPr>
              <a:t>in</a:t>
            </a:r>
            <a:r>
              <a:rPr lang="en-GB" sz="4400" spc="40" dirty="0">
                <a:solidFill>
                  <a:srgbClr val="0070C0"/>
                </a:solidFill>
              </a:rPr>
              <a:t> </a:t>
            </a:r>
            <a:r>
              <a:rPr lang="en-GB" sz="4400" spc="-110" dirty="0">
                <a:solidFill>
                  <a:srgbClr val="0070C0"/>
                </a:solidFill>
              </a:rPr>
              <a:t>R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B02E9D-12F7-4580-8D92-866F9A82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029200"/>
            <a:ext cx="7513156" cy="10604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4B9CEB-8B4C-4ED5-BEF0-70E27500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62" y="2959773"/>
            <a:ext cx="3886200" cy="16287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BCB0A0E-65B4-4E10-8705-041A0B6211BC}"/>
              </a:ext>
            </a:extLst>
          </p:cNvPr>
          <p:cNvSpPr txBox="1"/>
          <p:nvPr/>
        </p:nvSpPr>
        <p:spPr>
          <a:xfrm>
            <a:off x="685800" y="3624589"/>
            <a:ext cx="172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Math way:</a:t>
            </a:r>
            <a:endParaRPr lang="en-GB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9655AE-3CDE-4684-AFE6-EAACE61F690D}"/>
              </a:ext>
            </a:extLst>
          </p:cNvPr>
          <p:cNvSpPr txBox="1"/>
          <p:nvPr/>
        </p:nvSpPr>
        <p:spPr>
          <a:xfrm>
            <a:off x="533400" y="5297825"/>
            <a:ext cx="1137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way:</a:t>
            </a:r>
            <a:endParaRPr lang="en-GB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FB711D-3ADC-44D5-B3FE-8D1BFC38DF3C}"/>
              </a:ext>
            </a:extLst>
          </p:cNvPr>
          <p:cNvSpPr txBox="1"/>
          <p:nvPr/>
        </p:nvSpPr>
        <p:spPr>
          <a:xfrm>
            <a:off x="6372149" y="358801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GB" sz="1800" spc="10" dirty="0">
                <a:solidFill>
                  <a:srgbClr val="C55A11"/>
                </a:solidFill>
                <a:latin typeface="Cambria Math"/>
                <a:cs typeface="Cambria Math"/>
              </a:rPr>
              <a:t>0.611 </a:t>
            </a:r>
            <a:r>
              <a:rPr lang="en-GB" sz="1800" spc="15" dirty="0">
                <a:solidFill>
                  <a:srgbClr val="C55A11"/>
                </a:solidFill>
                <a:latin typeface="Cambria Math"/>
                <a:cs typeface="Cambria Math"/>
              </a:rPr>
              <a:t>&lt; </a:t>
            </a:r>
            <a:r>
              <a:rPr lang="en-GB" sz="1800" spc="380" dirty="0">
                <a:solidFill>
                  <a:srgbClr val="C55A11"/>
                </a:solidFill>
                <a:latin typeface="Cambria Math"/>
                <a:cs typeface="Cambria Math"/>
              </a:rPr>
              <a:t>p </a:t>
            </a:r>
            <a:r>
              <a:rPr lang="en-GB" sz="1800" spc="15" dirty="0">
                <a:solidFill>
                  <a:srgbClr val="C55A11"/>
                </a:solidFill>
                <a:latin typeface="Cambria Math"/>
                <a:cs typeface="Cambria Math"/>
              </a:rPr>
              <a:t>&lt;</a:t>
            </a:r>
            <a:r>
              <a:rPr lang="en-GB" sz="1800" spc="-100" dirty="0">
                <a:solidFill>
                  <a:srgbClr val="C55A11"/>
                </a:solidFill>
                <a:latin typeface="Cambria Math"/>
                <a:cs typeface="Cambria Math"/>
              </a:rPr>
              <a:t> </a:t>
            </a:r>
            <a:r>
              <a:rPr lang="en-GB" sz="1800" spc="10" dirty="0">
                <a:solidFill>
                  <a:srgbClr val="C55A11"/>
                </a:solidFill>
                <a:latin typeface="Cambria Math"/>
                <a:cs typeface="Cambria Math"/>
              </a:rPr>
              <a:t>0.631</a:t>
            </a:r>
          </a:p>
        </p:txBody>
      </p:sp>
    </p:spTree>
    <p:extLst>
      <p:ext uri="{BB962C8B-B14F-4D97-AF65-F5344CB8AC3E}">
        <p14:creationId xmlns:p14="http://schemas.microsoft.com/office/powerpoint/2010/main" val="4099118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762000" y="609600"/>
            <a:ext cx="8763000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Hypothesis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testing on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proportions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F4E0E82C-6E24-4355-A929-9E339916F9D5}"/>
              </a:ext>
            </a:extLst>
          </p:cNvPr>
          <p:cNvSpPr txBox="1"/>
          <p:nvPr/>
        </p:nvSpPr>
        <p:spPr>
          <a:xfrm>
            <a:off x="3062759" y="2057400"/>
            <a:ext cx="3932882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45" dirty="0">
                <a:solidFill>
                  <a:srgbClr val="2F5597"/>
                </a:solidFill>
                <a:latin typeface="Arial"/>
                <a:cs typeface="Arial"/>
              </a:rPr>
              <a:t>Binomial</a:t>
            </a:r>
            <a:r>
              <a:rPr sz="2800" spc="-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4C03F884-97F4-4F5B-94FB-3EB46E4B7752}"/>
              </a:ext>
            </a:extLst>
          </p:cNvPr>
          <p:cNvSpPr txBox="1"/>
          <p:nvPr/>
        </p:nvSpPr>
        <p:spPr>
          <a:xfrm>
            <a:off x="2167396" y="2895600"/>
            <a:ext cx="5952208" cy="1131720"/>
          </a:xfrm>
          <a:prstGeom prst="rect">
            <a:avLst/>
          </a:prstGeom>
          <a:solidFill>
            <a:srgbClr val="F4CE36"/>
          </a:solidFill>
        </p:spPr>
        <p:txBody>
          <a:bodyPr vert="horz" wrap="square" lIns="0" tIns="23495" rIns="0" bIns="0" rtlCol="0">
            <a:spAutoFit/>
          </a:bodyPr>
          <a:lstStyle/>
          <a:p>
            <a:pPr marL="44450" marR="158750"/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binomial </a:t>
            </a:r>
            <a:r>
              <a:rPr sz="2400" spc="-5" dirty="0">
                <a:latin typeface="Arial"/>
                <a:cs typeface="Arial"/>
              </a:rPr>
              <a:t>test </a:t>
            </a:r>
            <a:r>
              <a:rPr sz="2400" spc="-30" dirty="0">
                <a:latin typeface="Arial"/>
                <a:cs typeface="Arial"/>
              </a:rPr>
              <a:t>uses </a:t>
            </a:r>
            <a:r>
              <a:rPr sz="2400" spc="-10" dirty="0">
                <a:latin typeface="Arial"/>
                <a:cs typeface="Arial"/>
              </a:rPr>
              <a:t>data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test </a:t>
            </a:r>
            <a:r>
              <a:rPr sz="2400" spc="-15" dirty="0">
                <a:latin typeface="Arial"/>
                <a:cs typeface="Arial"/>
              </a:rPr>
              <a:t>whether  </a:t>
            </a:r>
            <a:r>
              <a:rPr sz="2400" spc="-55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population </a:t>
            </a:r>
            <a:r>
              <a:rPr sz="2400" spc="-5" dirty="0">
                <a:latin typeface="Arial"/>
                <a:cs typeface="Arial"/>
              </a:rPr>
              <a:t>proportion </a:t>
            </a:r>
            <a:r>
              <a:rPr sz="2400" i="1" spc="30" dirty="0">
                <a:latin typeface="Arial"/>
                <a:cs typeface="Arial"/>
              </a:rPr>
              <a:t>p </a:t>
            </a:r>
            <a:r>
              <a:rPr sz="2400" spc="-10" dirty="0">
                <a:latin typeface="Arial"/>
                <a:cs typeface="Arial"/>
              </a:rPr>
              <a:t>matches </a:t>
            </a:r>
            <a:r>
              <a:rPr sz="2400" spc="-55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null  </a:t>
            </a:r>
            <a:r>
              <a:rPr sz="2400" spc="-10" dirty="0">
                <a:latin typeface="Arial"/>
                <a:cs typeface="Arial"/>
              </a:rPr>
              <a:t>expectation </a:t>
            </a:r>
            <a:r>
              <a:rPr sz="2400" spc="-15" dirty="0">
                <a:latin typeface="Arial"/>
                <a:cs typeface="Arial"/>
              </a:rPr>
              <a:t>for 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proportion.</a:t>
            </a: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2E4D5C46-662C-40CA-B9B7-86256A57B58C}"/>
              </a:ext>
            </a:extLst>
          </p:cNvPr>
          <p:cNvSpPr txBox="1"/>
          <p:nvPr/>
        </p:nvSpPr>
        <p:spPr>
          <a:xfrm>
            <a:off x="2590800" y="4648200"/>
            <a:ext cx="541020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40640" indent="-333375"/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7" baseline="-18518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relative </a:t>
            </a:r>
            <a:r>
              <a:rPr sz="2400" spc="-20" dirty="0">
                <a:latin typeface="Arial"/>
                <a:cs typeface="Arial"/>
              </a:rPr>
              <a:t>frequency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successes </a:t>
            </a:r>
            <a:r>
              <a:rPr sz="2400" spc="-45" dirty="0">
                <a:latin typeface="Arial"/>
                <a:cs typeface="Arial"/>
              </a:rPr>
              <a:t>in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population </a:t>
            </a:r>
            <a:r>
              <a:rPr sz="2400" spc="-45" dirty="0">
                <a:latin typeface="Arial"/>
                <a:cs typeface="Arial"/>
              </a:rPr>
              <a:t>is </a:t>
            </a:r>
            <a:r>
              <a:rPr sz="2400" spc="20" dirty="0">
                <a:latin typeface="Arial"/>
                <a:cs typeface="Arial"/>
              </a:rPr>
              <a:t>p</a:t>
            </a:r>
            <a:r>
              <a:rPr sz="2400" spc="30" baseline="-18518" dirty="0">
                <a:latin typeface="Arial"/>
                <a:cs typeface="Arial"/>
              </a:rPr>
              <a:t>0</a:t>
            </a:r>
            <a:r>
              <a:rPr sz="2400" spc="104" baseline="-18518" dirty="0">
                <a:latin typeface="Arial"/>
                <a:cs typeface="Arial"/>
              </a:rPr>
              <a:t> </a:t>
            </a:r>
            <a:r>
              <a:rPr sz="2400" baseline="-18518" dirty="0">
                <a:latin typeface="Arial"/>
                <a:cs typeface="Arial"/>
              </a:rPr>
              <a:t>.</a:t>
            </a:r>
            <a:endParaRPr lang="en-US" sz="2400" baseline="-18518" dirty="0">
              <a:latin typeface="Arial"/>
              <a:cs typeface="Arial"/>
            </a:endParaRPr>
          </a:p>
          <a:p>
            <a:pPr marL="370840" marR="40640" indent="-333375"/>
            <a:endParaRPr sz="2400" baseline="-18518" dirty="0">
              <a:latin typeface="Arial"/>
              <a:cs typeface="Arial"/>
            </a:endParaRPr>
          </a:p>
          <a:p>
            <a:pPr marL="370840" marR="30480" indent="-333375"/>
            <a:r>
              <a:rPr sz="2400" spc="-20" dirty="0">
                <a:latin typeface="Arial"/>
                <a:cs typeface="Arial"/>
              </a:rPr>
              <a:t>H</a:t>
            </a:r>
            <a:r>
              <a:rPr sz="2400" spc="-30" baseline="-18518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: </a:t>
            </a:r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relative </a:t>
            </a:r>
            <a:r>
              <a:rPr sz="2400" spc="-20" dirty="0">
                <a:latin typeface="Arial"/>
                <a:cs typeface="Arial"/>
              </a:rPr>
              <a:t>frequency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successes </a:t>
            </a:r>
            <a:r>
              <a:rPr sz="2400" spc="-45" dirty="0">
                <a:latin typeface="Arial"/>
                <a:cs typeface="Arial"/>
              </a:rPr>
              <a:t>in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population </a:t>
            </a:r>
            <a:r>
              <a:rPr sz="2400" spc="-45" dirty="0">
                <a:latin typeface="Arial"/>
                <a:cs typeface="Arial"/>
              </a:rPr>
              <a:t>is </a:t>
            </a:r>
            <a:r>
              <a:rPr sz="2400" spc="5" dirty="0">
                <a:latin typeface="Arial"/>
                <a:cs typeface="Arial"/>
              </a:rPr>
              <a:t>not </a:t>
            </a:r>
            <a:r>
              <a:rPr sz="2400" spc="20" dirty="0">
                <a:latin typeface="Arial"/>
                <a:cs typeface="Arial"/>
              </a:rPr>
              <a:t>p</a:t>
            </a:r>
            <a:r>
              <a:rPr sz="2400" spc="30" baseline="-18518" dirty="0">
                <a:latin typeface="Arial"/>
                <a:cs typeface="Arial"/>
              </a:rPr>
              <a:t>0</a:t>
            </a:r>
            <a:r>
              <a:rPr sz="2400" spc="112" baseline="-18518" dirty="0">
                <a:latin typeface="Arial"/>
                <a:cs typeface="Arial"/>
              </a:rPr>
              <a:t> </a:t>
            </a:r>
            <a:r>
              <a:rPr sz="2400" baseline="-18518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83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913845"/>
            <a:ext cx="113919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Ex</a:t>
            </a:r>
            <a:r>
              <a:rPr spc="-85" dirty="0"/>
              <a:t>a</a:t>
            </a:r>
            <a:r>
              <a:rPr spc="10" dirty="0"/>
              <a:t>m</a:t>
            </a:r>
            <a:r>
              <a:rPr spc="45" dirty="0"/>
              <a:t>p</a:t>
            </a:r>
            <a:r>
              <a:rPr spc="-90" dirty="0"/>
              <a:t>l</a:t>
            </a:r>
            <a:r>
              <a:rPr spc="-7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3998" y="3247109"/>
            <a:ext cx="7693417" cy="147655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10"/>
              </a:spcBef>
            </a:pPr>
            <a:r>
              <a:rPr sz="2400" b="1" spc="-35" dirty="0">
                <a:latin typeface="Arial"/>
                <a:cs typeface="Arial"/>
              </a:rPr>
              <a:t>Human volunteers </a:t>
            </a:r>
            <a:r>
              <a:rPr sz="2400" spc="-40" dirty="0">
                <a:latin typeface="Arial"/>
                <a:cs typeface="Arial"/>
              </a:rPr>
              <a:t>were </a:t>
            </a:r>
            <a:r>
              <a:rPr sz="2400" spc="-30" dirty="0">
                <a:latin typeface="Arial"/>
                <a:cs typeface="Arial"/>
              </a:rPr>
              <a:t>asked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25" dirty="0">
                <a:latin typeface="Arial"/>
                <a:cs typeface="Arial"/>
              </a:rPr>
              <a:t>try </a:t>
            </a:r>
            <a:r>
              <a:rPr sz="2400" spc="-45" dirty="0">
                <a:latin typeface="Arial"/>
                <a:cs typeface="Arial"/>
              </a:rPr>
              <a:t>five </a:t>
            </a:r>
            <a:r>
              <a:rPr sz="2400" spc="-25" dirty="0">
                <a:latin typeface="Arial"/>
                <a:cs typeface="Arial"/>
              </a:rPr>
              <a:t>types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meat </a:t>
            </a:r>
            <a:r>
              <a:rPr sz="2400" spc="-15" dirty="0">
                <a:latin typeface="Arial"/>
                <a:cs typeface="Arial"/>
              </a:rPr>
              <a:t>products. </a:t>
            </a:r>
            <a:r>
              <a:rPr sz="2400" b="1" spc="-45" dirty="0">
                <a:latin typeface="Arial"/>
                <a:cs typeface="Arial"/>
              </a:rPr>
              <a:t>On</a:t>
            </a:r>
            <a:r>
              <a:rPr lang="en-US" sz="2400" b="1" spc="-45" dirty="0">
                <a:latin typeface="Arial"/>
                <a:cs typeface="Arial"/>
              </a:rPr>
              <a:t>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of </a:t>
            </a:r>
            <a:r>
              <a:rPr sz="2400" b="1" spc="-35" dirty="0">
                <a:latin typeface="Arial"/>
                <a:cs typeface="Arial"/>
              </a:rPr>
              <a:t>these </a:t>
            </a:r>
            <a:r>
              <a:rPr sz="2400" b="1" spc="-25" dirty="0">
                <a:latin typeface="Arial"/>
                <a:cs typeface="Arial"/>
              </a:rPr>
              <a:t>was </a:t>
            </a:r>
            <a:r>
              <a:rPr sz="2400" b="1" spc="-5" dirty="0">
                <a:latin typeface="Arial"/>
                <a:cs typeface="Arial"/>
              </a:rPr>
              <a:t>dog </a:t>
            </a:r>
            <a:r>
              <a:rPr sz="2400" b="1" spc="-10" dirty="0">
                <a:latin typeface="Arial"/>
                <a:cs typeface="Arial"/>
              </a:rPr>
              <a:t>food</a:t>
            </a:r>
            <a:r>
              <a:rPr sz="2400" spc="-10" dirty="0">
                <a:latin typeface="Arial"/>
                <a:cs typeface="Arial"/>
              </a:rPr>
              <a:t>; </a:t>
            </a:r>
            <a:r>
              <a:rPr sz="2400" spc="-25" dirty="0">
                <a:latin typeface="Arial"/>
                <a:cs typeface="Arial"/>
              </a:rPr>
              <a:t>the  others </a:t>
            </a:r>
            <a:r>
              <a:rPr sz="2400" spc="-40" dirty="0">
                <a:latin typeface="Arial"/>
                <a:cs typeface="Arial"/>
              </a:rPr>
              <a:t>were various </a:t>
            </a:r>
            <a:r>
              <a:rPr sz="2400" spc="-25" dirty="0">
                <a:latin typeface="Arial"/>
                <a:cs typeface="Arial"/>
              </a:rPr>
              <a:t>types </a:t>
            </a:r>
            <a:r>
              <a:rPr sz="2400" spc="-20" dirty="0">
                <a:latin typeface="Arial"/>
                <a:cs typeface="Arial"/>
              </a:rPr>
              <a:t>of paté. </a:t>
            </a:r>
            <a:r>
              <a:rPr sz="2400" spc="-55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volunteers  </a:t>
            </a:r>
            <a:r>
              <a:rPr sz="2400" spc="-40" dirty="0">
                <a:latin typeface="Arial"/>
                <a:cs typeface="Arial"/>
              </a:rPr>
              <a:t>were </a:t>
            </a:r>
            <a:r>
              <a:rPr sz="2400" spc="-30" dirty="0">
                <a:latin typeface="Arial"/>
                <a:cs typeface="Arial"/>
              </a:rPr>
              <a:t>asked </a:t>
            </a:r>
            <a:r>
              <a:rPr sz="2400" spc="-20" dirty="0">
                <a:latin typeface="Arial"/>
                <a:cs typeface="Arial"/>
              </a:rPr>
              <a:t>which of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five </a:t>
            </a:r>
            <a:r>
              <a:rPr sz="2400" spc="-25" dirty="0">
                <a:latin typeface="Arial"/>
                <a:cs typeface="Arial"/>
              </a:rPr>
              <a:t>was </a:t>
            </a:r>
            <a:r>
              <a:rPr sz="2400" spc="-30" dirty="0">
                <a:latin typeface="Arial"/>
                <a:cs typeface="Arial"/>
              </a:rPr>
              <a:t>their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favorite.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5087649"/>
            <a:ext cx="8307524" cy="7446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05"/>
              </a:spcBef>
            </a:pPr>
            <a:r>
              <a:rPr sz="2400" b="1" spc="-70" dirty="0">
                <a:latin typeface="Arial"/>
                <a:cs typeface="Arial"/>
              </a:rPr>
              <a:t>Two </a:t>
            </a:r>
            <a:r>
              <a:rPr sz="2400" b="1" spc="-10" dirty="0">
                <a:latin typeface="Arial"/>
                <a:cs typeface="Arial"/>
              </a:rPr>
              <a:t>out </a:t>
            </a:r>
            <a:r>
              <a:rPr sz="2400" b="1" spc="-20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18 </a:t>
            </a:r>
            <a:r>
              <a:rPr sz="2400" b="1" spc="-35" dirty="0">
                <a:latin typeface="Arial"/>
                <a:cs typeface="Arial"/>
              </a:rPr>
              <a:t>volunteers </a:t>
            </a:r>
            <a:r>
              <a:rPr sz="2400" b="1" spc="-25" dirty="0">
                <a:latin typeface="Arial"/>
                <a:cs typeface="Arial"/>
              </a:rPr>
              <a:t>chose the </a:t>
            </a:r>
            <a:r>
              <a:rPr sz="2400" b="1" spc="-5" dirty="0">
                <a:latin typeface="Arial"/>
                <a:cs typeface="Arial"/>
              </a:rPr>
              <a:t>dog </a:t>
            </a:r>
            <a:r>
              <a:rPr sz="2400" b="1" spc="-10" dirty="0">
                <a:latin typeface="Arial"/>
                <a:cs typeface="Arial"/>
              </a:rPr>
              <a:t>food</a:t>
            </a:r>
            <a:r>
              <a:rPr sz="2400" spc="-10" dirty="0">
                <a:latin typeface="Arial"/>
                <a:cs typeface="Arial"/>
              </a:rPr>
              <a:t>. </a:t>
            </a:r>
            <a:r>
              <a:rPr sz="2400" spc="-55" dirty="0">
                <a:latin typeface="Arial"/>
                <a:cs typeface="Arial"/>
              </a:rPr>
              <a:t>Is </a:t>
            </a:r>
            <a:r>
              <a:rPr sz="2400" spc="-40" dirty="0">
                <a:latin typeface="Arial"/>
                <a:cs typeface="Arial"/>
              </a:rPr>
              <a:t>there </a:t>
            </a:r>
            <a:r>
              <a:rPr sz="2400" spc="-35" dirty="0">
                <a:latin typeface="Arial"/>
                <a:cs typeface="Arial"/>
              </a:rPr>
              <a:t>evidence </a:t>
            </a:r>
            <a:r>
              <a:rPr sz="2400" spc="-15" dirty="0">
                <a:latin typeface="Arial"/>
                <a:cs typeface="Arial"/>
              </a:rPr>
              <a:t>that </a:t>
            </a:r>
            <a:r>
              <a:rPr sz="2400" spc="-25" dirty="0">
                <a:latin typeface="Arial"/>
                <a:cs typeface="Arial"/>
              </a:rPr>
              <a:t>people </a:t>
            </a:r>
            <a:r>
              <a:rPr sz="2400" spc="-35" dirty="0">
                <a:latin typeface="Arial"/>
                <a:cs typeface="Arial"/>
              </a:rPr>
              <a:t>prefer human </a:t>
            </a:r>
            <a:r>
              <a:rPr sz="2400" spc="-10" dirty="0">
                <a:latin typeface="Arial"/>
                <a:cs typeface="Arial"/>
              </a:rPr>
              <a:t>food </a:t>
            </a:r>
            <a:r>
              <a:rPr sz="2400" spc="-40" dirty="0">
                <a:latin typeface="Arial"/>
                <a:cs typeface="Arial"/>
              </a:rPr>
              <a:t>over </a:t>
            </a:r>
            <a:r>
              <a:rPr sz="2400" spc="-5" dirty="0">
                <a:latin typeface="Arial"/>
                <a:cs typeface="Arial"/>
              </a:rPr>
              <a:t>dog</a:t>
            </a:r>
            <a:r>
              <a:rPr sz="2400" spc="-20" dirty="0">
                <a:latin typeface="Arial"/>
                <a:cs typeface="Arial"/>
              </a:rPr>
              <a:t> food?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5229" y="6553200"/>
            <a:ext cx="717218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5" dirty="0">
                <a:latin typeface="Arial"/>
                <a:cs typeface="Arial"/>
              </a:rPr>
              <a:t>Bohannon,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J.,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R.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Goldstein,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A.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Herschkowitsch.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2010.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people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distinguish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pâté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from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food?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i="1" spc="-20" dirty="0">
                <a:latin typeface="Arial"/>
                <a:cs typeface="Arial"/>
              </a:rPr>
              <a:t>Chance</a:t>
            </a:r>
            <a:r>
              <a:rPr lang="en-US" sz="1600" i="1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23: </a:t>
            </a:r>
            <a:r>
              <a:rPr sz="1600" spc="-15" dirty="0">
                <a:latin typeface="Arial"/>
                <a:cs typeface="Arial"/>
              </a:rPr>
              <a:t>43–46.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4" name="object 21">
            <a:extLst>
              <a:ext uri="{FF2B5EF4-FFF2-40B4-BE49-F238E27FC236}">
                <a16:creationId xmlns:a16="http://schemas.microsoft.com/office/drawing/2014/main" id="{D670F1B6-4EE5-4B81-AC6E-063216FA10E3}"/>
              </a:ext>
            </a:extLst>
          </p:cNvPr>
          <p:cNvSpPr txBox="1"/>
          <p:nvPr/>
        </p:nvSpPr>
        <p:spPr>
          <a:xfrm>
            <a:off x="762000" y="609600"/>
            <a:ext cx="8763000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Hypothesis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testing on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proportions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6146" name="Picture 2" descr="Lol Face Meme PNG | PNG All">
            <a:extLst>
              <a:ext uri="{FF2B5EF4-FFF2-40B4-BE49-F238E27FC236}">
                <a16:creationId xmlns:a16="http://schemas.microsoft.com/office/drawing/2014/main" id="{FA4AEE2D-27D9-4BF0-B97A-F0A7A0860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22373"/>
            <a:ext cx="836465" cy="6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icken liver pâté recipe - BBC Food">
            <a:extLst>
              <a:ext uri="{FF2B5EF4-FFF2-40B4-BE49-F238E27FC236}">
                <a16:creationId xmlns:a16="http://schemas.microsoft.com/office/drawing/2014/main" id="{668F6153-3B57-4340-A382-20E6F7E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81683"/>
            <a:ext cx="2895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Newman's Own Organics Liver Canned Food for Dogs *** Check out the image by  visiting the link. (This is an affilia… | Dog food recipes, Canned food,  Canned dog food">
            <a:extLst>
              <a:ext uri="{FF2B5EF4-FFF2-40B4-BE49-F238E27FC236}">
                <a16:creationId xmlns:a16="http://schemas.microsoft.com/office/drawing/2014/main" id="{F017EDA1-72BF-425C-BF5A-B5ED903E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22064"/>
            <a:ext cx="1307181" cy="17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53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05000" y="2347592"/>
            <a:ext cx="23622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70" dirty="0">
                <a:solidFill>
                  <a:srgbClr val="2F5597"/>
                </a:solidFill>
                <a:latin typeface="Arial"/>
                <a:cs typeface="Arial"/>
              </a:rPr>
              <a:t>H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y</a:t>
            </a:r>
            <a:r>
              <a:rPr sz="2800" spc="45" dirty="0">
                <a:solidFill>
                  <a:srgbClr val="2F5597"/>
                </a:solidFill>
                <a:latin typeface="Arial"/>
                <a:cs typeface="Arial"/>
              </a:rPr>
              <a:t>p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o</a:t>
            </a:r>
            <a:r>
              <a:rPr sz="2800" spc="45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sz="2800" spc="-45" dirty="0">
                <a:solidFill>
                  <a:srgbClr val="2F5597"/>
                </a:solidFill>
                <a:latin typeface="Arial"/>
                <a:cs typeface="Arial"/>
              </a:rPr>
              <a:t>h</a:t>
            </a:r>
            <a:r>
              <a:rPr sz="2800" spc="-85" dirty="0">
                <a:solidFill>
                  <a:srgbClr val="2F5597"/>
                </a:solidFill>
                <a:latin typeface="Arial"/>
                <a:cs typeface="Arial"/>
              </a:rPr>
              <a:t>e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s</a:t>
            </a:r>
            <a:r>
              <a:rPr sz="2800" spc="-85" dirty="0">
                <a:solidFill>
                  <a:srgbClr val="2F5597"/>
                </a:solidFill>
                <a:latin typeface="Arial"/>
                <a:cs typeface="Arial"/>
              </a:rPr>
              <a:t>e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5200" y="3424847"/>
            <a:ext cx="5562600" cy="113877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2400" spc="-10" dirty="0">
                <a:latin typeface="Arial"/>
                <a:cs typeface="Arial"/>
              </a:rPr>
              <a:t>H</a:t>
            </a:r>
            <a:r>
              <a:rPr lang="en-US" sz="2400" spc="-10" baseline="-25000" dirty="0">
                <a:latin typeface="Arial"/>
                <a:cs typeface="Arial"/>
              </a:rPr>
              <a:t>0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: </a:t>
            </a:r>
            <a:r>
              <a:rPr sz="2400" spc="-10" dirty="0">
                <a:latin typeface="Arial"/>
                <a:cs typeface="Arial"/>
              </a:rPr>
              <a:t>Dog </a:t>
            </a:r>
            <a:r>
              <a:rPr sz="2400" spc="10" dirty="0">
                <a:latin typeface="Arial"/>
                <a:cs typeface="Arial"/>
              </a:rPr>
              <a:t>food </a:t>
            </a:r>
            <a:r>
              <a:rPr sz="2400" spc="-40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chosen 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best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GB" sz="2400" spc="15" dirty="0">
                <a:latin typeface="Arial"/>
                <a:cs typeface="Arial"/>
              </a:rPr>
              <a:t>20% </a:t>
            </a:r>
            <a:r>
              <a:rPr lang="en-GB" sz="2400" spc="-10" dirty="0">
                <a:latin typeface="Arial"/>
                <a:cs typeface="Arial"/>
              </a:rPr>
              <a:t>of the</a:t>
            </a:r>
            <a:r>
              <a:rPr lang="en-GB" sz="2400" spc="-80" dirty="0">
                <a:latin typeface="Arial"/>
                <a:cs typeface="Arial"/>
              </a:rPr>
              <a:t> </a:t>
            </a:r>
            <a:r>
              <a:rPr lang="en-GB" sz="2400" spc="-15" dirty="0">
                <a:latin typeface="Arial"/>
                <a:cs typeface="Arial"/>
              </a:rPr>
              <a:t>time.</a:t>
            </a:r>
            <a:endParaRPr lang="en-GB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5200" y="5094389"/>
            <a:ext cx="5562600" cy="7389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30480">
              <a:lnSpc>
                <a:spcPct val="100600"/>
              </a:lnSpc>
              <a:spcBef>
                <a:spcPts val="125"/>
              </a:spcBef>
            </a:pPr>
            <a:r>
              <a:rPr sz="2400" spc="-25" dirty="0">
                <a:latin typeface="Arial"/>
                <a:cs typeface="Arial"/>
              </a:rPr>
              <a:t>H</a:t>
            </a:r>
            <a:r>
              <a:rPr sz="2800" spc="-37" baseline="-18518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: </a:t>
            </a:r>
            <a:r>
              <a:rPr sz="2400" spc="-10" dirty="0">
                <a:latin typeface="Arial"/>
                <a:cs typeface="Arial"/>
              </a:rPr>
              <a:t>Dog </a:t>
            </a:r>
            <a:r>
              <a:rPr sz="2400" spc="10" dirty="0">
                <a:latin typeface="Arial"/>
                <a:cs typeface="Arial"/>
              </a:rPr>
              <a:t>food </a:t>
            </a:r>
            <a:r>
              <a:rPr sz="2400" spc="-40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chosen </a:t>
            </a:r>
            <a:r>
              <a:rPr sz="2400" spc="-40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best </a:t>
            </a:r>
            <a:r>
              <a:rPr sz="2400" spc="-30" dirty="0">
                <a:latin typeface="Arial"/>
                <a:cs typeface="Arial"/>
              </a:rPr>
              <a:t>different </a:t>
            </a:r>
            <a:r>
              <a:rPr sz="2400" spc="-15" dirty="0">
                <a:latin typeface="Arial"/>
                <a:cs typeface="Arial"/>
              </a:rPr>
              <a:t>from </a:t>
            </a:r>
            <a:r>
              <a:rPr sz="2400" spc="15" dirty="0">
                <a:latin typeface="Arial"/>
                <a:cs typeface="Arial"/>
              </a:rPr>
              <a:t>20%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time.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0" y="4298506"/>
            <a:ext cx="220980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00" spc="-5" dirty="0">
                <a:solidFill>
                  <a:srgbClr val="C55A11"/>
                </a:solidFill>
                <a:latin typeface="Arial"/>
                <a:cs typeface="Arial"/>
              </a:rPr>
              <a:t>H</a:t>
            </a:r>
            <a:r>
              <a:rPr sz="2400" spc="-7" baseline="-18518" dirty="0">
                <a:solidFill>
                  <a:srgbClr val="C55A11"/>
                </a:solidFill>
                <a:latin typeface="Arial"/>
                <a:cs typeface="Arial"/>
              </a:rPr>
              <a:t>0</a:t>
            </a:r>
            <a:r>
              <a:rPr sz="2400" spc="-5" dirty="0">
                <a:solidFill>
                  <a:srgbClr val="C55A11"/>
                </a:solidFill>
                <a:latin typeface="Arial"/>
                <a:cs typeface="Arial"/>
              </a:rPr>
              <a:t>: </a:t>
            </a:r>
            <a:r>
              <a:rPr sz="2400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2400" spc="30" baseline="-18518" dirty="0">
                <a:solidFill>
                  <a:srgbClr val="C55A11"/>
                </a:solidFill>
                <a:latin typeface="Arial"/>
                <a:cs typeface="Arial"/>
              </a:rPr>
              <a:t>0 </a:t>
            </a:r>
            <a:r>
              <a:rPr sz="2400" spc="25" dirty="0">
                <a:solidFill>
                  <a:srgbClr val="C55A11"/>
                </a:solidFill>
                <a:latin typeface="Arial"/>
                <a:cs typeface="Arial"/>
              </a:rPr>
              <a:t>=</a:t>
            </a:r>
            <a:r>
              <a:rPr sz="2400" spc="8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C55A11"/>
                </a:solidFill>
                <a:latin typeface="Arial"/>
                <a:cs typeface="Arial"/>
              </a:rPr>
              <a:t>0.2.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6" name="object 21">
            <a:extLst>
              <a:ext uri="{FF2B5EF4-FFF2-40B4-BE49-F238E27FC236}">
                <a16:creationId xmlns:a16="http://schemas.microsoft.com/office/drawing/2014/main" id="{A9234E0E-E4D9-495A-9604-FB68A6E07313}"/>
              </a:ext>
            </a:extLst>
          </p:cNvPr>
          <p:cNvSpPr txBox="1"/>
          <p:nvPr/>
        </p:nvSpPr>
        <p:spPr>
          <a:xfrm>
            <a:off x="762000" y="609600"/>
            <a:ext cx="8763000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Hypothesis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testing on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proportions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C4796E-93B8-494F-832E-F9E0EBD6EB57}"/>
              </a:ext>
            </a:extLst>
          </p:cNvPr>
          <p:cNvSpPr txBox="1"/>
          <p:nvPr/>
        </p:nvSpPr>
        <p:spPr>
          <a:xfrm>
            <a:off x="3505200" y="6245754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08505">
              <a:lnSpc>
                <a:spcPct val="100000"/>
              </a:lnSpc>
              <a:spcBef>
                <a:spcPts val="969"/>
              </a:spcBef>
            </a:pPr>
            <a:r>
              <a:rPr lang="en-GB" sz="2400" spc="-20" dirty="0">
                <a:solidFill>
                  <a:srgbClr val="C55A11"/>
                </a:solidFill>
                <a:latin typeface="Arial"/>
                <a:cs typeface="Arial"/>
              </a:rPr>
              <a:t>H</a:t>
            </a:r>
            <a:r>
              <a:rPr lang="en-GB" sz="2400" spc="-30" baseline="-18518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lang="en-GB" sz="2400" spc="-20" dirty="0">
                <a:solidFill>
                  <a:srgbClr val="C55A11"/>
                </a:solidFill>
                <a:latin typeface="Arial"/>
                <a:cs typeface="Arial"/>
              </a:rPr>
              <a:t>: </a:t>
            </a:r>
            <a:r>
              <a:rPr lang="en-GB" sz="2400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lang="en-GB" sz="2400" spc="30" baseline="-18518" dirty="0">
                <a:solidFill>
                  <a:srgbClr val="C55A11"/>
                </a:solidFill>
                <a:latin typeface="Arial"/>
                <a:cs typeface="Arial"/>
              </a:rPr>
              <a:t>0 </a:t>
            </a:r>
            <a:r>
              <a:rPr lang="en-GB" sz="2400" spc="25" dirty="0">
                <a:solidFill>
                  <a:srgbClr val="C55A11"/>
                </a:solidFill>
                <a:latin typeface="Arial"/>
                <a:cs typeface="Arial"/>
              </a:rPr>
              <a:t>&gt;</a:t>
            </a:r>
            <a:r>
              <a:rPr lang="en-GB" sz="2400" spc="114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2400" spc="5" dirty="0">
                <a:solidFill>
                  <a:srgbClr val="C55A11"/>
                </a:solidFill>
                <a:latin typeface="Arial"/>
                <a:cs typeface="Arial"/>
              </a:rPr>
              <a:t>0.2</a:t>
            </a:r>
            <a:endParaRPr lang="en-GB" sz="2400" dirty="0">
              <a:latin typeface="Arial"/>
              <a:cs typeface="Arial"/>
            </a:endParaRPr>
          </a:p>
        </p:txBody>
      </p:sp>
      <p:pic>
        <p:nvPicPr>
          <p:cNvPr id="7172" name="Picture 4" descr="Good Fellas Hilarious Meme - Imgflip">
            <a:extLst>
              <a:ext uri="{FF2B5EF4-FFF2-40B4-BE49-F238E27FC236}">
                <a16:creationId xmlns:a16="http://schemas.microsoft.com/office/drawing/2014/main" id="{47E906C6-4EE0-4670-87EF-7F15D6EB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2462594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02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2863035"/>
            <a:ext cx="7745022" cy="204632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44450" marR="147320">
              <a:lnSpc>
                <a:spcPct val="101899"/>
              </a:lnSpc>
              <a:spcBef>
                <a:spcPts val="145"/>
              </a:spcBef>
            </a:pPr>
            <a:r>
              <a:rPr sz="4400" b="1" spc="15" dirty="0">
                <a:latin typeface="Arial"/>
                <a:cs typeface="Arial"/>
              </a:rPr>
              <a:t>A </a:t>
            </a:r>
            <a:r>
              <a:rPr sz="4400" b="1" i="1" spc="10" dirty="0">
                <a:latin typeface="Arial"/>
                <a:cs typeface="Arial"/>
              </a:rPr>
              <a:t>proportion </a:t>
            </a:r>
            <a:r>
              <a:rPr sz="4400" spc="5" dirty="0">
                <a:latin typeface="Arial"/>
                <a:cs typeface="Arial"/>
              </a:rPr>
              <a:t>is </a:t>
            </a:r>
            <a:r>
              <a:rPr sz="4400" spc="10" dirty="0">
                <a:latin typeface="Arial"/>
                <a:cs typeface="Arial"/>
              </a:rPr>
              <a:t>the fraction of</a:t>
            </a:r>
            <a:r>
              <a:rPr sz="4400" spc="-75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individuals having a particular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attribute.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0BB5F72-5460-43C2-AFDD-26D0EC05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540261" cy="703141"/>
          </a:xfrm>
        </p:spPr>
        <p:txBody>
          <a:bodyPr/>
          <a:lstStyle/>
          <a:p>
            <a:pPr algn="l"/>
            <a:r>
              <a:rPr lang="en-GB" sz="4569" dirty="0"/>
              <a:t>Proportions 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285923" y="2366077"/>
            <a:ext cx="5715000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800" i="1" spc="-25" dirty="0">
                <a:solidFill>
                  <a:srgbClr val="2F5597"/>
                </a:solidFill>
                <a:latin typeface="Arial"/>
                <a:cs typeface="Arial"/>
              </a:rPr>
              <a:t>N </a:t>
            </a:r>
            <a:r>
              <a:rPr sz="2800" spc="15" dirty="0">
                <a:solidFill>
                  <a:srgbClr val="2F5597"/>
                </a:solidFill>
                <a:latin typeface="Arial"/>
                <a:cs typeface="Arial"/>
              </a:rPr>
              <a:t>=18, </a:t>
            </a:r>
            <a:r>
              <a:rPr sz="2800" i="1" spc="20" dirty="0">
                <a:solidFill>
                  <a:srgbClr val="2F5597"/>
                </a:solidFill>
                <a:latin typeface="Arial"/>
                <a:cs typeface="Arial"/>
              </a:rPr>
              <a:t>p</a:t>
            </a:r>
            <a:r>
              <a:rPr sz="2800" i="1" spc="30" baseline="-18518" dirty="0">
                <a:solidFill>
                  <a:srgbClr val="2F5597"/>
                </a:solidFill>
                <a:latin typeface="Arial"/>
                <a:cs typeface="Arial"/>
              </a:rPr>
              <a:t>0</a:t>
            </a:r>
            <a:r>
              <a:rPr sz="2800" i="1" spc="240" baseline="-18518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i="1" spc="10" dirty="0">
                <a:solidFill>
                  <a:srgbClr val="2F5597"/>
                </a:solidFill>
                <a:latin typeface="Arial"/>
                <a:cs typeface="Arial"/>
              </a:rPr>
              <a:t>=</a:t>
            </a:r>
            <a:r>
              <a:rPr lang="en-US" sz="2800" i="1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0.2,</a:t>
            </a:r>
            <a:endParaRPr sz="2800" dirty="0">
              <a:latin typeface="Arial"/>
              <a:cs typeface="Arial"/>
            </a:endParaRPr>
          </a:p>
          <a:p>
            <a:pPr marL="38100"/>
            <a:r>
              <a:rPr sz="2800" i="1" spc="-140" dirty="0">
                <a:solidFill>
                  <a:srgbClr val="2F5597"/>
                </a:solidFill>
                <a:latin typeface="Arial"/>
                <a:cs typeface="Arial"/>
              </a:rPr>
              <a:t>X </a:t>
            </a:r>
            <a:r>
              <a:rPr sz="2800" spc="25" dirty="0">
                <a:solidFill>
                  <a:srgbClr val="2F5597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2 </a:t>
            </a:r>
            <a:r>
              <a:rPr sz="2800" spc="-45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sample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chose </a:t>
            </a:r>
            <a:r>
              <a:rPr sz="2800" spc="15" dirty="0">
                <a:solidFill>
                  <a:srgbClr val="2F5597"/>
                </a:solidFill>
                <a:latin typeface="Arial"/>
                <a:cs typeface="Arial"/>
              </a:rPr>
              <a:t>dog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food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5292" y="6629400"/>
            <a:ext cx="6936244" cy="573234"/>
          </a:xfrm>
          <a:prstGeom prst="rect">
            <a:avLst/>
          </a:prstGeom>
          <a:ln w="5825">
            <a:solidFill>
              <a:srgbClr val="2F2F98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4450">
              <a:spcBef>
                <a:spcPts val="150"/>
              </a:spcBef>
            </a:pPr>
            <a:r>
              <a:rPr b="1" spc="-15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The capital </a:t>
            </a:r>
            <a:r>
              <a:rPr b="1" i="1" spc="-5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here is used </a:t>
            </a:r>
            <a:r>
              <a:rPr b="1" spc="-1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i="1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-value,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in contrast </a:t>
            </a:r>
            <a:r>
              <a:rPr b="1" spc="-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the population proportion with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i="1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21">
            <a:extLst>
              <a:ext uri="{FF2B5EF4-FFF2-40B4-BE49-F238E27FC236}">
                <a16:creationId xmlns:a16="http://schemas.microsoft.com/office/drawing/2014/main" id="{DC96B8AC-482E-4A45-BCDA-312D1CAAFE54}"/>
              </a:ext>
            </a:extLst>
          </p:cNvPr>
          <p:cNvSpPr txBox="1"/>
          <p:nvPr/>
        </p:nvSpPr>
        <p:spPr>
          <a:xfrm>
            <a:off x="762000" y="609600"/>
            <a:ext cx="8763000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Hypothesis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testing on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proportions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568D357-B3D6-42A6-A177-479F6315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18610"/>
            <a:ext cx="6359838" cy="25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45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285923" y="2366077"/>
            <a:ext cx="5715000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800" i="1" spc="-25" dirty="0">
                <a:solidFill>
                  <a:srgbClr val="2F5597"/>
                </a:solidFill>
                <a:latin typeface="Arial"/>
                <a:cs typeface="Arial"/>
              </a:rPr>
              <a:t>N </a:t>
            </a:r>
            <a:r>
              <a:rPr sz="2800" spc="15" dirty="0">
                <a:solidFill>
                  <a:srgbClr val="2F5597"/>
                </a:solidFill>
                <a:latin typeface="Arial"/>
                <a:cs typeface="Arial"/>
              </a:rPr>
              <a:t>=18, </a:t>
            </a:r>
            <a:r>
              <a:rPr sz="2800" i="1" spc="20" dirty="0">
                <a:solidFill>
                  <a:srgbClr val="2F5597"/>
                </a:solidFill>
                <a:latin typeface="Arial"/>
                <a:cs typeface="Arial"/>
              </a:rPr>
              <a:t>p</a:t>
            </a:r>
            <a:r>
              <a:rPr sz="2800" i="1" spc="30" baseline="-18518" dirty="0">
                <a:solidFill>
                  <a:srgbClr val="2F5597"/>
                </a:solidFill>
                <a:latin typeface="Arial"/>
                <a:cs typeface="Arial"/>
              </a:rPr>
              <a:t>0</a:t>
            </a:r>
            <a:r>
              <a:rPr sz="2800" i="1" spc="240" baseline="-18518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i="1" spc="10" dirty="0">
                <a:solidFill>
                  <a:srgbClr val="2F5597"/>
                </a:solidFill>
                <a:latin typeface="Arial"/>
                <a:cs typeface="Arial"/>
              </a:rPr>
              <a:t>=</a:t>
            </a:r>
            <a:r>
              <a:rPr lang="en-US" sz="2800" i="1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0.2,</a:t>
            </a:r>
            <a:endParaRPr sz="2800" dirty="0">
              <a:latin typeface="Arial"/>
              <a:cs typeface="Arial"/>
            </a:endParaRPr>
          </a:p>
          <a:p>
            <a:pPr marL="38100"/>
            <a:r>
              <a:rPr sz="2800" i="1" spc="-140" dirty="0">
                <a:solidFill>
                  <a:srgbClr val="2F5597"/>
                </a:solidFill>
                <a:latin typeface="Arial"/>
                <a:cs typeface="Arial"/>
              </a:rPr>
              <a:t>X </a:t>
            </a:r>
            <a:r>
              <a:rPr sz="2800" spc="25" dirty="0">
                <a:solidFill>
                  <a:srgbClr val="2F5597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2 </a:t>
            </a:r>
            <a:r>
              <a:rPr sz="2800" spc="-45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sample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chose </a:t>
            </a:r>
            <a:r>
              <a:rPr sz="2800" spc="15" dirty="0">
                <a:solidFill>
                  <a:srgbClr val="2F5597"/>
                </a:solidFill>
                <a:latin typeface="Arial"/>
                <a:cs typeface="Arial"/>
              </a:rPr>
              <a:t>dog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food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6" name="object 21">
            <a:extLst>
              <a:ext uri="{FF2B5EF4-FFF2-40B4-BE49-F238E27FC236}">
                <a16:creationId xmlns:a16="http://schemas.microsoft.com/office/drawing/2014/main" id="{DC96B8AC-482E-4A45-BCDA-312D1CAAFE54}"/>
              </a:ext>
            </a:extLst>
          </p:cNvPr>
          <p:cNvSpPr txBox="1"/>
          <p:nvPr/>
        </p:nvSpPr>
        <p:spPr>
          <a:xfrm>
            <a:off x="762000" y="609600"/>
            <a:ext cx="8763000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Hypothesis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testing on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proportions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" name="object 30">
            <a:extLst>
              <a:ext uri="{FF2B5EF4-FFF2-40B4-BE49-F238E27FC236}">
                <a16:creationId xmlns:a16="http://schemas.microsoft.com/office/drawing/2014/main" id="{37941C66-8608-4619-AE19-DA74CF19C438}"/>
              </a:ext>
            </a:extLst>
          </p:cNvPr>
          <p:cNvSpPr txBox="1"/>
          <p:nvPr/>
        </p:nvSpPr>
        <p:spPr>
          <a:xfrm>
            <a:off x="4343400" y="3866706"/>
            <a:ext cx="114935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-70" dirty="0">
                <a:solidFill>
                  <a:srgbClr val="2F5597"/>
                </a:solidFill>
                <a:latin typeface="Arial"/>
                <a:cs typeface="Arial"/>
              </a:rPr>
              <a:t>P </a:t>
            </a:r>
            <a:r>
              <a:rPr sz="2350" spc="55" dirty="0">
                <a:solidFill>
                  <a:srgbClr val="2F5597"/>
                </a:solidFill>
                <a:latin typeface="Arial"/>
                <a:cs typeface="Arial"/>
              </a:rPr>
              <a:t>=</a:t>
            </a:r>
            <a:r>
              <a:rPr sz="2350" spc="-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2F5597"/>
                </a:solidFill>
                <a:latin typeface="Arial"/>
                <a:cs typeface="Arial"/>
              </a:rPr>
              <a:t>0.54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3" name="object 31">
            <a:extLst>
              <a:ext uri="{FF2B5EF4-FFF2-40B4-BE49-F238E27FC236}">
                <a16:creationId xmlns:a16="http://schemas.microsoft.com/office/drawing/2014/main" id="{9F4B9668-F91F-4EE2-9D6E-F6FE45B24582}"/>
              </a:ext>
            </a:extLst>
          </p:cNvPr>
          <p:cNvSpPr txBox="1"/>
          <p:nvPr/>
        </p:nvSpPr>
        <p:spPr>
          <a:xfrm>
            <a:off x="1796490" y="4698719"/>
            <a:ext cx="648797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10" dirty="0">
                <a:latin typeface="Arial"/>
                <a:cs typeface="Arial"/>
              </a:rPr>
              <a:t>This </a:t>
            </a:r>
            <a:r>
              <a:rPr sz="2000" spc="5" dirty="0">
                <a:latin typeface="Arial"/>
                <a:cs typeface="Arial"/>
              </a:rPr>
              <a:t>is </a:t>
            </a:r>
            <a:r>
              <a:rPr sz="2000" spc="10" dirty="0">
                <a:latin typeface="Arial"/>
                <a:cs typeface="Arial"/>
              </a:rPr>
              <a:t>greater than </a:t>
            </a:r>
            <a:r>
              <a:rPr sz="2000" spc="5" dirty="0">
                <a:latin typeface="Arial"/>
                <a:cs typeface="Arial"/>
              </a:rPr>
              <a:t>the </a:t>
            </a:r>
            <a:r>
              <a:rPr sz="2000" i="1" spc="-50" dirty="0">
                <a:latin typeface="Symbol"/>
                <a:cs typeface="Symbol"/>
              </a:rPr>
              <a:t>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Arial"/>
                <a:cs typeface="Arial"/>
              </a:rPr>
              <a:t>value of 0.05, so </a:t>
            </a:r>
            <a:r>
              <a:rPr sz="2000" spc="15" dirty="0">
                <a:latin typeface="Arial"/>
                <a:cs typeface="Arial"/>
              </a:rPr>
              <a:t>we </a:t>
            </a:r>
            <a:r>
              <a:rPr sz="2000" spc="10" dirty="0">
                <a:latin typeface="Arial"/>
                <a:cs typeface="Arial"/>
              </a:rPr>
              <a:t>would </a:t>
            </a:r>
            <a:r>
              <a:rPr sz="2000" i="1" spc="10" dirty="0">
                <a:latin typeface="Arial"/>
                <a:cs typeface="Arial"/>
              </a:rPr>
              <a:t>not </a:t>
            </a:r>
            <a:r>
              <a:rPr sz="2000" spc="10" dirty="0">
                <a:latin typeface="Arial"/>
                <a:cs typeface="Arial"/>
              </a:rPr>
              <a:t>reject the null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hypothesis.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32">
            <a:extLst>
              <a:ext uri="{FF2B5EF4-FFF2-40B4-BE49-F238E27FC236}">
                <a16:creationId xmlns:a16="http://schemas.microsoft.com/office/drawing/2014/main" id="{93D223BA-6EFD-4F98-A3E2-0EB07D0C704C}"/>
              </a:ext>
            </a:extLst>
          </p:cNvPr>
          <p:cNvSpPr txBox="1"/>
          <p:nvPr/>
        </p:nvSpPr>
        <p:spPr>
          <a:xfrm>
            <a:off x="1828800" y="5608662"/>
            <a:ext cx="6936244" cy="32765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spcBef>
                <a:spcPts val="155"/>
              </a:spcBef>
            </a:pPr>
            <a:r>
              <a:rPr sz="2000" i="1" spc="-5" dirty="0">
                <a:solidFill>
                  <a:srgbClr val="ED7D31"/>
                </a:solidFill>
                <a:latin typeface="Arial"/>
                <a:cs typeface="Arial"/>
              </a:rPr>
              <a:t>It </a:t>
            </a:r>
            <a:r>
              <a:rPr sz="2000" i="1" spc="-10" dirty="0">
                <a:solidFill>
                  <a:srgbClr val="ED7D31"/>
                </a:solidFill>
                <a:latin typeface="Arial"/>
                <a:cs typeface="Arial"/>
              </a:rPr>
              <a:t>is plausible that people do not prefer paté over dog food.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599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1400" y="1898376"/>
            <a:ext cx="227584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Binomial </a:t>
            </a:r>
            <a:r>
              <a:rPr spc="-10" dirty="0"/>
              <a:t>test </a:t>
            </a:r>
            <a:r>
              <a:rPr spc="-60" dirty="0"/>
              <a:t>in</a:t>
            </a:r>
            <a:r>
              <a:rPr spc="-20" dirty="0"/>
              <a:t> </a:t>
            </a:r>
            <a:r>
              <a:rPr spc="-110" dirty="0"/>
              <a:t>R</a:t>
            </a:r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AF28F9CB-2F24-42E5-9D71-57A4D9EEDB68}"/>
              </a:ext>
            </a:extLst>
          </p:cNvPr>
          <p:cNvSpPr txBox="1"/>
          <p:nvPr/>
        </p:nvSpPr>
        <p:spPr>
          <a:xfrm>
            <a:off x="762000" y="609600"/>
            <a:ext cx="8763000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Hypothesis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testing on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proportions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E0B91-6214-4F17-BE77-FD99494C89BF}"/>
              </a:ext>
            </a:extLst>
          </p:cNvPr>
          <p:cNvSpPr txBox="1"/>
          <p:nvPr/>
        </p:nvSpPr>
        <p:spPr>
          <a:xfrm>
            <a:off x="838200" y="2971800"/>
            <a:ext cx="172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Math way:</a:t>
            </a:r>
            <a:endParaRPr lang="en-GB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EEB66-7AEE-4C99-B243-56669ED05D4F}"/>
              </a:ext>
            </a:extLst>
          </p:cNvPr>
          <p:cNvSpPr txBox="1"/>
          <p:nvPr/>
        </p:nvSpPr>
        <p:spPr>
          <a:xfrm>
            <a:off x="457200" y="5257800"/>
            <a:ext cx="1137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way:</a:t>
            </a:r>
            <a:endParaRPr lang="en-GB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0D33D7-63F2-495E-AD1B-9DFB5639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46" y="2656874"/>
            <a:ext cx="3352800" cy="1324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6F0214-7F6E-419E-9225-B3D5564A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69" y="4648200"/>
            <a:ext cx="7804349" cy="26163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CE4053-38F9-4A36-8999-6377D32D4FD0}"/>
              </a:ext>
            </a:extLst>
          </p:cNvPr>
          <p:cNvSpPr txBox="1"/>
          <p:nvPr/>
        </p:nvSpPr>
        <p:spPr>
          <a:xfrm>
            <a:off x="2209800" y="838200"/>
            <a:ext cx="324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Suggested reading</a:t>
            </a:r>
            <a:endParaRPr lang="en-GB" sz="3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1AAA1-FC7F-4D8A-9B72-E80A746E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67" y="1666761"/>
            <a:ext cx="7099665" cy="4438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5176C6-11B9-46DB-BD06-926DFA724F7B}"/>
              </a:ext>
            </a:extLst>
          </p:cNvPr>
          <p:cNvSpPr txBox="1"/>
          <p:nvPr/>
        </p:nvSpPr>
        <p:spPr>
          <a:xfrm>
            <a:off x="2362200" y="64008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Bohannon, J., Goldstein, R.C., </a:t>
            </a:r>
            <a:r>
              <a:rPr lang="en-GB" dirty="0" err="1"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Herschkowitsch</a:t>
            </a:r>
            <a:r>
              <a:rPr lang="en-GB" dirty="0"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A., 2010. Can people distinguish Pâté from dog food. </a:t>
            </a:r>
            <a:endParaRPr lang="en-GB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832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28800" y="2743200"/>
            <a:ext cx="7010400" cy="28700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2075">
              <a:spcBef>
                <a:spcPts val="120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Example:</a:t>
            </a:r>
            <a:endParaRPr sz="2800" dirty="0">
              <a:latin typeface="Arial"/>
              <a:cs typeface="Arial"/>
            </a:endParaRPr>
          </a:p>
          <a:p>
            <a:pPr marL="92075" marR="535940">
              <a:spcBef>
                <a:spcPts val="150"/>
              </a:spcBef>
            </a:pP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2092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adult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passengers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on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Titanic;</a:t>
            </a:r>
            <a:endParaRPr sz="2800" dirty="0">
              <a:latin typeface="Arial"/>
              <a:cs typeface="Arial"/>
            </a:endParaRPr>
          </a:p>
          <a:p>
            <a:pPr marL="92075">
              <a:spcBef>
                <a:spcPts val="1885"/>
              </a:spcBef>
            </a:pP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654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survived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800" dirty="0">
              <a:latin typeface="Arial"/>
              <a:cs typeface="Arial"/>
            </a:endParaRPr>
          </a:p>
          <a:p>
            <a:pPr marL="12700"/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Proportion of survivors 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654/2092</a:t>
            </a:r>
            <a:endParaRPr sz="2800" dirty="0">
              <a:latin typeface="Arial"/>
              <a:cs typeface="Arial"/>
            </a:endParaRPr>
          </a:p>
          <a:p>
            <a:pPr marL="2588260"/>
            <a:r>
              <a:rPr sz="2800" spc="10" dirty="0">
                <a:solidFill>
                  <a:srgbClr val="C55A11"/>
                </a:solidFill>
                <a:latin typeface="Symbol"/>
                <a:cs typeface="Symbol"/>
              </a:rPr>
              <a:t></a:t>
            </a:r>
            <a:r>
              <a:rPr sz="2800" spc="5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0.3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63D0FD-B5BA-4A1E-ADE8-0447FF86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540261" cy="703141"/>
          </a:xfrm>
        </p:spPr>
        <p:txBody>
          <a:bodyPr/>
          <a:lstStyle/>
          <a:p>
            <a:pPr algn="l"/>
            <a:r>
              <a:rPr lang="en-GB" sz="4569" dirty="0"/>
              <a:t>Proportions data</a:t>
            </a:r>
          </a:p>
        </p:txBody>
      </p:sp>
    </p:spTree>
    <p:extLst>
      <p:ext uri="{BB962C8B-B14F-4D97-AF65-F5344CB8AC3E}">
        <p14:creationId xmlns:p14="http://schemas.microsoft.com/office/powerpoint/2010/main" val="31095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04800" y="533400"/>
            <a:ext cx="9667646" cy="1398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spcBef>
                <a:spcPts val="34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Probability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that </a:t>
            </a:r>
            <a:r>
              <a:rPr sz="4400" spc="30" dirty="0">
                <a:solidFill>
                  <a:srgbClr val="2F5597"/>
                </a:solidFill>
                <a:latin typeface="Arial"/>
                <a:cs typeface="Arial"/>
              </a:rPr>
              <a:t>two 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out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three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randomly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chosen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passengers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survived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ChangeAspect="1"/>
          </p:cNvSpPr>
          <p:nvPr/>
        </p:nvSpPr>
        <p:spPr>
          <a:xfrm>
            <a:off x="1143000" y="2209800"/>
            <a:ext cx="7934286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41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331" y="650002"/>
            <a:ext cx="74350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Binomial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" y="2743200"/>
            <a:ext cx="9410700" cy="270048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050" rIns="0" bIns="0" rtlCol="0">
            <a:spAutoFit/>
          </a:bodyPr>
          <a:lstStyle/>
          <a:p>
            <a:pPr marL="44450" marR="62865">
              <a:lnSpc>
                <a:spcPct val="98900"/>
              </a:lnSpc>
              <a:spcBef>
                <a:spcPts val="150"/>
              </a:spcBef>
            </a:pPr>
            <a:r>
              <a:rPr sz="4400" b="1" spc="-10" dirty="0">
                <a:latin typeface="Arial"/>
                <a:cs typeface="Arial"/>
              </a:rPr>
              <a:t>The </a:t>
            </a:r>
            <a:r>
              <a:rPr sz="4400" b="1" i="1" spc="-10" dirty="0">
                <a:latin typeface="Arial"/>
                <a:cs typeface="Arial"/>
              </a:rPr>
              <a:t>binomial distribution </a:t>
            </a:r>
            <a:r>
              <a:rPr sz="4400" spc="-10" dirty="0">
                <a:latin typeface="Arial"/>
                <a:cs typeface="Arial"/>
              </a:rPr>
              <a:t>describes the  probability of </a:t>
            </a:r>
            <a:r>
              <a:rPr sz="4400" spc="-5" dirty="0">
                <a:latin typeface="Arial"/>
                <a:cs typeface="Arial"/>
              </a:rPr>
              <a:t>a </a:t>
            </a:r>
            <a:r>
              <a:rPr sz="4400" spc="-10" dirty="0">
                <a:latin typeface="Arial"/>
                <a:cs typeface="Arial"/>
              </a:rPr>
              <a:t>given number of </a:t>
            </a:r>
            <a:r>
              <a:rPr sz="4400" spc="-10" dirty="0">
                <a:latin typeface="Times New Roman"/>
                <a:cs typeface="Times New Roman"/>
              </a:rPr>
              <a:t>"</a:t>
            </a:r>
            <a:r>
              <a:rPr sz="4400" spc="-10" dirty="0">
                <a:latin typeface="Arial"/>
                <a:cs typeface="Arial"/>
              </a:rPr>
              <a:t>successes</a:t>
            </a:r>
            <a:r>
              <a:rPr sz="4400" spc="-10" dirty="0">
                <a:latin typeface="Times New Roman"/>
                <a:cs typeface="Times New Roman"/>
              </a:rPr>
              <a:t>"  </a:t>
            </a:r>
            <a:r>
              <a:rPr sz="4400" spc="-10" dirty="0">
                <a:latin typeface="Arial"/>
                <a:cs typeface="Arial"/>
              </a:rPr>
              <a:t>from </a:t>
            </a:r>
            <a:r>
              <a:rPr sz="4400" spc="-5" dirty="0">
                <a:latin typeface="Arial"/>
                <a:cs typeface="Arial"/>
              </a:rPr>
              <a:t>a </a:t>
            </a:r>
            <a:r>
              <a:rPr sz="4400" spc="-10" dirty="0">
                <a:latin typeface="Arial"/>
                <a:cs typeface="Arial"/>
              </a:rPr>
              <a:t>fixed number of independent</a:t>
            </a:r>
            <a:r>
              <a:rPr sz="4400" spc="-60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trials.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19400" y="2133600"/>
            <a:ext cx="5867400" cy="13324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sz="2800" i="1" spc="40" dirty="0">
                <a:solidFill>
                  <a:srgbClr val="2F5597"/>
                </a:solidFill>
                <a:latin typeface="Arial"/>
                <a:cs typeface="Arial"/>
              </a:rPr>
              <a:t>p </a:t>
            </a:r>
            <a:r>
              <a:rPr lang="en-GB" sz="2800" spc="-25" dirty="0">
                <a:solidFill>
                  <a:srgbClr val="2F5597"/>
                </a:solidFill>
                <a:latin typeface="Arial"/>
                <a:cs typeface="Arial"/>
              </a:rPr>
              <a:t>probability </a:t>
            </a:r>
            <a:r>
              <a:rPr lang="en-GB" sz="2800" spc="-20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lang="en-GB" sz="2800" spc="1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2800" spc="-20" dirty="0">
                <a:solidFill>
                  <a:srgbClr val="2F5597"/>
                </a:solidFill>
                <a:latin typeface="Arial"/>
                <a:cs typeface="Arial"/>
              </a:rPr>
              <a:t>success 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40" dirty="0">
                <a:solidFill>
                  <a:srgbClr val="2F5597"/>
                </a:solidFill>
                <a:latin typeface="Arial"/>
                <a:cs typeface="Arial"/>
              </a:rPr>
              <a:t>n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trials</a:t>
            </a:r>
            <a:endParaRPr lang="en-US" sz="2800" spc="-20" dirty="0">
              <a:solidFill>
                <a:srgbClr val="2F559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800" spc="-20" dirty="0">
                <a:solidFill>
                  <a:srgbClr val="2F5597"/>
                </a:solidFill>
                <a:latin typeface="Arial"/>
                <a:cs typeface="Arial"/>
              </a:rPr>
              <a:t>X number of successes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5CCDA36E-8427-4887-BF6D-77968C3C899C}"/>
              </a:ext>
            </a:extLst>
          </p:cNvPr>
          <p:cNvSpPr txBox="1"/>
          <p:nvPr/>
        </p:nvSpPr>
        <p:spPr>
          <a:xfrm>
            <a:off x="718331" y="650002"/>
            <a:ext cx="74350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Binomial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2D2EB3E-65EE-4535-9BB5-5C994A4C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733800"/>
            <a:ext cx="5924643" cy="34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2550286" y="5185449"/>
            <a:ext cx="5053556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6! </a:t>
            </a:r>
            <a:r>
              <a:rPr sz="2800" spc="40" dirty="0">
                <a:solidFill>
                  <a:srgbClr val="2F5597"/>
                </a:solidFill>
                <a:latin typeface="Arial"/>
                <a:cs typeface="Arial"/>
              </a:rPr>
              <a:t>=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6 </a:t>
            </a:r>
            <a:r>
              <a:rPr sz="2800" spc="5" dirty="0">
                <a:solidFill>
                  <a:srgbClr val="2F5597"/>
                </a:solidFill>
                <a:latin typeface="Symbol"/>
                <a:cs typeface="Symbol"/>
              </a:rPr>
              <a:t></a:t>
            </a:r>
            <a:r>
              <a:rPr sz="2800" spc="5" dirty="0">
                <a:solidFill>
                  <a:srgbClr val="2F5597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5 </a:t>
            </a:r>
            <a:r>
              <a:rPr sz="2800" spc="5" dirty="0">
                <a:solidFill>
                  <a:srgbClr val="2F5597"/>
                </a:solidFill>
                <a:latin typeface="Symbol"/>
                <a:cs typeface="Symbol"/>
              </a:rPr>
              <a:t></a:t>
            </a:r>
            <a:r>
              <a:rPr sz="2800" spc="5" dirty="0">
                <a:solidFill>
                  <a:srgbClr val="2F5597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4 </a:t>
            </a:r>
            <a:r>
              <a:rPr sz="2800" spc="5" dirty="0">
                <a:solidFill>
                  <a:srgbClr val="2F5597"/>
                </a:solidFill>
                <a:latin typeface="Symbol"/>
                <a:cs typeface="Symbol"/>
              </a:rPr>
              <a:t></a:t>
            </a:r>
            <a:r>
              <a:rPr sz="2800" spc="5" dirty="0">
                <a:solidFill>
                  <a:srgbClr val="2F5597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3 </a:t>
            </a:r>
            <a:r>
              <a:rPr sz="2800" spc="5" dirty="0">
                <a:solidFill>
                  <a:srgbClr val="2F5597"/>
                </a:solidFill>
                <a:latin typeface="Symbol"/>
                <a:cs typeface="Symbol"/>
              </a:rPr>
              <a:t></a:t>
            </a:r>
            <a:r>
              <a:rPr sz="2800" spc="5" dirty="0">
                <a:solidFill>
                  <a:srgbClr val="2F5597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2 </a:t>
            </a:r>
            <a:r>
              <a:rPr sz="2800" spc="5" dirty="0">
                <a:solidFill>
                  <a:srgbClr val="2F5597"/>
                </a:solidFill>
                <a:latin typeface="Symbol"/>
                <a:cs typeface="Symbol"/>
              </a:rPr>
              <a:t></a:t>
            </a:r>
            <a:r>
              <a:rPr sz="2800" spc="5" dirty="0">
                <a:solidFill>
                  <a:srgbClr val="2F5597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1 </a:t>
            </a:r>
            <a:r>
              <a:rPr sz="2800" spc="40" dirty="0">
                <a:solidFill>
                  <a:srgbClr val="2F5597"/>
                </a:solidFill>
                <a:latin typeface="Arial"/>
                <a:cs typeface="Arial"/>
              </a:rPr>
              <a:t>=</a:t>
            </a:r>
            <a:r>
              <a:rPr sz="2800" spc="2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720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1300" y="6149481"/>
            <a:ext cx="755800" cy="74058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0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!</a:t>
            </a:r>
            <a:r>
              <a:rPr sz="2800" spc="40" dirty="0">
                <a:solidFill>
                  <a:srgbClr val="2F5597"/>
                </a:solidFill>
                <a:latin typeface="Arial"/>
                <a:cs typeface="Arial"/>
              </a:rPr>
              <a:t>=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  <a:p>
            <a:pPr marL="12700"/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1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!</a:t>
            </a:r>
            <a:r>
              <a:rPr sz="2800" spc="40" dirty="0">
                <a:solidFill>
                  <a:srgbClr val="2F5597"/>
                </a:solidFill>
                <a:latin typeface="Arial"/>
                <a:cs typeface="Arial"/>
              </a:rPr>
              <a:t>=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0286" y="4502541"/>
            <a:ext cx="4957828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50" dirty="0">
                <a:solidFill>
                  <a:srgbClr val="C55A11"/>
                </a:solidFill>
                <a:latin typeface="Arial"/>
                <a:cs typeface="Arial"/>
              </a:rPr>
              <a:t>n! </a:t>
            </a:r>
            <a:r>
              <a:rPr sz="2800" spc="40" dirty="0">
                <a:solidFill>
                  <a:srgbClr val="C55A11"/>
                </a:solidFill>
                <a:latin typeface="Arial"/>
                <a:cs typeface="Arial"/>
              </a:rPr>
              <a:t>=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n </a:t>
            </a:r>
            <a:r>
              <a:rPr sz="2800" spc="10" dirty="0">
                <a:solidFill>
                  <a:srgbClr val="C55A11"/>
                </a:solidFill>
                <a:latin typeface="Symbol"/>
                <a:cs typeface="Symbol"/>
              </a:rPr>
              <a:t></a:t>
            </a:r>
            <a:r>
              <a:rPr sz="2800" spc="1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C55A11"/>
                </a:solidFill>
                <a:latin typeface="Arial"/>
                <a:cs typeface="Arial"/>
              </a:rPr>
              <a:t>n–1 </a:t>
            </a:r>
            <a:r>
              <a:rPr sz="2800" spc="10" dirty="0">
                <a:solidFill>
                  <a:srgbClr val="C55A11"/>
                </a:solidFill>
                <a:latin typeface="Symbol"/>
                <a:cs typeface="Symbol"/>
              </a:rPr>
              <a:t></a:t>
            </a:r>
            <a:r>
              <a:rPr sz="2800" spc="1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C55A11"/>
                </a:solidFill>
                <a:latin typeface="Arial"/>
                <a:cs typeface="Arial"/>
              </a:rPr>
              <a:t>n–2 </a:t>
            </a:r>
            <a:r>
              <a:rPr sz="2800" spc="5" dirty="0">
                <a:solidFill>
                  <a:srgbClr val="C55A11"/>
                </a:solidFill>
                <a:latin typeface="Symbol"/>
                <a:cs typeface="Symbol"/>
              </a:rPr>
              <a:t>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... 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3 </a:t>
            </a:r>
            <a:r>
              <a:rPr sz="2800" spc="10" dirty="0">
                <a:solidFill>
                  <a:srgbClr val="C55A11"/>
                </a:solidFill>
                <a:latin typeface="Symbol"/>
                <a:cs typeface="Symbol"/>
              </a:rPr>
              <a:t></a:t>
            </a:r>
            <a:r>
              <a:rPr sz="2800" spc="1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2 </a:t>
            </a:r>
            <a:r>
              <a:rPr sz="2800" spc="10" dirty="0">
                <a:solidFill>
                  <a:srgbClr val="C55A11"/>
                </a:solidFill>
                <a:latin typeface="Symbol"/>
                <a:cs typeface="Symbol"/>
              </a:rPr>
              <a:t></a:t>
            </a:r>
            <a:r>
              <a:rPr sz="2800" spc="29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9602175E-2298-4AE3-A063-EA8F60D97364}"/>
              </a:ext>
            </a:extLst>
          </p:cNvPr>
          <p:cNvSpPr txBox="1"/>
          <p:nvPr/>
        </p:nvSpPr>
        <p:spPr>
          <a:xfrm>
            <a:off x="718331" y="650002"/>
            <a:ext cx="74350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Binomial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018B6B1-31E2-41E7-B214-03750B6A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64" y="1548943"/>
            <a:ext cx="3048000" cy="1791368"/>
          </a:xfrm>
          <a:prstGeom prst="rect">
            <a:avLst/>
          </a:prstGeom>
        </p:spPr>
      </p:pic>
      <p:sp>
        <p:nvSpPr>
          <p:cNvPr id="35" name="object 4">
            <a:extLst>
              <a:ext uri="{FF2B5EF4-FFF2-40B4-BE49-F238E27FC236}">
                <a16:creationId xmlns:a16="http://schemas.microsoft.com/office/drawing/2014/main" id="{A4D3275A-FE24-4E40-A579-F12ECE6C62DD}"/>
              </a:ext>
            </a:extLst>
          </p:cNvPr>
          <p:cNvSpPr txBox="1"/>
          <p:nvPr/>
        </p:nvSpPr>
        <p:spPr>
          <a:xfrm>
            <a:off x="2857500" y="3524455"/>
            <a:ext cx="43434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800" spc="-40" dirty="0">
                <a:solidFill>
                  <a:srgbClr val="2F5597"/>
                </a:solidFill>
                <a:latin typeface="Arial"/>
                <a:cs typeface="Arial"/>
              </a:rPr>
              <a:t>We read n! as “n factorial”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09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333500" y="1981200"/>
            <a:ext cx="7391400" cy="906017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spcBef>
                <a:spcPts val="345"/>
              </a:spcBef>
            </a:pP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Probability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that </a:t>
            </a:r>
            <a:r>
              <a:rPr sz="2800" spc="30" dirty="0">
                <a:solidFill>
                  <a:srgbClr val="2F5597"/>
                </a:solidFill>
                <a:latin typeface="Arial"/>
                <a:cs typeface="Arial"/>
              </a:rPr>
              <a:t>two </a:t>
            </a: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out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three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randomly 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chosen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passengers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survived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6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Titanic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CEE3EFA0-1B25-4443-8123-7695AEDD4A5A}"/>
              </a:ext>
            </a:extLst>
          </p:cNvPr>
          <p:cNvSpPr txBox="1"/>
          <p:nvPr/>
        </p:nvSpPr>
        <p:spPr>
          <a:xfrm>
            <a:off x="718331" y="650002"/>
            <a:ext cx="74350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Binomial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6EF9730-434E-4CB3-949E-0F9DC329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79" y="3146766"/>
            <a:ext cx="4756549" cy="3953077"/>
          </a:xfrm>
          <a:prstGeom prst="rect">
            <a:avLst/>
          </a:prstGeom>
        </p:spPr>
      </p:pic>
      <p:sp>
        <p:nvSpPr>
          <p:cNvPr id="35" name="object 8">
            <a:extLst>
              <a:ext uri="{FF2B5EF4-FFF2-40B4-BE49-F238E27FC236}">
                <a16:creationId xmlns:a16="http://schemas.microsoft.com/office/drawing/2014/main" id="{DEB6410A-28CF-4688-91D4-319741C8684B}"/>
              </a:ext>
            </a:extLst>
          </p:cNvPr>
          <p:cNvSpPr/>
          <p:nvPr/>
        </p:nvSpPr>
        <p:spPr>
          <a:xfrm rot="21252826">
            <a:off x="2464651" y="4163288"/>
            <a:ext cx="1582762" cy="910899"/>
          </a:xfrm>
          <a:custGeom>
            <a:avLst/>
            <a:gdLst/>
            <a:ahLst/>
            <a:cxnLst/>
            <a:rect l="l" t="t" r="r" b="b"/>
            <a:pathLst>
              <a:path w="603250" h="271144">
                <a:moveTo>
                  <a:pt x="566314" y="11876"/>
                </a:moveTo>
                <a:lnTo>
                  <a:pt x="0" y="259852"/>
                </a:lnTo>
                <a:lnTo>
                  <a:pt x="4665" y="270526"/>
                </a:lnTo>
                <a:lnTo>
                  <a:pt x="570980" y="22550"/>
                </a:lnTo>
                <a:lnTo>
                  <a:pt x="566314" y="11876"/>
                </a:lnTo>
                <a:close/>
              </a:path>
              <a:path w="603250" h="271144">
                <a:moveTo>
                  <a:pt x="597036" y="9366"/>
                </a:moveTo>
                <a:lnTo>
                  <a:pt x="572046" y="9366"/>
                </a:lnTo>
                <a:lnTo>
                  <a:pt x="576712" y="20040"/>
                </a:lnTo>
                <a:lnTo>
                  <a:pt x="570980" y="22550"/>
                </a:lnTo>
                <a:lnTo>
                  <a:pt x="576171" y="34425"/>
                </a:lnTo>
                <a:lnTo>
                  <a:pt x="597036" y="9366"/>
                </a:lnTo>
                <a:close/>
              </a:path>
              <a:path w="603250" h="271144">
                <a:moveTo>
                  <a:pt x="572046" y="9366"/>
                </a:moveTo>
                <a:lnTo>
                  <a:pt x="566314" y="11876"/>
                </a:lnTo>
                <a:lnTo>
                  <a:pt x="570980" y="22550"/>
                </a:lnTo>
                <a:lnTo>
                  <a:pt x="576712" y="20040"/>
                </a:lnTo>
                <a:lnTo>
                  <a:pt x="572046" y="9366"/>
                </a:lnTo>
                <a:close/>
              </a:path>
              <a:path w="603250" h="271144">
                <a:moveTo>
                  <a:pt x="561122" y="0"/>
                </a:moveTo>
                <a:lnTo>
                  <a:pt x="566314" y="11876"/>
                </a:lnTo>
                <a:lnTo>
                  <a:pt x="572046" y="9366"/>
                </a:lnTo>
                <a:lnTo>
                  <a:pt x="597036" y="9366"/>
                </a:lnTo>
                <a:lnTo>
                  <a:pt x="603044" y="2151"/>
                </a:lnTo>
                <a:lnTo>
                  <a:pt x="56112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3BF011E0-21B6-4506-BE5A-8364CCC3B0B5}"/>
              </a:ext>
            </a:extLst>
          </p:cNvPr>
          <p:cNvSpPr txBox="1"/>
          <p:nvPr/>
        </p:nvSpPr>
        <p:spPr>
          <a:xfrm>
            <a:off x="111480" y="4733619"/>
            <a:ext cx="2330048" cy="83606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r">
              <a:lnSpc>
                <a:spcPct val="100899"/>
              </a:lnSpc>
              <a:spcBef>
                <a:spcPts val="110"/>
              </a:spcBef>
            </a:pPr>
            <a:r>
              <a:rPr spc="15" dirty="0">
                <a:solidFill>
                  <a:srgbClr val="C55A11"/>
                </a:solidFill>
                <a:latin typeface="Arial"/>
                <a:cs typeface="Arial"/>
              </a:rPr>
              <a:t>Number </a:t>
            </a:r>
            <a:r>
              <a:rPr spc="10" dirty="0">
                <a:solidFill>
                  <a:srgbClr val="C55A11"/>
                </a:solidFill>
                <a:latin typeface="Arial"/>
                <a:cs typeface="Arial"/>
              </a:rPr>
              <a:t>of ways </a:t>
            </a:r>
            <a:r>
              <a:rPr spc="5" dirty="0">
                <a:solidFill>
                  <a:srgbClr val="C55A11"/>
                </a:solidFill>
                <a:latin typeface="Arial"/>
                <a:cs typeface="Arial"/>
              </a:rPr>
              <a:t>to </a:t>
            </a:r>
            <a:r>
              <a:rPr spc="10" dirty="0">
                <a:solidFill>
                  <a:srgbClr val="C55A11"/>
                </a:solidFill>
                <a:latin typeface="Arial"/>
                <a:cs typeface="Arial"/>
              </a:rPr>
              <a:t>get 2</a:t>
            </a:r>
            <a:r>
              <a:rPr spc="-6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pc="10" dirty="0">
                <a:solidFill>
                  <a:srgbClr val="C55A11"/>
                </a:solidFill>
                <a:latin typeface="Arial"/>
                <a:cs typeface="Arial"/>
              </a:rPr>
              <a:t>survivors out of 3 </a:t>
            </a:r>
            <a:r>
              <a:rPr spc="15" dirty="0">
                <a:solidFill>
                  <a:srgbClr val="C55A11"/>
                </a:solidFill>
                <a:latin typeface="Arial"/>
                <a:cs typeface="Arial"/>
              </a:rPr>
              <a:t>passengers</a:t>
            </a:r>
            <a:endParaRPr dirty="0">
              <a:latin typeface="Arial"/>
              <a:cs typeface="Arial"/>
            </a:endParaRPr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ACE4F8CE-5F2A-4D7F-A32B-16FA8C0056D7}"/>
              </a:ext>
            </a:extLst>
          </p:cNvPr>
          <p:cNvSpPr/>
          <p:nvPr/>
        </p:nvSpPr>
        <p:spPr>
          <a:xfrm rot="20905548">
            <a:off x="6087184" y="3655762"/>
            <a:ext cx="1642352" cy="1038280"/>
          </a:xfrm>
          <a:custGeom>
            <a:avLst/>
            <a:gdLst/>
            <a:ahLst/>
            <a:cxnLst/>
            <a:rect l="l" t="t" r="r" b="b"/>
            <a:pathLst>
              <a:path w="415925" h="231139">
                <a:moveTo>
                  <a:pt x="35746" y="12877"/>
                </a:moveTo>
                <a:lnTo>
                  <a:pt x="30171" y="23107"/>
                </a:lnTo>
                <a:lnTo>
                  <a:pt x="410199" y="230573"/>
                </a:lnTo>
                <a:lnTo>
                  <a:pt x="415773" y="220345"/>
                </a:lnTo>
                <a:lnTo>
                  <a:pt x="35746" y="12877"/>
                </a:lnTo>
                <a:close/>
              </a:path>
              <a:path w="415925" h="231139">
                <a:moveTo>
                  <a:pt x="0" y="0"/>
                </a:moveTo>
                <a:lnTo>
                  <a:pt x="23969" y="34488"/>
                </a:lnTo>
                <a:lnTo>
                  <a:pt x="30171" y="23107"/>
                </a:lnTo>
                <a:lnTo>
                  <a:pt x="24678" y="20109"/>
                </a:lnTo>
                <a:lnTo>
                  <a:pt x="30253" y="9879"/>
                </a:lnTo>
                <a:lnTo>
                  <a:pt x="37380" y="9879"/>
                </a:lnTo>
                <a:lnTo>
                  <a:pt x="41948" y="1498"/>
                </a:lnTo>
                <a:lnTo>
                  <a:pt x="0" y="0"/>
                </a:lnTo>
                <a:close/>
              </a:path>
              <a:path w="415925" h="231139">
                <a:moveTo>
                  <a:pt x="30253" y="9879"/>
                </a:moveTo>
                <a:lnTo>
                  <a:pt x="24678" y="20109"/>
                </a:lnTo>
                <a:lnTo>
                  <a:pt x="30171" y="23107"/>
                </a:lnTo>
                <a:lnTo>
                  <a:pt x="35746" y="12877"/>
                </a:lnTo>
                <a:lnTo>
                  <a:pt x="30253" y="9879"/>
                </a:lnTo>
                <a:close/>
              </a:path>
              <a:path w="415925" h="231139">
                <a:moveTo>
                  <a:pt x="37380" y="9879"/>
                </a:moveTo>
                <a:lnTo>
                  <a:pt x="30253" y="9879"/>
                </a:lnTo>
                <a:lnTo>
                  <a:pt x="35746" y="12877"/>
                </a:lnTo>
                <a:lnTo>
                  <a:pt x="37380" y="987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2918D115-907E-42BD-A9C4-A71BCDBA4151}"/>
              </a:ext>
            </a:extLst>
          </p:cNvPr>
          <p:cNvSpPr/>
          <p:nvPr/>
        </p:nvSpPr>
        <p:spPr>
          <a:xfrm rot="19575274">
            <a:off x="5474978" y="3354817"/>
            <a:ext cx="1505283" cy="2639991"/>
          </a:xfrm>
          <a:custGeom>
            <a:avLst/>
            <a:gdLst/>
            <a:ahLst/>
            <a:cxnLst/>
            <a:rect l="l" t="t" r="r" b="b"/>
            <a:pathLst>
              <a:path w="128269" h="490219">
                <a:moveTo>
                  <a:pt x="23963" y="35303"/>
                </a:moveTo>
                <a:lnTo>
                  <a:pt x="12619" y="37923"/>
                </a:lnTo>
                <a:lnTo>
                  <a:pt x="116810" y="489805"/>
                </a:lnTo>
                <a:lnTo>
                  <a:pt x="128154" y="487185"/>
                </a:lnTo>
                <a:lnTo>
                  <a:pt x="23963" y="35303"/>
                </a:lnTo>
                <a:close/>
              </a:path>
              <a:path w="128269" h="490219">
                <a:moveTo>
                  <a:pt x="9848" y="0"/>
                </a:moveTo>
                <a:lnTo>
                  <a:pt x="0" y="40838"/>
                </a:lnTo>
                <a:lnTo>
                  <a:pt x="12619" y="37923"/>
                </a:lnTo>
                <a:lnTo>
                  <a:pt x="11212" y="31821"/>
                </a:lnTo>
                <a:lnTo>
                  <a:pt x="22556" y="29201"/>
                </a:lnTo>
                <a:lnTo>
                  <a:pt x="33951" y="29201"/>
                </a:lnTo>
                <a:lnTo>
                  <a:pt x="9848" y="0"/>
                </a:lnTo>
                <a:close/>
              </a:path>
              <a:path w="128269" h="490219">
                <a:moveTo>
                  <a:pt x="22556" y="29201"/>
                </a:moveTo>
                <a:lnTo>
                  <a:pt x="11212" y="31821"/>
                </a:lnTo>
                <a:lnTo>
                  <a:pt x="12619" y="37923"/>
                </a:lnTo>
                <a:lnTo>
                  <a:pt x="23963" y="35303"/>
                </a:lnTo>
                <a:lnTo>
                  <a:pt x="22556" y="29201"/>
                </a:lnTo>
                <a:close/>
              </a:path>
              <a:path w="128269" h="490219">
                <a:moveTo>
                  <a:pt x="33951" y="29201"/>
                </a:moveTo>
                <a:lnTo>
                  <a:pt x="22556" y="29201"/>
                </a:lnTo>
                <a:lnTo>
                  <a:pt x="23963" y="35303"/>
                </a:lnTo>
                <a:lnTo>
                  <a:pt x="36582" y="32388"/>
                </a:lnTo>
                <a:lnTo>
                  <a:pt x="33951" y="2920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D0437991-CF3F-4940-8A32-E4CC1BDD2C58}"/>
              </a:ext>
            </a:extLst>
          </p:cNvPr>
          <p:cNvSpPr txBox="1"/>
          <p:nvPr/>
        </p:nvSpPr>
        <p:spPr>
          <a:xfrm>
            <a:off x="7696200" y="5151651"/>
            <a:ext cx="1679517" cy="5591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pc="10" dirty="0">
                <a:solidFill>
                  <a:srgbClr val="C55A11"/>
                </a:solidFill>
                <a:latin typeface="Arial"/>
                <a:cs typeface="Arial"/>
              </a:rPr>
              <a:t>Pr</a:t>
            </a:r>
            <a:r>
              <a:rPr spc="15" dirty="0">
                <a:solidFill>
                  <a:srgbClr val="C55A11"/>
                </a:solidFill>
                <a:latin typeface="Arial"/>
                <a:cs typeface="Arial"/>
              </a:rPr>
              <a:t>obab</a:t>
            </a:r>
            <a:r>
              <a:rPr spc="5" dirty="0">
                <a:solidFill>
                  <a:srgbClr val="C55A11"/>
                </a:solidFill>
                <a:latin typeface="Arial"/>
                <a:cs typeface="Arial"/>
              </a:rPr>
              <a:t>ili</a:t>
            </a:r>
            <a:r>
              <a:rPr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pc="5" dirty="0">
                <a:solidFill>
                  <a:srgbClr val="C55A11"/>
                </a:solidFill>
                <a:latin typeface="Arial"/>
                <a:cs typeface="Arial"/>
              </a:rPr>
              <a:t>y </a:t>
            </a:r>
            <a:r>
              <a:rPr spc="10" dirty="0">
                <a:solidFill>
                  <a:srgbClr val="C55A11"/>
                </a:solidFill>
                <a:latin typeface="Arial"/>
                <a:cs typeface="Arial"/>
              </a:rPr>
              <a:t>of 2  survivors</a:t>
            </a:r>
            <a:endParaRPr dirty="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F9F61794-FBB3-4A13-BEA0-90DB3E8FCA64}"/>
              </a:ext>
            </a:extLst>
          </p:cNvPr>
          <p:cNvSpPr txBox="1"/>
          <p:nvPr/>
        </p:nvSpPr>
        <p:spPr>
          <a:xfrm>
            <a:off x="7926482" y="4289052"/>
            <a:ext cx="1949596" cy="5591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pc="10" dirty="0">
                <a:solidFill>
                  <a:srgbClr val="C55A11"/>
                </a:solidFill>
                <a:latin typeface="Arial"/>
                <a:cs typeface="Arial"/>
              </a:rPr>
              <a:t>Pr</a:t>
            </a:r>
            <a:r>
              <a:rPr spc="15" dirty="0">
                <a:solidFill>
                  <a:srgbClr val="C55A11"/>
                </a:solidFill>
                <a:latin typeface="Arial"/>
                <a:cs typeface="Arial"/>
              </a:rPr>
              <a:t>obab</a:t>
            </a:r>
            <a:r>
              <a:rPr spc="5" dirty="0">
                <a:solidFill>
                  <a:srgbClr val="C55A11"/>
                </a:solidFill>
                <a:latin typeface="Arial"/>
                <a:cs typeface="Arial"/>
              </a:rPr>
              <a:t>ili</a:t>
            </a:r>
            <a:r>
              <a:rPr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pc="5" dirty="0">
                <a:solidFill>
                  <a:srgbClr val="C55A11"/>
                </a:solidFill>
                <a:latin typeface="Arial"/>
                <a:cs typeface="Arial"/>
              </a:rPr>
              <a:t>y </a:t>
            </a:r>
            <a:r>
              <a:rPr spc="10" dirty="0">
                <a:solidFill>
                  <a:srgbClr val="C55A11"/>
                </a:solidFill>
                <a:latin typeface="Arial"/>
                <a:cs typeface="Arial"/>
              </a:rPr>
              <a:t>of 1</a:t>
            </a:r>
            <a:r>
              <a:rPr spc="-4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pc="10" dirty="0">
                <a:solidFill>
                  <a:srgbClr val="C55A11"/>
                </a:solidFill>
                <a:latin typeface="Arial"/>
                <a:cs typeface="Arial"/>
              </a:rPr>
              <a:t>death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65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918</Words>
  <Application>Microsoft Office PowerPoint</Application>
  <PresentationFormat>Custom</PresentationFormat>
  <Paragraphs>122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Symbol</vt:lpstr>
      <vt:lpstr>Times New Roman</vt:lpstr>
      <vt:lpstr>Office Theme</vt:lpstr>
      <vt:lpstr>C7041 Experimental Design and Analysis</vt:lpstr>
      <vt:lpstr>1.07 Analysing proportions</vt:lpstr>
      <vt:lpstr>Proportions data</vt:lpstr>
      <vt:lpstr>Proportions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Paradise flycatchers</vt:lpstr>
      <vt:lpstr>Example: Paradise flycatchers</vt:lpstr>
      <vt:lpstr>Example: Paradise flycatchers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a proportion</vt:lpstr>
      <vt:lpstr>PowerPoint Presentation</vt:lpstr>
      <vt:lpstr>PowerPoint Presentation</vt:lpstr>
      <vt:lpstr>95% confidence interval for a proportion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Binomial test in 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17</cp:revision>
  <dcterms:created xsi:type="dcterms:W3CDTF">2020-10-29T07:49:11Z</dcterms:created>
  <dcterms:modified xsi:type="dcterms:W3CDTF">2020-11-02T22:15:09Z</dcterms:modified>
</cp:coreProperties>
</file>