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258" r:id="rId11"/>
    <p:sldId id="314" r:id="rId12"/>
    <p:sldId id="315" r:id="rId13"/>
    <p:sldId id="316" r:id="rId14"/>
    <p:sldId id="259" r:id="rId15"/>
    <p:sldId id="317" r:id="rId16"/>
    <p:sldId id="318" r:id="rId17"/>
    <p:sldId id="319" r:id="rId18"/>
    <p:sldId id="260" r:id="rId19"/>
    <p:sldId id="320" r:id="rId20"/>
    <p:sldId id="322" r:id="rId21"/>
    <p:sldId id="323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4677" y="650002"/>
            <a:ext cx="650904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i.org/10.1080/036109284088288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49966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0" dirty="0"/>
              <a:t>B</a:t>
            </a:r>
            <a:r>
              <a:rPr sz="4400" spc="-20" dirty="0"/>
              <a:t>l</a:t>
            </a:r>
            <a:r>
              <a:rPr sz="4400" spc="-90" dirty="0"/>
              <a:t>i</a:t>
            </a:r>
            <a:r>
              <a:rPr sz="4400" spc="-45" dirty="0"/>
              <a:t>n</a:t>
            </a:r>
            <a:r>
              <a:rPr sz="4400" spc="-30" dirty="0"/>
              <a:t>d</a:t>
            </a:r>
            <a:r>
              <a:rPr sz="4400" spc="-15" dirty="0"/>
              <a:t>i</a:t>
            </a:r>
            <a:r>
              <a:rPr sz="4400" spc="-45" dirty="0"/>
              <a:t>n</a:t>
            </a:r>
            <a:r>
              <a:rPr sz="4400" spc="1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743200"/>
            <a:ext cx="7696200" cy="265777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100965">
              <a:spcBef>
                <a:spcPts val="565"/>
              </a:spcBef>
            </a:pPr>
            <a:r>
              <a:rPr sz="2800" spc="-40" dirty="0">
                <a:latin typeface="Arial"/>
                <a:cs typeface="Arial"/>
              </a:rPr>
              <a:t>Preventing </a:t>
            </a:r>
            <a:r>
              <a:rPr sz="2800" spc="-15" dirty="0">
                <a:latin typeface="Arial"/>
                <a:cs typeface="Arial"/>
              </a:rPr>
              <a:t>knowledge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0" dirty="0">
                <a:latin typeface="Arial"/>
                <a:cs typeface="Arial"/>
              </a:rPr>
              <a:t>experimenter </a:t>
            </a:r>
            <a:r>
              <a:rPr sz="2800" spc="-70" dirty="0">
                <a:latin typeface="Arial"/>
                <a:cs typeface="Arial"/>
              </a:rPr>
              <a:t>(or </a:t>
            </a:r>
            <a:r>
              <a:rPr sz="2800" spc="-35" dirty="0">
                <a:latin typeface="Arial"/>
                <a:cs typeface="Arial"/>
              </a:rPr>
              <a:t>patient) </a:t>
            </a:r>
            <a:r>
              <a:rPr sz="2800" spc="-10" dirty="0">
                <a:latin typeface="Arial"/>
                <a:cs typeface="Arial"/>
              </a:rPr>
              <a:t>of which  </a:t>
            </a:r>
            <a:r>
              <a:rPr sz="2800" spc="-20" dirty="0">
                <a:latin typeface="Arial"/>
                <a:cs typeface="Arial"/>
              </a:rPr>
              <a:t>treatment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given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whom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/>
            <a:r>
              <a:rPr sz="2800" spc="-25" dirty="0">
                <a:latin typeface="Arial"/>
                <a:cs typeface="Arial"/>
              </a:rPr>
              <a:t>Unblinded </a:t>
            </a:r>
            <a:r>
              <a:rPr sz="2800" spc="-20" dirty="0">
                <a:latin typeface="Arial"/>
                <a:cs typeface="Arial"/>
              </a:rPr>
              <a:t>studies </a:t>
            </a:r>
            <a:r>
              <a:rPr sz="2800" spc="-55" dirty="0">
                <a:latin typeface="Arial"/>
                <a:cs typeface="Arial"/>
              </a:rPr>
              <a:t>usually </a:t>
            </a:r>
            <a:r>
              <a:rPr sz="2800" spc="-25" dirty="0">
                <a:latin typeface="Arial"/>
                <a:cs typeface="Arial"/>
              </a:rPr>
              <a:t>find  </a:t>
            </a:r>
            <a:r>
              <a:rPr sz="2800" dirty="0">
                <a:latin typeface="Arial"/>
                <a:cs typeface="Arial"/>
              </a:rPr>
              <a:t>much </a:t>
            </a:r>
            <a:r>
              <a:rPr sz="2800" spc="-45" dirty="0">
                <a:latin typeface="Arial"/>
                <a:cs typeface="Arial"/>
              </a:rPr>
              <a:t>larger </a:t>
            </a:r>
            <a:r>
              <a:rPr sz="2800" spc="-25" dirty="0">
                <a:latin typeface="Arial"/>
                <a:cs typeface="Arial"/>
              </a:rPr>
              <a:t>effects </a:t>
            </a:r>
            <a:r>
              <a:rPr sz="2800" spc="-40" dirty="0">
                <a:latin typeface="Arial"/>
                <a:cs typeface="Arial"/>
              </a:rPr>
              <a:t>(sometimes  </a:t>
            </a:r>
            <a:r>
              <a:rPr sz="2800" spc="-30" dirty="0">
                <a:latin typeface="Arial"/>
                <a:cs typeface="Arial"/>
              </a:rPr>
              <a:t>threefold </a:t>
            </a:r>
            <a:r>
              <a:rPr sz="2800" spc="-50" dirty="0">
                <a:latin typeface="Arial"/>
                <a:cs typeface="Arial"/>
              </a:rPr>
              <a:t>higher), </a:t>
            </a:r>
            <a:r>
              <a:rPr sz="2800" spc="-15" dirty="0">
                <a:latin typeface="Arial"/>
                <a:cs typeface="Arial"/>
              </a:rPr>
              <a:t>showing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bias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35" dirty="0">
                <a:latin typeface="Arial"/>
                <a:cs typeface="Arial"/>
              </a:rPr>
              <a:t>results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25" dirty="0">
                <a:latin typeface="Arial"/>
                <a:cs typeface="Arial"/>
              </a:rPr>
              <a:t>lack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blinding.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02825" y="2542345"/>
            <a:ext cx="6301713" cy="51873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80"/>
              </a:spcBef>
            </a:pP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Increasing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signal </a:t>
            </a:r>
            <a:r>
              <a:rPr sz="2800" spc="2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noise</a:t>
            </a:r>
            <a:r>
              <a:rPr sz="2800" spc="8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ratio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37ADA-B54D-427C-A215-2888FE96F423}"/>
              </a:ext>
            </a:extLst>
          </p:cNvPr>
          <p:cNvSpPr txBox="1"/>
          <p:nvPr/>
        </p:nvSpPr>
        <p:spPr>
          <a:xfrm>
            <a:off x="972728" y="685800"/>
            <a:ext cx="72568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Reducing sampling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A26BAE-D779-4BE1-9D58-66C4A1F4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62" y="3886200"/>
            <a:ext cx="5699675" cy="24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371600" y="3887578"/>
            <a:ext cx="2213151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325245" algn="l"/>
              </a:tabLst>
            </a:pPr>
            <a:r>
              <a:rPr sz="2800" spc="-55" dirty="0">
                <a:latin typeface="Arial"/>
                <a:cs typeface="Arial"/>
              </a:rPr>
              <a:t>If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"noise"	</a:t>
            </a:r>
            <a:endParaRPr sz="2800" baseline="-16908" dirty="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0583" y="3887578"/>
            <a:ext cx="234241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smaller, </a:t>
            </a:r>
            <a:r>
              <a:rPr sz="2800" spc="-15" dirty="0">
                <a:latin typeface="Arial"/>
                <a:cs typeface="Arial"/>
              </a:rPr>
              <a:t>it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27" y="5070848"/>
            <a:ext cx="5349730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0" dirty="0">
                <a:latin typeface="Arial"/>
                <a:cs typeface="Arial"/>
              </a:rPr>
              <a:t>easier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10" dirty="0">
                <a:latin typeface="Arial"/>
                <a:cs typeface="Arial"/>
              </a:rPr>
              <a:t>detect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given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"signal".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latin typeface="Arial"/>
                <a:cs typeface="Arial"/>
              </a:rPr>
              <a:t>Can </a:t>
            </a:r>
            <a:r>
              <a:rPr sz="2800" spc="-10" dirty="0">
                <a:latin typeface="Arial"/>
                <a:cs typeface="Arial"/>
              </a:rPr>
              <a:t>be </a:t>
            </a:r>
            <a:r>
              <a:rPr sz="2800" spc="-25" dirty="0">
                <a:latin typeface="Arial"/>
                <a:cs typeface="Arial"/>
              </a:rPr>
              <a:t>achieved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smaller </a:t>
            </a:r>
            <a:r>
              <a:rPr sz="2800" i="1" spc="-30" dirty="0">
                <a:latin typeface="Arial"/>
                <a:cs typeface="Arial"/>
              </a:rPr>
              <a:t>s </a:t>
            </a:r>
            <a:r>
              <a:rPr sz="2800" spc="-10" dirty="0">
                <a:latin typeface="Arial"/>
                <a:cs typeface="Arial"/>
              </a:rPr>
              <a:t>or </a:t>
            </a:r>
            <a:r>
              <a:rPr sz="2800" spc="-35" dirty="0">
                <a:latin typeface="Arial"/>
                <a:cs typeface="Arial"/>
              </a:rPr>
              <a:t>larger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DE35B157-2D5D-4BE6-8D23-A57307971CD7}"/>
              </a:ext>
            </a:extLst>
          </p:cNvPr>
          <p:cNvSpPr txBox="1"/>
          <p:nvPr/>
        </p:nvSpPr>
        <p:spPr>
          <a:xfrm>
            <a:off x="2002825" y="2542345"/>
            <a:ext cx="6301713" cy="51873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80"/>
              </a:spcBef>
            </a:pP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Increasing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signal </a:t>
            </a:r>
            <a:r>
              <a:rPr sz="2800" spc="2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noise</a:t>
            </a:r>
            <a:r>
              <a:rPr sz="2800" spc="8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ratio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55FE3B-2689-4D4C-A355-0908CFD80069}"/>
              </a:ext>
            </a:extLst>
          </p:cNvPr>
          <p:cNvSpPr txBox="1"/>
          <p:nvPr/>
        </p:nvSpPr>
        <p:spPr>
          <a:xfrm>
            <a:off x="972728" y="685800"/>
            <a:ext cx="72568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Reducing sampling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643DA9E-45B4-4E3C-8C5E-1A91867C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53" y="3429000"/>
            <a:ext cx="2577274" cy="13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371600" y="2438400"/>
            <a:ext cx="7696200" cy="462370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438150">
              <a:spcAft>
                <a:spcPts val="1800"/>
              </a:spcAft>
            </a:pP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Replication</a:t>
            </a:r>
            <a:r>
              <a:rPr sz="2800" spc="-25" dirty="0">
                <a:latin typeface="Arial"/>
                <a:cs typeface="Arial"/>
              </a:rPr>
              <a:t>: </a:t>
            </a:r>
            <a:r>
              <a:rPr sz="2800" spc="-15" dirty="0">
                <a:latin typeface="Arial"/>
                <a:cs typeface="Arial"/>
              </a:rPr>
              <a:t>carry </a:t>
            </a:r>
            <a:r>
              <a:rPr sz="2800" spc="15" dirty="0">
                <a:latin typeface="Arial"/>
                <a:cs typeface="Arial"/>
              </a:rPr>
              <a:t>out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5" dirty="0">
                <a:latin typeface="Arial"/>
                <a:cs typeface="Arial"/>
              </a:rPr>
              <a:t>on </a:t>
            </a:r>
            <a:r>
              <a:rPr sz="2800" spc="-10" dirty="0">
                <a:latin typeface="Arial"/>
                <a:cs typeface="Arial"/>
              </a:rPr>
              <a:t>multiple </a:t>
            </a:r>
            <a:r>
              <a:rPr sz="2800" spc="-5" dirty="0">
                <a:latin typeface="Arial"/>
                <a:cs typeface="Arial"/>
              </a:rPr>
              <a:t>independent</a:t>
            </a:r>
            <a:r>
              <a:rPr sz="2800" spc="5" dirty="0">
                <a:latin typeface="Arial"/>
                <a:cs typeface="Arial"/>
              </a:rPr>
              <a:t> objects.</a:t>
            </a:r>
            <a:endParaRPr sz="2800" dirty="0">
              <a:latin typeface="Arial"/>
              <a:cs typeface="Arial"/>
            </a:endParaRPr>
          </a:p>
          <a:p>
            <a:pPr marR="259715">
              <a:spcAft>
                <a:spcPts val="1800"/>
              </a:spcAft>
            </a:pP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Balance</a:t>
            </a:r>
            <a:r>
              <a:rPr sz="2800" spc="-25" dirty="0">
                <a:latin typeface="Arial"/>
                <a:cs typeface="Arial"/>
              </a:rPr>
              <a:t>: </a:t>
            </a:r>
            <a:r>
              <a:rPr sz="2800" spc="-30" dirty="0">
                <a:latin typeface="Arial"/>
                <a:cs typeface="Arial"/>
              </a:rPr>
              <a:t>nearly </a:t>
            </a:r>
            <a:r>
              <a:rPr sz="2800" spc="-20" dirty="0">
                <a:latin typeface="Arial"/>
                <a:cs typeface="Arial"/>
              </a:rPr>
              <a:t>equal </a:t>
            </a:r>
            <a:r>
              <a:rPr sz="2800" spc="-15" dirty="0">
                <a:latin typeface="Arial"/>
                <a:cs typeface="Arial"/>
              </a:rPr>
              <a:t>sample </a:t>
            </a:r>
            <a:r>
              <a:rPr sz="2800" spc="-30" dirty="0">
                <a:latin typeface="Arial"/>
                <a:cs typeface="Arial"/>
              </a:rPr>
              <a:t>sizes in </a:t>
            </a: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treatment.</a:t>
            </a:r>
            <a:endParaRPr sz="2800" dirty="0">
              <a:latin typeface="Arial"/>
              <a:cs typeface="Arial"/>
            </a:endParaRPr>
          </a:p>
          <a:p>
            <a:pPr marR="5080">
              <a:spcAft>
                <a:spcPts val="1800"/>
              </a:spcAft>
            </a:pP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Blocking</a:t>
            </a:r>
            <a:r>
              <a:rPr sz="2800" spc="-5" dirty="0">
                <a:latin typeface="Arial"/>
                <a:cs typeface="Arial"/>
              </a:rPr>
              <a:t>: grouping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experimental </a:t>
            </a:r>
            <a:r>
              <a:rPr sz="2800" spc="-5" dirty="0">
                <a:latin typeface="Arial"/>
                <a:cs typeface="Arial"/>
              </a:rPr>
              <a:t>unit; within </a:t>
            </a: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5" dirty="0">
                <a:latin typeface="Arial"/>
                <a:cs typeface="Arial"/>
              </a:rPr>
              <a:t>group, </a:t>
            </a:r>
            <a:r>
              <a:rPr sz="2800" spc="-20" dirty="0">
                <a:latin typeface="Arial"/>
                <a:cs typeface="Arial"/>
              </a:rPr>
              <a:t>different </a:t>
            </a:r>
            <a:r>
              <a:rPr sz="2800" spc="-15" dirty="0">
                <a:latin typeface="Arial"/>
                <a:cs typeface="Arial"/>
              </a:rPr>
              <a:t>experimental </a:t>
            </a:r>
            <a:r>
              <a:rPr sz="2800" spc="-5" dirty="0">
                <a:latin typeface="Arial"/>
                <a:cs typeface="Arial"/>
              </a:rPr>
              <a:t>treatments </a:t>
            </a:r>
            <a:r>
              <a:rPr sz="2800" spc="-35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applied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different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units.</a:t>
            </a:r>
            <a:endParaRPr sz="2800" dirty="0">
              <a:latin typeface="Arial"/>
              <a:cs typeface="Arial"/>
            </a:endParaRPr>
          </a:p>
          <a:p>
            <a:pPr marR="83185">
              <a:spcAft>
                <a:spcPts val="1800"/>
              </a:spcAft>
            </a:pPr>
            <a:r>
              <a:rPr sz="2800" spc="-40" dirty="0">
                <a:solidFill>
                  <a:srgbClr val="C55A11"/>
                </a:solidFill>
                <a:latin typeface="Arial"/>
                <a:cs typeface="Arial"/>
              </a:rPr>
              <a:t>Extreme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treatments</a:t>
            </a:r>
            <a:r>
              <a:rPr sz="2800" spc="-1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stronger treatments can </a:t>
            </a:r>
            <a:r>
              <a:rPr sz="2800" spc="-25" dirty="0">
                <a:latin typeface="Arial"/>
                <a:cs typeface="Arial"/>
              </a:rPr>
              <a:t>increase </a:t>
            </a:r>
            <a:r>
              <a:rPr sz="2800" spc="-5" dirty="0">
                <a:latin typeface="Arial"/>
                <a:cs typeface="Arial"/>
              </a:rPr>
              <a:t>the signal-to-noise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ratio.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EF104-0043-41D1-9C91-FCC0BD545525}"/>
              </a:ext>
            </a:extLst>
          </p:cNvPr>
          <p:cNvSpPr txBox="1"/>
          <p:nvPr/>
        </p:nvSpPr>
        <p:spPr>
          <a:xfrm>
            <a:off x="609600" y="609600"/>
            <a:ext cx="8763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80035">
              <a:spcBef>
                <a:spcPts val="415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Design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features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that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reduce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the 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effects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sampling</a:t>
            </a:r>
            <a:r>
              <a:rPr lang="en-GB" sz="4400" spc="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8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773044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b="1" spc="-45" dirty="0">
                <a:uFill>
                  <a:solidFill>
                    <a:srgbClr val="2F5597"/>
                  </a:solidFill>
                </a:uFill>
              </a:rPr>
              <a:t>Balance</a:t>
            </a:r>
            <a:r>
              <a:rPr sz="4400" spc="-45" dirty="0"/>
              <a:t> </a:t>
            </a:r>
            <a:r>
              <a:rPr sz="4400" spc="-55" dirty="0"/>
              <a:t>increases</a:t>
            </a:r>
            <a:r>
              <a:rPr sz="4400" spc="-35" dirty="0"/>
              <a:t> 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4736751"/>
            <a:ext cx="68580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45" dirty="0">
                <a:latin typeface="Arial"/>
                <a:cs typeface="Arial"/>
              </a:rPr>
              <a:t>For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given </a:t>
            </a:r>
            <a:r>
              <a:rPr sz="2800" spc="-5" dirty="0">
                <a:latin typeface="Arial"/>
                <a:cs typeface="Arial"/>
              </a:rPr>
              <a:t>total </a:t>
            </a:r>
            <a:r>
              <a:rPr sz="2800" spc="-20" dirty="0">
                <a:latin typeface="Arial"/>
                <a:cs typeface="Arial"/>
              </a:rPr>
              <a:t>sample </a:t>
            </a:r>
            <a:r>
              <a:rPr sz="2800" spc="-45" dirty="0">
                <a:latin typeface="Arial"/>
                <a:cs typeface="Arial"/>
              </a:rPr>
              <a:t>size </a:t>
            </a:r>
            <a:r>
              <a:rPr sz="2800" spc="-55" dirty="0">
                <a:latin typeface="Arial"/>
                <a:cs typeface="Arial"/>
              </a:rPr>
              <a:t>(</a:t>
            </a:r>
            <a:r>
              <a:rPr sz="2800" i="1" spc="-55" dirty="0">
                <a:latin typeface="Arial"/>
                <a:cs typeface="Arial"/>
              </a:rPr>
              <a:t>n</a:t>
            </a:r>
            <a:r>
              <a:rPr sz="2800" spc="-82" baseline="-18518" dirty="0">
                <a:latin typeface="Arial"/>
                <a:cs typeface="Arial"/>
              </a:rPr>
              <a:t>1 </a:t>
            </a:r>
            <a:r>
              <a:rPr sz="2800" spc="25" dirty="0">
                <a:latin typeface="Arial"/>
                <a:cs typeface="Arial"/>
              </a:rPr>
              <a:t>+</a:t>
            </a:r>
            <a:r>
              <a:rPr sz="2800" spc="335" dirty="0">
                <a:latin typeface="Arial"/>
                <a:cs typeface="Arial"/>
              </a:rPr>
              <a:t> </a:t>
            </a:r>
            <a:r>
              <a:rPr sz="2800" i="1" spc="-40" dirty="0">
                <a:latin typeface="Arial"/>
                <a:cs typeface="Arial"/>
              </a:rPr>
              <a:t>n</a:t>
            </a:r>
            <a:r>
              <a:rPr sz="2800" spc="-60" baseline="-18518" dirty="0">
                <a:latin typeface="Arial"/>
                <a:cs typeface="Arial"/>
              </a:rPr>
              <a:t>2</a:t>
            </a:r>
            <a:r>
              <a:rPr sz="2800" spc="-40" dirty="0">
                <a:latin typeface="Arial"/>
                <a:cs typeface="Arial"/>
              </a:rPr>
              <a:t>),</a:t>
            </a:r>
            <a:endParaRPr sz="2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standard </a:t>
            </a:r>
            <a:r>
              <a:rPr sz="2800" spc="-30" dirty="0">
                <a:latin typeface="Arial"/>
                <a:cs typeface="Arial"/>
              </a:rPr>
              <a:t>error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smallest </a:t>
            </a:r>
            <a:r>
              <a:rPr sz="2800" spc="-10" dirty="0">
                <a:latin typeface="Arial"/>
                <a:cs typeface="Arial"/>
              </a:rPr>
              <a:t>when </a:t>
            </a:r>
            <a:r>
              <a:rPr sz="2800" i="1" spc="-10" dirty="0">
                <a:latin typeface="Arial"/>
                <a:cs typeface="Arial"/>
              </a:rPr>
              <a:t>n</a:t>
            </a:r>
            <a:r>
              <a:rPr sz="2800" spc="-15" baseline="-18518" dirty="0">
                <a:latin typeface="Arial"/>
                <a:cs typeface="Arial"/>
              </a:rPr>
              <a:t>1 </a:t>
            </a:r>
            <a:r>
              <a:rPr sz="2800" spc="25" dirty="0">
                <a:latin typeface="Arial"/>
                <a:cs typeface="Arial"/>
              </a:rPr>
              <a:t>=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n</a:t>
            </a:r>
            <a:r>
              <a:rPr sz="2800" spc="-15" baseline="-18518" dirty="0">
                <a:latin typeface="Arial"/>
                <a:cs typeface="Arial"/>
              </a:rPr>
              <a:t>2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4E5987-C754-4E39-ABEB-5FAA0953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91022"/>
            <a:ext cx="5447436" cy="2099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371600" y="2514600"/>
            <a:ext cx="7543800" cy="33720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spcAft>
                <a:spcPts val="1800"/>
              </a:spcAft>
            </a:pPr>
            <a:r>
              <a:rPr sz="2800" spc="-45" dirty="0">
                <a:latin typeface="Arial"/>
                <a:cs typeface="Arial"/>
              </a:rPr>
              <a:t>Imagine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spc="-65" dirty="0">
                <a:latin typeface="Arial"/>
                <a:cs typeface="Arial"/>
              </a:rPr>
              <a:t>are </a:t>
            </a:r>
            <a:r>
              <a:rPr sz="2800" spc="-15" dirty="0">
                <a:latin typeface="Arial"/>
                <a:cs typeface="Arial"/>
              </a:rPr>
              <a:t>testing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effects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drug </a:t>
            </a:r>
            <a:r>
              <a:rPr sz="2800" spc="-25" dirty="0">
                <a:latin typeface="Arial"/>
                <a:cs typeface="Arial"/>
              </a:rPr>
              <a:t>(compared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a  </a:t>
            </a:r>
            <a:r>
              <a:rPr sz="2800" spc="-30" dirty="0">
                <a:latin typeface="Arial"/>
                <a:cs typeface="Arial"/>
              </a:rPr>
              <a:t>placebo) </a:t>
            </a:r>
            <a:r>
              <a:rPr sz="2800" spc="-10" dirty="0">
                <a:latin typeface="Arial"/>
                <a:cs typeface="Arial"/>
              </a:rPr>
              <a:t>on </a:t>
            </a:r>
            <a:r>
              <a:rPr sz="2800" spc="-55" dirty="0">
                <a:latin typeface="Arial"/>
                <a:cs typeface="Arial"/>
              </a:rPr>
              <a:t>survival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time.</a:t>
            </a:r>
            <a:endParaRPr lang="en-US" sz="2800" spc="-15" dirty="0">
              <a:latin typeface="Arial"/>
              <a:cs typeface="Arial"/>
            </a:endParaRPr>
          </a:p>
          <a:p>
            <a:pPr marL="12700" marR="5080">
              <a:spcAft>
                <a:spcPts val="1800"/>
              </a:spcAft>
            </a:pPr>
            <a:endParaRPr lang="en-US" sz="2800" spc="-15" dirty="0">
              <a:latin typeface="Arial"/>
              <a:cs typeface="Arial"/>
            </a:endParaRPr>
          </a:p>
          <a:p>
            <a:pPr marL="12700" marR="5080">
              <a:spcAft>
                <a:spcPts val="1800"/>
              </a:spcAft>
            </a:pPr>
            <a:r>
              <a:rPr lang="en-GB" sz="2800" spc="-35" dirty="0">
                <a:latin typeface="Arial"/>
                <a:cs typeface="Arial"/>
              </a:rPr>
              <a:t>We’ve </a:t>
            </a:r>
            <a:r>
              <a:rPr lang="en-GB" sz="2800" spc="-10" dirty="0">
                <a:latin typeface="Arial"/>
                <a:cs typeface="Arial"/>
              </a:rPr>
              <a:t>done </a:t>
            </a:r>
            <a:r>
              <a:rPr lang="en-GB" sz="2800" spc="-20" dirty="0">
                <a:latin typeface="Arial"/>
                <a:cs typeface="Arial"/>
              </a:rPr>
              <a:t>the </a:t>
            </a:r>
            <a:r>
              <a:rPr lang="en-GB" sz="2800" spc="-10" dirty="0">
                <a:latin typeface="Arial"/>
                <a:cs typeface="Arial"/>
              </a:rPr>
              <a:t>study on </a:t>
            </a:r>
            <a:r>
              <a:rPr lang="en-GB" sz="2800" spc="-30" dirty="0">
                <a:latin typeface="Arial"/>
                <a:cs typeface="Arial"/>
              </a:rPr>
              <a:t>multiple </a:t>
            </a:r>
            <a:r>
              <a:rPr lang="en-GB" sz="2800" spc="-15" dirty="0">
                <a:latin typeface="Arial"/>
                <a:cs typeface="Arial"/>
              </a:rPr>
              <a:t>patients </a:t>
            </a:r>
            <a:r>
              <a:rPr lang="en-GB" sz="2800" spc="-25" dirty="0">
                <a:latin typeface="Arial"/>
                <a:cs typeface="Arial"/>
              </a:rPr>
              <a:t>spread </a:t>
            </a:r>
            <a:r>
              <a:rPr lang="en-GB" sz="2800" spc="-40" dirty="0">
                <a:latin typeface="Arial"/>
                <a:cs typeface="Arial"/>
              </a:rPr>
              <a:t>over </a:t>
            </a:r>
            <a:r>
              <a:rPr lang="en-GB" sz="2800" spc="10" dirty="0">
                <a:latin typeface="Arial"/>
                <a:cs typeface="Arial"/>
              </a:rPr>
              <a:t>5</a:t>
            </a:r>
            <a:r>
              <a:rPr lang="en-GB" sz="2800" spc="70" dirty="0">
                <a:latin typeface="Arial"/>
                <a:cs typeface="Arial"/>
              </a:rPr>
              <a:t> </a:t>
            </a:r>
            <a:r>
              <a:rPr lang="en-GB" sz="2800" spc="-20" dirty="0">
                <a:latin typeface="Arial"/>
                <a:cs typeface="Arial"/>
              </a:rPr>
              <a:t>hospitals.</a:t>
            </a:r>
            <a:endParaRPr lang="en-GB" sz="2800" dirty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BC1C7-4056-4639-9A6E-CE7A7C19D777}"/>
              </a:ext>
            </a:extLst>
          </p:cNvPr>
          <p:cNvSpPr txBox="1"/>
          <p:nvPr/>
        </p:nvSpPr>
        <p:spPr>
          <a:xfrm>
            <a:off x="838200" y="609600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blocking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73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997261" y="1322975"/>
            <a:ext cx="6063877" cy="821762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359"/>
              </a:spcBef>
            </a:pP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No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significant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effect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drug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when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just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treatment and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controls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18"/>
          <p:cNvSpPr>
            <a:spLocks noChangeAspect="1"/>
          </p:cNvSpPr>
          <p:nvPr/>
        </p:nvSpPr>
        <p:spPr>
          <a:xfrm>
            <a:off x="1600200" y="3559739"/>
            <a:ext cx="629431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C9E11-07CA-47C8-8612-7E765762B542}"/>
              </a:ext>
            </a:extLst>
          </p:cNvPr>
          <p:cNvSpPr txBox="1"/>
          <p:nvPr/>
        </p:nvSpPr>
        <p:spPr>
          <a:xfrm>
            <a:off x="838200" y="326461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blocking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A74BBD-4582-4686-B241-3B10C60B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73030"/>
            <a:ext cx="3816546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524000" y="1676400"/>
            <a:ext cx="6934200" cy="4751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But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let’s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look at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which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hospital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they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were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at: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object 22"/>
          <p:cNvSpPr>
            <a:spLocks noChangeAspect="1"/>
          </p:cNvSpPr>
          <p:nvPr/>
        </p:nvSpPr>
        <p:spPr>
          <a:xfrm>
            <a:off x="838200" y="2590800"/>
            <a:ext cx="7615149" cy="4713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0CAD3-C0B8-47C0-8E0A-F976B9263818}"/>
              </a:ext>
            </a:extLst>
          </p:cNvPr>
          <p:cNvSpPr txBox="1"/>
          <p:nvPr/>
        </p:nvSpPr>
        <p:spPr>
          <a:xfrm>
            <a:off x="838200" y="326461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blocking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8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1">
            <a:extLst>
              <a:ext uri="{FF2B5EF4-FFF2-40B4-BE49-F238E27FC236}">
                <a16:creationId xmlns:a16="http://schemas.microsoft.com/office/drawing/2014/main" id="{2094913B-A3EA-4FE9-B9EB-171856D11220}"/>
              </a:ext>
            </a:extLst>
          </p:cNvPr>
          <p:cNvSpPr txBox="1"/>
          <p:nvPr/>
        </p:nvSpPr>
        <p:spPr>
          <a:xfrm>
            <a:off x="1524000" y="1435456"/>
            <a:ext cx="6934200" cy="4751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But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let’s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look at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which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hospital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they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were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at: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4" name="object 22">
            <a:extLst>
              <a:ext uri="{FF2B5EF4-FFF2-40B4-BE49-F238E27FC236}">
                <a16:creationId xmlns:a16="http://schemas.microsoft.com/office/drawing/2014/main" id="{3FE5C8C9-7B98-4EE0-A9DC-FB7ADEDDC977}"/>
              </a:ext>
            </a:extLst>
          </p:cNvPr>
          <p:cNvSpPr>
            <a:spLocks noChangeAspect="1"/>
          </p:cNvSpPr>
          <p:nvPr/>
        </p:nvSpPr>
        <p:spPr>
          <a:xfrm>
            <a:off x="762000" y="3200400"/>
            <a:ext cx="6705600" cy="4150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CC4ADF-74D3-440E-B1A5-A46EC5001ED4}"/>
              </a:ext>
            </a:extLst>
          </p:cNvPr>
          <p:cNvSpPr txBox="1"/>
          <p:nvPr/>
        </p:nvSpPr>
        <p:spPr>
          <a:xfrm>
            <a:off x="838200" y="326461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blocking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B9F1B4-10E3-47C1-AD0D-0B4F5536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5" y="2027496"/>
            <a:ext cx="5182676" cy="9508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412F610-7BB8-4463-B18C-9F30D6D2F14F}"/>
              </a:ext>
            </a:extLst>
          </p:cNvPr>
          <p:cNvSpPr txBox="1"/>
          <p:nvPr/>
        </p:nvSpPr>
        <p:spPr>
          <a:xfrm>
            <a:off x="6096000" y="2268653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Accounting for hospital as a block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1">
            <a:extLst>
              <a:ext uri="{FF2B5EF4-FFF2-40B4-BE49-F238E27FC236}">
                <a16:creationId xmlns:a16="http://schemas.microsoft.com/office/drawing/2014/main" id="{AB42D295-D770-4D6C-822B-5C68787552A4}"/>
              </a:ext>
            </a:extLst>
          </p:cNvPr>
          <p:cNvSpPr txBox="1"/>
          <p:nvPr/>
        </p:nvSpPr>
        <p:spPr>
          <a:xfrm>
            <a:off x="1524000" y="1435456"/>
            <a:ext cx="6934200" cy="4751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But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let’s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look at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which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hospital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they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were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at: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74213-08CB-4033-888D-8870B6BF2C27}"/>
              </a:ext>
            </a:extLst>
          </p:cNvPr>
          <p:cNvSpPr txBox="1"/>
          <p:nvPr/>
        </p:nvSpPr>
        <p:spPr>
          <a:xfrm>
            <a:off x="838200" y="326461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lang="en-GB"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blocking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D5A760-B62E-4609-A7D7-04C7C988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05200"/>
            <a:ext cx="6858000" cy="34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1.14 Experimental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7C250-32FF-49CD-8A44-B85A13BF9B64}"/>
              </a:ext>
            </a:extLst>
          </p:cNvPr>
          <p:cNvSpPr txBox="1"/>
          <p:nvPr/>
        </p:nvSpPr>
        <p:spPr>
          <a:xfrm>
            <a:off x="685800" y="2971800"/>
            <a:ext cx="5029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3A3A3A"/>
                </a:solidFill>
                <a:latin typeface="Work Sans"/>
              </a:rPr>
              <a:t>“A dataset is like gold ore.  </a:t>
            </a:r>
            <a:r>
              <a:rPr lang="en-GB" sz="2800" b="0" i="0" dirty="0">
                <a:solidFill>
                  <a:srgbClr val="3A3A3A"/>
                </a:solidFill>
                <a:effectLst/>
                <a:latin typeface="Work Sans"/>
              </a:rPr>
              <a:t>The finest statistical analysis can never increase the amount of gold, but a good experimental design can.”</a:t>
            </a:r>
            <a:endParaRPr lang="en-GB" sz="2800" dirty="0"/>
          </a:p>
        </p:txBody>
      </p:sp>
      <p:pic>
        <p:nvPicPr>
          <p:cNvPr id="1026" name="Picture 2" descr="A Guide to RA Fisher">
            <a:extLst>
              <a:ext uri="{FF2B5EF4-FFF2-40B4-BE49-F238E27FC236}">
                <a16:creationId xmlns:a16="http://schemas.microsoft.com/office/drawing/2014/main" id="{B679C5CF-82D2-4668-8C54-8EDDD565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2895600"/>
            <a:ext cx="33416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C162D-FA2B-486D-99DE-E48619F24A54}"/>
              </a:ext>
            </a:extLst>
          </p:cNvPr>
          <p:cNvSpPr txBox="1"/>
          <p:nvPr/>
        </p:nvSpPr>
        <p:spPr>
          <a:xfrm>
            <a:off x="3048000" y="5562600"/>
            <a:ext cx="130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-R. A. Fisher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C0D5A760-B62E-4609-A7D7-04C7C988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05200"/>
            <a:ext cx="6858000" cy="343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A45DA-B9DD-4298-BF2F-3377B0532E01}"/>
              </a:ext>
            </a:extLst>
          </p:cNvPr>
          <p:cNvSpPr txBox="1"/>
          <p:nvPr/>
        </p:nvSpPr>
        <p:spPr>
          <a:xfrm>
            <a:off x="1219200" y="831932"/>
            <a:ext cx="7924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u="none" strike="noStrike" baseline="0" dirty="0">
                <a:solidFill>
                  <a:srgbClr val="2F5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allows extraneous variation to be accounted for.</a:t>
            </a:r>
          </a:p>
          <a:p>
            <a:pPr algn="l"/>
            <a:endParaRPr lang="en-GB" sz="2800" b="0" i="0" u="none" strike="noStrike" baseline="0" dirty="0">
              <a:solidFill>
                <a:srgbClr val="2F5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b="0" i="0" u="none" strike="noStrike" baseline="0" dirty="0">
                <a:solidFill>
                  <a:srgbClr val="2F5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therefore easier to see the signal through the remaining noise.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6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21E2A-F1A0-41B4-B810-FD1044D4C86D}"/>
              </a:ext>
            </a:extLst>
          </p:cNvPr>
          <p:cNvSpPr txBox="1"/>
          <p:nvPr/>
        </p:nvSpPr>
        <p:spPr>
          <a:xfrm>
            <a:off x="1600200" y="6447542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Lorenzen, T.J., 1984. Randomization and blocking in the design of experiments. Communications in Statistics - Theory and Methods 13, 2601–2623. </a:t>
            </a:r>
            <a:r>
              <a:rPr lang="en-GB" dirty="0">
                <a:effectLst/>
                <a:hlinkClick r:id="rId2"/>
              </a:rPr>
              <a:t>https://doi.org/10.1080/03610928408828847</a:t>
            </a:r>
            <a:endParaRPr lang="en-GB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8B07B-F78A-477A-89EC-3E862B93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28687"/>
            <a:ext cx="7626742" cy="4845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20156-3183-4C7F-8041-8AB76BC672ED}"/>
              </a:ext>
            </a:extLst>
          </p:cNvPr>
          <p:cNvSpPr txBox="1"/>
          <p:nvPr/>
        </p:nvSpPr>
        <p:spPr>
          <a:xfrm>
            <a:off x="1981200" y="685800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2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650904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400" spc="-55" dirty="0"/>
              <a:t>Goals </a:t>
            </a:r>
            <a:r>
              <a:rPr sz="4400" spc="-15" dirty="0"/>
              <a:t>of</a:t>
            </a:r>
            <a:r>
              <a:rPr sz="4400" spc="10" dirty="0"/>
              <a:t> </a:t>
            </a:r>
            <a:r>
              <a:rPr sz="4400" spc="-40" dirty="0"/>
              <a:t>experiments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0300" y="2971800"/>
            <a:ext cx="5257800" cy="17389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4005" indent="-281940">
              <a:spcBef>
                <a:spcPts val="120"/>
              </a:spcBef>
              <a:buChar char="•"/>
              <a:tabLst>
                <a:tab pos="294005" algn="l"/>
                <a:tab pos="294640" algn="l"/>
              </a:tabLst>
            </a:pPr>
            <a:r>
              <a:rPr sz="2800" spc="-50" dirty="0">
                <a:latin typeface="Arial"/>
                <a:cs typeface="Arial"/>
              </a:rPr>
              <a:t>Eliminate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bias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294005" marR="5080" indent="-281940">
              <a:spcBef>
                <a:spcPts val="5"/>
              </a:spcBef>
              <a:buChar char="•"/>
              <a:tabLst>
                <a:tab pos="294005" algn="l"/>
                <a:tab pos="294640" algn="l"/>
              </a:tabLst>
            </a:pPr>
            <a:r>
              <a:rPr sz="2800" spc="-30" dirty="0">
                <a:latin typeface="Arial"/>
                <a:cs typeface="Arial"/>
              </a:rPr>
              <a:t>Reduce </a:t>
            </a:r>
            <a:r>
              <a:rPr sz="2800" spc="-25" dirty="0">
                <a:latin typeface="Arial"/>
                <a:cs typeface="Arial"/>
              </a:rPr>
              <a:t>sampling </a:t>
            </a:r>
            <a:r>
              <a:rPr sz="2800" spc="-40" dirty="0">
                <a:latin typeface="Arial"/>
                <a:cs typeface="Arial"/>
              </a:rPr>
              <a:t>error </a:t>
            </a:r>
            <a:r>
              <a:rPr sz="2800" spc="-60" dirty="0">
                <a:latin typeface="Arial"/>
                <a:cs typeface="Arial"/>
              </a:rPr>
              <a:t>(increase </a:t>
            </a:r>
            <a:r>
              <a:rPr sz="2800" spc="-25" dirty="0">
                <a:latin typeface="Arial"/>
                <a:cs typeface="Arial"/>
              </a:rPr>
              <a:t>precision </a:t>
            </a:r>
            <a:r>
              <a:rPr sz="2800" spc="-15" dirty="0">
                <a:latin typeface="Arial"/>
                <a:cs typeface="Arial"/>
              </a:rPr>
              <a:t>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power)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05000" y="2895600"/>
            <a:ext cx="6934200" cy="21685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4005" indent="-281940">
              <a:spcBef>
                <a:spcPts val="1910"/>
              </a:spcBef>
              <a:buChar char="•"/>
              <a:tabLst>
                <a:tab pos="294005" algn="l"/>
                <a:tab pos="294640" algn="l"/>
              </a:tabLst>
            </a:pPr>
            <a:r>
              <a:rPr sz="2800" spc="-25" dirty="0">
                <a:latin typeface="Arial"/>
                <a:cs typeface="Arial"/>
              </a:rPr>
              <a:t>Controls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294005" marR="944880" indent="-281940">
              <a:buChar char="•"/>
              <a:tabLst>
                <a:tab pos="294005" algn="l"/>
                <a:tab pos="294640" algn="l"/>
              </a:tabLst>
            </a:pPr>
            <a:r>
              <a:rPr sz="2800" spc="-20" dirty="0">
                <a:latin typeface="Arial"/>
                <a:cs typeface="Arial"/>
              </a:rPr>
              <a:t>Random </a:t>
            </a:r>
            <a:r>
              <a:rPr sz="2800" spc="-25" dirty="0">
                <a:latin typeface="Arial"/>
                <a:cs typeface="Arial"/>
              </a:rPr>
              <a:t>assignment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treatments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294005" indent="-281940">
              <a:buChar char="•"/>
              <a:tabLst>
                <a:tab pos="294005" algn="l"/>
                <a:tab pos="294640" algn="l"/>
              </a:tabLst>
            </a:pPr>
            <a:r>
              <a:rPr sz="2800" spc="-30" dirty="0">
                <a:latin typeface="Arial"/>
                <a:cs typeface="Arial"/>
              </a:rPr>
              <a:t>Blinding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BEC58-C681-413B-882C-44BFD127143C}"/>
              </a:ext>
            </a:extLst>
          </p:cNvPr>
          <p:cNvSpPr txBox="1"/>
          <p:nvPr/>
        </p:nvSpPr>
        <p:spPr>
          <a:xfrm>
            <a:off x="685800" y="838200"/>
            <a:ext cx="830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Design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features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that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reduce</a:t>
            </a:r>
            <a:r>
              <a:rPr lang="en-GB" sz="4400" spc="1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bias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06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81200" y="3124200"/>
            <a:ext cx="6019800" cy="130997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spcBef>
                <a:spcPts val="2025"/>
              </a:spcBef>
            </a:pPr>
            <a:r>
              <a:rPr sz="2800" spc="-6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group </a:t>
            </a:r>
            <a:r>
              <a:rPr sz="2800" spc="-10" dirty="0">
                <a:latin typeface="Arial"/>
                <a:cs typeface="Arial"/>
              </a:rPr>
              <a:t>which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identical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35" dirty="0">
                <a:latin typeface="Arial"/>
                <a:cs typeface="Arial"/>
              </a:rPr>
              <a:t>experimental </a:t>
            </a:r>
            <a:r>
              <a:rPr sz="2800" spc="-20" dirty="0">
                <a:latin typeface="Arial"/>
                <a:cs typeface="Arial"/>
              </a:rPr>
              <a:t>treatment </a:t>
            </a:r>
            <a:r>
              <a:rPr sz="2800" spc="-5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15" dirty="0">
                <a:latin typeface="Arial"/>
                <a:cs typeface="Arial"/>
              </a:rPr>
              <a:t>respects </a:t>
            </a:r>
            <a:r>
              <a:rPr sz="2800" spc="-40" dirty="0">
                <a:latin typeface="Arial"/>
                <a:cs typeface="Arial"/>
              </a:rPr>
              <a:t>aside </a:t>
            </a:r>
            <a:r>
              <a:rPr sz="2800" spc="-20" dirty="0">
                <a:latin typeface="Arial"/>
                <a:cs typeface="Arial"/>
              </a:rPr>
              <a:t>from the treatment </a:t>
            </a:r>
            <a:r>
              <a:rPr sz="2800" spc="-40" dirty="0">
                <a:latin typeface="Arial"/>
                <a:cs typeface="Arial"/>
              </a:rPr>
              <a:t>itself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25C98-16E5-43A9-88F0-5F497325B46C}"/>
              </a:ext>
            </a:extLst>
          </p:cNvPr>
          <p:cNvSpPr txBox="1"/>
          <p:nvPr/>
        </p:nvSpPr>
        <p:spPr>
          <a:xfrm>
            <a:off x="914400" y="76200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Controls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39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59872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/>
              <a:t>Example:</a:t>
            </a:r>
            <a:r>
              <a:rPr sz="4400" spc="-70" dirty="0"/>
              <a:t> </a:t>
            </a:r>
            <a:r>
              <a:rPr sz="4400" spc="-15" dirty="0"/>
              <a:t>placebo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3048000"/>
            <a:ext cx="7315200" cy="2081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340"/>
              </a:spcBef>
            </a:pPr>
            <a:r>
              <a:rPr sz="2800" spc="-25" dirty="0">
                <a:latin typeface="Arial"/>
                <a:cs typeface="Arial"/>
              </a:rPr>
              <a:t>Some </a:t>
            </a:r>
            <a:r>
              <a:rPr sz="2800" spc="-50" dirty="0">
                <a:latin typeface="Arial"/>
                <a:cs typeface="Arial"/>
              </a:rPr>
              <a:t>illnesses, </a:t>
            </a:r>
            <a:r>
              <a:rPr sz="2800" spc="-15" dirty="0">
                <a:latin typeface="Arial"/>
                <a:cs typeface="Arial"/>
              </a:rPr>
              <a:t>e.g. </a:t>
            </a:r>
            <a:r>
              <a:rPr sz="2800" spc="-30" dirty="0">
                <a:latin typeface="Arial"/>
                <a:cs typeface="Arial"/>
              </a:rPr>
              <a:t>pain </a:t>
            </a:r>
            <a:r>
              <a:rPr sz="2800" spc="-20" dirty="0">
                <a:latin typeface="Arial"/>
                <a:cs typeface="Arial"/>
              </a:rPr>
              <a:t>and </a:t>
            </a:r>
            <a:r>
              <a:rPr sz="2800" spc="-25" dirty="0">
                <a:latin typeface="Arial"/>
                <a:cs typeface="Arial"/>
              </a:rPr>
              <a:t>depression, </a:t>
            </a:r>
            <a:r>
              <a:rPr sz="2800" spc="-15" dirty="0">
                <a:latin typeface="Arial"/>
                <a:cs typeface="Arial"/>
              </a:rPr>
              <a:t>respond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fact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5" dirty="0">
                <a:latin typeface="Arial"/>
                <a:cs typeface="Arial"/>
              </a:rPr>
              <a:t>treatment, </a:t>
            </a:r>
            <a:r>
              <a:rPr sz="2800" spc="-60" dirty="0">
                <a:latin typeface="Arial"/>
                <a:cs typeface="Arial"/>
              </a:rPr>
              <a:t>even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-10" dirty="0">
                <a:latin typeface="Arial"/>
                <a:cs typeface="Arial"/>
              </a:rPr>
              <a:t>no  </a:t>
            </a:r>
            <a:r>
              <a:rPr sz="2800" spc="-30" dirty="0">
                <a:latin typeface="Arial"/>
                <a:cs typeface="Arial"/>
              </a:rPr>
              <a:t>pharmaceutically active ingredients.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04569" algn="l"/>
              </a:tabLst>
            </a:pPr>
            <a:r>
              <a:rPr sz="2800" spc="-20" dirty="0">
                <a:latin typeface="Arial"/>
                <a:cs typeface="Arial"/>
              </a:rPr>
              <a:t>Control: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"sugar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pills"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51300" y="2057400"/>
            <a:ext cx="8077200" cy="441851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spcBef>
                <a:spcPts val="254"/>
              </a:spcBef>
            </a:pPr>
            <a:r>
              <a:rPr lang="en-GB" sz="2800" spc="-20" dirty="0">
                <a:latin typeface="Arial"/>
                <a:cs typeface="Arial"/>
              </a:rPr>
              <a:t>Patients </a:t>
            </a:r>
            <a:r>
              <a:rPr lang="en-GB" sz="2800" dirty="0">
                <a:latin typeface="Arial"/>
                <a:cs typeface="Arial"/>
              </a:rPr>
              <a:t>tend </a:t>
            </a:r>
            <a:r>
              <a:rPr lang="en-GB" sz="2800" spc="20" dirty="0">
                <a:latin typeface="Arial"/>
                <a:cs typeface="Arial"/>
              </a:rPr>
              <a:t>to </a:t>
            </a:r>
            <a:r>
              <a:rPr lang="en-GB" sz="2800" spc="-20" dirty="0">
                <a:latin typeface="Arial"/>
                <a:cs typeface="Arial"/>
              </a:rPr>
              <a:t>seek </a:t>
            </a:r>
            <a:r>
              <a:rPr lang="en-GB" sz="2800" spc="-10" dirty="0">
                <a:latin typeface="Arial"/>
                <a:cs typeface="Arial"/>
              </a:rPr>
              <a:t>treatment </a:t>
            </a:r>
            <a:r>
              <a:rPr lang="en-GB" sz="2800" spc="-5" dirty="0">
                <a:latin typeface="Arial"/>
                <a:cs typeface="Arial"/>
              </a:rPr>
              <a:t>when </a:t>
            </a:r>
            <a:r>
              <a:rPr lang="en-GB" sz="2800" spc="-20" dirty="0">
                <a:latin typeface="Arial"/>
                <a:cs typeface="Arial"/>
              </a:rPr>
              <a:t>they </a:t>
            </a:r>
            <a:r>
              <a:rPr lang="en-GB" sz="2800" spc="-35" dirty="0">
                <a:latin typeface="Arial"/>
                <a:cs typeface="Arial"/>
              </a:rPr>
              <a:t>feel  very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10" dirty="0">
                <a:latin typeface="Arial"/>
                <a:cs typeface="Arial"/>
              </a:rPr>
              <a:t>bad</a:t>
            </a:r>
            <a:endParaRPr lang="en-GB" sz="2800" dirty="0">
              <a:latin typeface="Arial"/>
              <a:cs typeface="Arial"/>
            </a:endParaRPr>
          </a:p>
          <a:p>
            <a:pPr marL="12700" marR="5080">
              <a:spcBef>
                <a:spcPts val="254"/>
              </a:spcBef>
            </a:pPr>
            <a:endParaRPr lang="en-US" sz="2800" spc="-25" dirty="0">
              <a:latin typeface="Arial"/>
              <a:cs typeface="Arial"/>
            </a:endParaRPr>
          </a:p>
          <a:p>
            <a:pPr marL="12700" marR="5080">
              <a:spcBef>
                <a:spcPts val="254"/>
              </a:spcBef>
            </a:pPr>
            <a:r>
              <a:rPr sz="2800" spc="-25" dirty="0">
                <a:latin typeface="Arial"/>
                <a:cs typeface="Arial"/>
              </a:rPr>
              <a:t>As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result, they </a:t>
            </a:r>
            <a:r>
              <a:rPr sz="2800" spc="-10" dirty="0">
                <a:latin typeface="Arial"/>
                <a:cs typeface="Arial"/>
              </a:rPr>
              <a:t>often </a:t>
            </a:r>
            <a:r>
              <a:rPr sz="2800" spc="-25" dirty="0">
                <a:latin typeface="Arial"/>
                <a:cs typeface="Arial"/>
              </a:rPr>
              <a:t>visit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doctor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20" dirty="0">
                <a:latin typeface="Arial"/>
                <a:cs typeface="Arial"/>
              </a:rPr>
              <a:t>they 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at </a:t>
            </a:r>
            <a:r>
              <a:rPr sz="2800" spc="-20" dirty="0">
                <a:latin typeface="Arial"/>
                <a:cs typeface="Arial"/>
              </a:rPr>
              <a:t>their </a:t>
            </a:r>
            <a:r>
              <a:rPr sz="2800" spc="10" dirty="0">
                <a:latin typeface="Arial"/>
                <a:cs typeface="Arial"/>
              </a:rPr>
              <a:t>worst. </a:t>
            </a:r>
            <a:r>
              <a:rPr sz="2800" spc="-10" dirty="0">
                <a:latin typeface="Arial"/>
                <a:cs typeface="Arial"/>
              </a:rPr>
              <a:t>Improvement </a:t>
            </a:r>
            <a:r>
              <a:rPr sz="2800" spc="-20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25" dirty="0">
                <a:latin typeface="Arial"/>
                <a:cs typeface="Arial"/>
              </a:rPr>
              <a:t>inevitable,  </a:t>
            </a:r>
            <a:r>
              <a:rPr sz="2800" spc="-35" dirty="0">
                <a:latin typeface="Arial"/>
                <a:cs typeface="Arial"/>
              </a:rPr>
              <a:t>even </a:t>
            </a:r>
            <a:r>
              <a:rPr sz="2800" spc="5" dirty="0">
                <a:latin typeface="Arial"/>
                <a:cs typeface="Arial"/>
              </a:rPr>
              <a:t>without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treatment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2700" marR="95250"/>
            <a:r>
              <a:rPr sz="2800" spc="-30" dirty="0">
                <a:latin typeface="Arial"/>
                <a:cs typeface="Arial"/>
              </a:rPr>
              <a:t>Therefore,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-15" dirty="0">
                <a:latin typeface="Arial"/>
                <a:cs typeface="Arial"/>
              </a:rPr>
              <a:t>need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control, </a:t>
            </a:r>
            <a:r>
              <a:rPr sz="2800" spc="-10" dirty="0">
                <a:latin typeface="Arial"/>
                <a:cs typeface="Arial"/>
              </a:rPr>
              <a:t>untreated </a:t>
            </a:r>
            <a:r>
              <a:rPr sz="2800" dirty="0">
                <a:latin typeface="Arial"/>
                <a:cs typeface="Arial"/>
              </a:rPr>
              <a:t>group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compare with, </a:t>
            </a:r>
            <a:r>
              <a:rPr sz="2800" spc="-3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want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measure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effects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new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therapy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7E428-72F4-41D6-AB78-3AA9DEE045C1}"/>
              </a:ext>
            </a:extLst>
          </p:cNvPr>
          <p:cNvSpPr txBox="1"/>
          <p:nvPr/>
        </p:nvSpPr>
        <p:spPr>
          <a:xfrm>
            <a:off x="862818" y="679369"/>
            <a:ext cx="82049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independent</a:t>
            </a:r>
            <a:r>
              <a:rPr lang="en-GB" sz="4400" spc="2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recovery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4900" y="2057400"/>
            <a:ext cx="7848600" cy="208133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indent="-635" algn="ctr"/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Random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assignment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averages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out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effects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confounding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27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5800" y="685800"/>
            <a:ext cx="8991600" cy="139717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spcBef>
                <a:spcPts val="33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Experiment: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individuals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randomly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assigned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treatments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524000" y="2354457"/>
            <a:ext cx="6629400" cy="473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0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526</Words>
  <Application>Microsoft Office PowerPoint</Application>
  <PresentationFormat>Custom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Work Sans</vt:lpstr>
      <vt:lpstr>Office Theme</vt:lpstr>
      <vt:lpstr>C7041 Experimental Design and Analysis</vt:lpstr>
      <vt:lpstr>1.14 Experimental design</vt:lpstr>
      <vt:lpstr>Goals of experiments</vt:lpstr>
      <vt:lpstr>PowerPoint Presentation</vt:lpstr>
      <vt:lpstr>PowerPoint Presentation</vt:lpstr>
      <vt:lpstr>Example: placebo</vt:lpstr>
      <vt:lpstr>PowerPoint Presentation</vt:lpstr>
      <vt:lpstr>PowerPoint Presentation</vt:lpstr>
      <vt:lpstr>PowerPoint Presentation</vt:lpstr>
      <vt:lpstr>Blinding</vt:lpstr>
      <vt:lpstr>PowerPoint Presentation</vt:lpstr>
      <vt:lpstr>PowerPoint Presentation</vt:lpstr>
      <vt:lpstr>PowerPoint Presentation</vt:lpstr>
      <vt:lpstr>Balance increases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6</cp:revision>
  <dcterms:created xsi:type="dcterms:W3CDTF">2020-10-30T17:09:25Z</dcterms:created>
  <dcterms:modified xsi:type="dcterms:W3CDTF">2020-10-30T17:55:32Z</dcterms:modified>
</cp:coreProperties>
</file>