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3" r:id="rId2"/>
    <p:sldId id="292"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91" r:id="rId36"/>
  </p:sldIdLst>
  <p:sldSz cx="10972800" cy="7315200"/>
  <p:notesSz cx="109728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68"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17867" y="705103"/>
            <a:ext cx="9537064" cy="104393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645920" y="4096512"/>
            <a:ext cx="768096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867" y="705103"/>
            <a:ext cx="9537064" cy="430887"/>
          </a:xfrm>
        </p:spPr>
        <p:txBody>
          <a:bodyPr lIns="0" tIns="0" rIns="0" bIns="0"/>
          <a:lstStyle>
            <a:lvl1pPr>
              <a:defRPr sz="2800" b="1" i="0">
                <a:solidFill>
                  <a:schemeClr val="tx1"/>
                </a:solidFill>
                <a:latin typeface="Calibri"/>
                <a:cs typeface="Calibri"/>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tx1"/>
                </a:solidFill>
                <a:latin typeface="Calibri"/>
                <a:cs typeface="Calibri"/>
              </a:defRPr>
            </a:lvl1pPr>
          </a:lstStyle>
          <a:p>
            <a:endParaRPr/>
          </a:p>
        </p:txBody>
      </p:sp>
      <p:sp>
        <p:nvSpPr>
          <p:cNvPr id="3" name="Holder 3"/>
          <p:cNvSpPr>
            <a:spLocks noGrp="1"/>
          </p:cNvSpPr>
          <p:nvPr>
            <p:ph sz="half" idx="2"/>
          </p:nvPr>
        </p:nvSpPr>
        <p:spPr>
          <a:xfrm>
            <a:off x="548640" y="1682496"/>
            <a:ext cx="4773168"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650992" y="1682496"/>
            <a:ext cx="4773168"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17867" y="705103"/>
            <a:ext cx="9537064" cy="360680"/>
          </a:xfrm>
          <a:prstGeom prst="rect">
            <a:avLst/>
          </a:prstGeom>
        </p:spPr>
        <p:txBody>
          <a:bodyPr wrap="square" lIns="0" tIns="0" rIns="0" bIns="0">
            <a:spAutoFit/>
          </a:bodyPr>
          <a:lstStyle>
            <a:lvl1pPr>
              <a:defRPr sz="2200" b="1" i="0">
                <a:solidFill>
                  <a:schemeClr val="tx1"/>
                </a:solidFill>
                <a:latin typeface="Calibri"/>
                <a:cs typeface="Calibri"/>
              </a:defRPr>
            </a:lvl1pPr>
          </a:lstStyle>
          <a:p>
            <a:endParaRPr/>
          </a:p>
        </p:txBody>
      </p:sp>
      <p:sp>
        <p:nvSpPr>
          <p:cNvPr id="3" name="Holder 3"/>
          <p:cNvSpPr>
            <a:spLocks noGrp="1"/>
          </p:cNvSpPr>
          <p:nvPr>
            <p:ph type="body" idx="1"/>
          </p:nvPr>
        </p:nvSpPr>
        <p:spPr>
          <a:xfrm>
            <a:off x="717867" y="1388109"/>
            <a:ext cx="9537064" cy="41243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730752" y="6803136"/>
            <a:ext cx="3511296"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48640" y="6803136"/>
            <a:ext cx="2523744"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6" name="Holder 6"/>
          <p:cNvSpPr>
            <a:spLocks noGrp="1"/>
          </p:cNvSpPr>
          <p:nvPr>
            <p:ph type="sldNum" sz="quarter" idx="7"/>
          </p:nvPr>
        </p:nvSpPr>
        <p:spPr>
          <a:xfrm>
            <a:off x="7900416" y="6803136"/>
            <a:ext cx="2523744"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engel.github.io/R-data-viz/interactive-graphs.html#plotly" TargetMode="External"/><Relationship Id="rId2" Type="http://schemas.openxmlformats.org/officeDocument/2006/relationships/hyperlink" Target="https://rstudio.github.io/dygraphs/"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ebird.org/science/status-and-trends/" TargetMode="External"/><Relationship Id="rId2" Type="http://schemas.openxmlformats.org/officeDocument/2006/relationships/hyperlink" Target="http://www.r-graph-gallery.com/3-r-animated-cube/" TargetMode="External"/><Relationship Id="rId1" Type="http://schemas.openxmlformats.org/officeDocument/2006/relationships/slideLayout" Target="../slideLayouts/slideLayout5.xml"/><Relationship Id="rId6" Type="http://schemas.openxmlformats.org/officeDocument/2006/relationships/hyperlink" Target="https://vimeo.com/128373915" TargetMode="External"/><Relationship Id="rId5" Type="http://schemas.openxmlformats.org/officeDocument/2006/relationships/hyperlink" Target="http://www.slate.com/articles/life/the_history_of_american_slavery/2015/06/animated_interactive_of_the_history_of_the_atlantic_slave_trade.html?wpsrc=sh_all_dt_fb_top" TargetMode="External"/><Relationship Id="rId4" Type="http://schemas.openxmlformats.org/officeDocument/2006/relationships/hyperlink" Target="https://www.theguardian.com/society/ng-interactive/2015/feb/05/-sp-watch-how-measles-outbreak-spreads-when-kids-get-vaccinated"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oi.org/10.1080/00031305.1984.10483186"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E64F-2A09-4756-B2DD-41D088248E8C}"/>
              </a:ext>
            </a:extLst>
          </p:cNvPr>
          <p:cNvSpPr>
            <a:spLocks noGrp="1"/>
          </p:cNvSpPr>
          <p:nvPr>
            <p:ph type="title"/>
          </p:nvPr>
        </p:nvSpPr>
        <p:spPr>
          <a:xfrm>
            <a:off x="1406770" y="633046"/>
            <a:ext cx="8346538" cy="1534266"/>
          </a:xfrm>
        </p:spPr>
        <p:txBody>
          <a:bodyPr/>
          <a:lstStyle/>
          <a:p>
            <a:pPr algn="ctr"/>
            <a:r>
              <a:rPr lang="en-GB" sz="4985" dirty="0"/>
              <a:t>C7041 Experimental Design and Analysis</a:t>
            </a:r>
          </a:p>
        </p:txBody>
      </p:sp>
      <p:sp>
        <p:nvSpPr>
          <p:cNvPr id="4" name="TextBox 3">
            <a:extLst>
              <a:ext uri="{FF2B5EF4-FFF2-40B4-BE49-F238E27FC236}">
                <a16:creationId xmlns:a16="http://schemas.microsoft.com/office/drawing/2014/main" id="{47119903-BB99-4D04-AE74-9CB383949716}"/>
              </a:ext>
            </a:extLst>
          </p:cNvPr>
          <p:cNvSpPr txBox="1"/>
          <p:nvPr/>
        </p:nvSpPr>
        <p:spPr>
          <a:xfrm>
            <a:off x="5058779" y="2352299"/>
            <a:ext cx="1220847" cy="433196"/>
          </a:xfrm>
          <a:prstGeom prst="rect">
            <a:avLst/>
          </a:prstGeom>
          <a:noFill/>
        </p:spPr>
        <p:txBody>
          <a:bodyPr wrap="none" rtlCol="0">
            <a:spAutoFit/>
          </a:bodyPr>
          <a:lstStyle/>
          <a:p>
            <a:r>
              <a:rPr lang="en-GB" sz="2215" dirty="0"/>
              <a:t>Ed Harris</a:t>
            </a:r>
          </a:p>
        </p:txBody>
      </p:sp>
      <p:pic>
        <p:nvPicPr>
          <p:cNvPr id="1026" name="Picture 2" descr="Biodiversity can benefit your farm - Farm and Dairy">
            <a:extLst>
              <a:ext uri="{FF2B5EF4-FFF2-40B4-BE49-F238E27FC236}">
                <a16:creationId xmlns:a16="http://schemas.microsoft.com/office/drawing/2014/main" id="{9A8DB3F7-9257-4104-BE9A-B79D2EF49D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8030" y="4859079"/>
            <a:ext cx="3235568" cy="21638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Insect Apocalypse Is Here - The New York Times">
            <a:extLst>
              <a:ext uri="{FF2B5EF4-FFF2-40B4-BE49-F238E27FC236}">
                <a16:creationId xmlns:a16="http://schemas.microsoft.com/office/drawing/2014/main" id="{A18371C3-9DC8-4ED0-973B-1ACD6F9EF1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4834" y="3657601"/>
            <a:ext cx="2762490" cy="33653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rming Systems Trial - Rodale Institute">
            <a:extLst>
              <a:ext uri="{FF2B5EF4-FFF2-40B4-BE49-F238E27FC236}">
                <a16:creationId xmlns:a16="http://schemas.microsoft.com/office/drawing/2014/main" id="{BA9DE0EF-7893-47F8-A4AE-948BDF6BB7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2831" y="2734490"/>
            <a:ext cx="4045967" cy="20988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DNA of rare goat breeds in France reveals secrets of paternity">
            <a:extLst>
              <a:ext uri="{FF2B5EF4-FFF2-40B4-BE49-F238E27FC236}">
                <a16:creationId xmlns:a16="http://schemas.microsoft.com/office/drawing/2014/main" id="{750CC69D-DB06-486D-B6E2-903B479AF6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94" y="2420081"/>
            <a:ext cx="3239674" cy="21513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inter wheat - New variety types with huge potential">
            <a:extLst>
              <a:ext uri="{FF2B5EF4-FFF2-40B4-BE49-F238E27FC236}">
                <a16:creationId xmlns:a16="http://schemas.microsoft.com/office/drawing/2014/main" id="{5E5D5D30-DE77-4F31-B11F-4EAED03A875E}"/>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2052"/>
          <a:stretch/>
        </p:blipFill>
        <p:spPr bwMode="auto">
          <a:xfrm>
            <a:off x="1125415" y="4645623"/>
            <a:ext cx="2044898" cy="239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31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27540"/>
            <a:ext cx="3701733" cy="443711"/>
          </a:xfrm>
          <a:prstGeom prst="rect">
            <a:avLst/>
          </a:prstGeom>
        </p:spPr>
        <p:txBody>
          <a:bodyPr vert="horz" wrap="square" lIns="0" tIns="12700" rIns="0" bIns="0" rtlCol="0">
            <a:spAutoFit/>
          </a:bodyPr>
          <a:lstStyle/>
          <a:p>
            <a:pPr marL="12700">
              <a:lnSpc>
                <a:spcPct val="100000"/>
              </a:lnSpc>
              <a:spcBef>
                <a:spcPts val="100"/>
              </a:spcBef>
            </a:pPr>
            <a:r>
              <a:rPr sz="2800" dirty="0"/>
              <a:t>1. Show the</a:t>
            </a:r>
            <a:r>
              <a:rPr sz="2800" spc="-95" dirty="0"/>
              <a:t> </a:t>
            </a:r>
            <a:r>
              <a:rPr sz="2800" spc="-5" dirty="0"/>
              <a:t>data</a:t>
            </a:r>
          </a:p>
        </p:txBody>
      </p:sp>
      <p:sp>
        <p:nvSpPr>
          <p:cNvPr id="3" name="object 3"/>
          <p:cNvSpPr txBox="1"/>
          <p:nvPr/>
        </p:nvSpPr>
        <p:spPr>
          <a:xfrm>
            <a:off x="838200" y="981971"/>
            <a:ext cx="4448810" cy="2251257"/>
          </a:xfrm>
          <a:prstGeom prst="rect">
            <a:avLst/>
          </a:prstGeom>
        </p:spPr>
        <p:txBody>
          <a:bodyPr vert="horz" wrap="square" lIns="0" tIns="5715" rIns="0" bIns="0" rtlCol="0">
            <a:spAutoFit/>
          </a:bodyPr>
          <a:lstStyle/>
          <a:p>
            <a:pPr marL="12700" marR="5080">
              <a:lnSpc>
                <a:spcPct val="102200"/>
              </a:lnSpc>
              <a:spcBef>
                <a:spcPts val="45"/>
              </a:spcBef>
            </a:pPr>
            <a:r>
              <a:rPr sz="2400" spc="-5" dirty="0">
                <a:latin typeface="Calibri"/>
                <a:cs typeface="Calibri"/>
              </a:rPr>
              <a:t>E.g., box </a:t>
            </a:r>
            <a:r>
              <a:rPr sz="2400" spc="-10" dirty="0">
                <a:latin typeface="Calibri"/>
                <a:cs typeface="Calibri"/>
              </a:rPr>
              <a:t>plots </a:t>
            </a:r>
            <a:r>
              <a:rPr sz="2400" spc="-5" dirty="0">
                <a:latin typeface="Calibri"/>
                <a:cs typeface="Calibri"/>
              </a:rPr>
              <a:t>can substitute </a:t>
            </a:r>
            <a:r>
              <a:rPr sz="2400" dirty="0">
                <a:latin typeface="Calibri"/>
                <a:cs typeface="Calibri"/>
              </a:rPr>
              <a:t>for </a:t>
            </a:r>
            <a:r>
              <a:rPr sz="2400" spc="-5" dirty="0">
                <a:latin typeface="Calibri"/>
                <a:cs typeface="Calibri"/>
              </a:rPr>
              <a:t>strip chart  </a:t>
            </a:r>
            <a:r>
              <a:rPr sz="2400" dirty="0">
                <a:latin typeface="Calibri"/>
                <a:cs typeface="Calibri"/>
              </a:rPr>
              <a:t>when there </a:t>
            </a:r>
            <a:r>
              <a:rPr sz="2400" spc="-5" dirty="0">
                <a:latin typeface="Calibri"/>
                <a:cs typeface="Calibri"/>
              </a:rPr>
              <a:t>are many data</a:t>
            </a:r>
            <a:r>
              <a:rPr sz="2400" spc="-20" dirty="0">
                <a:latin typeface="Calibri"/>
                <a:cs typeface="Calibri"/>
              </a:rPr>
              <a:t> </a:t>
            </a:r>
            <a:r>
              <a:rPr sz="2400" spc="-5" dirty="0">
                <a:latin typeface="Calibri"/>
                <a:cs typeface="Calibri"/>
              </a:rPr>
              <a:t>points.</a:t>
            </a:r>
            <a:endParaRPr lang="en-US" sz="2400" spc="-5" dirty="0">
              <a:latin typeface="Calibri"/>
              <a:cs typeface="Calibri"/>
            </a:endParaRPr>
          </a:p>
          <a:p>
            <a:pPr marL="12700" marR="5080">
              <a:lnSpc>
                <a:spcPct val="102200"/>
              </a:lnSpc>
              <a:spcBef>
                <a:spcPts val="45"/>
              </a:spcBef>
            </a:pPr>
            <a:endParaRPr sz="2400" dirty="0">
              <a:latin typeface="Calibri"/>
              <a:cs typeface="Calibri"/>
            </a:endParaRPr>
          </a:p>
          <a:p>
            <a:pPr marL="12700">
              <a:lnSpc>
                <a:spcPct val="100000"/>
              </a:lnSpc>
              <a:spcBef>
                <a:spcPts val="25"/>
              </a:spcBef>
            </a:pPr>
            <a:r>
              <a:rPr sz="2400" spc="-5" dirty="0">
                <a:latin typeface="Calibri"/>
                <a:cs typeface="Calibri"/>
              </a:rPr>
              <a:t>Which graph </a:t>
            </a:r>
            <a:r>
              <a:rPr sz="2400" spc="-10" dirty="0">
                <a:latin typeface="Calibri"/>
                <a:cs typeface="Calibri"/>
              </a:rPr>
              <a:t>is </a:t>
            </a:r>
            <a:r>
              <a:rPr sz="2400" dirty="0">
                <a:latin typeface="Calibri"/>
                <a:cs typeface="Calibri"/>
              </a:rPr>
              <a:t>more </a:t>
            </a:r>
            <a:r>
              <a:rPr sz="2400" spc="-5" dirty="0">
                <a:latin typeface="Calibri"/>
                <a:cs typeface="Calibri"/>
              </a:rPr>
              <a:t>effective?</a:t>
            </a:r>
            <a:r>
              <a:rPr sz="2400" spc="25" dirty="0">
                <a:latin typeface="Calibri"/>
                <a:cs typeface="Calibri"/>
              </a:rPr>
              <a:t> </a:t>
            </a:r>
            <a:r>
              <a:rPr sz="2400" spc="-10" dirty="0">
                <a:latin typeface="Calibri"/>
                <a:cs typeface="Calibri"/>
              </a:rPr>
              <a:t>Why?</a:t>
            </a:r>
            <a:endParaRPr sz="2400" dirty="0">
              <a:latin typeface="Calibri"/>
              <a:cs typeface="Calibri"/>
            </a:endParaRPr>
          </a:p>
        </p:txBody>
      </p:sp>
      <p:sp>
        <p:nvSpPr>
          <p:cNvPr id="4" name="object 4"/>
          <p:cNvSpPr/>
          <p:nvPr/>
        </p:nvSpPr>
        <p:spPr>
          <a:xfrm>
            <a:off x="6426621" y="914399"/>
            <a:ext cx="3878078" cy="634798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90600" y="3581400"/>
            <a:ext cx="4876800" cy="340969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867" y="705103"/>
            <a:ext cx="7511733" cy="443711"/>
          </a:xfrm>
          <a:prstGeom prst="rect">
            <a:avLst/>
          </a:prstGeom>
        </p:spPr>
        <p:txBody>
          <a:bodyPr vert="horz" wrap="square" lIns="0" tIns="12700" rIns="0" bIns="0" rtlCol="0">
            <a:spAutoFit/>
          </a:bodyPr>
          <a:lstStyle/>
          <a:p>
            <a:pPr marL="12700">
              <a:lnSpc>
                <a:spcPct val="100000"/>
              </a:lnSpc>
              <a:spcBef>
                <a:spcPts val="100"/>
              </a:spcBef>
            </a:pPr>
            <a:r>
              <a:rPr sz="2800" dirty="0"/>
              <a:t>2. </a:t>
            </a:r>
            <a:r>
              <a:rPr sz="2800" spc="-5" dirty="0"/>
              <a:t>Make patterns </a:t>
            </a:r>
            <a:r>
              <a:rPr sz="2800" dirty="0"/>
              <a:t>in the </a:t>
            </a:r>
            <a:r>
              <a:rPr sz="2800" spc="-5" dirty="0"/>
              <a:t>data </a:t>
            </a:r>
            <a:r>
              <a:rPr sz="2800" spc="-10" dirty="0"/>
              <a:t>easy </a:t>
            </a:r>
            <a:r>
              <a:rPr sz="2800" dirty="0"/>
              <a:t>to</a:t>
            </a:r>
            <a:r>
              <a:rPr sz="2800" spc="-60" dirty="0"/>
              <a:t> </a:t>
            </a:r>
            <a:r>
              <a:rPr sz="2800" spc="-5" dirty="0"/>
              <a:t>see.</a:t>
            </a:r>
          </a:p>
        </p:txBody>
      </p:sp>
      <p:sp>
        <p:nvSpPr>
          <p:cNvPr id="3" name="object 3"/>
          <p:cNvSpPr txBox="1"/>
          <p:nvPr/>
        </p:nvSpPr>
        <p:spPr>
          <a:xfrm>
            <a:off x="717867" y="1359534"/>
            <a:ext cx="9465945" cy="622863"/>
          </a:xfrm>
          <a:prstGeom prst="rect">
            <a:avLst/>
          </a:prstGeom>
        </p:spPr>
        <p:txBody>
          <a:bodyPr vert="horz" wrap="square" lIns="0" tIns="5715" rIns="0" bIns="0" rtlCol="0">
            <a:spAutoFit/>
          </a:bodyPr>
          <a:lstStyle/>
          <a:p>
            <a:pPr marL="12700" marR="312420">
              <a:lnSpc>
                <a:spcPct val="102200"/>
              </a:lnSpc>
              <a:spcBef>
                <a:spcPts val="45"/>
              </a:spcBef>
            </a:pPr>
            <a:r>
              <a:rPr sz="2000" i="1" spc="-5" dirty="0">
                <a:latin typeface="Calibri"/>
                <a:cs typeface="Calibri"/>
              </a:rPr>
              <a:t>“Graphical excellence consists of complex ideas communicated with clarity, precision </a:t>
            </a:r>
            <a:r>
              <a:rPr sz="2000" i="1" dirty="0">
                <a:latin typeface="Calibri"/>
                <a:cs typeface="Calibri"/>
              </a:rPr>
              <a:t>and  </a:t>
            </a:r>
            <a:r>
              <a:rPr sz="2000" i="1" spc="-5" dirty="0">
                <a:latin typeface="Calibri"/>
                <a:cs typeface="Calibri"/>
              </a:rPr>
              <a:t>efficiency” </a:t>
            </a:r>
            <a:r>
              <a:rPr sz="2000" dirty="0">
                <a:latin typeface="Calibri"/>
                <a:cs typeface="Calibri"/>
              </a:rPr>
              <a:t>– </a:t>
            </a:r>
            <a:r>
              <a:rPr sz="2000" spc="-5" dirty="0">
                <a:latin typeface="Calibri"/>
                <a:cs typeface="Calibri"/>
              </a:rPr>
              <a:t>Tufte</a:t>
            </a:r>
            <a:r>
              <a:rPr sz="2000" dirty="0">
                <a:latin typeface="Calibri"/>
                <a:cs typeface="Calibri"/>
              </a:rPr>
              <a:t> (1983)</a:t>
            </a:r>
          </a:p>
        </p:txBody>
      </p:sp>
      <p:sp>
        <p:nvSpPr>
          <p:cNvPr id="4" name="object 4"/>
          <p:cNvSpPr/>
          <p:nvPr/>
        </p:nvSpPr>
        <p:spPr>
          <a:xfrm>
            <a:off x="660119" y="2158367"/>
            <a:ext cx="5654581" cy="4610411"/>
          </a:xfrm>
          <a:prstGeom prst="rect">
            <a:avLst/>
          </a:prstGeom>
          <a:blipFill>
            <a:blip r:embed="rId2" cstate="print"/>
            <a:stretch>
              <a:fillRect/>
            </a:stretch>
          </a:blipFill>
        </p:spPr>
        <p:txBody>
          <a:bodyPr wrap="square" lIns="0" tIns="0" rIns="0" bIns="0" rtlCol="0"/>
          <a:lstStyle/>
          <a:p>
            <a:endParaRPr/>
          </a:p>
        </p:txBody>
      </p:sp>
      <p:sp>
        <p:nvSpPr>
          <p:cNvPr id="8" name="TextBox 7">
            <a:extLst>
              <a:ext uri="{FF2B5EF4-FFF2-40B4-BE49-F238E27FC236}">
                <a16:creationId xmlns:a16="http://schemas.microsoft.com/office/drawing/2014/main" id="{F29A0824-13C9-4892-8796-632B651ADE81}"/>
              </a:ext>
            </a:extLst>
          </p:cNvPr>
          <p:cNvSpPr txBox="1"/>
          <p:nvPr/>
        </p:nvSpPr>
        <p:spPr>
          <a:xfrm>
            <a:off x="6477000" y="2362200"/>
            <a:ext cx="4114800" cy="3785652"/>
          </a:xfrm>
          <a:prstGeom prst="rect">
            <a:avLst/>
          </a:prstGeom>
          <a:noFill/>
        </p:spPr>
        <p:txBody>
          <a:bodyPr wrap="square">
            <a:spAutoFit/>
          </a:bodyPr>
          <a:lstStyle/>
          <a:p>
            <a:r>
              <a:rPr lang="en-GB" sz="2000" dirty="0"/>
              <a:t>Map displaying the number of bird species  and the number of distinct human  languages present in each square of a grid  of continental Africa. Reproduced from  Moore et al. (2002).</a:t>
            </a:r>
          </a:p>
          <a:p>
            <a:endParaRPr lang="en-GB" sz="2000" dirty="0"/>
          </a:p>
          <a:p>
            <a:r>
              <a:rPr lang="en-GB" sz="2000" dirty="0"/>
              <a:t>What is the pattern in these data?  How long did it take you to “see”?  Is it easy to appreciate how strong  the relationship is between the  variables?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867" y="705103"/>
            <a:ext cx="9898360" cy="443711"/>
          </a:xfrm>
          <a:prstGeom prst="rect">
            <a:avLst/>
          </a:prstGeom>
        </p:spPr>
        <p:txBody>
          <a:bodyPr vert="horz" wrap="square" lIns="0" tIns="12700" rIns="0" bIns="0" rtlCol="0">
            <a:spAutoFit/>
          </a:bodyPr>
          <a:lstStyle/>
          <a:p>
            <a:pPr marL="12700">
              <a:lnSpc>
                <a:spcPct val="100000"/>
              </a:lnSpc>
              <a:spcBef>
                <a:spcPts val="100"/>
              </a:spcBef>
            </a:pPr>
            <a:r>
              <a:rPr sz="2800" dirty="0"/>
              <a:t>3. </a:t>
            </a:r>
            <a:r>
              <a:rPr sz="2800" spc="-10" dirty="0"/>
              <a:t>Draw </a:t>
            </a:r>
            <a:r>
              <a:rPr sz="2800" spc="-5" dirty="0"/>
              <a:t>graphical </a:t>
            </a:r>
            <a:r>
              <a:rPr sz="2800" dirty="0"/>
              <a:t>elements </a:t>
            </a:r>
            <a:r>
              <a:rPr sz="2800" spc="-5" dirty="0"/>
              <a:t>clearly, minimizing</a:t>
            </a:r>
            <a:r>
              <a:rPr sz="2800" spc="20" dirty="0"/>
              <a:t> </a:t>
            </a:r>
            <a:r>
              <a:rPr sz="2800" spc="-5" dirty="0"/>
              <a:t>clutter</a:t>
            </a:r>
          </a:p>
        </p:txBody>
      </p:sp>
      <p:sp>
        <p:nvSpPr>
          <p:cNvPr id="3" name="object 3"/>
          <p:cNvSpPr txBox="1"/>
          <p:nvPr/>
        </p:nvSpPr>
        <p:spPr>
          <a:xfrm>
            <a:off x="717867" y="1359534"/>
            <a:ext cx="6131560" cy="320601"/>
          </a:xfrm>
          <a:prstGeom prst="rect">
            <a:avLst/>
          </a:prstGeom>
        </p:spPr>
        <p:txBody>
          <a:bodyPr vert="horz" wrap="square" lIns="0" tIns="12700" rIns="0" bIns="0" rtlCol="0">
            <a:spAutoFit/>
          </a:bodyPr>
          <a:lstStyle/>
          <a:p>
            <a:pPr marL="12700">
              <a:lnSpc>
                <a:spcPct val="100000"/>
              </a:lnSpc>
              <a:spcBef>
                <a:spcPts val="100"/>
              </a:spcBef>
            </a:pPr>
            <a:r>
              <a:rPr sz="2000" i="1" spc="-5" dirty="0">
                <a:latin typeface="Calibri"/>
                <a:cs typeface="Calibri"/>
              </a:rPr>
              <a:t>“Maximize </a:t>
            </a:r>
            <a:r>
              <a:rPr sz="2000" i="1" dirty="0">
                <a:latin typeface="Calibri"/>
                <a:cs typeface="Calibri"/>
              </a:rPr>
              <a:t>the </a:t>
            </a:r>
            <a:r>
              <a:rPr sz="2000" i="1" spc="-5" dirty="0">
                <a:latin typeface="Calibri"/>
                <a:cs typeface="Calibri"/>
              </a:rPr>
              <a:t>data-ink </a:t>
            </a:r>
            <a:r>
              <a:rPr sz="2000" i="1" spc="-10" dirty="0">
                <a:latin typeface="Calibri"/>
                <a:cs typeface="Calibri"/>
              </a:rPr>
              <a:t>ratio, </a:t>
            </a:r>
            <a:r>
              <a:rPr sz="2000" i="1" spc="-5" dirty="0">
                <a:latin typeface="Calibri"/>
                <a:cs typeface="Calibri"/>
              </a:rPr>
              <a:t>within </a:t>
            </a:r>
            <a:r>
              <a:rPr sz="2000" i="1" dirty="0">
                <a:latin typeface="Calibri"/>
                <a:cs typeface="Calibri"/>
              </a:rPr>
              <a:t>reason” </a:t>
            </a:r>
            <a:r>
              <a:rPr sz="2000" dirty="0">
                <a:latin typeface="Calibri"/>
                <a:cs typeface="Calibri"/>
              </a:rPr>
              <a:t>– </a:t>
            </a:r>
            <a:r>
              <a:rPr sz="2000" spc="-5" dirty="0">
                <a:latin typeface="Calibri"/>
                <a:cs typeface="Calibri"/>
              </a:rPr>
              <a:t>Tufte</a:t>
            </a:r>
            <a:r>
              <a:rPr sz="2000" spc="15" dirty="0">
                <a:latin typeface="Calibri"/>
                <a:cs typeface="Calibri"/>
              </a:rPr>
              <a:t> </a:t>
            </a:r>
            <a:r>
              <a:rPr sz="2000" dirty="0">
                <a:latin typeface="Calibri"/>
                <a:cs typeface="Calibri"/>
              </a:rPr>
              <a:t>(1983)</a:t>
            </a:r>
          </a:p>
        </p:txBody>
      </p:sp>
      <p:sp>
        <p:nvSpPr>
          <p:cNvPr id="4" name="object 4"/>
          <p:cNvSpPr txBox="1"/>
          <p:nvPr/>
        </p:nvSpPr>
        <p:spPr>
          <a:xfrm>
            <a:off x="687502" y="3978898"/>
            <a:ext cx="4199890" cy="2508379"/>
          </a:xfrm>
          <a:prstGeom prst="rect">
            <a:avLst/>
          </a:prstGeom>
        </p:spPr>
        <p:txBody>
          <a:bodyPr vert="horz" wrap="square" lIns="0" tIns="7620" rIns="0" bIns="0" rtlCol="0">
            <a:spAutoFit/>
          </a:bodyPr>
          <a:lstStyle/>
          <a:p>
            <a:pPr marL="12700" marR="5080">
              <a:lnSpc>
                <a:spcPct val="101699"/>
              </a:lnSpc>
              <a:spcBef>
                <a:spcPts val="60"/>
              </a:spcBef>
            </a:pPr>
            <a:r>
              <a:rPr sz="2000" i="1" spc="-5" dirty="0">
                <a:latin typeface="Calibri"/>
                <a:cs typeface="Calibri"/>
              </a:rPr>
              <a:t>Altermatt and Ebert </a:t>
            </a:r>
            <a:r>
              <a:rPr sz="2000" i="1" dirty="0">
                <a:latin typeface="Calibri"/>
                <a:cs typeface="Calibri"/>
              </a:rPr>
              <a:t>(2016) </a:t>
            </a:r>
            <a:r>
              <a:rPr sz="2000" i="1" spc="-5" dirty="0">
                <a:latin typeface="Calibri"/>
                <a:cs typeface="Calibri"/>
              </a:rPr>
              <a:t>measured light  attraction of </a:t>
            </a:r>
            <a:r>
              <a:rPr sz="2000" i="1" dirty="0">
                <a:latin typeface="Calibri"/>
                <a:cs typeface="Calibri"/>
              </a:rPr>
              <a:t>ermine </a:t>
            </a:r>
            <a:r>
              <a:rPr sz="2000" i="1" spc="-5" dirty="0">
                <a:latin typeface="Calibri"/>
                <a:cs typeface="Calibri"/>
              </a:rPr>
              <a:t>moths (Yponomeuta  cagnagella) from </a:t>
            </a:r>
            <a:r>
              <a:rPr sz="2000" i="1" spc="-10" dirty="0">
                <a:latin typeface="Calibri"/>
                <a:cs typeface="Calibri"/>
              </a:rPr>
              <a:t>10 </a:t>
            </a:r>
            <a:r>
              <a:rPr sz="2000" i="1" spc="-5" dirty="0">
                <a:latin typeface="Calibri"/>
                <a:cs typeface="Calibri"/>
              </a:rPr>
              <a:t>different populations.  </a:t>
            </a:r>
            <a:r>
              <a:rPr sz="2000" i="1" dirty="0">
                <a:latin typeface="Calibri"/>
                <a:cs typeface="Calibri"/>
              </a:rPr>
              <a:t>Five </a:t>
            </a:r>
            <a:r>
              <a:rPr sz="2000" i="1" spc="-5" dirty="0">
                <a:latin typeface="Calibri"/>
                <a:cs typeface="Calibri"/>
              </a:rPr>
              <a:t>of the populations </a:t>
            </a:r>
            <a:r>
              <a:rPr sz="2000" i="1" dirty="0">
                <a:latin typeface="Calibri"/>
                <a:cs typeface="Calibri"/>
              </a:rPr>
              <a:t>were </a:t>
            </a:r>
            <a:r>
              <a:rPr sz="2000" i="1" spc="-5" dirty="0">
                <a:latin typeface="Calibri"/>
                <a:cs typeface="Calibri"/>
              </a:rPr>
              <a:t>located </a:t>
            </a:r>
            <a:r>
              <a:rPr sz="2000" i="1" dirty="0">
                <a:latin typeface="Calibri"/>
                <a:cs typeface="Calibri"/>
              </a:rPr>
              <a:t>in </a:t>
            </a:r>
            <a:r>
              <a:rPr sz="2000" i="1" spc="-5" dirty="0">
                <a:latin typeface="Calibri"/>
                <a:cs typeface="Calibri"/>
              </a:rPr>
              <a:t>urban  areas with plenty of human lights. The </a:t>
            </a:r>
            <a:r>
              <a:rPr sz="2000" i="1" spc="-10" dirty="0">
                <a:latin typeface="Calibri"/>
                <a:cs typeface="Calibri"/>
              </a:rPr>
              <a:t>other  </a:t>
            </a:r>
            <a:r>
              <a:rPr sz="2000" i="1" dirty="0">
                <a:latin typeface="Calibri"/>
                <a:cs typeface="Calibri"/>
              </a:rPr>
              <a:t>5 </a:t>
            </a:r>
            <a:r>
              <a:rPr sz="2000" i="1" spc="-5" dirty="0">
                <a:latin typeface="Calibri"/>
                <a:cs typeface="Calibri"/>
              </a:rPr>
              <a:t>populations were located </a:t>
            </a:r>
            <a:r>
              <a:rPr sz="2000" i="1" dirty="0">
                <a:latin typeface="Calibri"/>
                <a:cs typeface="Calibri"/>
              </a:rPr>
              <a:t>in </a:t>
            </a:r>
            <a:r>
              <a:rPr sz="2000" i="1" spc="-5" dirty="0">
                <a:latin typeface="Calibri"/>
                <a:cs typeface="Calibri"/>
              </a:rPr>
              <a:t>pristine areas  with no light</a:t>
            </a:r>
            <a:r>
              <a:rPr sz="2000" i="1" spc="-30" dirty="0">
                <a:latin typeface="Calibri"/>
                <a:cs typeface="Calibri"/>
              </a:rPr>
              <a:t> </a:t>
            </a:r>
            <a:r>
              <a:rPr sz="2000" i="1" spc="-5" dirty="0">
                <a:latin typeface="Calibri"/>
                <a:cs typeface="Calibri"/>
              </a:rPr>
              <a:t>pollution.</a:t>
            </a:r>
            <a:endParaRPr sz="2000" dirty="0">
              <a:latin typeface="Calibri"/>
              <a:cs typeface="Calibri"/>
            </a:endParaRPr>
          </a:p>
        </p:txBody>
      </p:sp>
      <p:sp>
        <p:nvSpPr>
          <p:cNvPr id="5" name="object 5"/>
          <p:cNvSpPr/>
          <p:nvPr/>
        </p:nvSpPr>
        <p:spPr>
          <a:xfrm>
            <a:off x="5394959" y="1866530"/>
            <a:ext cx="5221268" cy="5221268"/>
          </a:xfrm>
          <a:prstGeom prst="rect">
            <a:avLst/>
          </a:prstGeom>
          <a:blipFill>
            <a:blip r:embed="rId2" cstate="print"/>
            <a:stretch>
              <a:fillRect/>
            </a:stretch>
          </a:blipFill>
        </p:spPr>
        <p:txBody>
          <a:bodyPr wrap="square" lIns="0" tIns="0" rIns="0" bIns="0" rtlCol="0"/>
          <a:lstStyle/>
          <a:p>
            <a:endParaRPr/>
          </a:p>
        </p:txBody>
      </p:sp>
      <p:sp>
        <p:nvSpPr>
          <p:cNvPr id="9" name="TextBox 8">
            <a:extLst>
              <a:ext uri="{FF2B5EF4-FFF2-40B4-BE49-F238E27FC236}">
                <a16:creationId xmlns:a16="http://schemas.microsoft.com/office/drawing/2014/main" id="{1D535833-1AB9-4E0E-ABB1-D7B946503258}"/>
              </a:ext>
            </a:extLst>
          </p:cNvPr>
          <p:cNvSpPr txBox="1"/>
          <p:nvPr/>
        </p:nvSpPr>
        <p:spPr>
          <a:xfrm>
            <a:off x="717867" y="2514600"/>
            <a:ext cx="4199890" cy="707886"/>
          </a:xfrm>
          <a:prstGeom prst="rect">
            <a:avLst/>
          </a:prstGeom>
          <a:noFill/>
        </p:spPr>
        <p:txBody>
          <a:bodyPr wrap="square">
            <a:spAutoFit/>
          </a:bodyPr>
          <a:lstStyle/>
          <a:p>
            <a:r>
              <a:rPr lang="en-GB" sz="2000" dirty="0"/>
              <a:t>Strip chart made with </a:t>
            </a:r>
            <a:r>
              <a:rPr lang="en-GB" sz="2000" dirty="0" err="1"/>
              <a:t>ggplot</a:t>
            </a:r>
            <a:r>
              <a:rPr lang="en-GB" sz="2000" dirty="0"/>
              <a:t>() using  default graphical options.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866" y="705103"/>
            <a:ext cx="7511733" cy="443711"/>
          </a:xfrm>
          <a:prstGeom prst="rect">
            <a:avLst/>
          </a:prstGeom>
        </p:spPr>
        <p:txBody>
          <a:bodyPr vert="horz" wrap="square" lIns="0" tIns="12700" rIns="0" bIns="0" rtlCol="0">
            <a:spAutoFit/>
          </a:bodyPr>
          <a:lstStyle/>
          <a:p>
            <a:pPr marL="12700">
              <a:lnSpc>
                <a:spcPct val="100000"/>
              </a:lnSpc>
              <a:spcBef>
                <a:spcPts val="100"/>
              </a:spcBef>
            </a:pPr>
            <a:r>
              <a:rPr sz="2800" dirty="0"/>
              <a:t>4. </a:t>
            </a:r>
            <a:r>
              <a:rPr sz="2800" spc="-5" dirty="0"/>
              <a:t>Represent magnitudes</a:t>
            </a:r>
            <a:r>
              <a:rPr sz="2800" spc="-20" dirty="0"/>
              <a:t> </a:t>
            </a:r>
            <a:r>
              <a:rPr sz="2800" spc="-5" dirty="0"/>
              <a:t>honestly</a:t>
            </a:r>
          </a:p>
        </p:txBody>
      </p:sp>
      <p:sp>
        <p:nvSpPr>
          <p:cNvPr id="3" name="object 3"/>
          <p:cNvSpPr txBox="1"/>
          <p:nvPr/>
        </p:nvSpPr>
        <p:spPr>
          <a:xfrm>
            <a:off x="717867" y="1359534"/>
            <a:ext cx="9007475" cy="910634"/>
          </a:xfrm>
          <a:prstGeom prst="rect">
            <a:avLst/>
          </a:prstGeom>
        </p:spPr>
        <p:txBody>
          <a:bodyPr vert="horz" wrap="square" lIns="0" tIns="5715" rIns="0" bIns="0" rtlCol="0">
            <a:spAutoFit/>
          </a:bodyPr>
          <a:lstStyle/>
          <a:p>
            <a:pPr marL="12700" marR="5080">
              <a:lnSpc>
                <a:spcPct val="102200"/>
              </a:lnSpc>
              <a:spcBef>
                <a:spcPts val="45"/>
              </a:spcBef>
            </a:pPr>
            <a:r>
              <a:rPr sz="2000" i="1" spc="-10" dirty="0">
                <a:latin typeface="Calibri"/>
                <a:cs typeface="Calibri"/>
              </a:rPr>
              <a:t>“A </a:t>
            </a:r>
            <a:r>
              <a:rPr sz="2000" i="1" spc="-5" dirty="0">
                <a:latin typeface="Calibri"/>
                <a:cs typeface="Calibri"/>
              </a:rPr>
              <a:t>graphic does not distort </a:t>
            </a:r>
            <a:r>
              <a:rPr sz="2000" i="1" spc="5" dirty="0">
                <a:latin typeface="Calibri"/>
                <a:cs typeface="Calibri"/>
              </a:rPr>
              <a:t>if the </a:t>
            </a:r>
            <a:r>
              <a:rPr sz="2000" i="1" spc="-5" dirty="0">
                <a:latin typeface="Calibri"/>
                <a:cs typeface="Calibri"/>
              </a:rPr>
              <a:t>visual representation </a:t>
            </a:r>
            <a:r>
              <a:rPr sz="2000" i="1" spc="5" dirty="0">
                <a:latin typeface="Calibri"/>
                <a:cs typeface="Calibri"/>
              </a:rPr>
              <a:t>of </a:t>
            </a:r>
            <a:r>
              <a:rPr sz="2000" i="1" dirty="0">
                <a:latin typeface="Calibri"/>
                <a:cs typeface="Calibri"/>
              </a:rPr>
              <a:t>the data </a:t>
            </a:r>
            <a:r>
              <a:rPr sz="2000" i="1" spc="-10" dirty="0">
                <a:latin typeface="Calibri"/>
                <a:cs typeface="Calibri"/>
              </a:rPr>
              <a:t>is </a:t>
            </a:r>
            <a:r>
              <a:rPr sz="2000" i="1" spc="-5" dirty="0">
                <a:latin typeface="Calibri"/>
                <a:cs typeface="Calibri"/>
              </a:rPr>
              <a:t>consistent with </a:t>
            </a:r>
            <a:r>
              <a:rPr sz="2000" i="1" spc="5" dirty="0">
                <a:latin typeface="Calibri"/>
                <a:cs typeface="Calibri"/>
              </a:rPr>
              <a:t>the  </a:t>
            </a:r>
            <a:r>
              <a:rPr sz="2000" i="1" spc="-5" dirty="0">
                <a:latin typeface="Calibri"/>
                <a:cs typeface="Calibri"/>
              </a:rPr>
              <a:t>numerical representation” </a:t>
            </a:r>
            <a:r>
              <a:rPr sz="2000" dirty="0">
                <a:latin typeface="Calibri"/>
                <a:cs typeface="Calibri"/>
              </a:rPr>
              <a:t>– Tufte</a:t>
            </a:r>
            <a:r>
              <a:rPr sz="2000" spc="10" dirty="0">
                <a:latin typeface="Calibri"/>
                <a:cs typeface="Calibri"/>
              </a:rPr>
              <a:t> </a:t>
            </a:r>
            <a:r>
              <a:rPr sz="2000" dirty="0">
                <a:latin typeface="Calibri"/>
                <a:cs typeface="Calibri"/>
              </a:rPr>
              <a:t>(1983)</a:t>
            </a:r>
          </a:p>
          <a:p>
            <a:pPr>
              <a:lnSpc>
                <a:spcPct val="100000"/>
              </a:lnSpc>
              <a:spcBef>
                <a:spcPts val="35"/>
              </a:spcBef>
            </a:pPr>
            <a:endParaRPr sz="1800" dirty="0">
              <a:latin typeface="Calibri"/>
              <a:cs typeface="Calibri"/>
            </a:endParaRPr>
          </a:p>
        </p:txBody>
      </p:sp>
      <p:sp>
        <p:nvSpPr>
          <p:cNvPr id="4" name="object 4"/>
          <p:cNvSpPr/>
          <p:nvPr/>
        </p:nvSpPr>
        <p:spPr>
          <a:xfrm>
            <a:off x="5890895" y="1771929"/>
            <a:ext cx="4641850" cy="5375021"/>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F23A52BC-8933-4B2E-83AD-4279B5E4E90D}"/>
              </a:ext>
            </a:extLst>
          </p:cNvPr>
          <p:cNvSpPr txBox="1"/>
          <p:nvPr/>
        </p:nvSpPr>
        <p:spPr>
          <a:xfrm>
            <a:off x="304800" y="2480888"/>
            <a:ext cx="5486400" cy="3477875"/>
          </a:xfrm>
          <a:prstGeom prst="rect">
            <a:avLst/>
          </a:prstGeom>
          <a:noFill/>
        </p:spPr>
        <p:txBody>
          <a:bodyPr wrap="square">
            <a:spAutoFit/>
          </a:bodyPr>
          <a:lstStyle/>
          <a:p>
            <a:r>
              <a:rPr lang="en-GB" sz="2000" dirty="0"/>
              <a:t>Slow wave sleep in the brain hemispheres of  mallard ducks sleeping with one eye open. From </a:t>
            </a:r>
            <a:r>
              <a:rPr lang="en-GB" sz="2000" dirty="0" err="1"/>
              <a:t>Rattenborg</a:t>
            </a:r>
            <a:r>
              <a:rPr lang="en-GB" sz="2000" dirty="0"/>
              <a:t> et al. (1999) Nature.</a:t>
            </a:r>
          </a:p>
          <a:p>
            <a:endParaRPr lang="en-GB" sz="2000" dirty="0"/>
          </a:p>
          <a:p>
            <a:r>
              <a:rPr lang="en-GB" sz="2000" dirty="0"/>
              <a:t>Are the bars “consistent with the numerical  representation”?</a:t>
            </a:r>
          </a:p>
          <a:p>
            <a:endParaRPr lang="en-GB" sz="2000" dirty="0"/>
          </a:p>
          <a:p>
            <a:r>
              <a:rPr lang="en-GB" sz="2000" dirty="0"/>
              <a:t>Is 0 a reasonable baseline for evaluating  sleep score?</a:t>
            </a:r>
          </a:p>
          <a:p>
            <a:endParaRPr lang="en-GB" sz="2000" dirty="0"/>
          </a:p>
          <a:p>
            <a:r>
              <a:rPr lang="en-GB" sz="2000" dirty="0"/>
              <a:t>Are there other issues with the graph?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867" y="533400"/>
            <a:ext cx="6292533" cy="443711"/>
          </a:xfrm>
          <a:prstGeom prst="rect">
            <a:avLst/>
          </a:prstGeom>
        </p:spPr>
        <p:txBody>
          <a:bodyPr vert="horz" wrap="square" lIns="0" tIns="12700" rIns="0" bIns="0" rtlCol="0">
            <a:spAutoFit/>
          </a:bodyPr>
          <a:lstStyle/>
          <a:p>
            <a:pPr marL="12700">
              <a:lnSpc>
                <a:spcPct val="100000"/>
              </a:lnSpc>
              <a:spcBef>
                <a:spcPts val="100"/>
              </a:spcBef>
            </a:pPr>
            <a:r>
              <a:rPr sz="2800" spc="-5" dirty="0"/>
              <a:t>How </a:t>
            </a:r>
            <a:r>
              <a:rPr sz="2800" spc="5" dirty="0"/>
              <a:t>to </a:t>
            </a:r>
            <a:r>
              <a:rPr sz="2800" spc="-5" dirty="0"/>
              <a:t>display category</a:t>
            </a:r>
            <a:r>
              <a:rPr sz="2800" spc="-15" dirty="0"/>
              <a:t> </a:t>
            </a:r>
            <a:r>
              <a:rPr sz="2800" spc="-10" dirty="0"/>
              <a:t>frequencies</a:t>
            </a:r>
          </a:p>
        </p:txBody>
      </p:sp>
      <p:sp>
        <p:nvSpPr>
          <p:cNvPr id="3" name="object 3"/>
          <p:cNvSpPr txBox="1"/>
          <p:nvPr/>
        </p:nvSpPr>
        <p:spPr>
          <a:xfrm>
            <a:off x="717867" y="1388109"/>
            <a:ext cx="3954145" cy="4712572"/>
          </a:xfrm>
          <a:prstGeom prst="rect">
            <a:avLst/>
          </a:prstGeom>
        </p:spPr>
        <p:txBody>
          <a:bodyPr vert="horz" wrap="square" lIns="0" tIns="12700" rIns="0" bIns="0" rtlCol="0">
            <a:spAutoFit/>
          </a:bodyPr>
          <a:lstStyle/>
          <a:p>
            <a:pPr marL="12700">
              <a:lnSpc>
                <a:spcPct val="100000"/>
              </a:lnSpc>
              <a:spcBef>
                <a:spcPts val="100"/>
              </a:spcBef>
            </a:pPr>
            <a:r>
              <a:rPr sz="2000" u="heavy" dirty="0">
                <a:uFill>
                  <a:solidFill>
                    <a:srgbClr val="000000"/>
                  </a:solidFill>
                </a:uFill>
                <a:latin typeface="Calibri"/>
                <a:cs typeface="Calibri"/>
              </a:rPr>
              <a:t>Bar</a:t>
            </a:r>
            <a:r>
              <a:rPr sz="2000" u="heavy" spc="-5" dirty="0">
                <a:uFill>
                  <a:solidFill>
                    <a:srgbClr val="000000"/>
                  </a:solidFill>
                </a:uFill>
                <a:latin typeface="Calibri"/>
                <a:cs typeface="Calibri"/>
              </a:rPr>
              <a:t> graph</a:t>
            </a:r>
            <a:endParaRPr sz="2000" dirty="0">
              <a:latin typeface="Calibri"/>
              <a:cs typeface="Calibri"/>
            </a:endParaRPr>
          </a:p>
          <a:p>
            <a:pPr marL="12700" marR="44450">
              <a:lnSpc>
                <a:spcPct val="101499"/>
              </a:lnSpc>
              <a:spcBef>
                <a:spcPts val="55"/>
              </a:spcBef>
            </a:pPr>
            <a:r>
              <a:rPr sz="2000" i="1" dirty="0">
                <a:latin typeface="Calibri"/>
                <a:cs typeface="Calibri"/>
              </a:rPr>
              <a:t>Activities </a:t>
            </a:r>
            <a:r>
              <a:rPr sz="2000" i="1" spc="-5" dirty="0">
                <a:latin typeface="Calibri"/>
                <a:cs typeface="Calibri"/>
              </a:rPr>
              <a:t>of people at </a:t>
            </a:r>
            <a:r>
              <a:rPr sz="2000" i="1" dirty="0">
                <a:latin typeface="Calibri"/>
                <a:cs typeface="Calibri"/>
              </a:rPr>
              <a:t>the time they </a:t>
            </a:r>
            <a:r>
              <a:rPr sz="2000" i="1" spc="-5" dirty="0">
                <a:latin typeface="Calibri"/>
                <a:cs typeface="Calibri"/>
              </a:rPr>
              <a:t>were  attacked and </a:t>
            </a:r>
            <a:r>
              <a:rPr sz="2000" i="1" dirty="0">
                <a:latin typeface="Calibri"/>
                <a:cs typeface="Calibri"/>
              </a:rPr>
              <a:t>killed </a:t>
            </a:r>
            <a:r>
              <a:rPr sz="2000" i="1" spc="-5" dirty="0">
                <a:latin typeface="Calibri"/>
                <a:cs typeface="Calibri"/>
              </a:rPr>
              <a:t>by tigers </a:t>
            </a:r>
            <a:r>
              <a:rPr sz="2000" i="1" spc="-10" dirty="0">
                <a:latin typeface="Calibri"/>
                <a:cs typeface="Calibri"/>
              </a:rPr>
              <a:t>near </a:t>
            </a:r>
            <a:r>
              <a:rPr sz="2000" i="1" spc="-5" dirty="0">
                <a:latin typeface="Calibri"/>
                <a:cs typeface="Calibri"/>
              </a:rPr>
              <a:t>Chitwan  National Park, Nepal, between </a:t>
            </a:r>
            <a:r>
              <a:rPr sz="2000" i="1" spc="5" dirty="0">
                <a:latin typeface="Calibri"/>
                <a:cs typeface="Calibri"/>
              </a:rPr>
              <a:t>1979 </a:t>
            </a:r>
            <a:r>
              <a:rPr sz="2000" i="1" spc="-5" dirty="0">
                <a:latin typeface="Calibri"/>
                <a:cs typeface="Calibri"/>
              </a:rPr>
              <a:t>and  </a:t>
            </a:r>
            <a:r>
              <a:rPr sz="2000" i="1" dirty="0">
                <a:latin typeface="Calibri"/>
                <a:cs typeface="Calibri"/>
              </a:rPr>
              <a:t>2006.</a:t>
            </a:r>
            <a:endParaRPr sz="2000" dirty="0">
              <a:latin typeface="Calibri"/>
              <a:cs typeface="Calibri"/>
            </a:endParaRPr>
          </a:p>
          <a:p>
            <a:pPr>
              <a:lnSpc>
                <a:spcPct val="100000"/>
              </a:lnSpc>
              <a:spcBef>
                <a:spcPts val="10"/>
              </a:spcBef>
            </a:pPr>
            <a:endParaRPr sz="2000" dirty="0">
              <a:latin typeface="Calibri"/>
              <a:cs typeface="Calibri"/>
            </a:endParaRPr>
          </a:p>
          <a:p>
            <a:pPr marL="12700" marR="5080">
              <a:lnSpc>
                <a:spcPct val="101600"/>
              </a:lnSpc>
            </a:pPr>
            <a:r>
              <a:rPr sz="2000" spc="-5" dirty="0">
                <a:latin typeface="Calibri"/>
                <a:cs typeface="Calibri"/>
              </a:rPr>
              <a:t>Uses </a:t>
            </a:r>
            <a:r>
              <a:rPr sz="2000" u="heavy" spc="-5" dirty="0">
                <a:uFill>
                  <a:solidFill>
                    <a:srgbClr val="000000"/>
                  </a:solidFill>
                </a:uFill>
                <a:latin typeface="Calibri"/>
                <a:cs typeface="Calibri"/>
              </a:rPr>
              <a:t>height</a:t>
            </a:r>
            <a:r>
              <a:rPr sz="2000" spc="-5" dirty="0">
                <a:latin typeface="Calibri"/>
                <a:cs typeface="Calibri"/>
              </a:rPr>
              <a:t> of </a:t>
            </a:r>
            <a:r>
              <a:rPr sz="2000" dirty="0">
                <a:latin typeface="Calibri"/>
                <a:cs typeface="Calibri"/>
              </a:rPr>
              <a:t>bars to </a:t>
            </a:r>
            <a:r>
              <a:rPr sz="2000" spc="-5" dirty="0">
                <a:latin typeface="Calibri"/>
                <a:cs typeface="Calibri"/>
              </a:rPr>
              <a:t>display </a:t>
            </a:r>
            <a:r>
              <a:rPr sz="2000" dirty="0">
                <a:latin typeface="Calibri"/>
                <a:cs typeface="Calibri"/>
              </a:rPr>
              <a:t>the  </a:t>
            </a:r>
            <a:r>
              <a:rPr sz="2000" spc="-5" dirty="0">
                <a:latin typeface="Calibri"/>
                <a:cs typeface="Calibri"/>
              </a:rPr>
              <a:t>frequency </a:t>
            </a:r>
            <a:r>
              <a:rPr sz="2000" spc="-10" dirty="0">
                <a:latin typeface="Calibri"/>
                <a:cs typeface="Calibri"/>
              </a:rPr>
              <a:t>distribution </a:t>
            </a:r>
            <a:r>
              <a:rPr sz="2000" spc="-5" dirty="0">
                <a:latin typeface="Calibri"/>
                <a:cs typeface="Calibri"/>
              </a:rPr>
              <a:t>of </a:t>
            </a:r>
            <a:r>
              <a:rPr sz="2000" dirty="0">
                <a:latin typeface="Calibri"/>
                <a:cs typeface="Calibri"/>
              </a:rPr>
              <a:t>a categorical  </a:t>
            </a:r>
            <a:r>
              <a:rPr sz="2000" spc="-5" dirty="0">
                <a:latin typeface="Calibri"/>
                <a:cs typeface="Calibri"/>
              </a:rPr>
              <a:t>(grouping)</a:t>
            </a:r>
            <a:r>
              <a:rPr sz="2000" spc="-15" dirty="0">
                <a:latin typeface="Calibri"/>
                <a:cs typeface="Calibri"/>
              </a:rPr>
              <a:t> </a:t>
            </a:r>
            <a:r>
              <a:rPr sz="2000" spc="-5" dirty="0">
                <a:latin typeface="Calibri"/>
                <a:cs typeface="Calibri"/>
              </a:rPr>
              <a:t>variable</a:t>
            </a:r>
            <a:endParaRPr sz="2000" dirty="0">
              <a:latin typeface="Calibri"/>
              <a:cs typeface="Calibri"/>
            </a:endParaRPr>
          </a:p>
          <a:p>
            <a:pPr>
              <a:lnSpc>
                <a:spcPct val="100000"/>
              </a:lnSpc>
              <a:spcBef>
                <a:spcPts val="15"/>
              </a:spcBef>
            </a:pPr>
            <a:endParaRPr sz="2000" dirty="0">
              <a:latin typeface="Calibri"/>
              <a:cs typeface="Calibri"/>
            </a:endParaRPr>
          </a:p>
          <a:p>
            <a:pPr marL="241300" indent="-228600">
              <a:lnSpc>
                <a:spcPct val="100000"/>
              </a:lnSpc>
              <a:buFont typeface="Symbol"/>
              <a:buChar char=""/>
              <a:tabLst>
                <a:tab pos="241300" algn="l"/>
              </a:tabLst>
            </a:pPr>
            <a:r>
              <a:rPr sz="2000" spc="-5" dirty="0">
                <a:latin typeface="Calibri"/>
                <a:cs typeface="Calibri"/>
              </a:rPr>
              <a:t>Zero</a:t>
            </a:r>
            <a:r>
              <a:rPr sz="2000" spc="-15" dirty="0">
                <a:latin typeface="Calibri"/>
                <a:cs typeface="Calibri"/>
              </a:rPr>
              <a:t> </a:t>
            </a:r>
            <a:r>
              <a:rPr sz="2000" spc="-5" dirty="0">
                <a:latin typeface="Calibri"/>
                <a:cs typeface="Calibri"/>
              </a:rPr>
              <a:t>baseline</a:t>
            </a:r>
            <a:endParaRPr sz="2000" dirty="0">
              <a:latin typeface="Calibri"/>
              <a:cs typeface="Calibri"/>
            </a:endParaRPr>
          </a:p>
          <a:p>
            <a:pPr marL="241300" marR="470534" indent="-228600">
              <a:lnSpc>
                <a:spcPct val="102099"/>
              </a:lnSpc>
              <a:spcBef>
                <a:spcPts val="100"/>
              </a:spcBef>
              <a:buFont typeface="Symbol"/>
              <a:buChar char=""/>
              <a:tabLst>
                <a:tab pos="241300" algn="l"/>
              </a:tabLst>
            </a:pPr>
            <a:r>
              <a:rPr sz="2000" spc="-5" dirty="0">
                <a:latin typeface="Calibri"/>
                <a:cs typeface="Calibri"/>
              </a:rPr>
              <a:t>Space between bars emphasize  height</a:t>
            </a:r>
            <a:endParaRPr sz="2000" dirty="0">
              <a:latin typeface="Calibri"/>
              <a:cs typeface="Calibri"/>
            </a:endParaRPr>
          </a:p>
          <a:p>
            <a:pPr marL="241300" marR="120650" indent="-228600">
              <a:lnSpc>
                <a:spcPct val="102099"/>
              </a:lnSpc>
              <a:spcBef>
                <a:spcPts val="105"/>
              </a:spcBef>
              <a:buFont typeface="Symbol"/>
              <a:buChar char=""/>
              <a:tabLst>
                <a:tab pos="241300" algn="l"/>
              </a:tabLst>
            </a:pPr>
            <a:r>
              <a:rPr sz="2000" dirty="0">
                <a:latin typeface="Calibri"/>
                <a:cs typeface="Calibri"/>
              </a:rPr>
              <a:t>Order </a:t>
            </a:r>
            <a:r>
              <a:rPr sz="2000" spc="-5" dirty="0">
                <a:latin typeface="Calibri"/>
                <a:cs typeface="Calibri"/>
              </a:rPr>
              <a:t>of categories </a:t>
            </a:r>
            <a:r>
              <a:rPr sz="2000" dirty="0">
                <a:latin typeface="Calibri"/>
                <a:cs typeface="Calibri"/>
              </a:rPr>
              <a:t>– </a:t>
            </a:r>
            <a:r>
              <a:rPr sz="2000" spc="-5" dirty="0">
                <a:latin typeface="Calibri"/>
                <a:cs typeface="Calibri"/>
              </a:rPr>
              <a:t>most </a:t>
            </a:r>
            <a:r>
              <a:rPr sz="2000" dirty="0">
                <a:latin typeface="Calibri"/>
                <a:cs typeface="Calibri"/>
              </a:rPr>
              <a:t>to </a:t>
            </a:r>
            <a:r>
              <a:rPr sz="2000" spc="-5" dirty="0">
                <a:latin typeface="Calibri"/>
                <a:cs typeface="Calibri"/>
              </a:rPr>
              <a:t>least  frequent </a:t>
            </a:r>
            <a:r>
              <a:rPr sz="2000" spc="-10" dirty="0">
                <a:latin typeface="Calibri"/>
                <a:cs typeface="Calibri"/>
              </a:rPr>
              <a:t>is </a:t>
            </a:r>
            <a:r>
              <a:rPr sz="2000" spc="-5" dirty="0">
                <a:latin typeface="Calibri"/>
                <a:cs typeface="Calibri"/>
              </a:rPr>
              <a:t>usually</a:t>
            </a:r>
            <a:r>
              <a:rPr sz="2000" spc="5" dirty="0">
                <a:latin typeface="Calibri"/>
                <a:cs typeface="Calibri"/>
              </a:rPr>
              <a:t> </a:t>
            </a:r>
            <a:r>
              <a:rPr sz="2000" spc="-5" dirty="0">
                <a:latin typeface="Calibri"/>
                <a:cs typeface="Calibri"/>
              </a:rPr>
              <a:t>best</a:t>
            </a:r>
            <a:endParaRPr sz="2000" dirty="0">
              <a:latin typeface="Calibri"/>
              <a:cs typeface="Calibri"/>
            </a:endParaRPr>
          </a:p>
        </p:txBody>
      </p:sp>
      <p:sp>
        <p:nvSpPr>
          <p:cNvPr id="4" name="object 4"/>
          <p:cNvSpPr/>
          <p:nvPr/>
        </p:nvSpPr>
        <p:spPr>
          <a:xfrm>
            <a:off x="5123250" y="1318330"/>
            <a:ext cx="5375407" cy="541353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7866" y="443730"/>
            <a:ext cx="6597333" cy="443711"/>
          </a:xfrm>
          <a:prstGeom prst="rect">
            <a:avLst/>
          </a:prstGeom>
        </p:spPr>
        <p:txBody>
          <a:bodyPr vert="horz" wrap="square" lIns="0" tIns="12700" rIns="0" bIns="0" rtlCol="0">
            <a:spAutoFit/>
          </a:bodyPr>
          <a:lstStyle/>
          <a:p>
            <a:pPr marL="12700">
              <a:lnSpc>
                <a:spcPct val="100000"/>
              </a:lnSpc>
              <a:spcBef>
                <a:spcPts val="100"/>
              </a:spcBef>
            </a:pPr>
            <a:r>
              <a:rPr sz="2800" b="1" spc="-5" dirty="0">
                <a:latin typeface="Calibri"/>
                <a:cs typeface="Calibri"/>
              </a:rPr>
              <a:t>How </a:t>
            </a:r>
            <a:r>
              <a:rPr sz="2800" b="1" spc="5" dirty="0">
                <a:latin typeface="Calibri"/>
                <a:cs typeface="Calibri"/>
              </a:rPr>
              <a:t>to </a:t>
            </a:r>
            <a:r>
              <a:rPr sz="2800" b="1" spc="-5" dirty="0">
                <a:latin typeface="Calibri"/>
                <a:cs typeface="Calibri"/>
              </a:rPr>
              <a:t>display category</a:t>
            </a:r>
            <a:r>
              <a:rPr sz="2800" b="1" spc="-15" dirty="0">
                <a:latin typeface="Calibri"/>
                <a:cs typeface="Calibri"/>
              </a:rPr>
              <a:t> </a:t>
            </a:r>
            <a:r>
              <a:rPr sz="2800" b="1" spc="-10" dirty="0">
                <a:latin typeface="Calibri"/>
                <a:cs typeface="Calibri"/>
              </a:rPr>
              <a:t>frequencies</a:t>
            </a:r>
            <a:endParaRPr sz="2800" dirty="0">
              <a:latin typeface="Calibri"/>
              <a:cs typeface="Calibri"/>
            </a:endParaRPr>
          </a:p>
        </p:txBody>
      </p:sp>
      <p:sp>
        <p:nvSpPr>
          <p:cNvPr id="3" name="object 3"/>
          <p:cNvSpPr txBox="1"/>
          <p:nvPr/>
        </p:nvSpPr>
        <p:spPr>
          <a:xfrm>
            <a:off x="838200" y="1844008"/>
            <a:ext cx="4509770" cy="949960"/>
          </a:xfrm>
          <a:prstGeom prst="rect">
            <a:avLst/>
          </a:prstGeom>
        </p:spPr>
        <p:txBody>
          <a:bodyPr vert="horz" wrap="square" lIns="0" tIns="7620" rIns="0" bIns="0" rtlCol="0">
            <a:spAutoFit/>
          </a:bodyPr>
          <a:lstStyle/>
          <a:p>
            <a:pPr marL="12700" marR="5080">
              <a:lnSpc>
                <a:spcPct val="101600"/>
              </a:lnSpc>
              <a:spcBef>
                <a:spcPts val="60"/>
              </a:spcBef>
            </a:pPr>
            <a:r>
              <a:rPr sz="2000" spc="-5" dirty="0">
                <a:latin typeface="Calibri"/>
                <a:cs typeface="Calibri"/>
              </a:rPr>
              <a:t>Some evidence </a:t>
            </a:r>
            <a:r>
              <a:rPr sz="2000" dirty="0">
                <a:latin typeface="Calibri"/>
                <a:cs typeface="Calibri"/>
              </a:rPr>
              <a:t>that </a:t>
            </a:r>
            <a:r>
              <a:rPr sz="2000" spc="-5" dirty="0">
                <a:latin typeface="Calibri"/>
                <a:cs typeface="Calibri"/>
              </a:rPr>
              <a:t>humans </a:t>
            </a:r>
            <a:r>
              <a:rPr sz="2000" spc="5" dirty="0">
                <a:latin typeface="Calibri"/>
                <a:cs typeface="Calibri"/>
              </a:rPr>
              <a:t>are </a:t>
            </a:r>
            <a:r>
              <a:rPr sz="2000" dirty="0">
                <a:latin typeface="Calibri"/>
                <a:cs typeface="Calibri"/>
              </a:rPr>
              <a:t>better </a:t>
            </a:r>
            <a:r>
              <a:rPr sz="2000" spc="-5" dirty="0">
                <a:latin typeface="Calibri"/>
                <a:cs typeface="Calibri"/>
              </a:rPr>
              <a:t>at  comparing relative areas </a:t>
            </a:r>
            <a:r>
              <a:rPr sz="2000" spc="-10" dirty="0">
                <a:latin typeface="Calibri"/>
                <a:cs typeface="Calibri"/>
              </a:rPr>
              <a:t>in </a:t>
            </a:r>
            <a:r>
              <a:rPr sz="2000" spc="-5" dirty="0">
                <a:latin typeface="Calibri"/>
                <a:cs typeface="Calibri"/>
              </a:rPr>
              <a:t>bar graphs </a:t>
            </a:r>
            <a:r>
              <a:rPr sz="2000" dirty="0">
                <a:latin typeface="Calibri"/>
                <a:cs typeface="Calibri"/>
              </a:rPr>
              <a:t>than  </a:t>
            </a:r>
            <a:r>
              <a:rPr sz="2000" spc="-10" dirty="0">
                <a:latin typeface="Calibri"/>
                <a:cs typeface="Calibri"/>
              </a:rPr>
              <a:t>pie</a:t>
            </a:r>
            <a:r>
              <a:rPr sz="2000" spc="-5" dirty="0">
                <a:latin typeface="Calibri"/>
                <a:cs typeface="Calibri"/>
              </a:rPr>
              <a:t> charts.</a:t>
            </a:r>
            <a:endParaRPr sz="2000" dirty="0">
              <a:latin typeface="Calibri"/>
              <a:cs typeface="Calibri"/>
            </a:endParaRPr>
          </a:p>
        </p:txBody>
      </p:sp>
      <p:sp>
        <p:nvSpPr>
          <p:cNvPr id="4" name="object 4"/>
          <p:cNvSpPr/>
          <p:nvPr/>
        </p:nvSpPr>
        <p:spPr>
          <a:xfrm>
            <a:off x="457200" y="3285997"/>
            <a:ext cx="5562600" cy="292248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248400" y="2286000"/>
            <a:ext cx="4576445" cy="4576445"/>
          </a:xfrm>
          <a:prstGeom prst="rect">
            <a:avLst/>
          </a:prstGeom>
          <a:blipFill>
            <a:blip r:embed="rId3"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F8AAA5F4-25B3-44E4-A0C1-9339DA257910}"/>
              </a:ext>
            </a:extLst>
          </p:cNvPr>
          <p:cNvSpPr txBox="1"/>
          <p:nvPr/>
        </p:nvSpPr>
        <p:spPr>
          <a:xfrm>
            <a:off x="762000" y="1153982"/>
            <a:ext cx="7315200" cy="393185"/>
          </a:xfrm>
          <a:prstGeom prst="rect">
            <a:avLst/>
          </a:prstGeom>
          <a:noFill/>
        </p:spPr>
        <p:txBody>
          <a:bodyPr wrap="square">
            <a:spAutoFit/>
          </a:bodyPr>
          <a:lstStyle/>
          <a:p>
            <a:pPr marL="12700" marR="1299845">
              <a:lnSpc>
                <a:spcPct val="101299"/>
              </a:lnSpc>
              <a:spcBef>
                <a:spcPts val="25"/>
              </a:spcBef>
            </a:pPr>
            <a:r>
              <a:rPr lang="en-GB" sz="2000" dirty="0">
                <a:latin typeface="Calibri"/>
                <a:cs typeface="Calibri"/>
              </a:rPr>
              <a:t>Bar </a:t>
            </a:r>
            <a:r>
              <a:rPr lang="en-GB" sz="2000" spc="-5" dirty="0">
                <a:latin typeface="Calibri"/>
                <a:cs typeface="Calibri"/>
              </a:rPr>
              <a:t>graph vs. Pie </a:t>
            </a:r>
            <a:r>
              <a:rPr lang="en-GB" sz="2000" dirty="0">
                <a:latin typeface="Calibri"/>
                <a:cs typeface="Calibri"/>
              </a:rPr>
              <a:t>chart:  </a:t>
            </a:r>
            <a:r>
              <a:rPr lang="en-GB" sz="2000" spc="-5" dirty="0">
                <a:latin typeface="Calibri"/>
                <a:cs typeface="Calibri"/>
              </a:rPr>
              <a:t>which </a:t>
            </a:r>
            <a:r>
              <a:rPr lang="en-GB" sz="2000" dirty="0">
                <a:latin typeface="Calibri"/>
                <a:cs typeface="Calibri"/>
              </a:rPr>
              <a:t>is more</a:t>
            </a:r>
            <a:r>
              <a:rPr lang="en-GB" sz="2000" spc="-50" dirty="0">
                <a:latin typeface="Calibri"/>
                <a:cs typeface="Calibri"/>
              </a:rPr>
              <a:t> </a:t>
            </a:r>
            <a:r>
              <a:rPr lang="en-GB" sz="2000" spc="-10" dirty="0">
                <a:latin typeface="Calibri"/>
                <a:cs typeface="Calibri"/>
              </a:rPr>
              <a:t>successful?</a:t>
            </a:r>
            <a:endParaRPr lang="en-GB" sz="2000" dirty="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867" y="705103"/>
            <a:ext cx="9188133" cy="443711"/>
          </a:xfrm>
          <a:prstGeom prst="rect">
            <a:avLst/>
          </a:prstGeom>
        </p:spPr>
        <p:txBody>
          <a:bodyPr vert="horz" wrap="square" lIns="0" tIns="12700" rIns="0" bIns="0" rtlCol="0">
            <a:spAutoFit/>
          </a:bodyPr>
          <a:lstStyle/>
          <a:p>
            <a:pPr marL="12700">
              <a:lnSpc>
                <a:spcPct val="100000"/>
              </a:lnSpc>
              <a:spcBef>
                <a:spcPts val="100"/>
              </a:spcBef>
            </a:pPr>
            <a:r>
              <a:rPr sz="2800" spc="-5" dirty="0"/>
              <a:t>How </a:t>
            </a:r>
            <a:r>
              <a:rPr sz="2800" spc="5" dirty="0"/>
              <a:t>to </a:t>
            </a:r>
            <a:r>
              <a:rPr sz="2800" spc="-5" dirty="0"/>
              <a:t>display frequency distribution for numeric variable</a:t>
            </a:r>
          </a:p>
        </p:txBody>
      </p:sp>
      <p:sp>
        <p:nvSpPr>
          <p:cNvPr id="3" name="object 3"/>
          <p:cNvSpPr txBox="1"/>
          <p:nvPr/>
        </p:nvSpPr>
        <p:spPr>
          <a:xfrm>
            <a:off x="717867" y="1388109"/>
            <a:ext cx="8874760" cy="1506310"/>
          </a:xfrm>
          <a:prstGeom prst="rect">
            <a:avLst/>
          </a:prstGeom>
        </p:spPr>
        <p:txBody>
          <a:bodyPr vert="horz" wrap="square" lIns="0" tIns="12700" rIns="0" bIns="0" rtlCol="0">
            <a:spAutoFit/>
          </a:bodyPr>
          <a:lstStyle/>
          <a:p>
            <a:pPr marL="12700">
              <a:lnSpc>
                <a:spcPct val="100000"/>
              </a:lnSpc>
              <a:spcBef>
                <a:spcPts val="100"/>
              </a:spcBef>
            </a:pPr>
            <a:r>
              <a:rPr sz="2200" u="heavy" spc="-5" dirty="0">
                <a:uFill>
                  <a:solidFill>
                    <a:srgbClr val="000000"/>
                  </a:solidFill>
                </a:uFill>
                <a:latin typeface="Calibri"/>
                <a:cs typeface="Calibri"/>
              </a:rPr>
              <a:t>Histogram</a:t>
            </a:r>
            <a:endParaRPr sz="2200" dirty="0">
              <a:latin typeface="Calibri"/>
              <a:cs typeface="Calibri"/>
            </a:endParaRPr>
          </a:p>
          <a:p>
            <a:pPr marL="12700" marR="5080">
              <a:lnSpc>
                <a:spcPct val="101899"/>
              </a:lnSpc>
              <a:spcBef>
                <a:spcPts val="2220"/>
              </a:spcBef>
            </a:pPr>
            <a:r>
              <a:rPr sz="1800" i="1" spc="-5" dirty="0">
                <a:latin typeface="Calibri"/>
                <a:cs typeface="Calibri"/>
              </a:rPr>
              <a:t>The frequency distribution of </a:t>
            </a:r>
            <a:r>
              <a:rPr sz="1800" i="1" dirty="0">
                <a:latin typeface="Calibri"/>
                <a:cs typeface="Calibri"/>
              </a:rPr>
              <a:t>bird </a:t>
            </a:r>
            <a:r>
              <a:rPr sz="1800" i="1" spc="-10" dirty="0">
                <a:latin typeface="Calibri"/>
                <a:cs typeface="Calibri"/>
              </a:rPr>
              <a:t>species </a:t>
            </a:r>
            <a:r>
              <a:rPr sz="1800" i="1" spc="-5" dirty="0">
                <a:latin typeface="Calibri"/>
                <a:cs typeface="Calibri"/>
              </a:rPr>
              <a:t>abundance at Organ Pipe </a:t>
            </a:r>
            <a:r>
              <a:rPr sz="1800" i="1" dirty="0">
                <a:latin typeface="Calibri"/>
                <a:cs typeface="Calibri"/>
              </a:rPr>
              <a:t>Cactus </a:t>
            </a:r>
            <a:r>
              <a:rPr sz="1800" i="1" spc="-5" dirty="0">
                <a:latin typeface="Calibri"/>
                <a:cs typeface="Calibri"/>
              </a:rPr>
              <a:t>National Monument.  </a:t>
            </a:r>
            <a:r>
              <a:rPr sz="1800" i="1" dirty="0">
                <a:latin typeface="Calibri"/>
                <a:cs typeface="Calibri"/>
              </a:rPr>
              <a:t>n = 43</a:t>
            </a:r>
            <a:r>
              <a:rPr sz="1800" i="1" spc="-20" dirty="0">
                <a:latin typeface="Calibri"/>
                <a:cs typeface="Calibri"/>
              </a:rPr>
              <a:t> </a:t>
            </a:r>
            <a:r>
              <a:rPr sz="1800" i="1" spc="-5" dirty="0">
                <a:latin typeface="Calibri"/>
                <a:cs typeface="Calibri"/>
              </a:rPr>
              <a:t>species</a:t>
            </a:r>
            <a:endParaRPr sz="1800" dirty="0">
              <a:latin typeface="Calibri"/>
              <a:cs typeface="Calibri"/>
            </a:endParaRPr>
          </a:p>
          <a:p>
            <a:pPr>
              <a:lnSpc>
                <a:spcPct val="100000"/>
              </a:lnSpc>
              <a:spcBef>
                <a:spcPts val="10"/>
              </a:spcBef>
            </a:pPr>
            <a:endParaRPr sz="2000" dirty="0">
              <a:latin typeface="Calibri"/>
              <a:cs typeface="Calibri"/>
            </a:endParaRPr>
          </a:p>
        </p:txBody>
      </p:sp>
      <p:sp>
        <p:nvSpPr>
          <p:cNvPr id="4" name="object 4"/>
          <p:cNvSpPr/>
          <p:nvPr/>
        </p:nvSpPr>
        <p:spPr>
          <a:xfrm>
            <a:off x="4632677" y="2754377"/>
            <a:ext cx="5774055" cy="3855720"/>
          </a:xfrm>
          <a:prstGeom prst="rect">
            <a:avLst/>
          </a:prstGeom>
          <a:blipFill>
            <a:blip r:embed="rId2" cstate="print"/>
            <a:stretch>
              <a:fillRect/>
            </a:stretch>
          </a:blipFill>
        </p:spPr>
        <p:txBody>
          <a:bodyPr wrap="square" lIns="0" tIns="0" rIns="0" bIns="0" rtlCol="0"/>
          <a:lstStyle/>
          <a:p>
            <a:endParaRPr/>
          </a:p>
        </p:txBody>
      </p:sp>
      <p:sp>
        <p:nvSpPr>
          <p:cNvPr id="8" name="TextBox 7">
            <a:extLst>
              <a:ext uri="{FF2B5EF4-FFF2-40B4-BE49-F238E27FC236}">
                <a16:creationId xmlns:a16="http://schemas.microsoft.com/office/drawing/2014/main" id="{435187BD-FF4F-48EA-8CC0-DF1C88D0B723}"/>
              </a:ext>
            </a:extLst>
          </p:cNvPr>
          <p:cNvSpPr txBox="1"/>
          <p:nvPr/>
        </p:nvSpPr>
        <p:spPr>
          <a:xfrm>
            <a:off x="580391" y="3143509"/>
            <a:ext cx="3749259" cy="2554545"/>
          </a:xfrm>
          <a:prstGeom prst="rect">
            <a:avLst/>
          </a:prstGeom>
          <a:noFill/>
        </p:spPr>
        <p:txBody>
          <a:bodyPr wrap="square">
            <a:spAutoFit/>
          </a:bodyPr>
          <a:lstStyle/>
          <a:p>
            <a:r>
              <a:rPr lang="en-GB" sz="2000" dirty="0"/>
              <a:t>Uses area of bars to display  frequency distribution of a  numerical variable</a:t>
            </a:r>
          </a:p>
          <a:p>
            <a:endParaRPr lang="en-GB" sz="2000" dirty="0"/>
          </a:p>
          <a:p>
            <a:pPr marL="285750" indent="-285750">
              <a:buFont typeface="Arial" panose="020B0604020202020204" pitchFamily="34" charset="0"/>
              <a:buChar char="•"/>
            </a:pPr>
            <a:r>
              <a:rPr lang="en-GB" sz="2000" dirty="0"/>
              <a:t>Zero baseline</a:t>
            </a:r>
          </a:p>
          <a:p>
            <a:pPr marL="285750" indent="-285750">
              <a:buFont typeface="Arial" panose="020B0604020202020204" pitchFamily="34" charset="0"/>
              <a:buChar char="•"/>
            </a:pPr>
            <a:r>
              <a:rPr lang="en-GB" sz="2000" dirty="0"/>
              <a:t>No spaces between bars</a:t>
            </a:r>
          </a:p>
          <a:p>
            <a:pPr marL="285750" indent="-285750">
              <a:buFont typeface="Arial" panose="020B0604020202020204" pitchFamily="34" charset="0"/>
              <a:buChar char="•"/>
            </a:pPr>
            <a:r>
              <a:rPr lang="en-GB" sz="2000" dirty="0"/>
              <a:t>Choice of number of bins and bin  width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267" y="563805"/>
            <a:ext cx="8959533" cy="443711"/>
          </a:xfrm>
          <a:prstGeom prst="rect">
            <a:avLst/>
          </a:prstGeom>
        </p:spPr>
        <p:txBody>
          <a:bodyPr vert="horz" wrap="square" lIns="0" tIns="12700" rIns="0" bIns="0" rtlCol="0">
            <a:spAutoFit/>
          </a:bodyPr>
          <a:lstStyle/>
          <a:p>
            <a:pPr marL="12700">
              <a:lnSpc>
                <a:spcPct val="100000"/>
              </a:lnSpc>
              <a:spcBef>
                <a:spcPts val="100"/>
              </a:spcBef>
            </a:pPr>
            <a:r>
              <a:rPr sz="2800" spc="-5" dirty="0"/>
              <a:t>How </a:t>
            </a:r>
            <a:r>
              <a:rPr sz="2800" spc="5" dirty="0"/>
              <a:t>to </a:t>
            </a:r>
            <a:r>
              <a:rPr sz="2800" spc="-5" dirty="0"/>
              <a:t>display association between categorical</a:t>
            </a:r>
            <a:r>
              <a:rPr sz="2800" spc="-25" dirty="0"/>
              <a:t> </a:t>
            </a:r>
            <a:r>
              <a:rPr sz="2800" spc="-5" dirty="0"/>
              <a:t>variables</a:t>
            </a:r>
          </a:p>
        </p:txBody>
      </p:sp>
      <p:sp>
        <p:nvSpPr>
          <p:cNvPr id="3" name="object 3"/>
          <p:cNvSpPr txBox="1"/>
          <p:nvPr/>
        </p:nvSpPr>
        <p:spPr>
          <a:xfrm>
            <a:off x="717867" y="1388109"/>
            <a:ext cx="7267575" cy="4373880"/>
          </a:xfrm>
          <a:prstGeom prst="rect">
            <a:avLst/>
          </a:prstGeom>
        </p:spPr>
        <p:txBody>
          <a:bodyPr vert="horz" wrap="square" lIns="0" tIns="12700" rIns="0" bIns="0" rtlCol="0">
            <a:spAutoFit/>
          </a:bodyPr>
          <a:lstStyle/>
          <a:p>
            <a:pPr marL="12700">
              <a:lnSpc>
                <a:spcPct val="100000"/>
              </a:lnSpc>
              <a:spcBef>
                <a:spcPts val="100"/>
              </a:spcBef>
            </a:pPr>
            <a:r>
              <a:rPr sz="2200" u="heavy" spc="-5" dirty="0">
                <a:uFill>
                  <a:solidFill>
                    <a:srgbClr val="000000"/>
                  </a:solidFill>
                </a:uFill>
                <a:latin typeface="Calibri"/>
                <a:cs typeface="Calibri"/>
              </a:rPr>
              <a:t>Grouped bar</a:t>
            </a:r>
            <a:r>
              <a:rPr sz="2200" u="heavy" spc="5" dirty="0">
                <a:uFill>
                  <a:solidFill>
                    <a:srgbClr val="000000"/>
                  </a:solidFill>
                </a:uFill>
                <a:latin typeface="Calibri"/>
                <a:cs typeface="Calibri"/>
              </a:rPr>
              <a:t> </a:t>
            </a:r>
            <a:r>
              <a:rPr sz="2200" u="heavy" spc="-5" dirty="0">
                <a:uFill>
                  <a:solidFill>
                    <a:srgbClr val="000000"/>
                  </a:solidFill>
                </a:uFill>
                <a:latin typeface="Calibri"/>
                <a:cs typeface="Calibri"/>
              </a:rPr>
              <a:t>graph</a:t>
            </a:r>
            <a:endParaRPr sz="2200" dirty="0">
              <a:latin typeface="Calibri"/>
              <a:cs typeface="Calibri"/>
            </a:endParaRPr>
          </a:p>
          <a:p>
            <a:pPr marL="12700" marR="5080">
              <a:lnSpc>
                <a:spcPct val="101899"/>
              </a:lnSpc>
              <a:spcBef>
                <a:spcPts val="2220"/>
              </a:spcBef>
            </a:pPr>
            <a:r>
              <a:rPr sz="1800" i="1" spc="-5" dirty="0">
                <a:latin typeface="Calibri"/>
                <a:cs typeface="Calibri"/>
              </a:rPr>
              <a:t>Incidence of </a:t>
            </a:r>
            <a:r>
              <a:rPr sz="1800" i="1" dirty="0">
                <a:latin typeface="Calibri"/>
                <a:cs typeface="Calibri"/>
              </a:rPr>
              <a:t>malaria in </a:t>
            </a:r>
            <a:r>
              <a:rPr sz="1800" i="1" spc="-5" dirty="0">
                <a:latin typeface="Calibri"/>
                <a:cs typeface="Calibri"/>
              </a:rPr>
              <a:t>female great </a:t>
            </a:r>
            <a:r>
              <a:rPr sz="1800" i="1" dirty="0">
                <a:latin typeface="Calibri"/>
                <a:cs typeface="Calibri"/>
              </a:rPr>
              <a:t>tits in </a:t>
            </a:r>
            <a:r>
              <a:rPr sz="1800" i="1" spc="-5" dirty="0">
                <a:latin typeface="Calibri"/>
                <a:cs typeface="Calibri"/>
              </a:rPr>
              <a:t>relation to experimental treatment.  </a:t>
            </a:r>
            <a:r>
              <a:rPr sz="1800" i="1" dirty="0">
                <a:latin typeface="Calibri"/>
                <a:cs typeface="Calibri"/>
              </a:rPr>
              <a:t>n = 65</a:t>
            </a:r>
            <a:r>
              <a:rPr sz="1800" i="1" spc="-20" dirty="0">
                <a:latin typeface="Calibri"/>
                <a:cs typeface="Calibri"/>
              </a:rPr>
              <a:t> </a:t>
            </a:r>
            <a:r>
              <a:rPr sz="1800" i="1" dirty="0">
                <a:latin typeface="Calibri"/>
                <a:cs typeface="Calibri"/>
              </a:rPr>
              <a:t>birds</a:t>
            </a:r>
            <a:r>
              <a:rPr sz="2000" i="1" dirty="0">
                <a:latin typeface="Calibri"/>
                <a:cs typeface="Calibri"/>
              </a:rPr>
              <a:t>.</a:t>
            </a:r>
            <a:endParaRPr sz="2000" dirty="0">
              <a:latin typeface="Calibri"/>
              <a:cs typeface="Calibri"/>
            </a:endParaRPr>
          </a:p>
          <a:p>
            <a:pPr>
              <a:lnSpc>
                <a:spcPct val="100000"/>
              </a:lnSpc>
              <a:spcBef>
                <a:spcPts val="45"/>
              </a:spcBef>
            </a:pPr>
            <a:endParaRPr sz="1950" dirty="0">
              <a:latin typeface="Calibri"/>
              <a:cs typeface="Calibri"/>
            </a:endParaRPr>
          </a:p>
          <a:p>
            <a:pPr marL="12700" marR="3622675">
              <a:lnSpc>
                <a:spcPct val="102099"/>
              </a:lnSpc>
            </a:pPr>
            <a:r>
              <a:rPr sz="2000" spc="-5" dirty="0">
                <a:latin typeface="Calibri"/>
                <a:cs typeface="Calibri"/>
              </a:rPr>
              <a:t>Uses </a:t>
            </a:r>
            <a:r>
              <a:rPr sz="2000" u="heavy" spc="-5" dirty="0">
                <a:uFill>
                  <a:solidFill>
                    <a:srgbClr val="000000"/>
                  </a:solidFill>
                </a:uFill>
                <a:latin typeface="Calibri"/>
                <a:cs typeface="Calibri"/>
              </a:rPr>
              <a:t>height</a:t>
            </a:r>
            <a:r>
              <a:rPr sz="2000" spc="-5" dirty="0">
                <a:latin typeface="Calibri"/>
                <a:cs typeface="Calibri"/>
              </a:rPr>
              <a:t> of </a:t>
            </a:r>
            <a:r>
              <a:rPr sz="2000" dirty="0">
                <a:latin typeface="Calibri"/>
                <a:cs typeface="Calibri"/>
              </a:rPr>
              <a:t>bars to </a:t>
            </a:r>
            <a:r>
              <a:rPr sz="2000" spc="-5" dirty="0">
                <a:latin typeface="Calibri"/>
                <a:cs typeface="Calibri"/>
              </a:rPr>
              <a:t>display  </a:t>
            </a:r>
            <a:r>
              <a:rPr sz="2000" u="heavy" spc="-5" dirty="0">
                <a:uFill>
                  <a:solidFill>
                    <a:srgbClr val="000000"/>
                  </a:solidFill>
                </a:uFill>
                <a:latin typeface="Calibri"/>
                <a:cs typeface="Calibri"/>
              </a:rPr>
              <a:t>association</a:t>
            </a:r>
            <a:r>
              <a:rPr sz="2000" spc="-5" dirty="0">
                <a:latin typeface="Calibri"/>
                <a:cs typeface="Calibri"/>
              </a:rPr>
              <a:t> between </a:t>
            </a:r>
            <a:r>
              <a:rPr sz="2000" dirty="0">
                <a:latin typeface="Calibri"/>
                <a:cs typeface="Calibri"/>
              </a:rPr>
              <a:t>two </a:t>
            </a:r>
            <a:r>
              <a:rPr sz="2000" spc="-5" dirty="0">
                <a:latin typeface="Calibri"/>
                <a:cs typeface="Calibri"/>
              </a:rPr>
              <a:t>(or </a:t>
            </a:r>
            <a:r>
              <a:rPr sz="2000" dirty="0">
                <a:latin typeface="Calibri"/>
                <a:cs typeface="Calibri"/>
              </a:rPr>
              <a:t>more)  </a:t>
            </a:r>
            <a:r>
              <a:rPr sz="2000" spc="-5" dirty="0">
                <a:latin typeface="Calibri"/>
                <a:cs typeface="Calibri"/>
              </a:rPr>
              <a:t>categorical</a:t>
            </a:r>
            <a:r>
              <a:rPr sz="2000" spc="-20" dirty="0">
                <a:latin typeface="Calibri"/>
                <a:cs typeface="Calibri"/>
              </a:rPr>
              <a:t> </a:t>
            </a:r>
            <a:r>
              <a:rPr sz="2000" spc="-5" dirty="0">
                <a:latin typeface="Calibri"/>
                <a:cs typeface="Calibri"/>
              </a:rPr>
              <a:t>variables</a:t>
            </a:r>
            <a:endParaRPr sz="2000" dirty="0">
              <a:latin typeface="Calibri"/>
              <a:cs typeface="Calibri"/>
            </a:endParaRPr>
          </a:p>
          <a:p>
            <a:pPr marL="241300" marR="3271520" indent="-228600">
              <a:lnSpc>
                <a:spcPct val="101000"/>
              </a:lnSpc>
              <a:spcBef>
                <a:spcPts val="130"/>
              </a:spcBef>
              <a:buFont typeface="Symbol"/>
              <a:buChar char=""/>
              <a:tabLst>
                <a:tab pos="241300" algn="l"/>
              </a:tabLst>
            </a:pPr>
            <a:r>
              <a:rPr sz="2000" spc="-5" dirty="0">
                <a:latin typeface="Calibri"/>
                <a:cs typeface="Calibri"/>
              </a:rPr>
              <a:t>Explanatory variable </a:t>
            </a:r>
            <a:r>
              <a:rPr sz="2000" dirty="0">
                <a:latin typeface="Calibri"/>
                <a:cs typeface="Calibri"/>
              </a:rPr>
              <a:t>= </a:t>
            </a:r>
            <a:r>
              <a:rPr sz="2000" spc="-5" dirty="0">
                <a:latin typeface="Calibri"/>
                <a:cs typeface="Calibri"/>
              </a:rPr>
              <a:t>outer groups;  response variable </a:t>
            </a:r>
            <a:r>
              <a:rPr sz="2000" dirty="0">
                <a:latin typeface="Calibri"/>
                <a:cs typeface="Calibri"/>
              </a:rPr>
              <a:t>= </a:t>
            </a:r>
            <a:r>
              <a:rPr sz="2000" spc="-5" dirty="0">
                <a:latin typeface="Calibri"/>
                <a:cs typeface="Calibri"/>
              </a:rPr>
              <a:t>inner</a:t>
            </a:r>
            <a:r>
              <a:rPr sz="2000" spc="-10" dirty="0">
                <a:latin typeface="Calibri"/>
                <a:cs typeface="Calibri"/>
              </a:rPr>
              <a:t> </a:t>
            </a:r>
            <a:r>
              <a:rPr sz="2000" dirty="0">
                <a:latin typeface="Calibri"/>
                <a:cs typeface="Calibri"/>
              </a:rPr>
              <a:t>groups</a:t>
            </a:r>
          </a:p>
          <a:p>
            <a:pPr marL="241300" marR="3860165" indent="-228600">
              <a:lnSpc>
                <a:spcPct val="102200"/>
              </a:lnSpc>
              <a:spcBef>
                <a:spcPts val="100"/>
              </a:spcBef>
              <a:buFont typeface="Symbol"/>
              <a:buChar char=""/>
              <a:tabLst>
                <a:tab pos="241300" algn="l"/>
              </a:tabLst>
            </a:pPr>
            <a:r>
              <a:rPr sz="2000" spc="-5" dirty="0">
                <a:latin typeface="Calibri"/>
                <a:cs typeface="Calibri"/>
              </a:rPr>
              <a:t>Zero baseline </a:t>
            </a:r>
            <a:r>
              <a:rPr sz="2000" spc="-10" dirty="0">
                <a:latin typeface="Calibri"/>
                <a:cs typeface="Calibri"/>
              </a:rPr>
              <a:t>(so </a:t>
            </a:r>
            <a:r>
              <a:rPr sz="2000" dirty="0">
                <a:latin typeface="Calibri"/>
                <a:cs typeface="Calibri"/>
              </a:rPr>
              <a:t>that height</a:t>
            </a:r>
            <a:r>
              <a:rPr sz="2000" spc="-65" dirty="0">
                <a:latin typeface="Calibri"/>
                <a:cs typeface="Calibri"/>
              </a:rPr>
              <a:t> </a:t>
            </a:r>
            <a:r>
              <a:rPr sz="2000" spc="-5" dirty="0">
                <a:latin typeface="Calibri"/>
                <a:cs typeface="Calibri"/>
              </a:rPr>
              <a:t>is  </a:t>
            </a:r>
            <a:r>
              <a:rPr sz="2000" spc="-10" dirty="0">
                <a:latin typeface="Calibri"/>
                <a:cs typeface="Calibri"/>
              </a:rPr>
              <a:t>proportional </a:t>
            </a:r>
            <a:r>
              <a:rPr sz="2000" dirty="0">
                <a:latin typeface="Calibri"/>
                <a:cs typeface="Calibri"/>
              </a:rPr>
              <a:t>to</a:t>
            </a:r>
            <a:r>
              <a:rPr sz="2000" spc="10" dirty="0">
                <a:latin typeface="Calibri"/>
                <a:cs typeface="Calibri"/>
              </a:rPr>
              <a:t> </a:t>
            </a:r>
            <a:r>
              <a:rPr sz="2000" spc="-5" dirty="0">
                <a:latin typeface="Calibri"/>
                <a:cs typeface="Calibri"/>
              </a:rPr>
              <a:t>frequency)</a:t>
            </a:r>
            <a:endParaRPr sz="2000" dirty="0">
              <a:latin typeface="Calibri"/>
              <a:cs typeface="Calibri"/>
            </a:endParaRPr>
          </a:p>
          <a:p>
            <a:pPr marL="241300" marR="3144520" indent="-228600">
              <a:lnSpc>
                <a:spcPct val="101200"/>
              </a:lnSpc>
              <a:spcBef>
                <a:spcPts val="120"/>
              </a:spcBef>
              <a:buFont typeface="Symbol"/>
              <a:buChar char=""/>
              <a:tabLst>
                <a:tab pos="241300" algn="l"/>
              </a:tabLst>
            </a:pPr>
            <a:r>
              <a:rPr sz="2000" spc="-5" dirty="0">
                <a:latin typeface="Calibri"/>
                <a:cs typeface="Calibri"/>
              </a:rPr>
              <a:t>Spacing between bars wider between  outer </a:t>
            </a:r>
            <a:r>
              <a:rPr sz="2000" dirty="0">
                <a:latin typeface="Calibri"/>
                <a:cs typeface="Calibri"/>
              </a:rPr>
              <a:t>groups</a:t>
            </a:r>
          </a:p>
        </p:txBody>
      </p:sp>
      <p:sp>
        <p:nvSpPr>
          <p:cNvPr id="4" name="object 4"/>
          <p:cNvSpPr/>
          <p:nvPr/>
        </p:nvSpPr>
        <p:spPr>
          <a:xfrm>
            <a:off x="5047615" y="3050920"/>
            <a:ext cx="5575300" cy="369531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867" y="705103"/>
            <a:ext cx="9340533" cy="443711"/>
          </a:xfrm>
          <a:prstGeom prst="rect">
            <a:avLst/>
          </a:prstGeom>
        </p:spPr>
        <p:txBody>
          <a:bodyPr vert="horz" wrap="square" lIns="0" tIns="12700" rIns="0" bIns="0" rtlCol="0">
            <a:spAutoFit/>
          </a:bodyPr>
          <a:lstStyle/>
          <a:p>
            <a:pPr marL="12700">
              <a:lnSpc>
                <a:spcPct val="100000"/>
              </a:lnSpc>
              <a:spcBef>
                <a:spcPts val="100"/>
              </a:spcBef>
            </a:pPr>
            <a:r>
              <a:rPr sz="2800" spc="-5" dirty="0"/>
              <a:t>How </a:t>
            </a:r>
            <a:r>
              <a:rPr sz="2800" spc="5" dirty="0"/>
              <a:t>to </a:t>
            </a:r>
            <a:r>
              <a:rPr sz="2800" spc="-5" dirty="0"/>
              <a:t>display association between categorical</a:t>
            </a:r>
            <a:r>
              <a:rPr sz="2800" spc="-25" dirty="0"/>
              <a:t> </a:t>
            </a:r>
            <a:r>
              <a:rPr sz="2800" spc="-5" dirty="0"/>
              <a:t>variables</a:t>
            </a:r>
          </a:p>
        </p:txBody>
      </p:sp>
      <p:sp>
        <p:nvSpPr>
          <p:cNvPr id="3" name="object 3"/>
          <p:cNvSpPr txBox="1"/>
          <p:nvPr/>
        </p:nvSpPr>
        <p:spPr>
          <a:xfrm>
            <a:off x="717867" y="1388109"/>
            <a:ext cx="4084954" cy="4345305"/>
          </a:xfrm>
          <a:prstGeom prst="rect">
            <a:avLst/>
          </a:prstGeom>
        </p:spPr>
        <p:txBody>
          <a:bodyPr vert="horz" wrap="square" lIns="0" tIns="12700" rIns="0" bIns="0" rtlCol="0">
            <a:spAutoFit/>
          </a:bodyPr>
          <a:lstStyle/>
          <a:p>
            <a:pPr marL="12700">
              <a:lnSpc>
                <a:spcPct val="100000"/>
              </a:lnSpc>
              <a:spcBef>
                <a:spcPts val="100"/>
              </a:spcBef>
            </a:pPr>
            <a:r>
              <a:rPr sz="2200" u="heavy" spc="-5" dirty="0">
                <a:uFill>
                  <a:solidFill>
                    <a:srgbClr val="000000"/>
                  </a:solidFill>
                </a:uFill>
                <a:latin typeface="Calibri"/>
                <a:cs typeface="Calibri"/>
              </a:rPr>
              <a:t>Mosaic plot</a:t>
            </a:r>
            <a:endParaRPr sz="2200">
              <a:latin typeface="Calibri"/>
              <a:cs typeface="Calibri"/>
            </a:endParaRPr>
          </a:p>
          <a:p>
            <a:pPr marL="12700" marR="381000">
              <a:lnSpc>
                <a:spcPct val="101899"/>
              </a:lnSpc>
              <a:spcBef>
                <a:spcPts val="2220"/>
              </a:spcBef>
            </a:pPr>
            <a:r>
              <a:rPr sz="1800" i="1" spc="-5" dirty="0">
                <a:latin typeface="Calibri"/>
                <a:cs typeface="Calibri"/>
              </a:rPr>
              <a:t>Incidence of </a:t>
            </a:r>
            <a:r>
              <a:rPr sz="1800" i="1" dirty="0">
                <a:latin typeface="Calibri"/>
                <a:cs typeface="Calibri"/>
              </a:rPr>
              <a:t>malaria in </a:t>
            </a:r>
            <a:r>
              <a:rPr sz="1800" i="1" spc="-5" dirty="0">
                <a:latin typeface="Calibri"/>
                <a:cs typeface="Calibri"/>
              </a:rPr>
              <a:t>female great</a:t>
            </a:r>
            <a:r>
              <a:rPr sz="1800" i="1" spc="-85" dirty="0">
                <a:latin typeface="Calibri"/>
                <a:cs typeface="Calibri"/>
              </a:rPr>
              <a:t> </a:t>
            </a:r>
            <a:r>
              <a:rPr sz="1800" i="1" dirty="0">
                <a:latin typeface="Calibri"/>
                <a:cs typeface="Calibri"/>
              </a:rPr>
              <a:t>tits  in </a:t>
            </a:r>
            <a:r>
              <a:rPr sz="1800" i="1" spc="-5" dirty="0">
                <a:latin typeface="Calibri"/>
                <a:cs typeface="Calibri"/>
              </a:rPr>
              <a:t>relation to experimental</a:t>
            </a:r>
            <a:r>
              <a:rPr sz="1800" i="1" spc="-30" dirty="0">
                <a:latin typeface="Calibri"/>
                <a:cs typeface="Calibri"/>
              </a:rPr>
              <a:t> </a:t>
            </a:r>
            <a:r>
              <a:rPr sz="1800" i="1" spc="-10" dirty="0">
                <a:latin typeface="Calibri"/>
                <a:cs typeface="Calibri"/>
              </a:rPr>
              <a:t>treatment.</a:t>
            </a:r>
            <a:endParaRPr sz="1800">
              <a:latin typeface="Calibri"/>
              <a:cs typeface="Calibri"/>
            </a:endParaRPr>
          </a:p>
          <a:p>
            <a:pPr marL="12700">
              <a:lnSpc>
                <a:spcPct val="100000"/>
              </a:lnSpc>
              <a:spcBef>
                <a:spcPts val="40"/>
              </a:spcBef>
            </a:pPr>
            <a:r>
              <a:rPr sz="1800" i="1" dirty="0">
                <a:latin typeface="Calibri"/>
                <a:cs typeface="Calibri"/>
              </a:rPr>
              <a:t>n = 65</a:t>
            </a:r>
            <a:r>
              <a:rPr sz="1800" i="1" spc="-20" dirty="0">
                <a:latin typeface="Calibri"/>
                <a:cs typeface="Calibri"/>
              </a:rPr>
              <a:t> </a:t>
            </a:r>
            <a:r>
              <a:rPr sz="1800" i="1" dirty="0">
                <a:latin typeface="Calibri"/>
                <a:cs typeface="Calibri"/>
              </a:rPr>
              <a:t>birds</a:t>
            </a:r>
            <a:r>
              <a:rPr sz="2000" i="1" dirty="0">
                <a:latin typeface="Calibri"/>
                <a:cs typeface="Calibri"/>
              </a:rPr>
              <a:t>.</a:t>
            </a:r>
            <a:endParaRPr sz="2000">
              <a:latin typeface="Calibri"/>
              <a:cs typeface="Calibri"/>
            </a:endParaRPr>
          </a:p>
          <a:p>
            <a:pPr>
              <a:lnSpc>
                <a:spcPct val="100000"/>
              </a:lnSpc>
              <a:spcBef>
                <a:spcPts val="50"/>
              </a:spcBef>
            </a:pPr>
            <a:endParaRPr sz="1950">
              <a:latin typeface="Calibri"/>
              <a:cs typeface="Calibri"/>
            </a:endParaRPr>
          </a:p>
          <a:p>
            <a:pPr marL="12700" marR="442595">
              <a:lnSpc>
                <a:spcPct val="102099"/>
              </a:lnSpc>
            </a:pPr>
            <a:r>
              <a:rPr sz="2000" spc="-5" dirty="0">
                <a:latin typeface="Calibri"/>
                <a:cs typeface="Calibri"/>
              </a:rPr>
              <a:t>Uses </a:t>
            </a:r>
            <a:r>
              <a:rPr sz="2000" u="heavy" spc="-5" dirty="0">
                <a:uFill>
                  <a:solidFill>
                    <a:srgbClr val="000000"/>
                  </a:solidFill>
                </a:uFill>
                <a:latin typeface="Calibri"/>
                <a:cs typeface="Calibri"/>
              </a:rPr>
              <a:t>area</a:t>
            </a:r>
            <a:r>
              <a:rPr sz="2000" spc="-5" dirty="0">
                <a:latin typeface="Calibri"/>
                <a:cs typeface="Calibri"/>
              </a:rPr>
              <a:t> </a:t>
            </a:r>
            <a:r>
              <a:rPr sz="2000" spc="5" dirty="0">
                <a:latin typeface="Calibri"/>
                <a:cs typeface="Calibri"/>
              </a:rPr>
              <a:t>of </a:t>
            </a:r>
            <a:r>
              <a:rPr sz="2000" dirty="0">
                <a:latin typeface="Calibri"/>
                <a:cs typeface="Calibri"/>
              </a:rPr>
              <a:t>rectangles to </a:t>
            </a:r>
            <a:r>
              <a:rPr sz="2000" spc="-5" dirty="0">
                <a:latin typeface="Calibri"/>
                <a:cs typeface="Calibri"/>
              </a:rPr>
              <a:t>display  </a:t>
            </a:r>
            <a:r>
              <a:rPr sz="2000" u="heavy" spc="-5" dirty="0">
                <a:uFill>
                  <a:solidFill>
                    <a:srgbClr val="000000"/>
                  </a:solidFill>
                </a:uFill>
                <a:latin typeface="Calibri"/>
                <a:cs typeface="Calibri"/>
              </a:rPr>
              <a:t>association</a:t>
            </a:r>
            <a:r>
              <a:rPr sz="2000" spc="-5" dirty="0">
                <a:latin typeface="Calibri"/>
                <a:cs typeface="Calibri"/>
              </a:rPr>
              <a:t> between </a:t>
            </a:r>
            <a:r>
              <a:rPr sz="2000" dirty="0">
                <a:latin typeface="Calibri"/>
                <a:cs typeface="Calibri"/>
              </a:rPr>
              <a:t>two </a:t>
            </a:r>
            <a:r>
              <a:rPr sz="2000" spc="-10" dirty="0">
                <a:latin typeface="Calibri"/>
                <a:cs typeface="Calibri"/>
              </a:rPr>
              <a:t>(or </a:t>
            </a:r>
            <a:r>
              <a:rPr sz="2000" dirty="0">
                <a:latin typeface="Calibri"/>
                <a:cs typeface="Calibri"/>
              </a:rPr>
              <a:t>more)  </a:t>
            </a:r>
            <a:r>
              <a:rPr sz="2000" spc="-5" dirty="0">
                <a:latin typeface="Calibri"/>
                <a:cs typeface="Calibri"/>
              </a:rPr>
              <a:t>categorical</a:t>
            </a:r>
            <a:r>
              <a:rPr sz="2000" spc="-20" dirty="0">
                <a:latin typeface="Calibri"/>
                <a:cs typeface="Calibri"/>
              </a:rPr>
              <a:t> </a:t>
            </a:r>
            <a:r>
              <a:rPr sz="2000" spc="-5" dirty="0">
                <a:latin typeface="Calibri"/>
                <a:cs typeface="Calibri"/>
              </a:rPr>
              <a:t>variables</a:t>
            </a:r>
            <a:endParaRPr sz="2000">
              <a:latin typeface="Calibri"/>
              <a:cs typeface="Calibri"/>
            </a:endParaRPr>
          </a:p>
          <a:p>
            <a:pPr marL="241300" marR="5080" indent="-228600">
              <a:lnSpc>
                <a:spcPct val="101000"/>
              </a:lnSpc>
              <a:spcBef>
                <a:spcPts val="125"/>
              </a:spcBef>
              <a:buFont typeface="Symbol"/>
              <a:buChar char=""/>
              <a:tabLst>
                <a:tab pos="241300" algn="l"/>
              </a:tabLst>
            </a:pPr>
            <a:r>
              <a:rPr sz="2000" spc="-5" dirty="0">
                <a:latin typeface="Calibri"/>
                <a:cs typeface="Calibri"/>
              </a:rPr>
              <a:t>Explanatory variable </a:t>
            </a:r>
            <a:r>
              <a:rPr sz="2000" spc="-10" dirty="0">
                <a:latin typeface="Calibri"/>
                <a:cs typeface="Calibri"/>
              </a:rPr>
              <a:t>along </a:t>
            </a:r>
            <a:r>
              <a:rPr sz="2000" spc="-5" dirty="0">
                <a:latin typeface="Calibri"/>
                <a:cs typeface="Calibri"/>
              </a:rPr>
              <a:t>horizontal  axis; </a:t>
            </a:r>
            <a:r>
              <a:rPr sz="2000" dirty="0">
                <a:latin typeface="Calibri"/>
                <a:cs typeface="Calibri"/>
              </a:rPr>
              <a:t>response </a:t>
            </a:r>
            <a:r>
              <a:rPr sz="2000" spc="-5" dirty="0">
                <a:latin typeface="Calibri"/>
                <a:cs typeface="Calibri"/>
              </a:rPr>
              <a:t>variable</a:t>
            </a:r>
            <a:r>
              <a:rPr sz="2000" spc="-30" dirty="0">
                <a:latin typeface="Calibri"/>
                <a:cs typeface="Calibri"/>
              </a:rPr>
              <a:t> </a:t>
            </a:r>
            <a:r>
              <a:rPr sz="2000" spc="-5" dirty="0">
                <a:latin typeface="Calibri"/>
                <a:cs typeface="Calibri"/>
              </a:rPr>
              <a:t>stacked</a:t>
            </a:r>
            <a:endParaRPr sz="2000">
              <a:latin typeface="Calibri"/>
              <a:cs typeface="Calibri"/>
            </a:endParaRPr>
          </a:p>
          <a:p>
            <a:pPr marL="241300" indent="-228600">
              <a:lnSpc>
                <a:spcPct val="100000"/>
              </a:lnSpc>
              <a:spcBef>
                <a:spcPts val="150"/>
              </a:spcBef>
              <a:buFont typeface="Symbol"/>
              <a:buChar char=""/>
              <a:tabLst>
                <a:tab pos="241300" algn="l"/>
              </a:tabLst>
            </a:pPr>
            <a:r>
              <a:rPr sz="2000" spc="-5" dirty="0">
                <a:latin typeface="Calibri"/>
                <a:cs typeface="Calibri"/>
              </a:rPr>
              <a:t>Area proportional </a:t>
            </a:r>
            <a:r>
              <a:rPr sz="2000" dirty="0">
                <a:latin typeface="Calibri"/>
                <a:cs typeface="Calibri"/>
              </a:rPr>
              <a:t>to</a:t>
            </a:r>
            <a:r>
              <a:rPr sz="2000" spc="-25" dirty="0">
                <a:latin typeface="Calibri"/>
                <a:cs typeface="Calibri"/>
              </a:rPr>
              <a:t> </a:t>
            </a:r>
            <a:r>
              <a:rPr sz="2000" spc="-5" dirty="0">
                <a:latin typeface="Calibri"/>
                <a:cs typeface="Calibri"/>
              </a:rPr>
              <a:t>frequency</a:t>
            </a:r>
            <a:endParaRPr sz="2000">
              <a:latin typeface="Calibri"/>
              <a:cs typeface="Calibri"/>
            </a:endParaRPr>
          </a:p>
          <a:p>
            <a:pPr marL="241300" marR="206375" indent="-228600">
              <a:lnSpc>
                <a:spcPct val="102200"/>
              </a:lnSpc>
              <a:spcBef>
                <a:spcPts val="100"/>
              </a:spcBef>
              <a:buFont typeface="Symbol"/>
              <a:buChar char=""/>
              <a:tabLst>
                <a:tab pos="241300" algn="l"/>
              </a:tabLst>
            </a:pPr>
            <a:r>
              <a:rPr sz="2000" spc="-5" dirty="0">
                <a:latin typeface="Calibri"/>
                <a:cs typeface="Calibri"/>
              </a:rPr>
              <a:t>Like </a:t>
            </a:r>
            <a:r>
              <a:rPr sz="2000" dirty="0">
                <a:latin typeface="Calibri"/>
                <a:cs typeface="Calibri"/>
              </a:rPr>
              <a:t>a </a:t>
            </a:r>
            <a:r>
              <a:rPr sz="2000" spc="-5" dirty="0">
                <a:latin typeface="Calibri"/>
                <a:cs typeface="Calibri"/>
              </a:rPr>
              <a:t>graphical representation of </a:t>
            </a:r>
            <a:r>
              <a:rPr sz="2000" dirty="0">
                <a:latin typeface="Calibri"/>
                <a:cs typeface="Calibri"/>
              </a:rPr>
              <a:t>a  </a:t>
            </a:r>
            <a:r>
              <a:rPr sz="2000" spc="-5" dirty="0">
                <a:latin typeface="Calibri"/>
                <a:cs typeface="Calibri"/>
              </a:rPr>
              <a:t>contingency</a:t>
            </a:r>
            <a:r>
              <a:rPr sz="2000" spc="-10" dirty="0">
                <a:latin typeface="Calibri"/>
                <a:cs typeface="Calibri"/>
              </a:rPr>
              <a:t> table</a:t>
            </a:r>
            <a:endParaRPr sz="2000">
              <a:latin typeface="Calibri"/>
              <a:cs typeface="Calibri"/>
            </a:endParaRPr>
          </a:p>
        </p:txBody>
      </p:sp>
      <p:sp>
        <p:nvSpPr>
          <p:cNvPr id="4" name="object 4"/>
          <p:cNvSpPr/>
          <p:nvPr/>
        </p:nvSpPr>
        <p:spPr>
          <a:xfrm>
            <a:off x="5324490" y="2366684"/>
            <a:ext cx="5259965" cy="389021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867" y="705103"/>
            <a:ext cx="3937635" cy="673735"/>
          </a:xfrm>
          <a:prstGeom prst="rect">
            <a:avLst/>
          </a:prstGeom>
        </p:spPr>
        <p:txBody>
          <a:bodyPr vert="horz" wrap="square" lIns="0" tIns="12700" rIns="0" bIns="0" rtlCol="0">
            <a:spAutoFit/>
          </a:bodyPr>
          <a:lstStyle/>
          <a:p>
            <a:pPr marL="12700">
              <a:lnSpc>
                <a:spcPct val="100000"/>
              </a:lnSpc>
              <a:spcBef>
                <a:spcPts val="100"/>
              </a:spcBef>
            </a:pPr>
            <a:r>
              <a:rPr spc="-5" dirty="0"/>
              <a:t>Grouped </a:t>
            </a:r>
            <a:r>
              <a:rPr spc="-10" dirty="0"/>
              <a:t>bar </a:t>
            </a:r>
            <a:r>
              <a:rPr spc="-5" dirty="0"/>
              <a:t>graph </a:t>
            </a:r>
            <a:r>
              <a:rPr spc="5" dirty="0"/>
              <a:t>vs </a:t>
            </a:r>
            <a:r>
              <a:rPr dirty="0"/>
              <a:t>mosaic</a:t>
            </a:r>
            <a:r>
              <a:rPr spc="-75" dirty="0"/>
              <a:t> </a:t>
            </a:r>
            <a:r>
              <a:rPr dirty="0"/>
              <a:t>plot</a:t>
            </a:r>
          </a:p>
          <a:p>
            <a:pPr marL="12700">
              <a:lnSpc>
                <a:spcPct val="100000"/>
              </a:lnSpc>
              <a:spcBef>
                <a:spcPts val="60"/>
              </a:spcBef>
            </a:pPr>
            <a:r>
              <a:rPr sz="2000" b="0" dirty="0">
                <a:latin typeface="Calibri"/>
                <a:cs typeface="Calibri"/>
              </a:rPr>
              <a:t>Q: </a:t>
            </a:r>
            <a:r>
              <a:rPr sz="2000" b="0" spc="-10" dirty="0">
                <a:latin typeface="Calibri"/>
                <a:cs typeface="Calibri"/>
              </a:rPr>
              <a:t>Which </a:t>
            </a:r>
            <a:r>
              <a:rPr sz="2000" b="0" spc="-5" dirty="0">
                <a:latin typeface="Calibri"/>
                <a:cs typeface="Calibri"/>
              </a:rPr>
              <a:t>is </a:t>
            </a:r>
            <a:r>
              <a:rPr sz="2000" b="0" dirty="0">
                <a:latin typeface="Calibri"/>
                <a:cs typeface="Calibri"/>
              </a:rPr>
              <a:t>more</a:t>
            </a:r>
            <a:r>
              <a:rPr sz="2000" b="0" spc="5" dirty="0">
                <a:latin typeface="Calibri"/>
                <a:cs typeface="Calibri"/>
              </a:rPr>
              <a:t> </a:t>
            </a:r>
            <a:r>
              <a:rPr sz="2000" b="0" spc="-5" dirty="0">
                <a:latin typeface="Calibri"/>
                <a:cs typeface="Calibri"/>
              </a:rPr>
              <a:t>successful?</a:t>
            </a:r>
            <a:endParaRPr sz="2000">
              <a:latin typeface="Calibri"/>
              <a:cs typeface="Calibri"/>
            </a:endParaRPr>
          </a:p>
        </p:txBody>
      </p:sp>
      <p:sp>
        <p:nvSpPr>
          <p:cNvPr id="3" name="object 3"/>
          <p:cNvSpPr/>
          <p:nvPr/>
        </p:nvSpPr>
        <p:spPr>
          <a:xfrm>
            <a:off x="254647" y="2083816"/>
            <a:ext cx="5067935" cy="335940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532316" y="1847434"/>
            <a:ext cx="5109610" cy="377904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DF4501-C96C-4B71-BE2C-7CCBF196BB6B}"/>
              </a:ext>
            </a:extLst>
          </p:cNvPr>
          <p:cNvSpPr txBox="1"/>
          <p:nvPr/>
        </p:nvSpPr>
        <p:spPr>
          <a:xfrm>
            <a:off x="375442" y="2798610"/>
            <a:ext cx="5824227" cy="1938992"/>
          </a:xfrm>
          <a:prstGeom prst="rect">
            <a:avLst/>
          </a:prstGeom>
          <a:noFill/>
        </p:spPr>
        <p:txBody>
          <a:bodyPr wrap="square">
            <a:spAutoFit/>
          </a:bodyPr>
          <a:lstStyle/>
          <a:p>
            <a:pPr algn="l" fontAlgn="base"/>
            <a:r>
              <a:rPr lang="en-GB" sz="2400" b="0" i="0" dirty="0">
                <a:solidFill>
                  <a:srgbClr val="54565A"/>
                </a:solidFill>
                <a:effectLst/>
                <a:latin typeface="Source Sans Pro" panose="020B0503030403020204" pitchFamily="34" charset="0"/>
              </a:rPr>
              <a:t>“There is a magic in graphs. The proﬁle of a curve reveals in a ﬂash a whole situation — the life history of an epidemic, a panic, or an era of prosperity. The curve informs the mind, awakens the imagination, convinces.”</a:t>
            </a:r>
            <a:endParaRPr lang="en-GB" sz="2400" b="1" dirty="0">
              <a:solidFill>
                <a:srgbClr val="22313F"/>
              </a:solidFill>
              <a:latin typeface="Noto Serif"/>
            </a:endParaRPr>
          </a:p>
        </p:txBody>
      </p:sp>
      <p:sp>
        <p:nvSpPr>
          <p:cNvPr id="7" name="TextBox 6">
            <a:extLst>
              <a:ext uri="{FF2B5EF4-FFF2-40B4-BE49-F238E27FC236}">
                <a16:creationId xmlns:a16="http://schemas.microsoft.com/office/drawing/2014/main" id="{35BB45A4-29CC-4C58-B223-3FE412570647}"/>
              </a:ext>
            </a:extLst>
          </p:cNvPr>
          <p:cNvSpPr txBox="1"/>
          <p:nvPr/>
        </p:nvSpPr>
        <p:spPr>
          <a:xfrm>
            <a:off x="3124200" y="5257800"/>
            <a:ext cx="5255024" cy="461665"/>
          </a:xfrm>
          <a:prstGeom prst="rect">
            <a:avLst/>
          </a:prstGeom>
          <a:noFill/>
        </p:spPr>
        <p:txBody>
          <a:bodyPr wrap="square">
            <a:spAutoFit/>
          </a:bodyPr>
          <a:lstStyle/>
          <a:p>
            <a:pPr algn="l" fontAlgn="base"/>
            <a:r>
              <a:rPr lang="en-GB" sz="2400" b="1" dirty="0">
                <a:solidFill>
                  <a:srgbClr val="22313F"/>
                </a:solidFill>
                <a:latin typeface="Noto Serif"/>
              </a:rPr>
              <a:t>-Henry D. Hubbard</a:t>
            </a:r>
          </a:p>
        </p:txBody>
      </p:sp>
      <p:pic>
        <p:nvPicPr>
          <p:cNvPr id="1026" name="Picture 2" descr="Untitled">
            <a:extLst>
              <a:ext uri="{FF2B5EF4-FFF2-40B4-BE49-F238E27FC236}">
                <a16:creationId xmlns:a16="http://schemas.microsoft.com/office/drawing/2014/main" id="{B05B7169-E8DD-44A9-ADE9-6B0A34F41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199" y="2438400"/>
            <a:ext cx="4206711" cy="311071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2CA1BAE-0568-4E8A-BDF3-7E3284769307}"/>
              </a:ext>
            </a:extLst>
          </p:cNvPr>
          <p:cNvSpPr txBox="1">
            <a:spLocks/>
          </p:cNvSpPr>
          <p:nvPr/>
        </p:nvSpPr>
        <p:spPr>
          <a:xfrm>
            <a:off x="656784" y="715460"/>
            <a:ext cx="7432139" cy="767133"/>
          </a:xfrm>
          <a:prstGeom prst="rect">
            <a:avLst/>
          </a:prstGeom>
        </p:spPr>
        <p:txBody>
          <a:bodyPr wrap="square" lIns="0" tIns="0" rIns="0" bIns="0">
            <a:spAutoFit/>
          </a:bodyPr>
          <a:lstStyle>
            <a:lvl1pPr>
              <a:defRPr sz="2200" b="1" i="0">
                <a:solidFill>
                  <a:schemeClr val="tx1"/>
                </a:solidFill>
                <a:latin typeface="Calibri"/>
                <a:ea typeface="+mj-ea"/>
                <a:cs typeface="Calibri"/>
              </a:defRPr>
            </a:lvl1pPr>
          </a:lstStyle>
          <a:p>
            <a:r>
              <a:rPr lang="en-GB" sz="4985" kern="0" dirty="0">
                <a:solidFill>
                  <a:schemeClr val="accent1">
                    <a:lumMod val="75000"/>
                  </a:schemeClr>
                </a:solidFill>
              </a:rPr>
              <a:t>2.02: Graphics</a:t>
            </a:r>
          </a:p>
        </p:txBody>
      </p:sp>
    </p:spTree>
    <p:extLst>
      <p:ext uri="{BB962C8B-B14F-4D97-AF65-F5344CB8AC3E}">
        <p14:creationId xmlns:p14="http://schemas.microsoft.com/office/powerpoint/2010/main" val="1095044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867" y="304800"/>
            <a:ext cx="8883333" cy="874598"/>
          </a:xfrm>
          <a:prstGeom prst="rect">
            <a:avLst/>
          </a:prstGeom>
        </p:spPr>
        <p:txBody>
          <a:bodyPr vert="horz" wrap="square" lIns="0" tIns="12700" rIns="0" bIns="0" rtlCol="0">
            <a:spAutoFit/>
          </a:bodyPr>
          <a:lstStyle/>
          <a:p>
            <a:pPr marL="12700">
              <a:lnSpc>
                <a:spcPct val="100000"/>
              </a:lnSpc>
              <a:spcBef>
                <a:spcPts val="100"/>
              </a:spcBef>
            </a:pPr>
            <a:r>
              <a:rPr sz="2800" spc="-5" dirty="0"/>
              <a:t>How </a:t>
            </a:r>
            <a:r>
              <a:rPr sz="2800" spc="5" dirty="0"/>
              <a:t>to </a:t>
            </a:r>
            <a:r>
              <a:rPr sz="2800" spc="-5" dirty="0"/>
              <a:t>display association between numerical and categorical</a:t>
            </a:r>
            <a:r>
              <a:rPr sz="2800" spc="15" dirty="0"/>
              <a:t> </a:t>
            </a:r>
            <a:r>
              <a:rPr sz="2800" spc="-5" dirty="0"/>
              <a:t>variable</a:t>
            </a:r>
          </a:p>
        </p:txBody>
      </p:sp>
      <p:sp>
        <p:nvSpPr>
          <p:cNvPr id="3" name="object 3"/>
          <p:cNvSpPr txBox="1"/>
          <p:nvPr/>
        </p:nvSpPr>
        <p:spPr>
          <a:xfrm>
            <a:off x="703261" y="1447800"/>
            <a:ext cx="9364345" cy="3195320"/>
          </a:xfrm>
          <a:prstGeom prst="rect">
            <a:avLst/>
          </a:prstGeom>
        </p:spPr>
        <p:txBody>
          <a:bodyPr vert="horz" wrap="square" lIns="0" tIns="12700" rIns="0" bIns="0" rtlCol="0">
            <a:spAutoFit/>
          </a:bodyPr>
          <a:lstStyle/>
          <a:p>
            <a:pPr marL="12700">
              <a:lnSpc>
                <a:spcPct val="100000"/>
              </a:lnSpc>
              <a:spcBef>
                <a:spcPts val="100"/>
              </a:spcBef>
            </a:pPr>
            <a:r>
              <a:rPr sz="2200" u="heavy" spc="-5" dirty="0">
                <a:uFill>
                  <a:solidFill>
                    <a:srgbClr val="000000"/>
                  </a:solidFill>
                </a:uFill>
                <a:latin typeface="Calibri"/>
                <a:cs typeface="Calibri"/>
              </a:rPr>
              <a:t>Strip</a:t>
            </a:r>
            <a:r>
              <a:rPr sz="2200" u="heavy" spc="-15" dirty="0">
                <a:uFill>
                  <a:solidFill>
                    <a:srgbClr val="000000"/>
                  </a:solidFill>
                </a:uFill>
                <a:latin typeface="Calibri"/>
                <a:cs typeface="Calibri"/>
              </a:rPr>
              <a:t> </a:t>
            </a:r>
            <a:r>
              <a:rPr sz="2200" u="heavy" dirty="0">
                <a:uFill>
                  <a:solidFill>
                    <a:srgbClr val="000000"/>
                  </a:solidFill>
                </a:uFill>
                <a:latin typeface="Calibri"/>
                <a:cs typeface="Calibri"/>
              </a:rPr>
              <a:t>chart</a:t>
            </a:r>
            <a:endParaRPr sz="2200" dirty="0">
              <a:latin typeface="Calibri"/>
              <a:cs typeface="Calibri"/>
            </a:endParaRPr>
          </a:p>
          <a:p>
            <a:pPr>
              <a:lnSpc>
                <a:spcPct val="100000"/>
              </a:lnSpc>
              <a:spcBef>
                <a:spcPts val="15"/>
              </a:spcBef>
            </a:pPr>
            <a:endParaRPr sz="2000" dirty="0">
              <a:latin typeface="Calibri"/>
              <a:cs typeface="Calibri"/>
            </a:endParaRPr>
          </a:p>
          <a:p>
            <a:pPr marL="12700" marR="5080">
              <a:lnSpc>
                <a:spcPct val="102200"/>
              </a:lnSpc>
            </a:pPr>
            <a:r>
              <a:rPr sz="2000" i="1" spc="-10" dirty="0">
                <a:latin typeface="Calibri"/>
                <a:cs typeface="Calibri"/>
              </a:rPr>
              <a:t>Phase </a:t>
            </a:r>
            <a:r>
              <a:rPr sz="2000" i="1" spc="-5" dirty="0">
                <a:latin typeface="Calibri"/>
                <a:cs typeface="Calibri"/>
              </a:rPr>
              <a:t>shift in </a:t>
            </a:r>
            <a:r>
              <a:rPr sz="2000" i="1" dirty="0">
                <a:latin typeface="Calibri"/>
                <a:cs typeface="Calibri"/>
              </a:rPr>
              <a:t>the </a:t>
            </a:r>
            <a:r>
              <a:rPr sz="2000" i="1" spc="-5" dirty="0">
                <a:latin typeface="Calibri"/>
                <a:cs typeface="Calibri"/>
              </a:rPr>
              <a:t>circadian </a:t>
            </a:r>
            <a:r>
              <a:rPr sz="2000" i="1" dirty="0">
                <a:latin typeface="Calibri"/>
                <a:cs typeface="Calibri"/>
              </a:rPr>
              <a:t>rhythm </a:t>
            </a:r>
            <a:r>
              <a:rPr sz="2000" i="1" spc="-5" dirty="0">
                <a:latin typeface="Calibri"/>
                <a:cs typeface="Calibri"/>
              </a:rPr>
              <a:t>of melatonin production in </a:t>
            </a:r>
            <a:r>
              <a:rPr sz="2000" i="1" dirty="0">
                <a:latin typeface="Calibri"/>
                <a:cs typeface="Calibri"/>
              </a:rPr>
              <a:t>22 </a:t>
            </a:r>
            <a:r>
              <a:rPr sz="2000" i="1" spc="-10" dirty="0">
                <a:latin typeface="Calibri"/>
                <a:cs typeface="Calibri"/>
              </a:rPr>
              <a:t>subjects </a:t>
            </a:r>
            <a:r>
              <a:rPr sz="2000" i="1" spc="-5" dirty="0">
                <a:latin typeface="Calibri"/>
                <a:cs typeface="Calibri"/>
              </a:rPr>
              <a:t>given alternative  </a:t>
            </a:r>
            <a:r>
              <a:rPr sz="2000" i="1" spc="-10" dirty="0">
                <a:latin typeface="Calibri"/>
                <a:cs typeface="Calibri"/>
              </a:rPr>
              <a:t>light </a:t>
            </a:r>
            <a:r>
              <a:rPr sz="2000" i="1" spc="-5" dirty="0">
                <a:latin typeface="Calibri"/>
                <a:cs typeface="Calibri"/>
              </a:rPr>
              <a:t>treatments </a:t>
            </a:r>
            <a:r>
              <a:rPr sz="2000" i="1" dirty="0">
                <a:latin typeface="Calibri"/>
                <a:cs typeface="Calibri"/>
              </a:rPr>
              <a:t>(open </a:t>
            </a:r>
            <a:r>
              <a:rPr sz="2000" i="1" spc="-5" dirty="0">
                <a:latin typeface="Calibri"/>
                <a:cs typeface="Calibri"/>
              </a:rPr>
              <a:t>circles). </a:t>
            </a:r>
            <a:r>
              <a:rPr sz="2000" i="1" spc="-10" dirty="0">
                <a:latin typeface="Calibri"/>
                <a:cs typeface="Calibri"/>
              </a:rPr>
              <a:t>Group </a:t>
            </a:r>
            <a:r>
              <a:rPr sz="2000" i="1" spc="-5" dirty="0">
                <a:latin typeface="Calibri"/>
                <a:cs typeface="Calibri"/>
              </a:rPr>
              <a:t>means </a:t>
            </a:r>
            <a:r>
              <a:rPr sz="2000" i="1" dirty="0">
                <a:latin typeface="Calibri"/>
                <a:cs typeface="Calibri"/>
              </a:rPr>
              <a:t>± 1 </a:t>
            </a:r>
            <a:r>
              <a:rPr sz="2000" i="1" spc="-5" dirty="0">
                <a:latin typeface="Calibri"/>
                <a:cs typeface="Calibri"/>
              </a:rPr>
              <a:t>SE </a:t>
            </a:r>
            <a:r>
              <a:rPr sz="2000" i="1" dirty="0">
                <a:latin typeface="Calibri"/>
                <a:cs typeface="Calibri"/>
              </a:rPr>
              <a:t>also</a:t>
            </a:r>
            <a:r>
              <a:rPr sz="2000" i="1" spc="35" dirty="0">
                <a:latin typeface="Calibri"/>
                <a:cs typeface="Calibri"/>
              </a:rPr>
              <a:t> </a:t>
            </a:r>
            <a:r>
              <a:rPr sz="2000" i="1" dirty="0">
                <a:latin typeface="Calibri"/>
                <a:cs typeface="Calibri"/>
              </a:rPr>
              <a:t>shown.</a:t>
            </a:r>
            <a:endParaRPr sz="2000" dirty="0">
              <a:latin typeface="Calibri"/>
              <a:cs typeface="Calibri"/>
            </a:endParaRPr>
          </a:p>
          <a:p>
            <a:pPr>
              <a:lnSpc>
                <a:spcPct val="100000"/>
              </a:lnSpc>
              <a:spcBef>
                <a:spcPts val="35"/>
              </a:spcBef>
            </a:pPr>
            <a:endParaRPr sz="2000" dirty="0">
              <a:latin typeface="Calibri"/>
              <a:cs typeface="Calibri"/>
            </a:endParaRPr>
          </a:p>
          <a:p>
            <a:pPr marL="12700">
              <a:lnSpc>
                <a:spcPct val="100000"/>
              </a:lnSpc>
            </a:pPr>
            <a:r>
              <a:rPr sz="2000" spc="-10" dirty="0">
                <a:latin typeface="Calibri"/>
                <a:cs typeface="Calibri"/>
              </a:rPr>
              <a:t>Displays </a:t>
            </a:r>
            <a:r>
              <a:rPr sz="2000" spc="-5" dirty="0">
                <a:latin typeface="Calibri"/>
                <a:cs typeface="Calibri"/>
              </a:rPr>
              <a:t>differences between</a:t>
            </a:r>
            <a:r>
              <a:rPr sz="2000" dirty="0">
                <a:latin typeface="Calibri"/>
                <a:cs typeface="Calibri"/>
              </a:rPr>
              <a:t> groups</a:t>
            </a:r>
          </a:p>
          <a:p>
            <a:pPr marL="241300" indent="-228600">
              <a:lnSpc>
                <a:spcPct val="100000"/>
              </a:lnSpc>
              <a:spcBef>
                <a:spcPts val="155"/>
              </a:spcBef>
              <a:buFont typeface="Symbol"/>
              <a:buChar char=""/>
              <a:tabLst>
                <a:tab pos="241300" algn="l"/>
              </a:tabLst>
            </a:pPr>
            <a:r>
              <a:rPr sz="2000" spc="-5" dirty="0">
                <a:latin typeface="Calibri"/>
                <a:cs typeface="Calibri"/>
              </a:rPr>
              <a:t>Shows </a:t>
            </a:r>
            <a:r>
              <a:rPr sz="2000" dirty="0">
                <a:latin typeface="Calibri"/>
                <a:cs typeface="Calibri"/>
              </a:rPr>
              <a:t>the </a:t>
            </a:r>
            <a:r>
              <a:rPr sz="2000" spc="-5" dirty="0">
                <a:latin typeface="Calibri"/>
                <a:cs typeface="Calibri"/>
              </a:rPr>
              <a:t>data</a:t>
            </a:r>
            <a:r>
              <a:rPr sz="2000" spc="-10" dirty="0">
                <a:latin typeface="Calibri"/>
                <a:cs typeface="Calibri"/>
              </a:rPr>
              <a:t> </a:t>
            </a:r>
            <a:r>
              <a:rPr sz="2000" spc="-5" dirty="0">
                <a:latin typeface="Calibri"/>
                <a:cs typeface="Calibri"/>
              </a:rPr>
              <a:t>points</a:t>
            </a:r>
            <a:endParaRPr sz="2000" dirty="0">
              <a:latin typeface="Calibri"/>
              <a:cs typeface="Calibri"/>
            </a:endParaRPr>
          </a:p>
          <a:p>
            <a:pPr marL="241300" marR="4923790" indent="-228600">
              <a:lnSpc>
                <a:spcPct val="101200"/>
              </a:lnSpc>
              <a:spcBef>
                <a:spcPts val="120"/>
              </a:spcBef>
              <a:buFont typeface="Symbol"/>
              <a:buChar char=""/>
              <a:tabLst>
                <a:tab pos="241300" algn="l"/>
              </a:tabLst>
            </a:pPr>
            <a:r>
              <a:rPr sz="2000" dirty="0">
                <a:latin typeface="Calibri"/>
                <a:cs typeface="Calibri"/>
              </a:rPr>
              <a:t>Non-zero </a:t>
            </a:r>
            <a:r>
              <a:rPr sz="2000" spc="-10" dirty="0">
                <a:latin typeface="Calibri"/>
                <a:cs typeface="Calibri"/>
              </a:rPr>
              <a:t>baseline </a:t>
            </a:r>
            <a:r>
              <a:rPr sz="2000" spc="-5" dirty="0">
                <a:latin typeface="Calibri"/>
                <a:cs typeface="Calibri"/>
              </a:rPr>
              <a:t>often ok </a:t>
            </a:r>
            <a:r>
              <a:rPr sz="2000" dirty="0">
                <a:latin typeface="Calibri"/>
                <a:cs typeface="Calibri"/>
              </a:rPr>
              <a:t>(goal </a:t>
            </a:r>
            <a:r>
              <a:rPr sz="2000" spc="-10" dirty="0">
                <a:latin typeface="Calibri"/>
                <a:cs typeface="Calibri"/>
              </a:rPr>
              <a:t>is  </a:t>
            </a:r>
            <a:r>
              <a:rPr sz="2000" spc="-5" dirty="0">
                <a:latin typeface="Calibri"/>
                <a:cs typeface="Calibri"/>
              </a:rPr>
              <a:t>association not </a:t>
            </a:r>
            <a:r>
              <a:rPr sz="2000" dirty="0">
                <a:latin typeface="Calibri"/>
                <a:cs typeface="Calibri"/>
              </a:rPr>
              <a:t>magnitude </a:t>
            </a:r>
            <a:r>
              <a:rPr sz="2000" spc="-5" dirty="0">
                <a:latin typeface="Calibri"/>
                <a:cs typeface="Calibri"/>
              </a:rPr>
              <a:t>or</a:t>
            </a:r>
            <a:r>
              <a:rPr sz="2000" spc="-20" dirty="0">
                <a:latin typeface="Calibri"/>
                <a:cs typeface="Calibri"/>
              </a:rPr>
              <a:t> </a:t>
            </a:r>
            <a:r>
              <a:rPr sz="2000" spc="-5" dirty="0">
                <a:latin typeface="Calibri"/>
                <a:cs typeface="Calibri"/>
              </a:rPr>
              <a:t>frequency)</a:t>
            </a:r>
            <a:endParaRPr sz="2000" dirty="0">
              <a:latin typeface="Calibri"/>
              <a:cs typeface="Calibri"/>
            </a:endParaRPr>
          </a:p>
          <a:p>
            <a:pPr marL="241300" indent="-228600">
              <a:lnSpc>
                <a:spcPct val="100000"/>
              </a:lnSpc>
              <a:spcBef>
                <a:spcPts val="150"/>
              </a:spcBef>
              <a:buFont typeface="Symbol"/>
              <a:buChar char=""/>
              <a:tabLst>
                <a:tab pos="241300" algn="l"/>
              </a:tabLst>
            </a:pPr>
            <a:r>
              <a:rPr sz="2000" spc="-10" dirty="0">
                <a:latin typeface="Calibri"/>
                <a:cs typeface="Calibri"/>
              </a:rPr>
              <a:t>Points </a:t>
            </a:r>
            <a:r>
              <a:rPr sz="2000" dirty="0">
                <a:latin typeface="Calibri"/>
                <a:cs typeface="Calibri"/>
              </a:rPr>
              <a:t>fill the </a:t>
            </a:r>
            <a:r>
              <a:rPr sz="2000" spc="-10" dirty="0">
                <a:latin typeface="Calibri"/>
                <a:cs typeface="Calibri"/>
              </a:rPr>
              <a:t>space</a:t>
            </a:r>
            <a:r>
              <a:rPr sz="2000" spc="-5" dirty="0">
                <a:latin typeface="Calibri"/>
                <a:cs typeface="Calibri"/>
              </a:rPr>
              <a:t> available</a:t>
            </a:r>
            <a:endParaRPr sz="2000" dirty="0">
              <a:latin typeface="Calibri"/>
              <a:cs typeface="Calibri"/>
            </a:endParaRPr>
          </a:p>
        </p:txBody>
      </p:sp>
      <p:sp>
        <p:nvSpPr>
          <p:cNvPr id="4" name="object 4"/>
          <p:cNvSpPr/>
          <p:nvPr/>
        </p:nvSpPr>
        <p:spPr>
          <a:xfrm>
            <a:off x="5385434" y="3093085"/>
            <a:ext cx="5066030" cy="410400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9619" y="236791"/>
            <a:ext cx="8145782" cy="874598"/>
          </a:xfrm>
          <a:prstGeom prst="rect">
            <a:avLst/>
          </a:prstGeom>
        </p:spPr>
        <p:txBody>
          <a:bodyPr vert="horz" wrap="square" lIns="0" tIns="12700" rIns="0" bIns="0" rtlCol="0">
            <a:spAutoFit/>
          </a:bodyPr>
          <a:lstStyle/>
          <a:p>
            <a:pPr marL="12700">
              <a:lnSpc>
                <a:spcPct val="100000"/>
              </a:lnSpc>
              <a:spcBef>
                <a:spcPts val="100"/>
              </a:spcBef>
            </a:pPr>
            <a:r>
              <a:rPr sz="2800" spc="-5" dirty="0"/>
              <a:t>How </a:t>
            </a:r>
            <a:r>
              <a:rPr sz="2800" spc="5" dirty="0"/>
              <a:t>to </a:t>
            </a:r>
            <a:r>
              <a:rPr sz="2800" spc="-5" dirty="0"/>
              <a:t>display association between </a:t>
            </a:r>
            <a:r>
              <a:rPr lang="en-US" sz="2800" spc="-5" dirty="0"/>
              <a:t>a </a:t>
            </a:r>
            <a:r>
              <a:rPr sz="2800" spc="-5" dirty="0"/>
              <a:t>numerical and </a:t>
            </a:r>
            <a:r>
              <a:rPr lang="en-US" sz="2800" spc="-5" dirty="0"/>
              <a:t>a </a:t>
            </a:r>
            <a:r>
              <a:rPr sz="2800" spc="-5" dirty="0"/>
              <a:t>categorical</a:t>
            </a:r>
            <a:r>
              <a:rPr sz="2800" spc="15" dirty="0"/>
              <a:t> </a:t>
            </a:r>
            <a:r>
              <a:rPr sz="2800" spc="-5" dirty="0"/>
              <a:t>variable</a:t>
            </a:r>
          </a:p>
        </p:txBody>
      </p:sp>
      <p:sp>
        <p:nvSpPr>
          <p:cNvPr id="3" name="object 3"/>
          <p:cNvSpPr txBox="1"/>
          <p:nvPr/>
        </p:nvSpPr>
        <p:spPr>
          <a:xfrm>
            <a:off x="758733" y="1341978"/>
            <a:ext cx="5454650" cy="1915160"/>
          </a:xfrm>
          <a:prstGeom prst="rect">
            <a:avLst/>
          </a:prstGeom>
        </p:spPr>
        <p:txBody>
          <a:bodyPr vert="horz" wrap="square" lIns="0" tIns="12700" rIns="0" bIns="0" rtlCol="0">
            <a:spAutoFit/>
          </a:bodyPr>
          <a:lstStyle/>
          <a:p>
            <a:pPr marL="12700">
              <a:lnSpc>
                <a:spcPct val="100000"/>
              </a:lnSpc>
              <a:spcBef>
                <a:spcPts val="100"/>
              </a:spcBef>
            </a:pPr>
            <a:r>
              <a:rPr sz="2200" u="heavy" spc="-5" dirty="0">
                <a:uFill>
                  <a:solidFill>
                    <a:srgbClr val="000000"/>
                  </a:solidFill>
                </a:uFill>
                <a:latin typeface="Calibri"/>
                <a:cs typeface="Calibri"/>
              </a:rPr>
              <a:t>Strip </a:t>
            </a:r>
            <a:r>
              <a:rPr sz="2200" u="heavy" dirty="0">
                <a:uFill>
                  <a:solidFill>
                    <a:srgbClr val="000000"/>
                  </a:solidFill>
                </a:uFill>
                <a:latin typeface="Calibri"/>
                <a:cs typeface="Calibri"/>
              </a:rPr>
              <a:t>chart vs </a:t>
            </a:r>
            <a:r>
              <a:rPr sz="2200" u="heavy" spc="-5" dirty="0">
                <a:uFill>
                  <a:solidFill>
                    <a:srgbClr val="000000"/>
                  </a:solidFill>
                </a:uFill>
                <a:latin typeface="Calibri"/>
                <a:cs typeface="Calibri"/>
              </a:rPr>
              <a:t>multiple</a:t>
            </a:r>
            <a:r>
              <a:rPr sz="2200" u="heavy" spc="-40" dirty="0">
                <a:uFill>
                  <a:solidFill>
                    <a:srgbClr val="000000"/>
                  </a:solidFill>
                </a:uFill>
                <a:latin typeface="Calibri"/>
                <a:cs typeface="Calibri"/>
              </a:rPr>
              <a:t> </a:t>
            </a:r>
            <a:r>
              <a:rPr sz="2200" u="heavy" dirty="0">
                <a:uFill>
                  <a:solidFill>
                    <a:srgbClr val="000000"/>
                  </a:solidFill>
                </a:uFill>
                <a:latin typeface="Calibri"/>
                <a:cs typeface="Calibri"/>
              </a:rPr>
              <a:t>histograms</a:t>
            </a:r>
            <a:endParaRPr sz="2200" dirty="0">
              <a:latin typeface="Calibri"/>
              <a:cs typeface="Calibri"/>
            </a:endParaRPr>
          </a:p>
          <a:p>
            <a:pPr marL="12700" marR="5080">
              <a:lnSpc>
                <a:spcPct val="102099"/>
              </a:lnSpc>
              <a:spcBef>
                <a:spcPts val="10"/>
              </a:spcBef>
            </a:pPr>
            <a:r>
              <a:rPr sz="2000" i="1" spc="-10" dirty="0">
                <a:latin typeface="Calibri"/>
                <a:cs typeface="Calibri"/>
              </a:rPr>
              <a:t>Hemoglobin </a:t>
            </a:r>
            <a:r>
              <a:rPr sz="2000" i="1" spc="-5" dirty="0">
                <a:latin typeface="Calibri"/>
                <a:cs typeface="Calibri"/>
              </a:rPr>
              <a:t>concentration </a:t>
            </a:r>
            <a:r>
              <a:rPr sz="2000" i="1" spc="-10" dirty="0">
                <a:latin typeface="Calibri"/>
                <a:cs typeface="Calibri"/>
              </a:rPr>
              <a:t>in </a:t>
            </a:r>
            <a:r>
              <a:rPr sz="2000" i="1" dirty="0">
                <a:latin typeface="Calibri"/>
                <a:cs typeface="Calibri"/>
              </a:rPr>
              <a:t>blood </a:t>
            </a:r>
            <a:r>
              <a:rPr sz="2000" i="1" spc="-5" dirty="0">
                <a:latin typeface="Calibri"/>
                <a:cs typeface="Calibri"/>
              </a:rPr>
              <a:t>of males living at  </a:t>
            </a:r>
            <a:r>
              <a:rPr sz="2000" i="1" spc="-10" dirty="0">
                <a:latin typeface="Calibri"/>
                <a:cs typeface="Calibri"/>
              </a:rPr>
              <a:t>high </a:t>
            </a:r>
            <a:r>
              <a:rPr sz="2000" i="1" spc="-5" dirty="0">
                <a:latin typeface="Calibri"/>
                <a:cs typeface="Calibri"/>
              </a:rPr>
              <a:t>elevation compared </a:t>
            </a:r>
            <a:r>
              <a:rPr sz="2000" i="1" dirty="0">
                <a:latin typeface="Calibri"/>
                <a:cs typeface="Calibri"/>
              </a:rPr>
              <a:t>to sea-level </a:t>
            </a:r>
            <a:r>
              <a:rPr sz="2000" i="1" spc="-10" dirty="0">
                <a:latin typeface="Calibri"/>
                <a:cs typeface="Calibri"/>
              </a:rPr>
              <a:t>USA </a:t>
            </a:r>
            <a:r>
              <a:rPr sz="2000" i="1" spc="-5" dirty="0">
                <a:latin typeface="Calibri"/>
                <a:cs typeface="Calibri"/>
              </a:rPr>
              <a:t>control.</a:t>
            </a:r>
            <a:endParaRPr sz="2000" dirty="0">
              <a:latin typeface="Calibri"/>
              <a:cs typeface="Calibri"/>
            </a:endParaRPr>
          </a:p>
          <a:p>
            <a:pPr>
              <a:lnSpc>
                <a:spcPct val="100000"/>
              </a:lnSpc>
              <a:spcBef>
                <a:spcPts val="45"/>
              </a:spcBef>
            </a:pPr>
            <a:endParaRPr sz="1950" dirty="0">
              <a:latin typeface="Calibri"/>
              <a:cs typeface="Calibri"/>
            </a:endParaRPr>
          </a:p>
          <a:p>
            <a:pPr marL="12700" marR="948690">
              <a:lnSpc>
                <a:spcPct val="102099"/>
              </a:lnSpc>
            </a:pPr>
            <a:r>
              <a:rPr sz="2000" spc="-5" dirty="0">
                <a:latin typeface="Calibri"/>
                <a:cs typeface="Calibri"/>
              </a:rPr>
              <a:t>Too many data </a:t>
            </a:r>
            <a:r>
              <a:rPr sz="2000" spc="-10" dirty="0">
                <a:latin typeface="Calibri"/>
                <a:cs typeface="Calibri"/>
              </a:rPr>
              <a:t>points for </a:t>
            </a:r>
            <a:r>
              <a:rPr sz="2000" dirty="0">
                <a:latin typeface="Calibri"/>
                <a:cs typeface="Calibri"/>
              </a:rPr>
              <a:t>a strip </a:t>
            </a:r>
            <a:r>
              <a:rPr sz="2000" spc="-5" dirty="0">
                <a:latin typeface="Calibri"/>
                <a:cs typeface="Calibri"/>
              </a:rPr>
              <a:t>chart.  </a:t>
            </a:r>
            <a:r>
              <a:rPr sz="2000" dirty="0">
                <a:latin typeface="Calibri"/>
                <a:cs typeface="Calibri"/>
              </a:rPr>
              <a:t>Stack </a:t>
            </a:r>
            <a:r>
              <a:rPr sz="2000" spc="-5" dirty="0">
                <a:latin typeface="Calibri"/>
                <a:cs typeface="Calibri"/>
              </a:rPr>
              <a:t>histograms vertically </a:t>
            </a:r>
            <a:r>
              <a:rPr sz="2000" dirty="0">
                <a:latin typeface="Calibri"/>
                <a:cs typeface="Calibri"/>
              </a:rPr>
              <a:t>to best</a:t>
            </a:r>
            <a:r>
              <a:rPr sz="2000" spc="-30" dirty="0">
                <a:latin typeface="Calibri"/>
                <a:cs typeface="Calibri"/>
              </a:rPr>
              <a:t> </a:t>
            </a:r>
            <a:r>
              <a:rPr sz="2000" spc="-5" dirty="0">
                <a:latin typeface="Calibri"/>
                <a:cs typeface="Calibri"/>
              </a:rPr>
              <a:t>compare</a:t>
            </a:r>
            <a:endParaRPr sz="2000" dirty="0">
              <a:latin typeface="Calibri"/>
              <a:cs typeface="Calibri"/>
            </a:endParaRPr>
          </a:p>
        </p:txBody>
      </p:sp>
      <p:sp>
        <p:nvSpPr>
          <p:cNvPr id="4" name="object 4"/>
          <p:cNvSpPr/>
          <p:nvPr/>
        </p:nvSpPr>
        <p:spPr>
          <a:xfrm>
            <a:off x="1219200" y="3468907"/>
            <a:ext cx="4488181" cy="36095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629400" y="914400"/>
            <a:ext cx="3861900" cy="619061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33909"/>
            <a:ext cx="8252459" cy="874598"/>
          </a:xfrm>
          <a:prstGeom prst="rect">
            <a:avLst/>
          </a:prstGeom>
        </p:spPr>
        <p:txBody>
          <a:bodyPr vert="horz" wrap="square" lIns="0" tIns="12700" rIns="0" bIns="0" rtlCol="0">
            <a:spAutoFit/>
          </a:bodyPr>
          <a:lstStyle/>
          <a:p>
            <a:pPr marL="12700">
              <a:lnSpc>
                <a:spcPct val="100000"/>
              </a:lnSpc>
              <a:spcBef>
                <a:spcPts val="100"/>
              </a:spcBef>
            </a:pPr>
            <a:r>
              <a:rPr sz="2800" spc="-5" dirty="0"/>
              <a:t>How </a:t>
            </a:r>
            <a:r>
              <a:rPr sz="2800" spc="5" dirty="0"/>
              <a:t>to </a:t>
            </a:r>
            <a:r>
              <a:rPr sz="2800" spc="-5" dirty="0"/>
              <a:t>display association between </a:t>
            </a:r>
            <a:r>
              <a:rPr lang="en-US" sz="2800" spc="-5" dirty="0"/>
              <a:t>a </a:t>
            </a:r>
            <a:r>
              <a:rPr sz="2800" spc="-5" dirty="0"/>
              <a:t>numerical and </a:t>
            </a:r>
            <a:r>
              <a:rPr lang="en-US" sz="2800" spc="-5" dirty="0"/>
              <a:t>a </a:t>
            </a:r>
            <a:r>
              <a:rPr sz="2800" spc="-5" dirty="0"/>
              <a:t>categorical</a:t>
            </a:r>
            <a:r>
              <a:rPr sz="2800" spc="20" dirty="0"/>
              <a:t> </a:t>
            </a:r>
            <a:r>
              <a:rPr sz="2800" spc="-5" dirty="0"/>
              <a:t>variable</a:t>
            </a:r>
          </a:p>
        </p:txBody>
      </p:sp>
      <p:sp>
        <p:nvSpPr>
          <p:cNvPr id="3" name="object 3"/>
          <p:cNvSpPr txBox="1"/>
          <p:nvPr/>
        </p:nvSpPr>
        <p:spPr>
          <a:xfrm>
            <a:off x="717867" y="1361846"/>
            <a:ext cx="8733155" cy="1983105"/>
          </a:xfrm>
          <a:prstGeom prst="rect">
            <a:avLst/>
          </a:prstGeom>
        </p:spPr>
        <p:txBody>
          <a:bodyPr vert="horz" wrap="square" lIns="0" tIns="38735" rIns="0" bIns="0" rtlCol="0">
            <a:spAutoFit/>
          </a:bodyPr>
          <a:lstStyle/>
          <a:p>
            <a:pPr marL="12700">
              <a:lnSpc>
                <a:spcPct val="100000"/>
              </a:lnSpc>
              <a:spcBef>
                <a:spcPts val="305"/>
              </a:spcBef>
            </a:pPr>
            <a:r>
              <a:rPr sz="2200" u="heavy" spc="-5" dirty="0">
                <a:uFill>
                  <a:solidFill>
                    <a:srgbClr val="000000"/>
                  </a:solidFill>
                </a:uFill>
                <a:latin typeface="Calibri"/>
                <a:cs typeface="Calibri"/>
              </a:rPr>
              <a:t>Strip </a:t>
            </a:r>
            <a:r>
              <a:rPr sz="2200" u="heavy" dirty="0">
                <a:uFill>
                  <a:solidFill>
                    <a:srgbClr val="000000"/>
                  </a:solidFill>
                </a:uFill>
                <a:latin typeface="Calibri"/>
                <a:cs typeface="Calibri"/>
              </a:rPr>
              <a:t>chart vs </a:t>
            </a:r>
            <a:r>
              <a:rPr sz="2200" u="heavy" spc="-10" dirty="0">
                <a:uFill>
                  <a:solidFill>
                    <a:srgbClr val="000000"/>
                  </a:solidFill>
                </a:uFill>
                <a:latin typeface="Calibri"/>
                <a:cs typeface="Calibri"/>
              </a:rPr>
              <a:t>box </a:t>
            </a:r>
            <a:r>
              <a:rPr sz="2200" u="heavy" spc="-5" dirty="0">
                <a:uFill>
                  <a:solidFill>
                    <a:srgbClr val="000000"/>
                  </a:solidFill>
                </a:uFill>
                <a:latin typeface="Calibri"/>
                <a:cs typeface="Calibri"/>
              </a:rPr>
              <a:t>plot </a:t>
            </a:r>
            <a:r>
              <a:rPr sz="2200" u="heavy" dirty="0">
                <a:uFill>
                  <a:solidFill>
                    <a:srgbClr val="000000"/>
                  </a:solidFill>
                </a:uFill>
                <a:latin typeface="Calibri"/>
                <a:cs typeface="Calibri"/>
              </a:rPr>
              <a:t>vs violin</a:t>
            </a:r>
            <a:r>
              <a:rPr sz="2200" u="heavy" spc="-40" dirty="0">
                <a:uFill>
                  <a:solidFill>
                    <a:srgbClr val="000000"/>
                  </a:solidFill>
                </a:uFill>
                <a:latin typeface="Calibri"/>
                <a:cs typeface="Calibri"/>
              </a:rPr>
              <a:t> </a:t>
            </a:r>
            <a:r>
              <a:rPr sz="2200" u="heavy" spc="-5" dirty="0">
                <a:uFill>
                  <a:solidFill>
                    <a:srgbClr val="000000"/>
                  </a:solidFill>
                </a:uFill>
                <a:latin typeface="Calibri"/>
                <a:cs typeface="Calibri"/>
              </a:rPr>
              <a:t>plot</a:t>
            </a:r>
            <a:endParaRPr sz="2200">
              <a:latin typeface="Calibri"/>
              <a:cs typeface="Calibri"/>
            </a:endParaRPr>
          </a:p>
          <a:p>
            <a:pPr marL="241300" indent="-228600">
              <a:lnSpc>
                <a:spcPct val="100000"/>
              </a:lnSpc>
              <a:spcBef>
                <a:spcPts val="190"/>
              </a:spcBef>
              <a:buFont typeface="Symbol"/>
              <a:buChar char=""/>
              <a:tabLst>
                <a:tab pos="241300" algn="l"/>
              </a:tabLst>
            </a:pPr>
            <a:r>
              <a:rPr sz="2000" dirty="0">
                <a:latin typeface="Calibri"/>
                <a:cs typeface="Calibri"/>
              </a:rPr>
              <a:t>Box </a:t>
            </a:r>
            <a:r>
              <a:rPr sz="2000" spc="-5" dirty="0">
                <a:latin typeface="Calibri"/>
                <a:cs typeface="Calibri"/>
              </a:rPr>
              <a:t>plot displays median, first and third quartile, </a:t>
            </a:r>
            <a:r>
              <a:rPr sz="2000" dirty="0">
                <a:latin typeface="Calibri"/>
                <a:cs typeface="Calibri"/>
              </a:rPr>
              <a:t>range, </a:t>
            </a:r>
            <a:r>
              <a:rPr sz="2000" spc="-5" dirty="0">
                <a:latin typeface="Calibri"/>
                <a:cs typeface="Calibri"/>
              </a:rPr>
              <a:t>and </a:t>
            </a:r>
            <a:r>
              <a:rPr sz="2000" dirty="0">
                <a:latin typeface="Calibri"/>
                <a:cs typeface="Calibri"/>
              </a:rPr>
              <a:t>extreme</a:t>
            </a:r>
            <a:r>
              <a:rPr sz="2000" spc="25" dirty="0">
                <a:latin typeface="Calibri"/>
                <a:cs typeface="Calibri"/>
              </a:rPr>
              <a:t> </a:t>
            </a:r>
            <a:r>
              <a:rPr sz="2000" spc="-5" dirty="0">
                <a:latin typeface="Calibri"/>
                <a:cs typeface="Calibri"/>
              </a:rPr>
              <a:t>observations</a:t>
            </a:r>
            <a:endParaRPr sz="2000">
              <a:latin typeface="Calibri"/>
              <a:cs typeface="Calibri"/>
            </a:endParaRPr>
          </a:p>
          <a:p>
            <a:pPr marL="241300" indent="-228600">
              <a:lnSpc>
                <a:spcPct val="100000"/>
              </a:lnSpc>
              <a:spcBef>
                <a:spcPts val="125"/>
              </a:spcBef>
              <a:buFont typeface="Symbol"/>
              <a:buChar char=""/>
              <a:tabLst>
                <a:tab pos="241300" algn="l"/>
              </a:tabLst>
            </a:pPr>
            <a:r>
              <a:rPr sz="2000" spc="-5" dirty="0">
                <a:latin typeface="Calibri"/>
                <a:cs typeface="Calibri"/>
              </a:rPr>
              <a:t>Violin </a:t>
            </a:r>
            <a:r>
              <a:rPr sz="2000" spc="-10" dirty="0">
                <a:latin typeface="Calibri"/>
                <a:cs typeface="Calibri"/>
              </a:rPr>
              <a:t>plot </a:t>
            </a:r>
            <a:r>
              <a:rPr sz="2000" dirty="0">
                <a:latin typeface="Calibri"/>
                <a:cs typeface="Calibri"/>
              </a:rPr>
              <a:t>estimates </a:t>
            </a:r>
            <a:r>
              <a:rPr sz="2000" spc="-5" dirty="0">
                <a:latin typeface="Calibri"/>
                <a:cs typeface="Calibri"/>
              </a:rPr>
              <a:t>probability </a:t>
            </a:r>
            <a:r>
              <a:rPr sz="2000" spc="-10" dirty="0">
                <a:latin typeface="Calibri"/>
                <a:cs typeface="Calibri"/>
              </a:rPr>
              <a:t>density </a:t>
            </a:r>
            <a:r>
              <a:rPr sz="2000" spc="5" dirty="0">
                <a:latin typeface="Calibri"/>
                <a:cs typeface="Calibri"/>
              </a:rPr>
              <a:t>of </a:t>
            </a:r>
            <a:r>
              <a:rPr sz="2000" dirty="0">
                <a:latin typeface="Calibri"/>
                <a:cs typeface="Calibri"/>
              </a:rPr>
              <a:t>each group </a:t>
            </a:r>
            <a:r>
              <a:rPr sz="2000" spc="-10" dirty="0">
                <a:latin typeface="Calibri"/>
                <a:cs typeface="Calibri"/>
              </a:rPr>
              <a:t>using </a:t>
            </a:r>
            <a:r>
              <a:rPr sz="2000" dirty="0">
                <a:latin typeface="Calibri"/>
                <a:cs typeface="Calibri"/>
              </a:rPr>
              <a:t>“kernel</a:t>
            </a:r>
            <a:r>
              <a:rPr sz="2000" spc="30" dirty="0">
                <a:latin typeface="Calibri"/>
                <a:cs typeface="Calibri"/>
              </a:rPr>
              <a:t> </a:t>
            </a:r>
            <a:r>
              <a:rPr sz="2000" spc="-5" dirty="0">
                <a:latin typeface="Calibri"/>
                <a:cs typeface="Calibri"/>
              </a:rPr>
              <a:t>smoothing”</a:t>
            </a:r>
            <a:endParaRPr sz="2000">
              <a:latin typeface="Calibri"/>
              <a:cs typeface="Calibri"/>
            </a:endParaRPr>
          </a:p>
          <a:p>
            <a:pPr marL="241300" indent="-228600">
              <a:lnSpc>
                <a:spcPct val="100000"/>
              </a:lnSpc>
              <a:spcBef>
                <a:spcPts val="150"/>
              </a:spcBef>
              <a:buFont typeface="Symbol"/>
              <a:buChar char=""/>
              <a:tabLst>
                <a:tab pos="241300" algn="l"/>
              </a:tabLst>
            </a:pPr>
            <a:r>
              <a:rPr sz="2000" dirty="0">
                <a:latin typeface="Calibri"/>
                <a:cs typeface="Calibri"/>
              </a:rPr>
              <a:t>Non-zero </a:t>
            </a:r>
            <a:r>
              <a:rPr sz="2000" spc="-10" dirty="0">
                <a:latin typeface="Calibri"/>
                <a:cs typeface="Calibri"/>
              </a:rPr>
              <a:t>baseline </a:t>
            </a:r>
            <a:r>
              <a:rPr sz="2000" spc="-5" dirty="0">
                <a:latin typeface="Calibri"/>
                <a:cs typeface="Calibri"/>
              </a:rPr>
              <a:t>often ok </a:t>
            </a:r>
            <a:r>
              <a:rPr sz="2000" dirty="0">
                <a:latin typeface="Calibri"/>
                <a:cs typeface="Calibri"/>
              </a:rPr>
              <a:t>(goal </a:t>
            </a:r>
            <a:r>
              <a:rPr sz="2000" spc="-10" dirty="0">
                <a:latin typeface="Calibri"/>
                <a:cs typeface="Calibri"/>
              </a:rPr>
              <a:t>is </a:t>
            </a:r>
            <a:r>
              <a:rPr sz="2000" dirty="0">
                <a:latin typeface="Calibri"/>
                <a:cs typeface="Calibri"/>
              </a:rPr>
              <a:t>to </a:t>
            </a:r>
            <a:r>
              <a:rPr sz="2000" spc="-10" dirty="0">
                <a:latin typeface="Calibri"/>
                <a:cs typeface="Calibri"/>
              </a:rPr>
              <a:t>show </a:t>
            </a:r>
            <a:r>
              <a:rPr sz="2000" dirty="0">
                <a:latin typeface="Calibri"/>
                <a:cs typeface="Calibri"/>
              </a:rPr>
              <a:t>differences </a:t>
            </a:r>
            <a:r>
              <a:rPr sz="2000" spc="-10" dirty="0">
                <a:latin typeface="Calibri"/>
                <a:cs typeface="Calibri"/>
              </a:rPr>
              <a:t>not</a:t>
            </a:r>
            <a:r>
              <a:rPr sz="2000" dirty="0">
                <a:latin typeface="Calibri"/>
                <a:cs typeface="Calibri"/>
              </a:rPr>
              <a:t> amounts)</a:t>
            </a:r>
            <a:endParaRPr sz="2000">
              <a:latin typeface="Calibri"/>
              <a:cs typeface="Calibri"/>
            </a:endParaRPr>
          </a:p>
          <a:p>
            <a:pPr>
              <a:lnSpc>
                <a:spcPct val="100000"/>
              </a:lnSpc>
              <a:spcBef>
                <a:spcPts val="60"/>
              </a:spcBef>
            </a:pPr>
            <a:endParaRPr sz="2000">
              <a:latin typeface="Calibri"/>
              <a:cs typeface="Calibri"/>
            </a:endParaRPr>
          </a:p>
          <a:p>
            <a:pPr marL="12700">
              <a:lnSpc>
                <a:spcPct val="100000"/>
              </a:lnSpc>
            </a:pPr>
            <a:r>
              <a:rPr sz="2000" dirty="0">
                <a:latin typeface="Calibri"/>
                <a:cs typeface="Calibri"/>
              </a:rPr>
              <a:t>Q: </a:t>
            </a:r>
            <a:r>
              <a:rPr sz="2000" spc="-10" dirty="0">
                <a:latin typeface="Calibri"/>
                <a:cs typeface="Calibri"/>
              </a:rPr>
              <a:t>which </a:t>
            </a:r>
            <a:r>
              <a:rPr sz="2000" spc="-5" dirty="0">
                <a:latin typeface="Calibri"/>
                <a:cs typeface="Calibri"/>
              </a:rPr>
              <a:t>is </a:t>
            </a:r>
            <a:r>
              <a:rPr sz="2000" dirty="0">
                <a:latin typeface="Calibri"/>
                <a:cs typeface="Calibri"/>
              </a:rPr>
              <a:t>more</a:t>
            </a:r>
            <a:r>
              <a:rPr sz="2000" spc="15" dirty="0">
                <a:latin typeface="Calibri"/>
                <a:cs typeface="Calibri"/>
              </a:rPr>
              <a:t> </a:t>
            </a:r>
            <a:r>
              <a:rPr sz="2000" spc="-5" dirty="0">
                <a:latin typeface="Calibri"/>
                <a:cs typeface="Calibri"/>
              </a:rPr>
              <a:t>successful?</a:t>
            </a:r>
            <a:endParaRPr sz="2000">
              <a:latin typeface="Calibri"/>
              <a:cs typeface="Calibri"/>
            </a:endParaRPr>
          </a:p>
        </p:txBody>
      </p:sp>
      <p:sp>
        <p:nvSpPr>
          <p:cNvPr id="4" name="object 4"/>
          <p:cNvSpPr/>
          <p:nvPr/>
        </p:nvSpPr>
        <p:spPr>
          <a:xfrm>
            <a:off x="7122159" y="3664330"/>
            <a:ext cx="3724275" cy="304355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616959" y="3651630"/>
            <a:ext cx="3765676" cy="310832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03200" y="3713226"/>
            <a:ext cx="3729354" cy="303339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867" y="705103"/>
            <a:ext cx="9264333" cy="443711"/>
          </a:xfrm>
          <a:prstGeom prst="rect">
            <a:avLst/>
          </a:prstGeom>
        </p:spPr>
        <p:txBody>
          <a:bodyPr vert="horz" wrap="square" lIns="0" tIns="12700" rIns="0" bIns="0" rtlCol="0">
            <a:spAutoFit/>
          </a:bodyPr>
          <a:lstStyle/>
          <a:p>
            <a:pPr marL="12700">
              <a:lnSpc>
                <a:spcPct val="100000"/>
              </a:lnSpc>
              <a:spcBef>
                <a:spcPts val="100"/>
              </a:spcBef>
            </a:pPr>
            <a:r>
              <a:rPr sz="2800" spc="-5" dirty="0"/>
              <a:t>How </a:t>
            </a:r>
            <a:r>
              <a:rPr sz="2800" spc="10" dirty="0"/>
              <a:t>to </a:t>
            </a:r>
            <a:r>
              <a:rPr sz="2800" spc="-5" dirty="0"/>
              <a:t>display association between </a:t>
            </a:r>
            <a:r>
              <a:rPr sz="2800" dirty="0"/>
              <a:t>two </a:t>
            </a:r>
            <a:r>
              <a:rPr sz="2800" spc="-5" dirty="0"/>
              <a:t>numerical</a:t>
            </a:r>
            <a:r>
              <a:rPr sz="2800" spc="-25" dirty="0"/>
              <a:t> </a:t>
            </a:r>
            <a:r>
              <a:rPr sz="2800" spc="-5" dirty="0"/>
              <a:t>variables</a:t>
            </a:r>
          </a:p>
        </p:txBody>
      </p:sp>
      <p:sp>
        <p:nvSpPr>
          <p:cNvPr id="3" name="object 3"/>
          <p:cNvSpPr txBox="1"/>
          <p:nvPr/>
        </p:nvSpPr>
        <p:spPr>
          <a:xfrm>
            <a:off x="533400" y="1371600"/>
            <a:ext cx="7164070" cy="1640962"/>
          </a:xfrm>
          <a:prstGeom prst="rect">
            <a:avLst/>
          </a:prstGeom>
        </p:spPr>
        <p:txBody>
          <a:bodyPr vert="horz" wrap="square" lIns="0" tIns="12700" rIns="0" bIns="0" rtlCol="0">
            <a:spAutoFit/>
          </a:bodyPr>
          <a:lstStyle/>
          <a:p>
            <a:pPr marL="12700">
              <a:lnSpc>
                <a:spcPct val="100000"/>
              </a:lnSpc>
              <a:spcBef>
                <a:spcPts val="100"/>
              </a:spcBef>
            </a:pPr>
            <a:r>
              <a:rPr sz="2200" u="heavy" spc="-5" dirty="0">
                <a:uFill>
                  <a:solidFill>
                    <a:srgbClr val="000000"/>
                  </a:solidFill>
                </a:uFill>
                <a:latin typeface="Calibri"/>
                <a:cs typeface="Calibri"/>
              </a:rPr>
              <a:t>Scatter</a:t>
            </a:r>
            <a:r>
              <a:rPr sz="2200" u="heavy" dirty="0">
                <a:uFill>
                  <a:solidFill>
                    <a:srgbClr val="000000"/>
                  </a:solidFill>
                </a:uFill>
                <a:latin typeface="Calibri"/>
                <a:cs typeface="Calibri"/>
              </a:rPr>
              <a:t> </a:t>
            </a:r>
            <a:r>
              <a:rPr sz="2200" u="heavy" spc="-10" dirty="0">
                <a:uFill>
                  <a:solidFill>
                    <a:srgbClr val="000000"/>
                  </a:solidFill>
                </a:uFill>
                <a:latin typeface="Calibri"/>
                <a:cs typeface="Calibri"/>
              </a:rPr>
              <a:t>plot</a:t>
            </a:r>
            <a:endParaRPr sz="2200" dirty="0">
              <a:latin typeface="Calibri"/>
              <a:cs typeface="Calibri"/>
            </a:endParaRPr>
          </a:p>
          <a:p>
            <a:pPr>
              <a:lnSpc>
                <a:spcPct val="100000"/>
              </a:lnSpc>
              <a:spcBef>
                <a:spcPts val="15"/>
              </a:spcBef>
            </a:pPr>
            <a:endParaRPr sz="2000" dirty="0">
              <a:latin typeface="Calibri"/>
              <a:cs typeface="Calibri"/>
            </a:endParaRPr>
          </a:p>
          <a:p>
            <a:pPr marL="12700" marR="5080">
              <a:lnSpc>
                <a:spcPct val="102200"/>
              </a:lnSpc>
            </a:pPr>
            <a:r>
              <a:rPr sz="2000" i="1" spc="-5" dirty="0">
                <a:latin typeface="Calibri"/>
                <a:cs typeface="Calibri"/>
              </a:rPr>
              <a:t>The relationship between </a:t>
            </a:r>
            <a:r>
              <a:rPr sz="2000" i="1" dirty="0">
                <a:latin typeface="Calibri"/>
                <a:cs typeface="Calibri"/>
              </a:rPr>
              <a:t>the </a:t>
            </a:r>
            <a:r>
              <a:rPr sz="2000" i="1" spc="-5" dirty="0">
                <a:latin typeface="Calibri"/>
                <a:cs typeface="Calibri"/>
              </a:rPr>
              <a:t>ornamentation of </a:t>
            </a:r>
            <a:r>
              <a:rPr sz="2000" i="1" spc="-10" dirty="0">
                <a:latin typeface="Calibri"/>
                <a:cs typeface="Calibri"/>
              </a:rPr>
              <a:t>male </a:t>
            </a:r>
            <a:r>
              <a:rPr sz="2000" i="1" spc="-5" dirty="0">
                <a:latin typeface="Calibri"/>
                <a:cs typeface="Calibri"/>
              </a:rPr>
              <a:t>guppies and </a:t>
            </a:r>
            <a:r>
              <a:rPr sz="2000" i="1" dirty="0">
                <a:latin typeface="Calibri"/>
                <a:cs typeface="Calibri"/>
              </a:rPr>
              <a:t>the  </a:t>
            </a:r>
            <a:r>
              <a:rPr sz="2000" i="1" spc="-10" dirty="0">
                <a:latin typeface="Calibri"/>
                <a:cs typeface="Calibri"/>
              </a:rPr>
              <a:t>average </a:t>
            </a:r>
            <a:r>
              <a:rPr sz="2000" i="1" spc="-5" dirty="0">
                <a:latin typeface="Calibri"/>
                <a:cs typeface="Calibri"/>
              </a:rPr>
              <a:t>attractiveness </a:t>
            </a:r>
            <a:r>
              <a:rPr sz="2000" i="1" spc="5" dirty="0">
                <a:latin typeface="Calibri"/>
                <a:cs typeface="Calibri"/>
              </a:rPr>
              <a:t>of </a:t>
            </a:r>
            <a:r>
              <a:rPr sz="2000" i="1" dirty="0">
                <a:latin typeface="Calibri"/>
                <a:cs typeface="Calibri"/>
              </a:rPr>
              <a:t>their</a:t>
            </a:r>
            <a:r>
              <a:rPr sz="2000" i="1" spc="-15" dirty="0">
                <a:latin typeface="Calibri"/>
                <a:cs typeface="Calibri"/>
              </a:rPr>
              <a:t> </a:t>
            </a:r>
            <a:r>
              <a:rPr sz="2000" i="1" spc="-10" dirty="0">
                <a:latin typeface="Calibri"/>
                <a:cs typeface="Calibri"/>
              </a:rPr>
              <a:t>sons.</a:t>
            </a:r>
            <a:r>
              <a:rPr lang="en-US" sz="2000" i="1" spc="-10" dirty="0">
                <a:latin typeface="Calibri"/>
                <a:cs typeface="Calibri"/>
              </a:rPr>
              <a:t> </a:t>
            </a:r>
            <a:r>
              <a:rPr sz="2000" i="1" dirty="0">
                <a:latin typeface="Calibri"/>
                <a:cs typeface="Calibri"/>
              </a:rPr>
              <a:t>n = 36</a:t>
            </a:r>
            <a:r>
              <a:rPr sz="2000" i="1" spc="-10" dirty="0">
                <a:latin typeface="Calibri"/>
                <a:cs typeface="Calibri"/>
              </a:rPr>
              <a:t> families.</a:t>
            </a:r>
            <a:endParaRPr sz="2000" dirty="0">
              <a:latin typeface="Calibri"/>
              <a:cs typeface="Calibri"/>
            </a:endParaRPr>
          </a:p>
          <a:p>
            <a:pPr>
              <a:lnSpc>
                <a:spcPct val="100000"/>
              </a:lnSpc>
              <a:spcBef>
                <a:spcPts val="20"/>
              </a:spcBef>
            </a:pPr>
            <a:endParaRPr sz="2300" dirty="0">
              <a:latin typeface="Calibri"/>
              <a:cs typeface="Calibri"/>
            </a:endParaRPr>
          </a:p>
        </p:txBody>
      </p:sp>
      <p:sp>
        <p:nvSpPr>
          <p:cNvPr id="4" name="object 4"/>
          <p:cNvSpPr/>
          <p:nvPr/>
        </p:nvSpPr>
        <p:spPr>
          <a:xfrm>
            <a:off x="5017134" y="2875914"/>
            <a:ext cx="5563235" cy="4000500"/>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ED36B052-3B56-4E0E-BFFA-5FBF09B3C233}"/>
              </a:ext>
            </a:extLst>
          </p:cNvPr>
          <p:cNvSpPr txBox="1"/>
          <p:nvPr/>
        </p:nvSpPr>
        <p:spPr>
          <a:xfrm>
            <a:off x="392431" y="3379309"/>
            <a:ext cx="4027169" cy="1631216"/>
          </a:xfrm>
          <a:prstGeom prst="rect">
            <a:avLst/>
          </a:prstGeom>
          <a:noFill/>
        </p:spPr>
        <p:txBody>
          <a:bodyPr wrap="square">
            <a:spAutoFit/>
          </a:bodyPr>
          <a:lstStyle/>
          <a:p>
            <a:pPr marL="285750" indent="-285750">
              <a:buFont typeface="Arial" panose="020B0604020202020204" pitchFamily="34" charset="0"/>
              <a:buChar char="•"/>
            </a:pPr>
            <a:r>
              <a:rPr lang="en-GB" sz="2000" dirty="0"/>
              <a:t>Non-zero baseline often ok (goal is to  show association, not height above 0)</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Points fill the space available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867" y="705103"/>
            <a:ext cx="1825624" cy="443711"/>
          </a:xfrm>
          <a:prstGeom prst="rect">
            <a:avLst/>
          </a:prstGeom>
        </p:spPr>
        <p:txBody>
          <a:bodyPr vert="horz" wrap="square" lIns="0" tIns="12700" rIns="0" bIns="0" rtlCol="0">
            <a:spAutoFit/>
          </a:bodyPr>
          <a:lstStyle/>
          <a:p>
            <a:pPr marL="12700">
              <a:lnSpc>
                <a:spcPct val="100000"/>
              </a:lnSpc>
              <a:spcBef>
                <a:spcPts val="100"/>
              </a:spcBef>
            </a:pPr>
            <a:r>
              <a:rPr sz="2800" spc="-5" dirty="0"/>
              <a:t>Catterplot</a:t>
            </a:r>
          </a:p>
        </p:txBody>
      </p:sp>
      <p:sp>
        <p:nvSpPr>
          <p:cNvPr id="3" name="object 3"/>
          <p:cNvSpPr txBox="1"/>
          <p:nvPr/>
        </p:nvSpPr>
        <p:spPr>
          <a:xfrm>
            <a:off x="717867" y="1388109"/>
            <a:ext cx="1825625" cy="360680"/>
          </a:xfrm>
          <a:prstGeom prst="rect">
            <a:avLst/>
          </a:prstGeom>
        </p:spPr>
        <p:txBody>
          <a:bodyPr vert="horz" wrap="square" lIns="0" tIns="12700" rIns="0" bIns="0" rtlCol="0">
            <a:spAutoFit/>
          </a:bodyPr>
          <a:lstStyle/>
          <a:p>
            <a:pPr marL="12700">
              <a:lnSpc>
                <a:spcPct val="100000"/>
              </a:lnSpc>
              <a:spcBef>
                <a:spcPts val="100"/>
              </a:spcBef>
            </a:pPr>
            <a:r>
              <a:rPr sz="2200" spc="-5" dirty="0">
                <a:latin typeface="Calibri"/>
                <a:cs typeface="Calibri"/>
              </a:rPr>
              <a:t>Because </a:t>
            </a:r>
            <a:r>
              <a:rPr sz="2200" dirty="0">
                <a:latin typeface="Calibri"/>
                <a:cs typeface="Calibri"/>
              </a:rPr>
              <a:t>we</a:t>
            </a:r>
            <a:r>
              <a:rPr sz="2200" spc="-70" dirty="0">
                <a:latin typeface="Calibri"/>
                <a:cs typeface="Calibri"/>
              </a:rPr>
              <a:t> </a:t>
            </a:r>
            <a:r>
              <a:rPr sz="2200" spc="-5" dirty="0">
                <a:latin typeface="Calibri"/>
                <a:cs typeface="Calibri"/>
              </a:rPr>
              <a:t>can</a:t>
            </a:r>
            <a:endParaRPr sz="2200">
              <a:latin typeface="Calibri"/>
              <a:cs typeface="Calibri"/>
            </a:endParaRPr>
          </a:p>
        </p:txBody>
      </p:sp>
      <p:sp>
        <p:nvSpPr>
          <p:cNvPr id="4" name="object 4"/>
          <p:cNvSpPr/>
          <p:nvPr/>
        </p:nvSpPr>
        <p:spPr>
          <a:xfrm>
            <a:off x="3456021" y="673019"/>
            <a:ext cx="6798912" cy="602818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8033" y="505484"/>
            <a:ext cx="9416733" cy="1749197"/>
          </a:xfrm>
          <a:prstGeom prst="rect">
            <a:avLst/>
          </a:prstGeom>
        </p:spPr>
        <p:txBody>
          <a:bodyPr vert="horz" wrap="square" lIns="0" tIns="12700" rIns="0" bIns="0" rtlCol="0">
            <a:spAutoFit/>
          </a:bodyPr>
          <a:lstStyle/>
          <a:p>
            <a:pPr marL="12700">
              <a:lnSpc>
                <a:spcPct val="100000"/>
              </a:lnSpc>
              <a:spcBef>
                <a:spcPts val="100"/>
              </a:spcBef>
            </a:pPr>
            <a:r>
              <a:rPr sz="4400" spc="-5" dirty="0">
                <a:solidFill>
                  <a:schemeClr val="accent1">
                    <a:lumMod val="75000"/>
                  </a:schemeClr>
                </a:solidFill>
              </a:rPr>
              <a:t>How </a:t>
            </a:r>
            <a:r>
              <a:rPr sz="4400" spc="5" dirty="0">
                <a:solidFill>
                  <a:schemeClr val="accent1">
                    <a:lumMod val="75000"/>
                  </a:schemeClr>
                </a:solidFill>
              </a:rPr>
              <a:t>to </a:t>
            </a:r>
            <a:r>
              <a:rPr sz="4400" spc="-5" dirty="0">
                <a:solidFill>
                  <a:schemeClr val="accent1">
                    <a:lumMod val="75000"/>
                  </a:schemeClr>
                </a:solidFill>
              </a:rPr>
              <a:t>show </a:t>
            </a:r>
            <a:r>
              <a:rPr sz="4400" spc="-10" dirty="0">
                <a:solidFill>
                  <a:schemeClr val="accent1">
                    <a:lumMod val="75000"/>
                  </a:schemeClr>
                </a:solidFill>
              </a:rPr>
              <a:t>repeated </a:t>
            </a:r>
            <a:r>
              <a:rPr sz="4400" spc="-5" dirty="0">
                <a:solidFill>
                  <a:schemeClr val="accent1">
                    <a:lumMod val="75000"/>
                  </a:schemeClr>
                </a:solidFill>
              </a:rPr>
              <a:t>measures </a:t>
            </a:r>
            <a:r>
              <a:rPr sz="4400" dirty="0">
                <a:solidFill>
                  <a:schemeClr val="accent1">
                    <a:lumMod val="75000"/>
                  </a:schemeClr>
                </a:solidFill>
              </a:rPr>
              <a:t>data </a:t>
            </a:r>
            <a:br>
              <a:rPr lang="en-US" sz="2800" dirty="0"/>
            </a:br>
            <a:r>
              <a:rPr sz="2800" dirty="0"/>
              <a:t>(e.g., </a:t>
            </a:r>
            <a:r>
              <a:rPr sz="2800" spc="-5" dirty="0"/>
              <a:t>paired</a:t>
            </a:r>
            <a:r>
              <a:rPr sz="2800" dirty="0"/>
              <a:t> </a:t>
            </a:r>
            <a:r>
              <a:rPr sz="2800" spc="-5" dirty="0"/>
              <a:t>data)</a:t>
            </a:r>
          </a:p>
          <a:p>
            <a:pPr marL="12700">
              <a:lnSpc>
                <a:spcPct val="100000"/>
              </a:lnSpc>
              <a:spcBef>
                <a:spcPts val="60"/>
              </a:spcBef>
            </a:pPr>
            <a:br>
              <a:rPr lang="en-US" sz="2000" b="0" spc="-5" dirty="0">
                <a:latin typeface="Calibri"/>
                <a:cs typeface="Calibri"/>
              </a:rPr>
            </a:br>
            <a:endParaRPr sz="2000" dirty="0">
              <a:latin typeface="Calibri"/>
              <a:cs typeface="Calibri"/>
            </a:endParaRPr>
          </a:p>
        </p:txBody>
      </p:sp>
      <p:sp>
        <p:nvSpPr>
          <p:cNvPr id="3" name="object 3"/>
          <p:cNvSpPr txBox="1"/>
          <p:nvPr/>
        </p:nvSpPr>
        <p:spPr>
          <a:xfrm>
            <a:off x="7162800" y="2845030"/>
            <a:ext cx="2414905" cy="382156"/>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Interaction</a:t>
            </a:r>
            <a:r>
              <a:rPr sz="2400" spc="-50" dirty="0">
                <a:latin typeface="Calibri"/>
                <a:cs typeface="Calibri"/>
              </a:rPr>
              <a:t> </a:t>
            </a:r>
            <a:r>
              <a:rPr sz="2400" spc="-5" dirty="0">
                <a:latin typeface="Calibri"/>
                <a:cs typeface="Calibri"/>
              </a:rPr>
              <a:t>plots</a:t>
            </a:r>
            <a:endParaRPr sz="2400" dirty="0">
              <a:latin typeface="Calibri"/>
              <a:cs typeface="Calibri"/>
            </a:endParaRPr>
          </a:p>
        </p:txBody>
      </p:sp>
      <p:sp>
        <p:nvSpPr>
          <p:cNvPr id="4" name="object 4"/>
          <p:cNvSpPr txBox="1"/>
          <p:nvPr/>
        </p:nvSpPr>
        <p:spPr>
          <a:xfrm>
            <a:off x="7231276" y="4876800"/>
            <a:ext cx="2414905" cy="751488"/>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Strip </a:t>
            </a:r>
            <a:r>
              <a:rPr sz="2400" spc="-10" dirty="0">
                <a:latin typeface="Calibri"/>
                <a:cs typeface="Calibri"/>
              </a:rPr>
              <a:t>charts </a:t>
            </a:r>
            <a:r>
              <a:rPr sz="2400" spc="-5" dirty="0">
                <a:latin typeface="Calibri"/>
                <a:cs typeface="Calibri"/>
              </a:rPr>
              <a:t>of</a:t>
            </a:r>
            <a:r>
              <a:rPr sz="2400" spc="-15" dirty="0">
                <a:latin typeface="Calibri"/>
                <a:cs typeface="Calibri"/>
              </a:rPr>
              <a:t> </a:t>
            </a:r>
            <a:r>
              <a:rPr sz="2400" spc="-5" dirty="0">
                <a:latin typeface="Calibri"/>
                <a:cs typeface="Calibri"/>
              </a:rPr>
              <a:t>differences</a:t>
            </a:r>
            <a:endParaRPr sz="2400" dirty="0">
              <a:latin typeface="Calibri"/>
              <a:cs typeface="Calibri"/>
            </a:endParaRPr>
          </a:p>
        </p:txBody>
      </p:sp>
      <p:sp>
        <p:nvSpPr>
          <p:cNvPr id="5" name="object 5"/>
          <p:cNvSpPr txBox="1"/>
          <p:nvPr/>
        </p:nvSpPr>
        <p:spPr>
          <a:xfrm>
            <a:off x="810117" y="6728209"/>
            <a:ext cx="891857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Weissgerber </a:t>
            </a:r>
            <a:r>
              <a:rPr sz="1200" dirty="0">
                <a:latin typeface="Calibri"/>
                <a:cs typeface="Calibri"/>
              </a:rPr>
              <a:t>et al.</a:t>
            </a:r>
            <a:r>
              <a:rPr sz="1200" spc="70" dirty="0">
                <a:latin typeface="Calibri"/>
                <a:cs typeface="Calibri"/>
              </a:rPr>
              <a:t> </a:t>
            </a:r>
            <a:r>
              <a:rPr sz="1200" spc="-10" dirty="0">
                <a:latin typeface="Calibri"/>
                <a:cs typeface="Calibri"/>
              </a:rPr>
              <a:t>(2015) </a:t>
            </a:r>
            <a:r>
              <a:rPr sz="1200" spc="-5" dirty="0">
                <a:latin typeface="Calibri"/>
                <a:cs typeface="Calibri"/>
              </a:rPr>
              <a:t>Beyond bar and line graphs: time for </a:t>
            </a:r>
            <a:r>
              <a:rPr sz="1200" dirty="0">
                <a:latin typeface="Calibri"/>
                <a:cs typeface="Calibri"/>
              </a:rPr>
              <a:t>a </a:t>
            </a:r>
            <a:r>
              <a:rPr sz="1200" spc="-5" dirty="0">
                <a:latin typeface="Calibri"/>
                <a:cs typeface="Calibri"/>
              </a:rPr>
              <a:t>new data presentation paradigm. PLoS Biol. DOI:10.1371/journal.pbio.1002128</a:t>
            </a:r>
            <a:endParaRPr sz="1200" dirty="0">
              <a:latin typeface="Calibri"/>
              <a:cs typeface="Calibri"/>
            </a:endParaRPr>
          </a:p>
        </p:txBody>
      </p:sp>
      <p:sp>
        <p:nvSpPr>
          <p:cNvPr id="6" name="object 6"/>
          <p:cNvSpPr/>
          <p:nvPr/>
        </p:nvSpPr>
        <p:spPr>
          <a:xfrm>
            <a:off x="693218" y="1828800"/>
            <a:ext cx="6096613" cy="4309060"/>
          </a:xfrm>
          <a:prstGeom prst="rect">
            <a:avLst/>
          </a:prstGeom>
          <a:blipFill>
            <a:blip r:embed="rId2" cstate="print"/>
            <a:stretch>
              <a:fillRect/>
            </a:stretch>
          </a:blipFill>
        </p:spPr>
        <p:txBody>
          <a:bodyPr wrap="square" lIns="0" tIns="0" rIns="0" bIns="0" rtlCol="0"/>
          <a:lstStyle/>
          <a:p>
            <a:endParaRPr/>
          </a:p>
        </p:txBody>
      </p:sp>
      <p:sp>
        <p:nvSpPr>
          <p:cNvPr id="8" name="TextBox 7">
            <a:extLst>
              <a:ext uri="{FF2B5EF4-FFF2-40B4-BE49-F238E27FC236}">
                <a16:creationId xmlns:a16="http://schemas.microsoft.com/office/drawing/2014/main" id="{06C59507-127D-4461-911C-F05A6E7698CB}"/>
              </a:ext>
            </a:extLst>
          </p:cNvPr>
          <p:cNvSpPr txBox="1"/>
          <p:nvPr/>
        </p:nvSpPr>
        <p:spPr>
          <a:xfrm>
            <a:off x="998324" y="6063702"/>
            <a:ext cx="5486400" cy="369332"/>
          </a:xfrm>
          <a:prstGeom prst="rect">
            <a:avLst/>
          </a:prstGeom>
          <a:noFill/>
        </p:spPr>
        <p:txBody>
          <a:bodyPr wrap="square">
            <a:spAutoFit/>
          </a:bodyPr>
          <a:lstStyle/>
          <a:p>
            <a:r>
              <a:rPr lang="en-GB" sz="1800" b="0" spc="-5" dirty="0">
                <a:latin typeface="Calibri"/>
                <a:cs typeface="Calibri"/>
              </a:rPr>
              <a:t>Connect </a:t>
            </a:r>
            <a:r>
              <a:rPr lang="en-GB" sz="1800" b="0" dirty="0">
                <a:latin typeface="Calibri"/>
                <a:cs typeface="Calibri"/>
              </a:rPr>
              <a:t>the </a:t>
            </a:r>
            <a:r>
              <a:rPr lang="en-GB" sz="1800" b="0" spc="-5" dirty="0">
                <a:latin typeface="Calibri"/>
                <a:cs typeface="Calibri"/>
              </a:rPr>
              <a:t>dots </a:t>
            </a:r>
            <a:r>
              <a:rPr lang="en-GB" sz="1800" b="0" dirty="0">
                <a:latin typeface="Calibri"/>
                <a:cs typeface="Calibri"/>
              </a:rPr>
              <a:t>to </a:t>
            </a:r>
            <a:r>
              <a:rPr lang="en-GB" sz="1800" b="0" spc="-10" dirty="0">
                <a:latin typeface="Calibri"/>
                <a:cs typeface="Calibri"/>
              </a:rPr>
              <a:t>show </a:t>
            </a:r>
            <a:r>
              <a:rPr lang="en-GB" sz="1800" b="0" dirty="0">
                <a:latin typeface="Calibri"/>
                <a:cs typeface="Calibri"/>
              </a:rPr>
              <a:t>pairing; </a:t>
            </a:r>
            <a:r>
              <a:rPr lang="en-GB" sz="1800" b="0" spc="-5" dirty="0">
                <a:latin typeface="Calibri"/>
                <a:cs typeface="Calibri"/>
              </a:rPr>
              <a:t>or </a:t>
            </a:r>
            <a:r>
              <a:rPr lang="en-GB" sz="1800" b="0" spc="-10" dirty="0">
                <a:latin typeface="Calibri"/>
                <a:cs typeface="Calibri"/>
              </a:rPr>
              <a:t>plot </a:t>
            </a:r>
            <a:r>
              <a:rPr lang="en-GB" sz="1800" b="0" dirty="0">
                <a:latin typeface="Calibri"/>
                <a:cs typeface="Calibri"/>
              </a:rPr>
              <a:t>the</a:t>
            </a:r>
            <a:r>
              <a:rPr lang="en-GB" sz="1800" b="0" spc="5" dirty="0">
                <a:latin typeface="Calibri"/>
                <a:cs typeface="Calibri"/>
              </a:rPr>
              <a:t> </a:t>
            </a:r>
            <a:r>
              <a:rPr lang="en-GB" sz="1800" b="0" spc="-5" dirty="0">
                <a:latin typeface="Calibri"/>
                <a:cs typeface="Calibri"/>
              </a:rPr>
              <a:t>differences.</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01522"/>
            <a:ext cx="9927510" cy="689932"/>
          </a:xfrm>
          <a:prstGeom prst="rect">
            <a:avLst/>
          </a:prstGeom>
        </p:spPr>
        <p:txBody>
          <a:bodyPr vert="horz" wrap="square" lIns="0" tIns="12700" rIns="0" bIns="0" rtlCol="0">
            <a:spAutoFit/>
          </a:bodyPr>
          <a:lstStyle/>
          <a:p>
            <a:pPr marL="12700">
              <a:lnSpc>
                <a:spcPct val="100000"/>
              </a:lnSpc>
              <a:spcBef>
                <a:spcPts val="100"/>
              </a:spcBef>
            </a:pPr>
            <a:r>
              <a:rPr lang="en-US" sz="4400" spc="-5" dirty="0">
                <a:solidFill>
                  <a:schemeClr val="accent1">
                    <a:lumMod val="75000"/>
                  </a:schemeClr>
                </a:solidFill>
              </a:rPr>
              <a:t>D</a:t>
            </a:r>
            <a:r>
              <a:rPr sz="4400" spc="-5" dirty="0">
                <a:solidFill>
                  <a:schemeClr val="accent1">
                    <a:lumMod val="75000"/>
                  </a:schemeClr>
                </a:solidFill>
              </a:rPr>
              <a:t>on’t </a:t>
            </a:r>
            <a:r>
              <a:rPr sz="4400" dirty="0">
                <a:solidFill>
                  <a:schemeClr val="accent1">
                    <a:lumMod val="75000"/>
                  </a:schemeClr>
                </a:solidFill>
              </a:rPr>
              <a:t>use </a:t>
            </a:r>
            <a:r>
              <a:rPr sz="4400" spc="5" dirty="0">
                <a:solidFill>
                  <a:schemeClr val="accent1">
                    <a:lumMod val="75000"/>
                  </a:schemeClr>
                </a:solidFill>
              </a:rPr>
              <a:t>3D </a:t>
            </a:r>
            <a:r>
              <a:rPr sz="4400" spc="-5" dirty="0">
                <a:solidFill>
                  <a:schemeClr val="accent1">
                    <a:lumMod val="75000"/>
                  </a:schemeClr>
                </a:solidFill>
              </a:rPr>
              <a:t>graphs </a:t>
            </a:r>
            <a:r>
              <a:rPr sz="4400" dirty="0">
                <a:solidFill>
                  <a:schemeClr val="accent1">
                    <a:lumMod val="75000"/>
                  </a:schemeClr>
                </a:solidFill>
              </a:rPr>
              <a:t>to </a:t>
            </a:r>
            <a:r>
              <a:rPr sz="4400" spc="-5" dirty="0">
                <a:solidFill>
                  <a:schemeClr val="accent1">
                    <a:lumMod val="75000"/>
                  </a:schemeClr>
                </a:solidFill>
              </a:rPr>
              <a:t>display</a:t>
            </a:r>
            <a:r>
              <a:rPr sz="4400" spc="-15" dirty="0">
                <a:solidFill>
                  <a:schemeClr val="accent1">
                    <a:lumMod val="75000"/>
                  </a:schemeClr>
                </a:solidFill>
              </a:rPr>
              <a:t> </a:t>
            </a:r>
            <a:r>
              <a:rPr sz="4400" spc="-5" dirty="0">
                <a:solidFill>
                  <a:schemeClr val="accent1">
                    <a:lumMod val="75000"/>
                  </a:schemeClr>
                </a:solidFill>
              </a:rPr>
              <a:t>frequencies</a:t>
            </a:r>
          </a:p>
        </p:txBody>
      </p:sp>
      <p:sp>
        <p:nvSpPr>
          <p:cNvPr id="3" name="object 3"/>
          <p:cNvSpPr txBox="1"/>
          <p:nvPr/>
        </p:nvSpPr>
        <p:spPr>
          <a:xfrm>
            <a:off x="656908" y="1828800"/>
            <a:ext cx="3573779" cy="1928495"/>
          </a:xfrm>
          <a:prstGeom prst="rect">
            <a:avLst/>
          </a:prstGeom>
        </p:spPr>
        <p:txBody>
          <a:bodyPr vert="horz" wrap="square" lIns="0" tIns="31750" rIns="0" bIns="0" rtlCol="0">
            <a:spAutoFit/>
          </a:bodyPr>
          <a:lstStyle/>
          <a:p>
            <a:pPr marL="241300" indent="-228600">
              <a:lnSpc>
                <a:spcPct val="100000"/>
              </a:lnSpc>
              <a:spcBef>
                <a:spcPts val="250"/>
              </a:spcBef>
              <a:buFont typeface="Symbol"/>
              <a:buChar char=""/>
              <a:tabLst>
                <a:tab pos="241300" algn="l"/>
              </a:tabLst>
            </a:pPr>
            <a:r>
              <a:rPr sz="2000" dirty="0">
                <a:latin typeface="Calibri"/>
                <a:cs typeface="Calibri"/>
              </a:rPr>
              <a:t>3D </a:t>
            </a:r>
            <a:r>
              <a:rPr sz="2000" spc="-5" dirty="0">
                <a:latin typeface="Calibri"/>
                <a:cs typeface="Calibri"/>
              </a:rPr>
              <a:t>rendering </a:t>
            </a:r>
            <a:r>
              <a:rPr sz="2000" spc="-10" dirty="0">
                <a:latin typeface="Calibri"/>
                <a:cs typeface="Calibri"/>
              </a:rPr>
              <a:t>is</a:t>
            </a:r>
            <a:r>
              <a:rPr sz="2000" spc="-20" dirty="0">
                <a:latin typeface="Calibri"/>
                <a:cs typeface="Calibri"/>
              </a:rPr>
              <a:t> </a:t>
            </a:r>
            <a:r>
              <a:rPr sz="2000" spc="-5" dirty="0">
                <a:latin typeface="Calibri"/>
                <a:cs typeface="Calibri"/>
              </a:rPr>
              <a:t>gratuitous</a:t>
            </a:r>
            <a:endParaRPr sz="2000" dirty="0">
              <a:latin typeface="Calibri"/>
              <a:cs typeface="Calibri"/>
            </a:endParaRPr>
          </a:p>
          <a:p>
            <a:pPr marL="241300" marR="5080" indent="-228600">
              <a:lnSpc>
                <a:spcPct val="102099"/>
              </a:lnSpc>
              <a:spcBef>
                <a:spcPts val="105"/>
              </a:spcBef>
              <a:buFont typeface="Symbol"/>
              <a:buChar char=""/>
              <a:tabLst>
                <a:tab pos="241300" algn="l"/>
              </a:tabLst>
            </a:pPr>
            <a:r>
              <a:rPr sz="2000" dirty="0">
                <a:latin typeface="Calibri"/>
                <a:cs typeface="Calibri"/>
              </a:rPr>
              <a:t>It </a:t>
            </a:r>
            <a:r>
              <a:rPr sz="2000" spc="-5" dirty="0">
                <a:latin typeface="Calibri"/>
                <a:cs typeface="Calibri"/>
              </a:rPr>
              <a:t>makes </a:t>
            </a:r>
            <a:r>
              <a:rPr sz="2000" spc="-10" dirty="0">
                <a:latin typeface="Calibri"/>
                <a:cs typeface="Calibri"/>
              </a:rPr>
              <a:t>it </a:t>
            </a:r>
            <a:r>
              <a:rPr sz="2000" dirty="0">
                <a:latin typeface="Calibri"/>
                <a:cs typeface="Calibri"/>
              </a:rPr>
              <a:t>more </a:t>
            </a:r>
            <a:r>
              <a:rPr sz="2000" spc="-5" dirty="0">
                <a:latin typeface="Calibri"/>
                <a:cs typeface="Calibri"/>
              </a:rPr>
              <a:t>difficult </a:t>
            </a:r>
            <a:r>
              <a:rPr sz="2000" dirty="0">
                <a:latin typeface="Calibri"/>
                <a:cs typeface="Calibri"/>
              </a:rPr>
              <a:t>to </a:t>
            </a:r>
            <a:r>
              <a:rPr sz="2000" spc="-5" dirty="0">
                <a:latin typeface="Calibri"/>
                <a:cs typeface="Calibri"/>
              </a:rPr>
              <a:t>see  area, and hence </a:t>
            </a:r>
            <a:r>
              <a:rPr sz="2000" dirty="0">
                <a:latin typeface="Calibri"/>
                <a:cs typeface="Calibri"/>
              </a:rPr>
              <a:t>the</a:t>
            </a:r>
            <a:r>
              <a:rPr sz="2000" spc="-60" dirty="0">
                <a:latin typeface="Calibri"/>
                <a:cs typeface="Calibri"/>
              </a:rPr>
              <a:t> </a:t>
            </a:r>
            <a:r>
              <a:rPr sz="2000" spc="-5" dirty="0">
                <a:latin typeface="Calibri"/>
                <a:cs typeface="Calibri"/>
              </a:rPr>
              <a:t>frequencies</a:t>
            </a:r>
            <a:endParaRPr sz="2000" dirty="0">
              <a:latin typeface="Calibri"/>
              <a:cs typeface="Calibri"/>
            </a:endParaRPr>
          </a:p>
          <a:p>
            <a:pPr marL="241300" marR="108585" indent="-228600">
              <a:lnSpc>
                <a:spcPct val="101600"/>
              </a:lnSpc>
              <a:spcBef>
                <a:spcPts val="115"/>
              </a:spcBef>
              <a:buFont typeface="Symbol"/>
              <a:buChar char=""/>
              <a:tabLst>
                <a:tab pos="241300" algn="l"/>
              </a:tabLst>
            </a:pPr>
            <a:r>
              <a:rPr sz="2000" dirty="0">
                <a:latin typeface="Calibri"/>
                <a:cs typeface="Calibri"/>
              </a:rPr>
              <a:t>A </a:t>
            </a:r>
            <a:r>
              <a:rPr sz="2000" spc="-5" dirty="0">
                <a:latin typeface="Calibri"/>
                <a:cs typeface="Calibri"/>
              </a:rPr>
              <a:t>graph </a:t>
            </a:r>
            <a:r>
              <a:rPr sz="2000" dirty="0">
                <a:latin typeface="Calibri"/>
                <a:cs typeface="Calibri"/>
              </a:rPr>
              <a:t>that </a:t>
            </a:r>
            <a:r>
              <a:rPr sz="2000" spc="-10" dirty="0">
                <a:latin typeface="Calibri"/>
                <a:cs typeface="Calibri"/>
              </a:rPr>
              <a:t>is </a:t>
            </a:r>
            <a:r>
              <a:rPr sz="2000" spc="-5" dirty="0">
                <a:latin typeface="Calibri"/>
                <a:cs typeface="Calibri"/>
              </a:rPr>
              <a:t>meaningful</a:t>
            </a:r>
            <a:r>
              <a:rPr sz="2000" spc="-75" dirty="0">
                <a:latin typeface="Calibri"/>
                <a:cs typeface="Calibri"/>
              </a:rPr>
              <a:t> </a:t>
            </a:r>
            <a:r>
              <a:rPr sz="2000" dirty="0">
                <a:latin typeface="Calibri"/>
                <a:cs typeface="Calibri"/>
              </a:rPr>
              <a:t>only  </a:t>
            </a:r>
            <a:r>
              <a:rPr sz="2000" spc="-5" dirty="0">
                <a:latin typeface="Calibri"/>
                <a:cs typeface="Calibri"/>
              </a:rPr>
              <a:t>with numbers added </a:t>
            </a:r>
            <a:r>
              <a:rPr sz="2000" dirty="0">
                <a:latin typeface="Calibri"/>
                <a:cs typeface="Calibri"/>
              </a:rPr>
              <a:t>must </a:t>
            </a:r>
            <a:r>
              <a:rPr sz="2000" spc="-5" dirty="0">
                <a:latin typeface="Calibri"/>
                <a:cs typeface="Calibri"/>
              </a:rPr>
              <a:t>be  recognized </a:t>
            </a:r>
            <a:r>
              <a:rPr sz="2000" dirty="0">
                <a:latin typeface="Calibri"/>
                <a:cs typeface="Calibri"/>
              </a:rPr>
              <a:t>as a</a:t>
            </a:r>
            <a:r>
              <a:rPr sz="2000" spc="-35" dirty="0">
                <a:latin typeface="Calibri"/>
                <a:cs typeface="Calibri"/>
              </a:rPr>
              <a:t> </a:t>
            </a:r>
            <a:r>
              <a:rPr sz="2000" spc="-5" dirty="0">
                <a:latin typeface="Calibri"/>
                <a:cs typeface="Calibri"/>
              </a:rPr>
              <a:t>failure.</a:t>
            </a:r>
            <a:endParaRPr sz="2000" dirty="0">
              <a:latin typeface="Calibri"/>
              <a:cs typeface="Calibri"/>
            </a:endParaRPr>
          </a:p>
        </p:txBody>
      </p:sp>
      <p:sp>
        <p:nvSpPr>
          <p:cNvPr id="4" name="object 4"/>
          <p:cNvSpPr txBox="1"/>
          <p:nvPr/>
        </p:nvSpPr>
        <p:spPr>
          <a:xfrm>
            <a:off x="656908" y="4495800"/>
            <a:ext cx="3512820" cy="1106170"/>
          </a:xfrm>
          <a:prstGeom prst="rect">
            <a:avLst/>
          </a:prstGeom>
        </p:spPr>
        <p:txBody>
          <a:bodyPr vert="horz" wrap="square" lIns="0" tIns="8890" rIns="0" bIns="0" rtlCol="0">
            <a:spAutoFit/>
          </a:bodyPr>
          <a:lstStyle/>
          <a:p>
            <a:pPr marL="12700" marR="5080">
              <a:lnSpc>
                <a:spcPct val="101600"/>
              </a:lnSpc>
              <a:spcBef>
                <a:spcPts val="70"/>
              </a:spcBef>
            </a:pPr>
            <a:r>
              <a:rPr sz="1400" i="1" spc="-5" dirty="0">
                <a:latin typeface="Calibri"/>
                <a:cs typeface="Calibri"/>
              </a:rPr>
              <a:t>Cawley S, </a:t>
            </a:r>
            <a:r>
              <a:rPr sz="1400" i="1" dirty="0">
                <a:latin typeface="Calibri"/>
                <a:cs typeface="Calibri"/>
              </a:rPr>
              <a:t>et al. </a:t>
            </a:r>
            <a:r>
              <a:rPr sz="1400" i="1" spc="-10" dirty="0">
                <a:latin typeface="Calibri"/>
                <a:cs typeface="Calibri"/>
              </a:rPr>
              <a:t>(2004) </a:t>
            </a:r>
            <a:r>
              <a:rPr sz="1400" i="1" dirty="0">
                <a:latin typeface="Calibri"/>
                <a:cs typeface="Calibri"/>
              </a:rPr>
              <a:t>Unbiased </a:t>
            </a:r>
            <a:r>
              <a:rPr sz="1400" i="1" spc="-5" dirty="0">
                <a:latin typeface="Calibri"/>
                <a:cs typeface="Calibri"/>
              </a:rPr>
              <a:t>mapping </a:t>
            </a:r>
            <a:r>
              <a:rPr sz="1400" i="1" dirty="0">
                <a:latin typeface="Calibri"/>
                <a:cs typeface="Calibri"/>
              </a:rPr>
              <a:t>of  </a:t>
            </a:r>
            <a:r>
              <a:rPr sz="1400" i="1" spc="-5" dirty="0">
                <a:latin typeface="Calibri"/>
                <a:cs typeface="Calibri"/>
              </a:rPr>
              <a:t>transcription factor binding sites along </a:t>
            </a:r>
            <a:r>
              <a:rPr sz="1400" i="1" spc="-10" dirty="0">
                <a:latin typeface="Calibri"/>
                <a:cs typeface="Calibri"/>
              </a:rPr>
              <a:t>human  </a:t>
            </a:r>
            <a:r>
              <a:rPr sz="1400" i="1" spc="-5" dirty="0">
                <a:latin typeface="Calibri"/>
                <a:cs typeface="Calibri"/>
              </a:rPr>
              <a:t>chromosomes 21 </a:t>
            </a:r>
            <a:r>
              <a:rPr sz="1400" i="1" dirty="0">
                <a:latin typeface="Calibri"/>
                <a:cs typeface="Calibri"/>
              </a:rPr>
              <a:t>and </a:t>
            </a:r>
            <a:r>
              <a:rPr sz="1400" i="1" spc="-5" dirty="0">
                <a:latin typeface="Calibri"/>
                <a:cs typeface="Calibri"/>
              </a:rPr>
              <a:t>22 points </a:t>
            </a:r>
            <a:r>
              <a:rPr sz="1400" i="1" dirty="0">
                <a:latin typeface="Calibri"/>
                <a:cs typeface="Calibri"/>
              </a:rPr>
              <a:t>to </a:t>
            </a:r>
            <a:r>
              <a:rPr sz="1400" i="1" spc="-10" dirty="0">
                <a:latin typeface="Calibri"/>
                <a:cs typeface="Calibri"/>
              </a:rPr>
              <a:t>widespread  </a:t>
            </a:r>
            <a:r>
              <a:rPr sz="1400" i="1" spc="-5" dirty="0">
                <a:latin typeface="Calibri"/>
                <a:cs typeface="Calibri"/>
              </a:rPr>
              <a:t>regulation </a:t>
            </a:r>
            <a:r>
              <a:rPr sz="1400" i="1" dirty="0">
                <a:latin typeface="Calibri"/>
                <a:cs typeface="Calibri"/>
              </a:rPr>
              <a:t>of </a:t>
            </a:r>
            <a:r>
              <a:rPr sz="1400" i="1" spc="-5" dirty="0">
                <a:latin typeface="Calibri"/>
                <a:cs typeface="Calibri"/>
              </a:rPr>
              <a:t>noncoding RNAs. Cell </a:t>
            </a:r>
            <a:r>
              <a:rPr sz="1400" i="1" spc="-10" dirty="0">
                <a:latin typeface="Calibri"/>
                <a:cs typeface="Calibri"/>
              </a:rPr>
              <a:t>116:499-509,  </a:t>
            </a:r>
            <a:r>
              <a:rPr sz="1400" i="1" spc="-5" dirty="0">
                <a:latin typeface="Calibri"/>
                <a:cs typeface="Calibri"/>
              </a:rPr>
              <a:t>Figure</a:t>
            </a:r>
            <a:r>
              <a:rPr sz="1400" i="1" spc="5" dirty="0">
                <a:latin typeface="Calibri"/>
                <a:cs typeface="Calibri"/>
              </a:rPr>
              <a:t> </a:t>
            </a:r>
            <a:r>
              <a:rPr sz="1400" i="1" dirty="0">
                <a:latin typeface="Calibri"/>
                <a:cs typeface="Calibri"/>
              </a:rPr>
              <a:t>1</a:t>
            </a:r>
            <a:endParaRPr sz="1400" dirty="0">
              <a:latin typeface="Calibri"/>
              <a:cs typeface="Calibri"/>
            </a:endParaRPr>
          </a:p>
        </p:txBody>
      </p:sp>
      <p:sp>
        <p:nvSpPr>
          <p:cNvPr id="5" name="object 5"/>
          <p:cNvSpPr/>
          <p:nvPr/>
        </p:nvSpPr>
        <p:spPr>
          <a:xfrm>
            <a:off x="4724400" y="1981200"/>
            <a:ext cx="5692377" cy="405088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866" y="452798"/>
            <a:ext cx="7892733" cy="689932"/>
          </a:xfrm>
          <a:prstGeom prst="rect">
            <a:avLst/>
          </a:prstGeom>
        </p:spPr>
        <p:txBody>
          <a:bodyPr vert="horz" wrap="square" lIns="0" tIns="12700" rIns="0" bIns="0" rtlCol="0">
            <a:spAutoFit/>
          </a:bodyPr>
          <a:lstStyle/>
          <a:p>
            <a:pPr marL="12700">
              <a:lnSpc>
                <a:spcPct val="100000"/>
              </a:lnSpc>
              <a:spcBef>
                <a:spcPts val="100"/>
              </a:spcBef>
            </a:pPr>
            <a:r>
              <a:rPr sz="4400" spc="5" dirty="0">
                <a:solidFill>
                  <a:schemeClr val="accent1">
                    <a:lumMod val="75000"/>
                  </a:schemeClr>
                </a:solidFill>
              </a:rPr>
              <a:t>2D </a:t>
            </a:r>
            <a:r>
              <a:rPr sz="4400" dirty="0">
                <a:solidFill>
                  <a:schemeClr val="accent1">
                    <a:lumMod val="75000"/>
                  </a:schemeClr>
                </a:solidFill>
              </a:rPr>
              <a:t>pies </a:t>
            </a:r>
            <a:r>
              <a:rPr sz="4400" spc="-5" dirty="0">
                <a:solidFill>
                  <a:schemeClr val="accent1">
                    <a:lumMod val="75000"/>
                  </a:schemeClr>
                </a:solidFill>
              </a:rPr>
              <a:t>can also</a:t>
            </a:r>
            <a:r>
              <a:rPr sz="4400" spc="-100" dirty="0">
                <a:solidFill>
                  <a:schemeClr val="accent1">
                    <a:lumMod val="75000"/>
                  </a:schemeClr>
                </a:solidFill>
              </a:rPr>
              <a:t> </a:t>
            </a:r>
            <a:r>
              <a:rPr sz="4400" spc="-5" dirty="0">
                <a:solidFill>
                  <a:schemeClr val="accent1">
                    <a:lumMod val="75000"/>
                  </a:schemeClr>
                </a:solidFill>
              </a:rPr>
              <a:t>bewilder</a:t>
            </a:r>
          </a:p>
        </p:txBody>
      </p:sp>
      <p:sp>
        <p:nvSpPr>
          <p:cNvPr id="3" name="object 3"/>
          <p:cNvSpPr txBox="1"/>
          <p:nvPr/>
        </p:nvSpPr>
        <p:spPr>
          <a:xfrm>
            <a:off x="609600" y="1752600"/>
            <a:ext cx="4204970" cy="4428490"/>
          </a:xfrm>
          <a:prstGeom prst="rect">
            <a:avLst/>
          </a:prstGeom>
        </p:spPr>
        <p:txBody>
          <a:bodyPr vert="horz" wrap="square" lIns="0" tIns="6985" rIns="0" bIns="0" rtlCol="0">
            <a:spAutoFit/>
          </a:bodyPr>
          <a:lstStyle/>
          <a:p>
            <a:pPr marL="63500" marR="98425">
              <a:lnSpc>
                <a:spcPct val="101800"/>
              </a:lnSpc>
              <a:spcBef>
                <a:spcPts val="55"/>
              </a:spcBef>
            </a:pPr>
            <a:r>
              <a:rPr sz="2000" spc="-5" dirty="0">
                <a:latin typeface="Calibri"/>
                <a:cs typeface="Calibri"/>
              </a:rPr>
              <a:t>The main patterns of interest </a:t>
            </a:r>
            <a:r>
              <a:rPr sz="2000" dirty="0">
                <a:latin typeface="Calibri"/>
                <a:cs typeface="Calibri"/>
              </a:rPr>
              <a:t>were the  change </a:t>
            </a:r>
            <a:r>
              <a:rPr sz="2000" spc="-10" dirty="0">
                <a:latin typeface="Calibri"/>
                <a:cs typeface="Calibri"/>
              </a:rPr>
              <a:t>in </a:t>
            </a:r>
            <a:r>
              <a:rPr sz="2000" dirty="0">
                <a:latin typeface="Calibri"/>
                <a:cs typeface="Calibri"/>
              </a:rPr>
              <a:t>NO</a:t>
            </a:r>
            <a:r>
              <a:rPr sz="1950" baseline="-8547" dirty="0">
                <a:latin typeface="Calibri"/>
                <a:cs typeface="Calibri"/>
              </a:rPr>
              <a:t>3 </a:t>
            </a:r>
            <a:r>
              <a:rPr sz="2000" spc="-5" dirty="0">
                <a:latin typeface="Calibri"/>
                <a:cs typeface="Calibri"/>
              </a:rPr>
              <a:t>and </a:t>
            </a:r>
            <a:r>
              <a:rPr sz="2000" dirty="0">
                <a:latin typeface="Calibri"/>
                <a:cs typeface="Calibri"/>
              </a:rPr>
              <a:t>SO</a:t>
            </a:r>
            <a:r>
              <a:rPr sz="1950" baseline="-8547" dirty="0">
                <a:latin typeface="Calibri"/>
                <a:cs typeface="Calibri"/>
              </a:rPr>
              <a:t>4 </a:t>
            </a:r>
            <a:r>
              <a:rPr sz="2000" spc="-5" dirty="0">
                <a:latin typeface="Calibri"/>
                <a:cs typeface="Calibri"/>
              </a:rPr>
              <a:t>between winter  and summer, and </a:t>
            </a:r>
            <a:r>
              <a:rPr sz="2000" dirty="0">
                <a:latin typeface="Calibri"/>
                <a:cs typeface="Calibri"/>
              </a:rPr>
              <a:t>the </a:t>
            </a:r>
            <a:r>
              <a:rPr sz="2000" spc="-5" dirty="0">
                <a:latin typeface="Calibri"/>
                <a:cs typeface="Calibri"/>
              </a:rPr>
              <a:t>consistency of  </a:t>
            </a:r>
            <a:r>
              <a:rPr sz="2000" dirty="0">
                <a:latin typeface="Calibri"/>
                <a:cs typeface="Calibri"/>
              </a:rPr>
              <a:t>change </a:t>
            </a:r>
            <a:r>
              <a:rPr sz="2000" spc="-5" dirty="0">
                <a:latin typeface="Calibri"/>
                <a:cs typeface="Calibri"/>
              </a:rPr>
              <a:t>between geographic</a:t>
            </a:r>
            <a:r>
              <a:rPr sz="2000" dirty="0">
                <a:latin typeface="Calibri"/>
                <a:cs typeface="Calibri"/>
              </a:rPr>
              <a:t> </a:t>
            </a:r>
            <a:r>
              <a:rPr sz="2000" spc="-10" dirty="0">
                <a:latin typeface="Calibri"/>
                <a:cs typeface="Calibri"/>
              </a:rPr>
              <a:t>regions.</a:t>
            </a:r>
            <a:endParaRPr sz="2000" dirty="0">
              <a:latin typeface="Calibri"/>
              <a:cs typeface="Calibri"/>
            </a:endParaRPr>
          </a:p>
          <a:p>
            <a:pPr marL="63500">
              <a:lnSpc>
                <a:spcPct val="100000"/>
              </a:lnSpc>
              <a:spcBef>
                <a:spcPts val="25"/>
              </a:spcBef>
            </a:pPr>
            <a:r>
              <a:rPr sz="2000" spc="-5" dirty="0">
                <a:latin typeface="Calibri"/>
                <a:cs typeface="Calibri"/>
              </a:rPr>
              <a:t>This </a:t>
            </a:r>
            <a:r>
              <a:rPr sz="2000" spc="-10" dirty="0">
                <a:latin typeface="Calibri"/>
                <a:cs typeface="Calibri"/>
              </a:rPr>
              <a:t>is </a:t>
            </a:r>
            <a:r>
              <a:rPr sz="2000" spc="-5" dirty="0">
                <a:latin typeface="Calibri"/>
                <a:cs typeface="Calibri"/>
              </a:rPr>
              <a:t>not easy </a:t>
            </a:r>
            <a:r>
              <a:rPr sz="2000" dirty="0">
                <a:latin typeface="Calibri"/>
                <a:cs typeface="Calibri"/>
              </a:rPr>
              <a:t>to</a:t>
            </a:r>
            <a:r>
              <a:rPr sz="2000" spc="15" dirty="0">
                <a:latin typeface="Calibri"/>
                <a:cs typeface="Calibri"/>
              </a:rPr>
              <a:t> </a:t>
            </a:r>
            <a:r>
              <a:rPr sz="2000" spc="-5" dirty="0">
                <a:latin typeface="Calibri"/>
                <a:cs typeface="Calibri"/>
              </a:rPr>
              <a:t>see</a:t>
            </a:r>
            <a:endParaRPr sz="2000" dirty="0">
              <a:latin typeface="Calibri"/>
              <a:cs typeface="Calibri"/>
            </a:endParaRPr>
          </a:p>
          <a:p>
            <a:pPr marL="63500">
              <a:lnSpc>
                <a:spcPct val="100000"/>
              </a:lnSpc>
              <a:spcBef>
                <a:spcPts val="50"/>
              </a:spcBef>
            </a:pPr>
            <a:r>
              <a:rPr sz="2000" spc="-10" dirty="0">
                <a:latin typeface="Calibri"/>
                <a:cs typeface="Calibri"/>
              </a:rPr>
              <a:t>(“Huh?” </a:t>
            </a:r>
            <a:r>
              <a:rPr sz="2000" spc="-5" dirty="0">
                <a:latin typeface="Calibri"/>
                <a:cs typeface="Calibri"/>
              </a:rPr>
              <a:t>not</a:t>
            </a:r>
            <a:r>
              <a:rPr sz="2000" spc="20" dirty="0">
                <a:latin typeface="Calibri"/>
                <a:cs typeface="Calibri"/>
              </a:rPr>
              <a:t> </a:t>
            </a:r>
            <a:r>
              <a:rPr sz="2000" spc="-5" dirty="0">
                <a:latin typeface="Calibri"/>
                <a:cs typeface="Calibri"/>
              </a:rPr>
              <a:t>“Oh!”)</a:t>
            </a:r>
            <a:endParaRPr sz="2000" dirty="0">
              <a:latin typeface="Calibri"/>
              <a:cs typeface="Calibri"/>
            </a:endParaRPr>
          </a:p>
          <a:p>
            <a:pPr>
              <a:lnSpc>
                <a:spcPct val="100000"/>
              </a:lnSpc>
              <a:spcBef>
                <a:spcPts val="50"/>
              </a:spcBef>
            </a:pPr>
            <a:endParaRPr sz="1950" dirty="0">
              <a:latin typeface="Calibri"/>
              <a:cs typeface="Calibri"/>
            </a:endParaRPr>
          </a:p>
          <a:p>
            <a:pPr marL="63500" marR="55880">
              <a:lnSpc>
                <a:spcPct val="102099"/>
              </a:lnSpc>
            </a:pPr>
            <a:r>
              <a:rPr sz="2000" spc="-5" dirty="0">
                <a:latin typeface="Calibri"/>
                <a:cs typeface="Calibri"/>
              </a:rPr>
              <a:t>Design </a:t>
            </a:r>
            <a:r>
              <a:rPr sz="2000" dirty="0">
                <a:latin typeface="Calibri"/>
                <a:cs typeface="Calibri"/>
              </a:rPr>
              <a:t>a </a:t>
            </a:r>
            <a:r>
              <a:rPr sz="2000" spc="-5" dirty="0">
                <a:latin typeface="Calibri"/>
                <a:cs typeface="Calibri"/>
              </a:rPr>
              <a:t>graph </a:t>
            </a:r>
            <a:r>
              <a:rPr sz="2000" dirty="0">
                <a:latin typeface="Calibri"/>
                <a:cs typeface="Calibri"/>
              </a:rPr>
              <a:t>to </a:t>
            </a:r>
            <a:r>
              <a:rPr sz="2000" spc="-5" dirty="0">
                <a:latin typeface="Calibri"/>
                <a:cs typeface="Calibri"/>
              </a:rPr>
              <a:t>show </a:t>
            </a:r>
            <a:r>
              <a:rPr sz="2000" dirty="0">
                <a:latin typeface="Calibri"/>
                <a:cs typeface="Calibri"/>
              </a:rPr>
              <a:t>the change  </a:t>
            </a:r>
            <a:r>
              <a:rPr sz="2000" spc="-5" dirty="0">
                <a:latin typeface="Calibri"/>
                <a:cs typeface="Calibri"/>
              </a:rPr>
              <a:t>from summer </a:t>
            </a:r>
            <a:r>
              <a:rPr sz="2000" dirty="0">
                <a:latin typeface="Calibri"/>
                <a:cs typeface="Calibri"/>
              </a:rPr>
              <a:t>to </a:t>
            </a:r>
            <a:r>
              <a:rPr sz="2000" spc="-5" dirty="0">
                <a:latin typeface="Calibri"/>
                <a:cs typeface="Calibri"/>
              </a:rPr>
              <a:t>winter in </a:t>
            </a:r>
            <a:r>
              <a:rPr sz="2000" spc="5" dirty="0">
                <a:latin typeface="Calibri"/>
                <a:cs typeface="Calibri"/>
              </a:rPr>
              <a:t>NO</a:t>
            </a:r>
            <a:r>
              <a:rPr sz="1950" spc="7" baseline="-8547" dirty="0">
                <a:latin typeface="Calibri"/>
                <a:cs typeface="Calibri"/>
              </a:rPr>
              <a:t>3 </a:t>
            </a:r>
            <a:r>
              <a:rPr sz="2000" spc="-5" dirty="0">
                <a:latin typeface="Calibri"/>
                <a:cs typeface="Calibri"/>
              </a:rPr>
              <a:t>and SO</a:t>
            </a:r>
            <a:r>
              <a:rPr sz="1950" spc="-7" baseline="-8547" dirty="0">
                <a:latin typeface="Calibri"/>
                <a:cs typeface="Calibri"/>
              </a:rPr>
              <a:t>4</a:t>
            </a:r>
            <a:r>
              <a:rPr sz="2000" spc="-5" dirty="0">
                <a:latin typeface="Calibri"/>
                <a:cs typeface="Calibri"/>
              </a:rPr>
              <a:t>,  rather </a:t>
            </a:r>
            <a:r>
              <a:rPr sz="2000" dirty="0">
                <a:latin typeface="Calibri"/>
                <a:cs typeface="Calibri"/>
              </a:rPr>
              <a:t>than try to </a:t>
            </a:r>
            <a:r>
              <a:rPr sz="2000" spc="-5" dirty="0">
                <a:latin typeface="Calibri"/>
                <a:cs typeface="Calibri"/>
              </a:rPr>
              <a:t>display</a:t>
            </a:r>
            <a:r>
              <a:rPr sz="2000" spc="-35" dirty="0">
                <a:latin typeface="Calibri"/>
                <a:cs typeface="Calibri"/>
              </a:rPr>
              <a:t> </a:t>
            </a:r>
            <a:r>
              <a:rPr sz="2000" dirty="0">
                <a:latin typeface="Calibri"/>
                <a:cs typeface="Calibri"/>
              </a:rPr>
              <a:t>everything</a:t>
            </a:r>
            <a:r>
              <a:rPr sz="1400" dirty="0">
                <a:latin typeface="Calibri"/>
                <a:cs typeface="Calibri"/>
              </a:rPr>
              <a:t>.</a:t>
            </a:r>
          </a:p>
          <a:p>
            <a:pPr>
              <a:lnSpc>
                <a:spcPct val="100000"/>
              </a:lnSpc>
              <a:spcBef>
                <a:spcPts val="55"/>
              </a:spcBef>
            </a:pPr>
            <a:endParaRPr sz="2750" dirty="0">
              <a:latin typeface="Calibri"/>
              <a:cs typeface="Calibri"/>
            </a:endParaRPr>
          </a:p>
          <a:p>
            <a:pPr marL="63500" marR="239395">
              <a:lnSpc>
                <a:spcPct val="102200"/>
              </a:lnSpc>
            </a:pPr>
            <a:r>
              <a:rPr sz="1400" i="1" spc="-5" dirty="0">
                <a:latin typeface="Calibri"/>
                <a:cs typeface="Calibri"/>
              </a:rPr>
              <a:t>Bell </a:t>
            </a:r>
            <a:r>
              <a:rPr sz="1400" i="1" dirty="0">
                <a:latin typeface="Calibri"/>
                <a:cs typeface="Calibri"/>
              </a:rPr>
              <a:t>ML, et </a:t>
            </a:r>
            <a:r>
              <a:rPr sz="1400" i="1" spc="-10" dirty="0">
                <a:latin typeface="Calibri"/>
                <a:cs typeface="Calibri"/>
              </a:rPr>
              <a:t>al. (2007) </a:t>
            </a:r>
            <a:r>
              <a:rPr sz="1400" i="1" spc="-5" dirty="0">
                <a:latin typeface="Calibri"/>
                <a:cs typeface="Calibri"/>
              </a:rPr>
              <a:t>Spatial </a:t>
            </a:r>
            <a:r>
              <a:rPr sz="1400" i="1" dirty="0">
                <a:latin typeface="Calibri"/>
                <a:cs typeface="Calibri"/>
              </a:rPr>
              <a:t>and </a:t>
            </a:r>
            <a:r>
              <a:rPr sz="1400" i="1" spc="-5" dirty="0">
                <a:latin typeface="Calibri"/>
                <a:cs typeface="Calibri"/>
              </a:rPr>
              <a:t>temporal variation </a:t>
            </a:r>
            <a:r>
              <a:rPr sz="1400" i="1" dirty="0">
                <a:latin typeface="Calibri"/>
                <a:cs typeface="Calibri"/>
              </a:rPr>
              <a:t>in  </a:t>
            </a:r>
            <a:r>
              <a:rPr sz="1400" i="1" spc="-5" dirty="0">
                <a:latin typeface="Calibri"/>
                <a:cs typeface="Calibri"/>
              </a:rPr>
              <a:t>PM</a:t>
            </a:r>
            <a:r>
              <a:rPr sz="1350" i="1" spc="-7" baseline="-9259" dirty="0">
                <a:latin typeface="Calibri"/>
                <a:cs typeface="Calibri"/>
              </a:rPr>
              <a:t>2.5 </a:t>
            </a:r>
            <a:r>
              <a:rPr sz="1400" i="1" spc="-5" dirty="0">
                <a:latin typeface="Calibri"/>
                <a:cs typeface="Calibri"/>
              </a:rPr>
              <a:t>chemical composition </a:t>
            </a:r>
            <a:r>
              <a:rPr sz="1400" i="1" dirty="0">
                <a:latin typeface="Calibri"/>
                <a:cs typeface="Calibri"/>
              </a:rPr>
              <a:t>in the </a:t>
            </a:r>
            <a:r>
              <a:rPr sz="1400" i="1" spc="-5" dirty="0">
                <a:latin typeface="Calibri"/>
                <a:cs typeface="Calibri"/>
              </a:rPr>
              <a:t>United States for  </a:t>
            </a:r>
            <a:r>
              <a:rPr sz="1400" i="1" dirty="0">
                <a:latin typeface="Calibri"/>
                <a:cs typeface="Calibri"/>
              </a:rPr>
              <a:t>health </a:t>
            </a:r>
            <a:r>
              <a:rPr sz="1400" i="1" spc="-5" dirty="0">
                <a:latin typeface="Calibri"/>
                <a:cs typeface="Calibri"/>
              </a:rPr>
              <a:t>effects studies. Environmental Health  Perspectives 115:989-995, Figure</a:t>
            </a:r>
            <a:r>
              <a:rPr sz="1400" i="1" spc="15" dirty="0">
                <a:latin typeface="Calibri"/>
                <a:cs typeface="Calibri"/>
              </a:rPr>
              <a:t> </a:t>
            </a:r>
            <a:r>
              <a:rPr sz="1400" i="1" dirty="0">
                <a:latin typeface="Calibri"/>
                <a:cs typeface="Calibri"/>
              </a:rPr>
              <a:t>3</a:t>
            </a:r>
            <a:endParaRPr sz="1400" dirty="0">
              <a:latin typeface="Calibri"/>
              <a:cs typeface="Calibri"/>
            </a:endParaRPr>
          </a:p>
        </p:txBody>
      </p:sp>
      <p:sp>
        <p:nvSpPr>
          <p:cNvPr id="4" name="object 4"/>
          <p:cNvSpPr/>
          <p:nvPr/>
        </p:nvSpPr>
        <p:spPr>
          <a:xfrm>
            <a:off x="5114215" y="1749162"/>
            <a:ext cx="5136332" cy="470303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09600"/>
            <a:ext cx="8001000" cy="689932"/>
          </a:xfrm>
          <a:prstGeom prst="rect">
            <a:avLst/>
          </a:prstGeom>
        </p:spPr>
        <p:txBody>
          <a:bodyPr vert="horz" wrap="square" lIns="0" tIns="12700" rIns="0" bIns="0" rtlCol="0">
            <a:spAutoFit/>
          </a:bodyPr>
          <a:lstStyle/>
          <a:p>
            <a:pPr marL="12700">
              <a:lnSpc>
                <a:spcPct val="100000"/>
              </a:lnSpc>
              <a:spcBef>
                <a:spcPts val="100"/>
              </a:spcBef>
            </a:pPr>
            <a:r>
              <a:rPr sz="4400" spc="-5" dirty="0">
                <a:solidFill>
                  <a:schemeClr val="accent1">
                    <a:lumMod val="75000"/>
                  </a:schemeClr>
                </a:solidFill>
              </a:rPr>
              <a:t>Handling ratio</a:t>
            </a:r>
            <a:r>
              <a:rPr sz="4400" spc="-45" dirty="0">
                <a:solidFill>
                  <a:schemeClr val="accent1">
                    <a:lumMod val="75000"/>
                  </a:schemeClr>
                </a:solidFill>
              </a:rPr>
              <a:t> </a:t>
            </a:r>
            <a:r>
              <a:rPr sz="4400" spc="-5" dirty="0">
                <a:solidFill>
                  <a:schemeClr val="accent1">
                    <a:lumMod val="75000"/>
                  </a:schemeClr>
                </a:solidFill>
              </a:rPr>
              <a:t>data</a:t>
            </a:r>
          </a:p>
        </p:txBody>
      </p:sp>
      <p:sp>
        <p:nvSpPr>
          <p:cNvPr id="3" name="object 3"/>
          <p:cNvSpPr txBox="1"/>
          <p:nvPr/>
        </p:nvSpPr>
        <p:spPr>
          <a:xfrm>
            <a:off x="6553200" y="3150285"/>
            <a:ext cx="3616960" cy="2195729"/>
          </a:xfrm>
          <a:prstGeom prst="rect">
            <a:avLst/>
          </a:prstGeom>
        </p:spPr>
        <p:txBody>
          <a:bodyPr vert="horz" wrap="square" lIns="0" tIns="8890" rIns="0" bIns="0" rtlCol="0">
            <a:spAutoFit/>
          </a:bodyPr>
          <a:lstStyle/>
          <a:p>
            <a:pPr marL="12700" marR="5080">
              <a:lnSpc>
                <a:spcPct val="101600"/>
              </a:lnSpc>
              <a:spcBef>
                <a:spcPts val="70"/>
              </a:spcBef>
            </a:pPr>
            <a:r>
              <a:rPr sz="2000" dirty="0">
                <a:latin typeface="Calibri"/>
                <a:cs typeface="Calibri"/>
              </a:rPr>
              <a:t>Biomass </a:t>
            </a:r>
            <a:r>
              <a:rPr sz="2000" spc="-5" dirty="0">
                <a:latin typeface="Calibri"/>
                <a:cs typeface="Calibri"/>
              </a:rPr>
              <a:t>ratio </a:t>
            </a:r>
            <a:r>
              <a:rPr sz="2000" dirty="0">
                <a:latin typeface="Calibri"/>
                <a:cs typeface="Calibri"/>
              </a:rPr>
              <a:t>is </a:t>
            </a:r>
            <a:r>
              <a:rPr sz="2000" spc="-5" dirty="0">
                <a:latin typeface="Calibri"/>
                <a:cs typeface="Calibri"/>
              </a:rPr>
              <a:t>the total mass </a:t>
            </a:r>
            <a:r>
              <a:rPr sz="2000" dirty="0">
                <a:latin typeface="Calibri"/>
                <a:cs typeface="Calibri"/>
              </a:rPr>
              <a:t>of all</a:t>
            </a:r>
            <a:r>
              <a:rPr sz="2000" spc="-105" dirty="0">
                <a:latin typeface="Calibri"/>
                <a:cs typeface="Calibri"/>
              </a:rPr>
              <a:t> </a:t>
            </a:r>
            <a:r>
              <a:rPr sz="2000" dirty="0">
                <a:latin typeface="Calibri"/>
                <a:cs typeface="Calibri"/>
              </a:rPr>
              <a:t>marine  plants </a:t>
            </a:r>
            <a:r>
              <a:rPr sz="2000" spc="-5" dirty="0">
                <a:latin typeface="Calibri"/>
                <a:cs typeface="Calibri"/>
              </a:rPr>
              <a:t>and </a:t>
            </a:r>
            <a:r>
              <a:rPr sz="2000" dirty="0">
                <a:latin typeface="Calibri"/>
                <a:cs typeface="Calibri"/>
              </a:rPr>
              <a:t>animals per unit </a:t>
            </a:r>
            <a:r>
              <a:rPr sz="2000" spc="-5" dirty="0">
                <a:latin typeface="Calibri"/>
                <a:cs typeface="Calibri"/>
              </a:rPr>
              <a:t>area </a:t>
            </a:r>
            <a:r>
              <a:rPr sz="2000" dirty="0">
                <a:latin typeface="Calibri"/>
                <a:cs typeface="Calibri"/>
              </a:rPr>
              <a:t>of marine </a:t>
            </a:r>
            <a:r>
              <a:rPr sz="2000" spc="-5" dirty="0">
                <a:latin typeface="Calibri"/>
                <a:cs typeface="Calibri"/>
              </a:rPr>
              <a:t>reserve </a:t>
            </a:r>
            <a:r>
              <a:rPr sz="2000" dirty="0">
                <a:latin typeface="Calibri"/>
                <a:cs typeface="Calibri"/>
              </a:rPr>
              <a:t>divided by </a:t>
            </a:r>
            <a:r>
              <a:rPr sz="2000" spc="-5" dirty="0">
                <a:latin typeface="Calibri"/>
                <a:cs typeface="Calibri"/>
              </a:rPr>
              <a:t>the </a:t>
            </a:r>
            <a:r>
              <a:rPr sz="2000" dirty="0">
                <a:latin typeface="Calibri"/>
                <a:cs typeface="Calibri"/>
              </a:rPr>
              <a:t>same </a:t>
            </a:r>
            <a:r>
              <a:rPr sz="2000" spc="-5" dirty="0">
                <a:latin typeface="Calibri"/>
                <a:cs typeface="Calibri"/>
              </a:rPr>
              <a:t>quantity </a:t>
            </a:r>
            <a:r>
              <a:rPr sz="2000" dirty="0">
                <a:latin typeface="Calibri"/>
                <a:cs typeface="Calibri"/>
              </a:rPr>
              <a:t>in </a:t>
            </a:r>
            <a:r>
              <a:rPr sz="2000" spc="-5" dirty="0">
                <a:latin typeface="Calibri"/>
                <a:cs typeface="Calibri"/>
              </a:rPr>
              <a:t>the  unprotected control. </a:t>
            </a:r>
            <a:r>
              <a:rPr sz="2000" dirty="0">
                <a:latin typeface="Calibri"/>
                <a:cs typeface="Calibri"/>
              </a:rPr>
              <a:t>N = </a:t>
            </a:r>
            <a:r>
              <a:rPr sz="2000" spc="5" dirty="0">
                <a:latin typeface="Calibri"/>
                <a:cs typeface="Calibri"/>
              </a:rPr>
              <a:t>32 </a:t>
            </a:r>
            <a:r>
              <a:rPr sz="2000" dirty="0">
                <a:latin typeface="Calibri"/>
                <a:cs typeface="Calibri"/>
              </a:rPr>
              <a:t>pairs </a:t>
            </a:r>
            <a:r>
              <a:rPr sz="2000" spc="-5" dirty="0">
                <a:latin typeface="Calibri"/>
                <a:cs typeface="Calibri"/>
              </a:rPr>
              <a:t>(reserve  </a:t>
            </a:r>
            <a:r>
              <a:rPr sz="2000" dirty="0">
                <a:latin typeface="Calibri"/>
                <a:cs typeface="Calibri"/>
              </a:rPr>
              <a:t>and </a:t>
            </a:r>
            <a:r>
              <a:rPr sz="2000" spc="-5" dirty="0">
                <a:latin typeface="Calibri"/>
                <a:cs typeface="Calibri"/>
              </a:rPr>
              <a:t>control). Data from </a:t>
            </a:r>
            <a:r>
              <a:rPr sz="2000" dirty="0">
                <a:latin typeface="Calibri"/>
                <a:cs typeface="Calibri"/>
              </a:rPr>
              <a:t>Halpern</a:t>
            </a:r>
            <a:r>
              <a:rPr sz="2000" spc="-50" dirty="0">
                <a:latin typeface="Calibri"/>
                <a:cs typeface="Calibri"/>
              </a:rPr>
              <a:t> </a:t>
            </a:r>
            <a:r>
              <a:rPr sz="2000" spc="-10" dirty="0">
                <a:latin typeface="Calibri"/>
                <a:cs typeface="Calibri"/>
              </a:rPr>
              <a:t>(2003)</a:t>
            </a:r>
            <a:endParaRPr sz="2000" dirty="0">
              <a:latin typeface="Calibri"/>
              <a:cs typeface="Calibri"/>
            </a:endParaRPr>
          </a:p>
        </p:txBody>
      </p:sp>
      <p:sp>
        <p:nvSpPr>
          <p:cNvPr id="5" name="object 5"/>
          <p:cNvSpPr/>
          <p:nvPr/>
        </p:nvSpPr>
        <p:spPr>
          <a:xfrm>
            <a:off x="381000" y="2133600"/>
            <a:ext cx="5873750" cy="42291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81800" y="3200400"/>
            <a:ext cx="3700779" cy="250317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Calibri"/>
                <a:cs typeface="Calibri"/>
              </a:rPr>
              <a:t>Problems:</a:t>
            </a:r>
            <a:endParaRPr sz="2000" dirty="0">
              <a:latin typeface="Calibri"/>
              <a:cs typeface="Calibri"/>
            </a:endParaRPr>
          </a:p>
          <a:p>
            <a:pPr marL="12700" marR="207645">
              <a:lnSpc>
                <a:spcPct val="101600"/>
              </a:lnSpc>
              <a:spcBef>
                <a:spcPts val="15"/>
              </a:spcBef>
            </a:pPr>
            <a:r>
              <a:rPr sz="2000" spc="-5" dirty="0">
                <a:latin typeface="Calibri"/>
                <a:cs typeface="Calibri"/>
              </a:rPr>
              <a:t>Ratios less </a:t>
            </a:r>
            <a:r>
              <a:rPr sz="2000" dirty="0">
                <a:latin typeface="Calibri"/>
                <a:cs typeface="Calibri"/>
              </a:rPr>
              <a:t>than 1 </a:t>
            </a:r>
            <a:r>
              <a:rPr sz="2000" spc="-5" dirty="0">
                <a:latin typeface="Calibri"/>
                <a:cs typeface="Calibri"/>
              </a:rPr>
              <a:t>are sandwiched  between </a:t>
            </a:r>
            <a:r>
              <a:rPr sz="2000" dirty="0">
                <a:latin typeface="Calibri"/>
                <a:cs typeface="Calibri"/>
              </a:rPr>
              <a:t>0 </a:t>
            </a:r>
            <a:r>
              <a:rPr sz="2000" spc="-5" dirty="0">
                <a:latin typeface="Calibri"/>
                <a:cs typeface="Calibri"/>
              </a:rPr>
              <a:t>and </a:t>
            </a:r>
            <a:r>
              <a:rPr sz="2000" dirty="0">
                <a:latin typeface="Calibri"/>
                <a:cs typeface="Calibri"/>
              </a:rPr>
              <a:t>1, </a:t>
            </a:r>
            <a:r>
              <a:rPr sz="2000" spc="-5" dirty="0">
                <a:latin typeface="Calibri"/>
                <a:cs typeface="Calibri"/>
              </a:rPr>
              <a:t>distorting  magnitudes</a:t>
            </a:r>
            <a:endParaRPr sz="2000" dirty="0">
              <a:latin typeface="Calibri"/>
              <a:cs typeface="Calibri"/>
            </a:endParaRPr>
          </a:p>
          <a:p>
            <a:pPr>
              <a:lnSpc>
                <a:spcPct val="100000"/>
              </a:lnSpc>
              <a:spcBef>
                <a:spcPts val="60"/>
              </a:spcBef>
            </a:pPr>
            <a:endParaRPr sz="2000" dirty="0">
              <a:latin typeface="Calibri"/>
              <a:cs typeface="Calibri"/>
            </a:endParaRPr>
          </a:p>
          <a:p>
            <a:pPr marL="12700">
              <a:lnSpc>
                <a:spcPct val="100000"/>
              </a:lnSpc>
            </a:pPr>
            <a:r>
              <a:rPr sz="2000" b="1" dirty="0">
                <a:latin typeface="Calibri"/>
                <a:cs typeface="Calibri"/>
              </a:rPr>
              <a:t>Possible</a:t>
            </a:r>
            <a:r>
              <a:rPr sz="2000" b="1" spc="-15" dirty="0">
                <a:latin typeface="Calibri"/>
                <a:cs typeface="Calibri"/>
              </a:rPr>
              <a:t> </a:t>
            </a:r>
            <a:r>
              <a:rPr sz="2000" b="1" spc="-5" dirty="0">
                <a:latin typeface="Calibri"/>
                <a:cs typeface="Calibri"/>
              </a:rPr>
              <a:t>solutions:</a:t>
            </a:r>
            <a:endParaRPr sz="2000" dirty="0">
              <a:latin typeface="Calibri"/>
              <a:cs typeface="Calibri"/>
            </a:endParaRPr>
          </a:p>
          <a:p>
            <a:pPr marL="12700" marR="5080">
              <a:lnSpc>
                <a:spcPts val="2450"/>
              </a:lnSpc>
              <a:spcBef>
                <a:spcPts val="65"/>
              </a:spcBef>
            </a:pPr>
            <a:r>
              <a:rPr sz="2000" spc="-10" dirty="0">
                <a:latin typeface="Calibri"/>
                <a:cs typeface="Calibri"/>
              </a:rPr>
              <a:t>Use </a:t>
            </a:r>
            <a:r>
              <a:rPr sz="2000" spc="-5" dirty="0">
                <a:latin typeface="Calibri"/>
                <a:cs typeface="Calibri"/>
              </a:rPr>
              <a:t>log of </a:t>
            </a:r>
            <a:r>
              <a:rPr sz="2000" dirty="0">
                <a:latin typeface="Calibri"/>
                <a:cs typeface="Calibri"/>
              </a:rPr>
              <a:t>ratio </a:t>
            </a:r>
            <a:r>
              <a:rPr sz="2000" spc="5" dirty="0">
                <a:latin typeface="Calibri"/>
                <a:cs typeface="Calibri"/>
              </a:rPr>
              <a:t>so </a:t>
            </a:r>
            <a:r>
              <a:rPr sz="2000" dirty="0">
                <a:latin typeface="Calibri"/>
                <a:cs typeface="Calibri"/>
              </a:rPr>
              <a:t>that ratios</a:t>
            </a:r>
            <a:r>
              <a:rPr sz="2000" spc="-85" dirty="0">
                <a:latin typeface="Calibri"/>
                <a:cs typeface="Calibri"/>
              </a:rPr>
              <a:t> </a:t>
            </a:r>
            <a:r>
              <a:rPr sz="2000" spc="-5" dirty="0">
                <a:latin typeface="Calibri"/>
                <a:cs typeface="Calibri"/>
              </a:rPr>
              <a:t>above  and below </a:t>
            </a:r>
            <a:r>
              <a:rPr sz="2000" dirty="0">
                <a:latin typeface="Calibri"/>
                <a:cs typeface="Calibri"/>
              </a:rPr>
              <a:t>1 </a:t>
            </a:r>
            <a:r>
              <a:rPr sz="2000" spc="-5" dirty="0">
                <a:latin typeface="Calibri"/>
                <a:cs typeface="Calibri"/>
              </a:rPr>
              <a:t>have </a:t>
            </a:r>
            <a:r>
              <a:rPr sz="2000" dirty="0">
                <a:latin typeface="Calibri"/>
                <a:cs typeface="Calibri"/>
              </a:rPr>
              <a:t>the </a:t>
            </a:r>
            <a:r>
              <a:rPr sz="2000" spc="-5" dirty="0">
                <a:latin typeface="Calibri"/>
                <a:cs typeface="Calibri"/>
              </a:rPr>
              <a:t>same</a:t>
            </a:r>
            <a:r>
              <a:rPr sz="2000" spc="-20" dirty="0">
                <a:latin typeface="Calibri"/>
                <a:cs typeface="Calibri"/>
              </a:rPr>
              <a:t> </a:t>
            </a:r>
            <a:r>
              <a:rPr sz="2000" dirty="0">
                <a:latin typeface="Calibri"/>
                <a:cs typeface="Calibri"/>
              </a:rPr>
              <a:t>scale.</a:t>
            </a:r>
          </a:p>
        </p:txBody>
      </p:sp>
      <p:sp>
        <p:nvSpPr>
          <p:cNvPr id="8" name="object 2">
            <a:extLst>
              <a:ext uri="{FF2B5EF4-FFF2-40B4-BE49-F238E27FC236}">
                <a16:creationId xmlns:a16="http://schemas.microsoft.com/office/drawing/2014/main" id="{ED7723AA-D9E9-4AD3-9B56-A631D63D9E00}"/>
              </a:ext>
            </a:extLst>
          </p:cNvPr>
          <p:cNvSpPr txBox="1">
            <a:spLocks/>
          </p:cNvSpPr>
          <p:nvPr/>
        </p:nvSpPr>
        <p:spPr>
          <a:xfrm>
            <a:off x="838200" y="609600"/>
            <a:ext cx="8001000" cy="689932"/>
          </a:xfrm>
          <a:prstGeom prst="rect">
            <a:avLst/>
          </a:prstGeom>
        </p:spPr>
        <p:txBody>
          <a:bodyPr vert="horz" wrap="square" lIns="0" tIns="12700" rIns="0" bIns="0" rtlCol="0">
            <a:spAutoFit/>
          </a:bodyPr>
          <a:lstStyle>
            <a:lvl1pPr>
              <a:defRPr sz="2800" b="1" i="0">
                <a:solidFill>
                  <a:schemeClr val="tx1"/>
                </a:solidFill>
                <a:latin typeface="Calibri"/>
                <a:ea typeface="+mj-ea"/>
                <a:cs typeface="Calibri"/>
              </a:defRPr>
            </a:lvl1pPr>
          </a:lstStyle>
          <a:p>
            <a:pPr marL="12700">
              <a:spcBef>
                <a:spcPts val="100"/>
              </a:spcBef>
            </a:pPr>
            <a:r>
              <a:rPr lang="en-GB" sz="4400" kern="0" spc="-5">
                <a:solidFill>
                  <a:schemeClr val="accent1">
                    <a:lumMod val="75000"/>
                  </a:schemeClr>
                </a:solidFill>
              </a:rPr>
              <a:t>Handling ratio</a:t>
            </a:r>
            <a:r>
              <a:rPr lang="en-GB" sz="4400" kern="0" spc="-45">
                <a:solidFill>
                  <a:schemeClr val="accent1">
                    <a:lumMod val="75000"/>
                  </a:schemeClr>
                </a:solidFill>
              </a:rPr>
              <a:t> </a:t>
            </a:r>
            <a:r>
              <a:rPr lang="en-GB" sz="4400" kern="0" spc="-5">
                <a:solidFill>
                  <a:schemeClr val="accent1">
                    <a:lumMod val="75000"/>
                  </a:schemeClr>
                </a:solidFill>
              </a:rPr>
              <a:t>data</a:t>
            </a:r>
            <a:endParaRPr lang="en-GB" sz="4400" kern="0" spc="-5" dirty="0">
              <a:solidFill>
                <a:schemeClr val="accent1">
                  <a:lumMod val="75000"/>
                </a:schemeClr>
              </a:solidFill>
            </a:endParaRPr>
          </a:p>
        </p:txBody>
      </p:sp>
      <p:sp>
        <p:nvSpPr>
          <p:cNvPr id="10" name="object 5">
            <a:extLst>
              <a:ext uri="{FF2B5EF4-FFF2-40B4-BE49-F238E27FC236}">
                <a16:creationId xmlns:a16="http://schemas.microsoft.com/office/drawing/2014/main" id="{E171CA10-3401-4B5F-8355-3686BE1AC960}"/>
              </a:ext>
            </a:extLst>
          </p:cNvPr>
          <p:cNvSpPr/>
          <p:nvPr/>
        </p:nvSpPr>
        <p:spPr>
          <a:xfrm>
            <a:off x="381000" y="2133600"/>
            <a:ext cx="5873750" cy="42291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28800" y="1752600"/>
            <a:ext cx="7130733" cy="4460195"/>
          </a:xfrm>
          <a:prstGeom prst="rect">
            <a:avLst/>
          </a:prstGeom>
        </p:spPr>
        <p:txBody>
          <a:bodyPr vert="horz" wrap="square" lIns="0" tIns="12700" rIns="0" bIns="0" rtlCol="0">
            <a:spAutoFit/>
          </a:bodyPr>
          <a:lstStyle/>
          <a:p>
            <a:pPr>
              <a:lnSpc>
                <a:spcPct val="100000"/>
              </a:lnSpc>
              <a:spcBef>
                <a:spcPts val="55"/>
              </a:spcBef>
            </a:pPr>
            <a:endParaRPr sz="2300" dirty="0">
              <a:latin typeface="Calibri"/>
              <a:cs typeface="Calibri"/>
            </a:endParaRPr>
          </a:p>
          <a:p>
            <a:pPr marL="584200" indent="-342900">
              <a:lnSpc>
                <a:spcPct val="100000"/>
              </a:lnSpc>
              <a:buFont typeface="Arial" panose="020B0604020202020204" pitchFamily="34" charset="0"/>
              <a:buChar char="•"/>
              <a:tabLst>
                <a:tab pos="469900" algn="l"/>
              </a:tabLst>
            </a:pPr>
            <a:r>
              <a:rPr sz="2800" dirty="0">
                <a:latin typeface="Calibri"/>
                <a:cs typeface="Calibri"/>
              </a:rPr>
              <a:t>Why </a:t>
            </a:r>
            <a:r>
              <a:rPr sz="2800" spc="-5" dirty="0">
                <a:latin typeface="Calibri"/>
                <a:cs typeface="Calibri"/>
              </a:rPr>
              <a:t>make</a:t>
            </a:r>
            <a:r>
              <a:rPr sz="2800" spc="-20" dirty="0">
                <a:latin typeface="Calibri"/>
                <a:cs typeface="Calibri"/>
              </a:rPr>
              <a:t> </a:t>
            </a:r>
            <a:r>
              <a:rPr sz="2800" spc="-5" dirty="0">
                <a:latin typeface="Calibri"/>
                <a:cs typeface="Calibri"/>
              </a:rPr>
              <a:t>graphs?</a:t>
            </a:r>
            <a:endParaRPr sz="2800" dirty="0">
              <a:latin typeface="Calibri"/>
              <a:cs typeface="Calibri"/>
            </a:endParaRPr>
          </a:p>
          <a:p>
            <a:pPr marL="584200" indent="-342900">
              <a:lnSpc>
                <a:spcPct val="100000"/>
              </a:lnSpc>
              <a:spcBef>
                <a:spcPts val="1375"/>
              </a:spcBef>
              <a:buFont typeface="Arial" panose="020B0604020202020204" pitchFamily="34" charset="0"/>
              <a:buChar char="•"/>
              <a:tabLst>
                <a:tab pos="469900" algn="l"/>
              </a:tabLst>
            </a:pPr>
            <a:r>
              <a:rPr sz="2800" spc="-10" dirty="0">
                <a:latin typeface="Calibri"/>
                <a:cs typeface="Calibri"/>
              </a:rPr>
              <a:t>Principles </a:t>
            </a:r>
            <a:r>
              <a:rPr sz="2800" spc="-5" dirty="0">
                <a:latin typeface="Calibri"/>
                <a:cs typeface="Calibri"/>
              </a:rPr>
              <a:t>of effective</a:t>
            </a:r>
            <a:r>
              <a:rPr sz="2800" spc="10" dirty="0">
                <a:latin typeface="Calibri"/>
                <a:cs typeface="Calibri"/>
              </a:rPr>
              <a:t> </a:t>
            </a:r>
            <a:r>
              <a:rPr sz="2800" spc="-5" dirty="0">
                <a:latin typeface="Calibri"/>
                <a:cs typeface="Calibri"/>
              </a:rPr>
              <a:t>display</a:t>
            </a:r>
            <a:endParaRPr sz="2800" dirty="0">
              <a:latin typeface="Calibri"/>
              <a:cs typeface="Calibri"/>
            </a:endParaRPr>
          </a:p>
          <a:p>
            <a:pPr marL="584200" indent="-342900">
              <a:lnSpc>
                <a:spcPct val="100000"/>
              </a:lnSpc>
              <a:spcBef>
                <a:spcPts val="1375"/>
              </a:spcBef>
              <a:buFont typeface="Arial" panose="020B0604020202020204" pitchFamily="34" charset="0"/>
              <a:buChar char="•"/>
              <a:tabLst>
                <a:tab pos="469900" algn="l"/>
              </a:tabLst>
            </a:pPr>
            <a:r>
              <a:rPr sz="2800" spc="-5" dirty="0">
                <a:latin typeface="Calibri"/>
                <a:cs typeface="Calibri"/>
              </a:rPr>
              <a:t>Types of graphs </a:t>
            </a:r>
            <a:r>
              <a:rPr sz="2800" dirty="0">
                <a:latin typeface="Calibri"/>
                <a:cs typeface="Calibri"/>
              </a:rPr>
              <a:t>to </a:t>
            </a:r>
            <a:r>
              <a:rPr sz="2800" spc="-5" dirty="0">
                <a:latin typeface="Calibri"/>
                <a:cs typeface="Calibri"/>
              </a:rPr>
              <a:t>achieve </a:t>
            </a:r>
            <a:r>
              <a:rPr sz="2800" dirty="0">
                <a:latin typeface="Calibri"/>
                <a:cs typeface="Calibri"/>
              </a:rPr>
              <a:t>these</a:t>
            </a:r>
            <a:r>
              <a:rPr sz="2800" spc="15" dirty="0">
                <a:latin typeface="Calibri"/>
                <a:cs typeface="Calibri"/>
              </a:rPr>
              <a:t> </a:t>
            </a:r>
            <a:r>
              <a:rPr sz="2800" spc="-10" dirty="0">
                <a:latin typeface="Calibri"/>
                <a:cs typeface="Calibri"/>
              </a:rPr>
              <a:t>principles</a:t>
            </a:r>
            <a:endParaRPr sz="2800" dirty="0">
              <a:latin typeface="Calibri"/>
              <a:cs typeface="Calibri"/>
            </a:endParaRPr>
          </a:p>
          <a:p>
            <a:pPr marL="584200" indent="-342900">
              <a:lnSpc>
                <a:spcPct val="100000"/>
              </a:lnSpc>
              <a:spcBef>
                <a:spcPts val="1380"/>
              </a:spcBef>
              <a:buFont typeface="Arial" panose="020B0604020202020204" pitchFamily="34" charset="0"/>
              <a:buChar char="•"/>
              <a:tabLst>
                <a:tab pos="469900" algn="l"/>
              </a:tabLst>
            </a:pPr>
            <a:r>
              <a:rPr sz="2800" dirty="0">
                <a:latin typeface="Calibri"/>
                <a:cs typeface="Calibri"/>
              </a:rPr>
              <a:t>Why </a:t>
            </a:r>
            <a:r>
              <a:rPr sz="2800" spc="-5" dirty="0">
                <a:latin typeface="Calibri"/>
                <a:cs typeface="Calibri"/>
              </a:rPr>
              <a:t>some graphs </a:t>
            </a:r>
            <a:r>
              <a:rPr sz="2800" dirty="0">
                <a:latin typeface="Calibri"/>
                <a:cs typeface="Calibri"/>
              </a:rPr>
              <a:t>fail, </a:t>
            </a:r>
            <a:r>
              <a:rPr sz="2800" spc="-5" dirty="0">
                <a:latin typeface="Calibri"/>
                <a:cs typeface="Calibri"/>
              </a:rPr>
              <a:t>and </a:t>
            </a:r>
            <a:r>
              <a:rPr sz="2800" spc="5" dirty="0">
                <a:latin typeface="Calibri"/>
                <a:cs typeface="Calibri"/>
              </a:rPr>
              <a:t>what </a:t>
            </a:r>
            <a:r>
              <a:rPr sz="2800" spc="-5" dirty="0">
                <a:latin typeface="Calibri"/>
                <a:cs typeface="Calibri"/>
              </a:rPr>
              <a:t>can be</a:t>
            </a:r>
            <a:r>
              <a:rPr sz="2800" spc="-85" dirty="0">
                <a:latin typeface="Calibri"/>
                <a:cs typeface="Calibri"/>
              </a:rPr>
              <a:t> </a:t>
            </a:r>
            <a:r>
              <a:rPr sz="2800" spc="-5" dirty="0">
                <a:latin typeface="Calibri"/>
                <a:cs typeface="Calibri"/>
              </a:rPr>
              <a:t>done</a:t>
            </a:r>
            <a:endParaRPr sz="2800" dirty="0">
              <a:latin typeface="Calibri"/>
              <a:cs typeface="Calibri"/>
            </a:endParaRPr>
          </a:p>
          <a:p>
            <a:pPr marL="584200" indent="-342900">
              <a:lnSpc>
                <a:spcPct val="100000"/>
              </a:lnSpc>
              <a:spcBef>
                <a:spcPts val="1350"/>
              </a:spcBef>
              <a:buFont typeface="Arial" panose="020B0604020202020204" pitchFamily="34" charset="0"/>
              <a:buChar char="•"/>
              <a:tabLst>
                <a:tab pos="469900" algn="l"/>
              </a:tabLst>
            </a:pPr>
            <a:r>
              <a:rPr sz="2800" spc="-5" dirty="0">
                <a:latin typeface="Calibri"/>
                <a:cs typeface="Calibri"/>
              </a:rPr>
              <a:t>Some thoughts </a:t>
            </a:r>
            <a:r>
              <a:rPr sz="2800" spc="-10" dirty="0">
                <a:latin typeface="Calibri"/>
                <a:cs typeface="Calibri"/>
              </a:rPr>
              <a:t>about</a:t>
            </a:r>
            <a:r>
              <a:rPr sz="2800" dirty="0">
                <a:latin typeface="Calibri"/>
                <a:cs typeface="Calibri"/>
              </a:rPr>
              <a:t> </a:t>
            </a:r>
            <a:r>
              <a:rPr sz="2800" spc="-5" dirty="0">
                <a:latin typeface="Calibri"/>
                <a:cs typeface="Calibri"/>
              </a:rPr>
              <a:t>tables</a:t>
            </a:r>
            <a:endParaRPr sz="2800" dirty="0">
              <a:latin typeface="Calibri"/>
              <a:cs typeface="Calibri"/>
            </a:endParaRPr>
          </a:p>
          <a:p>
            <a:pPr marL="584200" indent="-342900">
              <a:lnSpc>
                <a:spcPct val="100000"/>
              </a:lnSpc>
              <a:spcBef>
                <a:spcPts val="1375"/>
              </a:spcBef>
              <a:buFont typeface="Arial" panose="020B0604020202020204" pitchFamily="34" charset="0"/>
              <a:buChar char="•"/>
              <a:tabLst>
                <a:tab pos="469900" algn="l"/>
              </a:tabLst>
            </a:pPr>
            <a:r>
              <a:rPr sz="2800" spc="-5" dirty="0">
                <a:latin typeface="Calibri"/>
                <a:cs typeface="Calibri"/>
              </a:rPr>
              <a:t>Interactive graphs</a:t>
            </a:r>
            <a:endParaRPr sz="2800" dirty="0">
              <a:latin typeface="Calibri"/>
              <a:cs typeface="Calibri"/>
            </a:endParaRPr>
          </a:p>
          <a:p>
            <a:pPr marL="584200" indent="-342900">
              <a:lnSpc>
                <a:spcPct val="100000"/>
              </a:lnSpc>
              <a:spcBef>
                <a:spcPts val="1380"/>
              </a:spcBef>
              <a:buFont typeface="Arial" panose="020B0604020202020204" pitchFamily="34" charset="0"/>
              <a:buChar char="•"/>
              <a:tabLst>
                <a:tab pos="469900" algn="l"/>
              </a:tabLst>
            </a:pPr>
            <a:r>
              <a:rPr sz="2800" spc="-10" dirty="0">
                <a:latin typeface="Calibri"/>
                <a:cs typeface="Calibri"/>
              </a:rPr>
              <a:t>Motion</a:t>
            </a:r>
            <a:endParaRPr sz="2800" dirty="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867" y="705103"/>
            <a:ext cx="8197533" cy="689932"/>
          </a:xfrm>
          <a:prstGeom prst="rect">
            <a:avLst/>
          </a:prstGeom>
        </p:spPr>
        <p:txBody>
          <a:bodyPr vert="horz" wrap="square" lIns="0" tIns="12700" rIns="0" bIns="0" rtlCol="0">
            <a:spAutoFit/>
          </a:bodyPr>
          <a:lstStyle/>
          <a:p>
            <a:pPr marL="12700">
              <a:lnSpc>
                <a:spcPct val="100000"/>
              </a:lnSpc>
              <a:spcBef>
                <a:spcPts val="100"/>
              </a:spcBef>
            </a:pPr>
            <a:r>
              <a:rPr sz="4400" spc="-5" dirty="0">
                <a:solidFill>
                  <a:schemeClr val="accent1">
                    <a:lumMod val="75000"/>
                  </a:schemeClr>
                </a:solidFill>
              </a:rPr>
              <a:t>What about</a:t>
            </a:r>
            <a:r>
              <a:rPr sz="4400" spc="-55" dirty="0">
                <a:solidFill>
                  <a:schemeClr val="accent1">
                    <a:lumMod val="75000"/>
                  </a:schemeClr>
                </a:solidFill>
              </a:rPr>
              <a:t> </a:t>
            </a:r>
            <a:r>
              <a:rPr sz="4400" spc="-5" dirty="0">
                <a:solidFill>
                  <a:schemeClr val="accent1">
                    <a:lumMod val="75000"/>
                  </a:schemeClr>
                </a:solidFill>
              </a:rPr>
              <a:t>tables?</a:t>
            </a:r>
          </a:p>
        </p:txBody>
      </p:sp>
      <p:sp>
        <p:nvSpPr>
          <p:cNvPr id="3" name="object 3"/>
          <p:cNvSpPr txBox="1"/>
          <p:nvPr/>
        </p:nvSpPr>
        <p:spPr>
          <a:xfrm>
            <a:off x="717867" y="1683765"/>
            <a:ext cx="8959215" cy="4467890"/>
          </a:xfrm>
          <a:prstGeom prst="rect">
            <a:avLst/>
          </a:prstGeom>
        </p:spPr>
        <p:txBody>
          <a:bodyPr vert="horz" wrap="square" lIns="0" tIns="6350" rIns="0" bIns="0" rtlCol="0">
            <a:spAutoFit/>
          </a:bodyPr>
          <a:lstStyle/>
          <a:p>
            <a:pPr marL="355600" marR="40005" indent="-342900">
              <a:lnSpc>
                <a:spcPct val="102099"/>
              </a:lnSpc>
              <a:spcBef>
                <a:spcPts val="50"/>
              </a:spcBef>
              <a:buFont typeface="Arial" panose="020B0604020202020204" pitchFamily="34" charset="0"/>
              <a:buChar char="•"/>
              <a:tabLst>
                <a:tab pos="241300" algn="l"/>
              </a:tabLst>
            </a:pPr>
            <a:r>
              <a:rPr sz="2400" spc="-5" dirty="0">
                <a:latin typeface="Calibri"/>
                <a:cs typeface="Calibri"/>
              </a:rPr>
              <a:t>Like graphs, </a:t>
            </a:r>
            <a:r>
              <a:rPr sz="2400" b="1" spc="-5" dirty="0">
                <a:latin typeface="Calibri"/>
                <a:cs typeface="Calibri"/>
              </a:rPr>
              <a:t>tables are used </a:t>
            </a:r>
            <a:r>
              <a:rPr sz="2400" b="1" dirty="0">
                <a:latin typeface="Calibri"/>
                <a:cs typeface="Calibri"/>
              </a:rPr>
              <a:t>to </a:t>
            </a:r>
            <a:r>
              <a:rPr sz="2400" b="1" spc="-5" dirty="0">
                <a:latin typeface="Calibri"/>
                <a:cs typeface="Calibri"/>
              </a:rPr>
              <a:t>compare measurements between </a:t>
            </a:r>
            <a:r>
              <a:rPr sz="2400" b="1" dirty="0">
                <a:latin typeface="Calibri"/>
                <a:cs typeface="Calibri"/>
              </a:rPr>
              <a:t>groups </a:t>
            </a:r>
            <a:r>
              <a:rPr sz="2400" b="1" spc="-5" dirty="0">
                <a:latin typeface="Calibri"/>
                <a:cs typeface="Calibri"/>
              </a:rPr>
              <a:t>and expose relationships between</a:t>
            </a:r>
            <a:r>
              <a:rPr sz="2400" b="1" spc="-10" dirty="0">
                <a:latin typeface="Calibri"/>
                <a:cs typeface="Calibri"/>
              </a:rPr>
              <a:t> </a:t>
            </a:r>
            <a:r>
              <a:rPr sz="2400" b="1" spc="-5" dirty="0">
                <a:latin typeface="Calibri"/>
                <a:cs typeface="Calibri"/>
              </a:rPr>
              <a:t>variables.</a:t>
            </a:r>
            <a:endParaRPr sz="2400" b="1" dirty="0">
              <a:latin typeface="Calibri"/>
              <a:cs typeface="Calibri"/>
            </a:endParaRPr>
          </a:p>
          <a:p>
            <a:pPr marL="342900" indent="-342900">
              <a:lnSpc>
                <a:spcPct val="100000"/>
              </a:lnSpc>
              <a:spcBef>
                <a:spcPts val="20"/>
              </a:spcBef>
              <a:buFont typeface="Arial" panose="020B0604020202020204" pitchFamily="34" charset="0"/>
              <a:buChar char="•"/>
            </a:pPr>
            <a:endParaRPr sz="2400" dirty="0">
              <a:latin typeface="Calibri"/>
              <a:cs typeface="Calibri"/>
            </a:endParaRPr>
          </a:p>
          <a:p>
            <a:pPr marL="355600" marR="5080" indent="-342900">
              <a:lnSpc>
                <a:spcPct val="102099"/>
              </a:lnSpc>
              <a:buFont typeface="Arial" panose="020B0604020202020204" pitchFamily="34" charset="0"/>
              <a:buChar char="•"/>
              <a:tabLst>
                <a:tab pos="241300" algn="l"/>
              </a:tabLst>
            </a:pPr>
            <a:r>
              <a:rPr sz="2400" b="1" dirty="0">
                <a:latin typeface="Calibri"/>
                <a:cs typeface="Calibri"/>
              </a:rPr>
              <a:t>For </a:t>
            </a:r>
            <a:r>
              <a:rPr sz="2400" b="1" spc="-10" dirty="0">
                <a:latin typeface="Calibri"/>
                <a:cs typeface="Calibri"/>
              </a:rPr>
              <a:t>some kinds </a:t>
            </a:r>
            <a:r>
              <a:rPr sz="2400" b="1" spc="-5" dirty="0">
                <a:latin typeface="Calibri"/>
                <a:cs typeface="Calibri"/>
              </a:rPr>
              <a:t>of data, </a:t>
            </a:r>
            <a:r>
              <a:rPr sz="2400" b="1" dirty="0">
                <a:latin typeface="Calibri"/>
                <a:cs typeface="Calibri"/>
              </a:rPr>
              <a:t>they </a:t>
            </a:r>
            <a:r>
              <a:rPr sz="2400" b="1" spc="-5" dirty="0">
                <a:latin typeface="Calibri"/>
                <a:cs typeface="Calibri"/>
              </a:rPr>
              <a:t>may be </a:t>
            </a:r>
            <a:r>
              <a:rPr sz="2400" b="1" dirty="0">
                <a:latin typeface="Calibri"/>
                <a:cs typeface="Calibri"/>
              </a:rPr>
              <a:t>the </a:t>
            </a:r>
            <a:r>
              <a:rPr sz="2400" b="1" spc="-5" dirty="0">
                <a:latin typeface="Calibri"/>
                <a:cs typeface="Calibri"/>
              </a:rPr>
              <a:t>best </a:t>
            </a:r>
            <a:r>
              <a:rPr sz="2400" b="1" spc="-10" dirty="0">
                <a:latin typeface="Calibri"/>
                <a:cs typeface="Calibri"/>
              </a:rPr>
              <a:t>way </a:t>
            </a:r>
            <a:r>
              <a:rPr sz="2400" b="1" dirty="0">
                <a:latin typeface="Calibri"/>
                <a:cs typeface="Calibri"/>
              </a:rPr>
              <a:t>to communicate </a:t>
            </a:r>
            <a:r>
              <a:rPr sz="2400" b="1" spc="-5" dirty="0">
                <a:latin typeface="Calibri"/>
                <a:cs typeface="Calibri"/>
              </a:rPr>
              <a:t>results </a:t>
            </a:r>
            <a:r>
              <a:rPr sz="2400" b="1" dirty="0">
                <a:latin typeface="Calibri"/>
                <a:cs typeface="Calibri"/>
              </a:rPr>
              <a:t>to a </a:t>
            </a:r>
            <a:r>
              <a:rPr sz="2400" b="1" spc="-10" dirty="0">
                <a:latin typeface="Calibri"/>
                <a:cs typeface="Calibri"/>
              </a:rPr>
              <a:t>wider  </a:t>
            </a:r>
            <a:r>
              <a:rPr sz="2400" b="1" spc="-5" dirty="0">
                <a:latin typeface="Calibri"/>
                <a:cs typeface="Calibri"/>
              </a:rPr>
              <a:t>audience.</a:t>
            </a:r>
            <a:endParaRPr sz="2400" b="1" dirty="0">
              <a:latin typeface="Calibri"/>
              <a:cs typeface="Calibri"/>
            </a:endParaRPr>
          </a:p>
          <a:p>
            <a:pPr marL="342900" indent="-342900">
              <a:lnSpc>
                <a:spcPct val="100000"/>
              </a:lnSpc>
              <a:spcBef>
                <a:spcPts val="40"/>
              </a:spcBef>
              <a:buFont typeface="Arial" panose="020B0604020202020204" pitchFamily="34" charset="0"/>
              <a:buChar char="•"/>
            </a:pPr>
            <a:endParaRPr sz="2400" dirty="0">
              <a:latin typeface="Calibri"/>
              <a:cs typeface="Calibri"/>
            </a:endParaRPr>
          </a:p>
          <a:p>
            <a:pPr marL="355600" indent="-342900">
              <a:lnSpc>
                <a:spcPct val="100000"/>
              </a:lnSpc>
              <a:buFont typeface="Arial" panose="020B0604020202020204" pitchFamily="34" charset="0"/>
              <a:buChar char="•"/>
              <a:tabLst>
                <a:tab pos="241300" algn="l"/>
              </a:tabLst>
            </a:pPr>
            <a:r>
              <a:rPr sz="2400" b="1" spc="-10" dirty="0">
                <a:latin typeface="Calibri"/>
                <a:cs typeface="Calibri"/>
              </a:rPr>
              <a:t>Use </a:t>
            </a:r>
            <a:r>
              <a:rPr sz="2400" b="1" spc="-5" dirty="0">
                <a:latin typeface="Calibri"/>
                <a:cs typeface="Calibri"/>
              </a:rPr>
              <a:t>tables </a:t>
            </a:r>
            <a:r>
              <a:rPr sz="2400" b="1" dirty="0">
                <a:latin typeface="Calibri"/>
                <a:cs typeface="Calibri"/>
              </a:rPr>
              <a:t>to </a:t>
            </a:r>
            <a:r>
              <a:rPr sz="2400" b="1" spc="-5" dirty="0">
                <a:latin typeface="Calibri"/>
                <a:cs typeface="Calibri"/>
              </a:rPr>
              <a:t>illuminate</a:t>
            </a:r>
            <a:r>
              <a:rPr sz="2400" b="1" spc="30" dirty="0">
                <a:latin typeface="Calibri"/>
                <a:cs typeface="Calibri"/>
              </a:rPr>
              <a:t> </a:t>
            </a:r>
            <a:r>
              <a:rPr sz="2400" b="1" spc="-5" dirty="0">
                <a:latin typeface="Calibri"/>
                <a:cs typeface="Calibri"/>
              </a:rPr>
              <a:t>patterns.</a:t>
            </a:r>
            <a:endParaRPr sz="2400" b="1" dirty="0">
              <a:latin typeface="Calibri"/>
              <a:cs typeface="Calibri"/>
            </a:endParaRPr>
          </a:p>
          <a:p>
            <a:pPr marL="12700">
              <a:lnSpc>
                <a:spcPct val="100000"/>
              </a:lnSpc>
              <a:spcBef>
                <a:spcPts val="30"/>
              </a:spcBef>
            </a:pPr>
            <a:endParaRPr lang="en-US" sz="2400" spc="-10" dirty="0">
              <a:latin typeface="Calibri"/>
              <a:cs typeface="Calibri"/>
            </a:endParaRPr>
          </a:p>
          <a:p>
            <a:pPr marL="355600" indent="-342900">
              <a:lnSpc>
                <a:spcPct val="100000"/>
              </a:lnSpc>
              <a:spcBef>
                <a:spcPts val="30"/>
              </a:spcBef>
              <a:buFont typeface="Arial" panose="020B0604020202020204" pitchFamily="34" charset="0"/>
              <a:buChar char="•"/>
            </a:pPr>
            <a:r>
              <a:rPr sz="2400" spc="-10" dirty="0">
                <a:latin typeface="Calibri"/>
                <a:cs typeface="Calibri"/>
              </a:rPr>
              <a:t>Make </a:t>
            </a:r>
            <a:r>
              <a:rPr sz="2400" spc="-5" dirty="0">
                <a:latin typeface="Calibri"/>
                <a:cs typeface="Calibri"/>
              </a:rPr>
              <a:t>your tables </a:t>
            </a:r>
            <a:r>
              <a:rPr sz="2400" dirty="0">
                <a:latin typeface="Calibri"/>
                <a:cs typeface="Calibri"/>
              </a:rPr>
              <a:t>so that they </a:t>
            </a:r>
            <a:r>
              <a:rPr sz="2400" b="1" spc="-5" dirty="0">
                <a:latin typeface="Calibri"/>
                <a:cs typeface="Calibri"/>
              </a:rPr>
              <a:t>cause the viewer </a:t>
            </a:r>
            <a:r>
              <a:rPr sz="2400" b="1" dirty="0">
                <a:latin typeface="Calibri"/>
                <a:cs typeface="Calibri"/>
              </a:rPr>
              <a:t>to go </a:t>
            </a:r>
            <a:r>
              <a:rPr sz="2400" b="1" spc="-5" dirty="0">
                <a:latin typeface="Calibri"/>
                <a:cs typeface="Calibri"/>
              </a:rPr>
              <a:t>“Oh!” </a:t>
            </a:r>
            <a:r>
              <a:rPr sz="2400" b="1" dirty="0">
                <a:latin typeface="Calibri"/>
                <a:cs typeface="Calibri"/>
              </a:rPr>
              <a:t>and </a:t>
            </a:r>
            <a:r>
              <a:rPr sz="2400" b="1" spc="-5" dirty="0">
                <a:latin typeface="Calibri"/>
                <a:cs typeface="Calibri"/>
              </a:rPr>
              <a:t>not</a:t>
            </a:r>
            <a:r>
              <a:rPr sz="2400" b="1" spc="5" dirty="0">
                <a:latin typeface="Calibri"/>
                <a:cs typeface="Calibri"/>
              </a:rPr>
              <a:t> </a:t>
            </a:r>
            <a:r>
              <a:rPr sz="2400" b="1" spc="-10" dirty="0">
                <a:latin typeface="Calibri"/>
                <a:cs typeface="Calibri"/>
              </a:rPr>
              <a:t>“Huh?”</a:t>
            </a:r>
            <a:endParaRPr sz="2400" b="1" dirty="0">
              <a:latin typeface="Calibri"/>
              <a:cs typeface="Calibri"/>
            </a:endParaRPr>
          </a:p>
          <a:p>
            <a:pPr marL="342900" indent="-342900">
              <a:lnSpc>
                <a:spcPct val="100000"/>
              </a:lnSpc>
              <a:spcBef>
                <a:spcPts val="5"/>
              </a:spcBef>
              <a:buFont typeface="Arial" panose="020B0604020202020204" pitchFamily="34" charset="0"/>
              <a:buChar char="•"/>
            </a:pPr>
            <a:endParaRPr sz="2400" dirty="0">
              <a:latin typeface="Calibri"/>
              <a:cs typeface="Calibri"/>
            </a:endParaRPr>
          </a:p>
          <a:p>
            <a:pPr marL="355600" indent="-342900">
              <a:lnSpc>
                <a:spcPct val="100000"/>
              </a:lnSpc>
              <a:buFont typeface="Arial" panose="020B0604020202020204" pitchFamily="34" charset="0"/>
              <a:buChar char="•"/>
            </a:pPr>
            <a:r>
              <a:rPr sz="2400" b="1" spc="-5" dirty="0">
                <a:latin typeface="Calibri"/>
                <a:cs typeface="Calibri"/>
              </a:rPr>
              <a:t>Put tables </a:t>
            </a:r>
            <a:r>
              <a:rPr sz="2400" b="1" dirty="0">
                <a:latin typeface="Calibri"/>
                <a:cs typeface="Calibri"/>
              </a:rPr>
              <a:t>for </a:t>
            </a:r>
            <a:r>
              <a:rPr sz="2400" b="1" spc="-5" dirty="0">
                <a:latin typeface="Calibri"/>
                <a:cs typeface="Calibri"/>
              </a:rPr>
              <a:t>storing numbers into </a:t>
            </a:r>
            <a:r>
              <a:rPr sz="2400" b="1" spc="-10" dirty="0">
                <a:latin typeface="Calibri"/>
                <a:cs typeface="Calibri"/>
              </a:rPr>
              <a:t>Appendix </a:t>
            </a:r>
            <a:r>
              <a:rPr sz="2400" b="1" spc="-5" dirty="0">
                <a:latin typeface="Calibri"/>
                <a:cs typeface="Calibri"/>
              </a:rPr>
              <a:t>or</a:t>
            </a:r>
            <a:r>
              <a:rPr sz="2400" b="1" spc="85" dirty="0">
                <a:latin typeface="Calibri"/>
                <a:cs typeface="Calibri"/>
              </a:rPr>
              <a:t> </a:t>
            </a:r>
            <a:r>
              <a:rPr sz="2400" b="1" dirty="0">
                <a:latin typeface="Calibri"/>
                <a:cs typeface="Calibri"/>
              </a:rPr>
              <a:t>Supplement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867" y="705103"/>
            <a:ext cx="9111933" cy="689932"/>
          </a:xfrm>
          <a:prstGeom prst="rect">
            <a:avLst/>
          </a:prstGeom>
        </p:spPr>
        <p:txBody>
          <a:bodyPr vert="horz" wrap="square" lIns="0" tIns="12700" rIns="0" bIns="0" rtlCol="0">
            <a:spAutoFit/>
          </a:bodyPr>
          <a:lstStyle/>
          <a:p>
            <a:pPr marL="12700">
              <a:lnSpc>
                <a:spcPct val="100000"/>
              </a:lnSpc>
              <a:spcBef>
                <a:spcPts val="100"/>
              </a:spcBef>
            </a:pPr>
            <a:r>
              <a:rPr sz="4400" spc="-5" dirty="0">
                <a:solidFill>
                  <a:schemeClr val="accent1">
                    <a:lumMod val="75000"/>
                  </a:schemeClr>
                </a:solidFill>
              </a:rPr>
              <a:t>Improving tables </a:t>
            </a:r>
            <a:r>
              <a:rPr sz="4400" dirty="0">
                <a:solidFill>
                  <a:schemeClr val="accent1">
                    <a:lumMod val="75000"/>
                  </a:schemeClr>
                </a:solidFill>
              </a:rPr>
              <a:t>-</a:t>
            </a:r>
            <a:r>
              <a:rPr sz="4400" spc="-35" dirty="0">
                <a:solidFill>
                  <a:schemeClr val="accent1">
                    <a:lumMod val="75000"/>
                  </a:schemeClr>
                </a:solidFill>
              </a:rPr>
              <a:t> </a:t>
            </a:r>
            <a:r>
              <a:rPr sz="4400" spc="-5" dirty="0">
                <a:solidFill>
                  <a:schemeClr val="accent1">
                    <a:lumMod val="75000"/>
                  </a:schemeClr>
                </a:solidFill>
              </a:rPr>
              <a:t>example</a:t>
            </a:r>
          </a:p>
        </p:txBody>
      </p:sp>
      <p:sp>
        <p:nvSpPr>
          <p:cNvPr id="3" name="object 3"/>
          <p:cNvSpPr txBox="1"/>
          <p:nvPr/>
        </p:nvSpPr>
        <p:spPr>
          <a:xfrm>
            <a:off x="7848600" y="2209800"/>
            <a:ext cx="2895600" cy="3119187"/>
          </a:xfrm>
          <a:prstGeom prst="rect">
            <a:avLst/>
          </a:prstGeom>
        </p:spPr>
        <p:txBody>
          <a:bodyPr vert="horz" wrap="square" lIns="0" tIns="6985" rIns="0" bIns="0" rtlCol="0">
            <a:spAutoFit/>
          </a:bodyPr>
          <a:lstStyle/>
          <a:p>
            <a:pPr marL="12700" marR="377825">
              <a:lnSpc>
                <a:spcPct val="101800"/>
              </a:lnSpc>
              <a:spcBef>
                <a:spcPts val="55"/>
              </a:spcBef>
            </a:pPr>
            <a:r>
              <a:rPr sz="2000" spc="-10" dirty="0">
                <a:latin typeface="Calibri"/>
                <a:cs typeface="Calibri"/>
              </a:rPr>
              <a:t>Difficult </a:t>
            </a:r>
            <a:r>
              <a:rPr sz="2000" dirty="0">
                <a:latin typeface="Calibri"/>
                <a:cs typeface="Calibri"/>
              </a:rPr>
              <a:t>to </a:t>
            </a:r>
            <a:r>
              <a:rPr sz="2000" spc="-5" dirty="0">
                <a:latin typeface="Calibri"/>
                <a:cs typeface="Calibri"/>
              </a:rPr>
              <a:t>see </a:t>
            </a:r>
            <a:r>
              <a:rPr sz="2000" dirty="0">
                <a:latin typeface="Calibri"/>
                <a:cs typeface="Calibri"/>
              </a:rPr>
              <a:t>a  </a:t>
            </a:r>
            <a:r>
              <a:rPr sz="2000" spc="-10" dirty="0">
                <a:latin typeface="Calibri"/>
                <a:cs typeface="Calibri"/>
              </a:rPr>
              <a:t>relationship  </a:t>
            </a:r>
            <a:r>
              <a:rPr sz="2000" spc="-5" dirty="0">
                <a:latin typeface="Calibri"/>
                <a:cs typeface="Calibri"/>
              </a:rPr>
              <a:t>between </a:t>
            </a:r>
            <a:r>
              <a:rPr sz="2000" i="1" dirty="0">
                <a:latin typeface="Calibri"/>
                <a:cs typeface="Calibri"/>
              </a:rPr>
              <a:t>F </a:t>
            </a:r>
            <a:r>
              <a:rPr sz="2000" spc="-10" dirty="0">
                <a:latin typeface="Calibri"/>
                <a:cs typeface="Calibri"/>
              </a:rPr>
              <a:t>and </a:t>
            </a:r>
            <a:r>
              <a:rPr sz="2000" spc="-5" dirty="0">
                <a:latin typeface="Calibri"/>
                <a:cs typeface="Calibri"/>
              </a:rPr>
              <a:t>survival.</a:t>
            </a:r>
            <a:endParaRPr sz="2000" dirty="0">
              <a:latin typeface="Calibri"/>
              <a:cs typeface="Calibri"/>
            </a:endParaRPr>
          </a:p>
          <a:p>
            <a:pPr>
              <a:lnSpc>
                <a:spcPct val="100000"/>
              </a:lnSpc>
              <a:spcBef>
                <a:spcPts val="45"/>
              </a:spcBef>
            </a:pPr>
            <a:endParaRPr sz="1950" dirty="0">
              <a:latin typeface="Calibri"/>
              <a:cs typeface="Calibri"/>
            </a:endParaRPr>
          </a:p>
          <a:p>
            <a:pPr marL="12700" marR="151765">
              <a:lnSpc>
                <a:spcPct val="102099"/>
              </a:lnSpc>
            </a:pPr>
            <a:r>
              <a:rPr sz="2000" spc="-5" dirty="0">
                <a:latin typeface="Calibri"/>
                <a:cs typeface="Calibri"/>
              </a:rPr>
              <a:t>Uneven </a:t>
            </a:r>
            <a:r>
              <a:rPr sz="2000" spc="-10" dirty="0">
                <a:latin typeface="Calibri"/>
                <a:cs typeface="Calibri"/>
              </a:rPr>
              <a:t>line </a:t>
            </a:r>
            <a:r>
              <a:rPr sz="2000" spc="-5" dirty="0">
                <a:latin typeface="Calibri"/>
                <a:cs typeface="Calibri"/>
              </a:rPr>
              <a:t>spacing, </a:t>
            </a:r>
            <a:r>
              <a:rPr sz="2000" dirty="0">
                <a:latin typeface="Calibri"/>
                <a:cs typeface="Calibri"/>
              </a:rPr>
              <a:t>the </a:t>
            </a:r>
            <a:r>
              <a:rPr sz="2000" spc="-5" dirty="0">
                <a:latin typeface="Calibri"/>
                <a:cs typeface="Calibri"/>
              </a:rPr>
              <a:t>gaps  break up</a:t>
            </a:r>
            <a:r>
              <a:rPr sz="2000" spc="-85" dirty="0">
                <a:latin typeface="Calibri"/>
                <a:cs typeface="Calibri"/>
              </a:rPr>
              <a:t> </a:t>
            </a:r>
            <a:r>
              <a:rPr sz="2000" spc="-5" dirty="0">
                <a:latin typeface="Calibri"/>
                <a:cs typeface="Calibri"/>
              </a:rPr>
              <a:t>patterns.</a:t>
            </a:r>
            <a:endParaRPr sz="2000" dirty="0">
              <a:latin typeface="Calibri"/>
              <a:cs typeface="Calibri"/>
            </a:endParaRPr>
          </a:p>
          <a:p>
            <a:pPr>
              <a:lnSpc>
                <a:spcPct val="100000"/>
              </a:lnSpc>
              <a:spcBef>
                <a:spcPts val="50"/>
              </a:spcBef>
            </a:pPr>
            <a:endParaRPr sz="1950" dirty="0">
              <a:latin typeface="Calibri"/>
              <a:cs typeface="Calibri"/>
            </a:endParaRPr>
          </a:p>
          <a:p>
            <a:pPr marL="12700" marR="305435">
              <a:lnSpc>
                <a:spcPct val="102099"/>
              </a:lnSpc>
            </a:pPr>
            <a:r>
              <a:rPr sz="2000" spc="-5" dirty="0">
                <a:latin typeface="Calibri"/>
                <a:cs typeface="Calibri"/>
              </a:rPr>
              <a:t>Too </a:t>
            </a:r>
            <a:r>
              <a:rPr sz="2000" dirty="0">
                <a:latin typeface="Calibri"/>
                <a:cs typeface="Calibri"/>
              </a:rPr>
              <a:t>much</a:t>
            </a:r>
            <a:r>
              <a:rPr sz="2000" spc="-100" dirty="0">
                <a:latin typeface="Calibri"/>
                <a:cs typeface="Calibri"/>
              </a:rPr>
              <a:t> </a:t>
            </a:r>
            <a:r>
              <a:rPr sz="2000" dirty="0">
                <a:latin typeface="Calibri"/>
                <a:cs typeface="Calibri"/>
              </a:rPr>
              <a:t>empty </a:t>
            </a:r>
            <a:r>
              <a:rPr sz="2000" spc="-5" dirty="0">
                <a:latin typeface="Calibri"/>
                <a:cs typeface="Calibri"/>
              </a:rPr>
              <a:t>space.</a:t>
            </a:r>
            <a:endParaRPr sz="2000" dirty="0">
              <a:latin typeface="Calibri"/>
              <a:cs typeface="Calibri"/>
            </a:endParaRPr>
          </a:p>
          <a:p>
            <a:pPr>
              <a:lnSpc>
                <a:spcPct val="100000"/>
              </a:lnSpc>
              <a:spcBef>
                <a:spcPts val="35"/>
              </a:spcBef>
            </a:pPr>
            <a:endParaRPr sz="2000" dirty="0">
              <a:latin typeface="Calibri"/>
              <a:cs typeface="Calibri"/>
            </a:endParaRPr>
          </a:p>
          <a:p>
            <a:pPr marL="12700">
              <a:lnSpc>
                <a:spcPct val="100000"/>
              </a:lnSpc>
            </a:pPr>
            <a:r>
              <a:rPr sz="2000" spc="-5" dirty="0">
                <a:latin typeface="Calibri"/>
                <a:cs typeface="Calibri"/>
              </a:rPr>
              <a:t>Too many</a:t>
            </a:r>
            <a:r>
              <a:rPr sz="2000" spc="-80" dirty="0">
                <a:latin typeface="Calibri"/>
                <a:cs typeface="Calibri"/>
              </a:rPr>
              <a:t> </a:t>
            </a:r>
            <a:r>
              <a:rPr sz="2000" spc="-5" dirty="0">
                <a:latin typeface="Calibri"/>
                <a:cs typeface="Calibri"/>
              </a:rPr>
              <a:t>decimals.</a:t>
            </a:r>
            <a:endParaRPr sz="2000" dirty="0">
              <a:latin typeface="Calibri"/>
              <a:cs typeface="Calibri"/>
            </a:endParaRPr>
          </a:p>
        </p:txBody>
      </p:sp>
      <p:sp>
        <p:nvSpPr>
          <p:cNvPr id="4" name="object 4"/>
          <p:cNvSpPr/>
          <p:nvPr/>
        </p:nvSpPr>
        <p:spPr>
          <a:xfrm>
            <a:off x="457200" y="1752600"/>
            <a:ext cx="7151932" cy="425414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8647" y="1775513"/>
            <a:ext cx="8620125" cy="8591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Always use vertical </a:t>
            </a:r>
            <a:r>
              <a:rPr sz="1800" spc="-10" dirty="0">
                <a:latin typeface="Calibri"/>
                <a:cs typeface="Calibri"/>
              </a:rPr>
              <a:t>stacking </a:t>
            </a:r>
            <a:r>
              <a:rPr sz="1800" spc="-5" dirty="0">
                <a:latin typeface="Calibri"/>
                <a:cs typeface="Calibri"/>
              </a:rPr>
              <a:t>of </a:t>
            </a:r>
            <a:r>
              <a:rPr sz="1800" dirty="0">
                <a:latin typeface="Calibri"/>
                <a:cs typeface="Calibri"/>
              </a:rPr>
              <a:t>numbers you most </a:t>
            </a:r>
            <a:r>
              <a:rPr sz="1800" spc="-10" dirty="0">
                <a:latin typeface="Calibri"/>
                <a:cs typeface="Calibri"/>
              </a:rPr>
              <a:t>want </a:t>
            </a:r>
            <a:r>
              <a:rPr sz="1800" spc="-5" dirty="0">
                <a:latin typeface="Calibri"/>
                <a:cs typeface="Calibri"/>
              </a:rPr>
              <a:t>to</a:t>
            </a:r>
            <a:r>
              <a:rPr sz="1800" spc="15" dirty="0">
                <a:latin typeface="Calibri"/>
                <a:cs typeface="Calibri"/>
              </a:rPr>
              <a:t> </a:t>
            </a:r>
            <a:r>
              <a:rPr sz="1800" spc="-5" dirty="0">
                <a:latin typeface="Calibri"/>
                <a:cs typeface="Calibri"/>
              </a:rPr>
              <a:t>compare.</a:t>
            </a:r>
            <a:endParaRPr sz="1800" dirty="0">
              <a:latin typeface="Calibri"/>
              <a:cs typeface="Calibri"/>
            </a:endParaRPr>
          </a:p>
          <a:p>
            <a:pPr>
              <a:lnSpc>
                <a:spcPct val="100000"/>
              </a:lnSpc>
              <a:spcBef>
                <a:spcPts val="45"/>
              </a:spcBef>
            </a:pPr>
            <a:endParaRPr sz="1800" dirty="0">
              <a:latin typeface="Calibri"/>
              <a:cs typeface="Calibri"/>
            </a:endParaRPr>
          </a:p>
          <a:p>
            <a:pPr marL="12700">
              <a:lnSpc>
                <a:spcPct val="100000"/>
              </a:lnSpc>
            </a:pPr>
            <a:r>
              <a:rPr sz="1800" spc="-5" dirty="0">
                <a:latin typeface="Calibri"/>
                <a:cs typeface="Calibri"/>
              </a:rPr>
              <a:t>Put columns </a:t>
            </a:r>
            <a:r>
              <a:rPr sz="1800" spc="-10" dirty="0">
                <a:latin typeface="Calibri"/>
                <a:cs typeface="Calibri"/>
              </a:rPr>
              <a:t>adjacent </a:t>
            </a:r>
            <a:r>
              <a:rPr sz="1800" spc="-5" dirty="0">
                <a:latin typeface="Calibri"/>
                <a:cs typeface="Calibri"/>
              </a:rPr>
              <a:t>that </a:t>
            </a:r>
            <a:r>
              <a:rPr sz="1800" dirty="0">
                <a:latin typeface="Calibri"/>
                <a:cs typeface="Calibri"/>
              </a:rPr>
              <a:t>you want </a:t>
            </a:r>
            <a:r>
              <a:rPr sz="1800" spc="-5" dirty="0">
                <a:latin typeface="Calibri"/>
                <a:cs typeface="Calibri"/>
              </a:rPr>
              <a:t>to show associations between. Sort one of the</a:t>
            </a:r>
            <a:r>
              <a:rPr sz="1800" spc="95" dirty="0">
                <a:latin typeface="Calibri"/>
                <a:cs typeface="Calibri"/>
              </a:rPr>
              <a:t> </a:t>
            </a:r>
            <a:r>
              <a:rPr sz="1800" dirty="0">
                <a:latin typeface="Calibri"/>
                <a:cs typeface="Calibri"/>
              </a:rPr>
              <a:t>columns.</a:t>
            </a:r>
          </a:p>
        </p:txBody>
      </p:sp>
      <p:sp>
        <p:nvSpPr>
          <p:cNvPr id="4" name="object 4"/>
          <p:cNvSpPr/>
          <p:nvPr/>
        </p:nvSpPr>
        <p:spPr>
          <a:xfrm>
            <a:off x="804919" y="3048000"/>
            <a:ext cx="8168503" cy="3686166"/>
          </a:xfrm>
          <a:prstGeom prst="rect">
            <a:avLst/>
          </a:prstGeom>
          <a:blipFill>
            <a:blip r:embed="rId2" cstate="print"/>
            <a:stretch>
              <a:fillRect/>
            </a:stretch>
          </a:blipFill>
        </p:spPr>
        <p:txBody>
          <a:bodyPr wrap="square" lIns="0" tIns="0" rIns="0" bIns="0" rtlCol="0"/>
          <a:lstStyle/>
          <a:p>
            <a:endParaRPr/>
          </a:p>
        </p:txBody>
      </p:sp>
      <p:sp>
        <p:nvSpPr>
          <p:cNvPr id="8" name="object 2">
            <a:extLst>
              <a:ext uri="{FF2B5EF4-FFF2-40B4-BE49-F238E27FC236}">
                <a16:creationId xmlns:a16="http://schemas.microsoft.com/office/drawing/2014/main" id="{E23D72CC-8487-442E-8906-FF39362A93BB}"/>
              </a:ext>
            </a:extLst>
          </p:cNvPr>
          <p:cNvSpPr txBox="1">
            <a:spLocks noGrp="1"/>
          </p:cNvSpPr>
          <p:nvPr>
            <p:ph type="title"/>
          </p:nvPr>
        </p:nvSpPr>
        <p:spPr>
          <a:xfrm>
            <a:off x="717867" y="705103"/>
            <a:ext cx="9111933" cy="689932"/>
          </a:xfrm>
          <a:prstGeom prst="rect">
            <a:avLst/>
          </a:prstGeom>
        </p:spPr>
        <p:txBody>
          <a:bodyPr vert="horz" wrap="square" lIns="0" tIns="12700" rIns="0" bIns="0" rtlCol="0">
            <a:spAutoFit/>
          </a:bodyPr>
          <a:lstStyle/>
          <a:p>
            <a:pPr marL="12700">
              <a:lnSpc>
                <a:spcPct val="100000"/>
              </a:lnSpc>
              <a:spcBef>
                <a:spcPts val="100"/>
              </a:spcBef>
            </a:pPr>
            <a:r>
              <a:rPr sz="4400" spc="-5" dirty="0">
                <a:solidFill>
                  <a:schemeClr val="accent1">
                    <a:lumMod val="75000"/>
                  </a:schemeClr>
                </a:solidFill>
              </a:rPr>
              <a:t>Improving tables </a:t>
            </a:r>
            <a:r>
              <a:rPr sz="4400" dirty="0">
                <a:solidFill>
                  <a:schemeClr val="accent1">
                    <a:lumMod val="75000"/>
                  </a:schemeClr>
                </a:solidFill>
              </a:rPr>
              <a:t>-</a:t>
            </a:r>
            <a:r>
              <a:rPr sz="4400" spc="-35" dirty="0">
                <a:solidFill>
                  <a:schemeClr val="accent1">
                    <a:lumMod val="75000"/>
                  </a:schemeClr>
                </a:solidFill>
              </a:rPr>
              <a:t> </a:t>
            </a:r>
            <a:r>
              <a:rPr sz="4400" spc="-5" dirty="0">
                <a:solidFill>
                  <a:schemeClr val="accent1">
                    <a:lumMod val="75000"/>
                  </a:schemeClr>
                </a:solidFill>
              </a:rPr>
              <a:t>example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1905000"/>
            <a:ext cx="7519670" cy="2759730"/>
          </a:xfrm>
          <a:prstGeom prst="rect">
            <a:avLst/>
          </a:prstGeom>
        </p:spPr>
        <p:txBody>
          <a:bodyPr vert="horz" wrap="square" lIns="0" tIns="12700" rIns="0" bIns="0" rtlCol="0">
            <a:spAutoFit/>
          </a:bodyPr>
          <a:lstStyle/>
          <a:p>
            <a:pPr>
              <a:lnSpc>
                <a:spcPct val="100000"/>
              </a:lnSpc>
              <a:spcBef>
                <a:spcPts val="50"/>
              </a:spcBef>
            </a:pPr>
            <a:endParaRPr sz="2200" dirty="0">
              <a:latin typeface="Calibri"/>
              <a:cs typeface="Calibri"/>
            </a:endParaRPr>
          </a:p>
          <a:p>
            <a:pPr marL="12700">
              <a:lnSpc>
                <a:spcPct val="100000"/>
              </a:lnSpc>
            </a:pPr>
            <a:r>
              <a:rPr sz="2200" spc="-5" dirty="0">
                <a:latin typeface="Calibri"/>
                <a:cs typeface="Calibri"/>
              </a:rPr>
              <a:t>Graphs </a:t>
            </a:r>
            <a:r>
              <a:rPr sz="2200" spc="-10" dirty="0">
                <a:latin typeface="Calibri"/>
                <a:cs typeface="Calibri"/>
              </a:rPr>
              <a:t>that </a:t>
            </a:r>
            <a:r>
              <a:rPr sz="2200" spc="-5" dirty="0">
                <a:latin typeface="Calibri"/>
                <a:cs typeface="Calibri"/>
              </a:rPr>
              <a:t>allow </a:t>
            </a:r>
            <a:r>
              <a:rPr sz="2200" spc="-10" dirty="0">
                <a:latin typeface="Calibri"/>
                <a:cs typeface="Calibri"/>
              </a:rPr>
              <a:t>the </a:t>
            </a:r>
            <a:r>
              <a:rPr sz="2200" dirty="0">
                <a:latin typeface="Calibri"/>
                <a:cs typeface="Calibri"/>
              </a:rPr>
              <a:t>viewer </a:t>
            </a:r>
            <a:r>
              <a:rPr sz="2200" spc="-5" dirty="0">
                <a:latin typeface="Calibri"/>
                <a:cs typeface="Calibri"/>
              </a:rPr>
              <a:t>to manipulate </a:t>
            </a:r>
            <a:r>
              <a:rPr sz="2200" spc="-10" dirty="0">
                <a:latin typeface="Calibri"/>
                <a:cs typeface="Calibri"/>
              </a:rPr>
              <a:t>the</a:t>
            </a:r>
            <a:r>
              <a:rPr sz="2200" spc="55" dirty="0">
                <a:latin typeface="Calibri"/>
                <a:cs typeface="Calibri"/>
              </a:rPr>
              <a:t> </a:t>
            </a:r>
            <a:r>
              <a:rPr sz="2200" spc="-5" dirty="0">
                <a:latin typeface="Calibri"/>
                <a:cs typeface="Calibri"/>
              </a:rPr>
              <a:t>image.</a:t>
            </a:r>
            <a:endParaRPr sz="2200" dirty="0">
              <a:latin typeface="Calibri"/>
              <a:cs typeface="Calibri"/>
            </a:endParaRPr>
          </a:p>
          <a:p>
            <a:pPr>
              <a:lnSpc>
                <a:spcPct val="100000"/>
              </a:lnSpc>
              <a:spcBef>
                <a:spcPts val="50"/>
              </a:spcBef>
            </a:pPr>
            <a:endParaRPr sz="2200" dirty="0">
              <a:latin typeface="Calibri"/>
              <a:cs typeface="Calibri"/>
            </a:endParaRPr>
          </a:p>
          <a:p>
            <a:pPr marL="12700">
              <a:lnSpc>
                <a:spcPct val="100000"/>
              </a:lnSpc>
              <a:spcBef>
                <a:spcPts val="5"/>
              </a:spcBef>
            </a:pPr>
            <a:r>
              <a:rPr sz="2200" spc="-10" dirty="0">
                <a:latin typeface="Calibri"/>
                <a:cs typeface="Calibri"/>
              </a:rPr>
              <a:t>Line plot </a:t>
            </a:r>
            <a:r>
              <a:rPr sz="2200" dirty="0">
                <a:latin typeface="Calibri"/>
                <a:cs typeface="Calibri"/>
              </a:rPr>
              <a:t>with </a:t>
            </a:r>
            <a:r>
              <a:rPr sz="2200" spc="-5" dirty="0">
                <a:latin typeface="Calibri"/>
                <a:cs typeface="Calibri"/>
              </a:rPr>
              <a:t>basic</a:t>
            </a:r>
            <a:r>
              <a:rPr sz="2200" spc="-10" dirty="0">
                <a:latin typeface="Calibri"/>
                <a:cs typeface="Calibri"/>
              </a:rPr>
              <a:t> </a:t>
            </a:r>
            <a:r>
              <a:rPr sz="2200" dirty="0">
                <a:latin typeface="Calibri"/>
                <a:cs typeface="Calibri"/>
              </a:rPr>
              <a:t>“hover”</a:t>
            </a:r>
          </a:p>
          <a:p>
            <a:pPr marL="12700">
              <a:lnSpc>
                <a:spcPct val="100000"/>
              </a:lnSpc>
              <a:spcBef>
                <a:spcPts val="60"/>
              </a:spcBef>
            </a:pPr>
            <a:r>
              <a:rPr sz="2200" u="heavy" spc="-5" dirty="0">
                <a:solidFill>
                  <a:srgbClr val="0000FF"/>
                </a:solidFill>
                <a:uFill>
                  <a:solidFill>
                    <a:srgbClr val="0000FF"/>
                  </a:solidFill>
                </a:uFill>
                <a:latin typeface="Calibri"/>
                <a:cs typeface="Calibri"/>
                <a:hlinkClick r:id="rId2"/>
              </a:rPr>
              <a:t>https://rstudio.github.io/dygraphs/</a:t>
            </a:r>
            <a:endParaRPr sz="2200" dirty="0">
              <a:latin typeface="Calibri"/>
              <a:cs typeface="Calibri"/>
            </a:endParaRPr>
          </a:p>
          <a:p>
            <a:pPr>
              <a:lnSpc>
                <a:spcPct val="100000"/>
              </a:lnSpc>
              <a:spcBef>
                <a:spcPts val="25"/>
              </a:spcBef>
            </a:pPr>
            <a:endParaRPr sz="2200" dirty="0">
              <a:latin typeface="Calibri"/>
              <a:cs typeface="Calibri"/>
            </a:endParaRPr>
          </a:p>
          <a:p>
            <a:pPr marL="12700">
              <a:lnSpc>
                <a:spcPct val="100000"/>
              </a:lnSpc>
            </a:pPr>
            <a:r>
              <a:rPr sz="2200" spc="-5" dirty="0">
                <a:latin typeface="Calibri"/>
                <a:cs typeface="Calibri"/>
              </a:rPr>
              <a:t>Interactive scatter</a:t>
            </a:r>
            <a:r>
              <a:rPr sz="2200" spc="10" dirty="0">
                <a:latin typeface="Calibri"/>
                <a:cs typeface="Calibri"/>
              </a:rPr>
              <a:t> </a:t>
            </a:r>
            <a:r>
              <a:rPr sz="2200" spc="-10" dirty="0">
                <a:latin typeface="Calibri"/>
                <a:cs typeface="Calibri"/>
              </a:rPr>
              <a:t>plot:</a:t>
            </a:r>
            <a:endParaRPr sz="2200" dirty="0">
              <a:latin typeface="Calibri"/>
              <a:cs typeface="Calibri"/>
            </a:endParaRPr>
          </a:p>
          <a:p>
            <a:pPr marL="12700">
              <a:lnSpc>
                <a:spcPct val="100000"/>
              </a:lnSpc>
              <a:spcBef>
                <a:spcPts val="60"/>
              </a:spcBef>
            </a:pPr>
            <a:r>
              <a:rPr sz="2200" u="heavy" spc="-5" dirty="0">
                <a:solidFill>
                  <a:srgbClr val="0000FF"/>
                </a:solidFill>
                <a:uFill>
                  <a:solidFill>
                    <a:srgbClr val="0000FF"/>
                  </a:solidFill>
                </a:uFill>
                <a:latin typeface="Calibri"/>
                <a:cs typeface="Calibri"/>
                <a:hlinkClick r:id="rId3"/>
              </a:rPr>
              <a:t>https://cengel.github.io/R-data-viz/interactive-graphs.html#plotly</a:t>
            </a:r>
            <a:endParaRPr sz="2200" dirty="0">
              <a:latin typeface="Calibri"/>
              <a:cs typeface="Calibri"/>
            </a:endParaRPr>
          </a:p>
        </p:txBody>
      </p:sp>
      <p:sp>
        <p:nvSpPr>
          <p:cNvPr id="4" name="TextBox 3">
            <a:extLst>
              <a:ext uri="{FF2B5EF4-FFF2-40B4-BE49-F238E27FC236}">
                <a16:creationId xmlns:a16="http://schemas.microsoft.com/office/drawing/2014/main" id="{9D34444E-7C1D-4EDC-9BBF-E983F7D24AD3}"/>
              </a:ext>
            </a:extLst>
          </p:cNvPr>
          <p:cNvSpPr txBox="1"/>
          <p:nvPr/>
        </p:nvSpPr>
        <p:spPr>
          <a:xfrm>
            <a:off x="990600" y="762000"/>
            <a:ext cx="5486400" cy="769441"/>
          </a:xfrm>
          <a:prstGeom prst="rect">
            <a:avLst/>
          </a:prstGeom>
          <a:noFill/>
        </p:spPr>
        <p:txBody>
          <a:bodyPr wrap="square">
            <a:spAutoFit/>
          </a:bodyPr>
          <a:lstStyle/>
          <a:p>
            <a:pPr marL="12700">
              <a:lnSpc>
                <a:spcPct val="100000"/>
              </a:lnSpc>
              <a:spcBef>
                <a:spcPts val="100"/>
              </a:spcBef>
            </a:pPr>
            <a:r>
              <a:rPr lang="en-GB" sz="4400" b="1" spc="-5" dirty="0">
                <a:solidFill>
                  <a:schemeClr val="accent1">
                    <a:lumMod val="75000"/>
                  </a:schemeClr>
                </a:solidFill>
                <a:latin typeface="Calibri"/>
                <a:cs typeface="Calibri"/>
              </a:rPr>
              <a:t>Interactive</a:t>
            </a:r>
            <a:r>
              <a:rPr lang="en-GB" sz="4400" b="1" spc="-15" dirty="0">
                <a:solidFill>
                  <a:schemeClr val="accent1">
                    <a:lumMod val="75000"/>
                  </a:schemeClr>
                </a:solidFill>
                <a:latin typeface="Calibri"/>
                <a:cs typeface="Calibri"/>
              </a:rPr>
              <a:t> </a:t>
            </a:r>
            <a:r>
              <a:rPr lang="en-GB" sz="4400" b="1" dirty="0">
                <a:solidFill>
                  <a:schemeClr val="accent1">
                    <a:lumMod val="75000"/>
                  </a:schemeClr>
                </a:solidFill>
                <a:latin typeface="Calibri"/>
                <a:cs typeface="Calibri"/>
              </a:rPr>
              <a:t>plots</a:t>
            </a:r>
            <a:endParaRPr lang="en-GB" sz="4400" dirty="0">
              <a:solidFill>
                <a:schemeClr val="accent1">
                  <a:lumMod val="75000"/>
                </a:schemeClr>
              </a:solidFill>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1295400"/>
            <a:ext cx="9459595" cy="5173019"/>
          </a:xfrm>
          <a:prstGeom prst="rect">
            <a:avLst/>
          </a:prstGeom>
        </p:spPr>
        <p:txBody>
          <a:bodyPr vert="horz" wrap="square" lIns="0" tIns="12700" rIns="0" bIns="0" rtlCol="0">
            <a:spAutoFit/>
          </a:bodyPr>
          <a:lstStyle/>
          <a:p>
            <a:pPr>
              <a:lnSpc>
                <a:spcPct val="100000"/>
              </a:lnSpc>
            </a:pPr>
            <a:endParaRPr sz="2200" dirty="0">
              <a:latin typeface="Calibri"/>
              <a:cs typeface="Calibri"/>
            </a:endParaRPr>
          </a:p>
          <a:p>
            <a:pPr marL="12700" marR="2446655">
              <a:lnSpc>
                <a:spcPct val="101899"/>
              </a:lnSpc>
            </a:pPr>
            <a:r>
              <a:rPr sz="2200" spc="-5" dirty="0">
                <a:latin typeface="Calibri"/>
                <a:cs typeface="Calibri"/>
              </a:rPr>
              <a:t>Video graphs for displaying </a:t>
            </a:r>
            <a:r>
              <a:rPr sz="2200" spc="-10" dirty="0">
                <a:latin typeface="Calibri"/>
                <a:cs typeface="Calibri"/>
              </a:rPr>
              <a:t>data </a:t>
            </a:r>
            <a:r>
              <a:rPr sz="2200" dirty="0">
                <a:latin typeface="Calibri"/>
                <a:cs typeface="Calibri"/>
              </a:rPr>
              <a:t>are </a:t>
            </a:r>
            <a:r>
              <a:rPr sz="2200" spc="-5" dirty="0">
                <a:latin typeface="Calibri"/>
                <a:cs typeface="Calibri"/>
              </a:rPr>
              <a:t>becoming </a:t>
            </a:r>
            <a:r>
              <a:rPr sz="2200" dirty="0">
                <a:latin typeface="Calibri"/>
                <a:cs typeface="Calibri"/>
              </a:rPr>
              <a:t>more </a:t>
            </a:r>
            <a:r>
              <a:rPr sz="2200" spc="-5" dirty="0">
                <a:latin typeface="Calibri"/>
                <a:cs typeface="Calibri"/>
              </a:rPr>
              <a:t>common  </a:t>
            </a:r>
            <a:r>
              <a:rPr sz="2200" u="heavy" spc="-5" dirty="0">
                <a:solidFill>
                  <a:srgbClr val="0000FF"/>
                </a:solidFill>
                <a:uFill>
                  <a:solidFill>
                    <a:srgbClr val="0000FF"/>
                  </a:solidFill>
                </a:uFill>
                <a:latin typeface="Calibri"/>
                <a:cs typeface="Calibri"/>
                <a:hlinkClick r:id="rId2"/>
              </a:rPr>
              <a:t>http://www.r-graph-gallery.com/3-r-animated-cube/ </a:t>
            </a:r>
            <a:r>
              <a:rPr sz="2200" spc="-5" dirty="0">
                <a:solidFill>
                  <a:srgbClr val="0000FF"/>
                </a:solidFill>
                <a:latin typeface="Calibri"/>
                <a:cs typeface="Calibri"/>
              </a:rPr>
              <a:t> </a:t>
            </a:r>
            <a:r>
              <a:rPr sz="2200" u="heavy" spc="-5" dirty="0">
                <a:solidFill>
                  <a:srgbClr val="0000FF"/>
                </a:solidFill>
                <a:uFill>
                  <a:solidFill>
                    <a:srgbClr val="0000FF"/>
                  </a:solidFill>
                </a:uFill>
                <a:latin typeface="Calibri"/>
                <a:cs typeface="Calibri"/>
                <a:hlinkClick r:id="rId3"/>
              </a:rPr>
              <a:t>https://ebird.org/science/status-and-trends/</a:t>
            </a:r>
            <a:endParaRPr sz="2200" dirty="0">
              <a:latin typeface="Calibri"/>
              <a:cs typeface="Calibri"/>
            </a:endParaRPr>
          </a:p>
          <a:p>
            <a:pPr>
              <a:lnSpc>
                <a:spcPct val="100000"/>
              </a:lnSpc>
              <a:spcBef>
                <a:spcPts val="50"/>
              </a:spcBef>
            </a:pPr>
            <a:endParaRPr sz="2200" dirty="0">
              <a:latin typeface="Calibri"/>
              <a:cs typeface="Calibri"/>
            </a:endParaRPr>
          </a:p>
          <a:p>
            <a:pPr marL="12700">
              <a:lnSpc>
                <a:spcPct val="100000"/>
              </a:lnSpc>
            </a:pPr>
            <a:r>
              <a:rPr sz="2200" spc="-5" dirty="0">
                <a:latin typeface="Calibri"/>
                <a:cs typeface="Calibri"/>
              </a:rPr>
              <a:t>Measles outbreak</a:t>
            </a:r>
            <a:r>
              <a:rPr sz="2200" dirty="0">
                <a:latin typeface="Calibri"/>
                <a:cs typeface="Calibri"/>
              </a:rPr>
              <a:t> </a:t>
            </a:r>
            <a:r>
              <a:rPr sz="2200" spc="-5" dirty="0">
                <a:latin typeface="Calibri"/>
                <a:cs typeface="Calibri"/>
              </a:rPr>
              <a:t>simulation</a:t>
            </a:r>
            <a:endParaRPr sz="2200" dirty="0">
              <a:latin typeface="Calibri"/>
              <a:cs typeface="Calibri"/>
            </a:endParaRPr>
          </a:p>
          <a:p>
            <a:pPr marL="12700" marR="495934">
              <a:lnSpc>
                <a:spcPts val="2700"/>
              </a:lnSpc>
              <a:spcBef>
                <a:spcPts val="80"/>
              </a:spcBef>
            </a:pPr>
            <a:r>
              <a:rPr sz="2200" u="heavy" spc="-5" dirty="0">
                <a:solidFill>
                  <a:srgbClr val="0000FF"/>
                </a:solidFill>
                <a:uFill>
                  <a:solidFill>
                    <a:srgbClr val="0000FF"/>
                  </a:solidFill>
                </a:uFill>
                <a:latin typeface="Calibri"/>
                <a:cs typeface="Calibri"/>
                <a:hlinkClick r:id="rId4"/>
              </a:rPr>
              <a:t>https://www.theguardian.com/society/ng-interactive/2015/feb/05/-sp-watch- </a:t>
            </a:r>
            <a:r>
              <a:rPr sz="2200" spc="-5" dirty="0">
                <a:solidFill>
                  <a:srgbClr val="0000FF"/>
                </a:solidFill>
                <a:latin typeface="Calibri"/>
                <a:cs typeface="Calibri"/>
              </a:rPr>
              <a:t> </a:t>
            </a:r>
            <a:r>
              <a:rPr sz="2200" u="heavy" spc="-5" dirty="0">
                <a:solidFill>
                  <a:srgbClr val="0000FF"/>
                </a:solidFill>
                <a:uFill>
                  <a:solidFill>
                    <a:srgbClr val="0000FF"/>
                  </a:solidFill>
                </a:uFill>
                <a:latin typeface="Calibri"/>
                <a:cs typeface="Calibri"/>
                <a:hlinkClick r:id="rId4"/>
              </a:rPr>
              <a:t>how-measles-outbreak-spreads-when-kids-get-vaccinated</a:t>
            </a:r>
            <a:endParaRPr sz="2200" dirty="0">
              <a:latin typeface="Calibri"/>
              <a:cs typeface="Calibri"/>
            </a:endParaRPr>
          </a:p>
          <a:p>
            <a:pPr>
              <a:lnSpc>
                <a:spcPct val="100000"/>
              </a:lnSpc>
              <a:spcBef>
                <a:spcPts val="35"/>
              </a:spcBef>
            </a:pPr>
            <a:endParaRPr sz="2100" dirty="0">
              <a:latin typeface="Calibri"/>
              <a:cs typeface="Calibri"/>
            </a:endParaRPr>
          </a:p>
          <a:p>
            <a:pPr marL="12700" marR="5080">
              <a:lnSpc>
                <a:spcPct val="101400"/>
              </a:lnSpc>
            </a:pPr>
            <a:r>
              <a:rPr sz="2200" spc="-5" dirty="0">
                <a:latin typeface="Calibri"/>
                <a:cs typeface="Calibri"/>
              </a:rPr>
              <a:t>The Atlantic Slave Trade </a:t>
            </a:r>
            <a:r>
              <a:rPr sz="2200" dirty="0">
                <a:latin typeface="Calibri"/>
                <a:cs typeface="Calibri"/>
              </a:rPr>
              <a:t>in </a:t>
            </a:r>
            <a:r>
              <a:rPr sz="2200" spc="5" dirty="0">
                <a:latin typeface="Calibri"/>
                <a:cs typeface="Calibri"/>
              </a:rPr>
              <a:t>Two </a:t>
            </a:r>
            <a:r>
              <a:rPr sz="2200" spc="-5" dirty="0">
                <a:latin typeface="Calibri"/>
                <a:cs typeface="Calibri"/>
              </a:rPr>
              <a:t>Minutes  </a:t>
            </a:r>
            <a:r>
              <a:rPr sz="2200" u="heavy" spc="-5" dirty="0">
                <a:solidFill>
                  <a:srgbClr val="0000FF"/>
                </a:solidFill>
                <a:uFill>
                  <a:solidFill>
                    <a:srgbClr val="0000FF"/>
                  </a:solidFill>
                </a:uFill>
                <a:latin typeface="Calibri"/>
                <a:cs typeface="Calibri"/>
                <a:hlinkClick r:id="rId5"/>
              </a:rPr>
              <a:t>http://www.slate.com/articles/life/the_history_of_american_slavery/2015/06/ani </a:t>
            </a:r>
            <a:r>
              <a:rPr sz="2200" spc="-5" dirty="0">
                <a:solidFill>
                  <a:srgbClr val="0000FF"/>
                </a:solidFill>
                <a:latin typeface="Calibri"/>
                <a:cs typeface="Calibri"/>
              </a:rPr>
              <a:t> </a:t>
            </a:r>
            <a:r>
              <a:rPr sz="2200" u="heavy" spc="-5" dirty="0">
                <a:solidFill>
                  <a:srgbClr val="0000FF"/>
                </a:solidFill>
                <a:uFill>
                  <a:solidFill>
                    <a:srgbClr val="0000FF"/>
                  </a:solidFill>
                </a:uFill>
                <a:latin typeface="Calibri"/>
                <a:cs typeface="Calibri"/>
                <a:hlinkClick r:id="rId5"/>
              </a:rPr>
              <a:t>mated_interactive_of_the_history_of_the_atlantic_slave_trade.html?wpsrc=sh_all</a:t>
            </a:r>
            <a:endParaRPr sz="2200" dirty="0">
              <a:latin typeface="Calibri"/>
              <a:cs typeface="Calibri"/>
            </a:endParaRPr>
          </a:p>
          <a:p>
            <a:pPr marL="12700">
              <a:lnSpc>
                <a:spcPct val="100000"/>
              </a:lnSpc>
              <a:spcBef>
                <a:spcPts val="60"/>
              </a:spcBef>
            </a:pPr>
            <a:r>
              <a:rPr sz="2200" u="heavy" spc="-10" dirty="0">
                <a:solidFill>
                  <a:srgbClr val="0000FF"/>
                </a:solidFill>
                <a:uFill>
                  <a:solidFill>
                    <a:srgbClr val="0000FF"/>
                  </a:solidFill>
                </a:uFill>
                <a:latin typeface="Calibri"/>
                <a:cs typeface="Calibri"/>
                <a:hlinkClick r:id="rId5"/>
              </a:rPr>
              <a:t>_dt_fb_top</a:t>
            </a:r>
            <a:endParaRPr sz="2200" dirty="0">
              <a:latin typeface="Calibri"/>
              <a:cs typeface="Calibri"/>
            </a:endParaRPr>
          </a:p>
          <a:p>
            <a:pPr>
              <a:lnSpc>
                <a:spcPct val="100000"/>
              </a:lnSpc>
              <a:spcBef>
                <a:spcPts val="55"/>
              </a:spcBef>
            </a:pPr>
            <a:endParaRPr sz="2200" dirty="0">
              <a:latin typeface="Calibri"/>
              <a:cs typeface="Calibri"/>
            </a:endParaRPr>
          </a:p>
          <a:p>
            <a:pPr marL="12700">
              <a:lnSpc>
                <a:spcPct val="100000"/>
              </a:lnSpc>
            </a:pPr>
            <a:r>
              <a:rPr sz="2200" spc="-5" dirty="0">
                <a:latin typeface="Calibri"/>
                <a:cs typeface="Calibri"/>
              </a:rPr>
              <a:t>The fallen of </a:t>
            </a:r>
            <a:r>
              <a:rPr sz="2200" spc="-10" dirty="0">
                <a:latin typeface="Calibri"/>
                <a:cs typeface="Calibri"/>
              </a:rPr>
              <a:t>WWII:</a:t>
            </a:r>
            <a:r>
              <a:rPr sz="2200" spc="25" dirty="0">
                <a:latin typeface="Calibri"/>
                <a:cs typeface="Calibri"/>
              </a:rPr>
              <a:t> </a:t>
            </a:r>
            <a:r>
              <a:rPr sz="2200" u="heavy" spc="-5" dirty="0">
                <a:solidFill>
                  <a:srgbClr val="0000FF"/>
                </a:solidFill>
                <a:uFill>
                  <a:solidFill>
                    <a:srgbClr val="0000FF"/>
                  </a:solidFill>
                </a:uFill>
                <a:latin typeface="Calibri"/>
                <a:cs typeface="Calibri"/>
                <a:hlinkClick r:id="rId6"/>
              </a:rPr>
              <a:t>https://vimeo.com/128373915</a:t>
            </a:r>
            <a:endParaRPr sz="2200" dirty="0">
              <a:latin typeface="Calibri"/>
              <a:cs typeface="Calibri"/>
            </a:endParaRPr>
          </a:p>
        </p:txBody>
      </p:sp>
      <p:sp>
        <p:nvSpPr>
          <p:cNvPr id="4" name="TextBox 3">
            <a:extLst>
              <a:ext uri="{FF2B5EF4-FFF2-40B4-BE49-F238E27FC236}">
                <a16:creationId xmlns:a16="http://schemas.microsoft.com/office/drawing/2014/main" id="{B07F0969-ED7B-4AA9-A36A-C8C8AD847615}"/>
              </a:ext>
            </a:extLst>
          </p:cNvPr>
          <p:cNvSpPr txBox="1"/>
          <p:nvPr/>
        </p:nvSpPr>
        <p:spPr>
          <a:xfrm>
            <a:off x="685800" y="609600"/>
            <a:ext cx="5486400" cy="769441"/>
          </a:xfrm>
          <a:prstGeom prst="rect">
            <a:avLst/>
          </a:prstGeom>
          <a:noFill/>
        </p:spPr>
        <p:txBody>
          <a:bodyPr wrap="square">
            <a:spAutoFit/>
          </a:bodyPr>
          <a:lstStyle/>
          <a:p>
            <a:pPr marL="12700">
              <a:lnSpc>
                <a:spcPct val="100000"/>
              </a:lnSpc>
              <a:spcBef>
                <a:spcPts val="100"/>
              </a:spcBef>
            </a:pPr>
            <a:r>
              <a:rPr lang="en-GB" sz="4400" b="1" spc="-10" dirty="0">
                <a:solidFill>
                  <a:schemeClr val="accent1">
                    <a:lumMod val="75000"/>
                  </a:schemeClr>
                </a:solidFill>
                <a:latin typeface="Calibri"/>
                <a:cs typeface="Calibri"/>
              </a:rPr>
              <a:t>Data </a:t>
            </a:r>
            <a:r>
              <a:rPr lang="en-GB" sz="4400" b="1" spc="-5" dirty="0">
                <a:solidFill>
                  <a:schemeClr val="accent1">
                    <a:lumMod val="75000"/>
                  </a:schemeClr>
                </a:solidFill>
                <a:latin typeface="Calibri"/>
                <a:cs typeface="Calibri"/>
              </a:rPr>
              <a:t>that moves</a:t>
            </a:r>
            <a:endParaRPr lang="en-GB" sz="4400" dirty="0">
              <a:solidFill>
                <a:schemeClr val="accent1">
                  <a:lumMod val="75000"/>
                </a:schemeClr>
              </a:solidFill>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1215810"/>
            <a:ext cx="5744015" cy="319614"/>
          </a:xfrm>
          <a:prstGeom prst="rect">
            <a:avLst/>
          </a:prstGeom>
        </p:spPr>
        <p:txBody>
          <a:bodyPr vert="horz" wrap="square" lIns="0" tIns="11723" rIns="0" bIns="0" rtlCol="0">
            <a:spAutoFit/>
          </a:bodyPr>
          <a:lstStyle/>
          <a:p>
            <a:pPr marL="11723">
              <a:spcBef>
                <a:spcPts val="92"/>
              </a:spcBef>
            </a:pPr>
            <a:r>
              <a:rPr lang="en-GB" sz="2000" spc="-5" dirty="0"/>
              <a:t>Suggested reading:</a:t>
            </a:r>
          </a:p>
        </p:txBody>
      </p:sp>
      <p:sp>
        <p:nvSpPr>
          <p:cNvPr id="3" name="object 3"/>
          <p:cNvSpPr txBox="1"/>
          <p:nvPr/>
        </p:nvSpPr>
        <p:spPr>
          <a:xfrm>
            <a:off x="656784" y="2477086"/>
            <a:ext cx="6151685" cy="409639"/>
          </a:xfrm>
          <a:prstGeom prst="rect">
            <a:avLst/>
          </a:prstGeom>
        </p:spPr>
        <p:txBody>
          <a:bodyPr vert="horz" wrap="square" lIns="0" tIns="11723" rIns="0" bIns="0" rtlCol="0">
            <a:spAutoFit/>
          </a:bodyPr>
          <a:lstStyle/>
          <a:p>
            <a:pPr marL="11723">
              <a:spcBef>
                <a:spcPts val="92"/>
              </a:spcBef>
            </a:pPr>
            <a:r>
              <a:rPr lang="en-GB" sz="2585" spc="-5" dirty="0" err="1">
                <a:latin typeface="Calibri"/>
                <a:cs typeface="Calibri"/>
              </a:rPr>
              <a:t>Wainer</a:t>
            </a:r>
            <a:r>
              <a:rPr lang="en-GB" sz="2585" spc="-5" dirty="0">
                <a:latin typeface="Calibri"/>
                <a:cs typeface="Calibri"/>
              </a:rPr>
              <a:t> </a:t>
            </a:r>
            <a:r>
              <a:rPr lang="en-GB" sz="2585" dirty="0">
                <a:latin typeface="Calibri"/>
                <a:cs typeface="Calibri"/>
              </a:rPr>
              <a:t>(1984) </a:t>
            </a:r>
            <a:r>
              <a:rPr lang="en-GB" sz="2585" spc="-5" dirty="0">
                <a:latin typeface="Calibri"/>
                <a:cs typeface="Calibri"/>
              </a:rPr>
              <a:t>How </a:t>
            </a:r>
            <a:r>
              <a:rPr lang="en-GB" sz="2585" dirty="0">
                <a:latin typeface="Calibri"/>
                <a:cs typeface="Calibri"/>
              </a:rPr>
              <a:t>to </a:t>
            </a:r>
            <a:r>
              <a:rPr lang="en-GB" sz="2585" spc="-5" dirty="0">
                <a:latin typeface="Calibri"/>
                <a:cs typeface="Calibri"/>
              </a:rPr>
              <a:t>display data</a:t>
            </a:r>
            <a:r>
              <a:rPr lang="en-GB" sz="2585" spc="-55" dirty="0">
                <a:latin typeface="Calibri"/>
                <a:cs typeface="Calibri"/>
              </a:rPr>
              <a:t> </a:t>
            </a:r>
            <a:r>
              <a:rPr lang="en-GB" sz="2585" spc="-5" dirty="0">
                <a:latin typeface="Calibri"/>
                <a:cs typeface="Calibri"/>
              </a:rPr>
              <a:t>badly</a:t>
            </a:r>
            <a:endParaRPr lang="en-GB" sz="2585" dirty="0">
              <a:latin typeface="Calibri"/>
              <a:cs typeface="Calibri"/>
            </a:endParaRPr>
          </a:p>
        </p:txBody>
      </p:sp>
      <p:pic>
        <p:nvPicPr>
          <p:cNvPr id="6" name="Picture 5">
            <a:extLst>
              <a:ext uri="{FF2B5EF4-FFF2-40B4-BE49-F238E27FC236}">
                <a16:creationId xmlns:a16="http://schemas.microsoft.com/office/drawing/2014/main" id="{D281C856-6B9C-4022-BE49-4DD3709F481B}"/>
              </a:ext>
            </a:extLst>
          </p:cNvPr>
          <p:cNvPicPr>
            <a:picLocks noChangeAspect="1"/>
          </p:cNvPicPr>
          <p:nvPr/>
        </p:nvPicPr>
        <p:blipFill>
          <a:blip r:embed="rId2"/>
          <a:stretch>
            <a:fillRect/>
          </a:stretch>
        </p:blipFill>
        <p:spPr>
          <a:xfrm>
            <a:off x="562707" y="3352800"/>
            <a:ext cx="5908431" cy="2746590"/>
          </a:xfrm>
          <a:prstGeom prst="rect">
            <a:avLst/>
          </a:prstGeom>
        </p:spPr>
      </p:pic>
      <p:sp>
        <p:nvSpPr>
          <p:cNvPr id="12" name="TextBox 11">
            <a:extLst>
              <a:ext uri="{FF2B5EF4-FFF2-40B4-BE49-F238E27FC236}">
                <a16:creationId xmlns:a16="http://schemas.microsoft.com/office/drawing/2014/main" id="{977B64C0-7718-4626-9E6E-08B72569AA99}"/>
              </a:ext>
            </a:extLst>
          </p:cNvPr>
          <p:cNvSpPr txBox="1"/>
          <p:nvPr/>
        </p:nvSpPr>
        <p:spPr>
          <a:xfrm>
            <a:off x="6541477" y="3352801"/>
            <a:ext cx="4266907" cy="1115434"/>
          </a:xfrm>
          <a:prstGeom prst="rect">
            <a:avLst/>
          </a:prstGeom>
          <a:noFill/>
        </p:spPr>
        <p:txBody>
          <a:bodyPr wrap="square">
            <a:spAutoFit/>
          </a:bodyPr>
          <a:lstStyle/>
          <a:p>
            <a:r>
              <a:rPr lang="en-GB" sz="1662" dirty="0" err="1"/>
              <a:t>Wainer</a:t>
            </a:r>
            <a:r>
              <a:rPr lang="en-GB" sz="1662" dirty="0"/>
              <a:t>, H., 1984. How to Display Data Badly. Am. Stat. 38, 137–147. </a:t>
            </a:r>
            <a:r>
              <a:rPr lang="en-GB" sz="1662" dirty="0">
                <a:hlinkClick r:id="rId3"/>
              </a:rPr>
              <a:t>https://doi.org/10.1080/00031305.1984.10483186</a:t>
            </a:r>
            <a:endParaRPr lang="en-GB" sz="166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48400" y="1100159"/>
            <a:ext cx="4432585" cy="5117464"/>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717865" y="441738"/>
            <a:ext cx="4920933" cy="689932"/>
          </a:xfrm>
          <a:prstGeom prst="rect">
            <a:avLst/>
          </a:prstGeom>
        </p:spPr>
        <p:txBody>
          <a:bodyPr vert="horz" wrap="square" lIns="0" tIns="12700" rIns="0" bIns="0" rtlCol="0">
            <a:spAutoFit/>
          </a:bodyPr>
          <a:lstStyle/>
          <a:p>
            <a:pPr marL="12700">
              <a:lnSpc>
                <a:spcPct val="100000"/>
              </a:lnSpc>
              <a:spcBef>
                <a:spcPts val="100"/>
              </a:spcBef>
            </a:pPr>
            <a:r>
              <a:rPr sz="4400" dirty="0">
                <a:solidFill>
                  <a:schemeClr val="accent1">
                    <a:lumMod val="75000"/>
                  </a:schemeClr>
                </a:solidFill>
              </a:rPr>
              <a:t>Why </a:t>
            </a:r>
            <a:r>
              <a:rPr sz="4400" spc="-5" dirty="0">
                <a:solidFill>
                  <a:schemeClr val="accent1">
                    <a:lumMod val="75000"/>
                  </a:schemeClr>
                </a:solidFill>
              </a:rPr>
              <a:t>make</a:t>
            </a:r>
            <a:r>
              <a:rPr sz="4400" spc="-85" dirty="0">
                <a:solidFill>
                  <a:schemeClr val="accent1">
                    <a:lumMod val="75000"/>
                  </a:schemeClr>
                </a:solidFill>
              </a:rPr>
              <a:t> </a:t>
            </a:r>
            <a:r>
              <a:rPr sz="4400" spc="-5" dirty="0">
                <a:solidFill>
                  <a:schemeClr val="accent1">
                    <a:lumMod val="75000"/>
                  </a:schemeClr>
                </a:solidFill>
              </a:rPr>
              <a:t>graphs?</a:t>
            </a:r>
          </a:p>
        </p:txBody>
      </p:sp>
      <p:sp>
        <p:nvSpPr>
          <p:cNvPr id="4" name="object 4"/>
          <p:cNvSpPr txBox="1"/>
          <p:nvPr/>
        </p:nvSpPr>
        <p:spPr>
          <a:xfrm>
            <a:off x="244632" y="1517099"/>
            <a:ext cx="5867400" cy="4710264"/>
          </a:xfrm>
          <a:prstGeom prst="rect">
            <a:avLst/>
          </a:prstGeom>
        </p:spPr>
        <p:txBody>
          <a:bodyPr vert="horz" wrap="square" lIns="0" tIns="31750" rIns="0" bIns="0" rtlCol="0">
            <a:spAutoFit/>
          </a:bodyPr>
          <a:lstStyle/>
          <a:p>
            <a:pPr marL="365760" indent="-342900">
              <a:spcBef>
                <a:spcPts val="1200"/>
              </a:spcBef>
              <a:buFont typeface="Arial" panose="020B0604020202020204" pitchFamily="34" charset="0"/>
              <a:buChar char="•"/>
              <a:tabLst>
                <a:tab pos="241300" algn="l"/>
              </a:tabLst>
            </a:pPr>
            <a:r>
              <a:rPr sz="2400" spc="-5" dirty="0">
                <a:latin typeface="Calibri"/>
                <a:cs typeface="Calibri"/>
              </a:rPr>
              <a:t>Because they </a:t>
            </a:r>
            <a:r>
              <a:rPr sz="2400" dirty="0">
                <a:latin typeface="Calibri"/>
                <a:cs typeface="Calibri"/>
              </a:rPr>
              <a:t>can change the </a:t>
            </a:r>
            <a:r>
              <a:rPr sz="2400" spc="-10" dirty="0">
                <a:latin typeface="Calibri"/>
                <a:cs typeface="Calibri"/>
              </a:rPr>
              <a:t>world!</a:t>
            </a:r>
            <a:endParaRPr sz="2400" dirty="0">
              <a:latin typeface="Calibri"/>
              <a:cs typeface="Calibri"/>
            </a:endParaRPr>
          </a:p>
          <a:p>
            <a:pPr marL="365760" marR="834390" indent="-342900">
              <a:spcBef>
                <a:spcPts val="1200"/>
              </a:spcBef>
              <a:buFont typeface="Arial" panose="020B0604020202020204" pitchFamily="34" charset="0"/>
              <a:buChar char="•"/>
              <a:tabLst>
                <a:tab pos="241300" algn="l"/>
              </a:tabLst>
            </a:pPr>
            <a:r>
              <a:rPr sz="2400" spc="-5" dirty="0">
                <a:latin typeface="Calibri"/>
                <a:cs typeface="Calibri"/>
              </a:rPr>
              <a:t>The human eye is </a:t>
            </a:r>
            <a:r>
              <a:rPr sz="2400" dirty="0">
                <a:latin typeface="Calibri"/>
                <a:cs typeface="Calibri"/>
              </a:rPr>
              <a:t>a natural</a:t>
            </a:r>
            <a:r>
              <a:rPr sz="2400" spc="-95" dirty="0">
                <a:latin typeface="Calibri"/>
                <a:cs typeface="Calibri"/>
              </a:rPr>
              <a:t> </a:t>
            </a:r>
            <a:r>
              <a:rPr sz="2400" dirty="0">
                <a:latin typeface="Calibri"/>
                <a:cs typeface="Calibri"/>
              </a:rPr>
              <a:t>pattern detector.</a:t>
            </a:r>
          </a:p>
          <a:p>
            <a:pPr marL="365760" marR="323215" indent="-342900">
              <a:spcBef>
                <a:spcPts val="1200"/>
              </a:spcBef>
              <a:buFont typeface="Arial" panose="020B0604020202020204" pitchFamily="34" charset="0"/>
              <a:buChar char="•"/>
              <a:tabLst>
                <a:tab pos="241300" algn="l"/>
              </a:tabLst>
            </a:pPr>
            <a:r>
              <a:rPr sz="2400" spc="-10" dirty="0">
                <a:latin typeface="Calibri"/>
                <a:cs typeface="Calibri"/>
              </a:rPr>
              <a:t>Graphs </a:t>
            </a:r>
            <a:r>
              <a:rPr sz="2400" dirty="0">
                <a:latin typeface="Calibri"/>
                <a:cs typeface="Calibri"/>
              </a:rPr>
              <a:t>enable </a:t>
            </a:r>
            <a:r>
              <a:rPr sz="2400" spc="-5" dirty="0">
                <a:latin typeface="Calibri"/>
                <a:cs typeface="Calibri"/>
              </a:rPr>
              <a:t>visual </a:t>
            </a:r>
            <a:r>
              <a:rPr sz="2400" dirty="0">
                <a:latin typeface="Calibri"/>
                <a:cs typeface="Calibri"/>
              </a:rPr>
              <a:t>comparisons </a:t>
            </a:r>
            <a:r>
              <a:rPr sz="2400" spc="-5" dirty="0">
                <a:latin typeface="Calibri"/>
                <a:cs typeface="Calibri"/>
              </a:rPr>
              <a:t>of  measurements between groups </a:t>
            </a:r>
            <a:r>
              <a:rPr sz="2400" spc="-10" dirty="0">
                <a:latin typeface="Calibri"/>
                <a:cs typeface="Calibri"/>
              </a:rPr>
              <a:t>and  </a:t>
            </a:r>
            <a:r>
              <a:rPr sz="2400" spc="-5" dirty="0">
                <a:latin typeface="Calibri"/>
                <a:cs typeface="Calibri"/>
              </a:rPr>
              <a:t>expose relationships between</a:t>
            </a:r>
            <a:r>
              <a:rPr sz="2400" spc="-25" dirty="0">
                <a:latin typeface="Calibri"/>
                <a:cs typeface="Calibri"/>
              </a:rPr>
              <a:t> </a:t>
            </a:r>
            <a:r>
              <a:rPr sz="2400" spc="-5" dirty="0">
                <a:latin typeface="Calibri"/>
                <a:cs typeface="Calibri"/>
              </a:rPr>
              <a:t>variables.</a:t>
            </a:r>
            <a:endParaRPr sz="2400" dirty="0">
              <a:latin typeface="Calibri"/>
              <a:cs typeface="Calibri"/>
            </a:endParaRPr>
          </a:p>
          <a:p>
            <a:pPr marL="365760" marR="456565" indent="-342900">
              <a:spcBef>
                <a:spcPts val="1200"/>
              </a:spcBef>
              <a:buFont typeface="Arial" panose="020B0604020202020204" pitchFamily="34" charset="0"/>
              <a:buChar char="•"/>
              <a:tabLst>
                <a:tab pos="241300" algn="l"/>
              </a:tabLst>
            </a:pPr>
            <a:r>
              <a:rPr sz="2400" spc="-5" dirty="0">
                <a:latin typeface="Calibri"/>
                <a:cs typeface="Calibri"/>
              </a:rPr>
              <a:t>They are </a:t>
            </a:r>
            <a:r>
              <a:rPr sz="2400" dirty="0">
                <a:latin typeface="Calibri"/>
                <a:cs typeface="Calibri"/>
              </a:rPr>
              <a:t>the </a:t>
            </a:r>
            <a:r>
              <a:rPr sz="2400" spc="-5" dirty="0">
                <a:latin typeface="Calibri"/>
                <a:cs typeface="Calibri"/>
              </a:rPr>
              <a:t>best method </a:t>
            </a:r>
            <a:r>
              <a:rPr sz="2400" spc="-10" dirty="0">
                <a:latin typeface="Calibri"/>
                <a:cs typeface="Calibri"/>
              </a:rPr>
              <a:t>available for  </a:t>
            </a:r>
            <a:r>
              <a:rPr sz="2400" spc="-5" dirty="0">
                <a:latin typeface="Calibri"/>
                <a:cs typeface="Calibri"/>
              </a:rPr>
              <a:t>discovering patterns </a:t>
            </a:r>
            <a:r>
              <a:rPr sz="2400" spc="-10" dirty="0">
                <a:latin typeface="Calibri"/>
                <a:cs typeface="Calibri"/>
              </a:rPr>
              <a:t>in </a:t>
            </a:r>
            <a:r>
              <a:rPr sz="2400" dirty="0">
                <a:latin typeface="Calibri"/>
                <a:cs typeface="Calibri"/>
              </a:rPr>
              <a:t>your</a:t>
            </a:r>
            <a:r>
              <a:rPr sz="2400" spc="-15" dirty="0">
                <a:latin typeface="Calibri"/>
                <a:cs typeface="Calibri"/>
              </a:rPr>
              <a:t> </a:t>
            </a:r>
            <a:r>
              <a:rPr sz="2400" spc="5" dirty="0">
                <a:latin typeface="Calibri"/>
                <a:cs typeface="Calibri"/>
              </a:rPr>
              <a:t>data.</a:t>
            </a:r>
            <a:endParaRPr sz="2400" dirty="0">
              <a:latin typeface="Calibri"/>
              <a:cs typeface="Calibri"/>
            </a:endParaRPr>
          </a:p>
          <a:p>
            <a:pPr marL="365760" marR="5080" indent="-342900">
              <a:spcBef>
                <a:spcPts val="1200"/>
              </a:spcBef>
              <a:buFont typeface="Arial" panose="020B0604020202020204" pitchFamily="34" charset="0"/>
              <a:buChar char="•"/>
              <a:tabLst>
                <a:tab pos="241300" algn="l"/>
              </a:tabLst>
            </a:pPr>
            <a:r>
              <a:rPr sz="2400" spc="-5" dirty="0">
                <a:latin typeface="Calibri"/>
                <a:cs typeface="Calibri"/>
              </a:rPr>
              <a:t>They are </a:t>
            </a:r>
            <a:r>
              <a:rPr sz="2400" dirty="0">
                <a:latin typeface="Calibri"/>
                <a:cs typeface="Calibri"/>
              </a:rPr>
              <a:t>the </a:t>
            </a:r>
            <a:r>
              <a:rPr sz="2400" spc="-5" dirty="0">
                <a:latin typeface="Calibri"/>
                <a:cs typeface="Calibri"/>
              </a:rPr>
              <a:t>best method </a:t>
            </a:r>
            <a:r>
              <a:rPr sz="2400" spc="-10" dirty="0">
                <a:latin typeface="Calibri"/>
                <a:cs typeface="Calibri"/>
              </a:rPr>
              <a:t>for  </a:t>
            </a:r>
            <a:r>
              <a:rPr sz="2400" spc="-5" dirty="0">
                <a:latin typeface="Calibri"/>
                <a:cs typeface="Calibri"/>
              </a:rPr>
              <a:t>communicating results </a:t>
            </a:r>
            <a:r>
              <a:rPr sz="2400" dirty="0">
                <a:latin typeface="Calibri"/>
                <a:cs typeface="Calibri"/>
              </a:rPr>
              <a:t>to a wider</a:t>
            </a:r>
            <a:r>
              <a:rPr sz="2400" spc="-5" dirty="0">
                <a:latin typeface="Calibri"/>
                <a:cs typeface="Calibri"/>
              </a:rPr>
              <a:t> audience</a:t>
            </a:r>
            <a:endParaRPr sz="2400" dirty="0">
              <a:latin typeface="Calibri"/>
              <a:cs typeface="Calibri"/>
            </a:endParaRPr>
          </a:p>
          <a:p>
            <a:pPr>
              <a:lnSpc>
                <a:spcPct val="100000"/>
              </a:lnSpc>
              <a:spcBef>
                <a:spcPts val="45"/>
              </a:spcBef>
            </a:pPr>
            <a:endParaRPr sz="2400" dirty="0">
              <a:latin typeface="Calibri"/>
              <a:cs typeface="Calibri"/>
            </a:endParaRPr>
          </a:p>
        </p:txBody>
      </p:sp>
      <p:sp>
        <p:nvSpPr>
          <p:cNvPr id="6" name="TextBox 5">
            <a:extLst>
              <a:ext uri="{FF2B5EF4-FFF2-40B4-BE49-F238E27FC236}">
                <a16:creationId xmlns:a16="http://schemas.microsoft.com/office/drawing/2014/main" id="{F86CF685-17C9-4AAE-AAAB-9F3637B51F01}"/>
              </a:ext>
            </a:extLst>
          </p:cNvPr>
          <p:cNvSpPr txBox="1"/>
          <p:nvPr/>
        </p:nvSpPr>
        <p:spPr>
          <a:xfrm>
            <a:off x="5943600" y="6349304"/>
            <a:ext cx="5486400" cy="524311"/>
          </a:xfrm>
          <a:prstGeom prst="rect">
            <a:avLst/>
          </a:prstGeom>
          <a:noFill/>
        </p:spPr>
        <p:txBody>
          <a:bodyPr wrap="square">
            <a:spAutoFit/>
          </a:bodyPr>
          <a:lstStyle/>
          <a:p>
            <a:pPr marL="12700" marR="264160">
              <a:lnSpc>
                <a:spcPct val="102099"/>
              </a:lnSpc>
              <a:spcBef>
                <a:spcPts val="5"/>
              </a:spcBef>
            </a:pPr>
            <a:r>
              <a:rPr lang="en-GB" sz="1400" i="1" spc="-5" dirty="0">
                <a:latin typeface="Calibri"/>
                <a:cs typeface="Calibri"/>
              </a:rPr>
              <a:t>Causes of </a:t>
            </a:r>
            <a:r>
              <a:rPr lang="en-GB" sz="1400" i="1" dirty="0">
                <a:latin typeface="Calibri"/>
                <a:cs typeface="Calibri"/>
              </a:rPr>
              <a:t>deaths </a:t>
            </a:r>
            <a:r>
              <a:rPr lang="en-GB" sz="1400" i="1" spc="-10" dirty="0">
                <a:latin typeface="Calibri"/>
                <a:cs typeface="Calibri"/>
              </a:rPr>
              <a:t>in </a:t>
            </a:r>
            <a:r>
              <a:rPr lang="en-GB" sz="1400" i="1" spc="5" dirty="0">
                <a:latin typeface="Calibri"/>
                <a:cs typeface="Calibri"/>
              </a:rPr>
              <a:t>the </a:t>
            </a:r>
            <a:r>
              <a:rPr lang="en-GB" sz="1400" i="1" spc="-5" dirty="0">
                <a:latin typeface="Calibri"/>
                <a:cs typeface="Calibri"/>
              </a:rPr>
              <a:t>British </a:t>
            </a:r>
            <a:r>
              <a:rPr lang="en-GB" sz="1400" i="1" spc="-10" dirty="0">
                <a:latin typeface="Calibri"/>
                <a:cs typeface="Calibri"/>
              </a:rPr>
              <a:t>Army </a:t>
            </a:r>
            <a:r>
              <a:rPr lang="en-GB" sz="1400" i="1" spc="-5" dirty="0">
                <a:latin typeface="Calibri"/>
                <a:cs typeface="Calibri"/>
              </a:rPr>
              <a:t>during  </a:t>
            </a:r>
            <a:r>
              <a:rPr lang="en-GB" sz="1400" i="1" dirty="0">
                <a:latin typeface="Calibri"/>
                <a:cs typeface="Calibri"/>
              </a:rPr>
              <a:t>the </a:t>
            </a:r>
            <a:r>
              <a:rPr lang="en-GB" sz="1400" i="1" spc="-5" dirty="0">
                <a:latin typeface="Calibri"/>
                <a:cs typeface="Calibri"/>
              </a:rPr>
              <a:t>Crimean </a:t>
            </a:r>
            <a:r>
              <a:rPr lang="en-GB" sz="1400" i="1" spc="-10" dirty="0">
                <a:latin typeface="Calibri"/>
                <a:cs typeface="Calibri"/>
              </a:rPr>
              <a:t>War </a:t>
            </a:r>
            <a:r>
              <a:rPr lang="en-GB" sz="1400" i="1" spc="-5" dirty="0">
                <a:latin typeface="Calibri"/>
                <a:cs typeface="Calibri"/>
              </a:rPr>
              <a:t>(F. Nightingale </a:t>
            </a:r>
            <a:r>
              <a:rPr lang="en-GB" sz="1400" i="1" dirty="0">
                <a:latin typeface="Calibri"/>
                <a:cs typeface="Calibri"/>
              </a:rPr>
              <a:t>1858)  </a:t>
            </a:r>
            <a:r>
              <a:rPr lang="en-GB" sz="1400" i="1" spc="-10" dirty="0">
                <a:latin typeface="Calibri"/>
                <a:cs typeface="Calibri"/>
              </a:rPr>
              <a:t>(area </a:t>
            </a:r>
            <a:r>
              <a:rPr lang="en-GB" sz="1400" i="1" spc="5" dirty="0">
                <a:latin typeface="Calibri"/>
                <a:cs typeface="Calibri"/>
              </a:rPr>
              <a:t>of </a:t>
            </a:r>
            <a:r>
              <a:rPr lang="en-GB" sz="1400" i="1" spc="-10" dirty="0">
                <a:latin typeface="Calibri"/>
                <a:cs typeface="Calibri"/>
              </a:rPr>
              <a:t>pie </a:t>
            </a:r>
            <a:r>
              <a:rPr lang="en-GB" sz="1400" i="1" dirty="0">
                <a:latin typeface="Calibri"/>
                <a:cs typeface="Calibri"/>
              </a:rPr>
              <a:t>= </a:t>
            </a:r>
            <a:r>
              <a:rPr lang="en-GB" sz="1400" i="1" spc="-5" dirty="0">
                <a:latin typeface="Calibri"/>
                <a:cs typeface="Calibri"/>
              </a:rPr>
              <a:t>number of</a:t>
            </a:r>
            <a:r>
              <a:rPr lang="en-GB" sz="1400" i="1" spc="-15" dirty="0">
                <a:latin typeface="Calibri"/>
                <a:cs typeface="Calibri"/>
              </a:rPr>
              <a:t> </a:t>
            </a:r>
            <a:r>
              <a:rPr lang="en-GB" sz="1400" i="1" dirty="0">
                <a:latin typeface="Calibri"/>
                <a:cs typeface="Calibri"/>
              </a:rPr>
              <a:t>deaths)</a:t>
            </a:r>
            <a:endParaRPr lang="en-GB" sz="1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945" y="457200"/>
            <a:ext cx="10136909" cy="2523448"/>
          </a:xfrm>
          <a:prstGeom prst="rect">
            <a:avLst/>
          </a:prstGeom>
        </p:spPr>
        <p:txBody>
          <a:bodyPr vert="horz" wrap="square" lIns="0" tIns="12700" rIns="0" bIns="0" rtlCol="0">
            <a:spAutoFit/>
          </a:bodyPr>
          <a:lstStyle/>
          <a:p>
            <a:pPr marL="12700">
              <a:lnSpc>
                <a:spcPct val="100000"/>
              </a:lnSpc>
              <a:spcBef>
                <a:spcPts val="100"/>
              </a:spcBef>
            </a:pPr>
            <a:r>
              <a:rPr sz="4400" dirty="0">
                <a:solidFill>
                  <a:schemeClr val="accent1">
                    <a:lumMod val="75000"/>
                  </a:schemeClr>
                </a:solidFill>
              </a:rPr>
              <a:t>The </a:t>
            </a:r>
            <a:r>
              <a:rPr sz="4400" spc="-5" dirty="0">
                <a:solidFill>
                  <a:schemeClr val="accent1">
                    <a:lumMod val="75000"/>
                  </a:schemeClr>
                </a:solidFill>
              </a:rPr>
              <a:t>best statistical graphic ever </a:t>
            </a:r>
            <a:r>
              <a:rPr sz="4400" spc="-10" dirty="0">
                <a:solidFill>
                  <a:schemeClr val="accent1">
                    <a:lumMod val="75000"/>
                  </a:schemeClr>
                </a:solidFill>
              </a:rPr>
              <a:t>drawn </a:t>
            </a:r>
            <a:br>
              <a:rPr lang="en-US" spc="-10" dirty="0"/>
            </a:br>
            <a:r>
              <a:rPr b="0" spc="-5" dirty="0">
                <a:latin typeface="Calibri"/>
                <a:cs typeface="Calibri"/>
              </a:rPr>
              <a:t>(according </a:t>
            </a:r>
            <a:r>
              <a:rPr b="0" spc="-10" dirty="0">
                <a:latin typeface="Calibri"/>
                <a:cs typeface="Calibri"/>
              </a:rPr>
              <a:t>to </a:t>
            </a:r>
            <a:r>
              <a:rPr b="0" dirty="0">
                <a:latin typeface="Calibri"/>
                <a:cs typeface="Calibri"/>
              </a:rPr>
              <a:t>Edward</a:t>
            </a:r>
            <a:r>
              <a:rPr b="0" spc="50" dirty="0">
                <a:latin typeface="Calibri"/>
                <a:cs typeface="Calibri"/>
              </a:rPr>
              <a:t> </a:t>
            </a:r>
            <a:r>
              <a:rPr b="0" spc="-5" dirty="0">
                <a:latin typeface="Calibri"/>
                <a:cs typeface="Calibri"/>
              </a:rPr>
              <a:t>Tufte)</a:t>
            </a:r>
          </a:p>
          <a:p>
            <a:pPr marL="12700" marR="5080">
              <a:lnSpc>
                <a:spcPct val="101499"/>
              </a:lnSpc>
              <a:spcBef>
                <a:spcPts val="55"/>
              </a:spcBef>
            </a:pPr>
            <a:br>
              <a:rPr lang="en-US" sz="1800" dirty="0">
                <a:latin typeface="Calibri"/>
                <a:cs typeface="Calibri"/>
              </a:rPr>
            </a:br>
            <a:r>
              <a:rPr sz="1800" dirty="0">
                <a:latin typeface="Calibri"/>
                <a:cs typeface="Calibri"/>
              </a:rPr>
              <a:t>This </a:t>
            </a:r>
            <a:r>
              <a:rPr sz="1800" spc="-5" dirty="0">
                <a:latin typeface="Calibri"/>
                <a:cs typeface="Calibri"/>
              </a:rPr>
              <a:t>map by Charles </a:t>
            </a:r>
            <a:r>
              <a:rPr sz="1800" dirty="0">
                <a:latin typeface="Calibri"/>
                <a:cs typeface="Calibri"/>
              </a:rPr>
              <a:t>Joseph </a:t>
            </a:r>
            <a:r>
              <a:rPr sz="1800" spc="-5" dirty="0">
                <a:latin typeface="Calibri"/>
                <a:cs typeface="Calibri"/>
              </a:rPr>
              <a:t>Minard portrays </a:t>
            </a:r>
            <a:r>
              <a:rPr sz="1800" dirty="0">
                <a:latin typeface="Calibri"/>
                <a:cs typeface="Calibri"/>
              </a:rPr>
              <a:t>the </a:t>
            </a:r>
            <a:r>
              <a:rPr sz="1800" spc="-5" dirty="0">
                <a:latin typeface="Calibri"/>
                <a:cs typeface="Calibri"/>
              </a:rPr>
              <a:t>losses suffered by </a:t>
            </a:r>
            <a:r>
              <a:rPr sz="1800" dirty="0">
                <a:latin typeface="Calibri"/>
                <a:cs typeface="Calibri"/>
              </a:rPr>
              <a:t>Napoleon's </a:t>
            </a:r>
            <a:r>
              <a:rPr sz="1800" spc="-5" dirty="0">
                <a:latin typeface="Calibri"/>
                <a:cs typeface="Calibri"/>
              </a:rPr>
              <a:t>army </a:t>
            </a:r>
            <a:r>
              <a:rPr sz="1800" dirty="0">
                <a:latin typeface="Calibri"/>
                <a:cs typeface="Calibri"/>
              </a:rPr>
              <a:t>in the </a:t>
            </a:r>
            <a:r>
              <a:rPr sz="1800" spc="-5" dirty="0">
                <a:latin typeface="Calibri"/>
                <a:cs typeface="Calibri"/>
              </a:rPr>
              <a:t>Russian  campaign of </a:t>
            </a:r>
            <a:r>
              <a:rPr sz="1800" dirty="0">
                <a:latin typeface="Calibri"/>
                <a:cs typeface="Calibri"/>
              </a:rPr>
              <a:t>1812. </a:t>
            </a:r>
            <a:r>
              <a:rPr sz="1800" b="0" spc="-5" dirty="0">
                <a:latin typeface="Calibri"/>
                <a:cs typeface="Calibri"/>
              </a:rPr>
              <a:t>Beginning </a:t>
            </a:r>
            <a:r>
              <a:rPr sz="1800" b="0" spc="-10" dirty="0">
                <a:latin typeface="Calibri"/>
                <a:cs typeface="Calibri"/>
              </a:rPr>
              <a:t>at </a:t>
            </a:r>
            <a:r>
              <a:rPr sz="1800" b="0" dirty="0">
                <a:latin typeface="Calibri"/>
                <a:cs typeface="Calibri"/>
              </a:rPr>
              <a:t>the Polish-Russian </a:t>
            </a:r>
            <a:r>
              <a:rPr sz="1800" b="0" spc="-5" dirty="0">
                <a:latin typeface="Calibri"/>
                <a:cs typeface="Calibri"/>
              </a:rPr>
              <a:t>border, </a:t>
            </a:r>
            <a:r>
              <a:rPr sz="1800" b="0" dirty="0">
                <a:latin typeface="Calibri"/>
                <a:cs typeface="Calibri"/>
              </a:rPr>
              <a:t>the </a:t>
            </a:r>
            <a:r>
              <a:rPr sz="1800" b="0" spc="-5" dirty="0">
                <a:latin typeface="Calibri"/>
                <a:cs typeface="Calibri"/>
              </a:rPr>
              <a:t>thick band shows </a:t>
            </a:r>
            <a:r>
              <a:rPr sz="1800" b="0" dirty="0">
                <a:latin typeface="Calibri"/>
                <a:cs typeface="Calibri"/>
              </a:rPr>
              <a:t>the </a:t>
            </a:r>
            <a:r>
              <a:rPr sz="1800" b="0" spc="-5" dirty="0">
                <a:latin typeface="Calibri"/>
                <a:cs typeface="Calibri"/>
              </a:rPr>
              <a:t>size of </a:t>
            </a:r>
            <a:r>
              <a:rPr sz="1800" b="0" dirty="0">
                <a:latin typeface="Calibri"/>
                <a:cs typeface="Calibri"/>
              </a:rPr>
              <a:t>the </a:t>
            </a:r>
            <a:r>
              <a:rPr sz="1800" b="0" spc="-5" dirty="0">
                <a:latin typeface="Calibri"/>
                <a:cs typeface="Calibri"/>
              </a:rPr>
              <a:t>army  </a:t>
            </a:r>
            <a:r>
              <a:rPr sz="1800" b="0" spc="-10" dirty="0">
                <a:latin typeface="Calibri"/>
                <a:cs typeface="Calibri"/>
              </a:rPr>
              <a:t>at </a:t>
            </a:r>
            <a:r>
              <a:rPr sz="1800" b="0" dirty="0">
                <a:latin typeface="Calibri"/>
                <a:cs typeface="Calibri"/>
              </a:rPr>
              <a:t>each </a:t>
            </a:r>
            <a:r>
              <a:rPr sz="1800" b="0" spc="-5" dirty="0">
                <a:latin typeface="Calibri"/>
                <a:cs typeface="Calibri"/>
              </a:rPr>
              <a:t>position. The path of </a:t>
            </a:r>
            <a:r>
              <a:rPr sz="1800" b="0" dirty="0">
                <a:latin typeface="Calibri"/>
                <a:cs typeface="Calibri"/>
              </a:rPr>
              <a:t>Napoleon's </a:t>
            </a:r>
            <a:r>
              <a:rPr sz="1800" b="0" spc="-5" dirty="0">
                <a:latin typeface="Calibri"/>
                <a:cs typeface="Calibri"/>
              </a:rPr>
              <a:t>retreat from Moscow </a:t>
            </a:r>
            <a:r>
              <a:rPr sz="1800" b="0" dirty="0">
                <a:latin typeface="Calibri"/>
                <a:cs typeface="Calibri"/>
              </a:rPr>
              <a:t>in the bitterly </a:t>
            </a:r>
            <a:r>
              <a:rPr sz="1800" b="0" spc="-5" dirty="0">
                <a:latin typeface="Calibri"/>
                <a:cs typeface="Calibri"/>
              </a:rPr>
              <a:t>cold winter </a:t>
            </a:r>
            <a:r>
              <a:rPr sz="1800" b="0" dirty="0">
                <a:latin typeface="Calibri"/>
                <a:cs typeface="Calibri"/>
              </a:rPr>
              <a:t>is </a:t>
            </a:r>
            <a:r>
              <a:rPr sz="1800" b="0" spc="-5" dirty="0">
                <a:latin typeface="Calibri"/>
                <a:cs typeface="Calibri"/>
              </a:rPr>
              <a:t>depicted  by </a:t>
            </a:r>
            <a:r>
              <a:rPr sz="1800" b="0" dirty="0">
                <a:latin typeface="Calibri"/>
                <a:cs typeface="Calibri"/>
              </a:rPr>
              <a:t>the </a:t>
            </a:r>
            <a:r>
              <a:rPr sz="1800" b="0" spc="-5" dirty="0">
                <a:latin typeface="Calibri"/>
                <a:cs typeface="Calibri"/>
              </a:rPr>
              <a:t>dark lower band, which </a:t>
            </a:r>
            <a:r>
              <a:rPr sz="1800" b="0" dirty="0">
                <a:latin typeface="Calibri"/>
                <a:cs typeface="Calibri"/>
              </a:rPr>
              <a:t>is </a:t>
            </a:r>
            <a:r>
              <a:rPr sz="1800" b="0" spc="5" dirty="0">
                <a:latin typeface="Calibri"/>
                <a:cs typeface="Calibri"/>
              </a:rPr>
              <a:t>tied </a:t>
            </a:r>
            <a:r>
              <a:rPr sz="1800" b="0" dirty="0">
                <a:latin typeface="Calibri"/>
                <a:cs typeface="Calibri"/>
              </a:rPr>
              <a:t>to </a:t>
            </a:r>
            <a:r>
              <a:rPr sz="1800" b="0" spc="-5" dirty="0">
                <a:latin typeface="Calibri"/>
                <a:cs typeface="Calibri"/>
              </a:rPr>
              <a:t>temperature </a:t>
            </a:r>
            <a:r>
              <a:rPr sz="1800" b="0" spc="-10" dirty="0">
                <a:latin typeface="Calibri"/>
                <a:cs typeface="Calibri"/>
              </a:rPr>
              <a:t>and </a:t>
            </a:r>
            <a:r>
              <a:rPr sz="1800" b="0" dirty="0">
                <a:latin typeface="Calibri"/>
                <a:cs typeface="Calibri"/>
              </a:rPr>
              <a:t>time</a:t>
            </a:r>
            <a:r>
              <a:rPr sz="1800" b="0" spc="-20" dirty="0">
                <a:latin typeface="Calibri"/>
                <a:cs typeface="Calibri"/>
              </a:rPr>
              <a:t> </a:t>
            </a:r>
            <a:r>
              <a:rPr sz="1800" b="0" spc="-5" dirty="0">
                <a:latin typeface="Calibri"/>
                <a:cs typeface="Calibri"/>
              </a:rPr>
              <a:t>scales.</a:t>
            </a:r>
            <a:endParaRPr sz="1800" dirty="0">
              <a:latin typeface="Calibri"/>
              <a:cs typeface="Calibri"/>
            </a:endParaRPr>
          </a:p>
        </p:txBody>
      </p:sp>
      <p:sp>
        <p:nvSpPr>
          <p:cNvPr id="4" name="object 4"/>
          <p:cNvSpPr txBox="1"/>
          <p:nvPr/>
        </p:nvSpPr>
        <p:spPr>
          <a:xfrm>
            <a:off x="914400" y="3254656"/>
            <a:ext cx="8839200" cy="269304"/>
          </a:xfrm>
          <a:prstGeom prst="rect">
            <a:avLst/>
          </a:prstGeom>
        </p:spPr>
        <p:txBody>
          <a:bodyPr vert="horz" wrap="square" lIns="0" tIns="0" rIns="0" bIns="0" rtlCol="0">
            <a:spAutoFit/>
          </a:bodyPr>
          <a:lstStyle/>
          <a:p>
            <a:pPr>
              <a:lnSpc>
                <a:spcPts val="2075"/>
              </a:lnSpc>
            </a:pPr>
            <a:r>
              <a:rPr lang="en-GB" sz="1800" dirty="0">
                <a:latin typeface="Calibri"/>
                <a:cs typeface="Calibri"/>
              </a:rPr>
              <a:t>This</a:t>
            </a:r>
            <a:r>
              <a:rPr lang="en-GB" sz="1800" spc="-95" dirty="0">
                <a:latin typeface="Calibri"/>
                <a:cs typeface="Calibri"/>
              </a:rPr>
              <a:t> </a:t>
            </a:r>
            <a:r>
              <a:rPr lang="en-GB" sz="1800" spc="-5" dirty="0">
                <a:latin typeface="Calibri"/>
                <a:cs typeface="Calibri"/>
              </a:rPr>
              <a:t>graph </a:t>
            </a:r>
            <a:r>
              <a:rPr lang="en-US" sz="1800" spc="-5" dirty="0">
                <a:latin typeface="Calibri"/>
                <a:cs typeface="Calibri"/>
              </a:rPr>
              <a:t> </a:t>
            </a:r>
            <a:r>
              <a:rPr sz="1800" spc="-5" dirty="0">
                <a:latin typeface="Calibri"/>
                <a:cs typeface="Calibri"/>
              </a:rPr>
              <a:t>vividly depicts </a:t>
            </a:r>
            <a:r>
              <a:rPr sz="1800" dirty="0">
                <a:latin typeface="Calibri"/>
                <a:cs typeface="Calibri"/>
              </a:rPr>
              <a:t>relative magnitudes in a </a:t>
            </a:r>
            <a:r>
              <a:rPr sz="1800" spc="-10" dirty="0">
                <a:latin typeface="Calibri"/>
                <a:cs typeface="Calibri"/>
              </a:rPr>
              <a:t>way </a:t>
            </a:r>
            <a:r>
              <a:rPr sz="1800" spc="-5" dirty="0">
                <a:latin typeface="Calibri"/>
                <a:cs typeface="Calibri"/>
              </a:rPr>
              <a:t>that </a:t>
            </a:r>
            <a:r>
              <a:rPr sz="1800" dirty="0">
                <a:latin typeface="Calibri"/>
                <a:cs typeface="Calibri"/>
              </a:rPr>
              <a:t>the raw numbers </a:t>
            </a:r>
            <a:r>
              <a:rPr sz="1800" spc="-5" dirty="0">
                <a:latin typeface="Calibri"/>
                <a:cs typeface="Calibri"/>
              </a:rPr>
              <a:t>alone</a:t>
            </a:r>
            <a:r>
              <a:rPr sz="1800" spc="-15" dirty="0">
                <a:latin typeface="Calibri"/>
                <a:cs typeface="Calibri"/>
              </a:rPr>
              <a:t> </a:t>
            </a:r>
            <a:r>
              <a:rPr sz="1800" spc="-5" dirty="0">
                <a:latin typeface="Calibri"/>
                <a:cs typeface="Calibri"/>
              </a:rPr>
              <a:t>cannot.</a:t>
            </a:r>
            <a:endParaRPr sz="1800" dirty="0">
              <a:latin typeface="Calibri"/>
              <a:cs typeface="Calibri"/>
            </a:endParaRPr>
          </a:p>
        </p:txBody>
      </p:sp>
      <p:sp>
        <p:nvSpPr>
          <p:cNvPr id="5" name="object 5"/>
          <p:cNvSpPr/>
          <p:nvPr/>
        </p:nvSpPr>
        <p:spPr>
          <a:xfrm>
            <a:off x="1181966" y="3581400"/>
            <a:ext cx="7885834" cy="3505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0053" y="1471587"/>
            <a:ext cx="6149340" cy="320601"/>
          </a:xfrm>
          <a:prstGeom prst="rect">
            <a:avLst/>
          </a:prstGeom>
        </p:spPr>
        <p:txBody>
          <a:bodyPr vert="horz" wrap="square" lIns="0" tIns="12700" rIns="0" bIns="0" rtlCol="0">
            <a:spAutoFit/>
          </a:bodyPr>
          <a:lstStyle/>
          <a:p>
            <a:pPr marL="12700">
              <a:lnSpc>
                <a:spcPct val="100000"/>
              </a:lnSpc>
              <a:spcBef>
                <a:spcPts val="60"/>
              </a:spcBef>
            </a:pPr>
            <a:r>
              <a:rPr sz="2000" b="0" spc="-10" dirty="0">
                <a:latin typeface="Calibri"/>
                <a:cs typeface="Calibri"/>
              </a:rPr>
              <a:t>Graphs </a:t>
            </a:r>
            <a:r>
              <a:rPr sz="2000" b="0" spc="-5" dirty="0">
                <a:latin typeface="Calibri"/>
                <a:cs typeface="Calibri"/>
              </a:rPr>
              <a:t>should </a:t>
            </a:r>
            <a:r>
              <a:rPr sz="2000" b="0" dirty="0">
                <a:latin typeface="Calibri"/>
                <a:cs typeface="Calibri"/>
              </a:rPr>
              <a:t>make </a:t>
            </a:r>
            <a:r>
              <a:rPr sz="2000" b="0" spc="-5" dirty="0">
                <a:latin typeface="Calibri"/>
                <a:cs typeface="Calibri"/>
              </a:rPr>
              <a:t>the </a:t>
            </a:r>
            <a:r>
              <a:rPr sz="2000" b="0" dirty="0">
                <a:latin typeface="Calibri"/>
                <a:cs typeface="Calibri"/>
              </a:rPr>
              <a:t>viewer </a:t>
            </a:r>
            <a:r>
              <a:rPr sz="2000" b="0" spc="-5" dirty="0">
                <a:latin typeface="Calibri"/>
                <a:cs typeface="Calibri"/>
              </a:rPr>
              <a:t>goes </a:t>
            </a:r>
            <a:r>
              <a:rPr sz="2000" b="0" spc="-10" dirty="0">
                <a:latin typeface="Calibri"/>
                <a:cs typeface="Calibri"/>
              </a:rPr>
              <a:t>“Oh!” </a:t>
            </a:r>
            <a:r>
              <a:rPr sz="2000" b="0" spc="-5" dirty="0">
                <a:latin typeface="Calibri"/>
                <a:cs typeface="Calibri"/>
              </a:rPr>
              <a:t>and not</a:t>
            </a:r>
            <a:r>
              <a:rPr sz="2000" b="0" spc="5" dirty="0">
                <a:latin typeface="Calibri"/>
                <a:cs typeface="Calibri"/>
              </a:rPr>
              <a:t> </a:t>
            </a:r>
            <a:r>
              <a:rPr sz="2000" b="0" dirty="0">
                <a:latin typeface="Calibri"/>
                <a:cs typeface="Calibri"/>
              </a:rPr>
              <a:t>“Huh?”</a:t>
            </a:r>
            <a:endParaRPr sz="2000" dirty="0">
              <a:latin typeface="Calibri"/>
              <a:cs typeface="Calibri"/>
            </a:endParaRPr>
          </a:p>
        </p:txBody>
      </p:sp>
      <p:sp>
        <p:nvSpPr>
          <p:cNvPr id="3" name="object 3"/>
          <p:cNvSpPr txBox="1"/>
          <p:nvPr/>
        </p:nvSpPr>
        <p:spPr>
          <a:xfrm>
            <a:off x="717867" y="1981200"/>
            <a:ext cx="9265285" cy="628377"/>
          </a:xfrm>
          <a:prstGeom prst="rect">
            <a:avLst/>
          </a:prstGeom>
        </p:spPr>
        <p:txBody>
          <a:bodyPr vert="horz" wrap="square" lIns="0" tIns="12700" rIns="0" bIns="0" rtlCol="0">
            <a:spAutoFit/>
          </a:bodyPr>
          <a:lstStyle/>
          <a:p>
            <a:pPr marL="12700">
              <a:lnSpc>
                <a:spcPct val="100000"/>
              </a:lnSpc>
              <a:spcBef>
                <a:spcPts val="100"/>
              </a:spcBef>
            </a:pPr>
            <a:r>
              <a:rPr sz="2000" b="1" i="1" spc="-5" dirty="0">
                <a:latin typeface="Calibri"/>
                <a:cs typeface="Calibri"/>
              </a:rPr>
              <a:t>“Graphical excellence is </a:t>
            </a:r>
            <a:r>
              <a:rPr sz="2000" b="1" i="1" dirty="0">
                <a:latin typeface="Calibri"/>
                <a:cs typeface="Calibri"/>
              </a:rPr>
              <a:t>that </a:t>
            </a:r>
            <a:r>
              <a:rPr sz="2000" b="1" i="1" spc="-5" dirty="0">
                <a:latin typeface="Calibri"/>
                <a:cs typeface="Calibri"/>
              </a:rPr>
              <a:t>which gives </a:t>
            </a:r>
            <a:r>
              <a:rPr sz="2000" b="1" i="1" dirty="0">
                <a:latin typeface="Calibri"/>
                <a:cs typeface="Calibri"/>
              </a:rPr>
              <a:t>to the viewer the </a:t>
            </a:r>
            <a:r>
              <a:rPr sz="2000" b="1" i="1" spc="-5" dirty="0">
                <a:latin typeface="Calibri"/>
                <a:cs typeface="Calibri"/>
              </a:rPr>
              <a:t>greatest </a:t>
            </a:r>
            <a:r>
              <a:rPr sz="2000" b="1" i="1" spc="-10" dirty="0">
                <a:latin typeface="Calibri"/>
                <a:cs typeface="Calibri"/>
              </a:rPr>
              <a:t>number </a:t>
            </a:r>
            <a:r>
              <a:rPr sz="2000" b="1" i="1" spc="-5" dirty="0">
                <a:latin typeface="Calibri"/>
                <a:cs typeface="Calibri"/>
              </a:rPr>
              <a:t>of </a:t>
            </a:r>
            <a:r>
              <a:rPr sz="2000" b="1" i="1" u="heavy" spc="-5" dirty="0">
                <a:uFill>
                  <a:solidFill>
                    <a:srgbClr val="000000"/>
                  </a:solidFill>
                </a:uFill>
                <a:latin typeface="Calibri"/>
                <a:cs typeface="Calibri"/>
              </a:rPr>
              <a:t>ideas</a:t>
            </a:r>
            <a:r>
              <a:rPr sz="2000" b="1" i="1" spc="-5" dirty="0">
                <a:latin typeface="Calibri"/>
                <a:cs typeface="Calibri"/>
              </a:rPr>
              <a:t> in</a:t>
            </a:r>
            <a:r>
              <a:rPr sz="2000" b="1" i="1" spc="85" dirty="0">
                <a:latin typeface="Calibri"/>
                <a:cs typeface="Calibri"/>
              </a:rPr>
              <a:t> </a:t>
            </a:r>
            <a:r>
              <a:rPr sz="2000" b="1" i="1" dirty="0">
                <a:latin typeface="Calibri"/>
                <a:cs typeface="Calibri"/>
              </a:rPr>
              <a:t>the</a:t>
            </a:r>
            <a:r>
              <a:rPr lang="en-US" sz="2000" b="1" i="1" dirty="0">
                <a:latin typeface="Calibri"/>
                <a:cs typeface="Calibri"/>
              </a:rPr>
              <a:t> </a:t>
            </a:r>
            <a:r>
              <a:rPr sz="2000" b="1" i="1" spc="-5" dirty="0">
                <a:latin typeface="Calibri"/>
                <a:cs typeface="Calibri"/>
              </a:rPr>
              <a:t>shortest </a:t>
            </a:r>
            <a:r>
              <a:rPr sz="2000" b="1" i="1" u="sng" spc="-5" dirty="0">
                <a:latin typeface="Calibri"/>
                <a:cs typeface="Calibri"/>
              </a:rPr>
              <a:t>time</a:t>
            </a:r>
            <a:r>
              <a:rPr sz="2000" b="1" i="1" spc="-5" dirty="0">
                <a:latin typeface="Calibri"/>
                <a:cs typeface="Calibri"/>
              </a:rPr>
              <a:t> with </a:t>
            </a:r>
            <a:r>
              <a:rPr sz="2000" b="1" i="1" dirty="0">
                <a:latin typeface="Calibri"/>
                <a:cs typeface="Calibri"/>
              </a:rPr>
              <a:t>the </a:t>
            </a:r>
            <a:r>
              <a:rPr sz="2000" b="1" i="1" spc="-5" dirty="0">
                <a:latin typeface="Calibri"/>
                <a:cs typeface="Calibri"/>
              </a:rPr>
              <a:t>least </a:t>
            </a:r>
            <a:r>
              <a:rPr sz="2000" b="1" i="1" dirty="0">
                <a:latin typeface="Calibri"/>
                <a:cs typeface="Calibri"/>
              </a:rPr>
              <a:t>ink </a:t>
            </a:r>
            <a:r>
              <a:rPr sz="2000" b="1" i="1" spc="-5" dirty="0">
                <a:latin typeface="Calibri"/>
                <a:cs typeface="Calibri"/>
              </a:rPr>
              <a:t>in </a:t>
            </a:r>
            <a:r>
              <a:rPr sz="2000" b="1" i="1" dirty="0">
                <a:latin typeface="Calibri"/>
                <a:cs typeface="Calibri"/>
              </a:rPr>
              <a:t>the </a:t>
            </a:r>
            <a:r>
              <a:rPr sz="2000" b="1" i="1" spc="-5" dirty="0">
                <a:latin typeface="Calibri"/>
                <a:cs typeface="Calibri"/>
              </a:rPr>
              <a:t>smallest </a:t>
            </a:r>
            <a:r>
              <a:rPr sz="2000" b="1" i="1" dirty="0">
                <a:latin typeface="Calibri"/>
                <a:cs typeface="Calibri"/>
              </a:rPr>
              <a:t>space” </a:t>
            </a:r>
            <a:r>
              <a:rPr sz="2000" b="1" dirty="0">
                <a:latin typeface="Calibri"/>
                <a:cs typeface="Calibri"/>
              </a:rPr>
              <a:t>– </a:t>
            </a:r>
            <a:r>
              <a:rPr sz="2000" b="1" spc="-5" dirty="0">
                <a:latin typeface="Calibri"/>
                <a:cs typeface="Calibri"/>
              </a:rPr>
              <a:t>Tufte</a:t>
            </a:r>
            <a:r>
              <a:rPr sz="2000" b="1" spc="50" dirty="0">
                <a:latin typeface="Calibri"/>
                <a:cs typeface="Calibri"/>
              </a:rPr>
              <a:t> </a:t>
            </a:r>
            <a:r>
              <a:rPr sz="2000" b="1" dirty="0">
                <a:latin typeface="Calibri"/>
                <a:cs typeface="Calibri"/>
              </a:rPr>
              <a:t>(1983)</a:t>
            </a:r>
          </a:p>
        </p:txBody>
      </p:sp>
      <p:sp>
        <p:nvSpPr>
          <p:cNvPr id="4" name="object 4"/>
          <p:cNvSpPr/>
          <p:nvPr/>
        </p:nvSpPr>
        <p:spPr>
          <a:xfrm>
            <a:off x="1066800" y="2667000"/>
            <a:ext cx="8916352" cy="4145279"/>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61409027-7848-4678-AD9F-BF258CC89EF0}"/>
              </a:ext>
            </a:extLst>
          </p:cNvPr>
          <p:cNvSpPr txBox="1"/>
          <p:nvPr/>
        </p:nvSpPr>
        <p:spPr>
          <a:xfrm>
            <a:off x="533400" y="457200"/>
            <a:ext cx="9677400" cy="769441"/>
          </a:xfrm>
          <a:prstGeom prst="rect">
            <a:avLst/>
          </a:prstGeom>
          <a:noFill/>
        </p:spPr>
        <p:txBody>
          <a:bodyPr wrap="square">
            <a:spAutoFit/>
          </a:bodyPr>
          <a:lstStyle/>
          <a:p>
            <a:r>
              <a:rPr lang="en-GB" sz="4400" spc="-5" dirty="0">
                <a:solidFill>
                  <a:schemeClr val="accent1">
                    <a:lumMod val="75000"/>
                  </a:schemeClr>
                </a:solidFill>
              </a:rPr>
              <a:t>How </a:t>
            </a:r>
            <a:r>
              <a:rPr lang="en-GB" sz="4400" spc="5" dirty="0">
                <a:solidFill>
                  <a:schemeClr val="accent1">
                    <a:lumMod val="75000"/>
                  </a:schemeClr>
                </a:solidFill>
              </a:rPr>
              <a:t>to </a:t>
            </a:r>
            <a:r>
              <a:rPr lang="en-GB" sz="4400" spc="-5" dirty="0">
                <a:solidFill>
                  <a:schemeClr val="accent1">
                    <a:lumMod val="75000"/>
                  </a:schemeClr>
                </a:solidFill>
              </a:rPr>
              <a:t>achieve graphical</a:t>
            </a:r>
            <a:r>
              <a:rPr lang="en-GB" sz="4400" spc="-25" dirty="0">
                <a:solidFill>
                  <a:schemeClr val="accent1">
                    <a:lumMod val="75000"/>
                  </a:schemeClr>
                </a:solidFill>
              </a:rPr>
              <a:t> </a:t>
            </a:r>
            <a:r>
              <a:rPr lang="en-GB" sz="4400" spc="-5" dirty="0">
                <a:solidFill>
                  <a:schemeClr val="accent1">
                    <a:lumMod val="75000"/>
                  </a:schemeClr>
                </a:solidFill>
              </a:rPr>
              <a:t>excellence?</a:t>
            </a:r>
            <a:endParaRPr lang="en-GB" sz="4400" dirty="0">
              <a:solidFill>
                <a:schemeClr val="accent1">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866" y="705103"/>
            <a:ext cx="3612515" cy="443711"/>
          </a:xfrm>
          <a:prstGeom prst="rect">
            <a:avLst/>
          </a:prstGeom>
        </p:spPr>
        <p:txBody>
          <a:bodyPr vert="horz" wrap="square" lIns="0" tIns="12700" rIns="0" bIns="0" rtlCol="0">
            <a:spAutoFit/>
          </a:bodyPr>
          <a:lstStyle/>
          <a:p>
            <a:pPr marL="12700">
              <a:lnSpc>
                <a:spcPct val="100000"/>
              </a:lnSpc>
              <a:spcBef>
                <a:spcPts val="100"/>
              </a:spcBef>
            </a:pPr>
            <a:r>
              <a:rPr dirty="0"/>
              <a:t>Why do </a:t>
            </a:r>
            <a:r>
              <a:rPr spc="5" dirty="0"/>
              <a:t>we </a:t>
            </a:r>
            <a:r>
              <a:rPr dirty="0"/>
              <a:t>use</a:t>
            </a:r>
            <a:r>
              <a:rPr spc="-140" dirty="0"/>
              <a:t> </a:t>
            </a:r>
            <a:r>
              <a:rPr spc="-5" dirty="0"/>
              <a:t>graphs?</a:t>
            </a:r>
          </a:p>
        </p:txBody>
      </p:sp>
      <p:sp>
        <p:nvSpPr>
          <p:cNvPr id="3" name="object 3"/>
          <p:cNvSpPr txBox="1"/>
          <p:nvPr/>
        </p:nvSpPr>
        <p:spPr>
          <a:xfrm>
            <a:off x="381000" y="1359534"/>
            <a:ext cx="5783897" cy="4521751"/>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To reveal/show </a:t>
            </a:r>
            <a:r>
              <a:rPr sz="2400" dirty="0">
                <a:latin typeface="Calibri"/>
                <a:cs typeface="Calibri"/>
              </a:rPr>
              <a:t>patterns </a:t>
            </a:r>
            <a:r>
              <a:rPr sz="2400" spc="-10" dirty="0">
                <a:latin typeface="Calibri"/>
                <a:cs typeface="Calibri"/>
              </a:rPr>
              <a:t>in</a:t>
            </a:r>
            <a:r>
              <a:rPr sz="2400" spc="-35" dirty="0">
                <a:latin typeface="Calibri"/>
                <a:cs typeface="Calibri"/>
              </a:rPr>
              <a:t> </a:t>
            </a:r>
            <a:r>
              <a:rPr sz="2400" spc="-5" dirty="0">
                <a:latin typeface="Calibri"/>
                <a:cs typeface="Calibri"/>
              </a:rPr>
              <a:t>data.</a:t>
            </a:r>
            <a:endParaRPr sz="2400" dirty="0">
              <a:latin typeface="Calibri"/>
              <a:cs typeface="Calibri"/>
            </a:endParaRPr>
          </a:p>
          <a:p>
            <a:pPr>
              <a:lnSpc>
                <a:spcPct val="100000"/>
              </a:lnSpc>
              <a:spcBef>
                <a:spcPts val="35"/>
              </a:spcBef>
            </a:pPr>
            <a:endParaRPr sz="2400" dirty="0">
              <a:latin typeface="Calibri"/>
              <a:cs typeface="Calibri"/>
            </a:endParaRPr>
          </a:p>
          <a:p>
            <a:pPr marL="12700">
              <a:lnSpc>
                <a:spcPct val="100000"/>
              </a:lnSpc>
            </a:pPr>
            <a:r>
              <a:rPr sz="2400" i="1" spc="-5" dirty="0">
                <a:latin typeface="Calibri"/>
                <a:cs typeface="Calibri"/>
              </a:rPr>
              <a:t>“...gives </a:t>
            </a:r>
            <a:r>
              <a:rPr sz="2400" i="1" dirty="0">
                <a:latin typeface="Calibri"/>
                <a:cs typeface="Calibri"/>
              </a:rPr>
              <a:t>to the viewer the greatest </a:t>
            </a:r>
            <a:r>
              <a:rPr sz="2400" i="1" spc="-5" dirty="0">
                <a:latin typeface="Calibri"/>
                <a:cs typeface="Calibri"/>
              </a:rPr>
              <a:t>number of</a:t>
            </a:r>
            <a:r>
              <a:rPr sz="2400" i="1" spc="-65" dirty="0">
                <a:latin typeface="Calibri"/>
                <a:cs typeface="Calibri"/>
              </a:rPr>
              <a:t> </a:t>
            </a:r>
            <a:r>
              <a:rPr sz="2400" i="1" spc="-10" dirty="0">
                <a:latin typeface="Calibri"/>
                <a:cs typeface="Calibri"/>
              </a:rPr>
              <a:t>ideas</a:t>
            </a:r>
            <a:r>
              <a:rPr lang="en-US" sz="2400" i="1" spc="-10" dirty="0">
                <a:latin typeface="Calibri"/>
                <a:cs typeface="Calibri"/>
              </a:rPr>
              <a:t> </a:t>
            </a:r>
            <a:r>
              <a:rPr sz="2400" i="1" spc="-5" dirty="0">
                <a:latin typeface="Calibri"/>
                <a:cs typeface="Calibri"/>
              </a:rPr>
              <a:t>in </a:t>
            </a:r>
            <a:r>
              <a:rPr sz="2400" i="1" dirty="0">
                <a:latin typeface="Calibri"/>
                <a:cs typeface="Calibri"/>
              </a:rPr>
              <a:t>the </a:t>
            </a:r>
            <a:r>
              <a:rPr sz="2400" i="1" spc="-5" dirty="0">
                <a:latin typeface="Calibri"/>
                <a:cs typeface="Calibri"/>
              </a:rPr>
              <a:t>shortest</a:t>
            </a:r>
            <a:r>
              <a:rPr sz="2400" i="1" spc="-20" dirty="0">
                <a:latin typeface="Calibri"/>
                <a:cs typeface="Calibri"/>
              </a:rPr>
              <a:t> </a:t>
            </a:r>
            <a:r>
              <a:rPr sz="2400" i="1" dirty="0">
                <a:latin typeface="Calibri"/>
                <a:cs typeface="Calibri"/>
              </a:rPr>
              <a:t>time…”</a:t>
            </a:r>
            <a:endParaRPr sz="2400" dirty="0">
              <a:latin typeface="Calibri"/>
              <a:cs typeface="Calibri"/>
            </a:endParaRPr>
          </a:p>
          <a:p>
            <a:pPr>
              <a:lnSpc>
                <a:spcPct val="100000"/>
              </a:lnSpc>
              <a:spcBef>
                <a:spcPts val="35"/>
              </a:spcBef>
            </a:pPr>
            <a:endParaRPr sz="2400" dirty="0">
              <a:latin typeface="Calibri"/>
              <a:cs typeface="Calibri"/>
            </a:endParaRPr>
          </a:p>
          <a:p>
            <a:pPr marL="263525" indent="-251460">
              <a:lnSpc>
                <a:spcPct val="100000"/>
              </a:lnSpc>
              <a:buAutoNum type="arabicPeriod"/>
              <a:tabLst>
                <a:tab pos="264160" algn="l"/>
              </a:tabLst>
            </a:pPr>
            <a:r>
              <a:rPr sz="2400" spc="-5" dirty="0">
                <a:latin typeface="Calibri"/>
                <a:cs typeface="Calibri"/>
              </a:rPr>
              <a:t>Frequency</a:t>
            </a:r>
            <a:r>
              <a:rPr sz="2400" spc="5" dirty="0">
                <a:latin typeface="Calibri"/>
                <a:cs typeface="Calibri"/>
              </a:rPr>
              <a:t> </a:t>
            </a:r>
            <a:r>
              <a:rPr sz="2400" spc="-10" dirty="0">
                <a:latin typeface="Calibri"/>
                <a:cs typeface="Calibri"/>
              </a:rPr>
              <a:t>distributions</a:t>
            </a:r>
            <a:endParaRPr sz="2400" dirty="0">
              <a:latin typeface="Calibri"/>
              <a:cs typeface="Calibri"/>
            </a:endParaRPr>
          </a:p>
          <a:p>
            <a:pPr marL="469900" lvl="1" indent="-228600">
              <a:lnSpc>
                <a:spcPct val="100000"/>
              </a:lnSpc>
              <a:spcBef>
                <a:spcPts val="155"/>
              </a:spcBef>
              <a:buFont typeface="Symbol"/>
              <a:buChar char=""/>
              <a:tabLst>
                <a:tab pos="469900" algn="l"/>
              </a:tabLst>
            </a:pPr>
            <a:r>
              <a:rPr sz="2400" spc="-5" dirty="0">
                <a:latin typeface="Calibri"/>
                <a:cs typeface="Calibri"/>
              </a:rPr>
              <a:t>The location, spread, </a:t>
            </a:r>
            <a:r>
              <a:rPr sz="2400" spc="-10" dirty="0">
                <a:latin typeface="Calibri"/>
                <a:cs typeface="Calibri"/>
              </a:rPr>
              <a:t>shape </a:t>
            </a:r>
            <a:r>
              <a:rPr sz="2400" spc="10" dirty="0">
                <a:latin typeface="Calibri"/>
                <a:cs typeface="Calibri"/>
              </a:rPr>
              <a:t>of</a:t>
            </a:r>
            <a:r>
              <a:rPr sz="2400" spc="30" dirty="0">
                <a:latin typeface="Calibri"/>
                <a:cs typeface="Calibri"/>
              </a:rPr>
              <a:t> </a:t>
            </a:r>
            <a:r>
              <a:rPr sz="2400" spc="-10" dirty="0">
                <a:latin typeface="Calibri"/>
                <a:cs typeface="Calibri"/>
              </a:rPr>
              <a:t>distribution</a:t>
            </a:r>
            <a:endParaRPr sz="2400" dirty="0">
              <a:latin typeface="Calibri"/>
              <a:cs typeface="Calibri"/>
            </a:endParaRPr>
          </a:p>
          <a:p>
            <a:pPr lvl="1">
              <a:lnSpc>
                <a:spcPct val="100000"/>
              </a:lnSpc>
              <a:spcBef>
                <a:spcPts val="60"/>
              </a:spcBef>
              <a:buFont typeface="Symbol"/>
              <a:buChar char=""/>
            </a:pPr>
            <a:endParaRPr sz="2400" dirty="0">
              <a:latin typeface="Calibri"/>
              <a:cs typeface="Calibri"/>
            </a:endParaRPr>
          </a:p>
          <a:p>
            <a:pPr marL="263525" indent="-251460">
              <a:lnSpc>
                <a:spcPct val="100000"/>
              </a:lnSpc>
              <a:buAutoNum type="arabicPeriod"/>
              <a:tabLst>
                <a:tab pos="264160" algn="l"/>
              </a:tabLst>
            </a:pPr>
            <a:r>
              <a:rPr sz="2400" spc="-10" dirty="0">
                <a:latin typeface="Calibri"/>
                <a:cs typeface="Calibri"/>
              </a:rPr>
              <a:t>Associations </a:t>
            </a:r>
            <a:r>
              <a:rPr sz="2400" spc="-5" dirty="0">
                <a:latin typeface="Calibri"/>
                <a:cs typeface="Calibri"/>
              </a:rPr>
              <a:t>between variables</a:t>
            </a:r>
            <a:endParaRPr sz="2400" dirty="0">
              <a:latin typeface="Calibri"/>
              <a:cs typeface="Calibri"/>
            </a:endParaRPr>
          </a:p>
          <a:p>
            <a:pPr marL="469900" lvl="1" indent="-228600">
              <a:lnSpc>
                <a:spcPct val="100000"/>
              </a:lnSpc>
              <a:spcBef>
                <a:spcPts val="150"/>
              </a:spcBef>
              <a:buFont typeface="Symbol"/>
              <a:buChar char=""/>
              <a:tabLst>
                <a:tab pos="469900" algn="l"/>
              </a:tabLst>
            </a:pPr>
            <a:r>
              <a:rPr sz="2400" spc="-5" dirty="0">
                <a:latin typeface="Calibri"/>
                <a:cs typeface="Calibri"/>
              </a:rPr>
              <a:t>The relationship between </a:t>
            </a:r>
            <a:r>
              <a:rPr sz="2400" dirty="0">
                <a:latin typeface="Calibri"/>
                <a:cs typeface="Calibri"/>
              </a:rPr>
              <a:t>two </a:t>
            </a:r>
            <a:r>
              <a:rPr sz="2400" spc="-5" dirty="0">
                <a:latin typeface="Calibri"/>
                <a:cs typeface="Calibri"/>
              </a:rPr>
              <a:t>or </a:t>
            </a:r>
            <a:r>
              <a:rPr sz="2400" dirty="0">
                <a:latin typeface="Calibri"/>
                <a:cs typeface="Calibri"/>
              </a:rPr>
              <a:t>more</a:t>
            </a:r>
            <a:r>
              <a:rPr sz="2400" spc="-30" dirty="0">
                <a:latin typeface="Calibri"/>
                <a:cs typeface="Calibri"/>
              </a:rPr>
              <a:t> </a:t>
            </a:r>
            <a:r>
              <a:rPr sz="2400" spc="-5" dirty="0">
                <a:latin typeface="Calibri"/>
                <a:cs typeface="Calibri"/>
              </a:rPr>
              <a:t>variables</a:t>
            </a:r>
            <a:endParaRPr sz="2400" dirty="0">
              <a:latin typeface="Calibri"/>
              <a:cs typeface="Calibri"/>
            </a:endParaRPr>
          </a:p>
          <a:p>
            <a:pPr marL="469900" lvl="1" indent="-228600">
              <a:lnSpc>
                <a:spcPct val="100000"/>
              </a:lnSpc>
              <a:spcBef>
                <a:spcPts val="125"/>
              </a:spcBef>
              <a:buFont typeface="Symbol"/>
              <a:buChar char=""/>
              <a:tabLst>
                <a:tab pos="469900" algn="l"/>
              </a:tabLst>
            </a:pPr>
            <a:r>
              <a:rPr sz="2400" spc="-5" dirty="0">
                <a:latin typeface="Calibri"/>
                <a:cs typeface="Calibri"/>
              </a:rPr>
              <a:t>Differences between </a:t>
            </a:r>
            <a:r>
              <a:rPr sz="2400" dirty="0">
                <a:latin typeface="Calibri"/>
                <a:cs typeface="Calibri"/>
              </a:rPr>
              <a:t>groups</a:t>
            </a:r>
          </a:p>
        </p:txBody>
      </p:sp>
      <p:sp>
        <p:nvSpPr>
          <p:cNvPr id="4" name="object 4"/>
          <p:cNvSpPr/>
          <p:nvPr/>
        </p:nvSpPr>
        <p:spPr>
          <a:xfrm>
            <a:off x="6642419" y="904876"/>
            <a:ext cx="3641725" cy="243014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654483" y="3810000"/>
            <a:ext cx="3600450" cy="291655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867" y="705103"/>
            <a:ext cx="7206933" cy="443711"/>
          </a:xfrm>
          <a:prstGeom prst="rect">
            <a:avLst/>
          </a:prstGeom>
        </p:spPr>
        <p:txBody>
          <a:bodyPr vert="horz" wrap="square" lIns="0" tIns="12700" rIns="0" bIns="0" rtlCol="0">
            <a:spAutoFit/>
          </a:bodyPr>
          <a:lstStyle/>
          <a:p>
            <a:pPr marL="12700">
              <a:lnSpc>
                <a:spcPct val="100000"/>
              </a:lnSpc>
              <a:spcBef>
                <a:spcPts val="100"/>
              </a:spcBef>
            </a:pPr>
            <a:r>
              <a:rPr sz="2800" spc="-5" dirty="0"/>
              <a:t>Best practices </a:t>
            </a:r>
            <a:r>
              <a:rPr sz="2800" dirty="0"/>
              <a:t>to </a:t>
            </a:r>
            <a:r>
              <a:rPr sz="2800" spc="-5" dirty="0"/>
              <a:t>achieve this</a:t>
            </a:r>
            <a:r>
              <a:rPr sz="2800" spc="-45" dirty="0"/>
              <a:t> </a:t>
            </a:r>
            <a:r>
              <a:rPr sz="2800" spc="-10" dirty="0"/>
              <a:t>goal</a:t>
            </a:r>
          </a:p>
        </p:txBody>
      </p:sp>
      <p:sp>
        <p:nvSpPr>
          <p:cNvPr id="3" name="object 3"/>
          <p:cNvSpPr txBox="1"/>
          <p:nvPr/>
        </p:nvSpPr>
        <p:spPr>
          <a:xfrm>
            <a:off x="690366" y="2108458"/>
            <a:ext cx="9797733" cy="3098284"/>
          </a:xfrm>
          <a:prstGeom prst="rect">
            <a:avLst/>
          </a:prstGeom>
        </p:spPr>
        <p:txBody>
          <a:bodyPr vert="horz" wrap="square" lIns="0" tIns="12700" rIns="0" bIns="0" rtlCol="0">
            <a:spAutoFit/>
          </a:bodyPr>
          <a:lstStyle/>
          <a:p>
            <a:pPr marL="12700">
              <a:lnSpc>
                <a:spcPct val="100000"/>
              </a:lnSpc>
              <a:spcBef>
                <a:spcPts val="100"/>
              </a:spcBef>
            </a:pPr>
            <a:r>
              <a:rPr sz="2800" spc="-5" dirty="0">
                <a:latin typeface="Calibri"/>
                <a:cs typeface="Calibri"/>
              </a:rPr>
              <a:t>Four useful principles </a:t>
            </a:r>
            <a:r>
              <a:rPr sz="2800" dirty="0">
                <a:latin typeface="Calibri"/>
                <a:cs typeface="Calibri"/>
              </a:rPr>
              <a:t>to </a:t>
            </a:r>
            <a:r>
              <a:rPr sz="2800" spc="-5" dirty="0">
                <a:latin typeface="Calibri"/>
                <a:cs typeface="Calibri"/>
              </a:rPr>
              <a:t>increase the effectiveness of your</a:t>
            </a:r>
            <a:r>
              <a:rPr sz="2800" spc="-10" dirty="0">
                <a:latin typeface="Calibri"/>
                <a:cs typeface="Calibri"/>
              </a:rPr>
              <a:t> </a:t>
            </a:r>
            <a:r>
              <a:rPr sz="2800" dirty="0">
                <a:latin typeface="Calibri"/>
                <a:cs typeface="Calibri"/>
              </a:rPr>
              <a:t>graphs:</a:t>
            </a:r>
          </a:p>
          <a:p>
            <a:pPr>
              <a:lnSpc>
                <a:spcPct val="100000"/>
              </a:lnSpc>
              <a:spcBef>
                <a:spcPts val="35"/>
              </a:spcBef>
            </a:pPr>
            <a:endParaRPr sz="2800" dirty="0">
              <a:latin typeface="Calibri"/>
              <a:cs typeface="Calibri"/>
            </a:endParaRPr>
          </a:p>
          <a:p>
            <a:pPr marL="241300" indent="-228600">
              <a:lnSpc>
                <a:spcPct val="100000"/>
              </a:lnSpc>
              <a:buAutoNum type="arabicPeriod"/>
              <a:tabLst>
                <a:tab pos="241300" algn="l"/>
              </a:tabLst>
            </a:pPr>
            <a:r>
              <a:rPr lang="en-US" sz="2800" b="1" spc="-5" dirty="0">
                <a:latin typeface="Calibri"/>
                <a:cs typeface="Calibri"/>
              </a:rPr>
              <a:t> </a:t>
            </a:r>
            <a:r>
              <a:rPr sz="2800" b="1" spc="-5" dirty="0">
                <a:latin typeface="Calibri"/>
                <a:cs typeface="Calibri"/>
              </a:rPr>
              <a:t>Show </a:t>
            </a:r>
            <a:r>
              <a:rPr sz="2800" b="1" dirty="0">
                <a:latin typeface="Calibri"/>
                <a:cs typeface="Calibri"/>
              </a:rPr>
              <a:t>the</a:t>
            </a:r>
            <a:r>
              <a:rPr sz="2800" b="1" spc="-15" dirty="0">
                <a:latin typeface="Calibri"/>
                <a:cs typeface="Calibri"/>
              </a:rPr>
              <a:t> </a:t>
            </a:r>
            <a:r>
              <a:rPr sz="2800" b="1" spc="-5" dirty="0">
                <a:latin typeface="Calibri"/>
                <a:cs typeface="Calibri"/>
              </a:rPr>
              <a:t>data</a:t>
            </a:r>
            <a:endParaRPr sz="2800" b="1" dirty="0">
              <a:latin typeface="Calibri"/>
              <a:cs typeface="Calibri"/>
            </a:endParaRPr>
          </a:p>
          <a:p>
            <a:pPr marL="241300" indent="-228600">
              <a:lnSpc>
                <a:spcPct val="100000"/>
              </a:lnSpc>
              <a:spcBef>
                <a:spcPts val="1250"/>
              </a:spcBef>
              <a:buAutoNum type="arabicPeriod"/>
              <a:tabLst>
                <a:tab pos="241300" algn="l"/>
              </a:tabLst>
            </a:pPr>
            <a:r>
              <a:rPr lang="en-US" sz="2800" b="1" spc="-10" dirty="0">
                <a:latin typeface="Calibri"/>
                <a:cs typeface="Calibri"/>
              </a:rPr>
              <a:t> </a:t>
            </a:r>
            <a:r>
              <a:rPr sz="2800" b="1" spc="-10" dirty="0">
                <a:latin typeface="Calibri"/>
                <a:cs typeface="Calibri"/>
              </a:rPr>
              <a:t>Make </a:t>
            </a:r>
            <a:r>
              <a:rPr sz="2800" b="1" spc="-5" dirty="0">
                <a:latin typeface="Calibri"/>
                <a:cs typeface="Calibri"/>
              </a:rPr>
              <a:t>patterns in </a:t>
            </a:r>
            <a:r>
              <a:rPr sz="2800" b="1" dirty="0">
                <a:latin typeface="Calibri"/>
                <a:cs typeface="Calibri"/>
              </a:rPr>
              <a:t>the </a:t>
            </a:r>
            <a:r>
              <a:rPr sz="2800" b="1" spc="-5" dirty="0">
                <a:latin typeface="Calibri"/>
                <a:cs typeface="Calibri"/>
              </a:rPr>
              <a:t>data easy </a:t>
            </a:r>
            <a:r>
              <a:rPr sz="2800" b="1" dirty="0">
                <a:latin typeface="Calibri"/>
                <a:cs typeface="Calibri"/>
              </a:rPr>
              <a:t>to</a:t>
            </a:r>
            <a:r>
              <a:rPr sz="2800" b="1" spc="50" dirty="0">
                <a:latin typeface="Calibri"/>
                <a:cs typeface="Calibri"/>
              </a:rPr>
              <a:t> </a:t>
            </a:r>
            <a:r>
              <a:rPr sz="2800" b="1" spc="-5" dirty="0">
                <a:latin typeface="Calibri"/>
                <a:cs typeface="Calibri"/>
              </a:rPr>
              <a:t>see</a:t>
            </a:r>
            <a:endParaRPr sz="2800" b="1" dirty="0">
              <a:latin typeface="Calibri"/>
              <a:cs typeface="Calibri"/>
            </a:endParaRPr>
          </a:p>
          <a:p>
            <a:pPr marL="241300" indent="-228600">
              <a:lnSpc>
                <a:spcPct val="100000"/>
              </a:lnSpc>
              <a:spcBef>
                <a:spcPts val="1275"/>
              </a:spcBef>
              <a:buAutoNum type="arabicPeriod"/>
              <a:tabLst>
                <a:tab pos="241300" algn="l"/>
              </a:tabLst>
            </a:pPr>
            <a:r>
              <a:rPr lang="en-US" sz="2800" b="1" spc="-5" dirty="0">
                <a:latin typeface="Calibri"/>
                <a:cs typeface="Calibri"/>
              </a:rPr>
              <a:t> </a:t>
            </a:r>
            <a:r>
              <a:rPr sz="2800" b="1" spc="-5" dirty="0">
                <a:latin typeface="Calibri"/>
                <a:cs typeface="Calibri"/>
              </a:rPr>
              <a:t>Represent magnitudes</a:t>
            </a:r>
            <a:r>
              <a:rPr sz="2800" b="1" spc="-10" dirty="0">
                <a:latin typeface="Calibri"/>
                <a:cs typeface="Calibri"/>
              </a:rPr>
              <a:t> </a:t>
            </a:r>
            <a:r>
              <a:rPr sz="2800" b="1" spc="-5" dirty="0">
                <a:latin typeface="Calibri"/>
                <a:cs typeface="Calibri"/>
              </a:rPr>
              <a:t>honestly</a:t>
            </a:r>
            <a:endParaRPr sz="2800" b="1" dirty="0">
              <a:latin typeface="Calibri"/>
              <a:cs typeface="Calibri"/>
            </a:endParaRPr>
          </a:p>
          <a:p>
            <a:pPr marL="241300" indent="-228600">
              <a:lnSpc>
                <a:spcPct val="100000"/>
              </a:lnSpc>
              <a:spcBef>
                <a:spcPts val="1255"/>
              </a:spcBef>
              <a:buAutoNum type="arabicPeriod"/>
              <a:tabLst>
                <a:tab pos="241300" algn="l"/>
              </a:tabLst>
            </a:pPr>
            <a:r>
              <a:rPr lang="en-US" sz="2800" b="1" spc="-10" dirty="0">
                <a:latin typeface="Calibri"/>
                <a:cs typeface="Calibri"/>
              </a:rPr>
              <a:t> </a:t>
            </a:r>
            <a:r>
              <a:rPr sz="2800" b="1" spc="-10" dirty="0">
                <a:latin typeface="Calibri"/>
                <a:cs typeface="Calibri"/>
              </a:rPr>
              <a:t>Draw </a:t>
            </a:r>
            <a:r>
              <a:rPr sz="2800" b="1" spc="-5" dirty="0">
                <a:latin typeface="Calibri"/>
                <a:cs typeface="Calibri"/>
              </a:rPr>
              <a:t>graphical elements clearly, minimizing</a:t>
            </a:r>
            <a:r>
              <a:rPr sz="2800" b="1" spc="5" dirty="0">
                <a:latin typeface="Calibri"/>
                <a:cs typeface="Calibri"/>
              </a:rPr>
              <a:t> </a:t>
            </a:r>
            <a:r>
              <a:rPr sz="2800" b="1" spc="-5" dirty="0">
                <a:latin typeface="Calibri"/>
                <a:cs typeface="Calibri"/>
              </a:rPr>
              <a:t>clutter</a:t>
            </a:r>
            <a:endParaRPr sz="2800" b="1"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24400" y="3124200"/>
            <a:ext cx="6062974" cy="379836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78033" y="569653"/>
            <a:ext cx="9416733" cy="887422"/>
          </a:xfrm>
          <a:prstGeom prst="rect">
            <a:avLst/>
          </a:prstGeom>
        </p:spPr>
        <p:txBody>
          <a:bodyPr vert="horz" wrap="square" lIns="0" tIns="12700" rIns="0" bIns="0" rtlCol="0">
            <a:spAutoFit/>
          </a:bodyPr>
          <a:lstStyle/>
          <a:p>
            <a:pPr marL="12700">
              <a:lnSpc>
                <a:spcPct val="100000"/>
              </a:lnSpc>
              <a:spcBef>
                <a:spcPts val="100"/>
              </a:spcBef>
            </a:pPr>
            <a:r>
              <a:rPr sz="2800" dirty="0"/>
              <a:t>1. </a:t>
            </a:r>
            <a:r>
              <a:rPr sz="2800" spc="-5" dirty="0"/>
              <a:t>Show </a:t>
            </a:r>
            <a:r>
              <a:rPr sz="2800" dirty="0"/>
              <a:t>the</a:t>
            </a:r>
            <a:r>
              <a:rPr sz="2800" spc="-15" dirty="0"/>
              <a:t> </a:t>
            </a:r>
            <a:r>
              <a:rPr sz="2800" spc="-5" dirty="0"/>
              <a:t>data</a:t>
            </a:r>
          </a:p>
          <a:p>
            <a:pPr marL="12700">
              <a:lnSpc>
                <a:spcPct val="100000"/>
              </a:lnSpc>
              <a:spcBef>
                <a:spcPts val="60"/>
              </a:spcBef>
            </a:pPr>
            <a:r>
              <a:rPr sz="2800" b="0" i="1" spc="-10" dirty="0">
                <a:latin typeface="Calibri"/>
                <a:cs typeface="Calibri"/>
              </a:rPr>
              <a:t>“Above </a:t>
            </a:r>
            <a:r>
              <a:rPr sz="2800" b="0" i="1" dirty="0">
                <a:latin typeface="Calibri"/>
                <a:cs typeface="Calibri"/>
              </a:rPr>
              <a:t>all </a:t>
            </a:r>
            <a:r>
              <a:rPr sz="2800" b="0" i="1" spc="-5" dirty="0">
                <a:latin typeface="Calibri"/>
                <a:cs typeface="Calibri"/>
              </a:rPr>
              <a:t>else show </a:t>
            </a:r>
            <a:r>
              <a:rPr sz="2800" b="0" i="1" spc="5" dirty="0">
                <a:latin typeface="Calibri"/>
                <a:cs typeface="Calibri"/>
              </a:rPr>
              <a:t>the </a:t>
            </a:r>
            <a:r>
              <a:rPr sz="2800" b="0" i="1" spc="-5" dirty="0">
                <a:latin typeface="Calibri"/>
                <a:cs typeface="Calibri"/>
              </a:rPr>
              <a:t>data” </a:t>
            </a:r>
            <a:r>
              <a:rPr sz="2800" b="0" dirty="0">
                <a:latin typeface="Calibri"/>
                <a:cs typeface="Calibri"/>
              </a:rPr>
              <a:t>– </a:t>
            </a:r>
            <a:r>
              <a:rPr sz="2800" b="0" spc="-5" dirty="0">
                <a:latin typeface="Calibri"/>
                <a:cs typeface="Calibri"/>
              </a:rPr>
              <a:t>Tufte</a:t>
            </a:r>
            <a:r>
              <a:rPr sz="2800" b="0" spc="-20" dirty="0">
                <a:latin typeface="Calibri"/>
                <a:cs typeface="Calibri"/>
              </a:rPr>
              <a:t> </a:t>
            </a:r>
            <a:r>
              <a:rPr sz="2800" b="0" spc="-5" dirty="0">
                <a:latin typeface="Calibri"/>
                <a:cs typeface="Calibri"/>
              </a:rPr>
              <a:t>(1983)</a:t>
            </a:r>
            <a:endParaRPr sz="2800" dirty="0">
              <a:latin typeface="Calibri"/>
              <a:cs typeface="Calibri"/>
            </a:endParaRPr>
          </a:p>
        </p:txBody>
      </p:sp>
      <p:sp>
        <p:nvSpPr>
          <p:cNvPr id="5" name="object 5"/>
          <p:cNvSpPr txBox="1"/>
          <p:nvPr/>
        </p:nvSpPr>
        <p:spPr>
          <a:xfrm>
            <a:off x="6442728" y="2286000"/>
            <a:ext cx="3505200" cy="571054"/>
          </a:xfrm>
          <a:prstGeom prst="rect">
            <a:avLst/>
          </a:prstGeom>
        </p:spPr>
        <p:txBody>
          <a:bodyPr vert="horz" wrap="square" lIns="0" tIns="9525" rIns="0" bIns="0" rtlCol="0">
            <a:spAutoFit/>
          </a:bodyPr>
          <a:lstStyle/>
          <a:p>
            <a:pPr marL="12700" marR="5080" algn="just">
              <a:lnSpc>
                <a:spcPct val="101600"/>
              </a:lnSpc>
              <a:spcBef>
                <a:spcPts val="75"/>
              </a:spcBef>
            </a:pPr>
            <a:r>
              <a:rPr sz="1200" spc="-5" dirty="0">
                <a:latin typeface="Calibri"/>
                <a:cs typeface="Calibri"/>
              </a:rPr>
              <a:t>Weissgerber </a:t>
            </a:r>
            <a:r>
              <a:rPr sz="1200" dirty="0">
                <a:latin typeface="Calibri"/>
                <a:cs typeface="Calibri"/>
              </a:rPr>
              <a:t>et al. </a:t>
            </a:r>
            <a:r>
              <a:rPr sz="1200" spc="-10" dirty="0">
                <a:latin typeface="Calibri"/>
                <a:cs typeface="Calibri"/>
              </a:rPr>
              <a:t>(2015) </a:t>
            </a:r>
            <a:r>
              <a:rPr sz="1200" spc="-5" dirty="0">
                <a:latin typeface="Calibri"/>
                <a:cs typeface="Calibri"/>
              </a:rPr>
              <a:t>Beyond bar  and line </a:t>
            </a:r>
            <a:r>
              <a:rPr sz="1200" dirty="0">
                <a:latin typeface="Calibri"/>
                <a:cs typeface="Calibri"/>
              </a:rPr>
              <a:t>graphs: </a:t>
            </a:r>
            <a:r>
              <a:rPr sz="1200" spc="-5" dirty="0">
                <a:latin typeface="Calibri"/>
                <a:cs typeface="Calibri"/>
              </a:rPr>
              <a:t>time for </a:t>
            </a:r>
            <a:r>
              <a:rPr sz="1200" dirty="0">
                <a:latin typeface="Calibri"/>
                <a:cs typeface="Calibri"/>
              </a:rPr>
              <a:t>a </a:t>
            </a:r>
            <a:r>
              <a:rPr sz="1200" spc="-5" dirty="0">
                <a:latin typeface="Calibri"/>
                <a:cs typeface="Calibri"/>
              </a:rPr>
              <a:t>new data  presentation paradigm. PLoS</a:t>
            </a:r>
            <a:r>
              <a:rPr sz="1200" spc="-15" dirty="0">
                <a:latin typeface="Calibri"/>
                <a:cs typeface="Calibri"/>
              </a:rPr>
              <a:t> </a:t>
            </a:r>
            <a:r>
              <a:rPr sz="1200" dirty="0">
                <a:latin typeface="Calibri"/>
                <a:cs typeface="Calibri"/>
              </a:rPr>
              <a:t>Biol.</a:t>
            </a:r>
          </a:p>
          <a:p>
            <a:pPr marL="12700">
              <a:lnSpc>
                <a:spcPct val="100000"/>
              </a:lnSpc>
              <a:spcBef>
                <a:spcPts val="35"/>
              </a:spcBef>
            </a:pPr>
            <a:r>
              <a:rPr sz="1200" spc="-5" dirty="0">
                <a:latin typeface="Calibri"/>
                <a:cs typeface="Calibri"/>
              </a:rPr>
              <a:t>DOI:10.1371/journal.pbio.1002128</a:t>
            </a:r>
            <a:endParaRPr sz="1200" dirty="0">
              <a:latin typeface="Calibri"/>
              <a:cs typeface="Calibri"/>
            </a:endParaRPr>
          </a:p>
        </p:txBody>
      </p:sp>
      <p:sp>
        <p:nvSpPr>
          <p:cNvPr id="9" name="TextBox 8">
            <a:extLst>
              <a:ext uri="{FF2B5EF4-FFF2-40B4-BE49-F238E27FC236}">
                <a16:creationId xmlns:a16="http://schemas.microsoft.com/office/drawing/2014/main" id="{CF6021A1-9B0F-4D07-BB9E-9C396F891230}"/>
              </a:ext>
            </a:extLst>
          </p:cNvPr>
          <p:cNvSpPr txBox="1"/>
          <p:nvPr/>
        </p:nvSpPr>
        <p:spPr>
          <a:xfrm>
            <a:off x="609600" y="4495800"/>
            <a:ext cx="3657600" cy="1754326"/>
          </a:xfrm>
          <a:prstGeom prst="rect">
            <a:avLst/>
          </a:prstGeom>
          <a:noFill/>
        </p:spPr>
        <p:txBody>
          <a:bodyPr wrap="square">
            <a:spAutoFit/>
          </a:bodyPr>
          <a:lstStyle/>
          <a:p>
            <a:r>
              <a:rPr lang="en-GB" dirty="0"/>
              <a:t>“While scatterplots prompt the reader to critically evaluate  the statistical tests and the authors’ interpretation of the data, bar graphs discourage the reader from thinking about these issues”</a:t>
            </a:r>
          </a:p>
        </p:txBody>
      </p:sp>
      <p:sp>
        <p:nvSpPr>
          <p:cNvPr id="11" name="TextBox 10">
            <a:extLst>
              <a:ext uri="{FF2B5EF4-FFF2-40B4-BE49-F238E27FC236}">
                <a16:creationId xmlns:a16="http://schemas.microsoft.com/office/drawing/2014/main" id="{18A3FA12-B60B-4599-85A0-0A3CAC85AC0A}"/>
              </a:ext>
            </a:extLst>
          </p:cNvPr>
          <p:cNvSpPr txBox="1"/>
          <p:nvPr/>
        </p:nvSpPr>
        <p:spPr>
          <a:xfrm>
            <a:off x="609600" y="2056091"/>
            <a:ext cx="3962400" cy="1754326"/>
          </a:xfrm>
          <a:prstGeom prst="rect">
            <a:avLst/>
          </a:prstGeom>
          <a:noFill/>
        </p:spPr>
        <p:txBody>
          <a:bodyPr wrap="square">
            <a:spAutoFit/>
          </a:bodyPr>
          <a:lstStyle/>
          <a:p>
            <a:r>
              <a:rPr lang="en-GB" dirty="0"/>
              <a:t>E.g., a strip chart reveals patterns that are hidden in the bar graph.</a:t>
            </a:r>
          </a:p>
          <a:p>
            <a:endParaRPr lang="en-GB" dirty="0"/>
          </a:p>
          <a:p>
            <a:r>
              <a:rPr lang="en-GB" dirty="0"/>
              <a:t>The sample sizes are small, group one is highly variable, and  there is an outlier in 3rd group.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497</TotalTime>
  <Words>2065</Words>
  <Application>Microsoft Office PowerPoint</Application>
  <PresentationFormat>Custom</PresentationFormat>
  <Paragraphs>215</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Noto Serif</vt:lpstr>
      <vt:lpstr>Source Sans Pro</vt:lpstr>
      <vt:lpstr>Symbol</vt:lpstr>
      <vt:lpstr>Office Theme</vt:lpstr>
      <vt:lpstr>C7041 Experimental Design and Analysis</vt:lpstr>
      <vt:lpstr>PowerPoint Presentation</vt:lpstr>
      <vt:lpstr>PowerPoint Presentation</vt:lpstr>
      <vt:lpstr>Why make graphs?</vt:lpstr>
      <vt:lpstr>The best statistical graphic ever drawn  (according to Edward Tufte)  This map by Charles Joseph Minard portrays the losses suffered by Napoleon's army in the Russian  campaign of 1812. Beginning at the Polish-Russian border, the thick band shows the size of the army  at each position. The path of Napoleon's retreat from Moscow in the bitterly cold winter is depicted  by the dark lower band, which is tied to temperature and time scales.</vt:lpstr>
      <vt:lpstr>Graphs should make the viewer goes “Oh!” and not “Huh?”</vt:lpstr>
      <vt:lpstr>Why do we use graphs?</vt:lpstr>
      <vt:lpstr>Best practices to achieve this goal</vt:lpstr>
      <vt:lpstr>1. Show the data “Above all else show the data” – Tufte (1983)</vt:lpstr>
      <vt:lpstr>1. Show the data</vt:lpstr>
      <vt:lpstr>2. Make patterns in the data easy to see.</vt:lpstr>
      <vt:lpstr>3. Draw graphical elements clearly, minimizing clutter</vt:lpstr>
      <vt:lpstr>4. Represent magnitudes honestly</vt:lpstr>
      <vt:lpstr>How to display category frequencies</vt:lpstr>
      <vt:lpstr>PowerPoint Presentation</vt:lpstr>
      <vt:lpstr>How to display frequency distribution for numeric variable</vt:lpstr>
      <vt:lpstr>How to display association between categorical variables</vt:lpstr>
      <vt:lpstr>How to display association between categorical variables</vt:lpstr>
      <vt:lpstr>Grouped bar graph vs mosaic plot Q: Which is more successful?</vt:lpstr>
      <vt:lpstr>How to display association between numerical and categorical variable</vt:lpstr>
      <vt:lpstr>How to display association between a numerical and a categorical variable</vt:lpstr>
      <vt:lpstr>How to display association between a numerical and a categorical variable</vt:lpstr>
      <vt:lpstr>How to display association between two numerical variables</vt:lpstr>
      <vt:lpstr>Catterplot</vt:lpstr>
      <vt:lpstr>How to show repeated measures data  (e.g., paired data)  </vt:lpstr>
      <vt:lpstr>Don’t use 3D graphs to display frequencies</vt:lpstr>
      <vt:lpstr>2D pies can also bewilder</vt:lpstr>
      <vt:lpstr>Handling ratio data</vt:lpstr>
      <vt:lpstr>PowerPoint Presentation</vt:lpstr>
      <vt:lpstr>What about tables?</vt:lpstr>
      <vt:lpstr>Improving tables - example</vt:lpstr>
      <vt:lpstr>Improving tables - example</vt:lpstr>
      <vt:lpstr>PowerPoint Presentation</vt:lpstr>
      <vt:lpstr>PowerPoint Presentation</vt:lpstr>
      <vt:lpstr>Suggested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C7041 Experimental Design and Analysis</dc:title>
  <dc:creator>schluter</dc:creator>
  <cp:lastModifiedBy>Ed Harris</cp:lastModifiedBy>
  <cp:revision>15</cp:revision>
  <dcterms:created xsi:type="dcterms:W3CDTF">2020-09-20T21:11:58Z</dcterms:created>
  <dcterms:modified xsi:type="dcterms:W3CDTF">2020-11-01T16:22:42Z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2019-09-08T00:00:00Z</vt:filetime>
  </property>
  <property fmtid="{D5CDD505-2E9C-101B-9397-08002B2CF9AE}" pid="3" name="Creator">
    <vt:lpwstr>Microsoft Word</vt:lpwstr>
  </property>
  <property fmtid="{D5CDD505-2E9C-101B-9397-08002B2CF9AE}" pid="4" name="LastSaved">
    <vt:filetime>2020-09-20T00:00:00Z</vt:filetime>
  </property>
</Properties>
</file>