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2" r:id="rId3"/>
    <p:sldId id="256" r:id="rId4"/>
    <p:sldId id="257" r:id="rId5"/>
    <p:sldId id="29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267712"/>
            <a:ext cx="93268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7867" y="701928"/>
            <a:ext cx="50584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484" y="1913035"/>
            <a:ext cx="6767830" cy="309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everest-2002.de/home_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371/journal.pbio.1001481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doi.org/10.1198/00031300130033989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93/beheco/14.3.446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9111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Challenges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planning sample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0545"/>
            <a:ext cx="9260840" cy="3674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00" marR="1062990" indent="-228600">
              <a:lnSpc>
                <a:spcPct val="102400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Key </a:t>
            </a:r>
            <a:r>
              <a:rPr sz="2200" b="1" spc="-5" dirty="0">
                <a:latin typeface="Calibri"/>
                <a:cs typeface="Calibri"/>
              </a:rPr>
              <a:t>quantities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plan sample sizes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such </a:t>
            </a:r>
            <a:r>
              <a:rPr sz="2200" spc="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within-group standard deviation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300" i="1" spc="-35" dirty="0">
                <a:latin typeface="Symbol"/>
                <a:cs typeface="Symbol"/>
              </a:rPr>
              <a:t></a:t>
            </a:r>
            <a:r>
              <a:rPr sz="2200" spc="-3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2299"/>
              </a:lnSpc>
              <a:spcBef>
                <a:spcPts val="108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Typically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researcher makes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educated guess for </a:t>
            </a:r>
            <a:r>
              <a:rPr sz="2200" b="1" dirty="0">
                <a:latin typeface="Calibri"/>
                <a:cs typeface="Calibri"/>
              </a:rPr>
              <a:t>these </a:t>
            </a:r>
            <a:r>
              <a:rPr sz="2200" b="1" spc="-5" dirty="0">
                <a:latin typeface="Calibri"/>
                <a:cs typeface="Calibri"/>
              </a:rPr>
              <a:t>unknown parameters  </a:t>
            </a:r>
            <a:r>
              <a:rPr sz="2200" spc="-10" dirty="0">
                <a:latin typeface="Calibri"/>
                <a:cs typeface="Calibri"/>
              </a:rPr>
              <a:t>based </a:t>
            </a:r>
            <a:r>
              <a:rPr sz="2200" b="1" spc="-5" dirty="0">
                <a:latin typeface="Calibri"/>
                <a:cs typeface="Calibri"/>
              </a:rPr>
              <a:t>on pilot studies or previous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investigations</a:t>
            </a:r>
            <a:endParaRPr sz="2200" dirty="0">
              <a:latin typeface="Calibri"/>
              <a:cs typeface="Calibri"/>
            </a:endParaRPr>
          </a:p>
          <a:p>
            <a:pPr marL="241300" marR="254000" indent="-228600">
              <a:lnSpc>
                <a:spcPct val="102299"/>
              </a:lnSpc>
              <a:spcBef>
                <a:spcPts val="110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Parameter estimates based on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published literature may be </a:t>
            </a:r>
            <a:r>
              <a:rPr sz="2200" b="1" spc="-10" dirty="0">
                <a:latin typeface="Calibri"/>
                <a:cs typeface="Calibri"/>
              </a:rPr>
              <a:t>biased,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they 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derived from low power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studies</a:t>
            </a:r>
            <a:endParaRPr sz="2200" dirty="0">
              <a:latin typeface="Calibri"/>
              <a:cs typeface="Calibri"/>
            </a:endParaRPr>
          </a:p>
          <a:p>
            <a:pPr marL="241300" marR="685800" indent="-228600">
              <a:lnSpc>
                <a:spcPct val="103299"/>
              </a:lnSpc>
              <a:spcBef>
                <a:spcPts val="104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no information is </a:t>
            </a:r>
            <a:r>
              <a:rPr sz="2200" b="1" dirty="0">
                <a:latin typeface="Calibri"/>
                <a:cs typeface="Calibri"/>
              </a:rPr>
              <a:t>available then </a:t>
            </a:r>
            <a:r>
              <a:rPr sz="2200" b="1" spc="-10" dirty="0">
                <a:latin typeface="Calibri"/>
                <a:cs typeface="Calibri"/>
              </a:rPr>
              <a:t>consider </a:t>
            </a:r>
            <a:r>
              <a:rPr sz="2200" b="1" spc="-5" dirty="0">
                <a:latin typeface="Calibri"/>
                <a:cs typeface="Calibri"/>
              </a:rPr>
              <a:t>carrying </a:t>
            </a:r>
            <a:r>
              <a:rPr sz="2200" b="1" dirty="0">
                <a:latin typeface="Calibri"/>
                <a:cs typeface="Calibri"/>
              </a:rPr>
              <a:t>out a </a:t>
            </a:r>
            <a:r>
              <a:rPr sz="2200" b="1" spc="-10" dirty="0">
                <a:latin typeface="Calibri"/>
                <a:cs typeface="Calibri"/>
              </a:rPr>
              <a:t>pilot </a:t>
            </a:r>
            <a:r>
              <a:rPr sz="2200" b="1" spc="-5" dirty="0">
                <a:latin typeface="Calibri"/>
                <a:cs typeface="Calibri"/>
              </a:rPr>
              <a:t>study </a:t>
            </a:r>
            <a:r>
              <a:rPr sz="2200" b="1" dirty="0">
                <a:latin typeface="Calibri"/>
                <a:cs typeface="Calibri"/>
              </a:rPr>
              <a:t>first,  </a:t>
            </a:r>
            <a:r>
              <a:rPr sz="2200" b="1" spc="-5" dirty="0">
                <a:latin typeface="Calibri"/>
                <a:cs typeface="Calibri"/>
              </a:rPr>
              <a:t>before </a:t>
            </a:r>
            <a:r>
              <a:rPr sz="2200" b="1" dirty="0">
                <a:latin typeface="Calibri"/>
                <a:cs typeface="Calibri"/>
              </a:rPr>
              <a:t>attempting a </a:t>
            </a:r>
            <a:r>
              <a:rPr sz="2200" b="1" spc="-5" dirty="0">
                <a:latin typeface="Calibri"/>
                <a:cs typeface="Calibri"/>
              </a:rPr>
              <a:t>large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experiment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post-hoc </a:t>
            </a:r>
            <a:r>
              <a:rPr sz="2200" b="1" spc="-5" dirty="0">
                <a:latin typeface="Calibri"/>
                <a:cs typeface="Calibri"/>
              </a:rPr>
              <a:t>power calculations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useless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dirty="0">
                <a:latin typeface="Calibri"/>
                <a:cs typeface="Calibri"/>
              </a:rPr>
              <a:t>reading)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585" y="462812"/>
            <a:ext cx="9264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Experiment vs observational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065" y="1600200"/>
            <a:ext cx="9422765" cy="5222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dirty="0">
                <a:latin typeface="Calibri"/>
                <a:cs typeface="Calibri"/>
              </a:rPr>
              <a:t>is an experimental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study?</a:t>
            </a:r>
          </a:p>
          <a:p>
            <a:pPr marL="241300" marR="5080">
              <a:lnSpc>
                <a:spcPct val="117000"/>
              </a:lnSpc>
              <a:spcBef>
                <a:spcPts val="1115"/>
              </a:spcBef>
              <a:tabLst>
                <a:tab pos="469900" algn="l"/>
              </a:tabLst>
            </a:pPr>
            <a:r>
              <a:rPr sz="2200" b="1" dirty="0">
                <a:latin typeface="Calibri"/>
                <a:cs typeface="Calibri"/>
              </a:rPr>
              <a:t>In an </a:t>
            </a:r>
            <a:r>
              <a:rPr sz="2200" b="1" i="1" spc="-5" dirty="0">
                <a:latin typeface="Calibri"/>
                <a:cs typeface="Calibri"/>
              </a:rPr>
              <a:t>experimental </a:t>
            </a:r>
            <a:r>
              <a:rPr sz="2200" b="1" i="1" dirty="0">
                <a:latin typeface="Calibri"/>
                <a:cs typeface="Calibri"/>
              </a:rPr>
              <a:t>study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researcher </a:t>
            </a:r>
            <a:r>
              <a:rPr sz="2200" b="1" spc="-10" dirty="0">
                <a:latin typeface="Calibri"/>
                <a:cs typeface="Calibri"/>
              </a:rPr>
              <a:t>assigns </a:t>
            </a:r>
            <a:r>
              <a:rPr sz="2200" b="1" dirty="0">
                <a:latin typeface="Calibri"/>
                <a:cs typeface="Calibri"/>
              </a:rPr>
              <a:t>treatments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units or subjects 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that differences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response can be compared. There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least </a:t>
            </a:r>
            <a:r>
              <a:rPr sz="2200" dirty="0">
                <a:latin typeface="Calibri"/>
                <a:cs typeface="Calibri"/>
              </a:rPr>
              <a:t>2  </a:t>
            </a:r>
            <a:r>
              <a:rPr sz="2200" spc="-5" dirty="0">
                <a:latin typeface="Calibri"/>
                <a:cs typeface="Calibri"/>
              </a:rPr>
              <a:t>treatments (or treatment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control).</a:t>
            </a:r>
            <a:endParaRPr sz="2200" dirty="0">
              <a:latin typeface="Calibri"/>
              <a:cs typeface="Calibri"/>
            </a:endParaRPr>
          </a:p>
          <a:p>
            <a:pPr marL="697865" marR="175260" lvl="1">
              <a:lnSpc>
                <a:spcPct val="117400"/>
              </a:lnSpc>
              <a:spcBef>
                <a:spcPts val="1000"/>
              </a:spcBef>
              <a:tabLst>
                <a:tab pos="927100" algn="l"/>
              </a:tabLst>
            </a:pPr>
            <a:r>
              <a:rPr lang="en-US" sz="2200" spc="-10" dirty="0">
                <a:latin typeface="Calibri"/>
                <a:cs typeface="Calibri"/>
              </a:rPr>
              <a:t>Animal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trials, </a:t>
            </a:r>
            <a:r>
              <a:rPr lang="en-US" sz="2200" spc="-5" dirty="0">
                <a:latin typeface="Calibri"/>
                <a:cs typeface="Calibri"/>
              </a:rPr>
              <a:t>field trials, </a:t>
            </a:r>
            <a:r>
              <a:rPr sz="2200" spc="-5" dirty="0">
                <a:latin typeface="Calibri"/>
                <a:cs typeface="Calibri"/>
              </a:rPr>
              <a:t>reciprocal transplant experiments, factorial </a:t>
            </a:r>
            <a:r>
              <a:rPr sz="2200" dirty="0">
                <a:latin typeface="Calibri"/>
                <a:cs typeface="Calibri"/>
              </a:rPr>
              <a:t>experiments </a:t>
            </a:r>
            <a:r>
              <a:rPr sz="2200" spc="-5" dirty="0">
                <a:latin typeface="Calibri"/>
                <a:cs typeface="Calibri"/>
              </a:rPr>
              <a:t>on  competition and predation, </a:t>
            </a:r>
            <a:r>
              <a:rPr sz="2200" dirty="0">
                <a:latin typeface="Calibri"/>
                <a:cs typeface="Calibri"/>
              </a:rPr>
              <a:t>etc. are </a:t>
            </a:r>
            <a:r>
              <a:rPr sz="2200" spc="-5" dirty="0">
                <a:latin typeface="Calibri"/>
                <a:cs typeface="Calibri"/>
              </a:rPr>
              <a:t>examples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experimental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studies.</a:t>
            </a:r>
            <a:endParaRPr sz="2200" dirty="0">
              <a:latin typeface="Calibri"/>
              <a:cs typeface="Calibri"/>
            </a:endParaRPr>
          </a:p>
          <a:p>
            <a:pPr marL="241300" marR="63500">
              <a:lnSpc>
                <a:spcPct val="117400"/>
              </a:lnSpc>
              <a:spcBef>
                <a:spcPts val="1080"/>
              </a:spcBef>
              <a:tabLst>
                <a:tab pos="469900" algn="l"/>
              </a:tabLst>
            </a:pPr>
            <a:r>
              <a:rPr sz="2200" b="1" dirty="0">
                <a:latin typeface="Calibri"/>
                <a:cs typeface="Calibri"/>
              </a:rPr>
              <a:t>In an </a:t>
            </a:r>
            <a:r>
              <a:rPr sz="2200" b="1" i="1" spc="-5" dirty="0">
                <a:latin typeface="Calibri"/>
                <a:cs typeface="Calibri"/>
              </a:rPr>
              <a:t>observational study</a:t>
            </a:r>
            <a:r>
              <a:rPr sz="2200" b="1" spc="-5" dirty="0">
                <a:latin typeface="Calibri"/>
                <a:cs typeface="Calibri"/>
              </a:rPr>
              <a:t>, </a:t>
            </a:r>
            <a:r>
              <a:rPr sz="2200" b="1" dirty="0">
                <a:latin typeface="Calibri"/>
                <a:cs typeface="Calibri"/>
              </a:rPr>
              <a:t>nature </a:t>
            </a:r>
            <a:r>
              <a:rPr sz="2200" b="1" spc="-5" dirty="0">
                <a:latin typeface="Calibri"/>
                <a:cs typeface="Calibri"/>
              </a:rPr>
              <a:t>does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assigning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spc="5" dirty="0">
                <a:latin typeface="Calibri"/>
                <a:cs typeface="Calibri"/>
              </a:rPr>
              <a:t>treatments to </a:t>
            </a:r>
            <a:r>
              <a:rPr sz="2200" b="1" spc="-10" dirty="0">
                <a:latin typeface="Calibri"/>
                <a:cs typeface="Calibri"/>
              </a:rPr>
              <a:t>subjects</a:t>
            </a:r>
            <a:r>
              <a:rPr sz="2200" spc="-10" dirty="0">
                <a:latin typeface="Calibri"/>
                <a:cs typeface="Calibri"/>
              </a:rPr>
              <a:t>.  </a:t>
            </a:r>
            <a:r>
              <a:rPr sz="2200" b="1" spc="-5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researcher </a:t>
            </a:r>
            <a:r>
              <a:rPr sz="2200" b="1" spc="-5" dirty="0">
                <a:latin typeface="Calibri"/>
                <a:cs typeface="Calibri"/>
              </a:rPr>
              <a:t>has no influence </a:t>
            </a:r>
            <a:r>
              <a:rPr sz="2200" spc="-5" dirty="0">
                <a:latin typeface="Calibri"/>
                <a:cs typeface="Calibri"/>
              </a:rPr>
              <a:t>over which </a:t>
            </a:r>
            <a:r>
              <a:rPr sz="2200" spc="-10" dirty="0">
                <a:latin typeface="Calibri"/>
                <a:cs typeface="Calibri"/>
              </a:rPr>
              <a:t>subjects </a:t>
            </a:r>
            <a:r>
              <a:rPr sz="2200" dirty="0">
                <a:latin typeface="Calibri"/>
                <a:cs typeface="Calibri"/>
              </a:rPr>
              <a:t>receive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treatment.</a:t>
            </a:r>
            <a:endParaRPr sz="2200" dirty="0">
              <a:latin typeface="Calibri"/>
              <a:cs typeface="Calibri"/>
            </a:endParaRPr>
          </a:p>
          <a:p>
            <a:pPr marL="697865" marR="164465" lvl="1">
              <a:lnSpc>
                <a:spcPct val="117000"/>
              </a:lnSpc>
              <a:spcBef>
                <a:spcPts val="1010"/>
              </a:spcBef>
              <a:tabLst>
                <a:tab pos="927100" algn="l"/>
              </a:tabLst>
            </a:pPr>
            <a:r>
              <a:rPr sz="2200" spc="-5" dirty="0">
                <a:latin typeface="Calibri"/>
                <a:cs typeface="Calibri"/>
              </a:rPr>
              <a:t>Common garden </a:t>
            </a:r>
            <a:r>
              <a:rPr sz="2200" dirty="0">
                <a:latin typeface="Calibri"/>
                <a:cs typeface="Calibri"/>
              </a:rPr>
              <a:t>“experiments”, QTL </a:t>
            </a:r>
            <a:r>
              <a:rPr sz="2200" spc="-5" dirty="0">
                <a:latin typeface="Calibri"/>
                <a:cs typeface="Calibri"/>
              </a:rPr>
              <a:t>“experiments”, etc,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examples </a:t>
            </a:r>
            <a:r>
              <a:rPr sz="2200" spc="-10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observational </a:t>
            </a:r>
            <a:r>
              <a:rPr sz="2200" dirty="0">
                <a:latin typeface="Calibri"/>
                <a:cs typeface="Calibri"/>
              </a:rPr>
              <a:t>studies (no </a:t>
            </a:r>
            <a:r>
              <a:rPr sz="2200" spc="5" dirty="0">
                <a:latin typeface="Calibri"/>
                <a:cs typeface="Calibri"/>
              </a:rPr>
              <a:t>matter </a:t>
            </a:r>
            <a:r>
              <a:rPr sz="2200" spc="-10" dirty="0">
                <a:latin typeface="Calibri"/>
                <a:cs typeface="Calibri"/>
              </a:rPr>
              <a:t>how complex </a:t>
            </a:r>
            <a:r>
              <a:rPr sz="2200" dirty="0">
                <a:latin typeface="Calibri"/>
                <a:cs typeface="Calibri"/>
              </a:rPr>
              <a:t>the apparatus </a:t>
            </a:r>
            <a:r>
              <a:rPr sz="2200" spc="-5" dirty="0">
                <a:latin typeface="Calibri"/>
                <a:cs typeface="Calibri"/>
              </a:rPr>
              <a:t>needed </a:t>
            </a:r>
            <a:r>
              <a:rPr sz="220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measure response).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6" y="533708"/>
            <a:ext cx="9416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Why do</a:t>
            </a:r>
            <a:r>
              <a:rPr sz="4400" b="0" spc="-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experiments</a:t>
            </a:r>
            <a:r>
              <a:rPr lang="en-US" sz="4400" b="0" spc="-5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325" y="1708428"/>
            <a:ext cx="6444933" cy="51097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603885" indent="-342900">
              <a:lnSpc>
                <a:spcPct val="1024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observational study </a:t>
            </a:r>
            <a:r>
              <a:rPr sz="2200" b="1" dirty="0">
                <a:latin typeface="Calibri"/>
                <a:cs typeface="Calibri"/>
              </a:rPr>
              <a:t>cannot </a:t>
            </a:r>
            <a:r>
              <a:rPr sz="2200" b="1" spc="-5" dirty="0">
                <a:latin typeface="Calibri"/>
                <a:cs typeface="Calibri"/>
              </a:rPr>
              <a:t>distinguish </a:t>
            </a:r>
            <a:r>
              <a:rPr lang="en-US" sz="2200" b="1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lang="en-US" sz="2200" b="1" spc="-5" dirty="0">
                <a:latin typeface="Calibri"/>
                <a:cs typeface="Calibri"/>
              </a:rPr>
              <a:t>CAUSE </a:t>
            </a:r>
            <a:r>
              <a:rPr sz="2200" b="1" spc="-5" dirty="0">
                <a:latin typeface="Calibri"/>
                <a:cs typeface="Calibri"/>
              </a:rPr>
              <a:t>behind </a:t>
            </a:r>
            <a:r>
              <a:rPr sz="2200" b="1" dirty="0">
                <a:latin typeface="Calibri"/>
                <a:cs typeface="Calibri"/>
              </a:rPr>
              <a:t>an  </a:t>
            </a:r>
            <a:r>
              <a:rPr sz="2200" b="1" spc="-5" dirty="0">
                <a:latin typeface="Calibri"/>
                <a:cs typeface="Calibri"/>
              </a:rPr>
              <a:t>association </a:t>
            </a:r>
            <a:r>
              <a:rPr sz="2200" b="1" dirty="0">
                <a:latin typeface="Calibri"/>
                <a:cs typeface="Calibri"/>
              </a:rPr>
              <a:t>between an </a:t>
            </a:r>
            <a:r>
              <a:rPr sz="2200" b="1" i="1" spc="-5" dirty="0">
                <a:latin typeface="Calibri"/>
                <a:cs typeface="Calibri"/>
              </a:rPr>
              <a:t>explanatory variable </a:t>
            </a:r>
            <a:r>
              <a:rPr sz="2200" b="1" dirty="0">
                <a:latin typeface="Calibri"/>
                <a:cs typeface="Calibri"/>
              </a:rPr>
              <a:t>and a </a:t>
            </a:r>
            <a:r>
              <a:rPr sz="2200" b="1" i="1" spc="-5" dirty="0">
                <a:latin typeface="Calibri"/>
                <a:cs typeface="Calibri"/>
              </a:rPr>
              <a:t>response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variable</a:t>
            </a:r>
            <a:endParaRPr sz="2200" b="1" dirty="0">
              <a:latin typeface="Calibri"/>
              <a:cs typeface="Calibri"/>
            </a:endParaRPr>
          </a:p>
          <a:p>
            <a:pPr marL="355600" marR="550545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Survival</a:t>
            </a:r>
            <a:r>
              <a:rPr sz="2200" spc="-5" dirty="0">
                <a:latin typeface="Calibri"/>
                <a:cs typeface="Calibri"/>
              </a:rPr>
              <a:t> of climbers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Mount Everest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higher </a:t>
            </a:r>
            <a:r>
              <a:rPr sz="2200" spc="-5" dirty="0">
                <a:latin typeface="Calibri"/>
                <a:cs typeface="Calibri"/>
              </a:rPr>
              <a:t>for individuals </a:t>
            </a:r>
            <a:r>
              <a:rPr sz="2200" dirty="0">
                <a:latin typeface="Calibri"/>
                <a:cs typeface="Calibri"/>
              </a:rPr>
              <a:t>taking  </a:t>
            </a:r>
            <a:r>
              <a:rPr sz="2200" b="1" spc="-5" dirty="0">
                <a:latin typeface="Calibri"/>
                <a:cs typeface="Calibri"/>
              </a:rPr>
              <a:t>supplemental </a:t>
            </a:r>
            <a:r>
              <a:rPr sz="2200" b="1" spc="-10" dirty="0">
                <a:latin typeface="Calibri"/>
                <a:cs typeface="Calibri"/>
              </a:rPr>
              <a:t>oxygen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dirty="0">
                <a:latin typeface="Calibri"/>
                <a:cs typeface="Calibri"/>
              </a:rPr>
              <a:t>not. </a:t>
            </a:r>
            <a:r>
              <a:rPr sz="2200" b="1" spc="-5" dirty="0">
                <a:latin typeface="Calibri"/>
                <a:cs typeface="Calibri"/>
              </a:rPr>
              <a:t>Perhaps supplemental </a:t>
            </a:r>
            <a:r>
              <a:rPr sz="2200" b="1" dirty="0">
                <a:latin typeface="Calibri"/>
                <a:cs typeface="Calibri"/>
              </a:rPr>
              <a:t>oxygen </a:t>
            </a:r>
            <a:r>
              <a:rPr sz="2200" b="1" spc="-5" dirty="0">
                <a:latin typeface="Calibri"/>
                <a:cs typeface="Calibri"/>
              </a:rPr>
              <a:t>(explanatory  variable) increases survival (response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variable)</a:t>
            </a:r>
            <a:endParaRPr sz="2200" b="1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099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Or, supplemental oxygen </a:t>
            </a:r>
            <a:r>
              <a:rPr sz="2200" dirty="0">
                <a:latin typeface="Calibri"/>
                <a:cs typeface="Calibri"/>
              </a:rPr>
              <a:t>has little </a:t>
            </a:r>
            <a:r>
              <a:rPr sz="2200" spc="-5" dirty="0">
                <a:latin typeface="Calibri"/>
                <a:cs typeface="Calibri"/>
              </a:rPr>
              <a:t>or no </a:t>
            </a:r>
            <a:r>
              <a:rPr sz="2200" dirty="0">
                <a:latin typeface="Calibri"/>
                <a:cs typeface="Calibri"/>
              </a:rPr>
              <a:t>effect. </a:t>
            </a:r>
            <a:r>
              <a:rPr sz="2200" spc="-5" dirty="0">
                <a:latin typeface="Calibri"/>
                <a:cs typeface="Calibri"/>
              </a:rPr>
              <a:t>Survival and </a:t>
            </a:r>
            <a:r>
              <a:rPr sz="2200" spc="-10" dirty="0">
                <a:latin typeface="Calibri"/>
                <a:cs typeface="Calibri"/>
              </a:rPr>
              <a:t>oxygen </a:t>
            </a:r>
            <a:r>
              <a:rPr sz="2200" dirty="0">
                <a:latin typeface="Calibri"/>
                <a:cs typeface="Calibri"/>
              </a:rPr>
              <a:t>are  </a:t>
            </a:r>
            <a:r>
              <a:rPr sz="2200" spc="-5" dirty="0">
                <a:latin typeface="Calibri"/>
                <a:cs typeface="Calibri"/>
              </a:rPr>
              <a:t>associated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spc="-5" dirty="0">
                <a:latin typeface="Calibri"/>
                <a:cs typeface="Calibri"/>
              </a:rPr>
              <a:t>other variables </a:t>
            </a:r>
            <a:r>
              <a:rPr sz="2200" dirty="0">
                <a:latin typeface="Calibri"/>
                <a:cs typeface="Calibri"/>
              </a:rPr>
              <a:t>affect </a:t>
            </a:r>
            <a:r>
              <a:rPr sz="2200" spc="-5" dirty="0">
                <a:latin typeface="Calibri"/>
                <a:cs typeface="Calibri"/>
              </a:rPr>
              <a:t>both (e.g., </a:t>
            </a:r>
            <a:r>
              <a:rPr sz="2200" dirty="0">
                <a:latin typeface="Calibri"/>
                <a:cs typeface="Calibri"/>
              </a:rPr>
              <a:t>greater </a:t>
            </a:r>
            <a:r>
              <a:rPr sz="2200" spc="-5" dirty="0">
                <a:latin typeface="Calibri"/>
                <a:cs typeface="Calibri"/>
              </a:rPr>
              <a:t>overall  preparedness). </a:t>
            </a:r>
            <a:r>
              <a:rPr sz="2200" b="1" spc="-5" dirty="0">
                <a:latin typeface="Calibri"/>
                <a:cs typeface="Calibri"/>
              </a:rPr>
              <a:t>Variables </a:t>
            </a:r>
            <a:r>
              <a:rPr sz="2200" b="1" dirty="0">
                <a:latin typeface="Calibri"/>
                <a:cs typeface="Calibri"/>
              </a:rPr>
              <a:t>(like </a:t>
            </a:r>
            <a:r>
              <a:rPr sz="2200" b="1" spc="-5" dirty="0">
                <a:latin typeface="Calibri"/>
                <a:cs typeface="Calibri"/>
              </a:rPr>
              <a:t>preparedness) that distort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causal </a:t>
            </a:r>
            <a:r>
              <a:rPr sz="2200" b="1" spc="-5" dirty="0">
                <a:latin typeface="Calibri"/>
                <a:cs typeface="Calibri"/>
              </a:rPr>
              <a:t>relationship  </a:t>
            </a:r>
            <a:r>
              <a:rPr sz="2200" b="1" dirty="0">
                <a:latin typeface="Calibri"/>
                <a:cs typeface="Calibri"/>
              </a:rPr>
              <a:t>between the </a:t>
            </a:r>
            <a:r>
              <a:rPr sz="2200" b="1" spc="-5" dirty="0">
                <a:latin typeface="Calibri"/>
                <a:cs typeface="Calibri"/>
              </a:rPr>
              <a:t>measured variables </a:t>
            </a:r>
            <a:r>
              <a:rPr sz="2200" b="1" spc="-10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interest </a:t>
            </a:r>
            <a:r>
              <a:rPr sz="2200" b="1" spc="-5" dirty="0">
                <a:latin typeface="Calibri"/>
                <a:cs typeface="Calibri"/>
              </a:rPr>
              <a:t>(oxygen </a:t>
            </a:r>
            <a:r>
              <a:rPr sz="2200" b="1" dirty="0">
                <a:latin typeface="Calibri"/>
                <a:cs typeface="Calibri"/>
              </a:rPr>
              <a:t>use </a:t>
            </a:r>
            <a:r>
              <a:rPr sz="2200" b="1" spc="-5" dirty="0">
                <a:latin typeface="Calibri"/>
                <a:cs typeface="Calibri"/>
              </a:rPr>
              <a:t>and survival)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called  </a:t>
            </a:r>
            <a:r>
              <a:rPr sz="2200" b="1" i="1" spc="-10" dirty="0">
                <a:latin typeface="Calibri"/>
                <a:cs typeface="Calibri"/>
              </a:rPr>
              <a:t>confounding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variables</a:t>
            </a:r>
            <a:endParaRPr sz="22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0" y="5029200"/>
            <a:ext cx="3165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  <a:hlinkClick r:id="rId2"/>
              </a:rPr>
              <a:t>http://www.everest-2002.de/home_e.html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3A7A88-A60F-4D88-8234-633CDD31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38317"/>
            <a:ext cx="3165474" cy="20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676400"/>
            <a:ext cx="9457055" cy="4846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581025" marR="5080" indent="-342900">
              <a:lnSpc>
                <a:spcPct val="101899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experiment, </a:t>
            </a:r>
            <a:r>
              <a:rPr sz="2200" b="1" spc="-5" dirty="0">
                <a:latin typeface="Calibri"/>
                <a:cs typeface="Calibri"/>
              </a:rPr>
              <a:t>random assignment of </a:t>
            </a:r>
            <a:r>
              <a:rPr sz="2200" b="1" dirty="0">
                <a:latin typeface="Calibri"/>
                <a:cs typeface="Calibri"/>
              </a:rPr>
              <a:t>treatments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subjects allows  </a:t>
            </a:r>
            <a:r>
              <a:rPr sz="2200" b="1" dirty="0">
                <a:latin typeface="Calibri"/>
                <a:cs typeface="Calibri"/>
              </a:rPr>
              <a:t>researchers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tease </a:t>
            </a:r>
            <a:r>
              <a:rPr sz="2200" b="1" spc="-5" dirty="0">
                <a:latin typeface="Calibri"/>
                <a:cs typeface="Calibri"/>
              </a:rPr>
              <a:t>apart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effects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explanatory variable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those </a:t>
            </a:r>
            <a:r>
              <a:rPr sz="2200" spc="-5" dirty="0">
                <a:latin typeface="Calibri"/>
                <a:cs typeface="Calibri"/>
              </a:rPr>
              <a:t>of  confounding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variables.</a:t>
            </a:r>
            <a:endParaRPr sz="2200" dirty="0">
              <a:latin typeface="Calibri"/>
              <a:cs typeface="Calibri"/>
            </a:endParaRPr>
          </a:p>
          <a:p>
            <a:pPr marL="581025" marR="48514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spc="-5" dirty="0">
                <a:latin typeface="Calibri"/>
                <a:cs typeface="Calibri"/>
              </a:rPr>
              <a:t>With random assignment, </a:t>
            </a:r>
            <a:r>
              <a:rPr sz="2200" b="1" spc="5" dirty="0">
                <a:latin typeface="Calibri"/>
                <a:cs typeface="Calibri"/>
              </a:rPr>
              <a:t>no </a:t>
            </a:r>
            <a:r>
              <a:rPr sz="2200" b="1" spc="-5" dirty="0">
                <a:latin typeface="Calibri"/>
                <a:cs typeface="Calibri"/>
              </a:rPr>
              <a:t>confounding variables </a:t>
            </a:r>
            <a:r>
              <a:rPr sz="2200" b="1" spc="5" dirty="0">
                <a:latin typeface="Calibri"/>
                <a:cs typeface="Calibri"/>
              </a:rPr>
              <a:t>will </a:t>
            </a:r>
            <a:r>
              <a:rPr sz="2200" b="1" spc="-5" dirty="0">
                <a:latin typeface="Calibri"/>
                <a:cs typeface="Calibri"/>
              </a:rPr>
              <a:t>be associated </a:t>
            </a:r>
            <a:r>
              <a:rPr sz="2200" b="1" dirty="0">
                <a:latin typeface="Calibri"/>
                <a:cs typeface="Calibri"/>
              </a:rPr>
              <a:t>with  </a:t>
            </a:r>
            <a:r>
              <a:rPr sz="2200" b="1" spc="-5" dirty="0">
                <a:latin typeface="Calibri"/>
                <a:cs typeface="Calibri"/>
              </a:rPr>
              <a:t>treatment except by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chance.</a:t>
            </a:r>
            <a:endParaRPr sz="2200" b="1" dirty="0">
              <a:latin typeface="Calibri"/>
              <a:cs typeface="Calibri"/>
            </a:endParaRPr>
          </a:p>
          <a:p>
            <a:pPr marL="581025" marR="50800" indent="-342900">
              <a:lnSpc>
                <a:spcPct val="102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If a </a:t>
            </a:r>
            <a:r>
              <a:rPr sz="2200" spc="-5" dirty="0">
                <a:latin typeface="Calibri"/>
                <a:cs typeface="Calibri"/>
              </a:rPr>
              <a:t>researcher </a:t>
            </a:r>
            <a:r>
              <a:rPr sz="2200" spc="-10" dirty="0">
                <a:latin typeface="Calibri"/>
                <a:cs typeface="Calibri"/>
              </a:rPr>
              <a:t>could </a:t>
            </a:r>
            <a:r>
              <a:rPr sz="2200" spc="-5" dirty="0">
                <a:latin typeface="Calibri"/>
                <a:cs typeface="Calibri"/>
              </a:rPr>
              <a:t>assign supplemental oxygen/no-oxygen randomly </a:t>
            </a:r>
            <a:r>
              <a:rPr sz="2200" spc="5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Everest </a:t>
            </a:r>
            <a:r>
              <a:rPr sz="2200" spc="-5" dirty="0">
                <a:latin typeface="Calibri"/>
                <a:cs typeface="Calibri"/>
              </a:rPr>
              <a:t>climbers, this will break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association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oxygen </a:t>
            </a:r>
            <a:r>
              <a:rPr sz="2200" dirty="0">
                <a:latin typeface="Calibri"/>
                <a:cs typeface="Calibri"/>
              </a:rPr>
              <a:t>and degree </a:t>
            </a:r>
            <a:r>
              <a:rPr sz="2200" spc="-5" dirty="0">
                <a:latin typeface="Calibri"/>
                <a:cs typeface="Calibri"/>
              </a:rPr>
              <a:t>of  preparedness. </a:t>
            </a:r>
            <a:r>
              <a:rPr sz="220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assignment will </a:t>
            </a:r>
            <a:r>
              <a:rPr sz="2200" spc="-10" dirty="0">
                <a:latin typeface="Calibri"/>
                <a:cs typeface="Calibri"/>
              </a:rPr>
              <a:t>roughly </a:t>
            </a:r>
            <a:r>
              <a:rPr sz="2200" dirty="0">
                <a:latin typeface="Calibri"/>
                <a:cs typeface="Calibri"/>
              </a:rPr>
              <a:t>equalize the </a:t>
            </a:r>
            <a:r>
              <a:rPr sz="2200" spc="-5" dirty="0">
                <a:latin typeface="Calibri"/>
                <a:cs typeface="Calibri"/>
              </a:rPr>
              <a:t>preparedness  </a:t>
            </a:r>
            <a:r>
              <a:rPr sz="2200" dirty="0">
                <a:latin typeface="Calibri"/>
                <a:cs typeface="Calibri"/>
              </a:rPr>
              <a:t>levels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two </a:t>
            </a:r>
            <a:r>
              <a:rPr sz="2200" spc="-10" dirty="0">
                <a:latin typeface="Calibri"/>
                <a:cs typeface="Calibri"/>
              </a:rPr>
              <a:t>oxygen </a:t>
            </a:r>
            <a:r>
              <a:rPr sz="2200" spc="-5" dirty="0">
                <a:latin typeface="Calibri"/>
                <a:cs typeface="Calibri"/>
              </a:rPr>
              <a:t>treatment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groups.</a:t>
            </a:r>
            <a:endParaRPr sz="2200" dirty="0">
              <a:latin typeface="Calibri"/>
              <a:cs typeface="Calibri"/>
            </a:endParaRPr>
          </a:p>
          <a:p>
            <a:pPr marL="581025" marR="62738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this case, any </a:t>
            </a:r>
            <a:r>
              <a:rPr sz="2200" dirty="0">
                <a:latin typeface="Calibri"/>
                <a:cs typeface="Calibri"/>
              </a:rPr>
              <a:t>resulting difference </a:t>
            </a:r>
            <a:r>
              <a:rPr sz="2200" spc="-5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oxygen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spc="-10" dirty="0">
                <a:latin typeface="Calibri"/>
                <a:cs typeface="Calibri"/>
              </a:rPr>
              <a:t>groups </a:t>
            </a:r>
            <a:r>
              <a:rPr sz="2200" dirty="0">
                <a:latin typeface="Calibri"/>
                <a:cs typeface="Calibri"/>
              </a:rPr>
              <a:t>in  </a:t>
            </a:r>
            <a:r>
              <a:rPr sz="2200" spc="-5" dirty="0">
                <a:latin typeface="Calibri"/>
                <a:cs typeface="Calibri"/>
              </a:rPr>
              <a:t>survival (beyond </a:t>
            </a:r>
            <a:r>
              <a:rPr sz="2200" dirty="0">
                <a:latin typeface="Calibri"/>
                <a:cs typeface="Calibri"/>
              </a:rPr>
              <a:t>chance)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caused by</a:t>
            </a:r>
            <a:r>
              <a:rPr sz="2200" dirty="0">
                <a:latin typeface="Calibri"/>
                <a:cs typeface="Calibri"/>
              </a:rPr>
              <a:t> treatment.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07F1792-209B-4C08-8F46-9A3A9DA1E05F}"/>
              </a:ext>
            </a:extLst>
          </p:cNvPr>
          <p:cNvSpPr txBox="1">
            <a:spLocks/>
          </p:cNvSpPr>
          <p:nvPr/>
        </p:nvSpPr>
        <p:spPr>
          <a:xfrm>
            <a:off x="717866" y="533708"/>
            <a:ext cx="94167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kern="0" dirty="0">
                <a:solidFill>
                  <a:schemeClr val="accent1">
                    <a:lumMod val="75000"/>
                  </a:schemeClr>
                </a:solidFill>
              </a:rPr>
              <a:t>Why do</a:t>
            </a:r>
            <a:r>
              <a:rPr lang="en-GB" sz="4400" kern="0" spc="-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kern="0" spc="-5" dirty="0">
                <a:solidFill>
                  <a:schemeClr val="accent1">
                    <a:lumMod val="75000"/>
                  </a:schemeClr>
                </a:solidFill>
              </a:rPr>
              <a:t>experiments?</a:t>
            </a:r>
            <a:endParaRPr lang="en-GB" sz="4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93405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Clinical</a:t>
            </a:r>
            <a:r>
              <a:rPr sz="4400" b="0" spc="-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trials</a:t>
            </a:r>
            <a:r>
              <a:rPr lang="en-US" sz="4400" b="0" spc="-5" dirty="0">
                <a:solidFill>
                  <a:schemeClr val="accent1">
                    <a:lumMod val="75000"/>
                  </a:schemeClr>
                </a:solidFill>
              </a:rPr>
              <a:t>, animal trial, field trials</a:t>
            </a:r>
            <a:endParaRPr sz="4400" b="0"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867" y="2481262"/>
            <a:ext cx="9283065" cy="23526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An experimental </a:t>
            </a: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or more </a:t>
            </a:r>
            <a:r>
              <a:rPr sz="2200" dirty="0">
                <a:latin typeface="Calibri"/>
                <a:cs typeface="Calibri"/>
              </a:rPr>
              <a:t>treatments are </a:t>
            </a:r>
            <a:r>
              <a:rPr sz="2200" spc="-10" dirty="0">
                <a:latin typeface="Calibri"/>
                <a:cs typeface="Calibri"/>
              </a:rPr>
              <a:t>assigned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human  </a:t>
            </a:r>
            <a:r>
              <a:rPr sz="2200" spc="-10" dirty="0">
                <a:latin typeface="Calibri"/>
                <a:cs typeface="Calibri"/>
              </a:rPr>
              <a:t>subjects.</a:t>
            </a:r>
            <a:endParaRPr sz="2200" dirty="0">
              <a:latin typeface="Calibri"/>
              <a:cs typeface="Calibri"/>
            </a:endParaRPr>
          </a:p>
          <a:p>
            <a:pPr marL="355600" marR="739775" indent="-342900">
              <a:lnSpc>
                <a:spcPct val="102299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design of </a:t>
            </a:r>
            <a:r>
              <a:rPr sz="2200" dirty="0">
                <a:latin typeface="Calibri"/>
                <a:cs typeface="Calibri"/>
              </a:rPr>
              <a:t>clinical </a:t>
            </a:r>
            <a:r>
              <a:rPr lang="en-US" sz="2200" dirty="0">
                <a:latin typeface="Calibri"/>
                <a:cs typeface="Calibri"/>
              </a:rPr>
              <a:t>or animal </a:t>
            </a:r>
            <a:r>
              <a:rPr sz="2200" dirty="0">
                <a:latin typeface="Calibri"/>
                <a:cs typeface="Calibri"/>
              </a:rPr>
              <a:t>trials </a:t>
            </a:r>
            <a:r>
              <a:rPr sz="2200" spc="5" dirty="0">
                <a:latin typeface="Calibri"/>
                <a:cs typeface="Calibri"/>
              </a:rPr>
              <a:t>has </a:t>
            </a:r>
            <a:r>
              <a:rPr sz="2200" spc="-5" dirty="0">
                <a:latin typeface="Calibri"/>
                <a:cs typeface="Calibri"/>
              </a:rPr>
              <a:t>been refined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cost </a:t>
            </a:r>
            <a:r>
              <a:rPr lang="en-US" sz="2200" spc="-10" dirty="0">
                <a:latin typeface="Calibri"/>
                <a:cs typeface="Calibri"/>
              </a:rPr>
              <a:t>(tangible, ethical) </a:t>
            </a:r>
            <a:r>
              <a:rPr sz="2200" spc="-5" dirty="0">
                <a:latin typeface="Calibri"/>
                <a:cs typeface="Calibri"/>
              </a:rPr>
              <a:t>of making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mistake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human </a:t>
            </a:r>
            <a:r>
              <a:rPr sz="2200" spc="-5" dirty="0">
                <a:latin typeface="Calibri"/>
                <a:cs typeface="Calibri"/>
              </a:rPr>
              <a:t>subjects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so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high.</a:t>
            </a:r>
            <a:endParaRPr sz="2200" dirty="0">
              <a:latin typeface="Calibri"/>
              <a:cs typeface="Calibri"/>
            </a:endParaRPr>
          </a:p>
          <a:p>
            <a:pPr marL="355600" marR="3556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Experiments on nonhuman subjects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called “laboratory </a:t>
            </a:r>
            <a:r>
              <a:rPr sz="2200" spc="-5" dirty="0">
                <a:latin typeface="Calibri"/>
                <a:cs typeface="Calibri"/>
              </a:rPr>
              <a:t>experiments”  or “field experiments”, </a:t>
            </a:r>
            <a:r>
              <a:rPr sz="2200" spc="-10" dirty="0">
                <a:latin typeface="Calibri"/>
                <a:cs typeface="Calibri"/>
              </a:rPr>
              <a:t>depending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where they take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place.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730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(clinical</a:t>
            </a:r>
            <a:r>
              <a:rPr sz="4400" b="0" spc="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trial)</a:t>
            </a:r>
          </a:p>
        </p:txBody>
      </p:sp>
      <p:sp>
        <p:nvSpPr>
          <p:cNvPr id="3" name="object 3"/>
          <p:cNvSpPr/>
          <p:nvPr/>
        </p:nvSpPr>
        <p:spPr>
          <a:xfrm>
            <a:off x="883668" y="2492028"/>
            <a:ext cx="6286853" cy="201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517" y="3048000"/>
            <a:ext cx="9109765" cy="269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676400"/>
            <a:ext cx="9496108" cy="495981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Transmission </a:t>
            </a:r>
            <a:r>
              <a:rPr sz="2000" b="1" spc="-10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 HIV-1 </a:t>
            </a:r>
            <a:r>
              <a:rPr sz="2000" b="1" spc="-5" dirty="0">
                <a:latin typeface="Calibri"/>
                <a:cs typeface="Calibri"/>
              </a:rPr>
              <a:t>virus </a:t>
            </a:r>
            <a:r>
              <a:rPr sz="2000" dirty="0">
                <a:latin typeface="Calibri"/>
                <a:cs typeface="Calibri"/>
              </a:rPr>
              <a:t>via </a:t>
            </a:r>
            <a:r>
              <a:rPr sz="2000" spc="-5" dirty="0">
                <a:latin typeface="Calibri"/>
                <a:cs typeface="Calibri"/>
              </a:rPr>
              <a:t>sex </a:t>
            </a:r>
            <a:r>
              <a:rPr sz="2000" dirty="0">
                <a:latin typeface="Calibri"/>
                <a:cs typeface="Calibri"/>
              </a:rPr>
              <a:t>workers contributes to the </a:t>
            </a:r>
            <a:r>
              <a:rPr sz="2000" spc="-5" dirty="0">
                <a:latin typeface="Calibri"/>
                <a:cs typeface="Calibri"/>
              </a:rPr>
              <a:t>rapid spread  of </a:t>
            </a:r>
            <a:r>
              <a:rPr sz="2000" dirty="0">
                <a:latin typeface="Calibri"/>
                <a:cs typeface="Calibri"/>
              </a:rPr>
              <a:t>AIDS 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Africa.</a:t>
            </a:r>
          </a:p>
          <a:p>
            <a:pPr marL="355600" marR="280035" indent="-342900">
              <a:lnSpc>
                <a:spcPct val="102000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spermicide</a:t>
            </a:r>
            <a:r>
              <a:rPr sz="2000" spc="-5" dirty="0">
                <a:latin typeface="Calibri"/>
                <a:cs typeface="Calibri"/>
              </a:rPr>
              <a:t> nonoxynol-9 had shown in </a:t>
            </a:r>
            <a:r>
              <a:rPr sz="2000" dirty="0">
                <a:latin typeface="Calibri"/>
                <a:cs typeface="Calibri"/>
              </a:rPr>
              <a:t>vitro activity </a:t>
            </a:r>
            <a:r>
              <a:rPr sz="2000" spc="-5" dirty="0">
                <a:latin typeface="Calibri"/>
                <a:cs typeface="Calibri"/>
              </a:rPr>
              <a:t>against </a:t>
            </a:r>
            <a:r>
              <a:rPr sz="2000" spc="5" dirty="0">
                <a:latin typeface="Calibri"/>
                <a:cs typeface="Calibri"/>
              </a:rPr>
              <a:t>HIV-1, </a:t>
            </a:r>
            <a:r>
              <a:rPr sz="2000" spc="-5" dirty="0">
                <a:latin typeface="Calibri"/>
                <a:cs typeface="Calibri"/>
              </a:rPr>
              <a:t>which  motivated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clinical </a:t>
            </a:r>
            <a:r>
              <a:rPr sz="2000" dirty="0">
                <a:latin typeface="Calibri"/>
                <a:cs typeface="Calibri"/>
              </a:rPr>
              <a:t>trial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van </a:t>
            </a:r>
            <a:r>
              <a:rPr sz="2000" spc="-10" dirty="0">
                <a:latin typeface="Calibri"/>
                <a:cs typeface="Calibri"/>
              </a:rPr>
              <a:t>Damme </a:t>
            </a:r>
            <a:r>
              <a:rPr sz="2000" dirty="0">
                <a:latin typeface="Calibri"/>
                <a:cs typeface="Calibri"/>
              </a:rPr>
              <a:t>et </a:t>
            </a:r>
            <a:r>
              <a:rPr sz="2000" spc="-5" dirty="0">
                <a:latin typeface="Calibri"/>
                <a:cs typeface="Calibri"/>
              </a:rPr>
              <a:t>al. </a:t>
            </a:r>
            <a:r>
              <a:rPr sz="2000" dirty="0">
                <a:latin typeface="Calibri"/>
                <a:cs typeface="Calibri"/>
              </a:rPr>
              <a:t>(2002). </a:t>
            </a:r>
            <a:r>
              <a:rPr sz="2000" spc="-10" dirty="0">
                <a:latin typeface="Calibri"/>
                <a:cs typeface="Calibri"/>
              </a:rPr>
              <a:t>They </a:t>
            </a:r>
            <a:r>
              <a:rPr sz="2000" dirty="0">
                <a:latin typeface="Calibri"/>
                <a:cs typeface="Calibri"/>
              </a:rPr>
              <a:t>tested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vaginal gel containing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chemical would reduce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risk of acquiring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disease </a:t>
            </a:r>
            <a:r>
              <a:rPr sz="2000" spc="-5" dirty="0">
                <a:latin typeface="Calibri"/>
                <a:cs typeface="Calibri"/>
              </a:rPr>
              <a:t>by female sex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workers.</a:t>
            </a:r>
          </a:p>
          <a:p>
            <a:pPr marL="355600" marR="206375" indent="-342900">
              <a:lnSpc>
                <a:spcPct val="103299"/>
              </a:lnSpc>
              <a:spcBef>
                <a:spcPts val="105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were </a:t>
            </a:r>
            <a:r>
              <a:rPr sz="2000" spc="-5" dirty="0">
                <a:latin typeface="Calibri"/>
                <a:cs typeface="Calibri"/>
              </a:rPr>
              <a:t>gathered 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volunteer </a:t>
            </a:r>
            <a:r>
              <a:rPr sz="2000" b="1" spc="-10" dirty="0">
                <a:latin typeface="Calibri"/>
                <a:cs typeface="Calibri"/>
              </a:rPr>
              <a:t>sample </a:t>
            </a:r>
            <a:r>
              <a:rPr sz="2000" b="1" spc="-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765 </a:t>
            </a:r>
            <a:r>
              <a:rPr sz="2000" b="1" spc="-5" dirty="0">
                <a:latin typeface="Calibri"/>
                <a:cs typeface="Calibri"/>
              </a:rPr>
              <a:t>HIV-free sex-workers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six clinics </a:t>
            </a:r>
            <a:r>
              <a:rPr sz="2000" dirty="0">
                <a:latin typeface="Calibri"/>
                <a:cs typeface="Calibri"/>
              </a:rPr>
              <a:t>in Asia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Africa.</a:t>
            </a:r>
            <a:endParaRPr sz="2000" dirty="0">
              <a:latin typeface="Calibri"/>
              <a:cs typeface="Calibri"/>
            </a:endParaRPr>
          </a:p>
          <a:p>
            <a:pPr marL="355600" marR="81915" indent="-342900">
              <a:lnSpc>
                <a:spcPct val="102299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Two gel </a:t>
            </a:r>
            <a:r>
              <a:rPr sz="2000" b="1" dirty="0">
                <a:latin typeface="Calibri"/>
                <a:cs typeface="Calibri"/>
              </a:rPr>
              <a:t>treatments </a:t>
            </a:r>
            <a:r>
              <a:rPr sz="2000" b="1" spc="-5" dirty="0">
                <a:latin typeface="Calibri"/>
                <a:cs typeface="Calibri"/>
              </a:rPr>
              <a:t>were </a:t>
            </a:r>
            <a:r>
              <a:rPr sz="2000" b="1" spc="-10" dirty="0">
                <a:latin typeface="Calibri"/>
                <a:cs typeface="Calibri"/>
              </a:rPr>
              <a:t>assigned </a:t>
            </a:r>
            <a:r>
              <a:rPr sz="2000" b="1" spc="-5" dirty="0">
                <a:latin typeface="Calibri"/>
                <a:cs typeface="Calibri"/>
              </a:rPr>
              <a:t>randomly </a:t>
            </a:r>
            <a:r>
              <a:rPr sz="2000" spc="5" dirty="0">
                <a:latin typeface="Calibri"/>
                <a:cs typeface="Calibri"/>
              </a:rPr>
              <a:t>to women </a:t>
            </a:r>
            <a:r>
              <a:rPr sz="200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clinic. 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-5" dirty="0">
                <a:latin typeface="Calibri"/>
                <a:cs typeface="Calibri"/>
              </a:rPr>
              <a:t>gel  contained nonoxynol-9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5" dirty="0">
                <a:latin typeface="Calibri"/>
                <a:cs typeface="Calibri"/>
              </a:rPr>
              <a:t>other contained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placebo </a:t>
            </a:r>
            <a:r>
              <a:rPr sz="2000" dirty="0">
                <a:latin typeface="Calibri"/>
                <a:cs typeface="Calibri"/>
              </a:rPr>
              <a:t>(an </a:t>
            </a:r>
            <a:r>
              <a:rPr sz="2000" spc="-5" dirty="0">
                <a:latin typeface="Calibri"/>
                <a:cs typeface="Calibri"/>
              </a:rPr>
              <a:t>inactive  </a:t>
            </a:r>
            <a:r>
              <a:rPr sz="2000" spc="-10" dirty="0">
                <a:latin typeface="Calibri"/>
                <a:cs typeface="Calibri"/>
              </a:rPr>
              <a:t>compound </a:t>
            </a:r>
            <a:r>
              <a:rPr sz="2000" spc="-5" dirty="0">
                <a:latin typeface="Calibri"/>
                <a:cs typeface="Calibri"/>
              </a:rPr>
              <a:t>that subjects </a:t>
            </a:r>
            <a:r>
              <a:rPr sz="2000" spc="5" dirty="0">
                <a:latin typeface="Calibri"/>
                <a:cs typeface="Calibri"/>
              </a:rPr>
              <a:t>could </a:t>
            </a:r>
            <a:r>
              <a:rPr sz="2000" spc="-1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distinguish 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treatment of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interest).</a:t>
            </a:r>
            <a:endParaRPr sz="2000" dirty="0">
              <a:latin typeface="Calibri"/>
              <a:cs typeface="Calibri"/>
            </a:endParaRPr>
          </a:p>
          <a:p>
            <a:pPr marL="355600" marR="222250" indent="-342900">
              <a:lnSpc>
                <a:spcPct val="101800"/>
              </a:lnSpc>
              <a:spcBef>
                <a:spcPts val="109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Neither the </a:t>
            </a:r>
            <a:r>
              <a:rPr sz="2000" b="1" spc="-5" dirty="0">
                <a:latin typeface="Calibri"/>
                <a:cs typeface="Calibri"/>
              </a:rPr>
              <a:t>subjects </a:t>
            </a:r>
            <a:r>
              <a:rPr sz="2000" b="1" spc="-10" dirty="0">
                <a:latin typeface="Calibri"/>
                <a:cs typeface="Calibri"/>
              </a:rPr>
              <a:t>nor </a:t>
            </a:r>
            <a:r>
              <a:rPr sz="2000" b="1" dirty="0">
                <a:latin typeface="Calibri"/>
                <a:cs typeface="Calibri"/>
              </a:rPr>
              <a:t>the researchers </a:t>
            </a:r>
            <a:r>
              <a:rPr sz="2000" b="1" spc="-5" dirty="0">
                <a:latin typeface="Calibri"/>
                <a:cs typeface="Calibri"/>
              </a:rPr>
              <a:t>making observations </a:t>
            </a:r>
            <a:r>
              <a:rPr sz="2000" b="1" dirty="0">
                <a:latin typeface="Calibri"/>
                <a:cs typeface="Calibri"/>
              </a:rPr>
              <a:t>at the </a:t>
            </a:r>
            <a:r>
              <a:rPr sz="2000" b="1" spc="-5" dirty="0">
                <a:latin typeface="Calibri"/>
                <a:cs typeface="Calibri"/>
              </a:rPr>
              <a:t>clinics </a:t>
            </a:r>
            <a:r>
              <a:rPr sz="2000" b="1" dirty="0">
                <a:latin typeface="Calibri"/>
                <a:cs typeface="Calibri"/>
              </a:rPr>
              <a:t>knew who </a:t>
            </a:r>
            <a:r>
              <a:rPr sz="2000" b="1" spc="-5" dirty="0">
                <a:latin typeface="Calibri"/>
                <a:cs typeface="Calibri"/>
              </a:rPr>
              <a:t>had </a:t>
            </a:r>
            <a:r>
              <a:rPr sz="2000" b="1" dirty="0">
                <a:latin typeface="Calibri"/>
                <a:cs typeface="Calibri"/>
              </a:rPr>
              <a:t>received the </a:t>
            </a:r>
            <a:r>
              <a:rPr sz="2000" b="1" spc="-5" dirty="0">
                <a:latin typeface="Calibri"/>
                <a:cs typeface="Calibri"/>
              </a:rPr>
              <a:t>treatment </a:t>
            </a:r>
            <a:r>
              <a:rPr sz="2000" dirty="0">
                <a:latin typeface="Calibri"/>
                <a:cs typeface="Calibri"/>
              </a:rPr>
              <a:t>and who </a:t>
            </a:r>
            <a:r>
              <a:rPr sz="2000" spc="-5" dirty="0">
                <a:latin typeface="Calibri"/>
                <a:cs typeface="Calibri"/>
              </a:rPr>
              <a:t>had </a:t>
            </a:r>
            <a:r>
              <a:rPr sz="2000" dirty="0">
                <a:latin typeface="Calibri"/>
                <a:cs typeface="Calibri"/>
              </a:rPr>
              <a:t>received the </a:t>
            </a:r>
            <a:r>
              <a:rPr sz="2000" spc="-5" dirty="0">
                <a:latin typeface="Calibri"/>
                <a:cs typeface="Calibri"/>
              </a:rPr>
              <a:t>placebo.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numbered </a:t>
            </a:r>
            <a:r>
              <a:rPr sz="2000" dirty="0">
                <a:latin typeface="Calibri"/>
                <a:cs typeface="Calibri"/>
              </a:rPr>
              <a:t>codes kept track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10" dirty="0">
                <a:latin typeface="Calibri"/>
                <a:cs typeface="Calibri"/>
              </a:rPr>
              <a:t>got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treatment.)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9136FBF-1FA2-4110-9D1F-3463BC856597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730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0" kern="0" spc="-5">
                <a:solidFill>
                  <a:schemeClr val="accent1">
                    <a:lumMod val="75000"/>
                  </a:schemeClr>
                </a:solidFill>
              </a:rPr>
              <a:t>Example </a:t>
            </a:r>
            <a:r>
              <a:rPr lang="en-GB" sz="4400" b="0" kern="0" spc="-1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lang="en-GB" sz="4400" b="0" kern="0" spc="-5">
                <a:solidFill>
                  <a:schemeClr val="accent1">
                    <a:lumMod val="75000"/>
                  </a:schemeClr>
                </a:solidFill>
              </a:rPr>
              <a:t>(clinical</a:t>
            </a:r>
            <a:r>
              <a:rPr lang="en-GB" sz="4400" b="0" kern="0" spc="3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0" kern="0" spc="-5">
                <a:solidFill>
                  <a:schemeClr val="accent1">
                    <a:lumMod val="75000"/>
                  </a:schemeClr>
                </a:solidFill>
              </a:rPr>
              <a:t>trial)</a:t>
            </a:r>
            <a:endParaRPr lang="en-GB" sz="4400" b="0" kern="0" spc="-5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7867" y="1419859"/>
            <a:ext cx="3002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Results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clinical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trial: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02485" y="1913035"/>
          <a:ext cx="7197722" cy="3091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pPr marR="27749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ts val="2535"/>
                        </a:lnSpc>
                        <a:tabLst>
                          <a:tab pos="661035" algn="l"/>
                          <a:tab pos="2741295" algn="l"/>
                        </a:tabLst>
                      </a:pPr>
                      <a:r>
                        <a:rPr sz="2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2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Nonoxynol-9	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535"/>
                        </a:lnSpc>
                        <a:tabLst>
                          <a:tab pos="945515" algn="l"/>
                          <a:tab pos="2736850" algn="l"/>
                        </a:tabLst>
                      </a:pPr>
                      <a:r>
                        <a:rPr sz="2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2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Placebo	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89">
                <a:tc>
                  <a:txBody>
                    <a:bodyPr/>
                    <a:lstStyle/>
                    <a:p>
                      <a:pPr>
                        <a:lnSpc>
                          <a:spcPts val="2565"/>
                        </a:lnSpc>
                        <a:tabLst>
                          <a:tab pos="453390" algn="l"/>
                          <a:tab pos="1501775" algn="l"/>
                        </a:tabLst>
                      </a:pPr>
                      <a:r>
                        <a:rPr sz="2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2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Clinic	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2565"/>
                        </a:lnSpc>
                        <a:tabLst>
                          <a:tab pos="705485" algn="l"/>
                        </a:tabLst>
                      </a:pPr>
                      <a:r>
                        <a:rPr sz="2200" b="1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n	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5"/>
                        </a:lnSpc>
                      </a:pPr>
                      <a:r>
                        <a:rPr sz="2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200" b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infected</a:t>
                      </a:r>
                      <a:r>
                        <a:rPr sz="22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565"/>
                        </a:lnSpc>
                        <a:tabLst>
                          <a:tab pos="278765" algn="l"/>
                          <a:tab pos="701040" algn="l"/>
                        </a:tabLst>
                      </a:pPr>
                      <a:r>
                        <a:rPr sz="2200" b="1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n	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565"/>
                        </a:lnSpc>
                      </a:pPr>
                      <a:r>
                        <a:rPr sz="2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200" b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infected</a:t>
                      </a:r>
                      <a:r>
                        <a:rPr sz="22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14">
                <a:tc>
                  <a:txBody>
                    <a:bodyPr/>
                    <a:lstStyle/>
                    <a:p>
                      <a:pPr marL="209550" marR="277495">
                        <a:lnSpc>
                          <a:spcPts val="255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Abidjan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 marR="67310">
                        <a:lnSpc>
                          <a:spcPts val="255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78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55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 marR="67310" algn="ctr">
                        <a:lnSpc>
                          <a:spcPts val="255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84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ts val="255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39">
                <a:tc>
                  <a:txBody>
                    <a:bodyPr/>
                    <a:lstStyle/>
                    <a:p>
                      <a:pPr marL="111125" marR="2774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Bangkok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 marR="67310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26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 marR="67310" algn="ctr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39">
                <a:tc>
                  <a:txBody>
                    <a:bodyPr/>
                    <a:lstStyle/>
                    <a:p>
                      <a:pPr marL="98425" marR="277495">
                        <a:lnSpc>
                          <a:spcPts val="2530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Cotonou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marR="67310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marR="67310" algn="ctr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103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02">
                <a:tc>
                  <a:txBody>
                    <a:bodyPr/>
                    <a:lstStyle/>
                    <a:p>
                      <a:pPr marL="231775" marR="2774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Durban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 marR="67310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42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 marR="67310" algn="ctr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93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30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15">
                <a:tc>
                  <a:txBody>
                    <a:bodyPr/>
                    <a:lstStyle/>
                    <a:p>
                      <a:pPr marL="69850" marR="277495">
                        <a:lnSpc>
                          <a:spcPts val="253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Hat Yai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 marR="67310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22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53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 marR="67310" algn="ctr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ts val="253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35">
                <a:tc>
                  <a:txBody>
                    <a:bodyPr/>
                    <a:lstStyle/>
                    <a:p>
                      <a:pPr marL="69850" marR="277495">
                        <a:lnSpc>
                          <a:spcPts val="253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Hat Yai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 marR="67310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56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53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marR="67310" algn="ctr">
                        <a:lnSpc>
                          <a:spcPts val="2530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59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ts val="253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pPr marL="498475" marR="277495">
                        <a:lnSpc>
                          <a:spcPts val="256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Total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3510" marR="67310">
                        <a:lnSpc>
                          <a:spcPts val="256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376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256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59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 marR="67310" algn="ctr">
                        <a:lnSpc>
                          <a:spcPts val="256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389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5"/>
                        </a:lnSpc>
                      </a:pPr>
                      <a:r>
                        <a:rPr sz="2200" spc="10" dirty="0">
                          <a:latin typeface="Calibri"/>
                          <a:cs typeface="Calibri"/>
                        </a:rPr>
                        <a:t>45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7867" y="5266690"/>
            <a:ext cx="9459595" cy="9144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i="1" dirty="0">
                <a:latin typeface="Times New Roman"/>
                <a:cs typeface="Times New Roman"/>
              </a:rPr>
              <a:t>“This </a:t>
            </a:r>
            <a:r>
              <a:rPr sz="2000" i="1" spc="-5" dirty="0">
                <a:latin typeface="Times New Roman"/>
                <a:cs typeface="Times New Roman"/>
              </a:rPr>
              <a:t>study did </a:t>
            </a:r>
            <a:r>
              <a:rPr sz="2000" i="1" dirty="0">
                <a:latin typeface="Times New Roman"/>
                <a:cs typeface="Times New Roman"/>
              </a:rPr>
              <a:t>not show a protective </a:t>
            </a:r>
            <a:r>
              <a:rPr sz="2000" i="1" spc="-5" dirty="0">
                <a:latin typeface="Times New Roman"/>
                <a:cs typeface="Times New Roman"/>
              </a:rPr>
              <a:t>effect </a:t>
            </a:r>
            <a:r>
              <a:rPr sz="2000" i="1" dirty="0">
                <a:latin typeface="Times New Roman"/>
                <a:cs typeface="Times New Roman"/>
              </a:rPr>
              <a:t>of COL-1492 on </a:t>
            </a:r>
            <a:r>
              <a:rPr sz="2000" i="1" spc="-5" dirty="0">
                <a:latin typeface="Times New Roman"/>
                <a:cs typeface="Times New Roman"/>
              </a:rPr>
              <a:t>HIV-1 transmission in high risk  women. Multiple use </a:t>
            </a:r>
            <a:r>
              <a:rPr sz="2000" i="1" dirty="0">
                <a:latin typeface="Times New Roman"/>
                <a:cs typeface="Times New Roman"/>
              </a:rPr>
              <a:t>of nonoxynol-9 could cause </a:t>
            </a:r>
            <a:r>
              <a:rPr sz="2000" i="1" spc="-5" dirty="0">
                <a:latin typeface="Times New Roman"/>
                <a:cs typeface="Times New Roman"/>
              </a:rPr>
              <a:t>toxic effects </a:t>
            </a:r>
            <a:r>
              <a:rPr sz="2000" i="1" dirty="0">
                <a:latin typeface="Times New Roman"/>
                <a:cs typeface="Times New Roman"/>
              </a:rPr>
              <a:t>enhancing HIV-1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infection.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</a:pPr>
            <a:r>
              <a:rPr sz="2000" i="1" spc="-5" dirty="0">
                <a:latin typeface="Times New Roman"/>
                <a:cs typeface="Times New Roman"/>
              </a:rPr>
              <a:t>This </a:t>
            </a:r>
            <a:r>
              <a:rPr sz="2000" i="1" dirty="0">
                <a:latin typeface="Times New Roman"/>
                <a:cs typeface="Times New Roman"/>
              </a:rPr>
              <a:t>drug can no longer be </a:t>
            </a:r>
            <a:r>
              <a:rPr sz="2000" i="1" spc="-5" dirty="0">
                <a:latin typeface="Times New Roman"/>
                <a:cs typeface="Times New Roman"/>
              </a:rPr>
              <a:t>deemed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i="1" spc="-5" dirty="0">
                <a:latin typeface="Times New Roman"/>
                <a:cs typeface="Times New Roman"/>
              </a:rPr>
              <a:t>potential HIV-1-prevention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method.”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3322154-48C2-4A04-8DEC-7D90F7C0E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730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(clinical</a:t>
            </a:r>
            <a:r>
              <a:rPr sz="4400" b="0" spc="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trial)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3292" y="1329308"/>
            <a:ext cx="8993505" cy="52419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To reduce </a:t>
            </a:r>
            <a:r>
              <a:rPr sz="2200" b="1" i="1" spc="-10" dirty="0">
                <a:latin typeface="Calibri"/>
                <a:cs typeface="Calibri"/>
              </a:rPr>
              <a:t>bias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included:</a:t>
            </a:r>
            <a:endParaRPr sz="2200" dirty="0">
              <a:latin typeface="Calibri"/>
              <a:cs typeface="Calibri"/>
            </a:endParaRPr>
          </a:p>
          <a:p>
            <a:pPr marL="814705" lvl="1" indent="-342900">
              <a:lnSpc>
                <a:spcPct val="100000"/>
              </a:lnSpc>
              <a:spcBef>
                <a:spcPts val="1065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Simultaneous </a:t>
            </a:r>
            <a:r>
              <a:rPr sz="2200" dirty="0">
                <a:latin typeface="Calibri"/>
                <a:cs typeface="Calibri"/>
              </a:rPr>
              <a:t>control </a:t>
            </a:r>
            <a:r>
              <a:rPr sz="2200" spc="-5" dirty="0">
                <a:latin typeface="Calibri"/>
                <a:cs typeface="Calibri"/>
              </a:rPr>
              <a:t>group </a:t>
            </a:r>
            <a:r>
              <a:rPr sz="2200" dirty="0">
                <a:latin typeface="Calibri"/>
                <a:cs typeface="Calibri"/>
              </a:rPr>
              <a:t>(the </a:t>
            </a:r>
            <a:r>
              <a:rPr sz="2200" spc="-5" dirty="0">
                <a:latin typeface="Calibri"/>
                <a:cs typeface="Calibri"/>
              </a:rPr>
              <a:t>women receiving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placebo).</a:t>
            </a:r>
            <a:endParaRPr sz="2200" dirty="0">
              <a:latin typeface="Calibri"/>
              <a:cs typeface="Calibri"/>
            </a:endParaRPr>
          </a:p>
          <a:p>
            <a:pPr marL="815340" marR="222250" lvl="1" indent="-342900">
              <a:lnSpc>
                <a:spcPct val="102299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Randomization: treatments </a:t>
            </a:r>
            <a:r>
              <a:rPr sz="2200" dirty="0">
                <a:latin typeface="Calibri"/>
                <a:cs typeface="Calibri"/>
              </a:rPr>
              <a:t>were </a:t>
            </a:r>
            <a:r>
              <a:rPr sz="2200" spc="-5" dirty="0">
                <a:latin typeface="Calibri"/>
                <a:cs typeface="Calibri"/>
              </a:rPr>
              <a:t>randomly assigned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women </a:t>
            </a:r>
            <a:r>
              <a:rPr sz="220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each  </a:t>
            </a:r>
            <a:r>
              <a:rPr sz="2200" spc="-10" dirty="0">
                <a:latin typeface="Calibri"/>
                <a:cs typeface="Calibri"/>
              </a:rPr>
              <a:t>clinic.</a:t>
            </a:r>
            <a:endParaRPr sz="2200" dirty="0">
              <a:latin typeface="Calibri"/>
              <a:cs typeface="Calibri"/>
            </a:endParaRPr>
          </a:p>
          <a:p>
            <a:pPr marL="815340" marR="5080" lvl="1" indent="-342900">
              <a:lnSpc>
                <a:spcPct val="102299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Blinding: neither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subjects nor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clinicians </a:t>
            </a:r>
            <a:r>
              <a:rPr sz="2200" dirty="0">
                <a:latin typeface="Calibri"/>
                <a:cs typeface="Calibri"/>
              </a:rPr>
              <a:t>knew which </a:t>
            </a:r>
            <a:r>
              <a:rPr sz="2200" spc="-5" dirty="0">
                <a:latin typeface="Calibri"/>
                <a:cs typeface="Calibri"/>
              </a:rPr>
              <a:t>women </a:t>
            </a:r>
            <a:r>
              <a:rPr sz="2200" dirty="0">
                <a:latin typeface="Calibri"/>
                <a:cs typeface="Calibri"/>
              </a:rPr>
              <a:t>were  </a:t>
            </a:r>
            <a:r>
              <a:rPr sz="2200" spc="-5" dirty="0">
                <a:latin typeface="Calibri"/>
                <a:cs typeface="Calibri"/>
              </a:rPr>
              <a:t>assigned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treatment.</a:t>
            </a: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To reduce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i="1" dirty="0">
                <a:latin typeface="Calibri"/>
                <a:cs typeface="Calibri"/>
              </a:rPr>
              <a:t>effects </a:t>
            </a:r>
            <a:r>
              <a:rPr sz="2200" b="1" i="1" spc="-5" dirty="0">
                <a:latin typeface="Calibri"/>
                <a:cs typeface="Calibri"/>
              </a:rPr>
              <a:t>of </a:t>
            </a:r>
            <a:r>
              <a:rPr sz="2200" b="1" i="1" spc="-10" dirty="0">
                <a:latin typeface="Calibri"/>
                <a:cs typeface="Calibri"/>
              </a:rPr>
              <a:t>sampling </a:t>
            </a:r>
            <a:r>
              <a:rPr sz="2200" b="1" i="1" spc="-5" dirty="0">
                <a:latin typeface="Calibri"/>
                <a:cs typeface="Calibri"/>
              </a:rPr>
              <a:t>error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included:</a:t>
            </a:r>
            <a:endParaRPr sz="2200" dirty="0">
              <a:latin typeface="Calibri"/>
              <a:cs typeface="Calibri"/>
            </a:endParaRPr>
          </a:p>
          <a:p>
            <a:pPr marL="814705" lvl="1" indent="-342900">
              <a:lnSpc>
                <a:spcPct val="1000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Replication: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dirty="0">
                <a:latin typeface="Calibri"/>
                <a:cs typeface="Calibri"/>
              </a:rPr>
              <a:t>was carried </a:t>
            </a:r>
            <a:r>
              <a:rPr sz="2200" spc="-5" dirty="0">
                <a:latin typeface="Calibri"/>
                <a:cs typeface="Calibri"/>
              </a:rPr>
              <a:t>out on multiple independent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subjects.</a:t>
            </a:r>
            <a:endParaRPr sz="2200" dirty="0">
              <a:latin typeface="Calibri"/>
              <a:cs typeface="Calibri"/>
            </a:endParaRPr>
          </a:p>
          <a:p>
            <a:pPr marL="815340" marR="384175" lvl="1" indent="-342900">
              <a:lnSpc>
                <a:spcPct val="101299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Balance: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 women </a:t>
            </a:r>
            <a:r>
              <a:rPr sz="2200" dirty="0">
                <a:latin typeface="Calibri"/>
                <a:cs typeface="Calibri"/>
              </a:rPr>
              <a:t>was </a:t>
            </a:r>
            <a:r>
              <a:rPr sz="2200" spc="-5" dirty="0">
                <a:latin typeface="Calibri"/>
                <a:cs typeface="Calibri"/>
              </a:rPr>
              <a:t>nearly equal </a:t>
            </a:r>
            <a:r>
              <a:rPr sz="2200" dirty="0">
                <a:latin typeface="Calibri"/>
                <a:cs typeface="Calibri"/>
              </a:rPr>
              <a:t>in the two </a:t>
            </a:r>
            <a:r>
              <a:rPr sz="2200" spc="-10" dirty="0">
                <a:latin typeface="Calibri"/>
                <a:cs typeface="Calibri"/>
              </a:rPr>
              <a:t>groups </a:t>
            </a:r>
            <a:r>
              <a:rPr sz="2200" dirty="0">
                <a:latin typeface="Calibri"/>
                <a:cs typeface="Calibri"/>
              </a:rPr>
              <a:t>at  every</a:t>
            </a:r>
            <a:r>
              <a:rPr sz="2200" spc="-5" dirty="0">
                <a:latin typeface="Calibri"/>
                <a:cs typeface="Calibri"/>
              </a:rPr>
              <a:t> clinic.</a:t>
            </a:r>
            <a:endParaRPr sz="2200" dirty="0">
              <a:latin typeface="Calibri"/>
              <a:cs typeface="Calibri"/>
            </a:endParaRPr>
          </a:p>
          <a:p>
            <a:pPr marL="815340" marR="27940" lvl="1" indent="-342900">
              <a:lnSpc>
                <a:spcPct val="1018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01675" algn="l"/>
              </a:tabLst>
            </a:pPr>
            <a:r>
              <a:rPr sz="2200" spc="-5" dirty="0">
                <a:latin typeface="Calibri"/>
                <a:cs typeface="Calibri"/>
              </a:rPr>
              <a:t>Blocking: subjects </a:t>
            </a:r>
            <a:r>
              <a:rPr sz="2200" dirty="0">
                <a:latin typeface="Calibri"/>
                <a:cs typeface="Calibri"/>
              </a:rPr>
              <a:t>were </a:t>
            </a:r>
            <a:r>
              <a:rPr sz="2200" spc="-10" dirty="0">
                <a:latin typeface="Calibri"/>
                <a:cs typeface="Calibri"/>
              </a:rPr>
              <a:t>grouped </a:t>
            </a:r>
            <a:r>
              <a:rPr sz="2200" spc="-5" dirty="0">
                <a:latin typeface="Calibri"/>
                <a:cs typeface="Calibri"/>
              </a:rPr>
              <a:t>according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clinic </a:t>
            </a:r>
            <a:r>
              <a:rPr sz="2200" spc="5" dirty="0">
                <a:latin typeface="Calibri"/>
                <a:cs typeface="Calibri"/>
              </a:rPr>
              <a:t>they </a:t>
            </a:r>
            <a:r>
              <a:rPr sz="2200" dirty="0">
                <a:latin typeface="Calibri"/>
                <a:cs typeface="Calibri"/>
              </a:rPr>
              <a:t>attended,  </a:t>
            </a:r>
            <a:r>
              <a:rPr sz="2200" spc="-5" dirty="0">
                <a:latin typeface="Calibri"/>
                <a:cs typeface="Calibri"/>
              </a:rPr>
              <a:t>yielding multiple </a:t>
            </a:r>
            <a:r>
              <a:rPr sz="2200" dirty="0">
                <a:latin typeface="Calibri"/>
                <a:cs typeface="Calibri"/>
              </a:rPr>
              <a:t>repetitions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experiment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different settings  (“blocks”).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414CE93-2AD9-4128-9B91-4226187E7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7309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(clinical</a:t>
            </a:r>
            <a:r>
              <a:rPr sz="4400" b="0" spc="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trial)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6" y="701928"/>
            <a:ext cx="98739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Simultaneous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828800"/>
            <a:ext cx="9288780" cy="48837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77800" indent="-342900">
              <a:lnSpc>
                <a:spcPct val="1024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study lacking </a:t>
            </a:r>
            <a:r>
              <a:rPr sz="2200" dirty="0">
                <a:latin typeface="Calibri"/>
                <a:cs typeface="Calibri"/>
              </a:rPr>
              <a:t>a control </a:t>
            </a:r>
            <a:r>
              <a:rPr sz="2200" spc="-5" dirty="0">
                <a:latin typeface="Calibri"/>
                <a:cs typeface="Calibri"/>
              </a:rPr>
              <a:t>group for comparison cannot determine whether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treatment of interest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cause </a:t>
            </a:r>
            <a:r>
              <a:rPr sz="2200" spc="-5" dirty="0">
                <a:latin typeface="Calibri"/>
                <a:cs typeface="Calibri"/>
              </a:rPr>
              <a:t>of any of </a:t>
            </a:r>
            <a:r>
              <a:rPr sz="2200" dirty="0">
                <a:latin typeface="Calibri"/>
                <a:cs typeface="Calibri"/>
              </a:rPr>
              <a:t>the observed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changes.</a:t>
            </a:r>
            <a:endParaRPr sz="2200" dirty="0">
              <a:latin typeface="Calibri"/>
              <a:cs typeface="Calibri"/>
            </a:endParaRPr>
          </a:p>
          <a:p>
            <a:pPr marL="355600" marR="211454" indent="-342900">
              <a:lnSpc>
                <a:spcPct val="101800"/>
              </a:lnSpc>
              <a:spcBef>
                <a:spcPts val="11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200" spc="-5" dirty="0">
                <a:latin typeface="Calibri"/>
                <a:cs typeface="Calibri"/>
              </a:rPr>
              <a:t>E.g., t</a:t>
            </a:r>
            <a:r>
              <a:rPr sz="2200" spc="-5" dirty="0">
                <a:latin typeface="Calibri"/>
                <a:cs typeface="Calibri"/>
              </a:rPr>
              <a:t>he health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lang="en-US"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lang="en-US" sz="2200" spc="-10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subjects </a:t>
            </a:r>
            <a:r>
              <a:rPr sz="2200" dirty="0">
                <a:latin typeface="Calibri"/>
                <a:cs typeface="Calibri"/>
              </a:rPr>
              <a:t>often </a:t>
            </a:r>
            <a:r>
              <a:rPr sz="2200" spc="-5" dirty="0">
                <a:latin typeface="Calibri"/>
                <a:cs typeface="Calibri"/>
              </a:rPr>
              <a:t>improves </a:t>
            </a:r>
            <a:r>
              <a:rPr sz="2200" dirty="0">
                <a:latin typeface="Calibri"/>
                <a:cs typeface="Calibri"/>
              </a:rPr>
              <a:t>after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dirty="0">
                <a:latin typeface="Calibri"/>
                <a:cs typeface="Calibri"/>
              </a:rPr>
              <a:t>merely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spc="-5" dirty="0">
                <a:latin typeface="Calibri"/>
                <a:cs typeface="Calibri"/>
              </a:rPr>
              <a:t>of their expectation that </a:t>
            </a:r>
            <a:r>
              <a:rPr sz="2200" dirty="0">
                <a:latin typeface="Calibri"/>
                <a:cs typeface="Calibri"/>
              </a:rPr>
              <a:t>the treatment </a:t>
            </a:r>
            <a:r>
              <a:rPr sz="2200" spc="-5" dirty="0">
                <a:latin typeface="Calibri"/>
                <a:cs typeface="Calibri"/>
              </a:rPr>
              <a:t>will have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effect,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phenomenon known </a:t>
            </a:r>
            <a:r>
              <a:rPr sz="2200" dirty="0">
                <a:latin typeface="Calibri"/>
                <a:cs typeface="Calibri"/>
              </a:rPr>
              <a:t>as the </a:t>
            </a:r>
            <a:r>
              <a:rPr sz="2200" spc="-5" dirty="0">
                <a:latin typeface="Calibri"/>
                <a:cs typeface="Calibri"/>
              </a:rPr>
              <a:t>placebo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effect.</a:t>
            </a:r>
          </a:p>
          <a:p>
            <a:pPr marL="355600" marR="408305" indent="-342900">
              <a:lnSpc>
                <a:spcPct val="102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Control </a:t>
            </a:r>
            <a:r>
              <a:rPr sz="2200" b="1" spc="-10" dirty="0">
                <a:latin typeface="Calibri"/>
                <a:cs typeface="Calibri"/>
              </a:rPr>
              <a:t>subjects </a:t>
            </a:r>
            <a:r>
              <a:rPr sz="2200" b="1" spc="-5" dirty="0">
                <a:latin typeface="Calibri"/>
                <a:cs typeface="Calibri"/>
              </a:rPr>
              <a:t>should be </a:t>
            </a:r>
            <a:r>
              <a:rPr sz="2200" b="1" dirty="0">
                <a:latin typeface="Calibri"/>
                <a:cs typeface="Calibri"/>
              </a:rPr>
              <a:t>perturbed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same </a:t>
            </a:r>
            <a:r>
              <a:rPr sz="2200" b="1" dirty="0">
                <a:latin typeface="Calibri"/>
                <a:cs typeface="Calibri"/>
              </a:rPr>
              <a:t>way as the </a:t>
            </a:r>
            <a:r>
              <a:rPr sz="2200" b="1" spc="-5" dirty="0">
                <a:latin typeface="Calibri"/>
                <a:cs typeface="Calibri"/>
              </a:rPr>
              <a:t>other </a:t>
            </a:r>
            <a:r>
              <a:rPr sz="2200" b="1" spc="-10" dirty="0">
                <a:latin typeface="Calibri"/>
                <a:cs typeface="Calibri"/>
              </a:rPr>
              <a:t>subjects</a:t>
            </a:r>
            <a:r>
              <a:rPr sz="2200" spc="-10" dirty="0">
                <a:latin typeface="Calibri"/>
                <a:cs typeface="Calibri"/>
              </a:rPr>
              <a:t>,  </a:t>
            </a:r>
            <a:r>
              <a:rPr sz="2200" spc="-5" dirty="0">
                <a:latin typeface="Calibri"/>
                <a:cs typeface="Calibri"/>
              </a:rPr>
              <a:t>except 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spc="-10" dirty="0">
                <a:latin typeface="Calibri"/>
                <a:cs typeface="Calibri"/>
              </a:rPr>
              <a:t>itself </a:t>
            </a:r>
            <a:r>
              <a:rPr sz="2200" spc="10" dirty="0">
                <a:latin typeface="Calibri"/>
                <a:cs typeface="Calibri"/>
              </a:rPr>
              <a:t>(as </a:t>
            </a:r>
            <a:r>
              <a:rPr sz="2200" dirty="0">
                <a:latin typeface="Calibri"/>
                <a:cs typeface="Calibri"/>
              </a:rPr>
              <a:t>far as </a:t>
            </a:r>
            <a:r>
              <a:rPr sz="2200" spc="-5" dirty="0">
                <a:latin typeface="Calibri"/>
                <a:cs typeface="Calibri"/>
              </a:rPr>
              <a:t>ethical considerations </a:t>
            </a:r>
            <a:r>
              <a:rPr sz="2200" dirty="0">
                <a:latin typeface="Calibri"/>
                <a:cs typeface="Calibri"/>
              </a:rPr>
              <a:t>permit). </a:t>
            </a:r>
            <a:r>
              <a:rPr sz="2200" spc="-5" dirty="0">
                <a:latin typeface="Calibri"/>
                <a:cs typeface="Calibri"/>
              </a:rPr>
              <a:t>The “sham </a:t>
            </a:r>
            <a:r>
              <a:rPr lang="en-US" sz="2200" spc="-5" dirty="0">
                <a:latin typeface="Calibri"/>
                <a:cs typeface="Calibri"/>
              </a:rPr>
              <a:t>application</a:t>
            </a:r>
            <a:r>
              <a:rPr sz="2200" spc="-5" dirty="0">
                <a:latin typeface="Calibri"/>
                <a:cs typeface="Calibri"/>
              </a:rPr>
              <a:t>”, </a:t>
            </a:r>
            <a:r>
              <a:rPr sz="2200" dirty="0">
                <a:latin typeface="Calibri"/>
                <a:cs typeface="Calibri"/>
              </a:rPr>
              <a:t>in which </a:t>
            </a:r>
            <a:r>
              <a:rPr sz="2200" spc="-5" dirty="0">
                <a:latin typeface="Calibri"/>
                <a:cs typeface="Calibri"/>
              </a:rPr>
              <a:t>surgery </a:t>
            </a:r>
            <a:r>
              <a:rPr sz="2200" dirty="0">
                <a:latin typeface="Calibri"/>
                <a:cs typeface="Calibri"/>
              </a:rPr>
              <a:t>is carried </a:t>
            </a: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dirty="0">
                <a:latin typeface="Calibri"/>
                <a:cs typeface="Calibri"/>
              </a:rPr>
              <a:t>without the </a:t>
            </a:r>
            <a:r>
              <a:rPr sz="2200" spc="-5" dirty="0">
                <a:latin typeface="Calibri"/>
                <a:cs typeface="Calibri"/>
              </a:rPr>
              <a:t>experimental  treatment itself, </a:t>
            </a:r>
            <a:r>
              <a:rPr sz="2200" dirty="0">
                <a:latin typeface="Calibri"/>
                <a:cs typeface="Calibri"/>
              </a:rPr>
              <a:t>is an </a:t>
            </a:r>
            <a:r>
              <a:rPr sz="2200" spc="-5" dirty="0">
                <a:latin typeface="Calibri"/>
                <a:cs typeface="Calibri"/>
              </a:rPr>
              <a:t>example.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field experiments, applying </a:t>
            </a:r>
            <a:r>
              <a:rPr sz="2200" dirty="0">
                <a:latin typeface="Calibri"/>
                <a:cs typeface="Calibri"/>
              </a:rPr>
              <a:t>a treatment </a:t>
            </a:r>
            <a:r>
              <a:rPr sz="2200" spc="-5" dirty="0">
                <a:latin typeface="Calibri"/>
                <a:cs typeface="Calibri"/>
              </a:rPr>
              <a:t>of interest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physically </a:t>
            </a:r>
            <a:r>
              <a:rPr sz="2200" dirty="0">
                <a:latin typeface="Calibri"/>
                <a:cs typeface="Calibri"/>
              </a:rPr>
              <a:t>disturb the </a:t>
            </a:r>
            <a:r>
              <a:rPr sz="2200" spc="-5" dirty="0">
                <a:latin typeface="Calibri"/>
                <a:cs typeface="Calibri"/>
              </a:rPr>
              <a:t>plots receiving </a:t>
            </a:r>
            <a:r>
              <a:rPr sz="2200" dirty="0">
                <a:latin typeface="Calibri"/>
                <a:cs typeface="Calibri"/>
              </a:rPr>
              <a:t>it and the </a:t>
            </a:r>
            <a:r>
              <a:rPr sz="2200" spc="-5" dirty="0">
                <a:latin typeface="Calibri"/>
                <a:cs typeface="Calibri"/>
              </a:rPr>
              <a:t>surrounding areas, perhaps by trampling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ground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researchers. Ideally, </a:t>
            </a:r>
            <a:r>
              <a:rPr sz="2200" b="1" spc="-10" dirty="0">
                <a:latin typeface="Calibri"/>
                <a:cs typeface="Calibri"/>
              </a:rPr>
              <a:t>the same </a:t>
            </a:r>
            <a:r>
              <a:rPr sz="2200" b="1" spc="-5" dirty="0">
                <a:latin typeface="Calibri"/>
                <a:cs typeface="Calibri"/>
              </a:rPr>
              <a:t>disturbance should be applied </a:t>
            </a:r>
            <a:r>
              <a:rPr sz="2200" b="1" spc="5" dirty="0">
                <a:latin typeface="Calibri"/>
                <a:cs typeface="Calibri"/>
              </a:rPr>
              <a:t>to</a:t>
            </a:r>
            <a:r>
              <a:rPr lang="en-US"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control plots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4" y="715460"/>
            <a:ext cx="7432139" cy="767133"/>
          </a:xfrm>
        </p:spPr>
        <p:txBody>
          <a:bodyPr/>
          <a:lstStyle/>
          <a:p>
            <a:r>
              <a:rPr lang="en-GB" sz="4985" dirty="0"/>
              <a:t>2.03: Experimental Design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4501-C96C-4B71-BE2C-7CCBF196BB6B}"/>
              </a:ext>
            </a:extLst>
          </p:cNvPr>
          <p:cNvSpPr txBox="1"/>
          <p:nvPr/>
        </p:nvSpPr>
        <p:spPr>
          <a:xfrm>
            <a:off x="381000" y="2591200"/>
            <a:ext cx="5867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sz="2000" b="0" i="0" dirty="0">
                <a:solidFill>
                  <a:srgbClr val="101010"/>
                </a:solidFill>
                <a:effectLst/>
                <a:latin typeface="helvetica neue"/>
              </a:rPr>
              <a:t>To consult the statistician after an experiment is finished is often merely to ask him to conduct a post mortem examination. </a:t>
            </a:r>
          </a:p>
          <a:p>
            <a:pPr algn="l"/>
            <a:endParaRPr lang="en-GB" sz="2000" dirty="0">
              <a:solidFill>
                <a:srgbClr val="101010"/>
              </a:solidFill>
              <a:latin typeface="helvetica neue"/>
            </a:endParaRPr>
          </a:p>
          <a:p>
            <a:pPr algn="l"/>
            <a:r>
              <a:rPr lang="en-GB" sz="2000" b="0" i="0" dirty="0">
                <a:solidFill>
                  <a:srgbClr val="101010"/>
                </a:solidFill>
                <a:effectLst/>
                <a:latin typeface="helvetica neue"/>
              </a:rPr>
              <a:t>He can perhaps say what the experiment died of.”</a:t>
            </a:r>
            <a:endParaRPr lang="en-GB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B45A4-29CC-4C58-B223-3FE412570647}"/>
              </a:ext>
            </a:extLst>
          </p:cNvPr>
          <p:cNvSpPr txBox="1"/>
          <p:nvPr/>
        </p:nvSpPr>
        <p:spPr>
          <a:xfrm>
            <a:off x="1676400" y="5181600"/>
            <a:ext cx="3305908" cy="71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4062" b="1" dirty="0">
                <a:solidFill>
                  <a:srgbClr val="22313F"/>
                </a:solidFill>
                <a:latin typeface="Noto Serif"/>
              </a:rPr>
              <a:t>-R. A Fisher</a:t>
            </a:r>
          </a:p>
        </p:txBody>
      </p:sp>
      <p:pic>
        <p:nvPicPr>
          <p:cNvPr id="1026" name="Picture 2" descr="Sir Ronald Fisher Lecture | Faculty of Sciences | University of Adelaide">
            <a:extLst>
              <a:ext uri="{FF2B5EF4-FFF2-40B4-BE49-F238E27FC236}">
                <a16:creationId xmlns:a16="http://schemas.microsoft.com/office/drawing/2014/main" id="{421309D6-1B60-48A1-868A-AFBFFBD7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03791"/>
            <a:ext cx="304502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6019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Randomization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676400"/>
            <a:ext cx="9250680" cy="450610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researcher </a:t>
            </a:r>
            <a:r>
              <a:rPr sz="2200" spc="-10" dirty="0">
                <a:latin typeface="Calibri"/>
                <a:cs typeface="Calibri"/>
              </a:rPr>
              <a:t>should </a:t>
            </a:r>
            <a:r>
              <a:rPr sz="2200" b="1" i="1" spc="-5" dirty="0">
                <a:latin typeface="Calibri"/>
                <a:cs typeface="Calibri"/>
              </a:rPr>
              <a:t>randomize </a:t>
            </a:r>
            <a:r>
              <a:rPr sz="2200" b="1" spc="-5" dirty="0">
                <a:latin typeface="Calibri"/>
                <a:cs typeface="Calibri"/>
              </a:rPr>
              <a:t>assignment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units </a:t>
            </a:r>
            <a:r>
              <a:rPr sz="2200" b="1" spc="5" dirty="0">
                <a:latin typeface="Calibri"/>
                <a:cs typeface="Calibri"/>
              </a:rPr>
              <a:t>or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subjects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Randomization means that </a:t>
            </a:r>
            <a:r>
              <a:rPr sz="2200" dirty="0">
                <a:latin typeface="Calibri"/>
                <a:cs typeface="Calibri"/>
              </a:rPr>
              <a:t>treatments are </a:t>
            </a:r>
            <a:r>
              <a:rPr sz="2200" b="1" spc="-10" dirty="0">
                <a:latin typeface="Calibri"/>
                <a:cs typeface="Calibri"/>
              </a:rPr>
              <a:t>assigned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units </a:t>
            </a:r>
            <a:r>
              <a:rPr sz="2200" b="1" dirty="0">
                <a:latin typeface="Calibri"/>
                <a:cs typeface="Calibri"/>
              </a:rPr>
              <a:t>at </a:t>
            </a:r>
            <a:r>
              <a:rPr sz="2200" b="1" spc="-10" dirty="0">
                <a:latin typeface="Calibri"/>
                <a:cs typeface="Calibri"/>
              </a:rPr>
              <a:t>random, </a:t>
            </a:r>
            <a:r>
              <a:rPr sz="2200" b="1" spc="-5" dirty="0">
                <a:latin typeface="Calibri"/>
                <a:cs typeface="Calibri"/>
              </a:rPr>
              <a:t>such </a:t>
            </a:r>
            <a:r>
              <a:rPr sz="2200" b="1" dirty="0">
                <a:latin typeface="Calibri"/>
                <a:cs typeface="Calibri"/>
              </a:rPr>
              <a:t>as </a:t>
            </a:r>
            <a:r>
              <a:rPr sz="2200" b="1" spc="-5" dirty="0">
                <a:latin typeface="Calibri"/>
                <a:cs typeface="Calibri"/>
              </a:rPr>
              <a:t>by flipping </a:t>
            </a:r>
            <a:r>
              <a:rPr sz="2200" b="1" dirty="0">
                <a:latin typeface="Calibri"/>
                <a:cs typeface="Calibri"/>
              </a:rPr>
              <a:t>a coin </a:t>
            </a:r>
            <a:r>
              <a:rPr sz="2200" b="1" spc="-5" dirty="0">
                <a:latin typeface="Calibri"/>
                <a:cs typeface="Calibri"/>
              </a:rPr>
              <a:t>or using random </a:t>
            </a:r>
            <a:r>
              <a:rPr sz="2200" b="1" dirty="0">
                <a:latin typeface="Calibri"/>
                <a:cs typeface="Calibri"/>
              </a:rPr>
              <a:t>numbers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dirty="0">
                <a:latin typeface="Calibri"/>
                <a:cs typeface="Calibri"/>
              </a:rPr>
              <a:t>ways </a:t>
            </a:r>
            <a:r>
              <a:rPr sz="2200" spc="-5" dirty="0">
                <a:latin typeface="Calibri"/>
                <a:cs typeface="Calibri"/>
              </a:rPr>
              <a:t>of assigning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subjects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inferior. </a:t>
            </a:r>
            <a:r>
              <a:rPr sz="2200" b="1" spc="-5" dirty="0">
                <a:latin typeface="Calibri"/>
                <a:cs typeface="Calibri"/>
              </a:rPr>
              <a:t>“Haphazard” assignment </a:t>
            </a:r>
            <a:r>
              <a:rPr lang="en-US" sz="2200" b="1" spc="-5" dirty="0">
                <a:latin typeface="Calibri"/>
                <a:cs typeface="Calibri"/>
              </a:rPr>
              <a:t>is</a:t>
            </a:r>
            <a:r>
              <a:rPr sz="2200" b="1" dirty="0">
                <a:latin typeface="Calibri"/>
                <a:cs typeface="Calibri"/>
              </a:rPr>
              <a:t> prone </a:t>
            </a:r>
            <a:r>
              <a:rPr sz="2200" b="1" spc="5" dirty="0">
                <a:latin typeface="Calibri"/>
                <a:cs typeface="Calibri"/>
              </a:rPr>
              <a:t>to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bias</a:t>
            </a:r>
            <a:endParaRPr sz="2200" b="1" dirty="0">
              <a:latin typeface="Calibri"/>
              <a:cs typeface="Calibri"/>
            </a:endParaRPr>
          </a:p>
          <a:p>
            <a:pPr marL="355600" marR="80645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Randomization breaks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association </a:t>
            </a:r>
            <a:r>
              <a:rPr sz="2200" b="1" dirty="0">
                <a:latin typeface="Calibri"/>
                <a:cs typeface="Calibri"/>
              </a:rPr>
              <a:t>between </a:t>
            </a:r>
            <a:r>
              <a:rPr sz="2200" b="1" spc="-5" dirty="0">
                <a:latin typeface="Calibri"/>
                <a:cs typeface="Calibri"/>
              </a:rPr>
              <a:t>possible confounding variables and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explanatory variable</a:t>
            </a:r>
            <a:r>
              <a:rPr sz="2200" spc="-5" dirty="0">
                <a:latin typeface="Calibri"/>
                <a:cs typeface="Calibri"/>
              </a:rPr>
              <a:t>, allowing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causal relationship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the  explanatory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response variables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assessed</a:t>
            </a:r>
            <a:endParaRPr sz="2200" dirty="0">
              <a:latin typeface="Calibri"/>
              <a:cs typeface="Calibri"/>
            </a:endParaRPr>
          </a:p>
          <a:p>
            <a:pPr marL="355600" marR="513715" indent="-342900">
              <a:lnSpc>
                <a:spcPct val="1024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Randomization doesn't eliminate variation contributed by confounding variables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only </a:t>
            </a:r>
            <a:r>
              <a:rPr sz="2200" spc="-5" dirty="0">
                <a:latin typeface="Calibri"/>
                <a:cs typeface="Calibri"/>
              </a:rPr>
              <a:t>their correlation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treatment</a:t>
            </a:r>
          </a:p>
          <a:p>
            <a:pPr marL="355600" marR="30480" indent="-342900">
              <a:lnSpc>
                <a:spcPct val="102400"/>
              </a:lnSpc>
              <a:spcBef>
                <a:spcPts val="10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i="1" spc="-5" dirty="0">
                <a:latin typeface="Calibri"/>
                <a:cs typeface="Calibri"/>
              </a:rPr>
              <a:t>completely </a:t>
            </a:r>
            <a:r>
              <a:rPr sz="2200" b="1" i="1" spc="-10" dirty="0">
                <a:latin typeface="Calibri"/>
                <a:cs typeface="Calibri"/>
              </a:rPr>
              <a:t>randomized </a:t>
            </a:r>
            <a:r>
              <a:rPr sz="2200" b="1" i="1" spc="-5" dirty="0">
                <a:latin typeface="Calibri"/>
                <a:cs typeface="Calibri"/>
              </a:rPr>
              <a:t>design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10" dirty="0">
                <a:latin typeface="Calibri"/>
                <a:cs typeface="Calibri"/>
              </a:rPr>
              <a:t>an </a:t>
            </a:r>
            <a:r>
              <a:rPr sz="2200" b="1" dirty="0">
                <a:latin typeface="Calibri"/>
                <a:cs typeface="Calibri"/>
              </a:rPr>
              <a:t>experimental </a:t>
            </a:r>
            <a:r>
              <a:rPr sz="2200" b="1" spc="-5" dirty="0">
                <a:latin typeface="Calibri"/>
                <a:cs typeface="Calibri"/>
              </a:rPr>
              <a:t>design in </a:t>
            </a:r>
            <a:r>
              <a:rPr sz="2200" b="1" dirty="0">
                <a:latin typeface="Calibri"/>
                <a:cs typeface="Calibri"/>
              </a:rPr>
              <a:t>which treatments are </a:t>
            </a:r>
            <a:r>
              <a:rPr sz="2200" b="1" spc="-10" dirty="0">
                <a:latin typeface="Calibri"/>
                <a:cs typeface="Calibri"/>
              </a:rPr>
              <a:t>assigned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5" dirty="0">
                <a:latin typeface="Calibri"/>
                <a:cs typeface="Calibri"/>
              </a:rPr>
              <a:t>all </a:t>
            </a:r>
            <a:r>
              <a:rPr sz="2200" b="1" spc="-5" dirty="0">
                <a:latin typeface="Calibri"/>
                <a:cs typeface="Calibri"/>
              </a:rPr>
              <a:t>units by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randomization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6216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711" y="2133600"/>
            <a:ext cx="9751378" cy="386939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8775" marR="114300" indent="-342900">
              <a:lnSpc>
                <a:spcPct val="1024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z="2200" b="1" spc="-5" dirty="0">
                <a:latin typeface="Calibri"/>
                <a:cs typeface="Calibri"/>
              </a:rPr>
              <a:t>Blinding </a:t>
            </a:r>
            <a:r>
              <a:rPr sz="2200" b="1" dirty="0">
                <a:latin typeface="Calibri"/>
                <a:cs typeface="Calibri"/>
              </a:rPr>
              <a:t>is the </a:t>
            </a:r>
            <a:r>
              <a:rPr sz="2200" b="1" spc="-5" dirty="0">
                <a:latin typeface="Calibri"/>
                <a:cs typeface="Calibri"/>
              </a:rPr>
              <a:t>process of concealing information </a:t>
            </a:r>
            <a:r>
              <a:rPr sz="2200" b="1" dirty="0">
                <a:latin typeface="Calibri"/>
                <a:cs typeface="Calibri"/>
              </a:rPr>
              <a:t>from participants </a:t>
            </a:r>
            <a:r>
              <a:rPr sz="2200" spc="-5" dirty="0">
                <a:latin typeface="Calibri"/>
                <a:cs typeface="Calibri"/>
              </a:rPr>
              <a:t>(sometimes  including researchers) about which subjects </a:t>
            </a:r>
            <a:r>
              <a:rPr sz="2200" dirty="0">
                <a:latin typeface="Calibri"/>
                <a:cs typeface="Calibri"/>
              </a:rPr>
              <a:t>receive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treatment.</a:t>
            </a:r>
            <a:endParaRPr sz="2200" dirty="0">
              <a:latin typeface="Calibri"/>
              <a:cs typeface="Calibri"/>
            </a:endParaRPr>
          </a:p>
          <a:p>
            <a:pPr marL="355600" marR="398145" indent="-342900">
              <a:lnSpc>
                <a:spcPct val="102299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In a </a:t>
            </a:r>
            <a:r>
              <a:rPr sz="2200" b="1" i="1" spc="-5" dirty="0">
                <a:latin typeface="Calibri"/>
                <a:cs typeface="Calibri"/>
              </a:rPr>
              <a:t>single-blind </a:t>
            </a:r>
            <a:r>
              <a:rPr sz="2200" b="1" dirty="0">
                <a:latin typeface="Calibri"/>
                <a:cs typeface="Calibri"/>
              </a:rPr>
              <a:t>experiment, the </a:t>
            </a:r>
            <a:r>
              <a:rPr sz="2200" b="1" spc="-5" dirty="0">
                <a:latin typeface="Calibri"/>
                <a:cs typeface="Calibri"/>
              </a:rPr>
              <a:t>subjects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unaware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treatment that  </a:t>
            </a: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have been </a:t>
            </a:r>
            <a:r>
              <a:rPr sz="2200" spc="-10" dirty="0">
                <a:latin typeface="Calibri"/>
                <a:cs typeface="Calibri"/>
              </a:rPr>
              <a:t>assigned. </a:t>
            </a:r>
            <a:r>
              <a:rPr sz="2200" spc="5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much 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concern in </a:t>
            </a:r>
            <a:r>
              <a:rPr sz="2200" dirty="0">
                <a:latin typeface="Calibri"/>
                <a:cs typeface="Calibri"/>
              </a:rPr>
              <a:t>non-human</a:t>
            </a:r>
            <a:r>
              <a:rPr sz="2200" spc="-5" dirty="0">
                <a:latin typeface="Calibri"/>
                <a:cs typeface="Calibri"/>
              </a:rPr>
              <a:t> studies.</a:t>
            </a:r>
            <a:endParaRPr sz="2200" dirty="0">
              <a:latin typeface="Calibri"/>
              <a:cs typeface="Calibri"/>
            </a:endParaRPr>
          </a:p>
          <a:p>
            <a:pPr marL="355600" marR="13335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In a </a:t>
            </a:r>
            <a:r>
              <a:rPr sz="2200" b="1" i="1" spc="-5" dirty="0">
                <a:latin typeface="Calibri"/>
                <a:cs typeface="Calibri"/>
              </a:rPr>
              <a:t>double-blind </a:t>
            </a:r>
            <a:r>
              <a:rPr sz="2200" b="1" dirty="0">
                <a:latin typeface="Calibri"/>
                <a:cs typeface="Calibri"/>
              </a:rPr>
              <a:t>experiment the researchers </a:t>
            </a:r>
            <a:r>
              <a:rPr sz="2200" b="1" spc="-5" dirty="0">
                <a:latin typeface="Calibri"/>
                <a:cs typeface="Calibri"/>
              </a:rPr>
              <a:t>administering </a:t>
            </a:r>
            <a:r>
              <a:rPr sz="2200" b="1" dirty="0">
                <a:latin typeface="Calibri"/>
                <a:cs typeface="Calibri"/>
              </a:rPr>
              <a:t>the treatments and  </a:t>
            </a:r>
            <a:r>
              <a:rPr sz="2200" b="1" spc="-5" dirty="0">
                <a:latin typeface="Calibri"/>
                <a:cs typeface="Calibri"/>
              </a:rPr>
              <a:t>measuring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response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10" dirty="0">
                <a:latin typeface="Calibri"/>
                <a:cs typeface="Calibri"/>
              </a:rPr>
              <a:t>also </a:t>
            </a:r>
            <a:r>
              <a:rPr sz="2200" b="1" dirty="0">
                <a:latin typeface="Calibri"/>
                <a:cs typeface="Calibri"/>
              </a:rPr>
              <a:t>unaware </a:t>
            </a:r>
            <a:r>
              <a:rPr sz="2200" spc="-5" dirty="0">
                <a:latin typeface="Calibri"/>
                <a:cs typeface="Calibri"/>
              </a:rPr>
              <a:t>of which </a:t>
            </a:r>
            <a:r>
              <a:rPr sz="2200" dirty="0">
                <a:latin typeface="Calibri"/>
                <a:cs typeface="Calibri"/>
              </a:rPr>
              <a:t>subjects are </a:t>
            </a:r>
            <a:r>
              <a:rPr sz="2200" spc="-5" dirty="0">
                <a:latin typeface="Calibri"/>
                <a:cs typeface="Calibri"/>
              </a:rPr>
              <a:t>receiving which  treatments.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Blinding </a:t>
            </a:r>
            <a:r>
              <a:rPr sz="2200" b="1" dirty="0">
                <a:latin typeface="Calibri"/>
                <a:cs typeface="Calibri"/>
              </a:rPr>
              <a:t>prevents </a:t>
            </a:r>
            <a:r>
              <a:rPr sz="2200" b="1" spc="-5" dirty="0">
                <a:latin typeface="Calibri"/>
                <a:cs typeface="Calibri"/>
              </a:rPr>
              <a:t>subjects </a:t>
            </a:r>
            <a:r>
              <a:rPr sz="2200" b="1" spc="5" dirty="0">
                <a:latin typeface="Calibri"/>
                <a:cs typeface="Calibri"/>
              </a:rPr>
              <a:t>and </a:t>
            </a:r>
            <a:r>
              <a:rPr sz="2200" b="1" dirty="0">
                <a:latin typeface="Calibri"/>
                <a:cs typeface="Calibri"/>
              </a:rPr>
              <a:t>researchers </a:t>
            </a:r>
            <a:r>
              <a:rPr sz="2200" b="1" spc="-5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changing </a:t>
            </a:r>
            <a:r>
              <a:rPr sz="2200" b="1" spc="-5" dirty="0">
                <a:latin typeface="Calibri"/>
                <a:cs typeface="Calibri"/>
              </a:rPr>
              <a:t>their behavior,  consciously or unconsciously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as a </a:t>
            </a:r>
            <a:r>
              <a:rPr sz="2200" spc="-5" dirty="0">
                <a:latin typeface="Calibri"/>
                <a:cs typeface="Calibri"/>
              </a:rPr>
              <a:t>result of knowing </a:t>
            </a:r>
            <a:r>
              <a:rPr sz="2200" spc="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treatment they </a:t>
            </a:r>
            <a:r>
              <a:rPr sz="2200" spc="-5" dirty="0">
                <a:latin typeface="Calibri"/>
                <a:cs typeface="Calibri"/>
              </a:rPr>
              <a:t>were  receiving 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administering.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449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33855"/>
            <a:ext cx="9198610" cy="5224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8775" marR="35941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z="2200" b="1" spc="-5" dirty="0">
                <a:latin typeface="Calibri"/>
                <a:cs typeface="Calibri"/>
              </a:rPr>
              <a:t>Medical studies </a:t>
            </a:r>
            <a:r>
              <a:rPr sz="2200" b="1" dirty="0">
                <a:latin typeface="Calibri"/>
                <a:cs typeface="Calibri"/>
              </a:rPr>
              <a:t>carried </a:t>
            </a:r>
            <a:r>
              <a:rPr sz="2200" b="1" spc="-5" dirty="0">
                <a:latin typeface="Calibri"/>
                <a:cs typeface="Calibri"/>
              </a:rPr>
              <a:t>out without double-blinding exaggerated treatment </a:t>
            </a:r>
            <a:r>
              <a:rPr sz="2200" b="1" dirty="0">
                <a:latin typeface="Calibri"/>
                <a:cs typeface="Calibri"/>
              </a:rPr>
              <a:t>effects </a:t>
            </a:r>
            <a:r>
              <a:rPr sz="2200" b="1" spc="-5" dirty="0">
                <a:latin typeface="Calibri"/>
                <a:cs typeface="Calibri"/>
              </a:rPr>
              <a:t>by 16% on </a:t>
            </a:r>
            <a:r>
              <a:rPr sz="2200" b="1" dirty="0">
                <a:latin typeface="Calibri"/>
                <a:cs typeface="Calibri"/>
              </a:rPr>
              <a:t>average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compared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studies </a:t>
            </a:r>
            <a:r>
              <a:rPr sz="2200" dirty="0">
                <a:latin typeface="Calibri"/>
                <a:cs typeface="Calibri"/>
              </a:rPr>
              <a:t>carried </a:t>
            </a:r>
            <a:r>
              <a:rPr sz="2200" spc="-10" dirty="0">
                <a:latin typeface="Calibri"/>
                <a:cs typeface="Calibri"/>
              </a:rPr>
              <a:t>out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double-blinding (Jüni </a:t>
            </a:r>
            <a:r>
              <a:rPr sz="2200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2001)</a:t>
            </a:r>
          </a:p>
          <a:p>
            <a:pPr marL="355600" marR="81280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Experiments on non–human subjects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10" dirty="0">
                <a:latin typeface="Calibri"/>
                <a:cs typeface="Calibri"/>
              </a:rPr>
              <a:t>also </a:t>
            </a:r>
            <a:r>
              <a:rPr sz="2200" b="1" dirty="0">
                <a:latin typeface="Calibri"/>
                <a:cs typeface="Calibri"/>
              </a:rPr>
              <a:t>prone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bias from lack of  </a:t>
            </a:r>
            <a:r>
              <a:rPr sz="2200" b="1" spc="-10" dirty="0">
                <a:latin typeface="Calibri"/>
                <a:cs typeface="Calibri"/>
              </a:rPr>
              <a:t>blinding</a:t>
            </a:r>
            <a:endParaRPr sz="2200" b="1" dirty="0">
              <a:latin typeface="Calibri"/>
              <a:cs typeface="Calibri"/>
            </a:endParaRPr>
          </a:p>
          <a:p>
            <a:pPr marL="355600" marR="63500" indent="-342900">
              <a:lnSpc>
                <a:spcPct val="101800"/>
              </a:lnSpc>
              <a:spcBef>
                <a:spcPts val="11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Bebarta et </a:t>
            </a:r>
            <a:r>
              <a:rPr sz="2200" spc="-5" dirty="0">
                <a:latin typeface="Calibri"/>
                <a:cs typeface="Calibri"/>
              </a:rPr>
              <a:t>al. </a:t>
            </a:r>
            <a:r>
              <a:rPr sz="2200" dirty="0">
                <a:latin typeface="Calibri"/>
                <a:cs typeface="Calibri"/>
              </a:rPr>
              <a:t>(2003) </a:t>
            </a:r>
            <a:r>
              <a:rPr sz="2200" spc="-5" dirty="0">
                <a:latin typeface="Calibri"/>
                <a:cs typeface="Calibri"/>
              </a:rPr>
              <a:t>reviewed </a:t>
            </a:r>
            <a:r>
              <a:rPr sz="2200" dirty="0">
                <a:latin typeface="Calibri"/>
                <a:cs typeface="Calibri"/>
              </a:rPr>
              <a:t>290 two-treatment </a:t>
            </a:r>
            <a:r>
              <a:rPr sz="2200" spc="-5" dirty="0">
                <a:latin typeface="Calibri"/>
                <a:cs typeface="Calibri"/>
              </a:rPr>
              <a:t>experiments </a:t>
            </a:r>
            <a:r>
              <a:rPr sz="2200" dirty="0">
                <a:latin typeface="Calibri"/>
                <a:cs typeface="Calibri"/>
              </a:rPr>
              <a:t>carried </a:t>
            </a:r>
            <a:r>
              <a:rPr sz="2200" spc="-5" dirty="0">
                <a:latin typeface="Calibri"/>
                <a:cs typeface="Calibri"/>
              </a:rPr>
              <a:t>out on  animals or on cell </a:t>
            </a:r>
            <a:r>
              <a:rPr sz="2200" spc="-10" dirty="0">
                <a:latin typeface="Calibri"/>
                <a:cs typeface="Calibri"/>
              </a:rPr>
              <a:t>lines. </a:t>
            </a:r>
            <a:r>
              <a:rPr sz="2200" b="1" spc="-5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odds </a:t>
            </a:r>
            <a:r>
              <a:rPr sz="2200" b="1" spc="-5" dirty="0">
                <a:latin typeface="Calibri"/>
                <a:cs typeface="Calibri"/>
              </a:rPr>
              <a:t>of detecting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positive </a:t>
            </a:r>
            <a:r>
              <a:rPr sz="2200" b="1" dirty="0">
                <a:latin typeface="Calibri"/>
                <a:cs typeface="Calibri"/>
              </a:rPr>
              <a:t>effect </a:t>
            </a:r>
            <a:r>
              <a:rPr sz="2200" b="1" spc="-5" dirty="0">
                <a:latin typeface="Calibri"/>
                <a:cs typeface="Calibri"/>
              </a:rPr>
              <a:t>of treatment  </a:t>
            </a:r>
            <a:r>
              <a:rPr sz="2200" b="1" dirty="0">
                <a:latin typeface="Calibri"/>
                <a:cs typeface="Calibri"/>
              </a:rPr>
              <a:t>were </a:t>
            </a:r>
            <a:r>
              <a:rPr sz="2200" b="1" spc="-5" dirty="0">
                <a:latin typeface="Calibri"/>
                <a:cs typeface="Calibri"/>
              </a:rPr>
              <a:t>more than threefold </a:t>
            </a:r>
            <a:r>
              <a:rPr sz="2200" b="1" spc="-10" dirty="0">
                <a:latin typeface="Calibri"/>
                <a:cs typeface="Calibri"/>
              </a:rPr>
              <a:t>higher </a:t>
            </a:r>
            <a:r>
              <a:rPr sz="2200" b="1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studies without blinding </a:t>
            </a:r>
            <a:r>
              <a:rPr sz="2200" spc="-5" dirty="0">
                <a:latin typeface="Calibri"/>
                <a:cs typeface="Calibri"/>
              </a:rPr>
              <a:t>than in </a:t>
            </a:r>
            <a:r>
              <a:rPr sz="2200" dirty="0">
                <a:latin typeface="Calibri"/>
                <a:cs typeface="Calibri"/>
              </a:rPr>
              <a:t>studies  with </a:t>
            </a:r>
            <a:r>
              <a:rPr sz="2200" spc="-10" dirty="0">
                <a:latin typeface="Calibri"/>
                <a:cs typeface="Calibri"/>
              </a:rPr>
              <a:t>blinding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spc="-5" dirty="0">
                <a:latin typeface="Calibri"/>
                <a:cs typeface="Calibri"/>
              </a:rPr>
              <a:t>Experiments without blinding </a:t>
            </a:r>
            <a:r>
              <a:rPr sz="2200" b="1" dirty="0">
                <a:latin typeface="Calibri"/>
                <a:cs typeface="Calibri"/>
              </a:rPr>
              <a:t>also tend to </a:t>
            </a:r>
            <a:r>
              <a:rPr sz="2200" b="1" spc="-5" dirty="0">
                <a:latin typeface="Calibri"/>
                <a:cs typeface="Calibri"/>
              </a:rPr>
              <a:t>have other problems  </a:t>
            </a:r>
            <a:r>
              <a:rPr sz="2200" b="1" spc="-10" dirty="0">
                <a:latin typeface="Calibri"/>
                <a:cs typeface="Calibri"/>
              </a:rPr>
              <a:t>such </a:t>
            </a:r>
            <a:r>
              <a:rPr sz="2200" b="1" spc="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lack of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randomization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Blinding can be incorporated </a:t>
            </a:r>
            <a:r>
              <a:rPr sz="2200" b="1" dirty="0">
                <a:latin typeface="Calibri"/>
                <a:cs typeface="Calibri"/>
              </a:rPr>
              <a:t>into </a:t>
            </a:r>
            <a:r>
              <a:rPr sz="2200" b="1" spc="-5" dirty="0">
                <a:latin typeface="Calibri"/>
                <a:cs typeface="Calibri"/>
              </a:rPr>
              <a:t>experiments on nonhuman subjects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coded </a:t>
            </a:r>
            <a:r>
              <a:rPr sz="2200" b="1" spc="-5" dirty="0">
                <a:latin typeface="Calibri"/>
                <a:cs typeface="Calibri"/>
              </a:rPr>
              <a:t>tags that </a:t>
            </a:r>
            <a:r>
              <a:rPr sz="2200" b="1" dirty="0">
                <a:latin typeface="Calibri"/>
                <a:cs typeface="Calibri"/>
              </a:rPr>
              <a:t>identify the </a:t>
            </a:r>
            <a:r>
              <a:rPr sz="2200" b="1" spc="-10" dirty="0">
                <a:latin typeface="Calibri"/>
                <a:cs typeface="Calibri"/>
              </a:rPr>
              <a:t>subject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“blind” </a:t>
            </a:r>
            <a:r>
              <a:rPr sz="2200" b="1" dirty="0">
                <a:latin typeface="Calibri"/>
                <a:cs typeface="Calibri"/>
              </a:rPr>
              <a:t>observer </a:t>
            </a:r>
            <a:r>
              <a:rPr sz="2200" b="1" spc="-5" dirty="0">
                <a:latin typeface="Calibri"/>
                <a:cs typeface="Calibri"/>
              </a:rPr>
              <a:t>without revealing </a:t>
            </a:r>
            <a:r>
              <a:rPr sz="2200" b="1" dirty="0">
                <a:latin typeface="Calibri"/>
                <a:cs typeface="Calibri"/>
              </a:rPr>
              <a:t>the  </a:t>
            </a:r>
            <a:r>
              <a:rPr sz="2200" b="1" spc="-5" dirty="0">
                <a:latin typeface="Calibri"/>
                <a:cs typeface="Calibri"/>
              </a:rPr>
              <a:t>treatment</a:t>
            </a:r>
            <a:r>
              <a:rPr sz="2200" spc="-5" dirty="0">
                <a:latin typeface="Calibri"/>
                <a:cs typeface="Calibri"/>
              </a:rPr>
              <a:t> (and </a:t>
            </a:r>
            <a:r>
              <a:rPr sz="2200" dirty="0">
                <a:latin typeface="Calibri"/>
                <a:cs typeface="Calibri"/>
              </a:rPr>
              <a:t>who </a:t>
            </a:r>
            <a:r>
              <a:rPr sz="2200" spc="-5" dirty="0">
                <a:latin typeface="Calibri"/>
                <a:cs typeface="Calibri"/>
              </a:rPr>
              <a:t>measures units from different treatments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random  order)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9525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Minimizing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effects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492" y="1981200"/>
            <a:ext cx="9496108" cy="456073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314325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goal of </a:t>
            </a:r>
            <a:r>
              <a:rPr sz="2200" dirty="0">
                <a:latin typeface="Calibri"/>
                <a:cs typeface="Calibri"/>
              </a:rPr>
              <a:t>experiments </a:t>
            </a:r>
            <a:r>
              <a:rPr sz="2200" spc="1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 and </a:t>
            </a:r>
            <a:r>
              <a:rPr sz="2200" dirty="0">
                <a:latin typeface="Calibri"/>
                <a:cs typeface="Calibri"/>
              </a:rPr>
              <a:t>test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dirty="0">
                <a:latin typeface="Calibri"/>
                <a:cs typeface="Calibri"/>
              </a:rPr>
              <a:t>effects </a:t>
            </a:r>
            <a:r>
              <a:rPr sz="2200" b="1" spc="-10" dirty="0">
                <a:latin typeface="Calibri"/>
                <a:cs typeface="Calibri"/>
              </a:rPr>
              <a:t>against </a:t>
            </a:r>
            <a:r>
              <a:rPr sz="2200" b="1" dirty="0">
                <a:latin typeface="Calibri"/>
                <a:cs typeface="Calibri"/>
              </a:rPr>
              <a:t>the  </a:t>
            </a:r>
            <a:r>
              <a:rPr sz="2200" b="1" spc="-5" dirty="0">
                <a:latin typeface="Calibri"/>
                <a:cs typeface="Calibri"/>
              </a:rPr>
              <a:t>background of variation </a:t>
            </a:r>
            <a:r>
              <a:rPr sz="2200" b="1" dirty="0">
                <a:latin typeface="Calibri"/>
                <a:cs typeface="Calibri"/>
              </a:rPr>
              <a:t>between </a:t>
            </a:r>
            <a:r>
              <a:rPr sz="2200" b="1" spc="-5" dirty="0">
                <a:latin typeface="Calibri"/>
                <a:cs typeface="Calibri"/>
              </a:rPr>
              <a:t>individuals (“noise”) caused by other  variables</a:t>
            </a:r>
            <a:endParaRPr sz="2200" b="1" dirty="0">
              <a:latin typeface="Calibri"/>
              <a:cs typeface="Calibri"/>
            </a:endParaRPr>
          </a:p>
          <a:p>
            <a:pPr marL="355600" marR="188595" indent="-342900">
              <a:lnSpc>
                <a:spcPct val="102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One </a:t>
            </a:r>
            <a:r>
              <a:rPr sz="2200" dirty="0">
                <a:latin typeface="Calibri"/>
                <a:cs typeface="Calibri"/>
              </a:rPr>
              <a:t>way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reduce </a:t>
            </a:r>
            <a:r>
              <a:rPr sz="2200" spc="-10" dirty="0">
                <a:latin typeface="Calibri"/>
                <a:cs typeface="Calibri"/>
              </a:rPr>
              <a:t>noise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make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experimental conditions constant</a:t>
            </a:r>
            <a:r>
              <a:rPr sz="2200" spc="-5" dirty="0">
                <a:latin typeface="Calibri"/>
                <a:cs typeface="Calibri"/>
              </a:rPr>
              <a:t>. Fix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temperature, humidity, and other environmental conditions, </a:t>
            </a:r>
            <a:r>
              <a:rPr sz="2200" spc="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example,  and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only </a:t>
            </a:r>
            <a:r>
              <a:rPr sz="2200" spc="-10" dirty="0">
                <a:latin typeface="Calibri"/>
                <a:cs typeface="Calibri"/>
              </a:rPr>
              <a:t>subjects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age, sex, genotype,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5" dirty="0">
                <a:latin typeface="Calibri"/>
                <a:cs typeface="Calibri"/>
              </a:rPr>
              <a:t>on.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field experiments, </a:t>
            </a:r>
            <a:r>
              <a:rPr sz="2200" spc="-10" dirty="0">
                <a:latin typeface="Calibri"/>
                <a:cs typeface="Calibri"/>
              </a:rPr>
              <a:t>highly </a:t>
            </a:r>
            <a:r>
              <a:rPr sz="2200" dirty="0">
                <a:latin typeface="Calibri"/>
                <a:cs typeface="Calibri"/>
              </a:rPr>
              <a:t>constant </a:t>
            </a:r>
            <a:r>
              <a:rPr sz="2200" spc="-5" dirty="0">
                <a:latin typeface="Calibri"/>
                <a:cs typeface="Calibri"/>
              </a:rPr>
              <a:t>experimental conditions might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feasible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000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Constant conditions </a:t>
            </a:r>
            <a:r>
              <a:rPr sz="2200" dirty="0">
                <a:latin typeface="Calibri"/>
                <a:cs typeface="Calibri"/>
              </a:rPr>
              <a:t>might not </a:t>
            </a:r>
            <a:r>
              <a:rPr sz="2200" spc="-5" dirty="0">
                <a:latin typeface="Calibri"/>
                <a:cs typeface="Calibri"/>
              </a:rPr>
              <a:t>be desirable, </a:t>
            </a:r>
            <a:r>
              <a:rPr sz="2200" dirty="0">
                <a:latin typeface="Calibri"/>
                <a:cs typeface="Calibri"/>
              </a:rPr>
              <a:t>either. </a:t>
            </a:r>
            <a:r>
              <a:rPr sz="2200" b="1" dirty="0">
                <a:latin typeface="Calibri"/>
                <a:cs typeface="Calibri"/>
              </a:rPr>
              <a:t>By </a:t>
            </a:r>
            <a:r>
              <a:rPr sz="2200" b="1" spc="-10" dirty="0">
                <a:latin typeface="Calibri"/>
                <a:cs typeface="Calibri"/>
              </a:rPr>
              <a:t>limiting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conditions of  </a:t>
            </a: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experiment, </a:t>
            </a:r>
            <a:r>
              <a:rPr sz="2200" b="1" dirty="0">
                <a:latin typeface="Calibri"/>
                <a:cs typeface="Calibri"/>
              </a:rPr>
              <a:t>we </a:t>
            </a:r>
            <a:r>
              <a:rPr sz="2200" b="1" spc="-10" dirty="0">
                <a:latin typeface="Calibri"/>
                <a:cs typeface="Calibri"/>
              </a:rPr>
              <a:t>also </a:t>
            </a:r>
            <a:r>
              <a:rPr sz="2200" b="1" spc="-5" dirty="0">
                <a:latin typeface="Calibri"/>
                <a:cs typeface="Calibri"/>
              </a:rPr>
              <a:t>limit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generality of </a:t>
            </a:r>
            <a:r>
              <a:rPr sz="2200" b="1" dirty="0">
                <a:latin typeface="Calibri"/>
                <a:cs typeface="Calibri"/>
              </a:rPr>
              <a:t>the results</a:t>
            </a:r>
            <a:r>
              <a:rPr sz="2200" dirty="0">
                <a:latin typeface="Calibri"/>
                <a:cs typeface="Calibri"/>
              </a:rPr>
              <a:t>—that </a:t>
            </a:r>
            <a:r>
              <a:rPr sz="2200" spc="-5" dirty="0">
                <a:latin typeface="Calibri"/>
                <a:cs typeface="Calibri"/>
              </a:rPr>
              <a:t>is,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conclusions might apply only under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conditions </a:t>
            </a:r>
            <a:r>
              <a:rPr sz="2200" dirty="0">
                <a:latin typeface="Calibri"/>
                <a:cs typeface="Calibri"/>
              </a:rPr>
              <a:t>tested and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more  broadly</a:t>
            </a:r>
            <a:endParaRPr sz="2200" dirty="0">
              <a:latin typeface="Calibri"/>
              <a:cs typeface="Calibri"/>
            </a:endParaRPr>
          </a:p>
          <a:p>
            <a:pPr marL="355600" marR="92075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dirty="0">
                <a:latin typeface="Calibri"/>
                <a:cs typeface="Calibri"/>
              </a:rPr>
              <a:t>way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make treatment </a:t>
            </a:r>
            <a:r>
              <a:rPr sz="2200" dirty="0">
                <a:latin typeface="Calibri"/>
                <a:cs typeface="Calibri"/>
              </a:rPr>
              <a:t>effects </a:t>
            </a:r>
            <a:r>
              <a:rPr sz="2200" spc="-5" dirty="0">
                <a:latin typeface="Calibri"/>
                <a:cs typeface="Calibri"/>
              </a:rPr>
              <a:t>stand </a:t>
            </a:r>
            <a:r>
              <a:rPr sz="2200" dirty="0">
                <a:latin typeface="Calibri"/>
                <a:cs typeface="Calibri"/>
              </a:rPr>
              <a:t>out is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include</a:t>
            </a:r>
            <a:r>
              <a:rPr lang="en-US"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extreme </a:t>
            </a:r>
            <a:r>
              <a:rPr sz="2200" b="1" spc="-5" dirty="0">
                <a:latin typeface="Calibri"/>
                <a:cs typeface="Calibri"/>
              </a:rPr>
              <a:t>treatments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6216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Replication</a:t>
            </a:r>
            <a:endParaRPr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775" y="2309812"/>
            <a:ext cx="9239250" cy="26955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67056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Replication is </a:t>
            </a:r>
            <a:r>
              <a:rPr sz="2200" b="1" dirty="0">
                <a:latin typeface="Calibri"/>
                <a:cs typeface="Calibri"/>
              </a:rPr>
              <a:t>the assignment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each </a:t>
            </a:r>
            <a:r>
              <a:rPr sz="2200" b="1" spc="-5" dirty="0">
                <a:latin typeface="Calibri"/>
                <a:cs typeface="Calibri"/>
              </a:rPr>
              <a:t>treatment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multiple, </a:t>
            </a:r>
            <a:r>
              <a:rPr sz="2200" b="1" spc="-5" dirty="0">
                <a:latin typeface="Calibri"/>
                <a:cs typeface="Calibri"/>
              </a:rPr>
              <a:t>independent  </a:t>
            </a:r>
            <a:r>
              <a:rPr sz="2200" b="1" dirty="0">
                <a:latin typeface="Calibri"/>
                <a:cs typeface="Calibri"/>
              </a:rPr>
              <a:t>experimental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units.</a:t>
            </a:r>
            <a:endParaRPr sz="2200" b="1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Studies that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more units (i.e., </a:t>
            </a:r>
            <a:r>
              <a:rPr sz="2200" b="1" spc="-5" dirty="0">
                <a:latin typeface="Calibri"/>
                <a:cs typeface="Calibri"/>
              </a:rPr>
              <a:t>larger </a:t>
            </a:r>
            <a:r>
              <a:rPr sz="2200" b="1" spc="-10" dirty="0">
                <a:latin typeface="Calibri"/>
                <a:cs typeface="Calibri"/>
              </a:rPr>
              <a:t>sample </a:t>
            </a:r>
            <a:r>
              <a:rPr sz="2200" b="1" spc="-5" dirty="0">
                <a:latin typeface="Calibri"/>
                <a:cs typeface="Calibri"/>
              </a:rPr>
              <a:t>sizes</a:t>
            </a:r>
            <a:r>
              <a:rPr sz="2200" spc="-5" dirty="0">
                <a:latin typeface="Calibri"/>
                <a:cs typeface="Calibri"/>
              </a:rPr>
              <a:t>) will have smaller standard  </a:t>
            </a:r>
            <a:r>
              <a:rPr sz="2200" dirty="0">
                <a:latin typeface="Calibri"/>
                <a:cs typeface="Calibri"/>
              </a:rPr>
              <a:t>errors and a </a:t>
            </a:r>
            <a:r>
              <a:rPr sz="2200" b="1" spc="-10" dirty="0">
                <a:latin typeface="Calibri"/>
                <a:cs typeface="Calibri"/>
              </a:rPr>
              <a:t>higher </a:t>
            </a:r>
            <a:r>
              <a:rPr sz="2200" b="1" dirty="0">
                <a:latin typeface="Calibri"/>
                <a:cs typeface="Calibri"/>
              </a:rPr>
              <a:t>probability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getting the </a:t>
            </a:r>
            <a:r>
              <a:rPr sz="2200" b="1" spc="-5" dirty="0">
                <a:latin typeface="Calibri"/>
                <a:cs typeface="Calibri"/>
              </a:rPr>
              <a:t>correct answer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hypothesis  </a:t>
            </a:r>
            <a:r>
              <a:rPr sz="2200" dirty="0">
                <a:latin typeface="Calibri"/>
                <a:cs typeface="Calibri"/>
              </a:rPr>
              <a:t>test.</a:t>
            </a:r>
          </a:p>
          <a:p>
            <a:pPr marL="355600" marR="264795" indent="-342900">
              <a:lnSpc>
                <a:spcPct val="1024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Larger </a:t>
            </a:r>
            <a:r>
              <a:rPr sz="2200" b="1" spc="-10" dirty="0">
                <a:latin typeface="Calibri"/>
                <a:cs typeface="Calibri"/>
              </a:rPr>
              <a:t>samples </a:t>
            </a:r>
            <a:r>
              <a:rPr sz="2200" b="1" spc="-5" dirty="0">
                <a:latin typeface="Calibri"/>
                <a:cs typeface="Calibri"/>
              </a:rPr>
              <a:t>mean more information</a:t>
            </a:r>
            <a:r>
              <a:rPr sz="2200" spc="-5" dirty="0">
                <a:latin typeface="Calibri"/>
                <a:cs typeface="Calibri"/>
              </a:rPr>
              <a:t>, and more information </a:t>
            </a:r>
            <a:r>
              <a:rPr sz="2200" dirty="0">
                <a:latin typeface="Calibri"/>
                <a:cs typeface="Calibri"/>
              </a:rPr>
              <a:t>means better </a:t>
            </a:r>
            <a:r>
              <a:rPr sz="2200" spc="-5" dirty="0">
                <a:latin typeface="Calibri"/>
                <a:cs typeface="Calibri"/>
              </a:rPr>
              <a:t>estimates and more powerful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1600200"/>
            <a:ext cx="10287000" cy="23629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81025" marR="5080" indent="-342900">
              <a:lnSpc>
                <a:spcPct val="1020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Replication 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 plants or animals used, but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number  </a:t>
            </a:r>
            <a:r>
              <a:rPr sz="2200" spc="-5" dirty="0">
                <a:latin typeface="Calibri"/>
                <a:cs typeface="Calibri"/>
              </a:rPr>
              <a:t>of independent units </a:t>
            </a:r>
            <a:r>
              <a:rPr sz="2200" dirty="0">
                <a:latin typeface="Calibri"/>
                <a:cs typeface="Calibri"/>
              </a:rPr>
              <a:t>in the experiment. An </a:t>
            </a:r>
            <a:r>
              <a:rPr sz="2200" spc="-5" dirty="0">
                <a:latin typeface="Calibri"/>
                <a:cs typeface="Calibri"/>
              </a:rPr>
              <a:t>“experimental unit” </a:t>
            </a:r>
            <a:r>
              <a:rPr sz="2200" dirty="0">
                <a:latin typeface="Calibri"/>
                <a:cs typeface="Calibri"/>
              </a:rPr>
              <a:t>is the  </a:t>
            </a:r>
            <a:r>
              <a:rPr sz="2200" spc="-5" dirty="0">
                <a:latin typeface="Calibri"/>
                <a:cs typeface="Calibri"/>
              </a:rPr>
              <a:t>independent unit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treatments are </a:t>
            </a:r>
            <a:r>
              <a:rPr sz="2200" spc="-10" dirty="0">
                <a:latin typeface="Calibri"/>
                <a:cs typeface="Calibri"/>
              </a:rPr>
              <a:t>assigned </a:t>
            </a:r>
            <a:r>
              <a:rPr sz="2200" spc="-5" dirty="0">
                <a:latin typeface="Calibri"/>
                <a:cs typeface="Calibri"/>
              </a:rPr>
              <a:t>(typically,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unit that </a:t>
            </a:r>
            <a:r>
              <a:rPr sz="2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interspersed</a:t>
            </a:r>
            <a:r>
              <a:rPr sz="2200" spc="-5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581025" marR="52705" indent="-342900">
              <a:lnSpc>
                <a:spcPct val="102299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The figure </a:t>
            </a:r>
            <a:r>
              <a:rPr sz="2200" spc="-10" dirty="0">
                <a:latin typeface="Calibri"/>
                <a:cs typeface="Calibri"/>
              </a:rPr>
              <a:t>shows </a:t>
            </a:r>
            <a:r>
              <a:rPr sz="2200" dirty="0">
                <a:latin typeface="Calibri"/>
                <a:cs typeface="Calibri"/>
              </a:rPr>
              <a:t>three experimental </a:t>
            </a:r>
            <a:r>
              <a:rPr sz="2200" spc="-5" dirty="0">
                <a:latin typeface="Calibri"/>
                <a:cs typeface="Calibri"/>
              </a:rPr>
              <a:t>designs used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compare </a:t>
            </a:r>
            <a:r>
              <a:rPr sz="2200" spc="-10" dirty="0">
                <a:latin typeface="Calibri"/>
                <a:cs typeface="Calibri"/>
              </a:rPr>
              <a:t>plant </a:t>
            </a:r>
            <a:r>
              <a:rPr sz="2200" spc="-5" dirty="0">
                <a:latin typeface="Calibri"/>
                <a:cs typeface="Calibri"/>
              </a:rPr>
              <a:t>growth  </a:t>
            </a:r>
            <a:r>
              <a:rPr sz="2200" spc="-10" dirty="0">
                <a:latin typeface="Calibri"/>
                <a:cs typeface="Calibri"/>
              </a:rPr>
              <a:t>under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temperature treatments (indicated 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shading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pots). The  first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designs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unreplicated.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4047195"/>
            <a:ext cx="5488305" cy="2744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649E894-529B-424C-94CE-5F06A92C05F0}"/>
              </a:ext>
            </a:extLst>
          </p:cNvPr>
          <p:cNvSpPr txBox="1">
            <a:spLocks/>
          </p:cNvSpPr>
          <p:nvPr/>
        </p:nvSpPr>
        <p:spPr>
          <a:xfrm>
            <a:off x="685800" y="533400"/>
            <a:ext cx="6216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1" kern="0" spc="-5" dirty="0">
                <a:solidFill>
                  <a:schemeClr val="accent1">
                    <a:lumMod val="75000"/>
                  </a:schemeClr>
                </a:solidFill>
              </a:rPr>
              <a:t>Replication</a:t>
            </a:r>
            <a:endParaRPr lang="en-GB" sz="44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1752600"/>
            <a:ext cx="9472295" cy="491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915669" indent="-342900">
              <a:lnSpc>
                <a:spcPct val="1024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dirty="0">
                <a:latin typeface="Calibri"/>
                <a:cs typeface="Calibri"/>
              </a:rPr>
              <a:t>An experimental </a:t>
            </a:r>
            <a:r>
              <a:rPr sz="2200" b="1" spc="-5" dirty="0">
                <a:latin typeface="Calibri"/>
                <a:cs typeface="Calibri"/>
              </a:rPr>
              <a:t>unit </a:t>
            </a:r>
            <a:r>
              <a:rPr sz="2200" b="1" spc="-10" dirty="0">
                <a:latin typeface="Calibri"/>
                <a:cs typeface="Calibri"/>
              </a:rPr>
              <a:t>might </a:t>
            </a:r>
            <a:r>
              <a:rPr sz="2200" b="1" spc="-5" dirty="0">
                <a:latin typeface="Calibri"/>
                <a:cs typeface="Calibri"/>
              </a:rPr>
              <a:t>be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single </a:t>
            </a:r>
            <a:r>
              <a:rPr sz="2200" b="1" dirty="0">
                <a:latin typeface="Calibri"/>
                <a:cs typeface="Calibri"/>
              </a:rPr>
              <a:t>animal </a:t>
            </a:r>
            <a:r>
              <a:rPr sz="2200" b="1" spc="-5" dirty="0">
                <a:latin typeface="Calibri"/>
                <a:cs typeface="Calibri"/>
              </a:rPr>
              <a:t>or plant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individuals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randomly sampled </a:t>
            </a:r>
            <a:r>
              <a:rPr sz="2200" b="1" spc="5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alibri"/>
                <a:cs typeface="Calibri"/>
              </a:rPr>
              <a:t>assigned </a:t>
            </a:r>
            <a:r>
              <a:rPr sz="2200" b="1" dirty="0">
                <a:latin typeface="Calibri"/>
                <a:cs typeface="Calibri"/>
              </a:rPr>
              <a:t>treatments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independently</a:t>
            </a:r>
            <a:endParaRPr sz="2200" dirty="0">
              <a:latin typeface="Calibri"/>
              <a:cs typeface="Calibri"/>
            </a:endParaRPr>
          </a:p>
          <a:p>
            <a:pPr marL="581025" marR="5080" indent="-342900">
              <a:lnSpc>
                <a:spcPct val="102299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Or, </a:t>
            </a: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experimental unit </a:t>
            </a:r>
            <a:r>
              <a:rPr sz="2200" b="1" spc="-10" dirty="0">
                <a:latin typeface="Calibri"/>
                <a:cs typeface="Calibri"/>
              </a:rPr>
              <a:t>might </a:t>
            </a:r>
            <a:r>
              <a:rPr sz="2200" b="1" spc="-5" dirty="0">
                <a:latin typeface="Calibri"/>
                <a:cs typeface="Calibri"/>
              </a:rPr>
              <a:t>be made up of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batch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individual organisms  </a:t>
            </a:r>
            <a:r>
              <a:rPr sz="2200" b="1" dirty="0">
                <a:latin typeface="Calibri"/>
                <a:cs typeface="Calibri"/>
              </a:rPr>
              <a:t>treated as a </a:t>
            </a:r>
            <a:r>
              <a:rPr sz="2200" b="1" spc="-10" dirty="0">
                <a:latin typeface="Calibri"/>
                <a:cs typeface="Calibri"/>
              </a:rPr>
              <a:t>group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such as a </a:t>
            </a:r>
            <a:r>
              <a:rPr sz="2200" spc="-5" dirty="0">
                <a:latin typeface="Calibri"/>
                <a:cs typeface="Calibri"/>
              </a:rPr>
              <a:t>field </a:t>
            </a:r>
            <a:r>
              <a:rPr sz="2200" spc="-10" dirty="0">
                <a:latin typeface="Calibri"/>
                <a:cs typeface="Calibri"/>
              </a:rPr>
              <a:t>plot </a:t>
            </a:r>
            <a:r>
              <a:rPr sz="2200" spc="-5" dirty="0">
                <a:latin typeface="Calibri"/>
                <a:cs typeface="Calibri"/>
              </a:rPr>
              <a:t>containing </a:t>
            </a:r>
            <a:r>
              <a:rPr sz="2200" dirty="0">
                <a:latin typeface="Calibri"/>
                <a:cs typeface="Calibri"/>
              </a:rPr>
              <a:t>multiple </a:t>
            </a:r>
            <a:r>
              <a:rPr sz="2200" spc="-5" dirty="0">
                <a:latin typeface="Calibri"/>
                <a:cs typeface="Calibri"/>
              </a:rPr>
              <a:t>individuals,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cage </a:t>
            </a:r>
            <a:r>
              <a:rPr sz="2200" spc="-5" dirty="0">
                <a:latin typeface="Calibri"/>
                <a:cs typeface="Calibri"/>
              </a:rPr>
              <a:t>of  animals,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household, </a:t>
            </a:r>
            <a:r>
              <a:rPr sz="2200" dirty="0">
                <a:latin typeface="Calibri"/>
                <a:cs typeface="Calibri"/>
              </a:rPr>
              <a:t>a Petri </a:t>
            </a:r>
            <a:r>
              <a:rPr sz="2200" spc="-10" dirty="0">
                <a:latin typeface="Calibri"/>
                <a:cs typeface="Calibri"/>
              </a:rPr>
              <a:t>dish, or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family</a:t>
            </a:r>
            <a:endParaRPr sz="2200" dirty="0">
              <a:latin typeface="Calibri"/>
              <a:cs typeface="Calibri"/>
            </a:endParaRPr>
          </a:p>
          <a:p>
            <a:pPr marL="581025" marR="211454" indent="-342900">
              <a:lnSpc>
                <a:spcPct val="102099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spc="-5" dirty="0">
                <a:latin typeface="Calibri"/>
                <a:cs typeface="Calibri"/>
              </a:rPr>
              <a:t>Multiple individual </a:t>
            </a:r>
            <a:r>
              <a:rPr sz="2200" b="1" dirty="0">
                <a:latin typeface="Calibri"/>
                <a:cs typeface="Calibri"/>
              </a:rPr>
              <a:t>organisms </a:t>
            </a:r>
            <a:r>
              <a:rPr sz="2200" b="1" spc="-5" dirty="0">
                <a:latin typeface="Calibri"/>
                <a:cs typeface="Calibri"/>
              </a:rPr>
              <a:t>belonging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same </a:t>
            </a:r>
            <a:r>
              <a:rPr sz="2200" b="1" spc="10" dirty="0">
                <a:latin typeface="Calibri"/>
                <a:cs typeface="Calibri"/>
              </a:rPr>
              <a:t>unit </a:t>
            </a:r>
            <a:r>
              <a:rPr sz="2200" b="1" spc="-5" dirty="0">
                <a:latin typeface="Calibri"/>
                <a:cs typeface="Calibri"/>
              </a:rPr>
              <a:t>(e.g., plants </a:t>
            </a:r>
            <a:r>
              <a:rPr sz="2200" b="1" dirty="0">
                <a:latin typeface="Calibri"/>
                <a:cs typeface="Calibri"/>
              </a:rPr>
              <a:t>in the  </a:t>
            </a:r>
            <a:r>
              <a:rPr sz="2200" b="1" spc="-10" dirty="0">
                <a:latin typeface="Calibri"/>
                <a:cs typeface="Calibri"/>
              </a:rPr>
              <a:t>same </a:t>
            </a:r>
            <a:r>
              <a:rPr sz="2200" b="1" spc="-5" dirty="0">
                <a:latin typeface="Calibri"/>
                <a:cs typeface="Calibri"/>
              </a:rPr>
              <a:t>plot, bacteria </a:t>
            </a:r>
            <a:r>
              <a:rPr sz="2200" b="1" dirty="0">
                <a:latin typeface="Calibri"/>
                <a:cs typeface="Calibri"/>
              </a:rPr>
              <a:t>in the </a:t>
            </a:r>
            <a:r>
              <a:rPr sz="2200" b="1" spc="-5" dirty="0">
                <a:latin typeface="Calibri"/>
                <a:cs typeface="Calibri"/>
              </a:rPr>
              <a:t>same </a:t>
            </a:r>
            <a:r>
              <a:rPr sz="2200" b="1" spc="-10" dirty="0">
                <a:latin typeface="Calibri"/>
                <a:cs typeface="Calibri"/>
              </a:rPr>
              <a:t>dish, </a:t>
            </a:r>
            <a:r>
              <a:rPr sz="2200" b="1" spc="-5" dirty="0">
                <a:latin typeface="Calibri"/>
                <a:cs typeface="Calibri"/>
              </a:rPr>
              <a:t>members of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same </a:t>
            </a:r>
            <a:r>
              <a:rPr sz="2200" b="1" spc="-5" dirty="0">
                <a:latin typeface="Calibri"/>
                <a:cs typeface="Calibri"/>
              </a:rPr>
              <a:t>family, </a:t>
            </a:r>
            <a:r>
              <a:rPr sz="2200" b="1" dirty="0">
                <a:latin typeface="Calibri"/>
                <a:cs typeface="Calibri"/>
              </a:rPr>
              <a:t>and </a:t>
            </a:r>
            <a:r>
              <a:rPr sz="2200" b="1" spc="5" dirty="0">
                <a:latin typeface="Calibri"/>
                <a:cs typeface="Calibri"/>
              </a:rPr>
              <a:t>so </a:t>
            </a:r>
            <a:r>
              <a:rPr sz="2200" b="1" spc="-10" dirty="0">
                <a:latin typeface="Calibri"/>
                <a:cs typeface="Calibri"/>
              </a:rPr>
              <a:t>on) should </a:t>
            </a:r>
            <a:r>
              <a:rPr sz="2200" b="1" spc="-5" dirty="0">
                <a:latin typeface="Calibri"/>
                <a:cs typeface="Calibri"/>
              </a:rPr>
              <a:t>be considered together </a:t>
            </a:r>
            <a:r>
              <a:rPr sz="2200" b="1" dirty="0">
                <a:latin typeface="Calibri"/>
                <a:cs typeface="Calibri"/>
              </a:rPr>
              <a:t>as a </a:t>
            </a:r>
            <a:r>
              <a:rPr sz="2200" b="1" spc="-10" dirty="0">
                <a:latin typeface="Calibri"/>
                <a:cs typeface="Calibri"/>
              </a:rPr>
              <a:t>single </a:t>
            </a:r>
            <a:r>
              <a:rPr sz="2200" b="1" spc="-5" dirty="0">
                <a:latin typeface="Calibri"/>
                <a:cs typeface="Calibri"/>
              </a:rPr>
              <a:t>replicate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1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dirty="0">
                <a:latin typeface="Calibri"/>
                <a:cs typeface="Calibri"/>
              </a:rPr>
              <a:t>they are 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more </a:t>
            </a:r>
            <a:r>
              <a:rPr sz="2200" spc="-10" dirty="0">
                <a:latin typeface="Calibri"/>
                <a:cs typeface="Calibri"/>
              </a:rPr>
              <a:t>similar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other, </a:t>
            </a:r>
            <a:r>
              <a:rPr sz="2200" spc="-5" dirty="0">
                <a:latin typeface="Calibri"/>
                <a:cs typeface="Calibri"/>
              </a:rPr>
              <a:t>on average, than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dirty="0">
                <a:latin typeface="Calibri"/>
                <a:cs typeface="Calibri"/>
              </a:rPr>
              <a:t>in  </a:t>
            </a:r>
            <a:r>
              <a:rPr sz="2200" spc="-5" dirty="0">
                <a:latin typeface="Calibri"/>
                <a:cs typeface="Calibri"/>
              </a:rPr>
              <a:t>separate units (apart from the </a:t>
            </a:r>
            <a:r>
              <a:rPr sz="2200" dirty="0">
                <a:latin typeface="Calibri"/>
                <a:cs typeface="Calibri"/>
              </a:rPr>
              <a:t>effects </a:t>
            </a:r>
            <a:r>
              <a:rPr sz="2200" spc="-5" dirty="0">
                <a:latin typeface="Calibri"/>
                <a:cs typeface="Calibri"/>
              </a:rPr>
              <a:t>of treatment)</a:t>
            </a:r>
            <a:endParaRPr sz="2200" dirty="0">
              <a:latin typeface="Calibri"/>
              <a:cs typeface="Calibri"/>
            </a:endParaRPr>
          </a:p>
          <a:p>
            <a:pPr marL="581025" marR="377825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Erroneously </a:t>
            </a:r>
            <a:r>
              <a:rPr sz="2200" dirty="0">
                <a:latin typeface="Calibri"/>
                <a:cs typeface="Calibri"/>
              </a:rPr>
              <a:t>treating the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organism </a:t>
            </a:r>
            <a:r>
              <a:rPr sz="2200" spc="10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independent replicate </a:t>
            </a:r>
            <a:r>
              <a:rPr sz="2200" dirty="0">
                <a:latin typeface="Calibri"/>
                <a:cs typeface="Calibri"/>
              </a:rPr>
              <a:t>when the </a:t>
            </a:r>
            <a:r>
              <a:rPr sz="2200" spc="-5" dirty="0">
                <a:latin typeface="Calibri"/>
                <a:cs typeface="Calibri"/>
              </a:rPr>
              <a:t>chamber or field </a:t>
            </a:r>
            <a:r>
              <a:rPr sz="2200" spc="-10" dirty="0">
                <a:latin typeface="Calibri"/>
                <a:cs typeface="Calibri"/>
              </a:rPr>
              <a:t>plot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experimental unit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pseudoreplication</a:t>
            </a:r>
            <a:endParaRPr sz="2200" b="1" dirty="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7B70A73-4DE7-49CE-88CA-EDB8D90D369E}"/>
              </a:ext>
            </a:extLst>
          </p:cNvPr>
          <p:cNvSpPr txBox="1">
            <a:spLocks/>
          </p:cNvSpPr>
          <p:nvPr/>
        </p:nvSpPr>
        <p:spPr>
          <a:xfrm>
            <a:off x="685800" y="533400"/>
            <a:ext cx="6216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1" kern="0" spc="-5">
                <a:solidFill>
                  <a:schemeClr val="accent1">
                    <a:lumMod val="75000"/>
                  </a:schemeClr>
                </a:solidFill>
              </a:rPr>
              <a:t>Replication</a:t>
            </a:r>
            <a:endParaRPr lang="en-GB" sz="44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487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sz="4400" spc="5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sz="4400" spc="-15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587" y="1186680"/>
            <a:ext cx="9310370" cy="2356158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study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b="1" spc="5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balanced </a:t>
            </a:r>
            <a:r>
              <a:rPr sz="2200" b="1" dirty="0">
                <a:latin typeface="Calibri"/>
                <a:cs typeface="Calibri"/>
              </a:rPr>
              <a:t>if </a:t>
            </a:r>
            <a:r>
              <a:rPr sz="2200" b="1" spc="-5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treatments </a:t>
            </a:r>
            <a:r>
              <a:rPr sz="2200" b="1" spc="-5" dirty="0">
                <a:latin typeface="Calibri"/>
                <a:cs typeface="Calibri"/>
              </a:rPr>
              <a:t>have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same sample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size</a:t>
            </a:r>
            <a:endParaRPr sz="2200" dirty="0">
              <a:latin typeface="Calibri"/>
              <a:cs typeface="Calibri"/>
            </a:endParaRPr>
          </a:p>
          <a:p>
            <a:pPr marL="368300" marR="17780" indent="-342900">
              <a:lnSpc>
                <a:spcPct val="1020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Balance helps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reduce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influence of sampling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on estimation </a:t>
            </a:r>
            <a:r>
              <a:rPr sz="2200" dirty="0">
                <a:latin typeface="Calibri"/>
                <a:cs typeface="Calibri"/>
              </a:rPr>
              <a:t>and  </a:t>
            </a:r>
            <a:r>
              <a:rPr sz="2200" spc="-5" dirty="0">
                <a:latin typeface="Calibri"/>
                <a:cs typeface="Calibri"/>
              </a:rPr>
              <a:t>hypothesis testing. </a:t>
            </a:r>
            <a:r>
              <a:rPr sz="2200" spc="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appreciate </a:t>
            </a:r>
            <a:r>
              <a:rPr sz="2200" spc="-5" dirty="0">
                <a:latin typeface="Calibri"/>
                <a:cs typeface="Calibri"/>
              </a:rPr>
              <a:t>this, </a:t>
            </a:r>
            <a:r>
              <a:rPr sz="2200" spc="-10" dirty="0">
                <a:latin typeface="Calibri"/>
                <a:cs typeface="Calibri"/>
              </a:rPr>
              <a:t>look </a:t>
            </a:r>
            <a:r>
              <a:rPr sz="2200" dirty="0">
                <a:latin typeface="Calibri"/>
                <a:cs typeface="Calibri"/>
              </a:rPr>
              <a:t>at the </a:t>
            </a:r>
            <a:r>
              <a:rPr sz="2200" spc="-5" dirty="0">
                <a:latin typeface="Calibri"/>
                <a:cs typeface="Calibri"/>
              </a:rPr>
              <a:t>equation 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difference between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treatment means. </a:t>
            </a:r>
            <a:r>
              <a:rPr sz="2200" spc="-1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fixed </a:t>
            </a:r>
            <a:r>
              <a:rPr sz="2200" dirty="0">
                <a:latin typeface="Calibri"/>
                <a:cs typeface="Calibri"/>
              </a:rPr>
              <a:t>total </a:t>
            </a:r>
            <a:r>
              <a:rPr sz="2200" spc="-10" dirty="0">
                <a:latin typeface="Calibri"/>
                <a:cs typeface="Calibri"/>
              </a:rPr>
              <a:t>number 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experimental </a:t>
            </a:r>
            <a:r>
              <a:rPr sz="2200" spc="-5" dirty="0">
                <a:latin typeface="Calibri"/>
                <a:cs typeface="Calibri"/>
              </a:rPr>
              <a:t>units, </a:t>
            </a:r>
            <a:r>
              <a:rPr sz="2200" i="1" spc="-5" dirty="0">
                <a:latin typeface="Calibri"/>
                <a:cs typeface="Calibri"/>
              </a:rPr>
              <a:t>n</a:t>
            </a:r>
            <a:r>
              <a:rPr sz="2175" spc="-7" baseline="-7662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175" baseline="-7662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, the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 is </a:t>
            </a:r>
            <a:r>
              <a:rPr sz="2200" spc="-5" dirty="0">
                <a:latin typeface="Calibri"/>
                <a:cs typeface="Calibri"/>
              </a:rPr>
              <a:t>smallest </a:t>
            </a:r>
            <a:r>
              <a:rPr sz="2200" dirty="0">
                <a:latin typeface="Calibri"/>
                <a:cs typeface="Calibri"/>
              </a:rPr>
              <a:t>when the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quantity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9525" y="380322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0" y="0"/>
                </a:lnTo>
                <a:lnTo>
                  <a:pt x="228763" y="0"/>
                </a:lnTo>
              </a:path>
            </a:pathLst>
          </a:custGeom>
          <a:ln w="9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7897" y="380322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0" y="0"/>
                </a:lnTo>
                <a:lnTo>
                  <a:pt x="258789" y="0"/>
                </a:lnTo>
              </a:path>
            </a:pathLst>
          </a:custGeom>
          <a:ln w="9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11060" y="3866083"/>
            <a:ext cx="100266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700" algn="l"/>
                <a:tab pos="752475" algn="l"/>
              </a:tabLst>
            </a:pPr>
            <a:r>
              <a:rPr sz="1950" spc="15" dirty="0">
                <a:latin typeface="Symbol"/>
                <a:cs typeface="Symbol"/>
              </a:rPr>
              <a:t></a:t>
            </a:r>
            <a:r>
              <a:rPr sz="1950" spc="15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	2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060" y="3427076"/>
            <a:ext cx="100266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73100" algn="l"/>
              </a:tabLst>
            </a:pPr>
            <a:r>
              <a:rPr sz="1950" spc="15" dirty="0">
                <a:latin typeface="Symbol"/>
                <a:cs typeface="Symbol"/>
              </a:rPr>
              <a:t>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2925" spc="30" baseline="-2849" dirty="0">
                <a:latin typeface="Times New Roman"/>
                <a:cs typeface="Times New Roman"/>
              </a:rPr>
              <a:t>1	1</a:t>
            </a:r>
            <a:r>
              <a:rPr sz="2925" spc="232" baseline="-2849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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060" y="3589401"/>
            <a:ext cx="100266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010"/>
              </a:lnSpc>
              <a:spcBef>
                <a:spcPts val="120"/>
              </a:spcBef>
              <a:tabLst>
                <a:tab pos="417830" algn="l"/>
                <a:tab pos="892175" algn="l"/>
              </a:tabLst>
            </a:pPr>
            <a:r>
              <a:rPr sz="1950" spc="15" dirty="0">
                <a:latin typeface="Symbol"/>
                <a:cs typeface="Symbol"/>
              </a:rPr>
              <a:t></a:t>
            </a:r>
            <a:r>
              <a:rPr sz="1950" spc="15" dirty="0">
                <a:latin typeface="Times New Roman"/>
                <a:cs typeface="Times New Roman"/>
              </a:rPr>
              <a:t>	</a:t>
            </a:r>
            <a:r>
              <a:rPr sz="2925" spc="37" baseline="-2849" dirty="0">
                <a:latin typeface="Symbol"/>
                <a:cs typeface="Symbol"/>
              </a:rPr>
              <a:t></a:t>
            </a:r>
            <a:r>
              <a:rPr sz="2925" spc="37" baseline="-2849" dirty="0">
                <a:latin typeface="Times New Roman"/>
                <a:cs typeface="Times New Roman"/>
              </a:rPr>
              <a:t>	</a:t>
            </a:r>
            <a:endParaRPr sz="1950" dirty="0">
              <a:latin typeface="Symbol"/>
              <a:cs typeface="Symbol"/>
            </a:endParaRPr>
          </a:p>
          <a:p>
            <a:pPr marL="160655">
              <a:lnSpc>
                <a:spcPts val="2010"/>
              </a:lnSpc>
              <a:tabLst>
                <a:tab pos="630555" algn="l"/>
              </a:tabLst>
            </a:pPr>
            <a:r>
              <a:rPr sz="1950" i="1" spc="20" dirty="0">
                <a:latin typeface="Times New Roman"/>
                <a:cs typeface="Times New Roman"/>
              </a:rPr>
              <a:t>n	n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587" y="4038600"/>
            <a:ext cx="9191625" cy="2981842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260"/>
              </a:spcBef>
            </a:pP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smallest, which occurs </a:t>
            </a:r>
            <a:r>
              <a:rPr sz="2200" spc="5" dirty="0">
                <a:latin typeface="Calibri"/>
                <a:cs typeface="Calibri"/>
              </a:rPr>
              <a:t>when </a:t>
            </a:r>
            <a:r>
              <a:rPr sz="2200" i="1" spc="-5" dirty="0">
                <a:latin typeface="Calibri"/>
                <a:cs typeface="Calibri"/>
              </a:rPr>
              <a:t>n</a:t>
            </a:r>
            <a:r>
              <a:rPr sz="2175" spc="-7" baseline="-7662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i="1" spc="5" dirty="0">
                <a:latin typeface="Calibri"/>
                <a:cs typeface="Calibri"/>
              </a:rPr>
              <a:t>n</a:t>
            </a:r>
            <a:r>
              <a:rPr sz="2175" spc="7" baseline="-7662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equal (assuming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3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variances)</a:t>
            </a:r>
            <a:endParaRPr sz="2200" dirty="0">
              <a:latin typeface="Calibri"/>
              <a:cs typeface="Calibri"/>
            </a:endParaRPr>
          </a:p>
          <a:p>
            <a:pPr marL="381000" marR="60325" indent="-342900">
              <a:lnSpc>
                <a:spcPct val="1018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sz="2200" spc="-5" dirty="0">
              <a:latin typeface="Calibri"/>
              <a:cs typeface="Calibri"/>
            </a:endParaRPr>
          </a:p>
          <a:p>
            <a:pPr marL="381000" marR="60325" indent="-342900">
              <a:lnSpc>
                <a:spcPct val="1018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200" b="1" spc="-5" dirty="0">
                <a:latin typeface="Calibri"/>
                <a:cs typeface="Calibri"/>
              </a:rPr>
              <a:t>Balance has other benefits. </a:t>
            </a:r>
            <a:r>
              <a:rPr sz="2200" b="1" spc="-10" dirty="0">
                <a:latin typeface="Calibri"/>
                <a:cs typeface="Calibri"/>
              </a:rPr>
              <a:t>For </a:t>
            </a:r>
            <a:r>
              <a:rPr sz="2200" b="1" spc="-5" dirty="0">
                <a:latin typeface="Calibri"/>
                <a:cs typeface="Calibri"/>
              </a:rPr>
              <a:t>example, </a:t>
            </a:r>
            <a:r>
              <a:rPr sz="2200" b="1" dirty="0">
                <a:latin typeface="Calibri"/>
                <a:cs typeface="Calibri"/>
              </a:rPr>
              <a:t>ANOVA is more </a:t>
            </a:r>
            <a:r>
              <a:rPr sz="2200" b="1" spc="-10" dirty="0">
                <a:latin typeface="Calibri"/>
                <a:cs typeface="Calibri"/>
              </a:rPr>
              <a:t>robust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departures from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assumption </a:t>
            </a:r>
            <a:r>
              <a:rPr sz="2200" b="1" spc="-10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equal </a:t>
            </a:r>
            <a:r>
              <a:rPr sz="2200" b="1" spc="-5" dirty="0">
                <a:latin typeface="Calibri"/>
                <a:cs typeface="Calibri"/>
              </a:rPr>
              <a:t>variances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designs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balanced </a:t>
            </a:r>
            <a:r>
              <a:rPr sz="2200" spc="-1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nearly </a:t>
            </a:r>
            <a:r>
              <a:rPr sz="2200" spc="-15" dirty="0">
                <a:latin typeface="Calibri"/>
                <a:cs typeface="Calibri"/>
              </a:rPr>
              <a:t>so</a:t>
            </a:r>
            <a:endParaRPr sz="2200" dirty="0">
              <a:latin typeface="Calibri"/>
              <a:cs typeface="Calibri"/>
            </a:endParaRPr>
          </a:p>
          <a:p>
            <a:pPr marL="381000" marR="1301115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200" spc="-5" dirty="0">
                <a:latin typeface="Calibri"/>
                <a:cs typeface="Calibri"/>
              </a:rPr>
              <a:t>However, </a:t>
            </a:r>
            <a:r>
              <a:rPr sz="2200" b="1" spc="-5" dirty="0">
                <a:latin typeface="Calibri"/>
                <a:cs typeface="Calibri"/>
              </a:rPr>
              <a:t>greater </a:t>
            </a:r>
            <a:r>
              <a:rPr sz="2200" b="1" spc="-10" dirty="0">
                <a:latin typeface="Calibri"/>
                <a:cs typeface="Calibri"/>
              </a:rPr>
              <a:t>balance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-10" dirty="0">
                <a:latin typeface="Calibri"/>
                <a:cs typeface="Calibri"/>
              </a:rPr>
              <a:t>not </a:t>
            </a:r>
            <a:r>
              <a:rPr sz="2200" b="1" dirty="0">
                <a:latin typeface="Calibri"/>
                <a:cs typeface="Calibri"/>
              </a:rPr>
              <a:t>as important as greater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replication  (i.e.,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1450" b="1" dirty="0">
                <a:latin typeface="Times New Roman"/>
                <a:cs typeface="Times New Roman"/>
              </a:rPr>
              <a:t>1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-2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1450" b="1" dirty="0">
                <a:latin typeface="Times New Roman"/>
                <a:cs typeface="Times New Roman"/>
              </a:rPr>
              <a:t>2</a:t>
            </a:r>
            <a:r>
              <a:rPr sz="2200" b="1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066800"/>
            <a:ext cx="9202420" cy="3039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99695" indent="-342900">
              <a:lnSpc>
                <a:spcPct val="1024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spc="-5" dirty="0">
                <a:latin typeface="Calibri"/>
                <a:cs typeface="Calibri"/>
              </a:rPr>
              <a:t>Blocking </a:t>
            </a:r>
            <a:r>
              <a:rPr sz="2200" b="1" dirty="0">
                <a:latin typeface="Calibri"/>
                <a:cs typeface="Calibri"/>
              </a:rPr>
              <a:t>is the </a:t>
            </a:r>
            <a:r>
              <a:rPr sz="2200" b="1" spc="-5" dirty="0">
                <a:latin typeface="Calibri"/>
                <a:cs typeface="Calibri"/>
              </a:rPr>
              <a:t>grouping of </a:t>
            </a:r>
            <a:r>
              <a:rPr sz="2200" b="1" dirty="0">
                <a:latin typeface="Calibri"/>
                <a:cs typeface="Calibri"/>
              </a:rPr>
              <a:t>experimental </a:t>
            </a:r>
            <a:r>
              <a:rPr sz="2200" b="1" spc="-5" dirty="0">
                <a:latin typeface="Calibri"/>
                <a:cs typeface="Calibri"/>
              </a:rPr>
              <a:t>units that have </a:t>
            </a:r>
            <a:r>
              <a:rPr sz="2200" b="1" spc="-10" dirty="0">
                <a:latin typeface="Calibri"/>
                <a:cs typeface="Calibri"/>
              </a:rPr>
              <a:t>similar </a:t>
            </a:r>
            <a:r>
              <a:rPr sz="2200" b="1" dirty="0">
                <a:latin typeface="Calibri"/>
                <a:cs typeface="Calibri"/>
              </a:rPr>
              <a:t>properties</a:t>
            </a:r>
            <a:r>
              <a:rPr sz="2200" dirty="0">
                <a:latin typeface="Calibri"/>
                <a:cs typeface="Calibri"/>
              </a:rPr>
              <a:t>.  </a:t>
            </a:r>
            <a:r>
              <a:rPr sz="2200" spc="-5" dirty="0">
                <a:latin typeface="Calibri"/>
                <a:cs typeface="Calibri"/>
              </a:rPr>
              <a:t>Within each block, </a:t>
            </a:r>
            <a:r>
              <a:rPr sz="2200" dirty="0">
                <a:latin typeface="Calibri"/>
                <a:cs typeface="Calibri"/>
              </a:rPr>
              <a:t>treatments are </a:t>
            </a:r>
            <a:r>
              <a:rPr sz="2200" spc="-5" dirty="0">
                <a:latin typeface="Calibri"/>
                <a:cs typeface="Calibri"/>
              </a:rPr>
              <a:t>randomly assigned </a:t>
            </a:r>
            <a:r>
              <a:rPr sz="2200" dirty="0">
                <a:latin typeface="Calibri"/>
                <a:cs typeface="Calibri"/>
              </a:rPr>
              <a:t>to experimental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units</a:t>
            </a:r>
            <a:endParaRPr sz="2200" dirty="0">
              <a:latin typeface="Calibri"/>
              <a:cs typeface="Calibri"/>
            </a:endParaRPr>
          </a:p>
          <a:p>
            <a:pPr marL="581025" marR="302895" indent="-342900">
              <a:lnSpc>
                <a:spcPct val="103299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Blocking essentially </a:t>
            </a:r>
            <a:r>
              <a:rPr sz="2200" dirty="0">
                <a:latin typeface="Calibri"/>
                <a:cs typeface="Calibri"/>
              </a:rPr>
              <a:t>repeats the </a:t>
            </a:r>
            <a:r>
              <a:rPr sz="2200" spc="-5" dirty="0">
                <a:latin typeface="Calibri"/>
                <a:cs typeface="Calibri"/>
              </a:rPr>
              <a:t>same, completely randomized </a:t>
            </a:r>
            <a:r>
              <a:rPr sz="2200" dirty="0">
                <a:latin typeface="Calibri"/>
                <a:cs typeface="Calibri"/>
              </a:rPr>
              <a:t>experiment  </a:t>
            </a:r>
            <a:r>
              <a:rPr sz="2200" spc="-5" dirty="0">
                <a:latin typeface="Calibri"/>
                <a:cs typeface="Calibri"/>
              </a:rPr>
              <a:t>multiple times, </a:t>
            </a:r>
            <a:r>
              <a:rPr sz="2200" spc="-10" dirty="0">
                <a:latin typeface="Calibri"/>
                <a:cs typeface="Calibri"/>
              </a:rPr>
              <a:t>once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</a:t>
            </a:r>
            <a:endParaRPr sz="2200" dirty="0">
              <a:latin typeface="Calibri"/>
              <a:cs typeface="Calibri"/>
            </a:endParaRPr>
          </a:p>
          <a:p>
            <a:pPr marL="581025" marR="508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Differences </a:t>
            </a:r>
            <a:r>
              <a:rPr sz="2200" dirty="0">
                <a:latin typeface="Calibri"/>
                <a:cs typeface="Calibri"/>
              </a:rPr>
              <a:t>between treatments are </a:t>
            </a:r>
            <a:r>
              <a:rPr sz="2200" spc="-10" dirty="0">
                <a:latin typeface="Calibri"/>
                <a:cs typeface="Calibri"/>
              </a:rPr>
              <a:t>only </a:t>
            </a:r>
            <a:r>
              <a:rPr sz="2200" dirty="0">
                <a:latin typeface="Calibri"/>
                <a:cs typeface="Calibri"/>
              </a:rPr>
              <a:t>evaluated </a:t>
            </a:r>
            <a:r>
              <a:rPr sz="2200" spc="-5" dirty="0">
                <a:latin typeface="Calibri"/>
                <a:cs typeface="Calibri"/>
              </a:rPr>
              <a:t>within blocks,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1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this  </a:t>
            </a:r>
            <a:r>
              <a:rPr sz="2200" dirty="0">
                <a:latin typeface="Calibri"/>
                <a:cs typeface="Calibri"/>
              </a:rPr>
              <a:t>way the </a:t>
            </a:r>
            <a:r>
              <a:rPr sz="2200" spc="-10" dirty="0">
                <a:latin typeface="Calibri"/>
                <a:cs typeface="Calibri"/>
              </a:rPr>
              <a:t>component </a:t>
            </a:r>
            <a:r>
              <a:rPr sz="2200" spc="-5" dirty="0">
                <a:latin typeface="Calibri"/>
                <a:cs typeface="Calibri"/>
              </a:rPr>
              <a:t>of variation arising from differences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blocks </a:t>
            </a:r>
            <a:r>
              <a:rPr sz="2200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discarded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662" y="5486400"/>
            <a:ext cx="9007475" cy="13747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Block </a:t>
            </a:r>
            <a:r>
              <a:rPr sz="2200" b="1" dirty="0">
                <a:latin typeface="Calibri"/>
                <a:cs typeface="Calibri"/>
              </a:rPr>
              <a:t>(here, </a:t>
            </a:r>
            <a:r>
              <a:rPr sz="2200" b="1" spc="-10" dirty="0">
                <a:latin typeface="Calibri"/>
                <a:cs typeface="Calibri"/>
              </a:rPr>
              <a:t>chamber) must </a:t>
            </a:r>
            <a:r>
              <a:rPr sz="2200" b="1" spc="-5" dirty="0">
                <a:latin typeface="Calibri"/>
                <a:cs typeface="Calibri"/>
              </a:rPr>
              <a:t>be </a:t>
            </a:r>
            <a:r>
              <a:rPr sz="2200" b="1" spc="-10" dirty="0">
                <a:latin typeface="Calibri"/>
                <a:cs typeface="Calibri"/>
              </a:rPr>
              <a:t>included </a:t>
            </a:r>
            <a:r>
              <a:rPr sz="2200" b="1" spc="10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(random) </a:t>
            </a:r>
            <a:r>
              <a:rPr sz="2200" b="1" dirty="0">
                <a:latin typeface="Calibri"/>
                <a:cs typeface="Calibri"/>
              </a:rPr>
              <a:t>factor in the </a:t>
            </a:r>
            <a:r>
              <a:rPr sz="2200" b="1" spc="-5" dirty="0">
                <a:latin typeface="Calibri"/>
                <a:cs typeface="Calibri"/>
              </a:rPr>
              <a:t>statistical  analysis. </a:t>
            </a:r>
            <a:r>
              <a:rPr sz="2200" b="1" i="1" spc="-5" dirty="0">
                <a:latin typeface="Calibri"/>
                <a:cs typeface="Calibri"/>
              </a:rPr>
              <a:t>Analysis follows design</a:t>
            </a:r>
            <a:r>
              <a:rPr sz="2200" spc="-5" dirty="0">
                <a:latin typeface="Calibri"/>
                <a:cs typeface="Calibri"/>
              </a:rPr>
              <a:t>. The structure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analysis should </a:t>
            </a:r>
            <a:r>
              <a:rPr sz="2200" dirty="0">
                <a:latin typeface="Calibri"/>
                <a:cs typeface="Calibri"/>
              </a:rPr>
              <a:t>mimic  </a:t>
            </a:r>
            <a:r>
              <a:rPr sz="2200" spc="-5" dirty="0">
                <a:latin typeface="Calibri"/>
                <a:cs typeface="Calibri"/>
              </a:rPr>
              <a:t>that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experiment. (Looking </a:t>
            </a:r>
            <a:r>
              <a:rPr sz="2200" dirty="0">
                <a:latin typeface="Calibri"/>
                <a:cs typeface="Calibri"/>
              </a:rPr>
              <a:t>ahead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“</a:t>
            </a:r>
            <a:r>
              <a:rPr sz="2200" b="1" spc="-5" dirty="0">
                <a:latin typeface="Calibri"/>
                <a:cs typeface="Calibri"/>
              </a:rPr>
              <a:t>mixed </a:t>
            </a:r>
            <a:r>
              <a:rPr sz="2200" b="1" dirty="0">
                <a:latin typeface="Calibri"/>
                <a:cs typeface="Calibri"/>
              </a:rPr>
              <a:t>effects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models</a:t>
            </a:r>
            <a:r>
              <a:rPr sz="2200" spc="-10" dirty="0">
                <a:latin typeface="Calibri"/>
                <a:cs typeface="Calibri"/>
              </a:rPr>
              <a:t>”)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3962400"/>
            <a:ext cx="5638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621E0-28DA-4577-B5E7-0B0535984FEF}"/>
              </a:ext>
            </a:extLst>
          </p:cNvPr>
          <p:cNvSpPr txBox="1"/>
          <p:nvPr/>
        </p:nvSpPr>
        <p:spPr>
          <a:xfrm>
            <a:off x="957262" y="183059"/>
            <a:ext cx="5486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Blocking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2667000"/>
            <a:ext cx="4427220" cy="2877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2057400"/>
            <a:ext cx="6248400" cy="44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330835" indent="-342900">
              <a:lnSpc>
                <a:spcPct val="1024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en-US"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onsider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design </a:t>
            </a:r>
            <a:r>
              <a:rPr sz="2200" spc="-5" dirty="0">
                <a:latin typeface="Calibri"/>
                <a:cs typeface="Calibri"/>
              </a:rPr>
              <a:t>choices </a:t>
            </a:r>
            <a:r>
              <a:rPr sz="2200" dirty="0">
                <a:latin typeface="Calibri"/>
                <a:cs typeface="Calibri"/>
              </a:rPr>
              <a:t>for a </a:t>
            </a:r>
            <a:r>
              <a:rPr sz="2200" b="1" dirty="0">
                <a:latin typeface="Calibri"/>
                <a:cs typeface="Calibri"/>
              </a:rPr>
              <a:t>two-treatment </a:t>
            </a:r>
            <a:r>
              <a:rPr sz="2200" b="1" spc="-5" dirty="0">
                <a:latin typeface="Calibri"/>
                <a:cs typeface="Calibri"/>
              </a:rPr>
              <a:t>experiment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investigate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effect of clear </a:t>
            </a:r>
            <a:r>
              <a:rPr sz="2200" b="1" dirty="0">
                <a:latin typeface="Calibri"/>
                <a:cs typeface="Calibri"/>
              </a:rPr>
              <a:t>cutting </a:t>
            </a:r>
            <a:r>
              <a:rPr sz="2200" b="1" spc="-5" dirty="0">
                <a:latin typeface="Calibri"/>
                <a:cs typeface="Calibri"/>
              </a:rPr>
              <a:t>on salamander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density</a:t>
            </a:r>
            <a:endParaRPr sz="2200" b="1" dirty="0">
              <a:latin typeface="Calibri"/>
              <a:cs typeface="Calibri"/>
            </a:endParaRPr>
          </a:p>
          <a:p>
            <a:pPr marL="581025" marR="5080" indent="-342900">
              <a:lnSpc>
                <a:spcPct val="102299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b="1" spc="-5" dirty="0">
                <a:latin typeface="Calibri"/>
                <a:cs typeface="Calibri"/>
              </a:rPr>
              <a:t>completely randomized (“two-sample”) </a:t>
            </a:r>
            <a:r>
              <a:rPr sz="2200" b="1" spc="-10" dirty="0">
                <a:latin typeface="Calibri"/>
                <a:cs typeface="Calibri"/>
              </a:rPr>
              <a:t>design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take a </a:t>
            </a:r>
            <a:r>
              <a:rPr sz="2200" spc="-5" dirty="0">
                <a:latin typeface="Calibri"/>
                <a:cs typeface="Calibri"/>
              </a:rPr>
              <a:t>random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spc="-5" dirty="0">
                <a:latin typeface="Calibri"/>
                <a:cs typeface="Calibri"/>
              </a:rPr>
              <a:t>of forest plots 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population and </a:t>
            </a:r>
            <a:r>
              <a:rPr sz="2200" spc="1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randomly assign either </a:t>
            </a:r>
            <a:r>
              <a:rPr sz="2200" dirty="0">
                <a:latin typeface="Calibri"/>
                <a:cs typeface="Calibri"/>
              </a:rPr>
              <a:t>the clear-</a:t>
            </a:r>
            <a:r>
              <a:rPr sz="2200" spc="-5" dirty="0">
                <a:latin typeface="Calibri"/>
                <a:cs typeface="Calibri"/>
              </a:rPr>
              <a:t>cut treatment 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dirty="0">
                <a:latin typeface="Calibri"/>
                <a:cs typeface="Calibri"/>
              </a:rPr>
              <a:t>clear-cut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</a:t>
            </a:r>
            <a:endParaRPr sz="2200" dirty="0">
              <a:latin typeface="Calibri"/>
              <a:cs typeface="Calibri"/>
            </a:endParaRPr>
          </a:p>
          <a:p>
            <a:pPr marL="581025" marR="359410" indent="-342900">
              <a:lnSpc>
                <a:spcPct val="103200"/>
              </a:lnSpc>
              <a:spcBef>
                <a:spcPts val="105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b="1" spc="-5" dirty="0">
                <a:latin typeface="Calibri"/>
                <a:cs typeface="Calibri"/>
              </a:rPr>
              <a:t>paired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b="1" dirty="0">
                <a:latin typeface="Calibri"/>
                <a:cs typeface="Calibri"/>
              </a:rPr>
              <a:t>we take a </a:t>
            </a:r>
            <a:r>
              <a:rPr sz="2200" b="1" spc="-5" dirty="0">
                <a:latin typeface="Calibri"/>
                <a:cs typeface="Calibri"/>
              </a:rPr>
              <a:t>random sample of forest plots </a:t>
            </a:r>
            <a:r>
              <a:rPr sz="2200" b="1" dirty="0">
                <a:latin typeface="Calibri"/>
                <a:cs typeface="Calibri"/>
              </a:rPr>
              <a:t>and </a:t>
            </a:r>
            <a:r>
              <a:rPr sz="2200" b="1" spc="5" dirty="0">
                <a:latin typeface="Calibri"/>
                <a:cs typeface="Calibri"/>
              </a:rPr>
              <a:t>clear-cut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randomly chosen </a:t>
            </a:r>
            <a:r>
              <a:rPr sz="2200" b="1" dirty="0">
                <a:latin typeface="Calibri"/>
                <a:cs typeface="Calibri"/>
              </a:rPr>
              <a:t>half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each </a:t>
            </a:r>
            <a:r>
              <a:rPr sz="2200" b="1" spc="-5" dirty="0">
                <a:latin typeface="Calibri"/>
                <a:cs typeface="Calibri"/>
              </a:rPr>
              <a:t>plot</a:t>
            </a:r>
            <a:r>
              <a:rPr sz="2200" spc="-5" dirty="0">
                <a:latin typeface="Calibri"/>
                <a:cs typeface="Calibri"/>
              </a:rPr>
              <a:t>, leaving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0" dirty="0">
                <a:latin typeface="Calibri"/>
                <a:cs typeface="Calibri"/>
              </a:rPr>
              <a:t>half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untouched.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CBFEF-65DF-4D6B-8C13-15EF52281C96}"/>
              </a:ext>
            </a:extLst>
          </p:cNvPr>
          <p:cNvSpPr txBox="1"/>
          <p:nvPr/>
        </p:nvSpPr>
        <p:spPr>
          <a:xfrm>
            <a:off x="838200" y="685800"/>
            <a:ext cx="7391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Blocking: Paired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design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22034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874837"/>
            <a:ext cx="845820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Plan </a:t>
            </a:r>
            <a:r>
              <a:rPr sz="2400" b="1" spc="-5" dirty="0">
                <a:latin typeface="Calibri"/>
                <a:cs typeface="Calibri"/>
              </a:rPr>
              <a:t>your </a:t>
            </a:r>
            <a:r>
              <a:rPr sz="2400" b="1" spc="-10" dirty="0">
                <a:latin typeface="Calibri"/>
                <a:cs typeface="Calibri"/>
              </a:rPr>
              <a:t>sample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size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Experiments </a:t>
            </a:r>
            <a:r>
              <a:rPr sz="2400" b="1" dirty="0">
                <a:latin typeface="Calibri"/>
                <a:cs typeface="Calibri"/>
              </a:rPr>
              <a:t>vs </a:t>
            </a:r>
            <a:r>
              <a:rPr sz="2400" b="1" spc="-5" dirty="0">
                <a:latin typeface="Calibri"/>
                <a:cs typeface="Calibri"/>
              </a:rPr>
              <a:t>observational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studies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Why do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experiments</a:t>
            </a:r>
            <a:r>
              <a:rPr lang="en-US" sz="2400" b="1" spc="-5" dirty="0">
                <a:latin typeface="Calibri"/>
                <a:cs typeface="Calibri"/>
              </a:rPr>
              <a:t>?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Clinical </a:t>
            </a:r>
            <a:r>
              <a:rPr sz="2400" b="1" spc="-5" dirty="0">
                <a:latin typeface="Calibri"/>
                <a:cs typeface="Calibri"/>
              </a:rPr>
              <a:t>trials</a:t>
            </a:r>
            <a:r>
              <a:rPr sz="2400" spc="-5" dirty="0">
                <a:latin typeface="Calibri"/>
                <a:cs typeface="Calibri"/>
              </a:rPr>
              <a:t>: experiments </a:t>
            </a:r>
            <a:r>
              <a:rPr lang="en-US"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people</a:t>
            </a:r>
            <a:r>
              <a:rPr lang="en-US" sz="2400" spc="-5" dirty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Design </a:t>
            </a:r>
            <a:r>
              <a:rPr sz="2400" b="1" dirty="0">
                <a:latin typeface="Calibri"/>
                <a:cs typeface="Calibri"/>
              </a:rPr>
              <a:t>experiments </a:t>
            </a:r>
            <a:r>
              <a:rPr sz="2400" b="1" spc="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minimize </a:t>
            </a:r>
            <a:r>
              <a:rPr sz="2400" b="1" spc="-5" dirty="0">
                <a:latin typeface="Calibri"/>
                <a:cs typeface="Calibri"/>
              </a:rPr>
              <a:t>bias and </a:t>
            </a:r>
            <a:r>
              <a:rPr sz="2400" b="1" dirty="0">
                <a:latin typeface="Calibri"/>
                <a:cs typeface="Calibri"/>
              </a:rPr>
              <a:t>effects </a:t>
            </a:r>
            <a:r>
              <a:rPr sz="2400" b="1" spc="-5" dirty="0">
                <a:latin typeface="Calibri"/>
                <a:cs typeface="Calibri"/>
              </a:rPr>
              <a:t>of sampling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error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Analysis </a:t>
            </a:r>
            <a:r>
              <a:rPr sz="2400" b="1" dirty="0">
                <a:latin typeface="Calibri"/>
                <a:cs typeface="Calibri"/>
              </a:rPr>
              <a:t>follows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design</a:t>
            </a:r>
            <a:endParaRPr sz="24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What </a:t>
            </a:r>
            <a:r>
              <a:rPr sz="2400" b="1" dirty="0">
                <a:latin typeface="Calibri"/>
                <a:cs typeface="Calibri"/>
              </a:rPr>
              <a:t>if </a:t>
            </a:r>
            <a:r>
              <a:rPr sz="2400" b="1" spc="-5" dirty="0">
                <a:latin typeface="Calibri"/>
                <a:cs typeface="Calibri"/>
              </a:rPr>
              <a:t>you can’t do </a:t>
            </a:r>
            <a:r>
              <a:rPr sz="2400" b="1" dirty="0">
                <a:latin typeface="Calibri"/>
                <a:cs typeface="Calibri"/>
              </a:rPr>
              <a:t>experiments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think like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experimentalist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8600" y="2667000"/>
            <a:ext cx="4191000" cy="272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828800"/>
            <a:ext cx="6248400" cy="5118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342900">
              <a:lnSpc>
                <a:spcPct val="101899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b="1" spc="-5" dirty="0">
                <a:latin typeface="Calibri"/>
                <a:cs typeface="Calibri"/>
              </a:rPr>
              <a:t>paired </a:t>
            </a:r>
            <a:r>
              <a:rPr sz="2200" b="1" spc="-10" dirty="0">
                <a:latin typeface="Calibri"/>
                <a:cs typeface="Calibri"/>
              </a:rPr>
              <a:t>design, </a:t>
            </a:r>
            <a:r>
              <a:rPr sz="2200" b="1" dirty="0">
                <a:latin typeface="Calibri"/>
                <a:cs typeface="Calibri"/>
              </a:rPr>
              <a:t>measurements </a:t>
            </a:r>
            <a:r>
              <a:rPr sz="2200" b="1" spc="-5" dirty="0">
                <a:latin typeface="Calibri"/>
                <a:cs typeface="Calibri"/>
              </a:rPr>
              <a:t>on adjacent </a:t>
            </a:r>
            <a:r>
              <a:rPr sz="2200" b="1" dirty="0">
                <a:latin typeface="Calibri"/>
                <a:cs typeface="Calibri"/>
              </a:rPr>
              <a:t>plot-halves are </a:t>
            </a:r>
            <a:r>
              <a:rPr sz="2200" b="1" spc="-10" dirty="0">
                <a:latin typeface="Calibri"/>
                <a:cs typeface="Calibri"/>
              </a:rPr>
              <a:t>not  </a:t>
            </a:r>
            <a:r>
              <a:rPr sz="2200" b="1" spc="-5" dirty="0">
                <a:latin typeface="Calibri"/>
                <a:cs typeface="Calibri"/>
              </a:rPr>
              <a:t>independent</a:t>
            </a:r>
            <a:r>
              <a:rPr sz="2200" spc="-5" dirty="0">
                <a:latin typeface="Calibri"/>
                <a:cs typeface="Calibri"/>
              </a:rPr>
              <a:t>. This </a:t>
            </a:r>
            <a:r>
              <a:rPr sz="2200" spc="10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because they are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similar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soil, </a:t>
            </a:r>
            <a:r>
              <a:rPr sz="2200" dirty="0">
                <a:latin typeface="Calibri"/>
                <a:cs typeface="Calibri"/>
              </a:rPr>
              <a:t>water, </a:t>
            </a:r>
            <a:r>
              <a:rPr sz="2200" spc="-5" dirty="0">
                <a:latin typeface="Calibri"/>
                <a:cs typeface="Calibri"/>
              </a:rPr>
              <a:t>sunlight,  and other conditions that </a:t>
            </a:r>
            <a:r>
              <a:rPr sz="2200" dirty="0">
                <a:latin typeface="Calibri"/>
                <a:cs typeface="Calibri"/>
              </a:rPr>
              <a:t>affect the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salamanders</a:t>
            </a:r>
            <a:endParaRPr sz="2200" dirty="0">
              <a:latin typeface="Calibri"/>
              <a:cs typeface="Calibri"/>
            </a:endParaRPr>
          </a:p>
          <a:p>
            <a:pPr marL="581025" marR="48133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As a result, </a:t>
            </a:r>
            <a:r>
              <a:rPr lang="en-US" sz="2200" b="1" dirty="0">
                <a:latin typeface="Calibri"/>
                <a:cs typeface="Calibri"/>
              </a:rPr>
              <a:t>we </a:t>
            </a:r>
            <a:r>
              <a:rPr sz="2200" b="1" spc="-10" dirty="0">
                <a:latin typeface="Calibri"/>
                <a:cs typeface="Calibri"/>
              </a:rPr>
              <a:t>must </a:t>
            </a:r>
            <a:r>
              <a:rPr sz="2200" b="1" spc="-5" dirty="0">
                <a:latin typeface="Calibri"/>
                <a:cs typeface="Calibri"/>
              </a:rPr>
              <a:t>analyze </a:t>
            </a:r>
            <a:r>
              <a:rPr sz="2200" b="1" dirty="0">
                <a:latin typeface="Calibri"/>
                <a:cs typeface="Calibri"/>
              </a:rPr>
              <a:t>paired </a:t>
            </a:r>
            <a:r>
              <a:rPr sz="2200" b="1" spc="-5" dirty="0">
                <a:latin typeface="Calibri"/>
                <a:cs typeface="Calibri"/>
              </a:rPr>
              <a:t>data differently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dirty="0">
                <a:latin typeface="Calibri"/>
                <a:cs typeface="Calibri"/>
              </a:rPr>
              <a:t>when every </a:t>
            </a:r>
            <a:r>
              <a:rPr sz="2200" spc="-10" dirty="0">
                <a:latin typeface="Calibri"/>
                <a:cs typeface="Calibri"/>
              </a:rPr>
              <a:t>plot </a:t>
            </a:r>
            <a:r>
              <a:rPr sz="2200" dirty="0">
                <a:latin typeface="Calibri"/>
                <a:cs typeface="Calibri"/>
              </a:rPr>
              <a:t>is  </a:t>
            </a:r>
            <a:r>
              <a:rPr sz="2200" spc="-5" dirty="0">
                <a:latin typeface="Calibri"/>
                <a:cs typeface="Calibri"/>
              </a:rPr>
              <a:t>independent of 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others, </a:t>
            </a:r>
            <a:r>
              <a:rPr sz="2200" dirty="0">
                <a:latin typeface="Calibri"/>
                <a:cs typeface="Calibri"/>
              </a:rPr>
              <a:t>as in the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two-sample</a:t>
            </a:r>
            <a:r>
              <a:rPr sz="2200" spc="-5" dirty="0">
                <a:latin typeface="Calibri"/>
                <a:cs typeface="Calibri"/>
              </a:rPr>
              <a:t> design</a:t>
            </a:r>
            <a:endParaRPr sz="2200" dirty="0">
              <a:latin typeface="Calibri"/>
              <a:cs typeface="Calibri"/>
            </a:endParaRPr>
          </a:p>
          <a:p>
            <a:pPr marL="581025" marR="3937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paired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b="1" spc="5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usually more powerful than completely randomized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controls for </a:t>
            </a:r>
            <a:r>
              <a:rPr sz="2200" dirty="0">
                <a:latin typeface="Calibri"/>
                <a:cs typeface="Calibri"/>
              </a:rPr>
              <a:t>a lot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extraneous variation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plots or  sampling </a:t>
            </a:r>
            <a:r>
              <a:rPr sz="2200" dirty="0">
                <a:latin typeface="Calibri"/>
                <a:cs typeface="Calibri"/>
              </a:rPr>
              <a:t>units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obscure </a:t>
            </a:r>
            <a:r>
              <a:rPr sz="2200" dirty="0">
                <a:latin typeface="Calibri"/>
                <a:cs typeface="Calibri"/>
              </a:rPr>
              <a:t>the effects we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estimating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0FD86-EEC1-4075-A199-6321117AF716}"/>
              </a:ext>
            </a:extLst>
          </p:cNvPr>
          <p:cNvSpPr txBox="1"/>
          <p:nvPr/>
        </p:nvSpPr>
        <p:spPr>
          <a:xfrm>
            <a:off x="838200" y="685800"/>
            <a:ext cx="7391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Blocking: Paired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design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362200"/>
            <a:ext cx="9425940" cy="4072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201930" indent="-228600">
              <a:lnSpc>
                <a:spcPct val="102400"/>
              </a:lnSpc>
              <a:spcBef>
                <a:spcPts val="1500"/>
              </a:spcBef>
              <a:buFont typeface="Symbol"/>
              <a:buChar char=""/>
              <a:tabLst>
                <a:tab pos="466725" algn="l"/>
              </a:tabLst>
            </a:pPr>
            <a:endParaRPr lang="en-US" sz="2200" spc="-5" dirty="0">
              <a:latin typeface="Calibri"/>
              <a:cs typeface="Calibri"/>
            </a:endParaRPr>
          </a:p>
          <a:p>
            <a:pPr marL="581025" marR="201930" indent="-342900">
              <a:lnSpc>
                <a:spcPct val="1024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The paired </a:t>
            </a:r>
            <a:r>
              <a:rPr sz="2200" spc="-10" dirty="0">
                <a:latin typeface="Calibri"/>
                <a:cs typeface="Calibri"/>
              </a:rPr>
              <a:t>design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special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RCB </a:t>
            </a:r>
            <a:r>
              <a:rPr sz="2200" spc="-10" dirty="0">
                <a:latin typeface="Calibri"/>
                <a:cs typeface="Calibri"/>
              </a:rPr>
              <a:t>design,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allows more than  </a:t>
            </a: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treatments. </a:t>
            </a:r>
            <a:r>
              <a:rPr sz="2200" b="1" dirty="0">
                <a:latin typeface="Calibri"/>
                <a:cs typeface="Calibri"/>
              </a:rPr>
              <a:t>Every </a:t>
            </a:r>
            <a:r>
              <a:rPr sz="2200" b="1" spc="-5" dirty="0">
                <a:latin typeface="Calibri"/>
                <a:cs typeface="Calibri"/>
              </a:rPr>
              <a:t>block </a:t>
            </a:r>
            <a:r>
              <a:rPr sz="2200" b="1" dirty="0">
                <a:latin typeface="Calibri"/>
                <a:cs typeface="Calibri"/>
              </a:rPr>
              <a:t>receives </a:t>
            </a:r>
            <a:r>
              <a:rPr sz="2200" b="1" spc="-5" dirty="0">
                <a:latin typeface="Calibri"/>
                <a:cs typeface="Calibri"/>
              </a:rPr>
              <a:t>each </a:t>
            </a:r>
            <a:r>
              <a:rPr sz="2200" b="1" dirty="0">
                <a:latin typeface="Calibri"/>
                <a:cs typeface="Calibri"/>
              </a:rPr>
              <a:t>treatment</a:t>
            </a:r>
            <a:r>
              <a:rPr sz="2200" dirty="0">
                <a:latin typeface="Calibri"/>
                <a:cs typeface="Calibri"/>
              </a:rPr>
              <a:t>.</a:t>
            </a:r>
          </a:p>
          <a:p>
            <a:pPr marL="581025" marR="419100" indent="-342900">
              <a:lnSpc>
                <a:spcPct val="103299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accounting </a:t>
            </a:r>
            <a:r>
              <a:rPr sz="2200" spc="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sources </a:t>
            </a:r>
            <a:r>
              <a:rPr sz="2200" spc="-5" dirty="0">
                <a:latin typeface="Calibri"/>
                <a:cs typeface="Calibri"/>
              </a:rPr>
              <a:t>of sampling variation, </a:t>
            </a:r>
            <a:r>
              <a:rPr sz="2200" dirty="0">
                <a:latin typeface="Calibri"/>
                <a:cs typeface="Calibri"/>
              </a:rPr>
              <a:t>such as the </a:t>
            </a:r>
            <a:r>
              <a:rPr sz="2200" spc="-5" dirty="0">
                <a:latin typeface="Calibri"/>
                <a:cs typeface="Calibri"/>
              </a:rPr>
              <a:t>variation  among sites, </a:t>
            </a:r>
            <a:r>
              <a:rPr sz="2200" b="1" spc="-5" dirty="0">
                <a:latin typeface="Calibri"/>
                <a:cs typeface="Calibri"/>
              </a:rPr>
              <a:t>blocking can </a:t>
            </a:r>
            <a:r>
              <a:rPr sz="2200" b="1" dirty="0">
                <a:latin typeface="Calibri"/>
                <a:cs typeface="Calibri"/>
              </a:rPr>
              <a:t>make </a:t>
            </a:r>
            <a:r>
              <a:rPr sz="2200" b="1" spc="-5" dirty="0">
                <a:latin typeface="Calibri"/>
                <a:cs typeface="Calibri"/>
              </a:rPr>
              <a:t>differences </a:t>
            </a:r>
            <a:r>
              <a:rPr sz="2200" b="1" dirty="0">
                <a:latin typeface="Calibri"/>
                <a:cs typeface="Calibri"/>
              </a:rPr>
              <a:t>between treatments </a:t>
            </a:r>
            <a:r>
              <a:rPr sz="2200" b="1" spc="-5" dirty="0">
                <a:latin typeface="Calibri"/>
                <a:cs typeface="Calibri"/>
              </a:rPr>
              <a:t>stand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out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81025" marR="508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spc="-5" dirty="0">
                <a:latin typeface="Calibri"/>
                <a:cs typeface="Calibri"/>
              </a:rPr>
              <a:t>Blocking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worthwhile </a:t>
            </a:r>
            <a:r>
              <a:rPr sz="2200" b="1" dirty="0">
                <a:latin typeface="Calibri"/>
                <a:cs typeface="Calibri"/>
              </a:rPr>
              <a:t>if units </a:t>
            </a:r>
            <a:r>
              <a:rPr sz="2200" b="1" spc="-5" dirty="0">
                <a:latin typeface="Calibri"/>
                <a:cs typeface="Calibri"/>
              </a:rPr>
              <a:t>within </a:t>
            </a:r>
            <a:r>
              <a:rPr sz="2200" b="1" spc="-10" dirty="0">
                <a:latin typeface="Calibri"/>
                <a:cs typeface="Calibri"/>
              </a:rPr>
              <a:t>blocks </a:t>
            </a:r>
            <a:r>
              <a:rPr sz="2200" b="1" dirty="0">
                <a:latin typeface="Calibri"/>
                <a:cs typeface="Calibri"/>
              </a:rPr>
              <a:t>are relatively </a:t>
            </a:r>
            <a:r>
              <a:rPr sz="2200" b="1" spc="-10" dirty="0">
                <a:latin typeface="Calibri"/>
                <a:cs typeface="Calibri"/>
              </a:rPr>
              <a:t>homogeneous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apart  </a:t>
            </a:r>
            <a:r>
              <a:rPr sz="2200" spc="-5" dirty="0">
                <a:latin typeface="Calibri"/>
                <a:cs typeface="Calibri"/>
              </a:rPr>
              <a:t>from treatment effects, and </a:t>
            </a:r>
            <a:r>
              <a:rPr sz="2200" b="1" spc="-5" dirty="0">
                <a:latin typeface="Calibri"/>
                <a:cs typeface="Calibri"/>
              </a:rPr>
              <a:t>units belonging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different </a:t>
            </a:r>
            <a:r>
              <a:rPr sz="2200" b="1" spc="-10" dirty="0">
                <a:latin typeface="Calibri"/>
                <a:cs typeface="Calibri"/>
              </a:rPr>
              <a:t>blocks </a:t>
            </a:r>
            <a:r>
              <a:rPr sz="2200" b="1" dirty="0">
                <a:latin typeface="Calibri"/>
                <a:cs typeface="Calibri"/>
              </a:rPr>
              <a:t>vary </a:t>
            </a:r>
            <a:r>
              <a:rPr sz="2200" b="1" spc="-5" dirty="0">
                <a:latin typeface="Calibri"/>
                <a:cs typeface="Calibri"/>
              </a:rPr>
              <a:t>because of  environmental or other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differences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81025" indent="-342900" algn="just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0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clinical </a:t>
            </a:r>
            <a:r>
              <a:rPr sz="2200" dirty="0">
                <a:latin typeface="Calibri"/>
                <a:cs typeface="Calibri"/>
              </a:rPr>
              <a:t>trial, </a:t>
            </a:r>
            <a:r>
              <a:rPr sz="2200" spc="-10" dirty="0">
                <a:latin typeface="Calibri"/>
                <a:cs typeface="Calibri"/>
              </a:rPr>
              <a:t>“Clinic” </a:t>
            </a:r>
            <a:r>
              <a:rPr sz="2200" dirty="0">
                <a:latin typeface="Calibri"/>
                <a:cs typeface="Calibri"/>
              </a:rPr>
              <a:t>was a </a:t>
            </a:r>
            <a:r>
              <a:rPr sz="2200" spc="-5" dirty="0">
                <a:latin typeface="Calibri"/>
                <a:cs typeface="Calibri"/>
              </a:rPr>
              <a:t>blocking </a:t>
            </a:r>
            <a:r>
              <a:rPr sz="2200" dirty="0">
                <a:latin typeface="Calibri"/>
                <a:cs typeface="Calibri"/>
              </a:rPr>
              <a:t>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FB57B-F0B8-4C2E-9970-0CC329D667B1}"/>
              </a:ext>
            </a:extLst>
          </p:cNvPr>
          <p:cNvSpPr txBox="1"/>
          <p:nvPr/>
        </p:nvSpPr>
        <p:spPr>
          <a:xfrm>
            <a:off x="762000" y="762000"/>
            <a:ext cx="967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Blocking: Randomized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complete block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design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600200"/>
            <a:ext cx="9185275" cy="5106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405130" indent="-228600">
              <a:lnSpc>
                <a:spcPct val="102400"/>
              </a:lnSpc>
              <a:spcBef>
                <a:spcPts val="1500"/>
              </a:spcBef>
              <a:buFont typeface="Symbol"/>
              <a:buChar char=""/>
              <a:tabLst>
                <a:tab pos="466725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581025" marR="405130" indent="-342900">
              <a:lnSpc>
                <a:spcPct val="1024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b="1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factor </a:t>
            </a:r>
            <a:r>
              <a:rPr sz="2200" b="1" dirty="0">
                <a:latin typeface="Calibri"/>
                <a:cs typeface="Calibri"/>
              </a:rPr>
              <a:t>is a </a:t>
            </a:r>
            <a:r>
              <a:rPr sz="2200" b="1" spc="-5" dirty="0">
                <a:latin typeface="Calibri"/>
                <a:cs typeface="Calibri"/>
              </a:rPr>
              <a:t>single treatment variable </a:t>
            </a:r>
            <a:r>
              <a:rPr sz="2200" spc="-10" dirty="0">
                <a:latin typeface="Calibri"/>
                <a:cs typeface="Calibri"/>
              </a:rPr>
              <a:t>whose </a:t>
            </a:r>
            <a:r>
              <a:rPr sz="2200" spc="5" dirty="0">
                <a:latin typeface="Calibri"/>
                <a:cs typeface="Calibri"/>
              </a:rPr>
              <a:t>effects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interest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researcher</a:t>
            </a:r>
          </a:p>
          <a:p>
            <a:pPr marL="581025" marR="72390" indent="-342900">
              <a:lnSpc>
                <a:spcPct val="102299"/>
              </a:lnSpc>
              <a:spcBef>
                <a:spcPts val="107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factorial design </a:t>
            </a:r>
            <a:r>
              <a:rPr sz="2200" spc="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most </a:t>
            </a:r>
            <a:r>
              <a:rPr sz="2200" spc="-5" dirty="0">
                <a:latin typeface="Calibri"/>
                <a:cs typeface="Calibri"/>
              </a:rPr>
              <a:t>common </a:t>
            </a:r>
            <a:r>
              <a:rPr sz="2200" dirty="0">
                <a:latin typeface="Calibri"/>
                <a:cs typeface="Calibri"/>
              </a:rPr>
              <a:t>experimental </a:t>
            </a:r>
            <a:r>
              <a:rPr sz="2200" spc="-5" dirty="0">
                <a:latin typeface="Calibri"/>
                <a:cs typeface="Calibri"/>
              </a:rPr>
              <a:t>design for more than one </a:t>
            </a:r>
            <a:r>
              <a:rPr sz="2200" dirty="0">
                <a:latin typeface="Calibri"/>
                <a:cs typeface="Calibri"/>
              </a:rPr>
              <a:t>treatment </a:t>
            </a:r>
            <a:r>
              <a:rPr sz="2200" spc="-5" dirty="0">
                <a:latin typeface="Calibri"/>
                <a:cs typeface="Calibri"/>
              </a:rPr>
              <a:t>variable, or factor. </a:t>
            </a:r>
            <a:r>
              <a:rPr sz="2200" b="1" dirty="0">
                <a:latin typeface="Calibri"/>
                <a:cs typeface="Calibri"/>
              </a:rPr>
              <a:t>In a </a:t>
            </a:r>
            <a:r>
              <a:rPr sz="2200" b="1" spc="-5" dirty="0">
                <a:latin typeface="Calibri"/>
                <a:cs typeface="Calibri"/>
              </a:rPr>
              <a:t>factorial design </a:t>
            </a:r>
            <a:r>
              <a:rPr sz="2200" b="1" spc="5" dirty="0">
                <a:latin typeface="Calibri"/>
                <a:cs typeface="Calibri"/>
              </a:rPr>
              <a:t>every </a:t>
            </a:r>
            <a:r>
              <a:rPr sz="2200" b="1" spc="-10" dirty="0">
                <a:latin typeface="Calibri"/>
                <a:cs typeface="Calibri"/>
              </a:rPr>
              <a:t>combination of  </a:t>
            </a:r>
            <a:r>
              <a:rPr sz="2200" b="1" spc="-5" dirty="0">
                <a:latin typeface="Calibri"/>
                <a:cs typeface="Calibri"/>
              </a:rPr>
              <a:t>treatments from </a:t>
            </a:r>
            <a:r>
              <a:rPr sz="2200" b="1" dirty="0">
                <a:latin typeface="Calibri"/>
                <a:cs typeface="Calibri"/>
              </a:rPr>
              <a:t>two </a:t>
            </a:r>
            <a:r>
              <a:rPr sz="2200" b="1" spc="-5" dirty="0">
                <a:latin typeface="Calibri"/>
                <a:cs typeface="Calibri"/>
              </a:rPr>
              <a:t>(or more) treatment variables </a:t>
            </a:r>
            <a:r>
              <a:rPr sz="2200" b="1" dirty="0">
                <a:latin typeface="Calibri"/>
                <a:cs typeface="Calibri"/>
              </a:rPr>
              <a:t>is</a:t>
            </a:r>
            <a:r>
              <a:rPr sz="2200" b="1" spc="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investigated</a:t>
            </a:r>
            <a:endParaRPr sz="2200" b="1" dirty="0">
              <a:latin typeface="Calibri"/>
              <a:cs typeface="Calibri"/>
            </a:endParaRPr>
          </a:p>
          <a:p>
            <a:pPr marL="581025" marR="5080" indent="-342900">
              <a:lnSpc>
                <a:spcPct val="102000"/>
              </a:lnSpc>
              <a:spcBef>
                <a:spcPts val="108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main purpose of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factorial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b="1" spc="5" dirty="0">
                <a:latin typeface="Calibri"/>
                <a:cs typeface="Calibri"/>
              </a:rPr>
              <a:t>is to </a:t>
            </a:r>
            <a:r>
              <a:rPr sz="2200" b="1" dirty="0">
                <a:latin typeface="Calibri"/>
                <a:cs typeface="Calibri"/>
              </a:rPr>
              <a:t>evaluate </a:t>
            </a:r>
            <a:r>
              <a:rPr sz="2200" b="1" spc="-5" dirty="0">
                <a:latin typeface="Calibri"/>
                <a:cs typeface="Calibri"/>
              </a:rPr>
              <a:t>possible </a:t>
            </a:r>
            <a:r>
              <a:rPr sz="2200" b="1" i="1" spc="-5" dirty="0">
                <a:latin typeface="Calibri"/>
                <a:cs typeface="Calibri"/>
              </a:rPr>
              <a:t>interactions  </a:t>
            </a:r>
            <a:r>
              <a:rPr sz="2200" b="1" dirty="0">
                <a:latin typeface="Calibri"/>
                <a:cs typeface="Calibri"/>
              </a:rPr>
              <a:t>between </a:t>
            </a:r>
            <a:r>
              <a:rPr sz="2200" b="1" spc="-5" dirty="0">
                <a:latin typeface="Calibri"/>
                <a:cs typeface="Calibri"/>
              </a:rPr>
              <a:t>variables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interaction </a:t>
            </a:r>
            <a:r>
              <a:rPr sz="2200" b="1" dirty="0">
                <a:latin typeface="Calibri"/>
                <a:cs typeface="Calibri"/>
              </a:rPr>
              <a:t>between two </a:t>
            </a:r>
            <a:r>
              <a:rPr sz="2200" b="1" spc="-5" dirty="0">
                <a:latin typeface="Calibri"/>
                <a:cs typeface="Calibri"/>
              </a:rPr>
              <a:t>explanatory variables means that </a:t>
            </a:r>
            <a:r>
              <a:rPr sz="2200" b="1" dirty="0">
                <a:latin typeface="Calibri"/>
                <a:cs typeface="Calibri"/>
              </a:rPr>
              <a:t>the effect </a:t>
            </a:r>
            <a:r>
              <a:rPr sz="2200" b="1" spc="-5" dirty="0">
                <a:latin typeface="Calibri"/>
                <a:cs typeface="Calibri"/>
              </a:rPr>
              <a:t>of one variable on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response depends on </a:t>
            </a:r>
            <a:r>
              <a:rPr sz="2200" b="1" dirty="0">
                <a:latin typeface="Calibri"/>
                <a:cs typeface="Calibri"/>
              </a:rPr>
              <a:t>the state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second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variable</a:t>
            </a:r>
          </a:p>
          <a:p>
            <a:pPr marL="581025" marR="13970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Even </a:t>
            </a:r>
            <a:r>
              <a:rPr sz="2200" dirty="0">
                <a:latin typeface="Calibri"/>
                <a:cs typeface="Calibri"/>
              </a:rPr>
              <a:t>if there are </a:t>
            </a:r>
            <a:r>
              <a:rPr sz="2200" spc="-5" dirty="0">
                <a:latin typeface="Calibri"/>
                <a:cs typeface="Calibri"/>
              </a:rPr>
              <a:t>no interactions,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factorial design can </a:t>
            </a:r>
            <a:r>
              <a:rPr sz="2200" b="1" spc="5" dirty="0">
                <a:latin typeface="Calibri"/>
                <a:cs typeface="Calibri"/>
              </a:rPr>
              <a:t>be </a:t>
            </a: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efficient </a:t>
            </a:r>
            <a:r>
              <a:rPr sz="2200" b="1" dirty="0">
                <a:latin typeface="Calibri"/>
                <a:cs typeface="Calibri"/>
              </a:rPr>
              <a:t>way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collect information </a:t>
            </a:r>
            <a:r>
              <a:rPr sz="2200" b="1" spc="-10" dirty="0">
                <a:latin typeface="Calibri"/>
                <a:cs typeface="Calibri"/>
              </a:rPr>
              <a:t>on </a:t>
            </a:r>
            <a:r>
              <a:rPr sz="2200" b="1" dirty="0">
                <a:latin typeface="Calibri"/>
                <a:cs typeface="Calibri"/>
              </a:rPr>
              <a:t>the effects </a:t>
            </a:r>
            <a:r>
              <a:rPr sz="2200" b="1" spc="-5" dirty="0">
                <a:latin typeface="Calibri"/>
                <a:cs typeface="Calibri"/>
              </a:rPr>
              <a:t>of more than </a:t>
            </a:r>
            <a:r>
              <a:rPr sz="2200" b="1" spc="-10" dirty="0">
                <a:latin typeface="Calibri"/>
                <a:cs typeface="Calibri"/>
              </a:rPr>
              <a:t>one </a:t>
            </a:r>
            <a:r>
              <a:rPr sz="2200" b="1" spc="-5" dirty="0">
                <a:latin typeface="Calibri"/>
                <a:cs typeface="Calibri"/>
              </a:rPr>
              <a:t>treatment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variable</a:t>
            </a:r>
            <a:endParaRPr sz="2200" b="1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3A593-A15A-401E-90C8-049EF26A5E51}"/>
              </a:ext>
            </a:extLst>
          </p:cNvPr>
          <p:cNvSpPr txBox="1"/>
          <p:nvPr/>
        </p:nvSpPr>
        <p:spPr>
          <a:xfrm>
            <a:off x="533400" y="608859"/>
            <a:ext cx="960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Experiments </a:t>
            </a:r>
            <a:r>
              <a:rPr lang="en-GB" sz="4400" b="1" spc="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with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more than one</a:t>
            </a:r>
            <a:r>
              <a:rPr lang="en-GB" sz="4400" b="1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factor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166" y="1962013"/>
            <a:ext cx="5622767" cy="2187778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spc="-10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experiment </a:t>
            </a:r>
            <a:r>
              <a:rPr sz="2200" dirty="0">
                <a:latin typeface="Calibri"/>
                <a:cs typeface="Calibri"/>
              </a:rPr>
              <a:t>in desert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ants</a:t>
            </a:r>
          </a:p>
          <a:p>
            <a:pPr marL="581025" indent="-342900">
              <a:lnSpc>
                <a:spcPct val="100000"/>
              </a:lnSpc>
              <a:spcBef>
                <a:spcPts val="1135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Involves </a:t>
            </a:r>
            <a:r>
              <a:rPr sz="2200" dirty="0">
                <a:latin typeface="Calibri"/>
                <a:cs typeface="Calibri"/>
              </a:rPr>
              <a:t>repeated </a:t>
            </a:r>
            <a:r>
              <a:rPr sz="2200" spc="-5" dirty="0">
                <a:latin typeface="Calibri"/>
                <a:cs typeface="Calibri"/>
              </a:rPr>
              <a:t>measures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subjects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(plots)</a:t>
            </a:r>
            <a:endParaRPr sz="2200" dirty="0">
              <a:latin typeface="Calibri"/>
              <a:cs typeface="Calibri"/>
            </a:endParaRPr>
          </a:p>
          <a:p>
            <a:pPr marL="581025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sz="2200" spc="-5" dirty="0">
                <a:latin typeface="Calibri"/>
                <a:cs typeface="Calibri"/>
              </a:rPr>
              <a:t>Modeling time </a:t>
            </a:r>
            <a:r>
              <a:rPr sz="2200" dirty="0">
                <a:latin typeface="Calibri"/>
                <a:cs typeface="Calibri"/>
              </a:rPr>
              <a:t>as a </a:t>
            </a:r>
            <a:r>
              <a:rPr sz="2200" spc="-5" dirty="0">
                <a:latin typeface="Calibri"/>
                <a:cs typeface="Calibri"/>
              </a:rPr>
              <a:t>factor </a:t>
            </a:r>
            <a:r>
              <a:rPr sz="2200" dirty="0">
                <a:latin typeface="Calibri"/>
                <a:cs typeface="Calibri"/>
              </a:rPr>
              <a:t>likely </a:t>
            </a:r>
            <a:r>
              <a:rPr sz="2200" spc="-5" dirty="0">
                <a:latin typeface="Calibri"/>
                <a:cs typeface="Calibri"/>
              </a:rPr>
              <a:t>violates </a:t>
            </a:r>
            <a:r>
              <a:rPr lang="en-US" sz="2200" b="1" spc="-5" dirty="0">
                <a:latin typeface="Calibri"/>
                <a:cs typeface="Calibri"/>
              </a:rPr>
              <a:t>independence</a:t>
            </a:r>
            <a:r>
              <a:rPr sz="2200" b="1" spc="-5" dirty="0">
                <a:latin typeface="Calibri"/>
                <a:cs typeface="Calibri"/>
              </a:rPr>
              <a:t> assumption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ANOVA</a:t>
            </a:r>
          </a:p>
        </p:txBody>
      </p:sp>
      <p:sp>
        <p:nvSpPr>
          <p:cNvPr id="3" name="object 3"/>
          <p:cNvSpPr/>
          <p:nvPr/>
        </p:nvSpPr>
        <p:spPr>
          <a:xfrm>
            <a:off x="388429" y="4612532"/>
            <a:ext cx="5250371" cy="218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98" y="2770608"/>
            <a:ext cx="4634318" cy="42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A02622-D9A8-494A-8B20-7BF22EBE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124200"/>
            <a:ext cx="12192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2CEA0-1CEE-4ECA-98FD-42857BBDE106}"/>
              </a:ext>
            </a:extLst>
          </p:cNvPr>
          <p:cNvSpPr txBox="1"/>
          <p:nvPr/>
        </p:nvSpPr>
        <p:spPr>
          <a:xfrm>
            <a:off x="549433" y="313317"/>
            <a:ext cx="98739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Warning about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experiments with time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as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n-GB" sz="4400" b="1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4400" b="1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factor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8915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Many experimental designs have been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developed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81200"/>
            <a:ext cx="9177020" cy="4547142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How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choose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best design </a:t>
            </a:r>
            <a:r>
              <a:rPr sz="2200" spc="-5" dirty="0">
                <a:latin typeface="Calibri"/>
                <a:cs typeface="Calibri"/>
              </a:rPr>
              <a:t>for your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purposes?</a:t>
            </a:r>
            <a:endParaRPr sz="2200" dirty="0">
              <a:latin typeface="Calibri"/>
              <a:cs typeface="Calibri"/>
            </a:endParaRPr>
          </a:p>
          <a:p>
            <a:pPr marL="355600" marR="250825" indent="-342900">
              <a:lnSpc>
                <a:spcPct val="102600"/>
              </a:lnSpc>
              <a:spcBef>
                <a:spcPts val="11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R </a:t>
            </a:r>
            <a:r>
              <a:rPr sz="2200" b="1" spc="-10" dirty="0">
                <a:latin typeface="Calibri"/>
                <a:cs typeface="Calibri"/>
              </a:rPr>
              <a:t>package </a:t>
            </a:r>
            <a:r>
              <a:rPr sz="2200" b="1" dirty="0">
                <a:latin typeface="Courier New"/>
                <a:cs typeface="Courier New"/>
              </a:rPr>
              <a:t>Agricolae</a:t>
            </a:r>
            <a:r>
              <a:rPr sz="2200" b="1" spc="-8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will help </a:t>
            </a:r>
            <a:r>
              <a:rPr sz="2200" b="1" spc="-10" dirty="0">
                <a:latin typeface="Calibri"/>
                <a:cs typeface="Calibri"/>
              </a:rPr>
              <a:t>model </a:t>
            </a:r>
            <a:r>
              <a:rPr sz="2200" b="1" spc="-5" dirty="0">
                <a:latin typeface="Calibri"/>
                <a:cs typeface="Calibri"/>
              </a:rPr>
              <a:t>most of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designs typically </a:t>
            </a:r>
            <a:r>
              <a:rPr sz="2200" b="1" dirty="0">
                <a:latin typeface="Calibri"/>
                <a:cs typeface="Calibri"/>
              </a:rPr>
              <a:t>used in  </a:t>
            </a:r>
            <a:r>
              <a:rPr sz="2200" b="1" spc="-5" dirty="0">
                <a:latin typeface="Calibri"/>
                <a:cs typeface="Calibri"/>
              </a:rPr>
              <a:t>agricultural </a:t>
            </a:r>
            <a:r>
              <a:rPr sz="2200" b="1" dirty="0">
                <a:latin typeface="Calibri"/>
                <a:cs typeface="Calibri"/>
              </a:rPr>
              <a:t>research </a:t>
            </a:r>
            <a:r>
              <a:rPr sz="2200" spc="-5" dirty="0">
                <a:latin typeface="Calibri"/>
                <a:cs typeface="Calibri"/>
              </a:rPr>
              <a:t>(e.g., completely randomized </a:t>
            </a:r>
            <a:r>
              <a:rPr sz="2200" dirty="0">
                <a:latin typeface="Calibri"/>
                <a:cs typeface="Calibri"/>
              </a:rPr>
              <a:t>design, </a:t>
            </a:r>
            <a:r>
              <a:rPr sz="2200" spc="-5" dirty="0">
                <a:latin typeface="Calibri"/>
                <a:cs typeface="Calibri"/>
              </a:rPr>
              <a:t>randomized  complete </a:t>
            </a:r>
            <a:r>
              <a:rPr sz="2200" spc="-10" dirty="0">
                <a:latin typeface="Calibri"/>
                <a:cs typeface="Calibri"/>
              </a:rPr>
              <a:t>block </a:t>
            </a:r>
            <a:r>
              <a:rPr sz="2200" dirty="0">
                <a:latin typeface="Calibri"/>
                <a:cs typeface="Calibri"/>
              </a:rPr>
              <a:t>design, </a:t>
            </a:r>
            <a:r>
              <a:rPr sz="2200" spc="-5" dirty="0">
                <a:latin typeface="Calibri"/>
                <a:cs typeface="Calibri"/>
              </a:rPr>
              <a:t>balanced incomplete </a:t>
            </a:r>
            <a:r>
              <a:rPr sz="2200" spc="-10" dirty="0">
                <a:latin typeface="Calibri"/>
                <a:cs typeface="Calibri"/>
              </a:rPr>
              <a:t>block </a:t>
            </a:r>
            <a:r>
              <a:rPr sz="2200" spc="-5" dirty="0">
                <a:latin typeface="Calibri"/>
                <a:cs typeface="Calibri"/>
              </a:rPr>
              <a:t>designs, </a:t>
            </a:r>
            <a:r>
              <a:rPr sz="2200" dirty="0">
                <a:latin typeface="Calibri"/>
                <a:cs typeface="Calibri"/>
              </a:rPr>
              <a:t>split-plot </a:t>
            </a:r>
            <a:r>
              <a:rPr sz="2200" spc="-10" dirty="0">
                <a:latin typeface="Calibri"/>
                <a:cs typeface="Calibri"/>
              </a:rPr>
              <a:t>design,  </a:t>
            </a:r>
            <a:r>
              <a:rPr sz="2200" spc="-5" dirty="0">
                <a:latin typeface="Calibri"/>
                <a:cs typeface="Calibri"/>
              </a:rPr>
              <a:t>factorial design, latin square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design).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3200"/>
              </a:lnSpc>
              <a:spcBef>
                <a:spcPts val="10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You can specify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randomization algorithm (and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random </a:t>
            </a:r>
            <a:r>
              <a:rPr sz="2200" spc="5" dirty="0">
                <a:latin typeface="Calibri"/>
                <a:cs typeface="Calibri"/>
              </a:rPr>
              <a:t>seed, to </a:t>
            </a:r>
            <a:r>
              <a:rPr sz="2200" spc="-5" dirty="0">
                <a:latin typeface="Calibri"/>
                <a:cs typeface="Calibri"/>
              </a:rPr>
              <a:t>make </a:t>
            </a:r>
            <a:r>
              <a:rPr sz="2200" dirty="0">
                <a:latin typeface="Calibri"/>
                <a:cs typeface="Calibri"/>
              </a:rPr>
              <a:t>it  </a:t>
            </a:r>
            <a:r>
              <a:rPr sz="2200" spc="-5" dirty="0">
                <a:latin typeface="Calibri"/>
                <a:cs typeface="Calibri"/>
              </a:rPr>
              <a:t>reproducible).</a:t>
            </a:r>
            <a:endParaRPr sz="2200" dirty="0">
              <a:latin typeface="Calibri"/>
              <a:cs typeface="Calibri"/>
            </a:endParaRPr>
          </a:p>
          <a:p>
            <a:pPr marL="355600" marR="262890" indent="-342900">
              <a:lnSpc>
                <a:spcPct val="101800"/>
              </a:lnSpc>
              <a:spcBef>
                <a:spcPts val="109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package claims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generate </a:t>
            </a:r>
            <a:r>
              <a:rPr sz="2200" spc="-5" dirty="0">
                <a:latin typeface="Calibri"/>
                <a:cs typeface="Calibri"/>
              </a:rPr>
              <a:t>information </a:t>
            </a:r>
            <a:r>
              <a:rPr sz="2200" spc="-10" dirty="0">
                <a:latin typeface="Calibri"/>
                <a:cs typeface="Calibri"/>
              </a:rPr>
              <a:t>about </a:t>
            </a:r>
            <a:r>
              <a:rPr sz="2200" spc="-5" dirty="0">
                <a:latin typeface="Calibri"/>
                <a:cs typeface="Calibri"/>
              </a:rPr>
              <a:t>parameters,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resulting field </a:t>
            </a:r>
            <a:r>
              <a:rPr sz="2200" spc="-10" dirty="0">
                <a:latin typeface="Calibri"/>
                <a:cs typeface="Calibri"/>
              </a:rPr>
              <a:t>book, </a:t>
            </a:r>
            <a:r>
              <a:rPr sz="2200" spc="-5" dirty="0">
                <a:latin typeface="Calibri"/>
                <a:cs typeface="Calibri"/>
              </a:rPr>
              <a:t>summary </a:t>
            </a:r>
            <a:r>
              <a:rPr sz="2200" dirty="0">
                <a:latin typeface="Calibri"/>
                <a:cs typeface="Calibri"/>
              </a:rPr>
              <a:t>statistics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design like </a:t>
            </a:r>
            <a:r>
              <a:rPr sz="2200" dirty="0">
                <a:latin typeface="Calibri"/>
                <a:cs typeface="Calibri"/>
              </a:rPr>
              <a:t>efficiency </a:t>
            </a:r>
            <a:r>
              <a:rPr sz="2200" spc="-5" dirty="0">
                <a:latin typeface="Calibri"/>
                <a:cs typeface="Calibri"/>
              </a:rPr>
              <a:t>index, and </a:t>
            </a:r>
            <a:r>
              <a:rPr sz="2200" dirty="0">
                <a:latin typeface="Calibri"/>
                <a:cs typeface="Calibri"/>
              </a:rPr>
              <a:t>even a  </a:t>
            </a:r>
            <a:r>
              <a:rPr sz="2200" spc="-5" dirty="0">
                <a:latin typeface="Calibri"/>
                <a:cs typeface="Calibri"/>
              </a:rPr>
              <a:t>sketch showing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plots in 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Let </a:t>
            </a:r>
            <a:r>
              <a:rPr sz="2200" dirty="0">
                <a:latin typeface="Calibri"/>
                <a:cs typeface="Calibri"/>
              </a:rPr>
              <a:t>me </a:t>
            </a:r>
            <a:r>
              <a:rPr sz="2200" spc="-5" dirty="0">
                <a:latin typeface="Calibri"/>
                <a:cs typeface="Calibri"/>
              </a:rPr>
              <a:t>know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try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it!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981200"/>
            <a:ext cx="9071610" cy="4171783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The structure of your analysis </a:t>
            </a:r>
            <a:r>
              <a:rPr sz="2200" b="1" spc="-10" dirty="0">
                <a:latin typeface="Calibri"/>
                <a:cs typeface="Calibri"/>
              </a:rPr>
              <a:t>should </a:t>
            </a:r>
            <a:r>
              <a:rPr sz="2200" b="1" dirty="0">
                <a:latin typeface="Calibri"/>
                <a:cs typeface="Calibri"/>
              </a:rPr>
              <a:t>reflect the </a:t>
            </a:r>
            <a:r>
              <a:rPr sz="2200" b="1" spc="-5" dirty="0">
                <a:latin typeface="Calibri"/>
                <a:cs typeface="Calibri"/>
              </a:rPr>
              <a:t>structure of study</a:t>
            </a:r>
            <a:r>
              <a:rPr sz="2200" b="1" spc="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design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273050" indent="-228600">
              <a:lnSpc>
                <a:spcPct val="102299"/>
              </a:lnSpc>
              <a:spcBef>
                <a:spcPts val="110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Pseudoreplication </a:t>
            </a:r>
            <a:r>
              <a:rPr sz="2200" b="1" spc="5" dirty="0">
                <a:latin typeface="Calibri"/>
                <a:cs typeface="Calibri"/>
              </a:rPr>
              <a:t>is </a:t>
            </a:r>
            <a:r>
              <a:rPr sz="2200" b="1" dirty="0">
                <a:latin typeface="Calibri"/>
                <a:cs typeface="Calibri"/>
              </a:rPr>
              <a:t>a problem </a:t>
            </a:r>
            <a:r>
              <a:rPr sz="2200" b="1" spc="-10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analysis, </a:t>
            </a:r>
            <a:r>
              <a:rPr sz="2200" b="1" spc="-10" dirty="0">
                <a:latin typeface="Calibri"/>
                <a:cs typeface="Calibri"/>
              </a:rPr>
              <a:t>not </a:t>
            </a:r>
            <a:r>
              <a:rPr sz="2200" b="1" spc="-5" dirty="0">
                <a:latin typeface="Calibri"/>
                <a:cs typeface="Calibri"/>
              </a:rPr>
              <a:t>design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happens </a:t>
            </a:r>
            <a:r>
              <a:rPr sz="2200" dirty="0">
                <a:latin typeface="Calibri"/>
                <a:cs typeface="Calibri"/>
              </a:rPr>
              <a:t>when the </a:t>
            </a:r>
            <a:r>
              <a:rPr sz="2200" spc="-5" dirty="0">
                <a:latin typeface="Calibri"/>
                <a:cs typeface="Calibri"/>
              </a:rPr>
              <a:t>structure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analysis doesn’t match that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experimental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2000"/>
              </a:lnSpc>
              <a:spcBef>
                <a:spcPts val="1110"/>
              </a:spcBef>
              <a:buFont typeface="Symbol"/>
              <a:buChar char=""/>
              <a:tabLst>
                <a:tab pos="241300" algn="l"/>
              </a:tabLst>
            </a:pPr>
            <a:endParaRPr lang="en-US" sz="2200" spc="-1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2000"/>
              </a:lnSpc>
              <a:spcBef>
                <a:spcPts val="111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example,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subjects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grouped (fish </a:t>
            </a:r>
            <a:r>
              <a:rPr sz="2200" spc="5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aquaria; colonies in </a:t>
            </a:r>
            <a:r>
              <a:rPr sz="2200" dirty="0">
                <a:latin typeface="Calibri"/>
                <a:cs typeface="Calibri"/>
              </a:rPr>
              <a:t>a petri </a:t>
            </a:r>
            <a:r>
              <a:rPr sz="2200" spc="-10" dirty="0">
                <a:latin typeface="Calibri"/>
                <a:cs typeface="Calibri"/>
              </a:rPr>
              <a:t>dish;  </a:t>
            </a:r>
            <a:r>
              <a:rPr sz="2200" dirty="0">
                <a:latin typeface="Calibri"/>
                <a:cs typeface="Calibri"/>
              </a:rPr>
              <a:t>repeated </a:t>
            </a:r>
            <a:r>
              <a:rPr sz="2200" spc="-5" dirty="0">
                <a:latin typeface="Calibri"/>
                <a:cs typeface="Calibri"/>
              </a:rPr>
              <a:t>measurements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individuals),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your analysis needs </a:t>
            </a:r>
            <a:r>
              <a:rPr sz="2200" spc="5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include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(random) group </a:t>
            </a:r>
            <a:r>
              <a:rPr sz="2200" spc="5" dirty="0">
                <a:latin typeface="Calibri"/>
                <a:cs typeface="Calibri"/>
              </a:rPr>
              <a:t>level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statistical </a:t>
            </a:r>
            <a:r>
              <a:rPr sz="2200" spc="-10" dirty="0">
                <a:latin typeface="Calibri"/>
                <a:cs typeface="Calibri"/>
              </a:rPr>
              <a:t>model.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dirty="0">
                <a:latin typeface="Calibri"/>
                <a:cs typeface="Calibri"/>
              </a:rPr>
              <a:t>avoid  </a:t>
            </a:r>
            <a:r>
              <a:rPr sz="2200" spc="-5" dirty="0">
                <a:latin typeface="Calibri"/>
                <a:cs typeface="Calibri"/>
              </a:rPr>
              <a:t>pseudoreplication.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Grouping variables </a:t>
            </a:r>
            <a:r>
              <a:rPr sz="2200" dirty="0">
                <a:latin typeface="Calibri"/>
                <a:cs typeface="Calibri"/>
              </a:rPr>
              <a:t>are incorporated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“mixed effects </a:t>
            </a:r>
            <a:r>
              <a:rPr sz="2200" spc="-5" dirty="0">
                <a:latin typeface="Calibri"/>
                <a:cs typeface="Calibri"/>
              </a:rPr>
              <a:t>models”, which</a:t>
            </a:r>
            <a:r>
              <a:rPr sz="2200" dirty="0">
                <a:latin typeface="Calibri"/>
                <a:cs typeface="Calibri"/>
              </a:rPr>
              <a:t> we</a:t>
            </a: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will learn </a:t>
            </a:r>
            <a:r>
              <a:rPr sz="2200" spc="-10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in a few </a:t>
            </a:r>
            <a:r>
              <a:rPr sz="2200" spc="-5" dirty="0">
                <a:latin typeface="Calibri"/>
                <a:cs typeface="Calibri"/>
              </a:rPr>
              <a:t>weeks.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E212653-D49A-4D66-9884-E574B8013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66" y="701928"/>
            <a:ext cx="7892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follows</a:t>
            </a:r>
            <a:r>
              <a:rPr sz="440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6" y="701928"/>
            <a:ext cx="7892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follows</a:t>
            </a:r>
            <a:r>
              <a:rPr sz="440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2286000"/>
            <a:ext cx="9201150" cy="31750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00" marR="490855" indent="-228600">
              <a:lnSpc>
                <a:spcPct val="102400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Recognizing </a:t>
            </a:r>
            <a:r>
              <a:rPr sz="2200" b="1" spc="-10" dirty="0">
                <a:latin typeface="Calibri"/>
                <a:cs typeface="Calibri"/>
              </a:rPr>
              <a:t>how </a:t>
            </a:r>
            <a:r>
              <a:rPr sz="2200" b="1" spc="-5" dirty="0">
                <a:latin typeface="Calibri"/>
                <a:cs typeface="Calibri"/>
              </a:rPr>
              <a:t>you </a:t>
            </a:r>
            <a:r>
              <a:rPr sz="2200" b="1" dirty="0">
                <a:latin typeface="Calibri"/>
                <a:cs typeface="Calibri"/>
              </a:rPr>
              <a:t>will analyze the </a:t>
            </a:r>
            <a:r>
              <a:rPr sz="2200" b="1" spc="-5" dirty="0">
                <a:latin typeface="Calibri"/>
                <a:cs typeface="Calibri"/>
              </a:rPr>
              <a:t>data </a:t>
            </a:r>
            <a:r>
              <a:rPr sz="2200" b="1" dirty="0">
                <a:latin typeface="Calibri"/>
                <a:cs typeface="Calibri"/>
              </a:rPr>
              <a:t>when </a:t>
            </a:r>
            <a:r>
              <a:rPr sz="2200" b="1" spc="-5" dirty="0">
                <a:latin typeface="Calibri"/>
                <a:cs typeface="Calibri"/>
              </a:rPr>
              <a:t>you </a:t>
            </a:r>
            <a:r>
              <a:rPr sz="2200" b="1" spc="-10" dirty="0">
                <a:latin typeface="Calibri"/>
                <a:cs typeface="Calibri"/>
              </a:rPr>
              <a:t>design </a:t>
            </a:r>
            <a:r>
              <a:rPr sz="2200" b="1" spc="-5" dirty="0">
                <a:latin typeface="Calibri"/>
                <a:cs typeface="Calibri"/>
              </a:rPr>
              <a:t>your study </a:t>
            </a:r>
            <a:r>
              <a:rPr sz="2200" b="1" dirty="0">
                <a:latin typeface="Calibri"/>
                <a:cs typeface="Calibri"/>
              </a:rPr>
              <a:t>is a </a:t>
            </a:r>
            <a:r>
              <a:rPr sz="2200" b="1" spc="-5" dirty="0">
                <a:latin typeface="Calibri"/>
                <a:cs typeface="Calibri"/>
              </a:rPr>
              <a:t>prerequisite for </a:t>
            </a:r>
            <a:r>
              <a:rPr sz="2200" b="1" spc="-10" dirty="0">
                <a:latin typeface="Calibri"/>
                <a:cs typeface="Calibri"/>
              </a:rPr>
              <a:t>planning </a:t>
            </a:r>
            <a:r>
              <a:rPr sz="2200" b="1" spc="5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sample </a:t>
            </a:r>
            <a:r>
              <a:rPr sz="2200" b="1" spc="-5" dirty="0">
                <a:latin typeface="Calibri"/>
                <a:cs typeface="Calibri"/>
              </a:rPr>
              <a:t>sizes </a:t>
            </a:r>
            <a:r>
              <a:rPr sz="2200" b="1" dirty="0">
                <a:latin typeface="Calibri"/>
                <a:cs typeface="Calibri"/>
              </a:rPr>
              <a:t>you </a:t>
            </a:r>
            <a:r>
              <a:rPr sz="2200" b="1" spc="-5" dirty="0">
                <a:latin typeface="Calibri"/>
                <a:cs typeface="Calibri"/>
              </a:rPr>
              <a:t>will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need.</a:t>
            </a:r>
          </a:p>
          <a:p>
            <a:pPr marL="241300" marR="5080" indent="-228600">
              <a:lnSpc>
                <a:spcPct val="1018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To plan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experimental design and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sample sizes </a:t>
            </a:r>
            <a:r>
              <a:rPr sz="2200" dirty="0">
                <a:latin typeface="Calibri"/>
                <a:cs typeface="Calibri"/>
              </a:rPr>
              <a:t>required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achieve </a:t>
            </a:r>
            <a:r>
              <a:rPr sz="2200" spc="-10" dirty="0">
                <a:latin typeface="Calibri"/>
                <a:cs typeface="Calibri"/>
              </a:rPr>
              <a:t>goals,  use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simulate data according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provide. Then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analyze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simulated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241300" marR="106045" indent="-228600">
              <a:lnSpc>
                <a:spcPct val="102299"/>
              </a:lnSpc>
              <a:spcBef>
                <a:spcPts val="110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Repeat this many times and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will acquire estimates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power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precision  for </a:t>
            </a:r>
            <a:r>
              <a:rPr sz="2200" dirty="0">
                <a:latin typeface="Calibri"/>
                <a:cs typeface="Calibri"/>
              </a:rPr>
              <a:t>alternative </a:t>
            </a:r>
            <a:r>
              <a:rPr sz="2200" spc="-10" dirty="0">
                <a:latin typeface="Calibri"/>
                <a:cs typeface="Calibri"/>
              </a:rPr>
              <a:t>plans.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We will </a:t>
            </a:r>
            <a:r>
              <a:rPr sz="2200" dirty="0">
                <a:latin typeface="Calibri"/>
                <a:cs typeface="Calibri"/>
              </a:rPr>
              <a:t>attempt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0" dirty="0">
                <a:latin typeface="Calibri"/>
                <a:cs typeface="Calibri"/>
              </a:rPr>
              <a:t>workshop </a:t>
            </a:r>
            <a:r>
              <a:rPr sz="2200" spc="5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the lab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9645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What if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you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can't do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experiments?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772" y="1905000"/>
            <a:ext cx="9279255" cy="40582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00" marR="312420" indent="-228600">
              <a:lnSpc>
                <a:spcPct val="102400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Experimental studies </a:t>
            </a:r>
            <a:r>
              <a:rPr sz="2200" b="1" dirty="0">
                <a:latin typeface="Calibri"/>
                <a:cs typeface="Calibri"/>
              </a:rPr>
              <a:t>are not </a:t>
            </a:r>
            <a:r>
              <a:rPr sz="2200" b="1" spc="-5" dirty="0">
                <a:latin typeface="Calibri"/>
                <a:cs typeface="Calibri"/>
              </a:rPr>
              <a:t>always feasible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in which case we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fall back  </a:t>
            </a:r>
            <a:r>
              <a:rPr sz="2200" spc="-10" dirty="0">
                <a:latin typeface="Calibri"/>
                <a:cs typeface="Calibri"/>
              </a:rPr>
              <a:t>upon </a:t>
            </a:r>
            <a:r>
              <a:rPr sz="2200" spc="-5" dirty="0">
                <a:latin typeface="Calibri"/>
                <a:cs typeface="Calibri"/>
              </a:rPr>
              <a:t>observational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studies.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lang="en-GB" sz="2200" b="1" spc="-5" dirty="0">
                <a:latin typeface="Calibri"/>
                <a:cs typeface="Calibri"/>
              </a:rPr>
              <a:t>best observational studies incorporate </a:t>
            </a:r>
            <a:r>
              <a:rPr lang="en-GB" sz="2200" b="1" dirty="0">
                <a:latin typeface="Calibri"/>
                <a:cs typeface="Calibri"/>
              </a:rPr>
              <a:t>as many </a:t>
            </a:r>
            <a:r>
              <a:rPr lang="en-GB" sz="2200" b="1" spc="-5" dirty="0">
                <a:latin typeface="Calibri"/>
                <a:cs typeface="Calibri"/>
              </a:rPr>
              <a:t>of </a:t>
            </a:r>
            <a:r>
              <a:rPr lang="en-GB" sz="2200" b="1" dirty="0">
                <a:latin typeface="Calibri"/>
                <a:cs typeface="Calibri"/>
              </a:rPr>
              <a:t>the </a:t>
            </a:r>
            <a:r>
              <a:rPr lang="en-GB" sz="2200" b="1" spc="-5" dirty="0">
                <a:latin typeface="Calibri"/>
                <a:cs typeface="Calibri"/>
              </a:rPr>
              <a:t>features of </a:t>
            </a:r>
            <a:r>
              <a:rPr lang="en-GB" sz="2200" b="1" spc="-10" dirty="0">
                <a:latin typeface="Calibri"/>
                <a:cs typeface="Calibri"/>
              </a:rPr>
              <a:t>good  </a:t>
            </a:r>
            <a:r>
              <a:rPr lang="en-GB" sz="2200" b="1" dirty="0">
                <a:latin typeface="Calibri"/>
                <a:cs typeface="Calibri"/>
              </a:rPr>
              <a:t>experimental </a:t>
            </a:r>
            <a:r>
              <a:rPr lang="en-GB" sz="2200" b="1" spc="-10" dirty="0">
                <a:latin typeface="Calibri"/>
                <a:cs typeface="Calibri"/>
              </a:rPr>
              <a:t>design </a:t>
            </a:r>
            <a:r>
              <a:rPr lang="en-GB" sz="2200" b="1" spc="5" dirty="0">
                <a:latin typeface="Calibri"/>
                <a:cs typeface="Calibri"/>
              </a:rPr>
              <a:t>as </a:t>
            </a:r>
            <a:r>
              <a:rPr lang="en-GB" sz="2200" b="1" spc="-5" dirty="0">
                <a:latin typeface="Calibri"/>
                <a:cs typeface="Calibri"/>
              </a:rPr>
              <a:t>possible </a:t>
            </a:r>
            <a:r>
              <a:rPr lang="en-GB" sz="2200" b="1" spc="5" dirty="0">
                <a:latin typeface="Calibri"/>
                <a:cs typeface="Calibri"/>
              </a:rPr>
              <a:t>to </a:t>
            </a:r>
            <a:r>
              <a:rPr lang="en-GB" sz="2200" b="1" spc="-10" dirty="0">
                <a:latin typeface="Calibri"/>
                <a:cs typeface="Calibri"/>
              </a:rPr>
              <a:t>minimize </a:t>
            </a:r>
            <a:r>
              <a:rPr lang="en-GB" sz="2200" b="1" dirty="0">
                <a:latin typeface="Calibri"/>
                <a:cs typeface="Calibri"/>
              </a:rPr>
              <a:t>bias </a:t>
            </a:r>
            <a:r>
              <a:rPr sz="2200" spc="-5" dirty="0">
                <a:latin typeface="Calibri"/>
                <a:cs typeface="Calibri"/>
              </a:rPr>
              <a:t>(e.g., simultaneous controls,  </a:t>
            </a:r>
            <a:r>
              <a:rPr sz="2200" spc="-10" dirty="0">
                <a:latin typeface="Calibri"/>
                <a:cs typeface="Calibri"/>
              </a:rPr>
              <a:t>blinding) </a:t>
            </a:r>
            <a:r>
              <a:rPr sz="2200" dirty="0">
                <a:latin typeface="Calibri"/>
                <a:cs typeface="Calibri"/>
              </a:rPr>
              <a:t>and the </a:t>
            </a:r>
            <a:r>
              <a:rPr sz="2200" spc="-5" dirty="0">
                <a:latin typeface="Calibri"/>
                <a:cs typeface="Calibri"/>
              </a:rPr>
              <a:t>impact of sampling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(e.g., replication, balance, blocking,  and </a:t>
            </a:r>
            <a:r>
              <a:rPr sz="2200" dirty="0">
                <a:latin typeface="Calibri"/>
                <a:cs typeface="Calibri"/>
              </a:rPr>
              <a:t>even extreme </a:t>
            </a:r>
            <a:r>
              <a:rPr sz="2200" spc="-5" dirty="0">
                <a:latin typeface="Calibri"/>
                <a:cs typeface="Calibri"/>
              </a:rPr>
              <a:t>treatments) </a:t>
            </a:r>
            <a:r>
              <a:rPr sz="2200" i="1" dirty="0">
                <a:latin typeface="Calibri"/>
                <a:cs typeface="Calibri"/>
              </a:rPr>
              <a:t>except </a:t>
            </a:r>
            <a:r>
              <a:rPr sz="2200" i="1" spc="-5" dirty="0">
                <a:latin typeface="Calibri"/>
                <a:cs typeface="Calibri"/>
              </a:rPr>
              <a:t>for one</a:t>
            </a:r>
            <a:r>
              <a:rPr sz="2200" spc="-5" dirty="0">
                <a:latin typeface="Calibri"/>
                <a:cs typeface="Calibri"/>
              </a:rPr>
              <a:t>: randomization. Randomization </a:t>
            </a:r>
            <a:r>
              <a:rPr sz="2200" spc="5" dirty="0">
                <a:latin typeface="Calibri"/>
                <a:cs typeface="Calibri"/>
              </a:rPr>
              <a:t>is  </a:t>
            </a:r>
            <a:r>
              <a:rPr sz="2200" spc="-5" dirty="0">
                <a:latin typeface="Calibri"/>
                <a:cs typeface="Calibri"/>
              </a:rPr>
              <a:t>out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question, because </a:t>
            </a:r>
            <a:r>
              <a:rPr sz="2200" dirty="0">
                <a:latin typeface="Calibri"/>
                <a:cs typeface="Calibri"/>
              </a:rPr>
              <a:t>in an </a:t>
            </a:r>
            <a:r>
              <a:rPr sz="2200" spc="-5" dirty="0">
                <a:latin typeface="Calibri"/>
                <a:cs typeface="Calibri"/>
              </a:rPr>
              <a:t>observational study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researcher does </a:t>
            </a:r>
            <a:r>
              <a:rPr sz="2200" spc="-10" dirty="0">
                <a:latin typeface="Calibri"/>
                <a:cs typeface="Calibri"/>
              </a:rPr>
              <a:t>not  </a:t>
            </a:r>
            <a:r>
              <a:rPr sz="2200" spc="-5" dirty="0">
                <a:latin typeface="Calibri"/>
                <a:cs typeface="Calibri"/>
              </a:rPr>
              <a:t>assign </a:t>
            </a:r>
            <a:r>
              <a:rPr sz="2200" dirty="0">
                <a:latin typeface="Calibri"/>
                <a:cs typeface="Calibri"/>
              </a:rPr>
              <a:t>treatments </a:t>
            </a:r>
            <a:r>
              <a:rPr sz="2200" spc="5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subjects.</a:t>
            </a:r>
            <a:endParaRPr sz="2200" dirty="0">
              <a:latin typeface="Calibri"/>
              <a:cs typeface="Calibri"/>
            </a:endParaRPr>
          </a:p>
          <a:p>
            <a:pPr marL="241300" marR="207010" indent="-228600">
              <a:lnSpc>
                <a:spcPct val="101800"/>
              </a:lnSpc>
              <a:spcBef>
                <a:spcPts val="111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Two strategies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limit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effects of confounding variables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difference between treatments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controlled observational study: </a:t>
            </a:r>
            <a:r>
              <a:rPr sz="2200" b="1" spc="-5" dirty="0">
                <a:latin typeface="Calibri"/>
                <a:cs typeface="Calibri"/>
              </a:rPr>
              <a:t>matching;  and statistically adjusting </a:t>
            </a:r>
            <a:r>
              <a:rPr sz="2200" b="1" dirty="0">
                <a:latin typeface="Calibri"/>
                <a:cs typeface="Calibri"/>
              </a:rPr>
              <a:t>for </a:t>
            </a:r>
            <a:r>
              <a:rPr sz="2200" b="1" spc="-5" dirty="0">
                <a:latin typeface="Calibri"/>
                <a:cs typeface="Calibri"/>
              </a:rPr>
              <a:t>known confounding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variables.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705103"/>
            <a:ext cx="797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Calibri"/>
                <a:cs typeface="Calibri"/>
              </a:rPr>
              <a:t>Suggested readings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AAE42-69FF-40E7-A82D-355F190E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05200"/>
            <a:ext cx="7315200" cy="18344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E4A306-10D3-4008-915C-0CCB52FBCFF9}"/>
              </a:ext>
            </a:extLst>
          </p:cNvPr>
          <p:cNvGrpSpPr/>
          <p:nvPr/>
        </p:nvGrpSpPr>
        <p:grpSpPr>
          <a:xfrm>
            <a:off x="5867400" y="926958"/>
            <a:ext cx="4495800" cy="2233904"/>
            <a:chOff x="1479701" y="2463757"/>
            <a:chExt cx="6451932" cy="32354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17F57B-9E85-4538-AE74-814A41A21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65"/>
            <a:stretch/>
          </p:blipFill>
          <p:spPr>
            <a:xfrm>
              <a:off x="1479701" y="2463757"/>
              <a:ext cx="6451932" cy="32354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2BB4D2-765A-47F3-B63C-C44D40C0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8419" y="3343259"/>
              <a:ext cx="4095961" cy="62868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E9791-5DBC-4244-B8C6-BFC6C6949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841308"/>
            <a:ext cx="5257800" cy="1493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D32D2E-87CD-4D8F-80AE-84051F43CBE3}"/>
              </a:ext>
            </a:extLst>
          </p:cNvPr>
          <p:cNvSpPr txBox="1"/>
          <p:nvPr/>
        </p:nvSpPr>
        <p:spPr>
          <a:xfrm>
            <a:off x="1219200" y="5691176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200" dirty="0" err="1">
                <a:effectLst/>
              </a:rPr>
              <a:t>Colegrave</a:t>
            </a:r>
            <a:r>
              <a:rPr lang="en-GB" sz="1200" dirty="0">
                <a:effectLst/>
              </a:rPr>
              <a:t>, N., Ruxton, G.D., 2003. Confidence intervals are a more useful complement to nonsignificant tests than are power calculations. </a:t>
            </a:r>
            <a:r>
              <a:rPr lang="en-GB" sz="1200" dirty="0" err="1">
                <a:effectLst/>
              </a:rPr>
              <a:t>Behav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Ecol</a:t>
            </a:r>
            <a:r>
              <a:rPr lang="en-GB" sz="1200" dirty="0">
                <a:effectLst/>
              </a:rPr>
              <a:t> 14, 446–447. </a:t>
            </a:r>
            <a:r>
              <a:rPr lang="en-GB" sz="1200" dirty="0">
                <a:effectLst/>
                <a:hlinkClick r:id="rId6"/>
              </a:rPr>
              <a:t>https://doi.org/10.1093/beheco/14.3.446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>
                <a:effectLst/>
              </a:rPr>
              <a:t>Hoenig, J.M., </a:t>
            </a:r>
            <a:r>
              <a:rPr lang="en-GB" sz="1200" dirty="0" err="1">
                <a:effectLst/>
              </a:rPr>
              <a:t>Heisey</a:t>
            </a:r>
            <a:r>
              <a:rPr lang="en-GB" sz="1200" dirty="0">
                <a:effectLst/>
              </a:rPr>
              <a:t>, D.M., 2001. The Abuse of Power. The American Statistician 55, 19–24. </a:t>
            </a:r>
            <a:r>
              <a:rPr lang="en-GB" sz="1200" dirty="0">
                <a:effectLst/>
                <a:hlinkClick r:id="rId7"/>
              </a:rPr>
              <a:t>https://doi.org/10.1198/000313001300339897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 err="1">
                <a:effectLst/>
              </a:rPr>
              <a:t>Muhlhausler</a:t>
            </a:r>
            <a:r>
              <a:rPr lang="en-GB" sz="1200" dirty="0">
                <a:effectLst/>
              </a:rPr>
              <a:t>, B.S., Bloomfield, F.H., Gillman, M.W., 2013. Whole Animal Experiments Should Be More Like Human Randomized Controlled Trials. PLOS Biology 11, e1001481. </a:t>
            </a:r>
            <a:r>
              <a:rPr lang="en-GB" sz="1200" dirty="0">
                <a:effectLst/>
                <a:hlinkClick r:id="rId8"/>
              </a:rPr>
              <a:t>https://doi.org/10.1371/journal.pbio.1001481</a:t>
            </a:r>
            <a:endParaRPr lang="en-GB" sz="1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75296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chemeClr val="accent1">
                    <a:lumMod val="75000"/>
                  </a:schemeClr>
                </a:solidFill>
              </a:rPr>
              <a:t>Power and sample size</a:t>
            </a:r>
            <a:endParaRPr sz="4400" spc="-1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6903-2582-4636-8992-27A606990785}"/>
              </a:ext>
            </a:extLst>
          </p:cNvPr>
          <p:cNvSpPr txBox="1"/>
          <p:nvPr/>
        </p:nvSpPr>
        <p:spPr>
          <a:xfrm>
            <a:off x="1747321" y="1395316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Statistical Power </a:t>
            </a:r>
            <a:r>
              <a:rPr lang="en-US" sz="2000" dirty="0"/>
              <a:t>can be defined as:</a:t>
            </a:r>
          </a:p>
          <a:p>
            <a:endParaRPr lang="en-US" sz="2000" dirty="0"/>
          </a:p>
          <a:p>
            <a:r>
              <a:rPr lang="en-US" sz="2000" b="1" dirty="0"/>
              <a:t>The probability you CONCLUDE you are right when you statistically </a:t>
            </a:r>
            <a:r>
              <a:rPr lang="en-US" sz="2000" b="1" dirty="0" err="1"/>
              <a:t>analyse</a:t>
            </a:r>
            <a:r>
              <a:rPr lang="en-US" sz="2000" b="1" dirty="0"/>
              <a:t> an experiment, when in reality you are ACTUALLY right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C7EA-89FC-4F7B-9469-5111D4A11E4B}"/>
              </a:ext>
            </a:extLst>
          </p:cNvPr>
          <p:cNvSpPr txBox="1"/>
          <p:nvPr/>
        </p:nvSpPr>
        <p:spPr>
          <a:xfrm>
            <a:off x="2743198" y="4114800"/>
            <a:ext cx="21336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30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7FB32-E948-49FB-A9FA-F1BE199CBCE7}"/>
              </a:ext>
            </a:extLst>
          </p:cNvPr>
          <p:cNvSpPr txBox="1"/>
          <p:nvPr/>
        </p:nvSpPr>
        <p:spPr>
          <a:xfrm>
            <a:off x="2743198" y="5410200"/>
            <a:ext cx="21336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30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CD05A-9398-4F00-BDBA-260F75D8666E}"/>
              </a:ext>
            </a:extLst>
          </p:cNvPr>
          <p:cNvSpPr txBox="1"/>
          <p:nvPr/>
        </p:nvSpPr>
        <p:spPr>
          <a:xfrm>
            <a:off x="4876800" y="5410200"/>
            <a:ext cx="21336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30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1C76F-7A32-41A0-9214-A73992016E44}"/>
              </a:ext>
            </a:extLst>
          </p:cNvPr>
          <p:cNvSpPr txBox="1"/>
          <p:nvPr/>
        </p:nvSpPr>
        <p:spPr>
          <a:xfrm>
            <a:off x="4876802" y="4114800"/>
            <a:ext cx="2133600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30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7447D-FEE6-4B6D-B334-106FFF096098}"/>
              </a:ext>
            </a:extLst>
          </p:cNvPr>
          <p:cNvSpPr txBox="1"/>
          <p:nvPr/>
        </p:nvSpPr>
        <p:spPr>
          <a:xfrm rot="16200000">
            <a:off x="140737" y="5056531"/>
            <a:ext cx="316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Reality: there is a difference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1F38A-60F0-414D-8F25-CED974782DE1}"/>
              </a:ext>
            </a:extLst>
          </p:cNvPr>
          <p:cNvSpPr txBox="1"/>
          <p:nvPr/>
        </p:nvSpPr>
        <p:spPr>
          <a:xfrm>
            <a:off x="2990995" y="3186602"/>
            <a:ext cx="383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You conclude: there is a difference</a:t>
            </a:r>
            <a:endParaRPr lang="en-GB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095C5-A497-4549-8789-25E7C2740757}"/>
              </a:ext>
            </a:extLst>
          </p:cNvPr>
          <p:cNvSpPr txBox="1"/>
          <p:nvPr/>
        </p:nvSpPr>
        <p:spPr>
          <a:xfrm>
            <a:off x="3567239" y="3630499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DBCEF-33DD-4257-AD0E-73B3D168D6EA}"/>
              </a:ext>
            </a:extLst>
          </p:cNvPr>
          <p:cNvSpPr txBox="1"/>
          <p:nvPr/>
        </p:nvSpPr>
        <p:spPr>
          <a:xfrm>
            <a:off x="2087048" y="457783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F998A-4436-4F5D-AAAB-ACBE384A6AEB}"/>
              </a:ext>
            </a:extLst>
          </p:cNvPr>
          <p:cNvSpPr txBox="1"/>
          <p:nvPr/>
        </p:nvSpPr>
        <p:spPr>
          <a:xfrm>
            <a:off x="5791200" y="36192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C000C-64F5-407F-BCC7-DF50D404F56C}"/>
              </a:ext>
            </a:extLst>
          </p:cNvPr>
          <p:cNvSpPr txBox="1"/>
          <p:nvPr/>
        </p:nvSpPr>
        <p:spPr>
          <a:xfrm>
            <a:off x="2108445" y="58732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369AE-9938-4E2C-B910-5A978C4C8BFE}"/>
              </a:ext>
            </a:extLst>
          </p:cNvPr>
          <p:cNvSpPr txBox="1"/>
          <p:nvPr/>
        </p:nvSpPr>
        <p:spPr>
          <a:xfrm>
            <a:off x="3371320" y="4577834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A02E-9B6C-4B08-8D4F-28B5450E6DC2}"/>
              </a:ext>
            </a:extLst>
          </p:cNvPr>
          <p:cNvSpPr txBox="1"/>
          <p:nvPr/>
        </p:nvSpPr>
        <p:spPr>
          <a:xfrm>
            <a:off x="5450288" y="5873234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CCE73B-2DD9-4EED-80A3-0A724597E68E}"/>
              </a:ext>
            </a:extLst>
          </p:cNvPr>
          <p:cNvSpPr txBox="1"/>
          <p:nvPr/>
        </p:nvSpPr>
        <p:spPr>
          <a:xfrm>
            <a:off x="5606174" y="4592158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24DC82-B7A2-498A-9CF8-AE3971BF88DC}"/>
              </a:ext>
            </a:extLst>
          </p:cNvPr>
          <p:cNvSpPr txBox="1"/>
          <p:nvPr/>
        </p:nvSpPr>
        <p:spPr>
          <a:xfrm>
            <a:off x="3387915" y="5823319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A30660-F90D-4D03-99C4-010F93039011}"/>
              </a:ext>
            </a:extLst>
          </p:cNvPr>
          <p:cNvSpPr txBox="1"/>
          <p:nvPr/>
        </p:nvSpPr>
        <p:spPr>
          <a:xfrm>
            <a:off x="8458201" y="4592158"/>
            <a:ext cx="198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Statistical Power is the probability you get this</a:t>
            </a:r>
            <a:endParaRPr lang="en-GB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82B68F-0737-4985-BE67-F59324E849F0}"/>
              </a:ext>
            </a:extLst>
          </p:cNvPr>
          <p:cNvCxnSpPr/>
          <p:nvPr/>
        </p:nvCxnSpPr>
        <p:spPr>
          <a:xfrm flipH="1" flipV="1">
            <a:off x="4419600" y="4495800"/>
            <a:ext cx="3962400" cy="228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3352800"/>
            <a:ext cx="4741838" cy="3591560"/>
          </a:xfrm>
          <a:prstGeom prst="rect">
            <a:avLst/>
          </a:prstGeom>
          <a:blipFill>
            <a:blip r:embed="rId2" cstate="print"/>
            <a:stretch>
              <a:fillRect b="-11192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75296"/>
            <a:ext cx="7543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your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sz="4400" spc="-5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size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251" y="1828800"/>
            <a:ext cx="8836660" cy="386939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Ethics </a:t>
            </a:r>
            <a:r>
              <a:rPr sz="2200" dirty="0">
                <a:latin typeface="Calibri"/>
                <a:cs typeface="Calibri"/>
              </a:rPr>
              <a:t>boards and animal </a:t>
            </a:r>
            <a:r>
              <a:rPr sz="2200" spc="5" dirty="0">
                <a:latin typeface="Calibri"/>
                <a:cs typeface="Calibri"/>
              </a:rPr>
              <a:t>care </a:t>
            </a:r>
            <a:r>
              <a:rPr sz="2200" spc="-5" dirty="0">
                <a:latin typeface="Calibri"/>
                <a:cs typeface="Calibri"/>
              </a:rPr>
              <a:t>committees </a:t>
            </a:r>
            <a:r>
              <a:rPr sz="2200" dirty="0">
                <a:latin typeface="Calibri"/>
                <a:cs typeface="Calibri"/>
              </a:rPr>
              <a:t>require </a:t>
            </a:r>
            <a:r>
              <a:rPr sz="2200" spc="-5" dirty="0">
                <a:latin typeface="Calibri"/>
                <a:cs typeface="Calibri"/>
              </a:rPr>
              <a:t>researchers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justify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-5" dirty="0">
                <a:latin typeface="Calibri"/>
                <a:cs typeface="Calibri"/>
              </a:rPr>
              <a:t>for proposed experiments on humans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animals.</a:t>
            </a:r>
            <a:endParaRPr sz="2200" dirty="0">
              <a:latin typeface="Calibri"/>
              <a:cs typeface="Calibri"/>
            </a:endParaRPr>
          </a:p>
          <a:p>
            <a:pPr marL="355600" marR="111760" indent="-342900">
              <a:lnSpc>
                <a:spcPct val="102299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Science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expensive: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low-power study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5" dirty="0">
                <a:latin typeface="Calibri"/>
                <a:cs typeface="Calibri"/>
              </a:rPr>
              <a:t>waste of resources, </a:t>
            </a:r>
            <a:r>
              <a:rPr sz="2200" spc="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spc="10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dirty="0">
                <a:latin typeface="Calibri"/>
                <a:cs typeface="Calibri"/>
              </a:rPr>
              <a:t>that is </a:t>
            </a:r>
            <a:r>
              <a:rPr sz="2200" spc="-5" dirty="0">
                <a:latin typeface="Calibri"/>
                <a:cs typeface="Calibri"/>
              </a:rPr>
              <a:t>larger than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necessary.</a:t>
            </a:r>
            <a:endParaRPr sz="2200" dirty="0">
              <a:latin typeface="Calibri"/>
              <a:cs typeface="Calibri"/>
            </a:endParaRPr>
          </a:p>
          <a:p>
            <a:pPr marL="355600" marR="350266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(probability of detecting </a:t>
            </a:r>
            <a:r>
              <a:rPr sz="2200" dirty="0">
                <a:latin typeface="Calibri"/>
                <a:cs typeface="Calibri"/>
              </a:rPr>
              <a:t>a true effect)  </a:t>
            </a:r>
            <a:r>
              <a:rPr sz="2200" spc="-5" dirty="0">
                <a:latin typeface="Calibri"/>
                <a:cs typeface="Calibri"/>
              </a:rPr>
              <a:t>of studies </a:t>
            </a:r>
            <a:r>
              <a:rPr sz="2200" dirty="0">
                <a:latin typeface="Calibri"/>
                <a:cs typeface="Calibri"/>
              </a:rPr>
              <a:t>is often </a:t>
            </a:r>
            <a:r>
              <a:rPr sz="2200" spc="-5" dirty="0">
                <a:latin typeface="Calibri"/>
                <a:cs typeface="Calibri"/>
              </a:rPr>
              <a:t>low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biology.</a:t>
            </a:r>
            <a:endParaRPr sz="2200" dirty="0">
              <a:latin typeface="Calibri"/>
              <a:cs typeface="Calibri"/>
            </a:endParaRPr>
          </a:p>
          <a:p>
            <a:pPr marL="355600" marR="5258435" indent="-342900">
              <a:lnSpc>
                <a:spcPct val="1020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“</a:t>
            </a:r>
            <a:r>
              <a:rPr sz="2200" i="1" spc="-5" dirty="0">
                <a:latin typeface="Calibri"/>
                <a:cs typeface="Calibri"/>
              </a:rPr>
              <a:t>We optimistically </a:t>
            </a:r>
            <a:r>
              <a:rPr sz="2200" i="1" dirty="0">
                <a:latin typeface="Calibri"/>
                <a:cs typeface="Calibri"/>
              </a:rPr>
              <a:t>estimate  the </a:t>
            </a:r>
            <a:r>
              <a:rPr sz="2200" i="1" spc="-5" dirty="0">
                <a:latin typeface="Calibri"/>
                <a:cs typeface="Calibri"/>
              </a:rPr>
              <a:t>median statistical power  of studies </a:t>
            </a:r>
            <a:r>
              <a:rPr sz="2200" i="1" dirty="0">
                <a:latin typeface="Calibri"/>
                <a:cs typeface="Calibri"/>
              </a:rPr>
              <a:t>to </a:t>
            </a:r>
            <a:r>
              <a:rPr sz="2200" i="1" spc="-5" dirty="0">
                <a:latin typeface="Calibri"/>
                <a:cs typeface="Calibri"/>
              </a:rPr>
              <a:t>be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between</a:t>
            </a:r>
            <a:r>
              <a:rPr lang="en-US" sz="2200" i="1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~8% </a:t>
            </a:r>
            <a:r>
              <a:rPr sz="2200" i="1" spc="-5" dirty="0">
                <a:latin typeface="Calibri"/>
                <a:cs typeface="Calibri"/>
              </a:rPr>
              <a:t>and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~31%.</a:t>
            </a:r>
            <a:r>
              <a:rPr sz="2200" dirty="0">
                <a:latin typeface="Calibri"/>
                <a:cs typeface="Calibri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1892" y="6273482"/>
            <a:ext cx="2931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Button et al </a:t>
            </a:r>
            <a:r>
              <a:rPr sz="1400" spc="-10" dirty="0">
                <a:latin typeface="Calibri"/>
                <a:cs typeface="Calibri"/>
              </a:rPr>
              <a:t>(2013) </a:t>
            </a:r>
            <a:r>
              <a:rPr sz="1400" i="1" spc="-5" dirty="0">
                <a:latin typeface="Calibri"/>
                <a:cs typeface="Calibri"/>
              </a:rPr>
              <a:t>Nature Neuroscience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02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6" y="701928"/>
            <a:ext cx="91119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Problems with low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sz="4400" spc="-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084250"/>
            <a:ext cx="9225280" cy="450610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High </a:t>
            </a:r>
            <a:r>
              <a:rPr sz="2200" spc="-5" dirty="0">
                <a:latin typeface="Calibri"/>
                <a:cs typeface="Calibri"/>
              </a:rPr>
              <a:t>chance 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false </a:t>
            </a:r>
            <a:r>
              <a:rPr sz="2200" dirty="0">
                <a:latin typeface="Calibri"/>
                <a:cs typeface="Calibri"/>
              </a:rPr>
              <a:t>negative: </a:t>
            </a:r>
            <a:r>
              <a:rPr sz="2200" spc="-5" dirty="0">
                <a:latin typeface="Calibri"/>
                <a:cs typeface="Calibri"/>
              </a:rPr>
              <a:t>failing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detect a true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effect.</a:t>
            </a:r>
            <a:endParaRPr sz="2200" dirty="0">
              <a:latin typeface="Calibri"/>
              <a:cs typeface="Calibri"/>
            </a:endParaRPr>
          </a:p>
          <a:p>
            <a:pPr marL="355600" marR="145415" indent="-342900">
              <a:lnSpc>
                <a:spcPct val="102299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Results of low-power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5" dirty="0">
                <a:latin typeface="Calibri"/>
                <a:cs typeface="Calibri"/>
              </a:rPr>
              <a:t>have low reproducibility. (Low power from small 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sizes was </a:t>
            </a:r>
            <a:r>
              <a:rPr sz="2200" spc="-5" dirty="0">
                <a:latin typeface="Calibri"/>
                <a:cs typeface="Calibri"/>
              </a:rPr>
              <a:t>regarded </a:t>
            </a:r>
            <a:r>
              <a:rPr sz="2200" spc="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main reason </a:t>
            </a:r>
            <a:r>
              <a:rPr sz="2200" dirty="0">
                <a:latin typeface="Calibri"/>
                <a:cs typeface="Calibri"/>
              </a:rPr>
              <a:t>behind </a:t>
            </a:r>
            <a:r>
              <a:rPr sz="2200" spc="5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low reproducibility  discovered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i="1" spc="-5" dirty="0">
                <a:latin typeface="Calibri"/>
                <a:cs typeface="Calibri"/>
              </a:rPr>
              <a:t>Science </a:t>
            </a: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repeated 100 </a:t>
            </a:r>
            <a:r>
              <a:rPr sz="2200" spc="-10" dirty="0">
                <a:latin typeface="Calibri"/>
                <a:cs typeface="Calibri"/>
              </a:rPr>
              <a:t>psychology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studies.)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high </a:t>
            </a:r>
            <a:r>
              <a:rPr sz="2200" spc="-5" dirty="0">
                <a:latin typeface="Calibri"/>
                <a:cs typeface="Calibri"/>
              </a:rPr>
              <a:t>fraction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low-power </a:t>
            </a:r>
            <a:r>
              <a:rPr sz="2200" spc="-5" dirty="0">
                <a:latin typeface="Calibri"/>
                <a:cs typeface="Calibri"/>
              </a:rPr>
              <a:t>studies that do </a:t>
            </a:r>
            <a:r>
              <a:rPr sz="2200" dirty="0">
                <a:latin typeface="Calibri"/>
                <a:cs typeface="Calibri"/>
              </a:rPr>
              <a:t>reject the </a:t>
            </a:r>
            <a:r>
              <a:rPr sz="2200" spc="-5" dirty="0">
                <a:latin typeface="Calibri"/>
                <a:cs typeface="Calibri"/>
              </a:rPr>
              <a:t>null hypothesis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false  positives.</a:t>
            </a:r>
            <a:endParaRPr sz="2200" dirty="0">
              <a:latin typeface="Calibri"/>
              <a:cs typeface="Calibri"/>
            </a:endParaRPr>
          </a:p>
          <a:p>
            <a:pPr marL="355600" marR="434340" indent="-342900">
              <a:lnSpc>
                <a:spcPct val="102400"/>
              </a:lnSpc>
              <a:spcBef>
                <a:spcPts val="10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If a </a:t>
            </a:r>
            <a:r>
              <a:rPr sz="2200" spc="-5" dirty="0">
                <a:latin typeface="Calibri"/>
                <a:cs typeface="Calibri"/>
              </a:rPr>
              <a:t>statistically </a:t>
            </a:r>
            <a:r>
              <a:rPr sz="2200" spc="-10" dirty="0">
                <a:latin typeface="Calibri"/>
                <a:cs typeface="Calibri"/>
              </a:rPr>
              <a:t>significant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obtained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low </a:t>
            </a:r>
            <a:r>
              <a:rPr sz="2200" spc="5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study, there </a:t>
            </a:r>
            <a:r>
              <a:rPr sz="2200" dirty="0">
                <a:latin typeface="Calibri"/>
                <a:cs typeface="Calibri"/>
              </a:rPr>
              <a:t>is a  </a:t>
            </a:r>
            <a:r>
              <a:rPr sz="2200" spc="-5" dirty="0">
                <a:latin typeface="Calibri"/>
                <a:cs typeface="Calibri"/>
              </a:rPr>
              <a:t>worryingly </a:t>
            </a:r>
            <a:r>
              <a:rPr sz="2200" spc="-10" dirty="0">
                <a:latin typeface="Calibri"/>
                <a:cs typeface="Calibri"/>
              </a:rPr>
              <a:t>high </a:t>
            </a:r>
            <a:r>
              <a:rPr sz="2200" spc="-5" dirty="0">
                <a:latin typeface="Calibri"/>
                <a:cs typeface="Calibri"/>
              </a:rPr>
              <a:t>chance 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estimated effect </a:t>
            </a:r>
            <a:r>
              <a:rPr sz="2200" dirty="0">
                <a:latin typeface="Calibri"/>
                <a:cs typeface="Calibri"/>
              </a:rPr>
              <a:t>is in the </a:t>
            </a:r>
            <a:r>
              <a:rPr sz="2200" spc="-5" dirty="0">
                <a:latin typeface="Calibri"/>
                <a:cs typeface="Calibri"/>
              </a:rPr>
              <a:t>wrong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direction.</a:t>
            </a:r>
            <a:endParaRPr sz="2200" dirty="0">
              <a:latin typeface="Calibri"/>
              <a:cs typeface="Calibri"/>
            </a:endParaRPr>
          </a:p>
          <a:p>
            <a:pPr marL="355600" marR="629285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effect </a:t>
            </a:r>
            <a:r>
              <a:rPr sz="2200" spc="-5" dirty="0">
                <a:latin typeface="Calibri"/>
                <a:cs typeface="Calibri"/>
              </a:rPr>
              <a:t>size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highly </a:t>
            </a:r>
            <a:r>
              <a:rPr sz="2200" dirty="0">
                <a:latin typeface="Calibri"/>
                <a:cs typeface="Calibri"/>
              </a:rPr>
              <a:t>uncertain </a:t>
            </a:r>
            <a:r>
              <a:rPr sz="2200" spc="-5" dirty="0">
                <a:latin typeface="Calibri"/>
                <a:cs typeface="Calibri"/>
              </a:rPr>
              <a:t>(wide confidence intervals) in  studies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small sample </a:t>
            </a:r>
            <a:r>
              <a:rPr sz="2200" spc="5" dirty="0">
                <a:latin typeface="Calibri"/>
                <a:cs typeface="Calibri"/>
              </a:rPr>
              <a:t>size.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6" y="701928"/>
            <a:ext cx="98739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Problems with low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sz="4400" spc="-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27" y="2308449"/>
            <a:ext cx="4648200" cy="37289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117475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If a </a:t>
            </a:r>
            <a:r>
              <a:rPr sz="2200" spc="-5" dirty="0">
                <a:latin typeface="Calibri"/>
                <a:cs typeface="Calibri"/>
              </a:rPr>
              <a:t>statistically </a:t>
            </a:r>
            <a:r>
              <a:rPr sz="2200" spc="-10" dirty="0">
                <a:latin typeface="Calibri"/>
                <a:cs typeface="Calibri"/>
              </a:rPr>
              <a:t>significant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is  </a:t>
            </a:r>
            <a:r>
              <a:rPr sz="2200" spc="-5" dirty="0">
                <a:latin typeface="Calibri"/>
                <a:cs typeface="Calibri"/>
              </a:rPr>
              <a:t>obtained in </a:t>
            </a:r>
            <a:r>
              <a:rPr sz="2200" dirty="0">
                <a:latin typeface="Calibri"/>
                <a:cs typeface="Calibri"/>
              </a:rPr>
              <a:t>a low </a:t>
            </a:r>
            <a:r>
              <a:rPr sz="2200" spc="-5" dirty="0">
                <a:latin typeface="Calibri"/>
                <a:cs typeface="Calibri"/>
              </a:rPr>
              <a:t>power study,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estimate of </a:t>
            </a:r>
            <a:r>
              <a:rPr sz="2200" dirty="0">
                <a:latin typeface="Calibri"/>
                <a:cs typeface="Calibri"/>
              </a:rPr>
              <a:t>effect is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5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exaggerated (“winner’s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curse”).</a:t>
            </a:r>
            <a:endParaRPr sz="2200" dirty="0">
              <a:latin typeface="Calibri"/>
              <a:cs typeface="Calibri"/>
            </a:endParaRPr>
          </a:p>
          <a:p>
            <a:pPr marL="355600" marR="288290" indent="-342900">
              <a:lnSpc>
                <a:spcPct val="1018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This “curse” can </a:t>
            </a:r>
            <a:r>
              <a:rPr sz="2200" dirty="0">
                <a:latin typeface="Calibri"/>
                <a:cs typeface="Calibri"/>
              </a:rPr>
              <a:t>affect the </a:t>
            </a:r>
            <a:r>
              <a:rPr sz="2200" spc="-10" dirty="0">
                <a:latin typeface="Calibri"/>
                <a:cs typeface="Calibri"/>
              </a:rPr>
              <a:t>design  </a:t>
            </a:r>
            <a:r>
              <a:rPr sz="2200" spc="-5" dirty="0">
                <a:latin typeface="Calibri"/>
                <a:cs typeface="Calibri"/>
              </a:rPr>
              <a:t>and conclusions of replication  studies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2299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We saw this </a:t>
            </a:r>
            <a:r>
              <a:rPr sz="2200" dirty="0">
                <a:latin typeface="Calibri"/>
                <a:cs typeface="Calibri"/>
              </a:rPr>
              <a:t>effect in the </a:t>
            </a:r>
            <a:r>
              <a:rPr sz="2200" i="1" spc="-5" dirty="0">
                <a:latin typeface="Calibri"/>
                <a:cs typeface="Calibri"/>
              </a:rPr>
              <a:t>Science  </a:t>
            </a:r>
            <a:r>
              <a:rPr sz="2200" spc="-5" dirty="0">
                <a:latin typeface="Calibri"/>
                <a:cs typeface="Calibri"/>
              </a:rPr>
              <a:t>study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repeated 100 psychology  studies.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076" y="6387689"/>
            <a:ext cx="2931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Button et al </a:t>
            </a:r>
            <a:r>
              <a:rPr sz="1400" spc="-10" dirty="0">
                <a:latin typeface="Calibri"/>
                <a:cs typeface="Calibri"/>
              </a:rPr>
              <a:t>(2013) </a:t>
            </a:r>
            <a:r>
              <a:rPr sz="1400" i="1" spc="-5" dirty="0">
                <a:latin typeface="Calibri"/>
                <a:cs typeface="Calibri"/>
              </a:rPr>
              <a:t>Nature Neuroscience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6562124" y="1676400"/>
            <a:ext cx="3837458" cy="532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9797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Goals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planning </a:t>
            </a:r>
            <a:r>
              <a:rPr sz="4400" spc="-10" dirty="0">
                <a:solidFill>
                  <a:schemeClr val="accent1">
                    <a:lumMod val="75000"/>
                  </a:schemeClr>
                </a:solidFill>
              </a:rPr>
              <a:t>your </a:t>
            </a: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sample 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743200"/>
            <a:ext cx="9448800" cy="33992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68300" marR="27432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200" b="1" i="1" spc="-5" dirty="0">
                <a:latin typeface="Calibri"/>
                <a:cs typeface="Calibri"/>
              </a:rPr>
              <a:t>Plan for precision. </a:t>
            </a:r>
            <a:r>
              <a:rPr sz="2200" spc="-5" dirty="0">
                <a:latin typeface="Calibri"/>
                <a:cs typeface="Calibri"/>
              </a:rPr>
              <a:t>Choose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yields a </a:t>
            </a:r>
            <a:r>
              <a:rPr sz="2200" spc="-5" dirty="0">
                <a:latin typeface="Calibri"/>
                <a:cs typeface="Calibri"/>
              </a:rPr>
              <a:t>confidence </a:t>
            </a:r>
            <a:r>
              <a:rPr sz="2200" dirty="0">
                <a:latin typeface="Calibri"/>
                <a:cs typeface="Calibri"/>
              </a:rPr>
              <a:t>interval </a:t>
            </a:r>
            <a:r>
              <a:rPr sz="2200" spc="-10" dirty="0">
                <a:latin typeface="Calibri"/>
                <a:cs typeface="Calibri"/>
              </a:rPr>
              <a:t>of  specified </a:t>
            </a:r>
            <a:r>
              <a:rPr sz="2200" dirty="0">
                <a:latin typeface="Calibri"/>
                <a:cs typeface="Calibri"/>
              </a:rPr>
              <a:t>width when estimating </a:t>
            </a:r>
            <a:r>
              <a:rPr sz="2200" spc="-5" dirty="0">
                <a:latin typeface="Calibri"/>
                <a:cs typeface="Calibri"/>
              </a:rPr>
              <a:t>magnitude.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narrow confidence </a:t>
            </a:r>
            <a:r>
              <a:rPr sz="2200" dirty="0">
                <a:latin typeface="Calibri"/>
                <a:cs typeface="Calibri"/>
              </a:rPr>
              <a:t>interval  </a:t>
            </a:r>
            <a:r>
              <a:rPr sz="2200" spc="-5" dirty="0">
                <a:latin typeface="Calibri"/>
                <a:cs typeface="Calibri"/>
              </a:rPr>
              <a:t>means </a:t>
            </a:r>
            <a:r>
              <a:rPr sz="220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magnitude estimate of </a:t>
            </a:r>
            <a:r>
              <a:rPr sz="2200" spc="-10" dirty="0">
                <a:latin typeface="Calibri"/>
                <a:cs typeface="Calibri"/>
              </a:rPr>
              <a:t>high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precision.</a:t>
            </a:r>
            <a:endParaRPr sz="2200" dirty="0">
              <a:latin typeface="Calibri"/>
              <a:cs typeface="Calibri"/>
            </a:endParaRPr>
          </a:p>
          <a:p>
            <a:pPr marL="368300" marR="17780" indent="-342900">
              <a:lnSpc>
                <a:spcPct val="102299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200" b="1" i="1" spc="-5" dirty="0">
                <a:latin typeface="Calibri"/>
                <a:cs typeface="Calibri"/>
              </a:rPr>
              <a:t>Plan for power. </a:t>
            </a:r>
            <a:r>
              <a:rPr sz="2200" spc="-5" dirty="0">
                <a:latin typeface="Calibri"/>
                <a:cs typeface="Calibri"/>
              </a:rPr>
              <a:t>Involves choosing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would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high  probability of </a:t>
            </a:r>
            <a:r>
              <a:rPr sz="2200" dirty="0">
                <a:latin typeface="Calibri"/>
                <a:cs typeface="Calibri"/>
              </a:rPr>
              <a:t>rejecting </a:t>
            </a:r>
            <a:r>
              <a:rPr sz="2200" spc="10" dirty="0">
                <a:latin typeface="Calibri"/>
                <a:cs typeface="Calibri"/>
              </a:rPr>
              <a:t>H</a:t>
            </a:r>
            <a:r>
              <a:rPr sz="2175" spc="15" baseline="-7662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(≥ 80%) if the </a:t>
            </a:r>
            <a:r>
              <a:rPr sz="2200" spc="-5" dirty="0">
                <a:latin typeface="Calibri"/>
                <a:cs typeface="Calibri"/>
              </a:rPr>
              <a:t>absolute </a:t>
            </a:r>
            <a:r>
              <a:rPr sz="2200" spc="-10" dirty="0">
                <a:latin typeface="Calibri"/>
                <a:cs typeface="Calibri"/>
              </a:rPr>
              <a:t>magnitude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difference  between the </a:t>
            </a:r>
            <a:r>
              <a:rPr sz="2200" spc="-5" dirty="0">
                <a:latin typeface="Calibri"/>
                <a:cs typeface="Calibri"/>
              </a:rPr>
              <a:t>means, </a:t>
            </a:r>
            <a:r>
              <a:rPr sz="2200" spc="-10" dirty="0">
                <a:latin typeface="Calibri"/>
                <a:cs typeface="Calibri"/>
              </a:rPr>
              <a:t>|</a:t>
            </a:r>
            <a:r>
              <a:rPr sz="2300" i="1" spc="-10" dirty="0">
                <a:latin typeface="Symbol"/>
                <a:cs typeface="Symbol"/>
              </a:rPr>
              <a:t></a:t>
            </a:r>
            <a:r>
              <a:rPr sz="2175" spc="-15" baseline="-7662" dirty="0">
                <a:latin typeface="Calibri"/>
                <a:cs typeface="Calibri"/>
              </a:rPr>
              <a:t>1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Symbol"/>
                <a:cs typeface="Symbol"/>
              </a:rPr>
              <a:t></a:t>
            </a:r>
            <a:r>
              <a:rPr sz="2175" spc="-22" baseline="-7662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|, </a:t>
            </a:r>
            <a:r>
              <a:rPr sz="2200" dirty="0">
                <a:latin typeface="Calibri"/>
                <a:cs typeface="Calibri"/>
              </a:rPr>
              <a:t>is at </a:t>
            </a:r>
            <a:r>
              <a:rPr sz="2200" spc="-5" dirty="0">
                <a:latin typeface="Calibri"/>
                <a:cs typeface="Calibri"/>
              </a:rPr>
              <a:t>least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great </a:t>
            </a:r>
            <a:r>
              <a:rPr sz="2200" dirty="0">
                <a:latin typeface="Calibri"/>
                <a:cs typeface="Calibri"/>
              </a:rPr>
              <a:t>as a </a:t>
            </a:r>
            <a:r>
              <a:rPr sz="2200" spc="-5" dirty="0">
                <a:latin typeface="Calibri"/>
                <a:cs typeface="Calibri"/>
              </a:rPr>
              <a:t>specified value</a:t>
            </a:r>
            <a:r>
              <a:rPr sz="2200" spc="-2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68300" marR="110489" indent="-342900">
              <a:lnSpc>
                <a:spcPct val="101899"/>
              </a:lnSpc>
              <a:spcBef>
                <a:spcPts val="1090"/>
              </a:spcBef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sz="2200" b="1" i="1" spc="-5" dirty="0">
                <a:latin typeface="Calibri"/>
                <a:cs typeface="Calibri"/>
              </a:rPr>
              <a:t>Compensate for </a:t>
            </a:r>
            <a:r>
              <a:rPr sz="2200" b="1" i="1" dirty="0">
                <a:latin typeface="Calibri"/>
                <a:cs typeface="Calibri"/>
              </a:rPr>
              <a:t>data loss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10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experimental </a:t>
            </a:r>
            <a:r>
              <a:rPr sz="2200" spc="-5" dirty="0">
                <a:latin typeface="Calibri"/>
                <a:cs typeface="Calibri"/>
              </a:rPr>
              <a:t>individuals may die, </a:t>
            </a:r>
            <a:r>
              <a:rPr sz="2200" dirty="0">
                <a:latin typeface="Calibri"/>
                <a:cs typeface="Calibri"/>
              </a:rPr>
              <a:t>leave the  </a:t>
            </a:r>
            <a:r>
              <a:rPr sz="2200" spc="-5" dirty="0">
                <a:latin typeface="Calibri"/>
                <a:cs typeface="Calibri"/>
              </a:rPr>
              <a:t>study, or be </a:t>
            </a:r>
            <a:r>
              <a:rPr sz="2200" spc="-10" dirty="0">
                <a:latin typeface="Calibri"/>
                <a:cs typeface="Calibri"/>
              </a:rPr>
              <a:t>lost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and the end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study. </a:t>
            </a:r>
            <a:r>
              <a:rPr sz="2200" spc="-5" dirty="0">
                <a:latin typeface="Calibri"/>
                <a:cs typeface="Calibri"/>
              </a:rPr>
              <a:t>The starting 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-5" dirty="0">
                <a:latin typeface="Calibri"/>
                <a:cs typeface="Calibri"/>
              </a:rPr>
              <a:t>should be </a:t>
            </a:r>
            <a:r>
              <a:rPr sz="2200" spc="5" dirty="0">
                <a:latin typeface="Calibri"/>
                <a:cs typeface="Calibri"/>
              </a:rPr>
              <a:t>made </a:t>
            </a:r>
            <a:r>
              <a:rPr sz="2200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larger </a:t>
            </a:r>
            <a:r>
              <a:rPr sz="2200" spc="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compensate.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67" y="701928"/>
            <a:ext cx="8502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accent1">
                    <a:lumMod val="75000"/>
                  </a:schemeClr>
                </a:solidFill>
              </a:rPr>
              <a:t>More hard</a:t>
            </a:r>
            <a:r>
              <a:rPr sz="440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75000"/>
                  </a:schemeClr>
                </a:solidFill>
              </a:rPr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743200"/>
            <a:ext cx="9006205" cy="2705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>
              <a:lnSpc>
                <a:spcPct val="10229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allocate replicates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dirty="0">
                <a:latin typeface="Calibri"/>
                <a:cs typeface="Calibri"/>
              </a:rPr>
              <a:t>levels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experiment: </a:t>
            </a:r>
            <a:r>
              <a:rPr sz="2200" dirty="0">
                <a:latin typeface="Calibri"/>
                <a:cs typeface="Calibri"/>
              </a:rPr>
              <a:t>Is it </a:t>
            </a:r>
            <a:r>
              <a:rPr sz="2200" spc="-5" dirty="0">
                <a:latin typeface="Calibri"/>
                <a:cs typeface="Calibri"/>
              </a:rPr>
              <a:t>better </a:t>
            </a:r>
            <a:r>
              <a:rPr sz="2200" spc="5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have more </a:t>
            </a:r>
            <a:r>
              <a:rPr sz="2200" spc="-10" dirty="0">
                <a:latin typeface="Calibri"/>
                <a:cs typeface="Calibri"/>
              </a:rPr>
              <a:t>plots, </a:t>
            </a:r>
            <a:r>
              <a:rPr sz="2200" spc="-5" dirty="0">
                <a:latin typeface="Calibri"/>
                <a:cs typeface="Calibri"/>
              </a:rPr>
              <a:t>or more </a:t>
            </a:r>
            <a:r>
              <a:rPr sz="2200" dirty="0">
                <a:latin typeface="Calibri"/>
                <a:cs typeface="Calibri"/>
              </a:rPr>
              <a:t>plants </a:t>
            </a:r>
            <a:r>
              <a:rPr sz="2200" spc="-5" dirty="0">
                <a:latin typeface="Calibri"/>
                <a:cs typeface="Calibri"/>
              </a:rPr>
              <a:t>within plots? </a:t>
            </a:r>
            <a:r>
              <a:rPr sz="2200" dirty="0">
                <a:latin typeface="Calibri"/>
                <a:cs typeface="Calibri"/>
              </a:rPr>
              <a:t>Is it better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have more </a:t>
            </a:r>
            <a:r>
              <a:rPr sz="2200" spc="-10" dirty="0">
                <a:latin typeface="Calibri"/>
                <a:cs typeface="Calibri"/>
              </a:rPr>
              <a:t>small  </a:t>
            </a:r>
            <a:r>
              <a:rPr sz="2200" spc="-5" dirty="0">
                <a:latin typeface="Calibri"/>
                <a:cs typeface="Calibri"/>
              </a:rPr>
              <a:t>families, or </a:t>
            </a:r>
            <a:r>
              <a:rPr sz="2200" dirty="0">
                <a:latin typeface="Calibri"/>
                <a:cs typeface="Calibri"/>
              </a:rPr>
              <a:t>fewer, </a:t>
            </a:r>
            <a:r>
              <a:rPr sz="2200" spc="-5" dirty="0">
                <a:latin typeface="Calibri"/>
                <a:cs typeface="Calibri"/>
              </a:rPr>
              <a:t>larger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families?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calculations </a:t>
            </a:r>
            <a:r>
              <a:rPr sz="2200" dirty="0">
                <a:latin typeface="Calibri"/>
                <a:cs typeface="Calibri"/>
              </a:rPr>
              <a:t>are available in R </a:t>
            </a:r>
            <a:r>
              <a:rPr sz="2200" spc="-5" dirty="0">
                <a:latin typeface="Calibri"/>
                <a:cs typeface="Calibri"/>
              </a:rPr>
              <a:t>for standard </a:t>
            </a:r>
            <a:r>
              <a:rPr sz="2200" dirty="0">
                <a:latin typeface="Calibri"/>
                <a:cs typeface="Calibri"/>
              </a:rPr>
              <a:t>experimental </a:t>
            </a:r>
            <a:r>
              <a:rPr sz="2200" spc="-5" dirty="0">
                <a:latin typeface="Calibri"/>
                <a:cs typeface="Calibri"/>
              </a:rPr>
              <a:t>designs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(e.g.,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b="1" dirty="0" err="1">
                <a:latin typeface="Courier New"/>
                <a:cs typeface="Courier New"/>
              </a:rPr>
              <a:t>pwr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package</a:t>
            </a:r>
            <a:r>
              <a:rPr sz="2200" spc="-5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358775" marR="645795" indent="-342900">
              <a:lnSpc>
                <a:spcPct val="103200"/>
              </a:lnSpc>
              <a:spcBef>
                <a:spcPts val="112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z="2200" dirty="0">
                <a:latin typeface="Calibri"/>
                <a:cs typeface="Calibri"/>
              </a:rPr>
              <a:t>R is an </a:t>
            </a:r>
            <a:r>
              <a:rPr sz="2200" spc="-5" dirty="0">
                <a:latin typeface="Calibri"/>
                <a:cs typeface="Calibri"/>
              </a:rPr>
              <a:t>amazing tool for simulating data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help </a:t>
            </a:r>
            <a:r>
              <a:rPr sz="2200" dirty="0">
                <a:latin typeface="Calibri"/>
                <a:cs typeface="Calibri"/>
              </a:rPr>
              <a:t>plan </a:t>
            </a:r>
            <a:r>
              <a:rPr sz="2200" spc="-5" dirty="0">
                <a:latin typeface="Calibri"/>
                <a:cs typeface="Calibri"/>
              </a:rPr>
              <a:t>sample size for </a:t>
            </a:r>
            <a:r>
              <a:rPr sz="2200" dirty="0">
                <a:latin typeface="Calibri"/>
                <a:cs typeface="Calibri"/>
              </a:rPr>
              <a:t>any  experimental </a:t>
            </a:r>
            <a:r>
              <a:rPr sz="2200" spc="-10" dirty="0">
                <a:latin typeface="Calibri"/>
                <a:cs typeface="Calibri"/>
              </a:rPr>
              <a:t>design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lang="en-US" sz="2200" spc="-5" dirty="0">
                <a:latin typeface="Calibri"/>
                <a:cs typeface="Calibri"/>
              </a:rPr>
              <a:t>lab</a:t>
            </a:r>
            <a:r>
              <a:rPr sz="2200" dirty="0">
                <a:latin typeface="Calibri"/>
                <a:cs typeface="Calibri"/>
              </a:rPr>
              <a:t>!).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3819</Words>
  <Application>Microsoft Office PowerPoint</Application>
  <PresentationFormat>Custom</PresentationFormat>
  <Paragraphs>248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helvetica neue</vt:lpstr>
      <vt:lpstr>Noto Serif</vt:lpstr>
      <vt:lpstr>Symbol</vt:lpstr>
      <vt:lpstr>Times New Roman</vt:lpstr>
      <vt:lpstr>Office Theme</vt:lpstr>
      <vt:lpstr>C7041 Experimental Design and Analysis</vt:lpstr>
      <vt:lpstr>2.03: Experimental Design 2</vt:lpstr>
      <vt:lpstr>Outline</vt:lpstr>
      <vt:lpstr>Power and sample size</vt:lpstr>
      <vt:lpstr>Plan your sample size</vt:lpstr>
      <vt:lpstr>Problems with low power studies</vt:lpstr>
      <vt:lpstr>Problems with low power studies</vt:lpstr>
      <vt:lpstr>Goals when planning your sample size</vt:lpstr>
      <vt:lpstr>More hard decisions</vt:lpstr>
      <vt:lpstr>Challenges of planning sample size</vt:lpstr>
      <vt:lpstr>Experiment vs observational study</vt:lpstr>
      <vt:lpstr>Why do experiments?</vt:lpstr>
      <vt:lpstr>PowerPoint Presentation</vt:lpstr>
      <vt:lpstr>Clinical trials, animal trial, field trials</vt:lpstr>
      <vt:lpstr>Example experiment (clinical trial)</vt:lpstr>
      <vt:lpstr>PowerPoint Presentation</vt:lpstr>
      <vt:lpstr>Example experiment (clinical trial)</vt:lpstr>
      <vt:lpstr>Example experiment (clinical trial)</vt:lpstr>
      <vt:lpstr>Simultaneous control group</vt:lpstr>
      <vt:lpstr>Randomization</vt:lpstr>
      <vt:lpstr>Blinding</vt:lpstr>
      <vt:lpstr>Blinding</vt:lpstr>
      <vt:lpstr>Minimizing the effects of sampling error</vt:lpstr>
      <vt:lpstr>Replication</vt:lpstr>
      <vt:lpstr>PowerPoint Presentation</vt:lpstr>
      <vt:lpstr>PowerPoint Presentation</vt:lpstr>
      <vt:lpstr>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Many experimental designs have been developed</vt:lpstr>
      <vt:lpstr>Analysis follows design</vt:lpstr>
      <vt:lpstr>Analysis follows design</vt:lpstr>
      <vt:lpstr>What if you can't do experiments?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today</dc:title>
  <dc:creator>schluter</dc:creator>
  <cp:lastModifiedBy>Ed Harris</cp:lastModifiedBy>
  <cp:revision>23</cp:revision>
  <dcterms:created xsi:type="dcterms:W3CDTF">2020-09-20T21:11:56Z</dcterms:created>
  <dcterms:modified xsi:type="dcterms:W3CDTF">2020-11-05T16:36:43Z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2020-09-20T00:00:00Z</vt:filetime>
  </property>
</Properties>
</file>