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3" r:id="rId2"/>
    <p:sldId id="29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2267712"/>
            <a:ext cx="93268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89782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6760" y="1216862"/>
            <a:ext cx="9479279" cy="465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fs.nrcan.gc.ca/subsite/glfc-sugarbush/alsophila-pometaria-images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doi.org/10.1890/0012-9658(2007)88%5b56:SACIED%5d2.0.CO;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tree.2008.10.008" TargetMode="External"/><Relationship Id="rId5" Type="http://schemas.openxmlformats.org/officeDocument/2006/relationships/hyperlink" Target="https://doi.org/10.1016/j.tree.2019.12.004" TargetMode="Externa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718819" y="2302677"/>
            <a:ext cx="3243581" cy="2229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377586"/>
            <a:ext cx="940815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Factorial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sz="4400" b="0" spc="-15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the factors </a:t>
            </a: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sz="4400" b="0" spc="4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14800" y="3048000"/>
            <a:ext cx="32194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Futuyma </a:t>
            </a:r>
            <a:r>
              <a:rPr sz="2200" spc="-5" dirty="0">
                <a:latin typeface="Calibri"/>
                <a:cs typeface="Calibri"/>
              </a:rPr>
              <a:t>and Philippi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(1987)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19600" y="3544823"/>
            <a:ext cx="5386070" cy="725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Fall </a:t>
            </a:r>
            <a:r>
              <a:rPr sz="2000" spc="-5" dirty="0">
                <a:latin typeface="Calibri"/>
                <a:cs typeface="Calibri"/>
              </a:rPr>
              <a:t>cankerworm, </a:t>
            </a:r>
            <a:r>
              <a:rPr sz="2000" i="1" spc="-5" dirty="0">
                <a:latin typeface="Calibri"/>
                <a:cs typeface="Calibri"/>
              </a:rPr>
              <a:t>Alsophila</a:t>
            </a:r>
            <a:r>
              <a:rPr sz="2000" i="1" spc="3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pometaria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400" i="1" spc="-5" dirty="0">
                <a:latin typeface="Calibri"/>
                <a:cs typeface="Calibri"/>
                <a:hlinkClick r:id="rId3"/>
              </a:rPr>
              <a:t>http://cfs.nrcan.gc.ca/subsite/glfc-sugarbush/alsophila-pometaria-images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4718479"/>
            <a:ext cx="9408160" cy="22974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74015" algn="just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Caterpillars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fall cankerworm feed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leaves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hardwood trees. Adult  female </a:t>
            </a:r>
            <a:r>
              <a:rPr sz="2200" dirty="0">
                <a:latin typeface="Calibri"/>
                <a:cs typeface="Calibri"/>
              </a:rPr>
              <a:t>moths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wingless. </a:t>
            </a:r>
            <a:r>
              <a:rPr sz="2200" dirty="0">
                <a:latin typeface="Calibri"/>
                <a:cs typeface="Calibri"/>
              </a:rPr>
              <a:t>Many </a:t>
            </a:r>
            <a:r>
              <a:rPr sz="2200" spc="-5" dirty="0">
                <a:latin typeface="Calibri"/>
                <a:cs typeface="Calibri"/>
              </a:rPr>
              <a:t>reproduce clonally, producing </a:t>
            </a:r>
            <a:r>
              <a:rPr sz="2200" dirty="0">
                <a:latin typeface="Calibri"/>
                <a:cs typeface="Calibri"/>
              </a:rPr>
              <a:t>only </a:t>
            </a:r>
            <a:r>
              <a:rPr sz="2200" spc="-5" dirty="0">
                <a:latin typeface="Calibri"/>
                <a:cs typeface="Calibri"/>
              </a:rPr>
              <a:t>daughters  genetically identical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themselves.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17300"/>
              </a:lnSpc>
              <a:spcBef>
                <a:spcPts val="575"/>
              </a:spcBef>
            </a:pPr>
            <a:r>
              <a:rPr sz="2200" dirty="0">
                <a:latin typeface="Calibri"/>
                <a:cs typeface="Calibri"/>
              </a:rPr>
              <a:t>Research </a:t>
            </a:r>
            <a:r>
              <a:rPr sz="2200" spc="-5" dirty="0">
                <a:latin typeface="Calibri"/>
                <a:cs typeface="Calibri"/>
              </a:rPr>
              <a:t>question: </a:t>
            </a: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effect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tree species on growth; and how </a:t>
            </a:r>
            <a:r>
              <a:rPr sz="2200" dirty="0">
                <a:latin typeface="Calibri"/>
                <a:cs typeface="Calibri"/>
              </a:rPr>
              <a:t>much </a:t>
            </a:r>
            <a:r>
              <a:rPr sz="2200" spc="-35" dirty="0">
                <a:latin typeface="Calibri"/>
                <a:cs typeface="Calibri"/>
              </a:rPr>
              <a:t>do  </a:t>
            </a:r>
            <a:r>
              <a:rPr sz="2200" dirty="0">
                <a:latin typeface="Calibri"/>
                <a:cs typeface="Calibri"/>
              </a:rPr>
              <a:t>clones </a:t>
            </a:r>
            <a:r>
              <a:rPr sz="2200" spc="-5" dirty="0">
                <a:latin typeface="Calibri"/>
                <a:cs typeface="Calibri"/>
              </a:rPr>
              <a:t>vary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growth? This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question about </a:t>
            </a:r>
            <a:r>
              <a:rPr lang="en-US" sz="2200" b="1" spc="-5" dirty="0">
                <a:latin typeface="Calibri"/>
                <a:cs typeface="Calibri"/>
              </a:rPr>
              <a:t>individual</a:t>
            </a:r>
            <a:r>
              <a:rPr sz="2200" b="1" spc="-5" dirty="0">
                <a:latin typeface="Calibri"/>
                <a:cs typeface="Calibri"/>
              </a:rPr>
              <a:t> clones </a:t>
            </a:r>
            <a:r>
              <a:rPr sz="2200" spc="-5" dirty="0">
                <a:latin typeface="Calibri"/>
                <a:cs typeface="Calibri"/>
              </a:rPr>
              <a:t>but about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b="1" dirty="0">
                <a:latin typeface="Calibri"/>
                <a:cs typeface="Calibri"/>
              </a:rPr>
              <a:t>population </a:t>
            </a:r>
            <a:r>
              <a:rPr sz="2200" b="1" spc="5" dirty="0">
                <a:latin typeface="Calibri"/>
                <a:cs typeface="Calibri"/>
              </a:rPr>
              <a:t>of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clones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381000" y="3483096"/>
            <a:ext cx="5562600" cy="35434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608" y="1914983"/>
            <a:ext cx="9466580" cy="1205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Design: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9 </a:t>
            </a:r>
            <a:r>
              <a:rPr sz="2200" spc="-5" dirty="0">
                <a:latin typeface="Calibri"/>
                <a:cs typeface="Calibri"/>
              </a:rPr>
              <a:t>female </a:t>
            </a:r>
            <a:r>
              <a:rPr sz="2200" dirty="0">
                <a:latin typeface="Calibri"/>
                <a:cs typeface="Calibri"/>
              </a:rPr>
              <a:t>moths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population </a:t>
            </a:r>
            <a:r>
              <a:rPr sz="2200" dirty="0">
                <a:latin typeface="Calibri"/>
                <a:cs typeface="Calibri"/>
              </a:rPr>
              <a:t>in NY. Raise </a:t>
            </a:r>
            <a:r>
              <a:rPr sz="2200" spc="-10" dirty="0">
                <a:latin typeface="Calibri"/>
                <a:cs typeface="Calibri"/>
              </a:rPr>
              <a:t>larvae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9 </a:t>
            </a:r>
            <a:r>
              <a:rPr sz="2200" spc="-5" dirty="0">
                <a:latin typeface="Calibri"/>
                <a:cs typeface="Calibri"/>
              </a:rPr>
              <a:t>clones 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leaves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4 </a:t>
            </a:r>
            <a:r>
              <a:rPr sz="2200" spc="-5" dirty="0">
                <a:latin typeface="Calibri"/>
                <a:cs typeface="Calibri"/>
              </a:rPr>
              <a:t>tree species. Measure growth </a:t>
            </a:r>
            <a:r>
              <a:rPr sz="2200" dirty="0">
                <a:latin typeface="Calibri"/>
                <a:cs typeface="Calibri"/>
              </a:rPr>
              <a:t>after </a:t>
            </a:r>
            <a:r>
              <a:rPr sz="2200" spc="-10" dirty="0">
                <a:latin typeface="Calibri"/>
                <a:cs typeface="Calibri"/>
              </a:rPr>
              <a:t>15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days.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factors: </a:t>
            </a:r>
            <a:r>
              <a:rPr sz="2200" b="1" spc="5" dirty="0">
                <a:latin typeface="Calibri"/>
                <a:cs typeface="Calibri"/>
              </a:rPr>
              <a:t>Tree </a:t>
            </a:r>
            <a:r>
              <a:rPr sz="2200" b="1" spc="-5" dirty="0">
                <a:latin typeface="Calibri"/>
                <a:cs typeface="Calibri"/>
              </a:rPr>
              <a:t>species </a:t>
            </a:r>
            <a:r>
              <a:rPr sz="2200" spc="-5" dirty="0">
                <a:latin typeface="Calibri"/>
                <a:cs typeface="Calibri"/>
              </a:rPr>
              <a:t>(fixed), </a:t>
            </a:r>
            <a:r>
              <a:rPr sz="2200" b="1" i="1" dirty="0">
                <a:latin typeface="Calibri"/>
                <a:cs typeface="Calibri"/>
              </a:rPr>
              <a:t>Clone</a:t>
            </a:r>
            <a:r>
              <a:rPr sz="2200" b="1" i="1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(random)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2484" y="4495800"/>
            <a:ext cx="4179316" cy="1846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Interaction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plot:</a:t>
            </a:r>
            <a:endParaRPr sz="1800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969"/>
              </a:spcBef>
            </a:pPr>
            <a:r>
              <a:rPr sz="1800" spc="-5" dirty="0">
                <a:latin typeface="Calibri"/>
                <a:cs typeface="Calibri"/>
              </a:rPr>
              <a:t>Mean growth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caterpillars </a:t>
            </a:r>
            <a:r>
              <a:rPr sz="1800" dirty="0">
                <a:latin typeface="Calibri"/>
                <a:cs typeface="Calibri"/>
              </a:rPr>
              <a:t>from 9  </a:t>
            </a:r>
            <a:r>
              <a:rPr sz="1800" spc="-5" dirty="0">
                <a:latin typeface="Calibri"/>
                <a:cs typeface="Calibri"/>
              </a:rPr>
              <a:t>families (clones) raised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dirty="0">
                <a:latin typeface="Calibri"/>
                <a:cs typeface="Calibri"/>
              </a:rPr>
              <a:t>four </a:t>
            </a:r>
            <a:r>
              <a:rPr sz="1800" spc="-5" dirty="0">
                <a:latin typeface="Calibri"/>
                <a:cs typeface="Calibri"/>
              </a:rPr>
              <a:t>tree  species.</a:t>
            </a:r>
            <a:endParaRPr lang="en-US" sz="1800" spc="-5" dirty="0">
              <a:latin typeface="Calibri"/>
              <a:cs typeface="Calibri"/>
            </a:endParaRPr>
          </a:p>
          <a:p>
            <a:pPr marL="12700" marR="5080" algn="just">
              <a:lnSpc>
                <a:spcPct val="117200"/>
              </a:lnSpc>
              <a:spcBef>
                <a:spcPts val="969"/>
              </a:spcBef>
            </a:pPr>
            <a:endParaRPr sz="18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1800" i="1" dirty="0">
                <a:latin typeface="Calibri"/>
                <a:cs typeface="Calibri"/>
              </a:rPr>
              <a:t>N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326 caterpillars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total.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3952566A-26EF-4079-963A-001DA965A547}"/>
              </a:ext>
            </a:extLst>
          </p:cNvPr>
          <p:cNvSpPr txBox="1">
            <a:spLocks/>
          </p:cNvSpPr>
          <p:nvPr/>
        </p:nvSpPr>
        <p:spPr>
          <a:xfrm>
            <a:off x="718819" y="377586"/>
            <a:ext cx="940815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b="0" kern="0" dirty="0">
                <a:solidFill>
                  <a:schemeClr val="accent1">
                    <a:lumMod val="75000"/>
                  </a:schemeClr>
                </a:solidFill>
              </a:rPr>
              <a:t>Factorial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lang="en-GB" sz="4400" b="0" kern="0" spc="-15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GB" sz="4400" b="0" kern="0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GB" sz="4400" b="0" kern="0"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the factors </a:t>
            </a:r>
            <a:r>
              <a:rPr lang="en-GB" sz="4400" b="0" kern="0" spc="5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n-GB" sz="4400" b="0" kern="0" spc="4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838200" y="4121845"/>
            <a:ext cx="4704920" cy="2997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0279" y="1905000"/>
            <a:ext cx="9885681" cy="1969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 marR="303530">
              <a:lnSpc>
                <a:spcPct val="117000"/>
              </a:lnSpc>
              <a:spcBef>
                <a:spcPts val="105"/>
              </a:spcBef>
            </a:pPr>
            <a:r>
              <a:rPr sz="2200" b="1" spc="-5" dirty="0">
                <a:latin typeface="Calibri"/>
                <a:cs typeface="Calibri"/>
              </a:rPr>
              <a:t>Caterpillars </a:t>
            </a:r>
            <a:r>
              <a:rPr sz="2200" b="1" spc="-10" dirty="0">
                <a:latin typeface="Calibri"/>
                <a:cs typeface="Calibri"/>
              </a:rPr>
              <a:t>from the </a:t>
            </a:r>
            <a:r>
              <a:rPr sz="2200" b="1" spc="-5" dirty="0">
                <a:latin typeface="Calibri"/>
                <a:cs typeface="Calibri"/>
              </a:rPr>
              <a:t>same </a:t>
            </a:r>
            <a:r>
              <a:rPr sz="2200" b="1" dirty="0">
                <a:latin typeface="Calibri"/>
                <a:cs typeface="Calibri"/>
              </a:rPr>
              <a:t>clone are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independent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There are </a:t>
            </a:r>
            <a:r>
              <a:rPr sz="2200" spc="-5" dirty="0">
                <a:latin typeface="Calibri"/>
                <a:cs typeface="Calibri"/>
              </a:rPr>
              <a:t>326 caterpillars but </a:t>
            </a:r>
            <a:r>
              <a:rPr sz="2200" dirty="0">
                <a:latin typeface="Calibri"/>
                <a:cs typeface="Calibri"/>
              </a:rPr>
              <a:t>only 9 </a:t>
            </a:r>
            <a:r>
              <a:rPr sz="2200" spc="-5" dirty="0">
                <a:latin typeface="Calibri"/>
                <a:cs typeface="Calibri"/>
              </a:rPr>
              <a:t>clones.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residual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-10" dirty="0">
                <a:latin typeface="Calibri"/>
                <a:cs typeface="Calibri"/>
              </a:rPr>
              <a:t>square </a:t>
            </a:r>
            <a:r>
              <a:rPr sz="2200" spc="10" dirty="0">
                <a:latin typeface="Calibri"/>
                <a:cs typeface="Calibri"/>
              </a:rPr>
              <a:t>(MS</a:t>
            </a:r>
            <a:r>
              <a:rPr sz="2100" spc="15" baseline="-7936" dirty="0">
                <a:latin typeface="Calibri"/>
                <a:cs typeface="Calibri"/>
              </a:rPr>
              <a:t>residual</a:t>
            </a:r>
            <a:r>
              <a:rPr sz="2200" spc="10" dirty="0">
                <a:latin typeface="Calibri"/>
                <a:cs typeface="Calibri"/>
              </a:rPr>
              <a:t>)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linear 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 </a:t>
            </a:r>
            <a:r>
              <a:rPr sz="2200" dirty="0">
                <a:latin typeface="Calibri"/>
                <a:cs typeface="Calibri"/>
              </a:rPr>
              <a:t>longer the </a:t>
            </a:r>
            <a:r>
              <a:rPr sz="2200" spc="-5" dirty="0">
                <a:latin typeface="Calibri"/>
                <a:cs typeface="Calibri"/>
              </a:rPr>
              <a:t>appropriate quantity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use as a </a:t>
            </a:r>
            <a:r>
              <a:rPr sz="2200" spc="-5" dirty="0">
                <a:latin typeface="Calibri"/>
                <a:cs typeface="Calibri"/>
              </a:rPr>
              <a:t>reference when </a:t>
            </a:r>
            <a:r>
              <a:rPr sz="2200" dirty="0">
                <a:latin typeface="Calibri"/>
                <a:cs typeface="Calibri"/>
              </a:rPr>
              <a:t>asking  whether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squares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larger </a:t>
            </a:r>
            <a:r>
              <a:rPr sz="2200" dirty="0">
                <a:latin typeface="Calibri"/>
                <a:cs typeface="Calibri"/>
              </a:rPr>
              <a:t>than expected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chance. </a:t>
            </a:r>
            <a:r>
              <a:rPr sz="2200" b="1" spc="-10" dirty="0">
                <a:latin typeface="Calibri"/>
                <a:cs typeface="Calibri"/>
              </a:rPr>
              <a:t>To </a:t>
            </a:r>
            <a:r>
              <a:rPr sz="2200" b="1" spc="-15" dirty="0">
                <a:latin typeface="Calibri"/>
                <a:cs typeface="Calibri"/>
              </a:rPr>
              <a:t>do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so</a:t>
            </a:r>
            <a:r>
              <a:rPr lang="en-US"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would </a:t>
            </a:r>
            <a:r>
              <a:rPr sz="2200" b="1" spc="-5" dirty="0">
                <a:latin typeface="Calibri"/>
                <a:cs typeface="Calibri"/>
              </a:rPr>
              <a:t>commit </a:t>
            </a:r>
            <a:r>
              <a:rPr sz="2200" b="1" spc="-5" dirty="0" err="1">
                <a:latin typeface="Calibri"/>
                <a:cs typeface="Calibri"/>
              </a:rPr>
              <a:t>pseudoreplication</a:t>
            </a:r>
            <a:r>
              <a:rPr sz="2200" b="1" spc="-5" dirty="0">
                <a:latin typeface="Calibri"/>
                <a:cs typeface="Calibri"/>
              </a:rPr>
              <a:t>.</a:t>
            </a:r>
            <a:endParaRPr sz="2200" b="1" dirty="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D34D33-0490-4B9D-818F-52826D9A1799}"/>
              </a:ext>
            </a:extLst>
          </p:cNvPr>
          <p:cNvSpPr txBox="1"/>
          <p:nvPr/>
        </p:nvSpPr>
        <p:spPr>
          <a:xfrm>
            <a:off x="7086600" y="4495800"/>
            <a:ext cx="3048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70205">
              <a:spcBef>
                <a:spcPts val="1200"/>
              </a:spcBef>
            </a:pPr>
            <a:r>
              <a:rPr lang="en-GB" sz="1800" dirty="0">
                <a:latin typeface="Calibri"/>
                <a:cs typeface="Calibri"/>
              </a:rPr>
              <a:t>Instead, </a:t>
            </a:r>
            <a:r>
              <a:rPr lang="en-GB" sz="1800" spc="-10" dirty="0">
                <a:latin typeface="Calibri"/>
                <a:cs typeface="Calibri"/>
              </a:rPr>
              <a:t>the </a:t>
            </a:r>
            <a:r>
              <a:rPr lang="en-GB" sz="1800" b="1" spc="-5" dirty="0">
                <a:latin typeface="Calibri"/>
                <a:cs typeface="Calibri"/>
              </a:rPr>
              <a:t>variance </a:t>
            </a:r>
            <a:r>
              <a:rPr lang="en-GB" sz="1800" b="1" spc="-10" dirty="0">
                <a:latin typeface="Calibri"/>
                <a:cs typeface="Calibri"/>
              </a:rPr>
              <a:t>among  </a:t>
            </a:r>
            <a:r>
              <a:rPr lang="en-GB" sz="1800" b="1" dirty="0">
                <a:latin typeface="Calibri"/>
                <a:cs typeface="Calibri"/>
              </a:rPr>
              <a:t>clones is </a:t>
            </a:r>
            <a:r>
              <a:rPr lang="en-GB" sz="1800" b="1" spc="-10" dirty="0">
                <a:latin typeface="Calibri"/>
                <a:cs typeface="Calibri"/>
              </a:rPr>
              <a:t>the </a:t>
            </a:r>
            <a:r>
              <a:rPr lang="en-GB" sz="1800" b="1" spc="-5" dirty="0">
                <a:latin typeface="Calibri"/>
                <a:cs typeface="Calibri"/>
              </a:rPr>
              <a:t>key </a:t>
            </a:r>
            <a:r>
              <a:rPr lang="en-GB" sz="1800" b="1" dirty="0">
                <a:latin typeface="Calibri"/>
                <a:cs typeface="Calibri"/>
              </a:rPr>
              <a:t>to </a:t>
            </a:r>
            <a:r>
              <a:rPr lang="en-GB" sz="1800" b="1" spc="-5" dirty="0">
                <a:latin typeface="Calibri"/>
                <a:cs typeface="Calibri"/>
              </a:rPr>
              <a:t>testing  </a:t>
            </a:r>
            <a:r>
              <a:rPr lang="en-GB" sz="1800" b="1" dirty="0">
                <a:latin typeface="Calibri"/>
                <a:cs typeface="Calibri"/>
              </a:rPr>
              <a:t>treatment</a:t>
            </a:r>
            <a:r>
              <a:rPr lang="en-GB" sz="1800" b="1" spc="-20" dirty="0">
                <a:latin typeface="Calibri"/>
                <a:cs typeface="Calibri"/>
              </a:rPr>
              <a:t> </a:t>
            </a:r>
            <a:r>
              <a:rPr lang="en-GB" sz="1800" b="1" spc="-5" dirty="0">
                <a:latin typeface="Calibri"/>
                <a:cs typeface="Calibri"/>
              </a:rPr>
              <a:t>effects</a:t>
            </a:r>
            <a:endParaRPr lang="en-GB" sz="1800" dirty="0">
              <a:latin typeface="Calibri"/>
              <a:cs typeface="Calibri"/>
            </a:endParaRPr>
          </a:p>
          <a:p>
            <a:pPr marR="17780">
              <a:spcBef>
                <a:spcPts val="1200"/>
              </a:spcBef>
            </a:pPr>
            <a:r>
              <a:rPr lang="en-GB" sz="1800" dirty="0">
                <a:latin typeface="Calibri"/>
                <a:cs typeface="Calibri"/>
              </a:rPr>
              <a:t>(Always </a:t>
            </a:r>
            <a:r>
              <a:rPr lang="en-GB" sz="1800" spc="-5" dirty="0">
                <a:latin typeface="Calibri"/>
                <a:cs typeface="Calibri"/>
              </a:rPr>
              <a:t>report </a:t>
            </a:r>
            <a:r>
              <a:rPr lang="en-GB" sz="1800" i="1" spc="-5" dirty="0">
                <a:latin typeface="Calibri"/>
                <a:cs typeface="Calibri"/>
              </a:rPr>
              <a:t>df </a:t>
            </a:r>
            <a:r>
              <a:rPr lang="en-GB" sz="1800" dirty="0">
                <a:latin typeface="Calibri"/>
                <a:cs typeface="Calibri"/>
              </a:rPr>
              <a:t>with the test statistics </a:t>
            </a:r>
            <a:r>
              <a:rPr lang="en-GB" sz="1800" i="1" dirty="0">
                <a:latin typeface="Calibri"/>
                <a:cs typeface="Calibri"/>
              </a:rPr>
              <a:t>F!)</a:t>
            </a:r>
            <a:endParaRPr lang="en-GB" sz="1800" dirty="0">
              <a:latin typeface="Calibri"/>
              <a:cs typeface="Calibri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3A89D478-805F-4D5E-9DF5-46F3BA9B1770}"/>
              </a:ext>
            </a:extLst>
          </p:cNvPr>
          <p:cNvSpPr txBox="1">
            <a:spLocks/>
          </p:cNvSpPr>
          <p:nvPr/>
        </p:nvSpPr>
        <p:spPr>
          <a:xfrm>
            <a:off x="718819" y="377586"/>
            <a:ext cx="940815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b="0" kern="0" dirty="0">
                <a:solidFill>
                  <a:schemeClr val="accent1">
                    <a:lumMod val="75000"/>
                  </a:schemeClr>
                </a:solidFill>
              </a:rPr>
              <a:t>Factorial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lang="en-GB" sz="4400" b="0" kern="0" spc="-15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GB" sz="4400" b="0" kern="0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GB" sz="4400" b="0" kern="0"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the factors </a:t>
            </a:r>
            <a:r>
              <a:rPr lang="en-GB" sz="4400" b="0" kern="0" spc="5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n-GB" sz="4400" b="0" kern="0" spc="4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18819" y="2514600"/>
            <a:ext cx="9203690" cy="1273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200" b="1" spc="-5" dirty="0">
                <a:latin typeface="Calibri"/>
                <a:cs typeface="Calibri"/>
              </a:rPr>
              <a:t>P</a:t>
            </a:r>
            <a:r>
              <a:rPr sz="2200" b="1" spc="-5" dirty="0">
                <a:latin typeface="Calibri"/>
                <a:cs typeface="Calibri"/>
              </a:rPr>
              <a:t>resence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random </a:t>
            </a:r>
            <a:r>
              <a:rPr sz="2200" b="1" dirty="0">
                <a:latin typeface="Calibri"/>
                <a:cs typeface="Calibri"/>
              </a:rPr>
              <a:t>factor </a:t>
            </a:r>
            <a:r>
              <a:rPr sz="2200" b="1" spc="-5" dirty="0">
                <a:latin typeface="Calibri"/>
                <a:cs typeface="Calibri"/>
              </a:rPr>
              <a:t>represents another source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random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variation</a:t>
            </a:r>
            <a:endParaRPr sz="2200" dirty="0">
              <a:latin typeface="Calibri"/>
              <a:cs typeface="Calibri"/>
            </a:endParaRPr>
          </a:p>
          <a:p>
            <a:pPr marL="12700" marR="102235">
              <a:lnSpc>
                <a:spcPct val="117300"/>
              </a:lnSpc>
              <a:spcBef>
                <a:spcPts val="117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effect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tree </a:t>
            </a:r>
            <a:r>
              <a:rPr sz="2200" dirty="0">
                <a:latin typeface="Calibri"/>
                <a:cs typeface="Calibri"/>
              </a:rPr>
              <a:t>species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caterpillar growth </a:t>
            </a:r>
            <a:r>
              <a:rPr sz="2200" dirty="0">
                <a:latin typeface="Calibri"/>
                <a:cs typeface="Calibri"/>
              </a:rPr>
              <a:t>is modeled 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mean of  </a:t>
            </a:r>
            <a:r>
              <a:rPr sz="2200" dirty="0">
                <a:latin typeface="Calibri"/>
                <a:cs typeface="Calibri"/>
              </a:rPr>
              <a:t>clone </a:t>
            </a:r>
            <a:r>
              <a:rPr sz="2200" spc="-5" dirty="0">
                <a:latin typeface="Calibri"/>
                <a:cs typeface="Calibri"/>
              </a:rPr>
              <a:t>means </a:t>
            </a:r>
            <a:r>
              <a:rPr sz="2200" dirty="0">
                <a:latin typeface="Calibri"/>
                <a:cs typeface="Calibri"/>
              </a:rPr>
              <a:t>± </a:t>
            </a:r>
            <a:r>
              <a:rPr sz="2200" spc="-5" dirty="0">
                <a:latin typeface="Calibri"/>
                <a:cs typeface="Calibri"/>
              </a:rPr>
              <a:t>variation </a:t>
            </a:r>
            <a:r>
              <a:rPr sz="2200" dirty="0">
                <a:latin typeface="Calibri"/>
                <a:cs typeface="Calibri"/>
              </a:rPr>
              <a:t>among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clones.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CEEA9D2-6E17-4EBB-92C6-23BBD9CC84BA}"/>
              </a:ext>
            </a:extLst>
          </p:cNvPr>
          <p:cNvSpPr>
            <a:spLocks noChangeAspect="1"/>
          </p:cNvSpPr>
          <p:nvPr/>
        </p:nvSpPr>
        <p:spPr>
          <a:xfrm>
            <a:off x="838200" y="4121845"/>
            <a:ext cx="4704920" cy="29970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BB29A8F6-EDD0-4F90-A770-09182F2937C8}"/>
              </a:ext>
            </a:extLst>
          </p:cNvPr>
          <p:cNvSpPr txBox="1">
            <a:spLocks/>
          </p:cNvSpPr>
          <p:nvPr/>
        </p:nvSpPr>
        <p:spPr>
          <a:xfrm>
            <a:off x="718819" y="377586"/>
            <a:ext cx="940815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sz="4400" b="0" kern="0" dirty="0">
                <a:solidFill>
                  <a:schemeClr val="accent1">
                    <a:lumMod val="75000"/>
                  </a:schemeClr>
                </a:solidFill>
              </a:rPr>
              <a:t>Factorial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lang="en-GB" sz="4400" b="0" kern="0" spc="-15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lang="en-GB" sz="4400" b="0" kern="0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en-GB" sz="4400" b="0" kern="0"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the factors </a:t>
            </a:r>
            <a:r>
              <a:rPr lang="en-GB" sz="4400" b="0" kern="0" spc="5" dirty="0">
                <a:solidFill>
                  <a:schemeClr val="accent1">
                    <a:lumMod val="75000"/>
                  </a:schemeClr>
                </a:solidFill>
              </a:rPr>
              <a:t>is</a:t>
            </a:r>
            <a:r>
              <a:rPr lang="en-GB" sz="4400" b="0" kern="0" spc="4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0" kern="0" spc="-5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56818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More reasons </a:t>
            </a: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why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analysis </a:t>
            </a:r>
            <a:r>
              <a:rPr sz="4400" b="0" spc="5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different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sz="4400" b="0" spc="-6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486661"/>
            <a:ext cx="9511665" cy="41249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5910" indent="-283845">
              <a:lnSpc>
                <a:spcPct val="100000"/>
              </a:lnSpc>
              <a:spcBef>
                <a:spcPts val="355"/>
              </a:spcBef>
              <a:buSzPct val="109090"/>
              <a:buAutoNum type="arabicPeriod"/>
              <a:tabLst>
                <a:tab pos="296545" algn="l"/>
              </a:tabLst>
            </a:pPr>
            <a:r>
              <a:rPr sz="2200" spc="-5" dirty="0">
                <a:latin typeface="Calibri"/>
                <a:cs typeface="Calibri"/>
              </a:rPr>
              <a:t>Unlike fixed groups,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means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specific </a:t>
            </a: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groups </a:t>
            </a:r>
            <a:r>
              <a:rPr sz="2200" dirty="0">
                <a:latin typeface="Calibri"/>
                <a:cs typeface="Calibri"/>
              </a:rPr>
              <a:t>(e.g., </a:t>
            </a:r>
            <a:r>
              <a:rPr sz="2200" spc="-5" dirty="0">
                <a:latin typeface="Calibri"/>
                <a:cs typeface="Calibri"/>
              </a:rPr>
              <a:t>clones)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endParaRPr sz="2200" dirty="0">
              <a:latin typeface="Calibri"/>
              <a:cs typeface="Calibri"/>
            </a:endParaRPr>
          </a:p>
          <a:p>
            <a:pPr marL="295910" marR="200025">
              <a:lnSpc>
                <a:spcPts val="3070"/>
              </a:lnSpc>
              <a:spcBef>
                <a:spcPts val="160"/>
              </a:spcBef>
            </a:pPr>
            <a:r>
              <a:rPr sz="2200" dirty="0">
                <a:latin typeface="Calibri"/>
                <a:cs typeface="Calibri"/>
              </a:rPr>
              <a:t>not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direct interest. Instead, interest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focused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variance among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random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groups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goal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Futuyma and Philippi experiment was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estimate</a:t>
            </a:r>
            <a:endParaRPr sz="2200" dirty="0">
              <a:latin typeface="Calibri"/>
              <a:cs typeface="Calibri"/>
            </a:endParaRPr>
          </a:p>
          <a:p>
            <a:pPr marL="295910">
              <a:lnSpc>
                <a:spcPct val="100000"/>
              </a:lnSpc>
              <a:spcBef>
                <a:spcPts val="280"/>
              </a:spcBef>
            </a:pPr>
            <a:r>
              <a:rPr sz="2200" dirty="0">
                <a:latin typeface="Calibri"/>
                <a:cs typeface="Calibri"/>
              </a:rPr>
              <a:t>these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variances.</a:t>
            </a:r>
            <a:endParaRPr sz="2200" dirty="0">
              <a:latin typeface="Calibri"/>
              <a:cs typeface="Calibri"/>
            </a:endParaRPr>
          </a:p>
          <a:p>
            <a:pPr marL="295910" marR="5080" indent="-283845">
              <a:lnSpc>
                <a:spcPct val="116100"/>
              </a:lnSpc>
              <a:spcBef>
                <a:spcPts val="585"/>
              </a:spcBef>
              <a:buSzPct val="109090"/>
              <a:buAutoNum type="arabicPeriod" startAt="2"/>
              <a:tabLst>
                <a:tab pos="296545" algn="l"/>
              </a:tabLst>
            </a:pPr>
            <a:r>
              <a:rPr sz="2200" dirty="0">
                <a:latin typeface="Calibri"/>
                <a:cs typeface="Calibri"/>
              </a:rPr>
              <a:t>When a </a:t>
            </a:r>
            <a:r>
              <a:rPr sz="2200" spc="-5" dirty="0">
                <a:latin typeface="Calibri"/>
                <a:cs typeface="Calibri"/>
              </a:rPr>
              <a:t>design including </a:t>
            </a:r>
            <a:r>
              <a:rPr sz="2200" dirty="0">
                <a:latin typeface="Calibri"/>
                <a:cs typeface="Calibri"/>
              </a:rPr>
              <a:t>random effects is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unbalanced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standard formulas 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i="1" dirty="0">
                <a:latin typeface="Calibri"/>
                <a:cs typeface="Calibri"/>
              </a:rPr>
              <a:t>F </a:t>
            </a:r>
            <a:r>
              <a:rPr sz="2200" spc="-5" dirty="0">
                <a:latin typeface="Calibri"/>
                <a:cs typeface="Calibri"/>
              </a:rPr>
              <a:t>statistics </a:t>
            </a:r>
            <a:r>
              <a:rPr sz="2200" spc="-10" dirty="0">
                <a:latin typeface="Calibri"/>
                <a:cs typeface="Calibri"/>
              </a:rPr>
              <a:t>(as </a:t>
            </a:r>
            <a:r>
              <a:rPr sz="2200" spc="-5" dirty="0">
                <a:latin typeface="Calibri"/>
                <a:cs typeface="Calibri"/>
              </a:rPr>
              <a:t>calculated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above ANOVA </a:t>
            </a:r>
            <a:r>
              <a:rPr sz="2200" spc="-10" dirty="0">
                <a:latin typeface="Calibri"/>
                <a:cs typeface="Calibri"/>
              </a:rPr>
              <a:t>table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effects)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i="1" spc="-15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-  </a:t>
            </a:r>
            <a:r>
              <a:rPr sz="2200" spc="-5" dirty="0">
                <a:latin typeface="Calibri"/>
                <a:cs typeface="Calibri"/>
              </a:rPr>
              <a:t>distributed. Standard </a:t>
            </a:r>
            <a:r>
              <a:rPr sz="2200" spc="-10" dirty="0">
                <a:latin typeface="Calibri"/>
                <a:cs typeface="Calibri"/>
              </a:rPr>
              <a:t>ANOVA </a:t>
            </a:r>
            <a:r>
              <a:rPr sz="2200" spc="-5" dirty="0">
                <a:latin typeface="Calibri"/>
                <a:cs typeface="Calibri"/>
              </a:rPr>
              <a:t>table calculations don’t </a:t>
            </a:r>
            <a:r>
              <a:rPr sz="2200" dirty="0">
                <a:latin typeface="Calibri"/>
                <a:cs typeface="Calibri"/>
              </a:rPr>
              <a:t>work </a:t>
            </a:r>
            <a:r>
              <a:rPr sz="2200" spc="-5" dirty="0">
                <a:latin typeface="Calibri"/>
                <a:cs typeface="Calibri"/>
              </a:rPr>
              <a:t>with unequal sample  </a:t>
            </a:r>
            <a:r>
              <a:rPr sz="2200" dirty="0">
                <a:latin typeface="Calibri"/>
                <a:cs typeface="Calibri"/>
              </a:rPr>
              <a:t>sizes.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Sorry!</a:t>
            </a:r>
            <a:endParaRPr sz="2200" dirty="0">
              <a:latin typeface="Calibri"/>
              <a:cs typeface="Calibri"/>
            </a:endParaRPr>
          </a:p>
          <a:p>
            <a:pPr marL="295910" marR="296545" indent="-283845">
              <a:lnSpc>
                <a:spcPct val="117300"/>
              </a:lnSpc>
              <a:spcBef>
                <a:spcPts val="575"/>
              </a:spcBef>
              <a:buAutoNum type="arabicPeriod" startAt="2"/>
              <a:tabLst>
                <a:tab pos="296545" algn="l"/>
              </a:tabLst>
            </a:pP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unbalanced designs, </a:t>
            </a:r>
            <a:r>
              <a:rPr sz="2200" spc="5" dirty="0">
                <a:latin typeface="Calibri"/>
                <a:cs typeface="Calibri"/>
              </a:rPr>
              <a:t>mixed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calculate approximate </a:t>
            </a:r>
            <a:r>
              <a:rPr sz="2200" i="1" spc="-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-statistics and  </a:t>
            </a:r>
            <a:r>
              <a:rPr sz="2200" dirty="0">
                <a:latin typeface="Calibri"/>
                <a:cs typeface="Calibri"/>
              </a:rPr>
              <a:t>degrees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freedom </a:t>
            </a:r>
            <a:r>
              <a:rPr sz="2200" spc="-5" dirty="0">
                <a:latin typeface="Calibri"/>
                <a:cs typeface="Calibri"/>
              </a:rPr>
              <a:t>for tests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effects. Results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approximate.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26" y="381000"/>
            <a:ext cx="987298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How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to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know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when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you have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in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sz="4400" b="0" spc="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study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057400"/>
            <a:ext cx="9644381" cy="4840684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random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effects: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b="1" dirty="0">
                <a:latin typeface="Calibri"/>
                <a:cs typeface="Calibri"/>
              </a:rPr>
              <a:t>W</a:t>
            </a:r>
            <a:r>
              <a:rPr sz="2200" b="1" dirty="0">
                <a:latin typeface="Calibri"/>
                <a:cs typeface="Calibri"/>
              </a:rPr>
              <a:t>hen </a:t>
            </a:r>
            <a:r>
              <a:rPr sz="2200" b="1" spc="5" dirty="0">
                <a:latin typeface="Calibri"/>
                <a:cs typeface="Calibri"/>
              </a:rPr>
              <a:t>your </a:t>
            </a:r>
            <a:r>
              <a:rPr sz="2200" b="1" spc="-5" dirty="0">
                <a:latin typeface="Calibri"/>
                <a:cs typeface="Calibri"/>
              </a:rPr>
              <a:t>sampling </a:t>
            </a:r>
            <a:r>
              <a:rPr sz="2200" b="1" dirty="0">
                <a:latin typeface="Calibri"/>
                <a:cs typeface="Calibri"/>
              </a:rPr>
              <a:t>design is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nested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Calibri"/>
                <a:cs typeface="Calibri"/>
              </a:rPr>
              <a:t>quadrats </a:t>
            </a:r>
            <a:r>
              <a:rPr sz="2200" dirty="0">
                <a:latin typeface="Calibri"/>
                <a:cs typeface="Calibri"/>
              </a:rPr>
              <a:t>within </a:t>
            </a:r>
            <a:r>
              <a:rPr sz="2200" spc="-5" dirty="0">
                <a:latin typeface="Calibri"/>
                <a:cs typeface="Calibri"/>
              </a:rPr>
              <a:t>transects; transects within woodlots; </a:t>
            </a:r>
            <a:r>
              <a:rPr sz="2200" dirty="0">
                <a:latin typeface="Calibri"/>
                <a:cs typeface="Calibri"/>
              </a:rPr>
              <a:t>woodlots within </a:t>
            </a:r>
            <a:r>
              <a:rPr sz="2200" spc="-5" dirty="0">
                <a:latin typeface="Calibri"/>
                <a:cs typeface="Calibri"/>
              </a:rPr>
              <a:t>districts.</a:t>
            </a:r>
            <a:endParaRPr sz="2200" dirty="0">
              <a:latin typeface="Calibri"/>
              <a:cs typeface="Calibri"/>
            </a:endParaRPr>
          </a:p>
          <a:p>
            <a:pPr marL="584200" marR="142875" indent="-342900">
              <a:lnSpc>
                <a:spcPct val="1173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dirty="0">
                <a:latin typeface="Calibri"/>
                <a:cs typeface="Calibri"/>
              </a:rPr>
              <a:t>W</a:t>
            </a:r>
            <a:r>
              <a:rPr sz="2200" b="1" dirty="0">
                <a:latin typeface="Calibri"/>
                <a:cs typeface="Calibri"/>
              </a:rPr>
              <a:t>hen </a:t>
            </a:r>
            <a:r>
              <a:rPr sz="2200" b="1" spc="5" dirty="0">
                <a:latin typeface="Calibri"/>
                <a:cs typeface="Calibri"/>
              </a:rPr>
              <a:t>your </a:t>
            </a:r>
            <a:r>
              <a:rPr sz="2200" b="1" spc="-5" dirty="0">
                <a:latin typeface="Calibri"/>
                <a:cs typeface="Calibri"/>
              </a:rPr>
              <a:t>measurements </a:t>
            </a:r>
            <a:r>
              <a:rPr sz="2200" b="1" spc="-10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clustered spatially </a:t>
            </a:r>
            <a:r>
              <a:rPr sz="2200" b="1" spc="5" dirty="0">
                <a:latin typeface="Calibri"/>
                <a:cs typeface="Calibri"/>
              </a:rPr>
              <a:t>or </a:t>
            </a:r>
            <a:r>
              <a:rPr sz="2200" b="1" spc="-5" dirty="0">
                <a:latin typeface="Calibri"/>
                <a:cs typeface="Calibri"/>
              </a:rPr>
              <a:t>temporally </a:t>
            </a:r>
            <a:r>
              <a:rPr sz="2200" spc="-5" dirty="0">
                <a:latin typeface="Calibri"/>
                <a:cs typeface="Calibri"/>
              </a:rPr>
              <a:t>within  randomly sampled </a:t>
            </a:r>
            <a:r>
              <a:rPr sz="2200" spc="-10" dirty="0">
                <a:latin typeface="Calibri"/>
                <a:cs typeface="Calibri"/>
              </a:rPr>
              <a:t>units i.e.,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b="1" i="1" spc="-5" dirty="0">
                <a:latin typeface="Calibri"/>
                <a:cs typeface="Calibri"/>
              </a:rPr>
              <a:t>blocks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which are </a:t>
            </a:r>
            <a:r>
              <a:rPr sz="2200" spc="-5" dirty="0">
                <a:latin typeface="Calibri"/>
                <a:cs typeface="Calibri"/>
              </a:rPr>
              <a:t>typically analyzed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random  effects.</a:t>
            </a:r>
            <a:endParaRPr sz="2200" dirty="0">
              <a:latin typeface="Calibri"/>
              <a:cs typeface="Calibri"/>
            </a:endParaRPr>
          </a:p>
          <a:p>
            <a:pPr marL="584200" marR="883919" indent="-342900">
              <a:lnSpc>
                <a:spcPct val="116399"/>
              </a:lnSpc>
              <a:spcBef>
                <a:spcPts val="113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b="1" dirty="0">
                <a:latin typeface="Calibri"/>
                <a:cs typeface="Calibri"/>
              </a:rPr>
              <a:t>When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you </a:t>
            </a:r>
            <a:r>
              <a:rPr sz="2200" b="1" spc="-5" dirty="0">
                <a:latin typeface="Calibri"/>
                <a:cs typeface="Calibri"/>
              </a:rPr>
              <a:t>divide up </a:t>
            </a:r>
            <a:r>
              <a:rPr sz="2200" b="1" dirty="0">
                <a:latin typeface="Calibri"/>
                <a:cs typeface="Calibri"/>
              </a:rPr>
              <a:t>plots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families, clones, ponds, </a:t>
            </a:r>
            <a:r>
              <a:rPr sz="2200" dirty="0">
                <a:latin typeface="Calibri"/>
                <a:cs typeface="Calibri"/>
              </a:rPr>
              <a:t>etc, </a:t>
            </a:r>
            <a:r>
              <a:rPr sz="2200" spc="-5" dirty="0">
                <a:latin typeface="Calibri"/>
                <a:cs typeface="Calibri"/>
              </a:rPr>
              <a:t>and apply  </a:t>
            </a:r>
            <a:r>
              <a:rPr sz="2200" dirty="0">
                <a:latin typeface="Calibri"/>
                <a:cs typeface="Calibri"/>
              </a:rPr>
              <a:t>separate fixed </a:t>
            </a:r>
            <a:r>
              <a:rPr sz="2200" spc="-5" dirty="0">
                <a:latin typeface="Calibri"/>
                <a:cs typeface="Calibri"/>
              </a:rPr>
              <a:t>treatments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subplots,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siblings, pond-halves,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etc.</a:t>
            </a:r>
          </a:p>
          <a:p>
            <a:pPr marL="584200" indent="-34290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dirty="0">
                <a:latin typeface="Calibri"/>
                <a:cs typeface="Calibri"/>
              </a:rPr>
              <a:t>When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b="1" spc="-5" dirty="0">
                <a:latin typeface="Calibri"/>
                <a:cs typeface="Calibri"/>
              </a:rPr>
              <a:t>take </a:t>
            </a:r>
            <a:r>
              <a:rPr sz="2200" b="1" dirty="0">
                <a:latin typeface="Calibri"/>
                <a:cs typeface="Calibri"/>
              </a:rPr>
              <a:t>measurements </a:t>
            </a:r>
            <a:r>
              <a:rPr sz="2200" b="1" spc="5" dirty="0">
                <a:latin typeface="Calibri"/>
                <a:cs typeface="Calibri"/>
              </a:rPr>
              <a:t>on </a:t>
            </a:r>
            <a:r>
              <a:rPr sz="2200" b="1" spc="-5" dirty="0">
                <a:latin typeface="Calibri"/>
                <a:cs typeface="Calibri"/>
              </a:rPr>
              <a:t>related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individuals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dirty="0">
                <a:latin typeface="Calibri"/>
                <a:cs typeface="Calibri"/>
              </a:rPr>
              <a:t>When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b="1" spc="-5" dirty="0">
                <a:latin typeface="Calibri"/>
                <a:cs typeface="Calibri"/>
              </a:rPr>
              <a:t>measure subjects </a:t>
            </a:r>
            <a:r>
              <a:rPr sz="2200" b="1" spc="5" dirty="0">
                <a:latin typeface="Calibri"/>
                <a:cs typeface="Calibri"/>
              </a:rPr>
              <a:t>or </a:t>
            </a:r>
            <a:r>
              <a:rPr sz="2200" b="1" dirty="0">
                <a:latin typeface="Calibri"/>
                <a:cs typeface="Calibri"/>
              </a:rPr>
              <a:t>other </a:t>
            </a:r>
            <a:r>
              <a:rPr sz="2200" b="1" spc="-5" dirty="0">
                <a:latin typeface="Calibri"/>
                <a:cs typeface="Calibri"/>
              </a:rPr>
              <a:t>sampling units</a:t>
            </a:r>
            <a:r>
              <a:rPr sz="2200" b="1" spc="-9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repeatedly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685800"/>
            <a:ext cx="97967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Caution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when analyzing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sz="4400" b="0" spc="-6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676400"/>
            <a:ext cx="9478645" cy="510667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dirty="0">
                <a:latin typeface="Calibri"/>
                <a:cs typeface="Calibri"/>
              </a:rPr>
              <a:t>mixed </a:t>
            </a:r>
            <a:r>
              <a:rPr sz="2200" spc="-5" dirty="0">
                <a:latin typeface="Calibri"/>
                <a:cs typeface="Calibri"/>
              </a:rPr>
              <a:t>effects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analyze random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effects.</a:t>
            </a:r>
            <a:endParaRPr sz="2200" dirty="0">
              <a:latin typeface="Calibri"/>
              <a:cs typeface="Calibri"/>
            </a:endParaRPr>
          </a:p>
          <a:p>
            <a:pPr marL="12700" marR="689610">
              <a:lnSpc>
                <a:spcPct val="116399"/>
              </a:lnSpc>
              <a:spcBef>
                <a:spcPts val="1030"/>
              </a:spcBef>
            </a:pPr>
            <a:r>
              <a:rPr sz="2200" dirty="0">
                <a:latin typeface="Calibri"/>
                <a:cs typeface="Calibri"/>
              </a:rPr>
              <a:t>Many </a:t>
            </a:r>
            <a:r>
              <a:rPr sz="2200" spc="-5" dirty="0">
                <a:latin typeface="Calibri"/>
                <a:cs typeface="Calibri"/>
              </a:rPr>
              <a:t>statistical packages assume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all factors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fixed </a:t>
            </a:r>
            <a:r>
              <a:rPr sz="2200" dirty="0">
                <a:latin typeface="Calibri"/>
                <a:cs typeface="Calibri"/>
              </a:rPr>
              <a:t>unless you </a:t>
            </a:r>
            <a:r>
              <a:rPr sz="2200" spc="-5" dirty="0">
                <a:latin typeface="Calibri"/>
                <a:cs typeface="Calibri"/>
              </a:rPr>
              <a:t>instruct  </a:t>
            </a:r>
            <a:r>
              <a:rPr sz="2200" dirty="0">
                <a:latin typeface="Calibri"/>
                <a:cs typeface="Calibri"/>
              </a:rPr>
              <a:t>otherwise </a:t>
            </a:r>
            <a:r>
              <a:rPr sz="2200" spc="-5" dirty="0">
                <a:latin typeface="Calibri"/>
                <a:cs typeface="Calibri"/>
              </a:rPr>
              <a:t>(e.g.,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lang="en-US" sz="2200" spc="-15" dirty="0" err="1">
                <a:latin typeface="Calibri"/>
                <a:cs typeface="Calibri"/>
              </a:rPr>
              <a:t>Genstat</a:t>
            </a:r>
            <a:r>
              <a:rPr lang="en-US" sz="2200" spc="-15" dirty="0">
                <a:latin typeface="Calibri"/>
                <a:cs typeface="Calibri"/>
              </a:rPr>
              <a:t>, SPSS, </a:t>
            </a:r>
            <a:r>
              <a:rPr sz="2200" spc="-5" dirty="0">
                <a:latin typeface="Calibri"/>
                <a:cs typeface="Calibri"/>
              </a:rPr>
              <a:t>JMP).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54500"/>
              </a:lnSpc>
              <a:spcBef>
                <a:spcPts val="25"/>
              </a:spcBef>
            </a:pPr>
            <a:r>
              <a:rPr sz="2200" spc="-5" dirty="0">
                <a:latin typeface="Calibri"/>
                <a:cs typeface="Calibri"/>
              </a:rPr>
              <a:t>Designating factors </a:t>
            </a:r>
            <a:r>
              <a:rPr sz="2200" dirty="0">
                <a:latin typeface="Calibri"/>
                <a:cs typeface="Calibri"/>
              </a:rPr>
              <a:t>as random </a:t>
            </a:r>
            <a:r>
              <a:rPr sz="2200" spc="-5" dirty="0">
                <a:latin typeface="Calibri"/>
                <a:cs typeface="Calibri"/>
              </a:rPr>
              <a:t>takes </a:t>
            </a:r>
            <a:r>
              <a:rPr sz="2200" dirty="0">
                <a:latin typeface="Calibri"/>
                <a:cs typeface="Calibri"/>
              </a:rPr>
              <a:t>extra work </a:t>
            </a:r>
            <a:r>
              <a:rPr sz="2200" spc="-5" dirty="0">
                <a:latin typeface="Calibri"/>
                <a:cs typeface="Calibri"/>
              </a:rPr>
              <a:t>and probably </a:t>
            </a:r>
            <a:r>
              <a:rPr sz="2200" dirty="0">
                <a:latin typeface="Calibri"/>
                <a:cs typeface="Calibri"/>
              </a:rPr>
              <a:t>a read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manual.  </a:t>
            </a:r>
            <a:r>
              <a:rPr sz="2200" b="1" dirty="0">
                <a:latin typeface="Calibri"/>
                <a:cs typeface="Calibri"/>
              </a:rPr>
              <a:t>In R, </a:t>
            </a:r>
            <a:r>
              <a:rPr sz="2200" b="1" spc="-5" dirty="0">
                <a:latin typeface="Courier New"/>
                <a:cs typeface="Courier New"/>
              </a:rPr>
              <a:t>lm()</a:t>
            </a:r>
            <a:r>
              <a:rPr sz="2200" b="1" spc="-76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alibri"/>
                <a:cs typeface="Calibri"/>
              </a:rPr>
              <a:t>is </a:t>
            </a:r>
            <a:r>
              <a:rPr sz="2200" b="1" spc="-5" dirty="0">
                <a:latin typeface="Calibri"/>
                <a:cs typeface="Calibri"/>
              </a:rPr>
              <a:t>for fixed effects only. Do not </a:t>
            </a:r>
            <a:r>
              <a:rPr sz="2200" b="1" dirty="0">
                <a:latin typeface="Calibri"/>
                <a:cs typeface="Calibri"/>
              </a:rPr>
              <a:t>use </a:t>
            </a:r>
            <a:r>
              <a:rPr sz="2200" b="1" spc="-5" dirty="0">
                <a:latin typeface="Calibri"/>
                <a:cs typeface="Calibri"/>
              </a:rPr>
              <a:t>if </a:t>
            </a:r>
            <a:r>
              <a:rPr sz="2200" b="1" dirty="0">
                <a:latin typeface="Calibri"/>
                <a:cs typeface="Calibri"/>
              </a:rPr>
              <a:t>you </a:t>
            </a:r>
            <a:r>
              <a:rPr sz="2200" b="1" spc="-5" dirty="0">
                <a:latin typeface="Calibri"/>
                <a:cs typeface="Calibri"/>
              </a:rPr>
              <a:t>have </a:t>
            </a:r>
            <a:r>
              <a:rPr sz="2200" b="1" spc="-10" dirty="0">
                <a:latin typeface="Calibri"/>
                <a:cs typeface="Calibri"/>
              </a:rPr>
              <a:t>random </a:t>
            </a:r>
            <a:r>
              <a:rPr sz="2200" b="1" spc="-5" dirty="0">
                <a:latin typeface="Calibri"/>
                <a:cs typeface="Calibri"/>
              </a:rPr>
              <a:t>effects</a:t>
            </a:r>
            <a:endParaRPr sz="2200" dirty="0">
              <a:latin typeface="Calibri"/>
              <a:cs typeface="Calibri"/>
            </a:endParaRPr>
          </a:p>
          <a:p>
            <a:pPr marL="12700" marR="146685">
              <a:lnSpc>
                <a:spcPct val="117300"/>
              </a:lnSpc>
              <a:spcBef>
                <a:spcPts val="985"/>
              </a:spcBef>
            </a:pPr>
            <a:r>
              <a:rPr sz="2200" b="1" dirty="0">
                <a:latin typeface="Calibri"/>
                <a:cs typeface="Calibri"/>
              </a:rPr>
              <a:t>In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R,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use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lmer()</a:t>
            </a:r>
            <a:r>
              <a:rPr sz="2200" b="1" spc="-85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alibri"/>
                <a:cs typeface="Calibri"/>
              </a:rPr>
              <a:t>(in the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lme4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alibri"/>
                <a:cs typeface="Calibri"/>
              </a:rPr>
              <a:t>/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lmerTest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package)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or </a:t>
            </a:r>
            <a:r>
              <a:rPr sz="2200" b="1" spc="-5" dirty="0">
                <a:latin typeface="Courier New"/>
                <a:cs typeface="Courier New"/>
              </a:rPr>
              <a:t>lme()</a:t>
            </a:r>
            <a:r>
              <a:rPr sz="2200" b="1" spc="-85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alibri"/>
                <a:cs typeface="Calibri"/>
              </a:rPr>
              <a:t>(in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nlme  </a:t>
            </a:r>
            <a:r>
              <a:rPr sz="2200" b="1" spc="-5" dirty="0">
                <a:latin typeface="Calibri"/>
                <a:cs typeface="Calibri"/>
              </a:rPr>
              <a:t>package) </a:t>
            </a:r>
            <a:r>
              <a:rPr sz="2200" b="1" dirty="0">
                <a:latin typeface="Calibri"/>
                <a:cs typeface="Calibri"/>
              </a:rPr>
              <a:t>to </a:t>
            </a:r>
            <a:r>
              <a:rPr sz="2200" b="1" spc="-5" dirty="0">
                <a:latin typeface="Calibri"/>
                <a:cs typeface="Calibri"/>
              </a:rPr>
              <a:t>analyze models containing random effects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These </a:t>
            </a:r>
            <a:r>
              <a:rPr sz="2200" spc="-5" dirty="0">
                <a:latin typeface="Calibri"/>
                <a:cs typeface="Calibri"/>
              </a:rPr>
              <a:t>packages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variance </a:t>
            </a:r>
            <a:r>
              <a:rPr sz="2200" spc="-5" dirty="0">
                <a:latin typeface="Calibri"/>
                <a:cs typeface="Calibri"/>
              </a:rPr>
              <a:t>structure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random effects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explicitly.</a:t>
            </a:r>
            <a:endParaRPr sz="2200" dirty="0">
              <a:latin typeface="Calibri"/>
              <a:cs typeface="Calibri"/>
            </a:endParaRPr>
          </a:p>
          <a:p>
            <a:pPr marL="12700" marR="541020">
              <a:lnSpc>
                <a:spcPct val="11730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Tests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treatment effects using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Kenward-Roger or Satterthwaite  approximations for degrees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freedom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most accurate (available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ourier New"/>
                <a:cs typeface="Courier New"/>
              </a:rPr>
              <a:t>lme4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/  </a:t>
            </a:r>
            <a:r>
              <a:rPr sz="2200" spc="-5" dirty="0">
                <a:latin typeface="Courier New"/>
                <a:cs typeface="Courier New"/>
              </a:rPr>
              <a:t>lmerTest</a:t>
            </a:r>
            <a:r>
              <a:rPr sz="2200" spc="-83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package).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8" y="703579"/>
            <a:ext cx="97205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Attributes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mixed-effects</a:t>
            </a:r>
            <a:r>
              <a:rPr sz="4400" b="0"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752600"/>
            <a:ext cx="8809990" cy="34791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They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linear </a:t>
            </a:r>
            <a:r>
              <a:rPr sz="2200" b="1" dirty="0">
                <a:latin typeface="Calibri"/>
                <a:cs typeface="Calibri"/>
              </a:rPr>
              <a:t>models that </a:t>
            </a:r>
            <a:r>
              <a:rPr sz="2200" b="1" spc="-5" dirty="0">
                <a:latin typeface="Calibri"/>
                <a:cs typeface="Calibri"/>
              </a:rPr>
              <a:t>include </a:t>
            </a:r>
            <a:r>
              <a:rPr sz="2200" b="1" spc="5" dirty="0">
                <a:latin typeface="Calibri"/>
                <a:cs typeface="Calibri"/>
              </a:rPr>
              <a:t>both </a:t>
            </a:r>
            <a:r>
              <a:rPr sz="2200" b="1" dirty="0">
                <a:latin typeface="Calibri"/>
                <a:cs typeface="Calibri"/>
              </a:rPr>
              <a:t>fixed </a:t>
            </a:r>
            <a:r>
              <a:rPr sz="2200" b="1" spc="-5" dirty="0">
                <a:latin typeface="Calibri"/>
                <a:cs typeface="Calibri"/>
              </a:rPr>
              <a:t>and random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effects</a:t>
            </a:r>
            <a:r>
              <a:rPr sz="2200" dirty="0">
                <a:latin typeface="Calibri"/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They </a:t>
            </a:r>
            <a:r>
              <a:rPr sz="2200" b="1" dirty="0">
                <a:latin typeface="Calibri"/>
                <a:cs typeface="Calibri"/>
              </a:rPr>
              <a:t>model </a:t>
            </a:r>
            <a:r>
              <a:rPr sz="2200" b="1" spc="-5" dirty="0">
                <a:latin typeface="Calibri"/>
                <a:cs typeface="Calibri"/>
              </a:rPr>
              <a:t>different error </a:t>
            </a:r>
            <a:r>
              <a:rPr sz="2200" b="1" dirty="0">
                <a:latin typeface="Calibri"/>
                <a:cs typeface="Calibri"/>
              </a:rPr>
              <a:t>variance for each </a:t>
            </a:r>
            <a:r>
              <a:rPr sz="2200" b="1" spc="-5" dirty="0">
                <a:latin typeface="Calibri"/>
                <a:cs typeface="Calibri"/>
              </a:rPr>
              <a:t>level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random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variation.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16399"/>
              </a:lnSpc>
              <a:spcBef>
                <a:spcPts val="11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Estimation </a:t>
            </a:r>
            <a:r>
              <a:rPr sz="2200" b="1" spc="-5" dirty="0">
                <a:latin typeface="Calibri"/>
                <a:cs typeface="Calibri"/>
              </a:rPr>
              <a:t>and testing </a:t>
            </a:r>
            <a:r>
              <a:rPr sz="2200" b="1" dirty="0">
                <a:latin typeface="Calibri"/>
                <a:cs typeface="Calibri"/>
              </a:rPr>
              <a:t>are based </a:t>
            </a:r>
            <a:r>
              <a:rPr sz="2200" b="1" spc="5" dirty="0">
                <a:latin typeface="Calibri"/>
                <a:cs typeface="Calibri"/>
              </a:rPr>
              <a:t>on </a:t>
            </a:r>
            <a:r>
              <a:rPr sz="2200" b="1" spc="-5" dirty="0">
                <a:latin typeface="Calibri"/>
                <a:cs typeface="Calibri"/>
              </a:rPr>
              <a:t>restricted maximum likelihood (REML),  </a:t>
            </a:r>
            <a:r>
              <a:rPr sz="2200" b="1" dirty="0">
                <a:latin typeface="Calibri"/>
                <a:cs typeface="Calibri"/>
              </a:rPr>
              <a:t>which can </a:t>
            </a:r>
            <a:r>
              <a:rPr sz="2200" b="1" spc="-5" dirty="0">
                <a:latin typeface="Calibri"/>
                <a:cs typeface="Calibri"/>
              </a:rPr>
              <a:t>handle </a:t>
            </a:r>
            <a:r>
              <a:rPr sz="2200" b="1" spc="-10" dirty="0">
                <a:latin typeface="Calibri"/>
                <a:cs typeface="Calibri"/>
              </a:rPr>
              <a:t>unequal </a:t>
            </a:r>
            <a:r>
              <a:rPr sz="2200" b="1" dirty="0">
                <a:latin typeface="Calibri"/>
                <a:cs typeface="Calibri"/>
              </a:rPr>
              <a:t>sample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size.</a:t>
            </a:r>
          </a:p>
          <a:p>
            <a:pPr marL="355600" marR="886460" indent="-342900">
              <a:lnSpc>
                <a:spcPct val="1173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i="1" spc="-5" dirty="0">
                <a:latin typeface="Calibri"/>
                <a:cs typeface="Calibri"/>
              </a:rPr>
              <a:t>P</a:t>
            </a:r>
            <a:r>
              <a:rPr sz="2200" b="1" spc="-5" dirty="0">
                <a:latin typeface="Calibri"/>
                <a:cs typeface="Calibri"/>
              </a:rPr>
              <a:t>-values for tests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fixed </a:t>
            </a:r>
            <a:r>
              <a:rPr sz="2200" b="1" spc="-5" dirty="0">
                <a:latin typeface="Calibri"/>
                <a:cs typeface="Calibri"/>
              </a:rPr>
              <a:t>effects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conservative </a:t>
            </a:r>
            <a:r>
              <a:rPr sz="2200" b="1" spc="-10" dirty="0">
                <a:latin typeface="Calibri"/>
                <a:cs typeface="Calibri"/>
              </a:rPr>
              <a:t>when </a:t>
            </a:r>
            <a:r>
              <a:rPr sz="2200" b="1" spc="-5" dirty="0">
                <a:latin typeface="Calibri"/>
                <a:cs typeface="Calibri"/>
              </a:rPr>
              <a:t>designs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unbalanced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Implemented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ourier New"/>
                <a:cs typeface="Courier New"/>
              </a:rPr>
              <a:t>lme4/lmerTest</a:t>
            </a:r>
            <a:r>
              <a:rPr sz="2200" b="1" spc="-825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 </a:t>
            </a:r>
            <a:r>
              <a:rPr sz="2200" b="1" spc="-5" dirty="0">
                <a:latin typeface="Courier New"/>
                <a:cs typeface="Courier New"/>
              </a:rPr>
              <a:t>nlme</a:t>
            </a:r>
            <a:r>
              <a:rPr sz="2200" b="1" spc="-82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packages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816685" y="4106240"/>
            <a:ext cx="4288715" cy="2962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985" y="393962"/>
            <a:ext cx="9829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Example 1: Study of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measurement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repeatability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(simple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nested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 design)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7360" y="2016032"/>
            <a:ext cx="9417050" cy="1988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walking stick, </a:t>
            </a:r>
            <a:r>
              <a:rPr sz="2200" i="1" spc="-5" dirty="0">
                <a:latin typeface="Calibri"/>
                <a:cs typeface="Calibri"/>
              </a:rPr>
              <a:t>Timema </a:t>
            </a:r>
            <a:r>
              <a:rPr sz="2200" i="1" dirty="0">
                <a:latin typeface="Calibri"/>
                <a:cs typeface="Calibri"/>
              </a:rPr>
              <a:t>cristinae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wingless </a:t>
            </a:r>
            <a:r>
              <a:rPr sz="2200" spc="-5" dirty="0">
                <a:latin typeface="Calibri"/>
                <a:cs typeface="Calibri"/>
              </a:rPr>
              <a:t>herbivorous insect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plants </a:t>
            </a:r>
            <a:r>
              <a:rPr sz="2200" dirty="0">
                <a:latin typeface="Calibri"/>
                <a:cs typeface="Calibri"/>
              </a:rPr>
              <a:t>in  </a:t>
            </a:r>
            <a:r>
              <a:rPr sz="2200" spc="-5" dirty="0">
                <a:latin typeface="Calibri"/>
                <a:cs typeface="Calibri"/>
              </a:rPr>
              <a:t>chaparral habitats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California. </a:t>
            </a:r>
            <a:r>
              <a:rPr sz="2200" dirty="0">
                <a:latin typeface="Calibri"/>
                <a:cs typeface="Calibri"/>
              </a:rPr>
              <a:t>Nosil </a:t>
            </a:r>
            <a:r>
              <a:rPr sz="2200" spc="-5" dirty="0">
                <a:latin typeface="Calibri"/>
                <a:cs typeface="Calibri"/>
              </a:rPr>
              <a:t>and Crespi </a:t>
            </a:r>
            <a:r>
              <a:rPr sz="2200" spc="-10" dirty="0">
                <a:latin typeface="Calibri"/>
                <a:cs typeface="Calibri"/>
              </a:rPr>
              <a:t>(2006) </a:t>
            </a:r>
            <a:r>
              <a:rPr sz="2200" dirty="0">
                <a:latin typeface="Calibri"/>
                <a:cs typeface="Calibri"/>
              </a:rPr>
              <a:t>measured </a:t>
            </a:r>
            <a:r>
              <a:rPr sz="2200" spc="-5" dirty="0">
                <a:latin typeface="Calibri"/>
                <a:cs typeface="Calibri"/>
              </a:rPr>
              <a:t>individuals </a:t>
            </a:r>
            <a:r>
              <a:rPr sz="2200" spc="-10" dirty="0">
                <a:latin typeface="Calibri"/>
                <a:cs typeface="Calibri"/>
              </a:rPr>
              <a:t>using  </a:t>
            </a:r>
            <a:r>
              <a:rPr sz="2200" spc="-5" dirty="0">
                <a:latin typeface="Calibri"/>
                <a:cs typeface="Calibri"/>
              </a:rPr>
              <a:t>digital photographs.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evaluate measurement repeatability they </a:t>
            </a:r>
            <a:r>
              <a:rPr sz="2200" dirty="0">
                <a:latin typeface="Calibri"/>
                <a:cs typeface="Calibri"/>
              </a:rPr>
              <a:t>took </a:t>
            </a:r>
            <a:r>
              <a:rPr sz="2200" spc="-5" dirty="0">
                <a:latin typeface="Calibri"/>
                <a:cs typeface="Calibri"/>
              </a:rPr>
              <a:t>two  </a:t>
            </a:r>
            <a:r>
              <a:rPr sz="2200" dirty="0">
                <a:latin typeface="Calibri"/>
                <a:cs typeface="Calibri"/>
              </a:rPr>
              <a:t>separate </a:t>
            </a:r>
            <a:r>
              <a:rPr sz="2200" spc="-5" dirty="0">
                <a:latin typeface="Calibri"/>
                <a:cs typeface="Calibri"/>
              </a:rPr>
              <a:t>photographs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specimen. </a:t>
            </a:r>
            <a:r>
              <a:rPr sz="2200" b="1" spc="-5" dirty="0">
                <a:latin typeface="Calibri"/>
                <a:cs typeface="Calibri"/>
              </a:rPr>
              <a:t>After measuring </a:t>
            </a:r>
            <a:r>
              <a:rPr sz="2200" b="1" dirty="0">
                <a:latin typeface="Calibri"/>
                <a:cs typeface="Calibri"/>
              </a:rPr>
              <a:t>traits </a:t>
            </a:r>
            <a:r>
              <a:rPr sz="2200" b="1" spc="5" dirty="0">
                <a:latin typeface="Calibri"/>
                <a:cs typeface="Calibri"/>
              </a:rPr>
              <a:t>on </a:t>
            </a:r>
            <a:r>
              <a:rPr sz="2200" b="1" dirty="0">
                <a:latin typeface="Calibri"/>
                <a:cs typeface="Calibri"/>
              </a:rPr>
              <a:t>one </a:t>
            </a:r>
            <a:r>
              <a:rPr sz="2200" b="1" spc="-5" dirty="0">
                <a:latin typeface="Calibri"/>
                <a:cs typeface="Calibri"/>
              </a:rPr>
              <a:t>set </a:t>
            </a:r>
            <a:r>
              <a:rPr sz="2200" b="1" spc="5" dirty="0">
                <a:latin typeface="Calibri"/>
                <a:cs typeface="Calibri"/>
              </a:rPr>
              <a:t>of  </a:t>
            </a:r>
            <a:r>
              <a:rPr sz="2200" b="1" dirty="0">
                <a:latin typeface="Calibri"/>
                <a:cs typeface="Calibri"/>
              </a:rPr>
              <a:t>photographs, </a:t>
            </a:r>
            <a:r>
              <a:rPr sz="2200" b="1" spc="-10" dirty="0">
                <a:latin typeface="Calibri"/>
                <a:cs typeface="Calibri"/>
              </a:rPr>
              <a:t>they </a:t>
            </a:r>
            <a:r>
              <a:rPr sz="2200" b="1" spc="-5" dirty="0">
                <a:latin typeface="Calibri"/>
                <a:cs typeface="Calibri"/>
              </a:rPr>
              <a:t>repeated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measurements </a:t>
            </a:r>
            <a:r>
              <a:rPr sz="2200" b="1" spc="5" dirty="0">
                <a:latin typeface="Calibri"/>
                <a:cs typeface="Calibri"/>
              </a:rPr>
              <a:t>on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second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set.</a:t>
            </a:r>
            <a:endParaRPr sz="2200" b="1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7142" y="4943401"/>
            <a:ext cx="3097529" cy="1449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Study of </a:t>
            </a:r>
            <a:r>
              <a:rPr spc="-10" dirty="0"/>
              <a:t>measurement </a:t>
            </a:r>
            <a:r>
              <a:rPr spc="-5" dirty="0"/>
              <a:t>repeatability </a:t>
            </a:r>
            <a:r>
              <a:rPr dirty="0"/>
              <a:t>(simple </a:t>
            </a:r>
            <a:r>
              <a:rPr spc="-5" dirty="0"/>
              <a:t>nested</a:t>
            </a:r>
            <a:r>
              <a:rPr dirty="0"/>
              <a:t> design)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419" y="1069267"/>
            <a:ext cx="6577965" cy="212407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14"/>
              </a:spcBef>
            </a:pP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dirty="0">
                <a:latin typeface="Calibri"/>
                <a:cs typeface="Calibri"/>
              </a:rPr>
              <a:t>mixed model: </a:t>
            </a:r>
            <a:r>
              <a:rPr sz="2200" i="1" spc="5" dirty="0">
                <a:latin typeface="Calibri"/>
                <a:cs typeface="Calibri"/>
              </a:rPr>
              <a:t>Y</a:t>
            </a:r>
            <a:r>
              <a:rPr sz="2100" i="1" spc="7" baseline="-7936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i="1" baseline="-7936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error</a:t>
            </a:r>
            <a:endParaRPr sz="2200">
              <a:latin typeface="Calibri"/>
              <a:cs typeface="Calibri"/>
            </a:endParaRPr>
          </a:p>
          <a:p>
            <a:pPr marL="420751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Calibri"/>
                <a:cs typeface="Calibri"/>
              </a:rPr>
              <a:t>individual bugs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i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4143375">
              <a:lnSpc>
                <a:spcPct val="100000"/>
              </a:lnSpc>
              <a:spcBef>
                <a:spcPts val="2250"/>
              </a:spcBef>
            </a:pPr>
            <a:r>
              <a:rPr sz="2200" dirty="0">
                <a:latin typeface="Calibri"/>
                <a:cs typeface="Calibri"/>
              </a:rPr>
              <a:t>…..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719" y="4005783"/>
            <a:ext cx="9227185" cy="257111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367665">
              <a:lnSpc>
                <a:spcPct val="100000"/>
              </a:lnSpc>
              <a:spcBef>
                <a:spcPts val="1130"/>
              </a:spcBef>
              <a:tabLst>
                <a:tab pos="887730" algn="l"/>
                <a:tab pos="1548765" algn="l"/>
                <a:tab pos="1880870" algn="l"/>
                <a:tab pos="2400300" algn="l"/>
                <a:tab pos="3124835" algn="l"/>
                <a:tab pos="3790315" algn="l"/>
                <a:tab pos="4262755" algn="l"/>
              </a:tabLst>
            </a:pPr>
            <a:r>
              <a:rPr sz="2200" dirty="0">
                <a:latin typeface="Calibri"/>
                <a:cs typeface="Calibri"/>
              </a:rPr>
              <a:t>1	2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	4	5	6  7	8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9	</a:t>
            </a:r>
            <a:r>
              <a:rPr sz="2200" spc="-10" dirty="0">
                <a:latin typeface="Calibri"/>
                <a:cs typeface="Calibri"/>
              </a:rPr>
              <a:t>10	</a:t>
            </a:r>
            <a:r>
              <a:rPr sz="2200" spc="-5" dirty="0">
                <a:latin typeface="Calibri"/>
                <a:cs typeface="Calibri"/>
              </a:rPr>
              <a:t>(measurements)</a:t>
            </a:r>
            <a:endParaRPr sz="2200" dirty="0">
              <a:latin typeface="Calibri"/>
              <a:cs typeface="Calibri"/>
            </a:endParaRPr>
          </a:p>
          <a:p>
            <a:pPr marL="50800" marR="623570">
              <a:lnSpc>
                <a:spcPct val="10180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individual bugs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random groups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this study, with two </a:t>
            </a:r>
            <a:r>
              <a:rPr sz="2200" dirty="0">
                <a:latin typeface="Calibri"/>
                <a:cs typeface="Calibri"/>
              </a:rPr>
              <a:t>repeated  measurements </a:t>
            </a:r>
            <a:r>
              <a:rPr sz="2200" spc="-10" dirty="0">
                <a:latin typeface="Calibri"/>
                <a:cs typeface="Calibri"/>
              </a:rPr>
              <a:t>per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group.</a:t>
            </a:r>
            <a:endParaRPr sz="22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055"/>
              </a:spcBef>
            </a:pP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parts, each </a:t>
            </a:r>
            <a:r>
              <a:rPr sz="2200" dirty="0">
                <a:latin typeface="Calibri"/>
                <a:cs typeface="Calibri"/>
              </a:rPr>
              <a:t>with its own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error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variance:</a:t>
            </a:r>
            <a:endParaRPr sz="2200" dirty="0">
              <a:latin typeface="Calibri"/>
              <a:cs typeface="Calibri"/>
            </a:endParaRPr>
          </a:p>
          <a:p>
            <a:pPr marL="342900" indent="-292735">
              <a:lnSpc>
                <a:spcPct val="100000"/>
              </a:lnSpc>
              <a:spcBef>
                <a:spcPts val="430"/>
              </a:spcBef>
              <a:buAutoNum type="arabicParenR"/>
              <a:tabLst>
                <a:tab pos="343535" algn="l"/>
              </a:tabLst>
            </a:pP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part: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measurement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individual bug </a:t>
            </a:r>
            <a:r>
              <a:rPr sz="2200" i="1" spc="-1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: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i="1" baseline="-7936" dirty="0">
                <a:latin typeface="Calibri"/>
                <a:cs typeface="Calibri"/>
              </a:rPr>
              <a:t>i </a:t>
            </a:r>
            <a:r>
              <a:rPr sz="2200" dirty="0">
                <a:latin typeface="Calibri"/>
                <a:cs typeface="Calibri"/>
              </a:rPr>
              <a:t>± measurement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error.</a:t>
            </a:r>
          </a:p>
          <a:p>
            <a:pPr marL="342900" indent="-29273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343535" algn="l"/>
              </a:tabLst>
            </a:pPr>
            <a:r>
              <a:rPr sz="2200" spc="-5" dirty="0">
                <a:latin typeface="Calibri"/>
                <a:cs typeface="Calibri"/>
              </a:rPr>
              <a:t>Fixed </a:t>
            </a:r>
            <a:r>
              <a:rPr sz="2200" dirty="0">
                <a:latin typeface="Calibri"/>
                <a:cs typeface="Calibri"/>
              </a:rPr>
              <a:t>part: the mean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bug means: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± </a:t>
            </a:r>
            <a:r>
              <a:rPr sz="2200" spc="-5" dirty="0">
                <a:latin typeface="Calibri"/>
                <a:cs typeface="Calibri"/>
              </a:rPr>
              <a:t>bug error </a:t>
            </a:r>
            <a:r>
              <a:rPr sz="2200" spc="-10" dirty="0">
                <a:latin typeface="Calibri"/>
                <a:cs typeface="Calibri"/>
              </a:rPr>
              <a:t>(i.e., </a:t>
            </a:r>
            <a:r>
              <a:rPr sz="2200" spc="-5" dirty="0">
                <a:latin typeface="Calibri"/>
                <a:cs typeface="Calibri"/>
              </a:rPr>
              <a:t>variation among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bugs)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5541" y="1789955"/>
            <a:ext cx="61595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7375" y="1789955"/>
            <a:ext cx="61595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49221" y="1789955"/>
            <a:ext cx="61595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6457" y="1789955"/>
            <a:ext cx="61595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93211" y="1789955"/>
            <a:ext cx="615950" cy="1316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5542" y="3232283"/>
            <a:ext cx="274955" cy="845819"/>
          </a:xfrm>
          <a:custGeom>
            <a:avLst/>
            <a:gdLst/>
            <a:ahLst/>
            <a:cxnLst/>
            <a:rect l="l" t="t" r="r" b="b"/>
            <a:pathLst>
              <a:path w="274955" h="845820">
                <a:moveTo>
                  <a:pt x="274955" y="0"/>
                </a:moveTo>
                <a:lnTo>
                  <a:pt x="0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0496" y="3232283"/>
            <a:ext cx="245745" cy="845819"/>
          </a:xfrm>
          <a:custGeom>
            <a:avLst/>
            <a:gdLst/>
            <a:ahLst/>
            <a:cxnLst/>
            <a:rect l="l" t="t" r="r" b="b"/>
            <a:pathLst>
              <a:path w="245744" h="845820">
                <a:moveTo>
                  <a:pt x="0" y="0"/>
                </a:moveTo>
                <a:lnTo>
                  <a:pt x="245745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18642" y="3232283"/>
            <a:ext cx="274955" cy="845819"/>
          </a:xfrm>
          <a:custGeom>
            <a:avLst/>
            <a:gdLst/>
            <a:ahLst/>
            <a:cxnLst/>
            <a:rect l="l" t="t" r="r" b="b"/>
            <a:pathLst>
              <a:path w="274955" h="845820">
                <a:moveTo>
                  <a:pt x="274955" y="0"/>
                </a:moveTo>
                <a:lnTo>
                  <a:pt x="0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93596" y="3232283"/>
            <a:ext cx="245745" cy="845819"/>
          </a:xfrm>
          <a:custGeom>
            <a:avLst/>
            <a:gdLst/>
            <a:ahLst/>
            <a:cxnLst/>
            <a:rect l="l" t="t" r="r" b="b"/>
            <a:pathLst>
              <a:path w="245744" h="845820">
                <a:moveTo>
                  <a:pt x="0" y="0"/>
                </a:moveTo>
                <a:lnTo>
                  <a:pt x="245745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9221" y="3232283"/>
            <a:ext cx="274955" cy="845819"/>
          </a:xfrm>
          <a:custGeom>
            <a:avLst/>
            <a:gdLst/>
            <a:ahLst/>
            <a:cxnLst/>
            <a:rect l="l" t="t" r="r" b="b"/>
            <a:pathLst>
              <a:path w="274955" h="845820">
                <a:moveTo>
                  <a:pt x="274955" y="0"/>
                </a:moveTo>
                <a:lnTo>
                  <a:pt x="0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24175" y="3232283"/>
            <a:ext cx="245745" cy="845819"/>
          </a:xfrm>
          <a:custGeom>
            <a:avLst/>
            <a:gdLst/>
            <a:ahLst/>
            <a:cxnLst/>
            <a:rect l="l" t="t" r="r" b="b"/>
            <a:pathLst>
              <a:path w="245744" h="845820">
                <a:moveTo>
                  <a:pt x="0" y="0"/>
                </a:moveTo>
                <a:lnTo>
                  <a:pt x="245745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86456" y="3232283"/>
            <a:ext cx="274955" cy="845819"/>
          </a:xfrm>
          <a:custGeom>
            <a:avLst/>
            <a:gdLst/>
            <a:ahLst/>
            <a:cxnLst/>
            <a:rect l="l" t="t" r="r" b="b"/>
            <a:pathLst>
              <a:path w="274954" h="845820">
                <a:moveTo>
                  <a:pt x="274955" y="0"/>
                </a:moveTo>
                <a:lnTo>
                  <a:pt x="0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61411" y="3232283"/>
            <a:ext cx="245745" cy="845819"/>
          </a:xfrm>
          <a:custGeom>
            <a:avLst/>
            <a:gdLst/>
            <a:ahLst/>
            <a:cxnLst/>
            <a:rect l="l" t="t" r="r" b="b"/>
            <a:pathLst>
              <a:path w="245745" h="845820">
                <a:moveTo>
                  <a:pt x="0" y="0"/>
                </a:moveTo>
                <a:lnTo>
                  <a:pt x="245745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93211" y="3232283"/>
            <a:ext cx="274955" cy="845819"/>
          </a:xfrm>
          <a:custGeom>
            <a:avLst/>
            <a:gdLst/>
            <a:ahLst/>
            <a:cxnLst/>
            <a:rect l="l" t="t" r="r" b="b"/>
            <a:pathLst>
              <a:path w="274954" h="845820">
                <a:moveTo>
                  <a:pt x="274955" y="0"/>
                </a:moveTo>
                <a:lnTo>
                  <a:pt x="0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368166" y="3232283"/>
            <a:ext cx="245745" cy="845819"/>
          </a:xfrm>
          <a:custGeom>
            <a:avLst/>
            <a:gdLst/>
            <a:ahLst/>
            <a:cxnLst/>
            <a:rect l="l" t="t" r="r" b="b"/>
            <a:pathLst>
              <a:path w="245745" h="845820">
                <a:moveTo>
                  <a:pt x="0" y="0"/>
                </a:moveTo>
                <a:lnTo>
                  <a:pt x="245745" y="84582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739987"/>
            <a:ext cx="7039416" cy="677108"/>
          </a:xfrm>
        </p:spPr>
        <p:txBody>
          <a:bodyPr/>
          <a:lstStyle/>
          <a:p>
            <a:r>
              <a:rPr lang="en-GB" sz="4400" b="0">
                <a:solidFill>
                  <a:schemeClr val="accent1">
                    <a:lumMod val="75000"/>
                  </a:schemeClr>
                </a:solidFill>
              </a:rPr>
              <a:t>2.05</a:t>
            </a:r>
            <a:r>
              <a:rPr lang="en-GB" sz="4400" b="0" dirty="0">
                <a:solidFill>
                  <a:schemeClr val="accent1">
                    <a:lumMod val="75000"/>
                  </a:schemeClr>
                </a:solidFill>
              </a:rPr>
              <a:t>: Fixed and random effects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F4501-C96C-4B71-BE2C-7CCBF196BB6B}"/>
              </a:ext>
            </a:extLst>
          </p:cNvPr>
          <p:cNvSpPr txBox="1"/>
          <p:nvPr/>
        </p:nvSpPr>
        <p:spPr>
          <a:xfrm>
            <a:off x="838200" y="3124200"/>
            <a:ext cx="5273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“Asking students to use mixed effects models without teaching them about them is like handing shotguns to toddlers”</a:t>
            </a:r>
            <a:endParaRPr lang="en-GB" sz="2800" b="1" dirty="0">
              <a:solidFill>
                <a:srgbClr val="22313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B45A4-29CC-4C58-B223-3FE412570647}"/>
              </a:ext>
            </a:extLst>
          </p:cNvPr>
          <p:cNvSpPr txBox="1"/>
          <p:nvPr/>
        </p:nvSpPr>
        <p:spPr>
          <a:xfrm>
            <a:off x="1524000" y="5334000"/>
            <a:ext cx="4355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dirty="0">
                <a:solidFill>
                  <a:srgbClr val="2231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-Norman </a:t>
            </a:r>
            <a:r>
              <a:rPr lang="en-GB" dirty="0" err="1">
                <a:solidFill>
                  <a:srgbClr val="2231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Matloff</a:t>
            </a:r>
            <a:r>
              <a:rPr lang="en-GB" dirty="0">
                <a:solidFill>
                  <a:srgbClr val="2231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(attributed)</a:t>
            </a:r>
          </a:p>
        </p:txBody>
      </p:sp>
      <p:pic>
        <p:nvPicPr>
          <p:cNvPr id="3" name="Picture 2" descr="A picture containing person, building, person, table&#10;&#10;Description automatically generated">
            <a:extLst>
              <a:ext uri="{FF2B5EF4-FFF2-40B4-BE49-F238E27FC236}">
                <a16:creationId xmlns:a16="http://schemas.microsoft.com/office/drawing/2014/main" id="{ACA3E542-C010-4EB0-93B9-4513903D0C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45" t="17071" r="12582" b="3511"/>
          <a:stretch/>
        </p:blipFill>
        <p:spPr>
          <a:xfrm>
            <a:off x="519201" y="368496"/>
            <a:ext cx="1524000" cy="142009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0EA469C-DE72-4367-8FCA-C89A9C6E1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09800"/>
            <a:ext cx="27432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Study of </a:t>
            </a:r>
            <a:r>
              <a:rPr spc="-10" dirty="0"/>
              <a:t>measurement </a:t>
            </a:r>
            <a:r>
              <a:rPr spc="-5" dirty="0"/>
              <a:t>repeatability </a:t>
            </a:r>
            <a:r>
              <a:rPr dirty="0"/>
              <a:t>(simple </a:t>
            </a:r>
            <a:r>
              <a:rPr spc="-5" dirty="0"/>
              <a:t>nested</a:t>
            </a:r>
            <a:r>
              <a:rPr dirty="0"/>
              <a:t> design)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88846"/>
            <a:ext cx="7234555" cy="4030979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spc="-5" dirty="0">
                <a:latin typeface="Courier New"/>
                <a:cs typeface="Courier New"/>
              </a:rPr>
              <a:t>library(lmerTest)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lmer(femurlength </a:t>
            </a:r>
            <a:r>
              <a:rPr sz="2200" dirty="0">
                <a:latin typeface="Courier New"/>
                <a:cs typeface="Courier New"/>
              </a:rPr>
              <a:t>~ 1 +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(1|individual))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formula: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00" spc="-5" dirty="0">
                <a:latin typeface="Courier New"/>
                <a:cs typeface="Courier New"/>
              </a:rPr>
              <a:t>femurlength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i="1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formula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(1|individual)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7647" y="2587044"/>
            <a:ext cx="5759554" cy="3978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97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Study of </a:t>
            </a:r>
            <a:r>
              <a:rPr spc="-10" dirty="0"/>
              <a:t>measurement </a:t>
            </a:r>
            <a:r>
              <a:rPr spc="-5" dirty="0"/>
              <a:t>repeatability </a:t>
            </a:r>
            <a:r>
              <a:rPr dirty="0"/>
              <a:t>(simple </a:t>
            </a:r>
            <a:r>
              <a:rPr spc="-5" dirty="0"/>
              <a:t>nested</a:t>
            </a:r>
            <a:r>
              <a:rPr dirty="0"/>
              <a:t> design)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9247505" cy="4786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formula instructs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10" dirty="0">
                <a:latin typeface="Calibri"/>
                <a:cs typeface="Calibri"/>
              </a:rPr>
              <a:t>to fit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constant </a:t>
            </a:r>
            <a:r>
              <a:rPr sz="2200" spc="-5" dirty="0">
                <a:latin typeface="Calibri"/>
                <a:cs typeface="Calibri"/>
              </a:rPr>
              <a:t>(intercept) 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fitted values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groups (individual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bugs)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spc="-5" dirty="0">
                <a:latin typeface="Courier New"/>
                <a:cs typeface="Courier New"/>
              </a:rPr>
              <a:t>femurlength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Courier New"/>
              <a:cs typeface="Courier New"/>
            </a:endParaRPr>
          </a:p>
          <a:p>
            <a:pPr marL="12700" marR="5261610">
              <a:lnSpc>
                <a:spcPct val="1171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b="1" i="1" spc="-5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formula  </a:t>
            </a:r>
            <a:r>
              <a:rPr sz="2200" dirty="0">
                <a:latin typeface="Calibri"/>
                <a:cs typeface="Calibri"/>
              </a:rPr>
              <a:t>instructs 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constant </a:t>
            </a:r>
            <a:r>
              <a:rPr sz="2200" dirty="0">
                <a:latin typeface="Calibri"/>
                <a:cs typeface="Calibri"/>
              </a:rPr>
              <a:t>(an  </a:t>
            </a:r>
            <a:r>
              <a:rPr sz="2200" spc="-5" dirty="0">
                <a:latin typeface="Calibri"/>
                <a:cs typeface="Calibri"/>
              </a:rPr>
              <a:t>intercept)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two  </a:t>
            </a:r>
            <a:r>
              <a:rPr sz="2200" dirty="0">
                <a:latin typeface="Calibri"/>
                <a:cs typeface="Calibri"/>
              </a:rPr>
              <a:t>measurements within each  </a:t>
            </a:r>
            <a:r>
              <a:rPr sz="2200" spc="-5" dirty="0">
                <a:latin typeface="Calibri"/>
                <a:cs typeface="Calibri"/>
              </a:rPr>
              <a:t>individual. This yields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fitted </a:t>
            </a:r>
            <a:r>
              <a:rPr sz="2200" dirty="0">
                <a:latin typeface="Calibri"/>
                <a:cs typeface="Calibri"/>
              </a:rPr>
              <a:t>value  for </a:t>
            </a:r>
            <a:r>
              <a:rPr sz="2200" spc="-5" dirty="0">
                <a:latin typeface="Calibri"/>
                <a:cs typeface="Calibri"/>
              </a:rPr>
              <a:t>each individual </a:t>
            </a:r>
            <a:r>
              <a:rPr sz="2200" dirty="0">
                <a:latin typeface="Calibri"/>
                <a:cs typeface="Calibri"/>
              </a:rPr>
              <a:t>walking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stick.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(1|individual)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1205" y="3016250"/>
            <a:ext cx="5790289" cy="4000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Study of </a:t>
            </a:r>
            <a:r>
              <a:rPr spc="-10" dirty="0"/>
              <a:t>measurement </a:t>
            </a:r>
            <a:r>
              <a:rPr spc="-5" dirty="0"/>
              <a:t>repeatability </a:t>
            </a:r>
            <a:r>
              <a:rPr dirty="0"/>
              <a:t>(simple </a:t>
            </a:r>
            <a:r>
              <a:rPr spc="-5" dirty="0"/>
              <a:t>nested</a:t>
            </a:r>
            <a:r>
              <a:rPr dirty="0"/>
              <a:t> design)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7234555" cy="522925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52700"/>
              </a:lnSpc>
              <a:spcBef>
                <a:spcPts val="5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lmer(femurlength </a:t>
            </a:r>
            <a:r>
              <a:rPr sz="2200" dirty="0">
                <a:latin typeface="Courier New"/>
                <a:cs typeface="Courier New"/>
              </a:rPr>
              <a:t>~ 1 + </a:t>
            </a:r>
            <a:r>
              <a:rPr sz="2200" spc="-5" dirty="0">
                <a:latin typeface="Courier New"/>
                <a:cs typeface="Courier New"/>
              </a:rPr>
              <a:t>(1|individual))  fitted(z) </a:t>
            </a:r>
            <a:r>
              <a:rPr sz="2200" dirty="0">
                <a:latin typeface="Calibri"/>
                <a:cs typeface="Calibri"/>
              </a:rPr>
              <a:t># </a:t>
            </a:r>
            <a:r>
              <a:rPr sz="2200" spc="-5" dirty="0">
                <a:latin typeface="Calibri"/>
                <a:cs typeface="Calibri"/>
              </a:rPr>
              <a:t>yields </a:t>
            </a:r>
            <a:r>
              <a:rPr sz="2200" dirty="0">
                <a:latin typeface="Calibri"/>
                <a:cs typeface="Calibri"/>
              </a:rPr>
              <a:t>best </a:t>
            </a:r>
            <a:r>
              <a:rPr sz="2200" spc="-5" dirty="0">
                <a:latin typeface="Calibri"/>
                <a:cs typeface="Calibri"/>
              </a:rPr>
              <a:t>linear unbiased predictors (BLUPs):  </a:t>
            </a:r>
            <a:r>
              <a:rPr sz="2200" dirty="0">
                <a:latin typeface="Calibri"/>
                <a:cs typeface="Calibri"/>
              </a:rPr>
              <a:t>R fits </a:t>
            </a:r>
            <a:r>
              <a:rPr sz="2200" spc="-5" dirty="0">
                <a:latin typeface="Calibri"/>
                <a:cs typeface="Calibri"/>
              </a:rPr>
              <a:t>them 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together,</a:t>
            </a:r>
            <a:endParaRPr sz="2200" dirty="0">
              <a:latin typeface="Calibri"/>
              <a:cs typeface="Calibri"/>
            </a:endParaRPr>
          </a:p>
          <a:p>
            <a:pPr marL="12700" marR="4289425">
              <a:lnSpc>
                <a:spcPct val="116799"/>
              </a:lnSpc>
              <a:spcBef>
                <a:spcPts val="10"/>
              </a:spcBef>
            </a:pPr>
            <a:r>
              <a:rPr sz="2200" dirty="0">
                <a:latin typeface="Calibri"/>
                <a:cs typeface="Calibri"/>
              </a:rPr>
              <a:t>rather than in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stages,  yielding variance  components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BLUPs.</a:t>
            </a:r>
            <a:endParaRPr sz="2200" dirty="0">
              <a:latin typeface="Calibri"/>
              <a:cs typeface="Calibri"/>
            </a:endParaRPr>
          </a:p>
          <a:p>
            <a:pPr marL="12700" marR="4051300">
              <a:lnSpc>
                <a:spcPct val="117000"/>
              </a:lnSpc>
              <a:spcBef>
                <a:spcPts val="1015"/>
              </a:spcBef>
            </a:pPr>
            <a:r>
              <a:rPr lang="en-US" sz="2200" dirty="0">
                <a:latin typeface="Calibri"/>
                <a:cs typeface="Calibri"/>
              </a:rPr>
              <a:t>Note</a:t>
            </a:r>
            <a:r>
              <a:rPr sz="2200" dirty="0">
                <a:latin typeface="Calibri"/>
                <a:cs typeface="Calibri"/>
              </a:rPr>
              <a:t> BLUPs are not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means for each </a:t>
            </a:r>
            <a:r>
              <a:rPr sz="2200" spc="-5" dirty="0">
                <a:latin typeface="Calibri"/>
                <a:cs typeface="Calibri"/>
              </a:rPr>
              <a:t>insect.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They  </a:t>
            </a:r>
            <a:r>
              <a:rPr lang="en-US" sz="2200" dirty="0">
                <a:latin typeface="Calibri"/>
                <a:cs typeface="Calibri"/>
              </a:rPr>
              <a:t>tend to 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“shrunk” towards </a:t>
            </a:r>
            <a:r>
              <a:rPr sz="2200" dirty="0">
                <a:latin typeface="Calibri"/>
                <a:cs typeface="Calibri"/>
              </a:rPr>
              <a:t>the  centre </a:t>
            </a:r>
            <a:r>
              <a:rPr sz="2200" spc="-5" dirty="0">
                <a:latin typeface="Calibri"/>
                <a:cs typeface="Calibri"/>
              </a:rPr>
              <a:t>compared </a:t>
            </a:r>
            <a:r>
              <a:rPr sz="2200" dirty="0">
                <a:latin typeface="Calibri"/>
                <a:cs typeface="Calibri"/>
              </a:rPr>
              <a:t>with the  group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9600" y="2819400"/>
            <a:ext cx="6138546" cy="3893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97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Study of </a:t>
            </a:r>
            <a:r>
              <a:rPr spc="-10" dirty="0"/>
              <a:t>measurement </a:t>
            </a:r>
            <a:r>
              <a:rPr spc="-5" dirty="0"/>
              <a:t>repeatability </a:t>
            </a:r>
            <a:r>
              <a:rPr dirty="0"/>
              <a:t>(simple </a:t>
            </a:r>
            <a:r>
              <a:rPr spc="-5" dirty="0"/>
              <a:t>nested</a:t>
            </a:r>
            <a:r>
              <a:rPr dirty="0"/>
              <a:t> design)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9288145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200" spc="-5" dirty="0">
                <a:latin typeface="Courier New"/>
                <a:cs typeface="Courier New"/>
              </a:rPr>
              <a:t>VarCorr(z)</a:t>
            </a:r>
            <a:r>
              <a:rPr sz="2200" spc="-80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extracts the </a:t>
            </a:r>
            <a:r>
              <a:rPr sz="2200" spc="-5" dirty="0">
                <a:latin typeface="Calibri"/>
                <a:cs typeface="Calibri"/>
              </a:rPr>
              <a:t>variance components (square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standard deviations  </a:t>
            </a:r>
            <a:r>
              <a:rPr sz="2200" dirty="0">
                <a:latin typeface="Calibri"/>
                <a:cs typeface="Calibri"/>
              </a:rPr>
              <a:t>to obtain 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variances)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67579"/>
              </p:ext>
            </p:extLst>
          </p:nvPr>
        </p:nvGraphicFramePr>
        <p:xfrm>
          <a:off x="661416" y="2195786"/>
          <a:ext cx="9671685" cy="138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8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29">
                <a:tc>
                  <a:txBody>
                    <a:bodyPr/>
                    <a:lstStyle/>
                    <a:p>
                      <a:pPr marL="69850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Groups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Name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540"/>
                        </a:lnSpc>
                      </a:pPr>
                      <a:r>
                        <a:rPr sz="2200" spc="-5" dirty="0" err="1">
                          <a:latin typeface="Calibri"/>
                          <a:cs typeface="Calibri"/>
                        </a:rPr>
                        <a:t>Std.Dev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 (</a:t>
                      </a:r>
                      <a:r>
                        <a:rPr lang="el-GR" sz="2200" dirty="0">
                          <a:latin typeface="+mn-lt"/>
                          <a:cs typeface="Calibri"/>
                        </a:rPr>
                        <a:t>σ</a:t>
                      </a:r>
                      <a:r>
                        <a:rPr lang="en-US" sz="2200" dirty="0">
                          <a:latin typeface="+mn-lt"/>
                          <a:cs typeface="Calibri"/>
                        </a:rPr>
                        <a:t>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739">
                <a:tc>
                  <a:txBody>
                    <a:bodyPr/>
                    <a:lstStyle/>
                    <a:p>
                      <a:pPr marL="13398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individual</a:t>
                      </a:r>
                      <a:endParaRPr sz="220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Residual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257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(Intercept)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2575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0.032464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varia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among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random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groups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(individuals)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0.018868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varia</a:t>
                      </a:r>
                      <a:r>
                        <a:rPr lang="en-US" sz="2200" spc="-5" dirty="0">
                          <a:latin typeface="Calibri"/>
                          <a:cs typeface="Calibri"/>
                        </a:rPr>
                        <a:t>tion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 within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groups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52272" y="3764279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89">
                <a:moveTo>
                  <a:pt x="0" y="0"/>
                </a:moveTo>
                <a:lnTo>
                  <a:pt x="139293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064" y="376123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2160" y="3764279"/>
            <a:ext cx="1490980" cy="0"/>
          </a:xfrm>
          <a:custGeom>
            <a:avLst/>
            <a:gdLst/>
            <a:ahLst/>
            <a:cxnLst/>
            <a:rect l="l" t="t" r="r" b="b"/>
            <a:pathLst>
              <a:path w="1490979">
                <a:moveTo>
                  <a:pt x="0" y="0"/>
                </a:moveTo>
                <a:lnTo>
                  <a:pt x="1490472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3488" y="3761232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29584" y="3764279"/>
            <a:ext cx="6803390" cy="0"/>
          </a:xfrm>
          <a:custGeom>
            <a:avLst/>
            <a:gdLst/>
            <a:ahLst/>
            <a:cxnLst/>
            <a:rect l="l" t="t" r="r" b="b"/>
            <a:pathLst>
              <a:path w="6803390">
                <a:moveTo>
                  <a:pt x="0" y="0"/>
                </a:moveTo>
                <a:lnTo>
                  <a:pt x="6803136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3419" y="4206950"/>
            <a:ext cx="9029700" cy="236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16399"/>
              </a:lnSpc>
              <a:spcBef>
                <a:spcPts val="95"/>
              </a:spcBef>
            </a:pP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these </a:t>
            </a:r>
            <a:r>
              <a:rPr sz="2200" spc="-5" dirty="0">
                <a:latin typeface="Calibri"/>
                <a:cs typeface="Calibri"/>
              </a:rPr>
              <a:t>quantities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fraction of variation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is among  </a:t>
            </a:r>
            <a:r>
              <a:rPr sz="2200" spc="-5" dirty="0">
                <a:latin typeface="Calibri"/>
                <a:cs typeface="Calibri"/>
              </a:rPr>
              <a:t>individuals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(repeatability):</a:t>
            </a:r>
            <a:endParaRPr sz="2200" dirty="0">
              <a:latin typeface="Calibri"/>
              <a:cs typeface="Calibri"/>
            </a:endParaRPr>
          </a:p>
          <a:p>
            <a:pPr marL="495300">
              <a:lnSpc>
                <a:spcPts val="1814"/>
              </a:lnSpc>
              <a:spcBef>
                <a:spcPts val="1465"/>
              </a:spcBef>
              <a:tabLst>
                <a:tab pos="3024505" algn="l"/>
                <a:tab pos="4100829" algn="l"/>
                <a:tab pos="5018405" algn="l"/>
              </a:tabLst>
            </a:pPr>
            <a:r>
              <a:rPr sz="2200" spc="-5" dirty="0">
                <a:latin typeface="Calibri"/>
                <a:cs typeface="Calibri"/>
              </a:rPr>
              <a:t>repeatability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σ</a:t>
            </a:r>
            <a:r>
              <a:rPr sz="2100" spc="15" baseline="29761" dirty="0">
                <a:latin typeface="Calibri"/>
                <a:cs typeface="Calibri"/>
              </a:rPr>
              <a:t>2	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(σ</a:t>
            </a:r>
            <a:r>
              <a:rPr sz="2100" baseline="29761" dirty="0">
                <a:latin typeface="Calibri"/>
                <a:cs typeface="Calibri"/>
              </a:rPr>
              <a:t>2	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σ</a:t>
            </a:r>
            <a:r>
              <a:rPr sz="2100" spc="15" baseline="29761" dirty="0">
                <a:latin typeface="Calibri"/>
                <a:cs typeface="Calibri"/>
              </a:rPr>
              <a:t>2	</a:t>
            </a:r>
            <a:r>
              <a:rPr sz="2200" dirty="0">
                <a:latin typeface="Calibri"/>
                <a:cs typeface="Calibri"/>
              </a:rPr>
              <a:t>)</a:t>
            </a:r>
          </a:p>
          <a:p>
            <a:pPr marL="2446020">
              <a:lnSpc>
                <a:spcPts val="855"/>
              </a:lnSpc>
              <a:tabLst>
                <a:tab pos="3521710" algn="l"/>
                <a:tab pos="4545965" algn="l"/>
              </a:tabLst>
            </a:pPr>
            <a:r>
              <a:rPr sz="1400" spc="25" dirty="0">
                <a:latin typeface="Calibri"/>
                <a:cs typeface="Calibri"/>
              </a:rPr>
              <a:t>among	among	</a:t>
            </a:r>
            <a:r>
              <a:rPr sz="1400" spc="15" dirty="0">
                <a:latin typeface="Calibri"/>
                <a:cs typeface="Calibri"/>
              </a:rPr>
              <a:t>within</a:t>
            </a:r>
            <a:endParaRPr sz="14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2200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repeatability </a:t>
            </a:r>
            <a:r>
              <a:rPr sz="2200" dirty="0">
                <a:latin typeface="Calibri"/>
                <a:cs typeface="Calibri"/>
              </a:rPr>
              <a:t>= 0.032464</a:t>
            </a:r>
            <a:r>
              <a:rPr sz="2100" baseline="29761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/ (0.032464</a:t>
            </a:r>
            <a:r>
              <a:rPr sz="2100" baseline="29761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0.018868</a:t>
            </a:r>
            <a:r>
              <a:rPr sz="2100" spc="-7" baseline="29761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288163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0.75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636" y="2103121"/>
            <a:ext cx="5379085" cy="3817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946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“Subjects </a:t>
            </a:r>
            <a:r>
              <a:rPr dirty="0"/>
              <a:t>by </a:t>
            </a:r>
            <a:r>
              <a:rPr spc="-5" dirty="0"/>
              <a:t>treatment” repeated measures</a:t>
            </a:r>
            <a:r>
              <a:rPr spc="30" dirty="0"/>
              <a:t> </a:t>
            </a:r>
            <a:r>
              <a:rPr spc="-5" dirty="0"/>
              <a:t>design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201623"/>
            <a:ext cx="9529445" cy="3545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05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Cronly-Dillon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Muntz </a:t>
            </a:r>
            <a:r>
              <a:rPr sz="2200" spc="-10" dirty="0">
                <a:latin typeface="Calibri"/>
                <a:cs typeface="Calibri"/>
              </a:rPr>
              <a:t>(1965)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the optomotor </a:t>
            </a:r>
            <a:r>
              <a:rPr sz="2200" spc="-5" dirty="0">
                <a:latin typeface="Calibri"/>
                <a:cs typeface="Calibri"/>
              </a:rPr>
              <a:t>response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measure color  </a:t>
            </a:r>
            <a:r>
              <a:rPr sz="2200" dirty="0">
                <a:latin typeface="Calibri"/>
                <a:cs typeface="Calibri"/>
              </a:rPr>
              <a:t>vision in </a:t>
            </a:r>
            <a:r>
              <a:rPr sz="2200" spc="-5" dirty="0">
                <a:latin typeface="Calibri"/>
                <a:cs typeface="Calibri"/>
              </a:rPr>
              <a:t>goldfish. </a:t>
            </a:r>
            <a:r>
              <a:rPr sz="2200" dirty="0">
                <a:latin typeface="Calibri"/>
                <a:cs typeface="Calibri"/>
              </a:rPr>
              <a:t>Each fish was tested at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dirty="0">
                <a:latin typeface="Calibri"/>
                <a:cs typeface="Calibri"/>
              </a:rPr>
              <a:t>wavelength in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random</a:t>
            </a:r>
            <a:r>
              <a:rPr sz="2200" b="1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order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5135880" marR="248920">
              <a:lnSpc>
                <a:spcPts val="3100"/>
              </a:lnSpc>
              <a:spcBef>
                <a:spcPts val="155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large </a:t>
            </a:r>
            <a:r>
              <a:rPr sz="2200" dirty="0">
                <a:latin typeface="Calibri"/>
                <a:cs typeface="Calibri"/>
              </a:rPr>
              <a:t>value </a:t>
            </a:r>
            <a:r>
              <a:rPr sz="2200" spc="-5" dirty="0">
                <a:latin typeface="Calibri"/>
                <a:cs typeface="Calibri"/>
              </a:rPr>
              <a:t>indicates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fish  </a:t>
            </a:r>
            <a:r>
              <a:rPr sz="2200" spc="-5" dirty="0">
                <a:latin typeface="Calibri"/>
                <a:cs typeface="Calibri"/>
              </a:rPr>
              <a:t>has high sensitivity --- it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detect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5" dirty="0">
                <a:latin typeface="Calibri"/>
                <a:cs typeface="Calibri"/>
              </a:rPr>
              <a:t>low </a:t>
            </a:r>
            <a:r>
              <a:rPr sz="2200" spc="-5" dirty="0">
                <a:latin typeface="Calibri"/>
                <a:cs typeface="Calibri"/>
              </a:rPr>
              <a:t>light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intensity.</a:t>
            </a:r>
            <a:endParaRPr sz="2200" dirty="0">
              <a:latin typeface="Calibri"/>
              <a:cs typeface="Calibri"/>
            </a:endParaRPr>
          </a:p>
          <a:p>
            <a:pPr marL="5135880">
              <a:lnSpc>
                <a:spcPct val="100000"/>
              </a:lnSpc>
              <a:spcBef>
                <a:spcPts val="1250"/>
              </a:spcBef>
            </a:pPr>
            <a:r>
              <a:rPr sz="2200" b="1" spc="-5" dirty="0">
                <a:latin typeface="Calibri"/>
                <a:cs typeface="Calibri"/>
              </a:rPr>
              <a:t>Factors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5135880" marR="5080">
              <a:lnSpc>
                <a:spcPts val="4100"/>
              </a:lnSpc>
              <a:spcBef>
                <a:spcPts val="360"/>
              </a:spcBef>
            </a:pPr>
            <a:r>
              <a:rPr sz="2200" dirty="0">
                <a:latin typeface="Calibri"/>
                <a:cs typeface="Calibri"/>
              </a:rPr>
              <a:t>Wavelength </a:t>
            </a:r>
            <a:r>
              <a:rPr sz="2200" spc="-5" dirty="0">
                <a:latin typeface="Calibri"/>
                <a:cs typeface="Calibri"/>
              </a:rPr>
              <a:t>(fixed, </a:t>
            </a:r>
            <a:r>
              <a:rPr sz="2200" spc="-10" dirty="0">
                <a:latin typeface="Calibri"/>
                <a:cs typeface="Calibri"/>
              </a:rPr>
              <a:t>repeated </a:t>
            </a:r>
            <a:r>
              <a:rPr sz="2200" dirty="0">
                <a:latin typeface="Calibri"/>
                <a:cs typeface="Calibri"/>
              </a:rPr>
              <a:t>measure)  </a:t>
            </a:r>
            <a:r>
              <a:rPr sz="2200" spc="-5" dirty="0">
                <a:latin typeface="Calibri"/>
                <a:cs typeface="Calibri"/>
              </a:rPr>
              <a:t>Fish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(random)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6080252"/>
            <a:ext cx="687705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Light sensitivity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5 </a:t>
            </a:r>
            <a:r>
              <a:rPr sz="2200" spc="-5" dirty="0">
                <a:latin typeface="Calibri"/>
                <a:cs typeface="Calibri"/>
              </a:rPr>
              <a:t>goldfish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specific </a:t>
            </a:r>
            <a:r>
              <a:rPr sz="2200" dirty="0">
                <a:latin typeface="Calibri"/>
                <a:cs typeface="Calibri"/>
              </a:rPr>
              <a:t>wavelengths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light.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6669" y="4389047"/>
            <a:ext cx="3034664" cy="14630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511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3: </a:t>
            </a:r>
            <a:r>
              <a:rPr spc="-5" dirty="0"/>
              <a:t>Split plot</a:t>
            </a:r>
            <a:r>
              <a:rPr spc="-6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4706823"/>
            <a:ext cx="4826635" cy="185166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b="1" spc="-5" dirty="0">
                <a:latin typeface="Calibri"/>
                <a:cs typeface="Calibri"/>
              </a:rPr>
              <a:t>Factors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16799"/>
              </a:lnSpc>
              <a:spcBef>
                <a:spcPts val="1019"/>
              </a:spcBef>
            </a:pPr>
            <a:r>
              <a:rPr sz="2200" dirty="0">
                <a:latin typeface="Calibri"/>
                <a:cs typeface="Calibri"/>
              </a:rPr>
              <a:t>Predation </a:t>
            </a:r>
            <a:r>
              <a:rPr sz="2200" spc="-10" dirty="0">
                <a:latin typeface="Calibri"/>
                <a:cs typeface="Calibri"/>
              </a:rPr>
              <a:t>treatment (fixed), </a:t>
            </a:r>
            <a:r>
              <a:rPr sz="2200" spc="-5" dirty="0">
                <a:latin typeface="Calibri"/>
                <a:cs typeface="Calibri"/>
              </a:rPr>
              <a:t>whole ponds  Competition </a:t>
            </a:r>
            <a:r>
              <a:rPr sz="2200" spc="-10" dirty="0">
                <a:latin typeface="Calibri"/>
                <a:cs typeface="Calibri"/>
              </a:rPr>
              <a:t>treatment </a:t>
            </a:r>
            <a:r>
              <a:rPr sz="2200" spc="-5" dirty="0">
                <a:latin typeface="Calibri"/>
                <a:cs typeface="Calibri"/>
              </a:rPr>
              <a:t>(fixed), split ponds  </a:t>
            </a:r>
            <a:r>
              <a:rPr sz="2200" spc="5" dirty="0">
                <a:latin typeface="Calibri"/>
                <a:cs typeface="Calibri"/>
              </a:rPr>
              <a:t>Pond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(random)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1681" y="1200677"/>
            <a:ext cx="2180589" cy="3438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3956" y="807721"/>
            <a:ext cx="4074160" cy="5943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57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Assumptions of </a:t>
            </a:r>
            <a:r>
              <a:rPr spc="-5" dirty="0"/>
              <a:t>linear mixed-effects</a:t>
            </a:r>
            <a:r>
              <a:rPr spc="-4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46760" y="1524000"/>
            <a:ext cx="9479279" cy="465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5625" marR="749300" indent="-342900">
              <a:lnSpc>
                <a:spcPct val="1173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41959" algn="l"/>
              </a:tabLst>
            </a:pPr>
            <a:r>
              <a:rPr b="1" dirty="0"/>
              <a:t>Variation within </a:t>
            </a:r>
            <a:r>
              <a:rPr b="1" spc="-5" dirty="0"/>
              <a:t>groups </a:t>
            </a:r>
            <a:r>
              <a:rPr b="1" dirty="0"/>
              <a:t>follows a </a:t>
            </a:r>
            <a:r>
              <a:rPr lang="en-US" b="1" spc="-5" dirty="0"/>
              <a:t>Gaussian</a:t>
            </a:r>
            <a:r>
              <a:rPr b="1" spc="-5" dirty="0"/>
              <a:t> distribution </a:t>
            </a:r>
            <a:r>
              <a:rPr b="1" dirty="0"/>
              <a:t>with </a:t>
            </a:r>
            <a:r>
              <a:rPr b="1" spc="-5" dirty="0"/>
              <a:t>equal variance</a:t>
            </a:r>
            <a:r>
              <a:rPr spc="-5" dirty="0"/>
              <a:t> </a:t>
            </a:r>
            <a:r>
              <a:rPr dirty="0"/>
              <a:t>among</a:t>
            </a:r>
            <a:r>
              <a:rPr spc="-10" dirty="0"/>
              <a:t> </a:t>
            </a:r>
            <a:r>
              <a:rPr spc="-5" dirty="0"/>
              <a:t>groups.</a:t>
            </a:r>
          </a:p>
          <a:p>
            <a:pPr marL="555625" marR="1113790" indent="-342900">
              <a:lnSpc>
                <a:spcPct val="1173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441959" algn="l"/>
              </a:tabLst>
            </a:pPr>
            <a:r>
              <a:rPr b="1" dirty="0"/>
              <a:t>Groups </a:t>
            </a:r>
            <a:r>
              <a:rPr b="1" spc="-10" dirty="0"/>
              <a:t>are </a:t>
            </a:r>
            <a:r>
              <a:rPr b="1" spc="-5" dirty="0"/>
              <a:t>randomly sampled </a:t>
            </a:r>
            <a:r>
              <a:rPr spc="-5" dirty="0"/>
              <a:t>from </a:t>
            </a:r>
            <a:r>
              <a:rPr dirty="0"/>
              <a:t>a </a:t>
            </a:r>
            <a:r>
              <a:rPr spc="-5" dirty="0"/>
              <a:t>“population” </a:t>
            </a:r>
            <a:r>
              <a:rPr spc="5" dirty="0"/>
              <a:t>of </a:t>
            </a:r>
            <a:r>
              <a:rPr spc="-5" dirty="0"/>
              <a:t>groups (i.e., </a:t>
            </a:r>
            <a:r>
              <a:rPr dirty="0"/>
              <a:t>are  </a:t>
            </a:r>
            <a:r>
              <a:rPr spc="-5" dirty="0"/>
              <a:t>independent and sampled </a:t>
            </a:r>
            <a:r>
              <a:rPr dirty="0"/>
              <a:t>without</a:t>
            </a:r>
            <a:r>
              <a:rPr spc="-25" dirty="0"/>
              <a:t> </a:t>
            </a:r>
            <a:r>
              <a:rPr dirty="0"/>
              <a:t>bias).</a:t>
            </a:r>
          </a:p>
          <a:p>
            <a:pPr marL="555625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41959" algn="l"/>
              </a:tabLst>
            </a:pPr>
            <a:r>
              <a:rPr b="1" dirty="0"/>
              <a:t>Group </a:t>
            </a:r>
            <a:r>
              <a:rPr b="1" spc="-5" dirty="0"/>
              <a:t>effects have </a:t>
            </a:r>
            <a:r>
              <a:rPr b="1" dirty="0"/>
              <a:t>a </a:t>
            </a:r>
            <a:r>
              <a:rPr lang="en-US" b="1" spc="-10" dirty="0"/>
              <a:t>Gaussian</a:t>
            </a:r>
            <a:r>
              <a:rPr b="1" spc="10" dirty="0"/>
              <a:t> </a:t>
            </a:r>
            <a:r>
              <a:rPr b="1" spc="-5" dirty="0"/>
              <a:t>distribution</a:t>
            </a:r>
            <a:r>
              <a:rPr spc="-5" dirty="0"/>
              <a:t>.</a:t>
            </a:r>
          </a:p>
          <a:p>
            <a:pPr marL="555625" marR="615950" indent="-342900">
              <a:lnSpc>
                <a:spcPct val="117300"/>
              </a:lnSpc>
              <a:spcBef>
                <a:spcPts val="1105"/>
              </a:spcBef>
              <a:buFont typeface="Arial" panose="020B0604020202020204" pitchFamily="34" charset="0"/>
              <a:buChar char="•"/>
              <a:tabLst>
                <a:tab pos="441959" algn="l"/>
              </a:tabLst>
            </a:pPr>
            <a:r>
              <a:rPr b="1" spc="-5" dirty="0"/>
              <a:t>Replicates within groups </a:t>
            </a:r>
            <a:r>
              <a:rPr b="1" spc="-10" dirty="0"/>
              <a:t>are also </a:t>
            </a:r>
            <a:r>
              <a:rPr b="1" spc="-5" dirty="0"/>
              <a:t>randomly sampled </a:t>
            </a:r>
            <a:r>
              <a:rPr spc="-5" dirty="0"/>
              <a:t>(i.e. independent and  </a:t>
            </a:r>
            <a:r>
              <a:rPr dirty="0"/>
              <a:t>sampled </a:t>
            </a:r>
            <a:r>
              <a:rPr spc="-5" dirty="0"/>
              <a:t>without</a:t>
            </a:r>
            <a:r>
              <a:rPr spc="-25" dirty="0"/>
              <a:t> </a:t>
            </a:r>
            <a:r>
              <a:rPr spc="-5" dirty="0"/>
              <a:t>bias).</a:t>
            </a:r>
          </a:p>
          <a:p>
            <a:pPr marL="555625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41959" algn="l"/>
              </a:tabLst>
            </a:pPr>
            <a:r>
              <a:rPr spc="-5" dirty="0"/>
              <a:t>No carry-over between repeated measurements </a:t>
            </a:r>
            <a:r>
              <a:rPr spc="5" dirty="0"/>
              <a:t>on </a:t>
            </a:r>
            <a:r>
              <a:rPr spc="-10" dirty="0"/>
              <a:t>the </a:t>
            </a:r>
            <a:r>
              <a:rPr dirty="0"/>
              <a:t>same</a:t>
            </a:r>
            <a:r>
              <a:rPr spc="-40" dirty="0"/>
              <a:t> </a:t>
            </a:r>
            <a:r>
              <a:rPr dirty="0"/>
              <a:t>subject.</a:t>
            </a:r>
          </a:p>
          <a:p>
            <a:pPr marL="555625" marR="5080" indent="-342900">
              <a:lnSpc>
                <a:spcPct val="117300"/>
              </a:lnSpc>
              <a:spcBef>
                <a:spcPts val="1100"/>
              </a:spcBef>
              <a:buFont typeface="Arial" panose="020B0604020202020204" pitchFamily="34" charset="0"/>
              <a:buChar char="•"/>
              <a:tabLst>
                <a:tab pos="441959" algn="l"/>
              </a:tabLst>
            </a:pPr>
            <a:r>
              <a:rPr b="1" dirty="0"/>
              <a:t>Sphericity: the </a:t>
            </a:r>
            <a:r>
              <a:rPr b="1" spc="-5" dirty="0"/>
              <a:t>variances </a:t>
            </a:r>
            <a:r>
              <a:rPr b="1" spc="5" dirty="0"/>
              <a:t>of </a:t>
            </a:r>
            <a:r>
              <a:rPr b="1" dirty="0"/>
              <a:t>the </a:t>
            </a:r>
            <a:r>
              <a:rPr b="1" spc="-5" dirty="0"/>
              <a:t>differences between </a:t>
            </a:r>
            <a:r>
              <a:rPr b="1" spc="-10" dirty="0"/>
              <a:t>all </a:t>
            </a:r>
            <a:r>
              <a:rPr b="1" spc="-5" dirty="0"/>
              <a:t>pairs </a:t>
            </a:r>
            <a:r>
              <a:rPr b="1" spc="5" dirty="0"/>
              <a:t>of </a:t>
            </a:r>
            <a:r>
              <a:rPr b="1" spc="-5" dirty="0"/>
              <a:t>factor </a:t>
            </a:r>
            <a:r>
              <a:rPr b="1" spc="-10" dirty="0"/>
              <a:t>levels are  </a:t>
            </a:r>
            <a:r>
              <a:rPr b="1" spc="-5" dirty="0"/>
              <a:t>equal. </a:t>
            </a:r>
            <a:r>
              <a:rPr spc="-5" dirty="0"/>
              <a:t>(Problems </a:t>
            </a:r>
            <a:r>
              <a:rPr dirty="0"/>
              <a:t>can </a:t>
            </a:r>
            <a:r>
              <a:rPr spc="-5" dirty="0"/>
              <a:t>arise </a:t>
            </a:r>
            <a:r>
              <a:rPr dirty="0"/>
              <a:t>when one </a:t>
            </a:r>
            <a:r>
              <a:rPr spc="5" dirty="0"/>
              <a:t>of </a:t>
            </a:r>
            <a:r>
              <a:rPr spc="-10" dirty="0"/>
              <a:t>the </a:t>
            </a:r>
            <a:r>
              <a:rPr spc="-5" dirty="0"/>
              <a:t>factors </a:t>
            </a:r>
            <a:r>
              <a:rPr dirty="0"/>
              <a:t>is</a:t>
            </a:r>
            <a:r>
              <a:rPr spc="-70" dirty="0"/>
              <a:t> </a:t>
            </a:r>
            <a:r>
              <a:rPr spc="-5" dirty="0"/>
              <a:t>time.)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284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</a:t>
            </a:r>
            <a:r>
              <a:rPr dirty="0"/>
              <a:t>4: </a:t>
            </a:r>
            <a:r>
              <a:rPr spc="-5" dirty="0"/>
              <a:t>“Subjects </a:t>
            </a:r>
            <a:r>
              <a:rPr dirty="0"/>
              <a:t>by trials” </a:t>
            </a:r>
            <a:r>
              <a:rPr spc="-5" dirty="0"/>
              <a:t>repeated </a:t>
            </a:r>
            <a:r>
              <a:rPr spc="-10" dirty="0"/>
              <a:t>measures</a:t>
            </a:r>
            <a:r>
              <a:rPr spc="3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3801567"/>
            <a:ext cx="2865120" cy="159258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5" dirty="0">
                <a:latin typeface="Calibri"/>
                <a:cs typeface="Calibri"/>
              </a:rPr>
              <a:t>Factors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100"/>
              </a:lnSpc>
              <a:spcBef>
                <a:spcPts val="150"/>
              </a:spcBef>
            </a:pPr>
            <a:r>
              <a:rPr sz="2200" dirty="0">
                <a:latin typeface="Calibri"/>
                <a:cs typeface="Calibri"/>
              </a:rPr>
              <a:t>Rodent </a:t>
            </a:r>
            <a:r>
              <a:rPr sz="2200" spc="-5" dirty="0">
                <a:latin typeface="Calibri"/>
                <a:cs typeface="Calibri"/>
              </a:rPr>
              <a:t>treatment (fixed)  </a:t>
            </a:r>
            <a:r>
              <a:rPr sz="2200" dirty="0">
                <a:latin typeface="Calibri"/>
                <a:cs typeface="Calibri"/>
              </a:rPr>
              <a:t>Date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(fixed)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2200" i="1" dirty="0">
                <a:latin typeface="Calibri"/>
                <a:cs typeface="Calibri"/>
              </a:rPr>
              <a:t>Plot </a:t>
            </a:r>
            <a:r>
              <a:rPr sz="2200" spc="-5" dirty="0">
                <a:latin typeface="Calibri"/>
                <a:cs typeface="Calibri"/>
              </a:rPr>
              <a:t>(random)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664" y="1238655"/>
            <a:ext cx="5465845" cy="2402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4054" y="2843546"/>
            <a:ext cx="4634318" cy="42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764271" y="274213"/>
            <a:ext cx="1894144" cy="22015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23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4: Warning </a:t>
            </a:r>
            <a:r>
              <a:rPr spc="-5" dirty="0"/>
              <a:t>about </a:t>
            </a:r>
            <a:r>
              <a:rPr dirty="0"/>
              <a:t>“subjects by </a:t>
            </a:r>
            <a:r>
              <a:rPr spc="-5" dirty="0"/>
              <a:t>trials” repeated measures</a:t>
            </a:r>
            <a:r>
              <a:rPr spc="-1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76655"/>
            <a:ext cx="4718685" cy="45212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200" b="1" spc="-5" dirty="0">
                <a:latin typeface="Calibri"/>
                <a:cs typeface="Calibri"/>
              </a:rPr>
              <a:t>Factors</a:t>
            </a:r>
            <a:r>
              <a:rPr sz="2200" spc="-5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 marR="1856739">
              <a:lnSpc>
                <a:spcPct val="11730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Rodent </a:t>
            </a:r>
            <a:r>
              <a:rPr sz="2200" spc="-5" dirty="0">
                <a:latin typeface="Calibri"/>
                <a:cs typeface="Calibri"/>
              </a:rPr>
              <a:t>treatment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(fixed)  </a:t>
            </a:r>
            <a:r>
              <a:rPr sz="2200" spc="-5" dirty="0">
                <a:latin typeface="Calibri"/>
                <a:cs typeface="Calibri"/>
              </a:rPr>
              <a:t>Census </a:t>
            </a:r>
            <a:r>
              <a:rPr sz="2200" dirty="0">
                <a:latin typeface="Calibri"/>
                <a:cs typeface="Calibri"/>
              </a:rPr>
              <a:t>date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(fixed)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i="1" dirty="0">
                <a:latin typeface="Calibri"/>
                <a:cs typeface="Calibri"/>
              </a:rPr>
              <a:t>Plot </a:t>
            </a:r>
            <a:r>
              <a:rPr sz="2200" spc="-5" dirty="0">
                <a:latin typeface="Calibri"/>
                <a:cs typeface="Calibri"/>
              </a:rPr>
              <a:t>(random)</a:t>
            </a:r>
            <a:endParaRPr sz="2200">
              <a:latin typeface="Calibri"/>
              <a:cs typeface="Calibri"/>
            </a:endParaRPr>
          </a:p>
          <a:p>
            <a:pPr marL="12700" marR="271780">
              <a:lnSpc>
                <a:spcPct val="117300"/>
              </a:lnSpc>
              <a:spcBef>
                <a:spcPts val="985"/>
              </a:spcBef>
            </a:pPr>
            <a:r>
              <a:rPr sz="2200" spc="-5" dirty="0">
                <a:latin typeface="Calibri"/>
                <a:cs typeface="Calibri"/>
              </a:rPr>
              <a:t>Tempting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analyze these data using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linear mixed-effects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formula: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ourier New"/>
                <a:cs typeface="Courier New"/>
              </a:rPr>
              <a:t>ncolonies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treatment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date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20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part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formula: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(1|plot)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745BDAA-1404-4D36-AF04-D98A7C3AE1C7}"/>
              </a:ext>
            </a:extLst>
          </p:cNvPr>
          <p:cNvSpPr/>
          <p:nvPr/>
        </p:nvSpPr>
        <p:spPr>
          <a:xfrm>
            <a:off x="5894054" y="2843546"/>
            <a:ext cx="4634318" cy="425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23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4: Warning </a:t>
            </a:r>
            <a:r>
              <a:rPr spc="-5" dirty="0"/>
              <a:t>about </a:t>
            </a:r>
            <a:r>
              <a:rPr dirty="0"/>
              <a:t>“subjects by </a:t>
            </a:r>
            <a:r>
              <a:rPr spc="-5" dirty="0"/>
              <a:t>trials” repeated measures</a:t>
            </a:r>
            <a:r>
              <a:rPr spc="-1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9319895" cy="2506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Problem: Including Census </a:t>
            </a:r>
            <a:r>
              <a:rPr sz="2200" dirty="0">
                <a:latin typeface="Calibri"/>
                <a:cs typeface="Calibri"/>
              </a:rPr>
              <a:t>date as a </a:t>
            </a:r>
            <a:r>
              <a:rPr sz="2200" spc="-5" dirty="0">
                <a:latin typeface="Calibri"/>
                <a:cs typeface="Calibri"/>
              </a:rPr>
              <a:t>factor would likely </a:t>
            </a:r>
            <a:r>
              <a:rPr sz="2200" dirty="0">
                <a:latin typeface="Calibri"/>
                <a:cs typeface="Calibri"/>
              </a:rPr>
              <a:t>lead to a violation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sphericity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assumption</a:t>
            </a:r>
            <a:r>
              <a:rPr sz="2200" spc="-5" dirty="0">
                <a:latin typeface="Calibri"/>
                <a:cs typeface="Calibri"/>
              </a:rPr>
              <a:t>: among plots,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variance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pairwise </a:t>
            </a:r>
            <a:r>
              <a:rPr sz="2200" spc="-5" dirty="0">
                <a:latin typeface="Calibri"/>
                <a:cs typeface="Calibri"/>
              </a:rPr>
              <a:t>difference  </a:t>
            </a:r>
            <a:r>
              <a:rPr sz="2200" dirty="0">
                <a:latin typeface="Calibri"/>
                <a:cs typeface="Calibri"/>
              </a:rPr>
              <a:t>between values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response </a:t>
            </a:r>
            <a:r>
              <a:rPr sz="2200" dirty="0">
                <a:latin typeface="Calibri"/>
                <a:cs typeface="Calibri"/>
              </a:rPr>
              <a:t>variable will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lower between </a:t>
            </a:r>
            <a:r>
              <a:rPr sz="2200" spc="-10" dirty="0">
                <a:latin typeface="Calibri"/>
                <a:cs typeface="Calibri"/>
              </a:rPr>
              <a:t>nearby </a:t>
            </a:r>
            <a:r>
              <a:rPr sz="2200" spc="-5" dirty="0">
                <a:latin typeface="Calibri"/>
                <a:cs typeface="Calibri"/>
              </a:rPr>
              <a:t>dates </a:t>
            </a:r>
            <a:r>
              <a:rPr sz="2200" spc="-10" dirty="0">
                <a:latin typeface="Calibri"/>
                <a:cs typeface="Calibri"/>
              </a:rPr>
              <a:t>than  </a:t>
            </a:r>
            <a:r>
              <a:rPr sz="2200" dirty="0">
                <a:latin typeface="Calibri"/>
                <a:cs typeface="Calibri"/>
              </a:rPr>
              <a:t>dates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farther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apart.</a:t>
            </a:r>
            <a:endParaRPr sz="2200">
              <a:latin typeface="Calibri"/>
              <a:cs typeface="Calibri"/>
            </a:endParaRPr>
          </a:p>
          <a:p>
            <a:pPr marL="12700" marR="6665595">
              <a:lnSpc>
                <a:spcPct val="117300"/>
              </a:lnSpc>
              <a:spcBef>
                <a:spcPts val="980"/>
              </a:spcBef>
            </a:pPr>
            <a:r>
              <a:rPr sz="2200" dirty="0">
                <a:latin typeface="Calibri"/>
                <a:cs typeface="Calibri"/>
              </a:rPr>
              <a:t>Increases </a:t>
            </a:r>
            <a:r>
              <a:rPr sz="2200" spc="-5" dirty="0">
                <a:latin typeface="Calibri"/>
                <a:cs typeface="Calibri"/>
              </a:rPr>
              <a:t>Type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errors 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-values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inaccurate)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EF0C8B5-0AA7-4E31-AD8B-B16A21508482}"/>
              </a:ext>
            </a:extLst>
          </p:cNvPr>
          <p:cNvSpPr/>
          <p:nvPr/>
        </p:nvSpPr>
        <p:spPr>
          <a:xfrm>
            <a:off x="5894054" y="2843546"/>
            <a:ext cx="4634318" cy="425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20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Outline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47418" y="1076655"/>
            <a:ext cx="7891781" cy="4900701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Random </a:t>
            </a:r>
            <a:r>
              <a:rPr sz="2200" b="1" spc="-5" dirty="0">
                <a:latin typeface="Calibri"/>
                <a:cs typeface="Calibri"/>
              </a:rPr>
              <a:t>vs </a:t>
            </a:r>
            <a:r>
              <a:rPr sz="2200" b="1" dirty="0">
                <a:latin typeface="Calibri"/>
                <a:cs typeface="Calibri"/>
              </a:rPr>
              <a:t>fixed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effects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Two-factor example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Why </a:t>
            </a:r>
            <a:r>
              <a:rPr sz="2200" b="1" spc="-1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calculations </a:t>
            </a:r>
            <a:r>
              <a:rPr sz="2200" b="1" dirty="0">
                <a:latin typeface="Calibri"/>
                <a:cs typeface="Calibri"/>
              </a:rPr>
              <a:t>are </a:t>
            </a:r>
            <a:r>
              <a:rPr sz="2200" b="1" spc="-5" dirty="0">
                <a:latin typeface="Calibri"/>
                <a:cs typeface="Calibri"/>
              </a:rPr>
              <a:t>different </a:t>
            </a:r>
            <a:r>
              <a:rPr sz="2200" b="1" dirty="0">
                <a:latin typeface="Calibri"/>
                <a:cs typeface="Calibri"/>
              </a:rPr>
              <a:t>with </a:t>
            </a:r>
            <a:r>
              <a:rPr sz="2200" b="1" spc="-5" dirty="0">
                <a:latin typeface="Calibri"/>
                <a:cs typeface="Calibri"/>
              </a:rPr>
              <a:t>random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effects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Unbalanced designs </a:t>
            </a:r>
            <a:r>
              <a:rPr sz="2200" b="1" dirty="0">
                <a:latin typeface="Calibri"/>
                <a:cs typeface="Calibri"/>
              </a:rPr>
              <a:t>with </a:t>
            </a:r>
            <a:r>
              <a:rPr sz="2200" b="1" spc="-5" dirty="0">
                <a:latin typeface="Calibri"/>
                <a:cs typeface="Calibri"/>
              </a:rPr>
              <a:t>random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effects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Examples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experiments with random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effects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Linear </a:t>
            </a:r>
            <a:r>
              <a:rPr sz="2200" b="1" spc="-5" dirty="0">
                <a:latin typeface="Calibri"/>
                <a:cs typeface="Calibri"/>
              </a:rPr>
              <a:t>mixed-effects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models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Example: </a:t>
            </a:r>
            <a:r>
              <a:rPr sz="2200" b="1" spc="-5" dirty="0">
                <a:latin typeface="Calibri"/>
                <a:cs typeface="Calibri"/>
              </a:rPr>
              <a:t>Estimating repeatability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measurement</a:t>
            </a: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Assumptions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linear mixed-effects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An </a:t>
            </a:r>
            <a:r>
              <a:rPr sz="2200" b="1" spc="-5" dirty="0">
                <a:latin typeface="Calibri"/>
                <a:cs typeface="Calibri"/>
              </a:rPr>
              <a:t>example violating assumptions</a:t>
            </a:r>
            <a:r>
              <a:rPr sz="2200" spc="-5" dirty="0">
                <a:latin typeface="Calibri"/>
                <a:cs typeface="Calibri"/>
              </a:rPr>
              <a:t>, with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23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4: Warning </a:t>
            </a:r>
            <a:r>
              <a:rPr spc="-5" dirty="0"/>
              <a:t>about </a:t>
            </a:r>
            <a:r>
              <a:rPr dirty="0"/>
              <a:t>“subjects by </a:t>
            </a:r>
            <a:r>
              <a:rPr spc="-5" dirty="0"/>
              <a:t>trials” repeated measures</a:t>
            </a:r>
            <a:r>
              <a:rPr spc="-15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76655"/>
            <a:ext cx="9297035" cy="392430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2200" dirty="0">
                <a:latin typeface="Calibri"/>
                <a:cs typeface="Calibri"/>
              </a:rPr>
              <a:t>Analyses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growth curves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time might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the same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problem.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17300"/>
              </a:lnSpc>
              <a:spcBef>
                <a:spcPts val="985"/>
              </a:spcBef>
            </a:pPr>
            <a:r>
              <a:rPr sz="2200" spc="-5" dirty="0">
                <a:latin typeface="Calibri"/>
                <a:cs typeface="Calibri"/>
              </a:rPr>
              <a:t>Any repeated </a:t>
            </a:r>
            <a:r>
              <a:rPr sz="2200" dirty="0">
                <a:latin typeface="Calibri"/>
                <a:cs typeface="Calibri"/>
              </a:rPr>
              <a:t>measures </a:t>
            </a:r>
            <a:r>
              <a:rPr sz="2200" spc="-5" dirty="0">
                <a:latin typeface="Calibri"/>
                <a:cs typeface="Calibri"/>
              </a:rPr>
              <a:t>experiment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treatment levels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spc="5" dirty="0">
                <a:latin typeface="Calibri"/>
                <a:cs typeface="Calibri"/>
              </a:rPr>
              <a:t>same </a:t>
            </a:r>
            <a:r>
              <a:rPr sz="2200" spc="-5" dirty="0">
                <a:latin typeface="Calibri"/>
                <a:cs typeface="Calibri"/>
              </a:rPr>
              <a:t>sequence (i.e., not </a:t>
            </a:r>
            <a:r>
              <a:rPr sz="2200" dirty="0">
                <a:latin typeface="Calibri"/>
                <a:cs typeface="Calibri"/>
              </a:rPr>
              <a:t>in random </a:t>
            </a:r>
            <a:r>
              <a:rPr sz="2200" spc="-5" dirty="0">
                <a:latin typeface="Calibri"/>
                <a:cs typeface="Calibri"/>
              </a:rPr>
              <a:t>order) </a:t>
            </a:r>
            <a:r>
              <a:rPr sz="2200" dirty="0">
                <a:latin typeface="Calibri"/>
                <a:cs typeface="Calibri"/>
              </a:rPr>
              <a:t>might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problem.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spc="-5" dirty="0">
                <a:latin typeface="Calibri"/>
                <a:cs typeface="Calibri"/>
              </a:rPr>
              <a:t>Sphericity correction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possible.</a:t>
            </a:r>
            <a:endParaRPr sz="2200">
              <a:latin typeface="Calibri"/>
              <a:cs typeface="Calibri"/>
            </a:endParaRPr>
          </a:p>
          <a:p>
            <a:pPr marL="12700" marR="6192520">
              <a:lnSpc>
                <a:spcPct val="154500"/>
              </a:lnSpc>
              <a:spcBef>
                <a:spcPts val="25"/>
              </a:spcBef>
            </a:pPr>
            <a:r>
              <a:rPr sz="2200" spc="-5" dirty="0">
                <a:latin typeface="Courier New"/>
                <a:cs typeface="Courier New"/>
              </a:rPr>
              <a:t>Anova()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car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package:  </a:t>
            </a:r>
            <a:r>
              <a:rPr sz="2200" dirty="0">
                <a:latin typeface="Calibri"/>
                <a:cs typeface="Calibri"/>
              </a:rPr>
              <a:t>Mauchly </a:t>
            </a:r>
            <a:r>
              <a:rPr sz="2200" spc="-5" dirty="0">
                <a:latin typeface="Calibri"/>
                <a:cs typeface="Calibri"/>
              </a:rPr>
              <a:t>test 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Sphericity</a:t>
            </a:r>
            <a:endParaRPr sz="2200">
              <a:latin typeface="Calibri"/>
              <a:cs typeface="Calibri"/>
            </a:endParaRPr>
          </a:p>
          <a:p>
            <a:pPr marL="12700" marR="5015865">
              <a:lnSpc>
                <a:spcPct val="117300"/>
              </a:lnSpc>
              <a:spcBef>
                <a:spcPts val="985"/>
              </a:spcBef>
            </a:pPr>
            <a:r>
              <a:rPr sz="2200" spc="-5" dirty="0">
                <a:latin typeface="Calibri"/>
                <a:cs typeface="Calibri"/>
              </a:rPr>
              <a:t>Greenhouse-Geisser and Huynh-Feldt  corrections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248A7A-3696-4128-BAC2-2B269414C879}"/>
              </a:ext>
            </a:extLst>
          </p:cNvPr>
          <p:cNvSpPr/>
          <p:nvPr/>
        </p:nvSpPr>
        <p:spPr>
          <a:xfrm>
            <a:off x="5894054" y="2843546"/>
            <a:ext cx="4634318" cy="4251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543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Where </a:t>
            </a:r>
            <a:r>
              <a:rPr spc="-10" dirty="0"/>
              <a:t>to get </a:t>
            </a:r>
            <a:r>
              <a:rPr spc="-5" dirty="0"/>
              <a:t>further</a:t>
            </a:r>
            <a:r>
              <a:rPr spc="20" dirty="0"/>
              <a:t> </a:t>
            </a:r>
            <a:r>
              <a:rPr spc="-10" dirty="0"/>
              <a:t>advice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9450705" cy="54507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57530">
              <a:lnSpc>
                <a:spcPct val="116799"/>
              </a:lnSpc>
              <a:spcBef>
                <a:spcPts val="110"/>
              </a:spcBef>
            </a:pPr>
            <a:r>
              <a:rPr sz="2200" spc="-5" dirty="0">
                <a:latin typeface="Calibri"/>
                <a:cs typeface="Calibri"/>
              </a:rPr>
              <a:t>Quinn </a:t>
            </a:r>
            <a:r>
              <a:rPr sz="2200" spc="5" dirty="0">
                <a:latin typeface="Calibri"/>
                <a:cs typeface="Calibri"/>
              </a:rPr>
              <a:t>&amp; </a:t>
            </a:r>
            <a:r>
              <a:rPr sz="2200" spc="-5" dirty="0">
                <a:latin typeface="Calibri"/>
                <a:cs typeface="Calibri"/>
              </a:rPr>
              <a:t>Keough </a:t>
            </a:r>
            <a:r>
              <a:rPr lang="en-US"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very useful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understanding </a:t>
            </a:r>
            <a:r>
              <a:rPr sz="2200" dirty="0">
                <a:latin typeface="Calibri"/>
                <a:cs typeface="Calibri"/>
              </a:rPr>
              <a:t>design </a:t>
            </a:r>
            <a:r>
              <a:rPr sz="2200" spc="-5" dirty="0">
                <a:latin typeface="Calibri"/>
                <a:cs typeface="Calibri"/>
              </a:rPr>
              <a:t>and  </a:t>
            </a:r>
            <a:r>
              <a:rPr sz="2200" dirty="0">
                <a:latin typeface="Calibri"/>
                <a:cs typeface="Calibri"/>
              </a:rPr>
              <a:t>assumptions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mixed-effects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(though it won’t </a:t>
            </a:r>
            <a:r>
              <a:rPr sz="2200" dirty="0">
                <a:latin typeface="Calibri"/>
                <a:cs typeface="Calibri"/>
              </a:rPr>
              <a:t>help you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modeling  </a:t>
            </a:r>
            <a:r>
              <a:rPr sz="2200" spc="-5" dirty="0">
                <a:latin typeface="Calibri"/>
                <a:cs typeface="Calibri"/>
              </a:rPr>
              <a:t>using maximum likelihood </a:t>
            </a:r>
            <a:r>
              <a:rPr sz="2200" spc="-15" dirty="0">
                <a:latin typeface="Calibri"/>
                <a:cs typeface="Calibri"/>
              </a:rPr>
              <a:t>in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R).</a:t>
            </a: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200" b="1" spc="-5" dirty="0">
                <a:latin typeface="Calibri"/>
                <a:cs typeface="Calibri"/>
              </a:rPr>
              <a:t>Quinn </a:t>
            </a:r>
            <a:r>
              <a:rPr sz="2200" b="1" spc="5" dirty="0">
                <a:latin typeface="Calibri"/>
                <a:cs typeface="Calibri"/>
              </a:rPr>
              <a:t>&amp; </a:t>
            </a:r>
            <a:r>
              <a:rPr sz="2200" b="1" spc="-5" dirty="0">
                <a:latin typeface="Calibri"/>
                <a:cs typeface="Calibri"/>
              </a:rPr>
              <a:t>Keough </a:t>
            </a:r>
            <a:r>
              <a:rPr sz="2200" b="1" dirty="0">
                <a:latin typeface="Calibri"/>
                <a:cs typeface="Calibri"/>
              </a:rPr>
              <a:t>2002</a:t>
            </a:r>
            <a:r>
              <a:rPr sz="2200" dirty="0">
                <a:latin typeface="Calibri"/>
                <a:cs typeface="Calibri"/>
              </a:rPr>
              <a:t>. </a:t>
            </a:r>
            <a:r>
              <a:rPr sz="2200" spc="-5" dirty="0">
                <a:latin typeface="Calibri"/>
                <a:cs typeface="Calibri"/>
              </a:rPr>
              <a:t>Experimental design and data </a:t>
            </a:r>
            <a:r>
              <a:rPr sz="2200" dirty="0">
                <a:latin typeface="Calibri"/>
                <a:cs typeface="Calibri"/>
              </a:rPr>
              <a:t>analysis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biologists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 dirty="0">
              <a:latin typeface="Calibri"/>
              <a:cs typeface="Calibri"/>
            </a:endParaRPr>
          </a:p>
          <a:p>
            <a:pPr marL="469900" marR="584200" indent="-457200">
              <a:lnSpc>
                <a:spcPct val="139100"/>
              </a:lnSpc>
              <a:spcBef>
                <a:spcPts val="5"/>
              </a:spcBef>
            </a:pPr>
            <a:r>
              <a:rPr lang="en-US" sz="2200" spc="-5" dirty="0">
                <a:latin typeface="Calibri"/>
                <a:cs typeface="Calibri"/>
              </a:rPr>
              <a:t>Other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books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mixed-effects </a:t>
            </a:r>
            <a:r>
              <a:rPr sz="2200" dirty="0">
                <a:latin typeface="Calibri"/>
                <a:cs typeface="Calibri"/>
              </a:rPr>
              <a:t>models in R </a:t>
            </a:r>
            <a:r>
              <a:rPr sz="2200" spc="-5" dirty="0">
                <a:latin typeface="Calibri"/>
                <a:cs typeface="Calibri"/>
              </a:rPr>
              <a:t>(see Books </a:t>
            </a:r>
            <a:r>
              <a:rPr sz="2200" dirty="0">
                <a:latin typeface="Calibri"/>
                <a:cs typeface="Calibri"/>
              </a:rPr>
              <a:t>tab at </a:t>
            </a:r>
            <a:r>
              <a:rPr sz="2200" spc="-5" dirty="0">
                <a:latin typeface="Calibri"/>
                <a:cs typeface="Calibri"/>
              </a:rPr>
              <a:t>course </a:t>
            </a:r>
            <a:r>
              <a:rPr sz="2200" dirty="0">
                <a:latin typeface="Calibri"/>
                <a:cs typeface="Calibri"/>
              </a:rPr>
              <a:t>web </a:t>
            </a:r>
            <a:r>
              <a:rPr sz="2200" spc="-10" dirty="0">
                <a:latin typeface="Calibri"/>
                <a:cs typeface="Calibri"/>
              </a:rPr>
              <a:t>site):  </a:t>
            </a:r>
            <a:r>
              <a:rPr sz="2200" b="1" dirty="0">
                <a:latin typeface="Calibri"/>
                <a:cs typeface="Calibri"/>
              </a:rPr>
              <a:t>Pinheiro </a:t>
            </a:r>
            <a:r>
              <a:rPr sz="2200" b="1" spc="-5" dirty="0">
                <a:latin typeface="Calibri"/>
                <a:cs typeface="Calibri"/>
              </a:rPr>
              <a:t>and Bates (2000)</a:t>
            </a:r>
            <a:r>
              <a:rPr sz="2200" spc="-5" dirty="0">
                <a:latin typeface="Calibri"/>
                <a:cs typeface="Calibri"/>
              </a:rPr>
              <a:t>. Mixed-effects </a:t>
            </a:r>
            <a:r>
              <a:rPr sz="2200" dirty="0">
                <a:latin typeface="Calibri"/>
                <a:cs typeface="Calibri"/>
              </a:rPr>
              <a:t>models in 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S-PLUS.</a:t>
            </a:r>
          </a:p>
          <a:p>
            <a:pPr marL="12700" marR="687705" indent="457200">
              <a:lnSpc>
                <a:spcPct val="140000"/>
              </a:lnSpc>
            </a:pPr>
            <a:r>
              <a:rPr sz="2200" b="1" spc="-5" dirty="0">
                <a:latin typeface="Calibri"/>
                <a:cs typeface="Calibri"/>
              </a:rPr>
              <a:t>Zuur </a:t>
            </a:r>
            <a:r>
              <a:rPr sz="2200" b="1" spc="5" dirty="0">
                <a:latin typeface="Calibri"/>
                <a:cs typeface="Calibri"/>
              </a:rPr>
              <a:t>et </a:t>
            </a:r>
            <a:r>
              <a:rPr sz="2200" b="1" dirty="0">
                <a:latin typeface="Calibri"/>
                <a:cs typeface="Calibri"/>
              </a:rPr>
              <a:t>al (2009). </a:t>
            </a:r>
            <a:r>
              <a:rPr sz="2200" dirty="0">
                <a:latin typeface="Calibri"/>
                <a:cs typeface="Calibri"/>
              </a:rPr>
              <a:t>Mixed </a:t>
            </a:r>
            <a:r>
              <a:rPr sz="2200" spc="-5" dirty="0">
                <a:latin typeface="Calibri"/>
                <a:cs typeface="Calibri"/>
              </a:rPr>
              <a:t>effects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and extensions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ecology </a:t>
            </a:r>
            <a:r>
              <a:rPr sz="2200" dirty="0">
                <a:latin typeface="Calibri"/>
                <a:cs typeface="Calibri"/>
              </a:rPr>
              <a:t>with R.  </a:t>
            </a:r>
            <a:endParaRPr lang="en-US" sz="2200" dirty="0">
              <a:latin typeface="Calibri"/>
              <a:cs typeface="Calibri"/>
            </a:endParaRPr>
          </a:p>
          <a:p>
            <a:pPr marL="12700" marR="687705" indent="457200">
              <a:lnSpc>
                <a:spcPct val="140000"/>
              </a:lnSpc>
            </a:pPr>
            <a:endParaRPr lang="en-US" sz="2200" dirty="0">
              <a:latin typeface="Calibri"/>
              <a:cs typeface="Calibri"/>
            </a:endParaRPr>
          </a:p>
          <a:p>
            <a:pPr marR="687705">
              <a:lnSpc>
                <a:spcPct val="140000"/>
              </a:lnSpc>
            </a:pPr>
            <a:r>
              <a:rPr sz="2200" dirty="0">
                <a:latin typeface="Calibri"/>
                <a:cs typeface="Calibri"/>
              </a:rPr>
              <a:t>Article:</a:t>
            </a:r>
          </a:p>
          <a:p>
            <a:pPr marL="12700" marR="5080">
              <a:lnSpc>
                <a:spcPct val="116399"/>
              </a:lnSpc>
              <a:spcBef>
                <a:spcPts val="620"/>
              </a:spcBef>
            </a:pPr>
            <a:r>
              <a:rPr sz="2200" b="1" dirty="0">
                <a:latin typeface="Calibri"/>
                <a:cs typeface="Calibri"/>
              </a:rPr>
              <a:t>Bates, </a:t>
            </a:r>
            <a:r>
              <a:rPr sz="2200" b="1" spc="-5" dirty="0">
                <a:latin typeface="Calibri"/>
                <a:cs typeface="Calibri"/>
              </a:rPr>
              <a:t>Douglas, </a:t>
            </a:r>
            <a:r>
              <a:rPr sz="2200" b="1" spc="5" dirty="0">
                <a:latin typeface="Calibri"/>
                <a:cs typeface="Calibri"/>
              </a:rPr>
              <a:t>et </a:t>
            </a:r>
            <a:r>
              <a:rPr sz="2200" b="1" spc="-5" dirty="0">
                <a:latin typeface="Calibri"/>
                <a:cs typeface="Calibri"/>
              </a:rPr>
              <a:t>al. </a:t>
            </a:r>
            <a:r>
              <a:rPr sz="2200" b="1" dirty="0">
                <a:latin typeface="Calibri"/>
                <a:cs typeface="Calibri"/>
              </a:rPr>
              <a:t>2015</a:t>
            </a:r>
            <a:r>
              <a:rPr sz="2200" dirty="0">
                <a:latin typeface="Calibri"/>
                <a:cs typeface="Calibri"/>
              </a:rPr>
              <a:t>. Fitting </a:t>
            </a:r>
            <a:r>
              <a:rPr sz="2200" spc="-5" dirty="0">
                <a:latin typeface="Calibri"/>
                <a:cs typeface="Calibri"/>
              </a:rPr>
              <a:t>Linear Mixed-Effects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lme4. </a:t>
            </a:r>
            <a:r>
              <a:rPr sz="2200" i="1" spc="-10" dirty="0">
                <a:latin typeface="Calibri"/>
                <a:cs typeface="Calibri"/>
              </a:rPr>
              <a:t>Journal  </a:t>
            </a:r>
            <a:r>
              <a:rPr sz="2200" i="1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Statistical Software </a:t>
            </a:r>
            <a:r>
              <a:rPr sz="2200" spc="-5" dirty="0">
                <a:latin typeface="Calibri"/>
                <a:cs typeface="Calibri"/>
              </a:rPr>
              <a:t>67: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1-48.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953" y="218585"/>
            <a:ext cx="4062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Suggested reading</a:t>
            </a:r>
            <a:r>
              <a:rPr spc="-5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9EDE7-22FA-4014-8337-3127A4F0C8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216"/>
          <a:stretch/>
        </p:blipFill>
        <p:spPr>
          <a:xfrm>
            <a:off x="2133600" y="757162"/>
            <a:ext cx="6067647" cy="1307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6C5DF9-CE9F-47C0-BB0D-119BD3FE2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17" y="2170076"/>
            <a:ext cx="5187955" cy="1794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C0BBF4-4406-4FA8-9A30-D71077366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069688"/>
            <a:ext cx="6067647" cy="17144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4CB82F-B419-4262-9200-A7AEFD48671C}"/>
              </a:ext>
            </a:extLst>
          </p:cNvPr>
          <p:cNvSpPr txBox="1"/>
          <p:nvPr/>
        </p:nvSpPr>
        <p:spPr>
          <a:xfrm>
            <a:off x="914400" y="594360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1200" dirty="0" err="1">
                <a:effectLst/>
              </a:rPr>
              <a:t>Arnqvist</a:t>
            </a:r>
            <a:r>
              <a:rPr lang="en-GB" sz="1200" dirty="0">
                <a:effectLst/>
              </a:rPr>
              <a:t>, G., 2020. Mixed Models Offer No Freedom from Degrees of Freedom. Trends Ecol. </a:t>
            </a:r>
            <a:r>
              <a:rPr lang="en-GB" sz="1200" dirty="0" err="1">
                <a:effectLst/>
              </a:rPr>
              <a:t>Evol</a:t>
            </a:r>
            <a:r>
              <a:rPr lang="en-GB" sz="1200" dirty="0">
                <a:effectLst/>
              </a:rPr>
              <a:t>. (</a:t>
            </a:r>
            <a:r>
              <a:rPr lang="en-GB" sz="1200" dirty="0" err="1">
                <a:effectLst/>
              </a:rPr>
              <a:t>Amst</a:t>
            </a:r>
            <a:r>
              <a:rPr lang="en-GB" sz="1200" dirty="0">
                <a:effectLst/>
              </a:rPr>
              <a:t>.) 35, 329–335. </a:t>
            </a:r>
            <a:r>
              <a:rPr lang="en-GB" sz="1200" dirty="0">
                <a:effectLst/>
                <a:hlinkClick r:id="rId5"/>
              </a:rPr>
              <a:t>https://doi.org/10.1016/j.tree.2019.12.004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 err="1">
                <a:effectLst/>
              </a:rPr>
              <a:t>Bolker</a:t>
            </a:r>
            <a:r>
              <a:rPr lang="en-GB" sz="1200" dirty="0">
                <a:effectLst/>
              </a:rPr>
              <a:t>, B.M., Brooks, M.E., Clark, C.J., </a:t>
            </a:r>
            <a:r>
              <a:rPr lang="en-GB" sz="1200" dirty="0" err="1">
                <a:effectLst/>
              </a:rPr>
              <a:t>Geange</a:t>
            </a:r>
            <a:r>
              <a:rPr lang="en-GB" sz="1200" dirty="0">
                <a:effectLst/>
              </a:rPr>
              <a:t>, S.W., Poulsen, J.R., Stevens, M.H.H., White, J.-S.S., 2009. Generalized linear mixed models: a practical guide for ecology and evolution. Trends in Ecology &amp; Evolution 24, 127–135. </a:t>
            </a:r>
            <a:r>
              <a:rPr lang="en-GB" sz="1200" dirty="0">
                <a:effectLst/>
                <a:hlinkClick r:id="rId6"/>
              </a:rPr>
              <a:t>https://doi.org/10.1016/j.tree.2008.10.008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>
                <a:effectLst/>
              </a:rPr>
              <a:t>Murtaugh, P.A., 2007. Simplicity and Complexity in Ecological Data Analysis. Ecology 88, 56–62. </a:t>
            </a:r>
            <a:r>
              <a:rPr lang="en-GB" sz="1200" dirty="0">
                <a:effectLst/>
                <a:hlinkClick r:id="rId7"/>
              </a:rPr>
              <a:t>https://doi.org/10.1890/0012-9658(2007)88[56:SACIED]2.0.CO;2</a:t>
            </a:r>
            <a:endParaRPr lang="en-GB" sz="1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7391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What are fixed</a:t>
            </a:r>
            <a:r>
              <a:rPr sz="4400" b="0" spc="-8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  <a:r>
              <a:rPr lang="en-US" sz="4400" b="0" spc="-5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400" b="0" spc="-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9394190" cy="5304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Fixed effects are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predetermined</a:t>
            </a:r>
            <a:r>
              <a:rPr sz="2200" spc="-5" dirty="0">
                <a:latin typeface="Calibri"/>
                <a:cs typeface="Calibri"/>
              </a:rPr>
              <a:t> categories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variable,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direct interest</a:t>
            </a:r>
            <a:r>
              <a:rPr sz="2200" spc="-5" dirty="0">
                <a:latin typeface="Calibri"/>
                <a:cs typeface="Calibri"/>
              </a:rPr>
              <a:t>, and </a:t>
            </a:r>
            <a:r>
              <a:rPr sz="2200" dirty="0">
                <a:latin typeface="Calibri"/>
                <a:cs typeface="Calibri"/>
              </a:rPr>
              <a:t>are 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repeatable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experiment </a:t>
            </a:r>
            <a:r>
              <a:rPr sz="2200" dirty="0">
                <a:latin typeface="Calibri"/>
                <a:cs typeface="Calibri"/>
              </a:rPr>
              <a:t>with the </a:t>
            </a:r>
            <a:r>
              <a:rPr sz="2200" spc="-5" dirty="0">
                <a:latin typeface="Calibri"/>
                <a:cs typeface="Calibri"/>
              </a:rPr>
              <a:t>same treatment levels </a:t>
            </a:r>
            <a:r>
              <a:rPr sz="2200" dirty="0">
                <a:latin typeface="Calibri"/>
                <a:cs typeface="Calibri"/>
              </a:rPr>
              <a:t>could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repeated.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example:</a:t>
            </a:r>
            <a:endParaRPr sz="2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medical treatments in a </a:t>
            </a:r>
            <a:r>
              <a:rPr sz="2200" spc="-5" dirty="0">
                <a:latin typeface="Calibri"/>
                <a:cs typeface="Calibri"/>
              </a:rPr>
              <a:t>clinical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trial</a:t>
            </a:r>
          </a:p>
          <a:p>
            <a:pPr marL="8128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predetermined </a:t>
            </a:r>
            <a:r>
              <a:rPr sz="2200" spc="-10" dirty="0">
                <a:latin typeface="Calibri"/>
                <a:cs typeface="Calibri"/>
              </a:rPr>
              <a:t>doses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toxin</a:t>
            </a:r>
            <a:endParaRPr sz="2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diet or fertilization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treatments</a:t>
            </a:r>
            <a:endParaRPr sz="2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age groups </a:t>
            </a:r>
            <a:r>
              <a:rPr sz="2200" dirty="0">
                <a:latin typeface="Calibri"/>
                <a:cs typeface="Calibri"/>
              </a:rPr>
              <a:t>in 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population</a:t>
            </a:r>
          </a:p>
          <a:p>
            <a:pPr marL="8128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habitat,</a:t>
            </a:r>
            <a:r>
              <a:rPr sz="2200" dirty="0">
                <a:latin typeface="Calibri"/>
                <a:cs typeface="Calibri"/>
              </a:rPr>
              <a:t> season</a:t>
            </a:r>
          </a:p>
          <a:p>
            <a:pPr marL="12700" marR="5080">
              <a:lnSpc>
                <a:spcPct val="116799"/>
              </a:lnSpc>
              <a:spcBef>
                <a:spcPts val="1019"/>
              </a:spcBef>
            </a:pPr>
            <a:r>
              <a:rPr sz="2200" spc="-5" dirty="0">
                <a:latin typeface="Calibri"/>
                <a:cs typeface="Calibri"/>
              </a:rPr>
              <a:t>Any conclusions reached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10" dirty="0">
                <a:latin typeface="Calibri"/>
                <a:cs typeface="Calibri"/>
              </a:rPr>
              <a:t>study </a:t>
            </a:r>
            <a:r>
              <a:rPr sz="2200" spc="-5" dirty="0">
                <a:latin typeface="Calibri"/>
                <a:cs typeface="Calibri"/>
              </a:rPr>
              <a:t>about differences </a:t>
            </a:r>
            <a:r>
              <a:rPr sz="2200" dirty="0">
                <a:latin typeface="Calibri"/>
                <a:cs typeface="Calibri"/>
              </a:rPr>
              <a:t>among </a:t>
            </a:r>
            <a:r>
              <a:rPr sz="2200" spc="-5" dirty="0">
                <a:latin typeface="Calibri"/>
                <a:cs typeface="Calibri"/>
              </a:rPr>
              <a:t>groups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be  </a:t>
            </a:r>
            <a:r>
              <a:rPr sz="2200" spc="-5" dirty="0">
                <a:latin typeface="Calibri"/>
                <a:cs typeface="Calibri"/>
              </a:rPr>
              <a:t>applied </a:t>
            </a:r>
            <a:r>
              <a:rPr sz="22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only</a:t>
            </a:r>
            <a:r>
              <a:rPr sz="2200" dirty="0">
                <a:latin typeface="Calibri"/>
                <a:cs typeface="Calibri"/>
              </a:rPr>
              <a:t> to the </a:t>
            </a:r>
            <a:r>
              <a:rPr sz="2200" spc="-5" dirty="0">
                <a:latin typeface="Calibri"/>
                <a:cs typeface="Calibri"/>
              </a:rPr>
              <a:t>groups included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study.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results cannot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generalized 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other treatments, habitats, etc. not included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study.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01" y="452179"/>
            <a:ext cx="96443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actorial experiment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fixed</a:t>
            </a:r>
            <a:r>
              <a:rPr sz="4400" b="0" spc="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083" y="1942090"/>
            <a:ext cx="9415780" cy="781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110"/>
              </a:spcBef>
            </a:pPr>
            <a:r>
              <a:rPr sz="2200" dirty="0">
                <a:latin typeface="Calibri"/>
                <a:cs typeface="Calibri"/>
              </a:rPr>
              <a:t>Field </a:t>
            </a:r>
            <a:r>
              <a:rPr sz="2200" spc="-5" dirty="0">
                <a:latin typeface="Calibri"/>
                <a:cs typeface="Calibri"/>
              </a:rPr>
              <a:t>transplant experiment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investigate how herbivores affect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abundance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the red </a:t>
            </a:r>
            <a:r>
              <a:rPr sz="2200" spc="-10" dirty="0">
                <a:latin typeface="Calibri"/>
                <a:cs typeface="Calibri"/>
              </a:rPr>
              <a:t>alga, </a:t>
            </a:r>
            <a:r>
              <a:rPr sz="2200" i="1" spc="-5" dirty="0">
                <a:latin typeface="Calibri"/>
                <a:cs typeface="Calibri"/>
              </a:rPr>
              <a:t>Mazzaella parksii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intertidal habitat (Harley 2004). 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92722"/>
              </p:ext>
            </p:extLst>
          </p:nvPr>
        </p:nvGraphicFramePr>
        <p:xfrm>
          <a:off x="704597" y="3726390"/>
          <a:ext cx="5742938" cy="1387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029">
                <a:tc>
                  <a:txBody>
                    <a:bodyPr/>
                    <a:lstStyle/>
                    <a:p>
                      <a:pPr marL="69850">
                        <a:lnSpc>
                          <a:spcPts val="2540"/>
                        </a:lnSpc>
                      </a:pP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6860" algn="r">
                        <a:lnSpc>
                          <a:spcPts val="2540"/>
                        </a:lnSpc>
                      </a:pPr>
                      <a:r>
                        <a:rPr sz="2200" b="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200" b="0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2200" b="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200" b="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b="0" spc="-10" dirty="0">
                          <a:latin typeface="Calibri"/>
                          <a:cs typeface="Calibri"/>
                        </a:rPr>
                        <a:t>ent</a:t>
                      </a:r>
                      <a:endParaRPr sz="22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0" algn="r">
                        <a:lnSpc>
                          <a:spcPts val="2540"/>
                        </a:lnSpc>
                      </a:pPr>
                      <a:r>
                        <a:rPr sz="2200" b="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200" b="0" spc="-1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200" b="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200" b="0" spc="-10" dirty="0">
                          <a:latin typeface="Calibri"/>
                          <a:cs typeface="Calibri"/>
                        </a:rPr>
                        <a:t>en</a:t>
                      </a:r>
                      <a:r>
                        <a:rPr sz="2200" b="0" dirty="0"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06">
                <a:tc>
                  <a:txBody>
                    <a:bodyPr/>
                    <a:lstStyle/>
                    <a:p>
                      <a:pPr marL="69850">
                        <a:lnSpc>
                          <a:spcPts val="2575"/>
                        </a:lnSpc>
                      </a:pPr>
                      <a:r>
                        <a:rPr sz="2200" b="0" dirty="0">
                          <a:latin typeface="Calibri"/>
                          <a:cs typeface="Calibri"/>
                        </a:rPr>
                        <a:t>low</a:t>
                      </a: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2575"/>
                        </a:lnSpc>
                      </a:pPr>
                      <a:r>
                        <a:rPr sz="2200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plots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74370" algn="r">
                        <a:lnSpc>
                          <a:spcPts val="2575"/>
                        </a:lnSpc>
                      </a:pPr>
                      <a:r>
                        <a:rPr sz="2200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plots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32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200" b="0" spc="5" dirty="0">
                          <a:latin typeface="Calibri"/>
                          <a:cs typeface="Calibri"/>
                        </a:rPr>
                        <a:t>mid</a:t>
                      </a:r>
                      <a:endParaRPr sz="2200" b="0" dirty="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200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plots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tc>
                  <a:txBody>
                    <a:bodyPr/>
                    <a:lstStyle/>
                    <a:p>
                      <a:pPr marR="674370" algn="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200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16</a:t>
                      </a:r>
                      <a:r>
                        <a:rPr sz="2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plots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95453" y="5294884"/>
            <a:ext cx="1880870" cy="0"/>
          </a:xfrm>
          <a:custGeom>
            <a:avLst/>
            <a:gdLst/>
            <a:ahLst/>
            <a:cxnLst/>
            <a:rect l="l" t="t" r="r" b="b"/>
            <a:pathLst>
              <a:path w="1880870">
                <a:moveTo>
                  <a:pt x="0" y="0"/>
                </a:moveTo>
                <a:lnTo>
                  <a:pt x="188061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66925" y="529183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73020" y="5294884"/>
            <a:ext cx="1801495" cy="0"/>
          </a:xfrm>
          <a:custGeom>
            <a:avLst/>
            <a:gdLst/>
            <a:ahLst/>
            <a:cxnLst/>
            <a:rect l="l" t="t" r="r" b="b"/>
            <a:pathLst>
              <a:path w="1801495">
                <a:moveTo>
                  <a:pt x="0" y="0"/>
                </a:moveTo>
                <a:lnTo>
                  <a:pt x="180136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65245" y="5291836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71340" y="5294884"/>
            <a:ext cx="2075814" cy="0"/>
          </a:xfrm>
          <a:custGeom>
            <a:avLst/>
            <a:gdLst/>
            <a:ahLst/>
            <a:cxnLst/>
            <a:rect l="l" t="t" r="r" b="b"/>
            <a:pathLst>
              <a:path w="2075814">
                <a:moveTo>
                  <a:pt x="0" y="0"/>
                </a:moveTo>
                <a:lnTo>
                  <a:pt x="207568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2000" y="5791200"/>
            <a:ext cx="53975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spc="5" dirty="0"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64 </a:t>
            </a:r>
            <a:r>
              <a:rPr sz="2200" spc="-5" dirty="0">
                <a:latin typeface="Calibri"/>
                <a:cs typeface="Calibri"/>
              </a:rPr>
              <a:t>plots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completely randomized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design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1052" y="3179465"/>
            <a:ext cx="3472179" cy="2628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3F2BF-DD81-4B34-8C7F-F6DF1032D1F3}"/>
              </a:ext>
            </a:extLst>
          </p:cNvPr>
          <p:cNvSpPr txBox="1"/>
          <p:nvPr/>
        </p:nvSpPr>
        <p:spPr>
          <a:xfrm>
            <a:off x="3300435" y="3327209"/>
            <a:ext cx="2886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herbivory treatment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2857E-D618-460B-8F79-FAF9F11F814B}"/>
              </a:ext>
            </a:extLst>
          </p:cNvPr>
          <p:cNvSpPr txBox="1"/>
          <p:nvPr/>
        </p:nvSpPr>
        <p:spPr>
          <a:xfrm>
            <a:off x="119381" y="3751971"/>
            <a:ext cx="167640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">
              <a:lnSpc>
                <a:spcPts val="2540"/>
              </a:lnSpc>
            </a:pPr>
            <a:r>
              <a:rPr lang="en-GB" sz="1800" b="1" spc="-5" dirty="0">
                <a:latin typeface="Calibri"/>
                <a:cs typeface="Calibri"/>
              </a:rPr>
              <a:t>intertidal</a:t>
            </a:r>
            <a:r>
              <a:rPr lang="en-GB" sz="1800" b="1" spc="-20" dirty="0">
                <a:latin typeface="Calibri"/>
                <a:cs typeface="Calibri"/>
              </a:rPr>
              <a:t> </a:t>
            </a:r>
            <a:r>
              <a:rPr lang="en-GB" sz="1800" b="1" dirty="0">
                <a:latin typeface="Calibri"/>
                <a:cs typeface="Calibri"/>
              </a:rPr>
              <a:t>zone</a:t>
            </a:r>
            <a:endParaRPr lang="en-GB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06119" y="1086799"/>
            <a:ext cx="7976870" cy="106997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5"/>
              </a:spcBef>
            </a:pPr>
            <a:r>
              <a:rPr sz="2200" dirty="0">
                <a:latin typeface="Calibri"/>
                <a:cs typeface="Calibri"/>
              </a:rPr>
              <a:t>Response variable: </a:t>
            </a:r>
            <a:r>
              <a:rPr sz="2200" spc="-5" dirty="0">
                <a:latin typeface="Calibri"/>
                <a:cs typeface="Calibri"/>
              </a:rPr>
              <a:t>surface </a:t>
            </a:r>
            <a:r>
              <a:rPr sz="2200" dirty="0">
                <a:latin typeface="Calibri"/>
                <a:cs typeface="Calibri"/>
              </a:rPr>
              <a:t>area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red </a:t>
            </a:r>
            <a:r>
              <a:rPr sz="2200" spc="-5" dirty="0">
                <a:latin typeface="Calibri"/>
                <a:cs typeface="Calibri"/>
              </a:rPr>
              <a:t>alga, </a:t>
            </a:r>
            <a:r>
              <a:rPr sz="2200" i="1" spc="-5" dirty="0">
                <a:latin typeface="Calibri"/>
                <a:cs typeface="Calibri"/>
              </a:rPr>
              <a:t>Mazzaella </a:t>
            </a:r>
            <a:r>
              <a:rPr sz="2200" i="1" dirty="0">
                <a:latin typeface="Calibri"/>
                <a:cs typeface="Calibri"/>
              </a:rPr>
              <a:t>parksii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plots.</a:t>
            </a:r>
            <a:endParaRPr sz="22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60"/>
              </a:spcBef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1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28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lang="en-GB" sz="2000" dirty="0">
                <a:latin typeface="Calibri"/>
                <a:cs typeface="Calibri"/>
              </a:rPr>
              <a:t> +</a:t>
            </a:r>
            <a:r>
              <a:rPr lang="en-GB" sz="2000" spc="-280" dirty="0">
                <a:latin typeface="Calibri"/>
                <a:cs typeface="Calibri"/>
              </a:rPr>
              <a:t> </a:t>
            </a:r>
            <a:r>
              <a:rPr lang="en-GB" sz="2000" i="1" spc="-5" dirty="0">
                <a:latin typeface="Symbol"/>
                <a:cs typeface="Symbol"/>
              </a:rPr>
              <a:t></a:t>
            </a:r>
            <a:r>
              <a:rPr lang="en-GB" sz="2000" spc="-7" baseline="-7936" dirty="0">
                <a:latin typeface="Calibri"/>
                <a:cs typeface="Calibri"/>
              </a:rPr>
              <a:t>3</a:t>
            </a:r>
            <a:r>
              <a:rPr lang="en-GB" sz="2000" i="1" spc="-5" dirty="0">
                <a:latin typeface="Calibri"/>
                <a:cs typeface="Calibri"/>
              </a:rPr>
              <a:t>X</a:t>
            </a:r>
            <a:r>
              <a:rPr lang="en-GB" sz="2000" spc="-7" baseline="-7936" dirty="0">
                <a:latin typeface="Calibri"/>
                <a:cs typeface="Calibri"/>
              </a:rPr>
              <a:t>3  </a:t>
            </a:r>
            <a:endParaRPr sz="2100" baseline="-7936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52066" y="2324121"/>
            <a:ext cx="5302289" cy="4732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FF8807E-779B-427E-9C4E-2B4DCAD36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601" y="452179"/>
            <a:ext cx="96443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b="0" spc="-5" dirty="0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actorial experiment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with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fixed</a:t>
            </a:r>
            <a:r>
              <a:rPr sz="4400" b="0" spc="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26662"/>
            <a:ext cx="10210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Linear model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for factorial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experiment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with fixed</a:t>
            </a:r>
            <a:r>
              <a:rPr sz="4400" b="0" spc="8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500" y="1527048"/>
            <a:ext cx="7938134" cy="103759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lm(sqrtarea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herbivores </a:t>
            </a:r>
            <a:r>
              <a:rPr sz="2200" dirty="0">
                <a:latin typeface="Courier New"/>
                <a:cs typeface="Courier New"/>
              </a:rPr>
              <a:t>*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zone)</a:t>
            </a:r>
            <a:endParaRPr sz="2200" dirty="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34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denominator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dirty="0">
                <a:latin typeface="Calibri"/>
                <a:cs typeface="Calibri"/>
              </a:rPr>
              <a:t>F </a:t>
            </a:r>
            <a:r>
              <a:rPr sz="2200" dirty="0">
                <a:latin typeface="Calibri"/>
                <a:cs typeface="Calibri"/>
              </a:rPr>
              <a:t>statistic for the </a:t>
            </a:r>
            <a:r>
              <a:rPr sz="2200" spc="-5" dirty="0">
                <a:latin typeface="Calibri"/>
                <a:cs typeface="Calibri"/>
              </a:rPr>
              <a:t>treatment effect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MS</a:t>
            </a:r>
            <a:r>
              <a:rPr sz="2100" spc="15" baseline="-7936" dirty="0">
                <a:latin typeface="Calibri"/>
                <a:cs typeface="Calibri"/>
              </a:rPr>
              <a:t>residual</a:t>
            </a:r>
            <a:endParaRPr sz="2100" baseline="-7936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479959"/>
              </p:ext>
            </p:extLst>
          </p:nvPr>
        </p:nvGraphicFramePr>
        <p:xfrm>
          <a:off x="1304544" y="2746763"/>
          <a:ext cx="8344535" cy="1973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6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0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9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061">
                <a:tc>
                  <a:txBody>
                    <a:bodyPr/>
                    <a:lstStyle/>
                    <a:p>
                      <a:pPr marL="71120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Source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b="1" spc="10" dirty="0">
                          <a:latin typeface="Calibri"/>
                          <a:cs typeface="Calibri"/>
                        </a:rPr>
                        <a:t>SS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4320" algn="r">
                        <a:lnSpc>
                          <a:spcPts val="2540"/>
                        </a:lnSpc>
                      </a:pPr>
                      <a:r>
                        <a:rPr sz="2200" b="1" spc="-10" dirty="0">
                          <a:latin typeface="Calibri"/>
                          <a:cs typeface="Calibri"/>
                        </a:rPr>
                        <a:t>df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254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MS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ctr">
                        <a:lnSpc>
                          <a:spcPts val="2540"/>
                        </a:lnSpc>
                      </a:pPr>
                      <a:r>
                        <a:rPr sz="2200" b="1" i="1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ts val="2540"/>
                        </a:lnSpc>
                      </a:pPr>
                      <a:r>
                        <a:rPr sz="2200" b="1" i="1" dirty="0">
                          <a:latin typeface="Calibri"/>
                          <a:cs typeface="Calibri"/>
                        </a:rPr>
                        <a:t>P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74">
                <a:tc>
                  <a:txBody>
                    <a:bodyPr/>
                    <a:lstStyle/>
                    <a:p>
                      <a:pPr marL="71120">
                        <a:lnSpc>
                          <a:spcPts val="255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zone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89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1310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89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7320" algn="r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89/</a:t>
                      </a:r>
                      <a:r>
                        <a:rPr sz="22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238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2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0.37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herbivory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1512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1512/238=</a:t>
                      </a:r>
                      <a:r>
                        <a:rPr sz="22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6.36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zone*herbivory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2617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2617/238=</a:t>
                      </a:r>
                      <a:r>
                        <a:rPr sz="22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11.0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R="240029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1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residual</a:t>
                      </a:r>
                      <a:r>
                        <a:rPr sz="2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(error)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60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258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5800" y="5029200"/>
            <a:ext cx="9252585" cy="185166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6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residuals represent </a:t>
            </a:r>
            <a:r>
              <a:rPr sz="2200" dirty="0">
                <a:latin typeface="Calibri"/>
                <a:cs typeface="Calibri"/>
              </a:rPr>
              <a:t>the sole </a:t>
            </a:r>
            <a:r>
              <a:rPr sz="2200" spc="-5" dirty="0">
                <a:latin typeface="Calibri"/>
                <a:cs typeface="Calibri"/>
              </a:rPr>
              <a:t>source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variation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analysis.</a:t>
            </a:r>
            <a:endParaRPr sz="2200">
              <a:latin typeface="Calibri"/>
              <a:cs typeface="Calibri"/>
            </a:endParaRPr>
          </a:p>
          <a:p>
            <a:pPr marL="38100" marR="30480">
              <a:lnSpc>
                <a:spcPct val="116799"/>
              </a:lnSpc>
              <a:spcBef>
                <a:spcPts val="1019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residual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square </a:t>
            </a:r>
            <a:r>
              <a:rPr sz="2200" spc="10" dirty="0">
                <a:latin typeface="Calibri"/>
                <a:cs typeface="Calibri"/>
              </a:rPr>
              <a:t>(MS</a:t>
            </a:r>
            <a:r>
              <a:rPr sz="2100" spc="15" baseline="-7936" dirty="0">
                <a:latin typeface="Calibri"/>
                <a:cs typeface="Calibri"/>
              </a:rPr>
              <a:t>residual</a:t>
            </a:r>
            <a:r>
              <a:rPr sz="2200" spc="10" dirty="0">
                <a:latin typeface="Calibri"/>
                <a:cs typeface="Calibri"/>
              </a:rPr>
              <a:t>)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appropriate quantity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use as a  </a:t>
            </a:r>
            <a:r>
              <a:rPr sz="2200" spc="-5" dirty="0">
                <a:latin typeface="Calibri"/>
                <a:cs typeface="Calibri"/>
              </a:rPr>
              <a:t>reference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5" dirty="0">
                <a:latin typeface="Calibri"/>
                <a:cs typeface="Calibri"/>
              </a:rPr>
              <a:t>asking whether treatment </a:t>
            </a:r>
            <a:r>
              <a:rPr sz="2200" spc="5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squares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larger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5" dirty="0">
                <a:latin typeface="Calibri"/>
                <a:cs typeface="Calibri"/>
              </a:rPr>
              <a:t>random  variation (chance), </a:t>
            </a:r>
            <a:r>
              <a:rPr sz="2200" spc="-10" dirty="0">
                <a:latin typeface="Calibri"/>
                <a:cs typeface="Calibri"/>
              </a:rPr>
              <a:t>i.e., </a:t>
            </a: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dirty="0">
                <a:latin typeface="Calibri"/>
                <a:cs typeface="Calibri"/>
              </a:rPr>
              <a:t>F </a:t>
            </a:r>
            <a:r>
              <a:rPr sz="2200" spc="5" dirty="0">
                <a:latin typeface="Cambria Math"/>
                <a:cs typeface="Cambria Math"/>
              </a:rPr>
              <a:t>≫</a:t>
            </a:r>
            <a:r>
              <a:rPr sz="2200" spc="-5" dirty="0">
                <a:latin typeface="Cambria Math"/>
                <a:cs typeface="Cambria Math"/>
              </a:rPr>
              <a:t> </a:t>
            </a:r>
            <a:r>
              <a:rPr sz="2200" spc="5" dirty="0">
                <a:latin typeface="Calibri"/>
                <a:cs typeface="Calibri"/>
              </a:rPr>
              <a:t>1.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8729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What are random</a:t>
            </a:r>
            <a:r>
              <a:rPr sz="4400" b="0" spc="-7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  <a:r>
              <a:rPr lang="en-US" sz="4400" b="0" spc="-10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400" b="0" spc="-1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8" y="1752600"/>
            <a:ext cx="9949181" cy="43840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301625">
              <a:lnSpc>
                <a:spcPct val="116799"/>
              </a:lnSpc>
              <a:spcBef>
                <a:spcPts val="110"/>
              </a:spcBef>
            </a:pPr>
            <a:r>
              <a:rPr sz="2200" spc="-5" dirty="0">
                <a:latin typeface="Calibri"/>
                <a:cs typeface="Calibri"/>
              </a:rPr>
              <a:t>Randomly sampled categories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variable, </a:t>
            </a:r>
            <a:r>
              <a:rPr sz="2200" spc="-5" dirty="0">
                <a:latin typeface="Calibri"/>
                <a:cs typeface="Calibri"/>
              </a:rPr>
              <a:t>representing groups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clusters </a:t>
            </a:r>
            <a:r>
              <a:rPr sz="2200" spc="10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measurements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units. </a:t>
            </a:r>
            <a:r>
              <a:rPr sz="2200" spc="-5" dirty="0">
                <a:latin typeface="Calibri"/>
                <a:cs typeface="Calibri"/>
              </a:rPr>
              <a:t>An experiment with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treatment </a:t>
            </a:r>
            <a:r>
              <a:rPr sz="2200" spc="-5" dirty="0">
                <a:latin typeface="Calibri"/>
                <a:cs typeface="Calibri"/>
              </a:rPr>
              <a:t>levels </a:t>
            </a:r>
            <a:r>
              <a:rPr sz="2200" dirty="0">
                <a:latin typeface="Calibri"/>
                <a:cs typeface="Calibri"/>
              </a:rPr>
              <a:t>could </a:t>
            </a:r>
            <a:r>
              <a:rPr sz="2200" i="1" spc="-10" dirty="0">
                <a:latin typeface="Calibri"/>
                <a:cs typeface="Calibri"/>
              </a:rPr>
              <a:t>not  </a:t>
            </a:r>
            <a:r>
              <a:rPr sz="2200" spc="-5" dirty="0">
                <a:latin typeface="Calibri"/>
                <a:cs typeface="Calibri"/>
              </a:rPr>
              <a:t>be repeated. For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example:</a:t>
            </a:r>
            <a:endParaRPr lang="en-US" sz="2200" spc="-5" dirty="0">
              <a:latin typeface="Calibri"/>
              <a:cs typeface="Calibri"/>
            </a:endParaRPr>
          </a:p>
          <a:p>
            <a:pPr marL="12700" marR="301625">
              <a:lnSpc>
                <a:spcPct val="116799"/>
              </a:lnSpc>
              <a:spcBef>
                <a:spcPts val="110"/>
              </a:spcBef>
            </a:pPr>
            <a:endParaRPr sz="2200" dirty="0">
              <a:latin typeface="Calibri"/>
              <a:cs typeface="Calibri"/>
            </a:endParaRPr>
          </a:p>
          <a:p>
            <a:pPr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randomly sampled families </a:t>
            </a:r>
            <a:r>
              <a:rPr sz="2200" dirty="0">
                <a:latin typeface="Calibri"/>
                <a:cs typeface="Calibri"/>
              </a:rPr>
              <a:t>made </a:t>
            </a:r>
            <a:r>
              <a:rPr sz="2200" spc="-5" dirty="0">
                <a:latin typeface="Calibri"/>
                <a:cs typeface="Calibri"/>
              </a:rPr>
              <a:t>up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siblings</a:t>
            </a:r>
            <a:endParaRPr sz="2200" dirty="0">
              <a:latin typeface="Calibri"/>
              <a:cs typeface="Calibri"/>
            </a:endParaRPr>
          </a:p>
          <a:p>
            <a:pPr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randomly sampled </a:t>
            </a:r>
            <a:r>
              <a:rPr sz="2200" dirty="0">
                <a:latin typeface="Calibri"/>
                <a:cs typeface="Calibri"/>
              </a:rPr>
              <a:t>subjects measured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repeatedly</a:t>
            </a:r>
            <a:endParaRPr sz="2200" dirty="0">
              <a:latin typeface="Calibri"/>
              <a:cs typeface="Calibri"/>
            </a:endParaRPr>
          </a:p>
          <a:p>
            <a:pPr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randomly placed transects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multiple </a:t>
            </a:r>
            <a:r>
              <a:rPr sz="2200" spc="-5" dirty="0">
                <a:latin typeface="Calibri"/>
                <a:cs typeface="Calibri"/>
              </a:rPr>
              <a:t>quadrats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sampling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survey</a:t>
            </a:r>
            <a:endParaRPr sz="2200" dirty="0">
              <a:latin typeface="Calibri"/>
              <a:cs typeface="Calibri"/>
            </a:endParaRPr>
          </a:p>
          <a:p>
            <a:pPr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arbitrary field plots each growing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plants</a:t>
            </a:r>
            <a:endParaRPr sz="2200" dirty="0">
              <a:latin typeface="Calibri"/>
              <a:cs typeface="Calibri"/>
            </a:endParaRPr>
          </a:p>
          <a:p>
            <a:pPr marR="1019810"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arbitrary environment chambers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containing many </a:t>
            </a:r>
            <a:r>
              <a:rPr sz="2200" dirty="0">
                <a:latin typeface="Calibri"/>
                <a:cs typeface="Calibri"/>
              </a:rPr>
              <a:t>aquariums  </a:t>
            </a:r>
            <a:endParaRPr lang="en-US" sz="2200" dirty="0">
              <a:latin typeface="Calibri"/>
              <a:cs typeface="Calibri"/>
            </a:endParaRPr>
          </a:p>
          <a:p>
            <a:pPr marR="1019810"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Groups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assumed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randomly sampled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i="1" spc="-5" dirty="0">
                <a:latin typeface="Calibri"/>
                <a:cs typeface="Calibri"/>
              </a:rPr>
              <a:t>population </a:t>
            </a:r>
            <a:r>
              <a:rPr sz="2200" i="1" dirty="0">
                <a:latin typeface="Calibri"/>
                <a:cs typeface="Calibri"/>
              </a:rPr>
              <a:t>of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groups</a:t>
            </a:r>
            <a:r>
              <a:rPr sz="2200" dirty="0">
                <a:latin typeface="Calibri"/>
                <a:cs typeface="Calibri"/>
              </a:rPr>
              <a:t>.</a:t>
            </a:r>
            <a:endParaRPr lang="en-US" sz="2200" dirty="0">
              <a:latin typeface="Calibri"/>
              <a:cs typeface="Calibri"/>
            </a:endParaRPr>
          </a:p>
          <a:p>
            <a:pPr marR="1019810" indent="-342900">
              <a:buFont typeface="Arial" panose="020B0604020202020204" pitchFamily="34" charset="0"/>
              <a:buChar char="•"/>
              <a:tabLst>
                <a:tab pos="698500" algn="l"/>
              </a:tabLst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latin typeface="Calibri"/>
                <a:cs typeface="Calibri"/>
              </a:rPr>
              <a:t>Therefore, </a:t>
            </a:r>
            <a:r>
              <a:rPr sz="2200" spc="-5" dirty="0">
                <a:latin typeface="Calibri"/>
                <a:cs typeface="Calibri"/>
              </a:rPr>
              <a:t>conclusions reached </a:t>
            </a:r>
            <a:r>
              <a:rPr sz="2200" dirty="0">
                <a:latin typeface="Calibri"/>
                <a:cs typeface="Calibri"/>
              </a:rPr>
              <a:t>about </a:t>
            </a:r>
            <a:r>
              <a:rPr sz="2200" spc="-5" dirty="0">
                <a:latin typeface="Calibri"/>
                <a:cs typeface="Calibri"/>
              </a:rPr>
              <a:t>groups </a:t>
            </a:r>
            <a:r>
              <a:rPr sz="2200" i="1" spc="-5" dirty="0">
                <a:latin typeface="Calibri"/>
                <a:cs typeface="Calibri"/>
              </a:rPr>
              <a:t>can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generalized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population.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143000"/>
            <a:ext cx="9677400" cy="584044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Calibri"/>
                <a:cs typeface="Calibri"/>
              </a:rPr>
              <a:t>In some cases, </a:t>
            </a:r>
            <a:r>
              <a:rPr sz="2200" spc="-5" dirty="0">
                <a:latin typeface="Calibri"/>
                <a:cs typeface="Calibri"/>
              </a:rPr>
              <a:t>random </a:t>
            </a:r>
            <a:r>
              <a:rPr sz="2200" dirty="0">
                <a:latin typeface="Calibri"/>
                <a:cs typeface="Calibri"/>
              </a:rPr>
              <a:t>effects are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no interest</a:t>
            </a:r>
            <a:r>
              <a:rPr lang="en-US" sz="2200" spc="-5" dirty="0">
                <a:latin typeface="Calibri"/>
                <a:cs typeface="Calibri"/>
              </a:rPr>
              <a:t>, but are a nuisance…</a:t>
            </a:r>
            <a:endParaRPr sz="2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field </a:t>
            </a:r>
            <a:r>
              <a:rPr sz="2200" dirty="0">
                <a:latin typeface="Calibri"/>
                <a:cs typeface="Calibri"/>
              </a:rPr>
              <a:t>plots each with </a:t>
            </a:r>
            <a:r>
              <a:rPr sz="2200" spc="-5" dirty="0">
                <a:latin typeface="Calibri"/>
                <a:cs typeface="Calibri"/>
              </a:rPr>
              <a:t>many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plants</a:t>
            </a:r>
            <a:endParaRPr sz="2200" dirty="0">
              <a:latin typeface="Calibri"/>
              <a:cs typeface="Calibri"/>
            </a:endParaRPr>
          </a:p>
          <a:p>
            <a:pPr marL="812800" indent="-342900">
              <a:lnSpc>
                <a:spcPct val="100000"/>
              </a:lnSpc>
              <a:spcBef>
                <a:spcPts val="1180"/>
              </a:spcBef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environment chambers containing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aquariums</a:t>
            </a:r>
            <a:endParaRPr sz="2200" dirty="0">
              <a:latin typeface="Calibri"/>
              <a:cs typeface="Calibri"/>
            </a:endParaRPr>
          </a:p>
          <a:p>
            <a:pPr marL="12700" marR="218440">
              <a:lnSpc>
                <a:spcPct val="116399"/>
              </a:lnSpc>
              <a:spcBef>
                <a:spcPts val="620"/>
              </a:spcBef>
            </a:pPr>
            <a:endParaRPr lang="en-US" sz="2200" dirty="0">
              <a:latin typeface="Calibri"/>
              <a:cs typeface="Calibri"/>
            </a:endParaRPr>
          </a:p>
          <a:p>
            <a:pPr marL="12700" marR="218440">
              <a:lnSpc>
                <a:spcPct val="116399"/>
              </a:lnSpc>
              <a:spcBef>
                <a:spcPts val="620"/>
              </a:spcBef>
            </a:pPr>
            <a:r>
              <a:rPr sz="2200" dirty="0">
                <a:latin typeface="Calibri"/>
                <a:cs typeface="Calibri"/>
              </a:rPr>
              <a:t>In other </a:t>
            </a:r>
            <a:r>
              <a:rPr sz="2200" spc="-5" dirty="0">
                <a:latin typeface="Calibri"/>
                <a:cs typeface="Calibri"/>
              </a:rPr>
              <a:t>cases, </a:t>
            </a:r>
            <a:r>
              <a:rPr sz="2200" dirty="0">
                <a:latin typeface="Calibri"/>
                <a:cs typeface="Calibri"/>
              </a:rPr>
              <a:t>measuring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variance</a:t>
            </a:r>
            <a:r>
              <a:rPr sz="2200" spc="-5" dirty="0">
                <a:latin typeface="Calibri"/>
                <a:cs typeface="Calibri"/>
              </a:rPr>
              <a:t> associated with </a:t>
            </a:r>
            <a:r>
              <a:rPr sz="2200" dirty="0">
                <a:latin typeface="Calibri"/>
                <a:cs typeface="Calibri"/>
              </a:rPr>
              <a:t>each level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random  groupings </a:t>
            </a:r>
            <a:r>
              <a:rPr sz="2200" dirty="0">
                <a:latin typeface="Calibri"/>
                <a:cs typeface="Calibri"/>
              </a:rPr>
              <a:t>is a major </a:t>
            </a:r>
            <a:r>
              <a:rPr sz="2200" spc="-5" dirty="0">
                <a:latin typeface="Calibri"/>
                <a:cs typeface="Calibri"/>
              </a:rPr>
              <a:t>point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study.</a:t>
            </a:r>
          </a:p>
          <a:p>
            <a:pPr marL="27432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220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amilies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siblings (to estimate heritability,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etc)</a:t>
            </a:r>
            <a:endParaRPr sz="2200" dirty="0">
              <a:latin typeface="Calibri"/>
              <a:cs typeface="Calibri"/>
            </a:endParaRPr>
          </a:p>
          <a:p>
            <a:pPr marL="27432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lang="en-US" sz="2200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ubjects measured </a:t>
            </a:r>
            <a:r>
              <a:rPr sz="2200" spc="-5" dirty="0">
                <a:latin typeface="Calibri"/>
                <a:cs typeface="Calibri"/>
              </a:rPr>
              <a:t>repeatedly (to estimate repeatability)</a:t>
            </a:r>
            <a:endParaRPr sz="2200" dirty="0">
              <a:latin typeface="Calibri"/>
              <a:cs typeface="Calibri"/>
            </a:endParaRPr>
          </a:p>
          <a:p>
            <a:pPr marL="274320" marR="56388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transects each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multiple quadrats (to estimate </a:t>
            </a:r>
            <a:r>
              <a:rPr sz="2200" dirty="0">
                <a:latin typeface="Calibri"/>
                <a:cs typeface="Calibri"/>
              </a:rPr>
              <a:t>α-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β-diversity)</a:t>
            </a:r>
            <a:endParaRPr lang="en-US" sz="2200" spc="-5" dirty="0">
              <a:latin typeface="Calibri"/>
              <a:cs typeface="Calibri"/>
            </a:endParaRPr>
          </a:p>
          <a:p>
            <a:pPr marL="274320" marR="563880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Repeated measurements </a:t>
            </a:r>
            <a:r>
              <a:rPr sz="2200" spc="-5" dirty="0">
                <a:latin typeface="Calibri"/>
                <a:cs typeface="Calibri"/>
              </a:rPr>
              <a:t>of groups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independent.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16399"/>
              </a:lnSpc>
              <a:spcBef>
                <a:spcPts val="1030"/>
              </a:spcBef>
            </a:pPr>
            <a:r>
              <a:rPr sz="2200" b="1" spc="-5" dirty="0">
                <a:latin typeface="Calibri"/>
                <a:cs typeface="Calibri"/>
              </a:rPr>
              <a:t>Failing </a:t>
            </a:r>
            <a:r>
              <a:rPr sz="2200" b="1" spc="5" dirty="0">
                <a:latin typeface="Calibri"/>
                <a:cs typeface="Calibri"/>
              </a:rPr>
              <a:t>to </a:t>
            </a:r>
            <a:r>
              <a:rPr sz="2200" b="1" dirty="0">
                <a:latin typeface="Calibri"/>
                <a:cs typeface="Calibri"/>
              </a:rPr>
              <a:t>model </a:t>
            </a:r>
            <a:r>
              <a:rPr sz="2200" b="1" spc="-5" dirty="0">
                <a:latin typeface="Calibri"/>
                <a:cs typeface="Calibri"/>
              </a:rPr>
              <a:t>random effects </a:t>
            </a:r>
            <a:r>
              <a:rPr sz="2200" b="1" spc="-10" dirty="0">
                <a:latin typeface="Calibri"/>
                <a:cs typeface="Calibri"/>
              </a:rPr>
              <a:t>leads to </a:t>
            </a:r>
            <a:r>
              <a:rPr sz="2200" b="1" spc="-5" dirty="0">
                <a:latin typeface="Calibri"/>
                <a:cs typeface="Calibri"/>
              </a:rPr>
              <a:t>pseudoreplication</a:t>
            </a:r>
            <a:r>
              <a:rPr sz="2200" spc="-5" dirty="0">
                <a:latin typeface="Calibri"/>
                <a:cs typeface="Calibri"/>
              </a:rPr>
              <a:t>. Modeling random  </a:t>
            </a:r>
            <a:r>
              <a:rPr sz="2200" dirty="0">
                <a:latin typeface="Calibri"/>
                <a:cs typeface="Calibri"/>
              </a:rPr>
              <a:t>effects </a:t>
            </a:r>
            <a:r>
              <a:rPr sz="2200" spc="-5" dirty="0">
                <a:latin typeface="Calibri"/>
                <a:cs typeface="Calibri"/>
              </a:rPr>
              <a:t>properly (using mixed </a:t>
            </a:r>
            <a:r>
              <a:rPr sz="2200" dirty="0">
                <a:latin typeface="Calibri"/>
                <a:cs typeface="Calibri"/>
              </a:rPr>
              <a:t>effects models) </a:t>
            </a:r>
            <a:r>
              <a:rPr sz="2200" spc="-5" dirty="0">
                <a:latin typeface="Calibri"/>
                <a:cs typeface="Calibri"/>
              </a:rPr>
              <a:t>avoids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pseudoreplication.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1F46EFE-CCB4-4833-8C24-8ED265E9A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7937" y="343787"/>
            <a:ext cx="98729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What are random</a:t>
            </a:r>
            <a:r>
              <a:rPr sz="4400" b="0" spc="-7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effects</a:t>
            </a:r>
            <a:r>
              <a:rPr lang="en-US" sz="4400" b="0" spc="-10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sz="4400" b="0" spc="-1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2637</Words>
  <Application>Microsoft Office PowerPoint</Application>
  <PresentationFormat>Custom</PresentationFormat>
  <Paragraphs>241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C7041 Experimental Design and Analysis</vt:lpstr>
      <vt:lpstr>2.05: Fixed and random effects</vt:lpstr>
      <vt:lpstr>Outline</vt:lpstr>
      <vt:lpstr>What are fixed effects?</vt:lpstr>
      <vt:lpstr>Factorial experiment with fixed effects</vt:lpstr>
      <vt:lpstr>Factorial experiment with fixed effects</vt:lpstr>
      <vt:lpstr>Linear model for factorial experiment with fixed effects</vt:lpstr>
      <vt:lpstr>What are random effects?</vt:lpstr>
      <vt:lpstr>What are random effects?</vt:lpstr>
      <vt:lpstr>Factorial experiment when one of the factors is random</vt:lpstr>
      <vt:lpstr>PowerPoint Presentation</vt:lpstr>
      <vt:lpstr>PowerPoint Presentation</vt:lpstr>
      <vt:lpstr>PowerPoint Presentation</vt:lpstr>
      <vt:lpstr>More reasons why analysis is different with random effects</vt:lpstr>
      <vt:lpstr>How to know when you have random effects in your study</vt:lpstr>
      <vt:lpstr>Caution when analyzing random effects</vt:lpstr>
      <vt:lpstr>Attributes of linear mixed-effects models</vt:lpstr>
      <vt:lpstr>Example 1: Study of measurement repeatability (simple nested design)</vt:lpstr>
      <vt:lpstr>Example 1: Study of measurement repeatability (simple nested design)</vt:lpstr>
      <vt:lpstr>Example 1: Study of measurement repeatability (simple nested design)</vt:lpstr>
      <vt:lpstr>Example 1: Study of measurement repeatability (simple nested design)</vt:lpstr>
      <vt:lpstr>Example 1: Study of measurement repeatability (simple nested design)</vt:lpstr>
      <vt:lpstr>Example 1: Study of measurement repeatability (simple nested design)</vt:lpstr>
      <vt:lpstr>Example 2: “Subjects by treatment” repeated measures design</vt:lpstr>
      <vt:lpstr>Example 3: Split plot design</vt:lpstr>
      <vt:lpstr>Assumptions of linear mixed-effects models</vt:lpstr>
      <vt:lpstr>Example 4: “Subjects by trials” repeated measures design</vt:lpstr>
      <vt:lpstr>Example 4: Warning about “subjects by trials” repeated measures design</vt:lpstr>
      <vt:lpstr>Example 4: Warning about “subjects by trials” repeated measures design</vt:lpstr>
      <vt:lpstr>Example 4: Warning about “subjects by trials” repeated measures design</vt:lpstr>
      <vt:lpstr>Where to get further advice</vt:lpstr>
      <vt:lpstr>Suggested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05.Models with random effects8x12rescue</dc:title>
  <dc:creator>Dolph Schluter</dc:creator>
  <cp:lastModifiedBy>Ed Harris</cp:lastModifiedBy>
  <cp:revision>14</cp:revision>
  <dcterms:created xsi:type="dcterms:W3CDTF">2020-09-20T21:12:00Z</dcterms:created>
  <dcterms:modified xsi:type="dcterms:W3CDTF">2020-11-07T18:42:24Z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2019-09-29T00:00:00Z</vt:filetime>
  </property>
  <property fmtid="{D5CDD505-2E9C-101B-9397-08002B2CF9AE}" pid="3" name="Creator">
    <vt:lpwstr>Word</vt:lpwstr>
  </property>
  <property fmtid="{D5CDD505-2E9C-101B-9397-08002B2CF9AE}" pid="4" name="LastSaved">
    <vt:filetime>2020-09-20T00:00:00Z</vt:filetime>
  </property>
</Properties>
</file>