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3" r:id="rId2"/>
    <p:sldId id="292"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0972800" cy="7315200"/>
  <p:notesSz cx="109728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68"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1.456"/>
    </inkml:context>
    <inkml:brush xml:id="br0">
      <inkml:brushProperty name="width" value="0.12347" units="cm"/>
      <inkml:brushProperty name="height" value="0.12347" units="cm"/>
      <inkml:brushProperty name="color" value="#E71224"/>
    </inkml:brush>
  </inkml:definitions>
  <inkml:trace contextRef="#ctx0" brushRef="#br0">1521 12 844 0 0,'0'0'2878'0'0,"-1"-11"5750"0"0,-88 11-8204 0 0,-135 16-1 0 0,124-2-620 0 0,-12 2 59 0 0,-133 35 0 0 0,225-45-13 0 0,1 2 0 0 0,0 0 0 0 0,0 1 0 0 0,1 1-1 0 0,0 0 1 0 0,1 2 0 0 0,-17 14 0 0 0,-102 102-291 0 0,136-128 442 0 0,-92 101 62 0 0,89-98-100 0 0,1 0 0 0 0,-1-1 0 0 0,1 1 0 0 0,0 0 0 0 0,0 1 0 0 0,0-1 0 0 0,1 0 0 0 0,-1 1 0 0 0,1-1 0 0 0,0 0 0 0 0,-1 1 0 0 0,2 0 1 0 0,-1-1-1 0 0,0 1 0 0 0,1 0 0 0 0,-1-1 0 0 0,1 1 0 0 0,0 0 0 0 0,1-1 0 0 0,-1 1 0 0 0,1 4 0 0 0,1-3-6 0 0,-1 0 1 0 0,1 0 0 0 0,1 0-1 0 0,-1-1 1 0 0,0 1-1 0 0,1-1 1 0 0,0 1 0 0 0,0-1-1 0 0,1 0 1 0 0,-1 0-1 0 0,1 0 1 0 0,0-1 0 0 0,0 1-1 0 0,5 3 1 0 0,29 18-35 0 0,1-1 0 0 0,1-2 0 0 0,0-2 0 0 0,46 15 0 0 0,179 48 362 0 0,-82-29-190 0 0,-106-27-179 0 0,-1 3 0 0 0,143 80 0 0 0,-158-75 98 0 0,-21-14 34 0 0,-1 3-1 0 0,0 1 0 0 0,34 30 0 0 0,-69-50 30 0 0,1 1 0 0 0,-1-1-1 0 0,0 1 1 0 0,0 0 0 0 0,0 0-1 0 0,-1 0 1 0 0,0 0 0 0 0,0 0-1 0 0,-1 1 1 0 0,0 0 0 0 0,0-1-1 0 0,0 1 1 0 0,-1 0 0 0 0,0 0-1 0 0,0 0 1 0 0,-1 0 0 0 0,0 0-1 0 0,0 0 1 0 0,-3 12 0 0 0,2-14-35 0 0,0-1 0 0 0,0 0 0 0 0,-1 0 0 0 0,1 0 0 0 0,-1 0 0 0 0,0 0 0 0 0,-1-1 0 0 0,1 1 0 0 0,-1 0 0 0 0,1-1 0 0 0,-1 0 0 0 0,0 1 0 0 0,-6 4 0 0 0,-3 2 58 0 0,-1-1 0 0 0,-18 11 0 0 0,-4 0-9 0 0,-1-3 0 0 0,0-1-1 0 0,-1-1 1 0 0,-56 13 0 0 0,-154 21 290 0 0,96-28-152 0 0,-158-1 0 0 0,-154-29-6 0 0,359 5-290 0 0,-25-1-129 0 0,120 4-4850 0 0,17 0 2712 0 0,19 1 14 0 0,-25 0 1755 0 0,18 0-1924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6.828"/>
    </inkml:context>
    <inkml:brush xml:id="br0">
      <inkml:brushProperty name="width" value="0.12347" units="cm"/>
      <inkml:brushProperty name="height" value="0.12347" units="cm"/>
      <inkml:brushProperty name="color" value="#E71224"/>
    </inkml:brush>
  </inkml:definitions>
  <inkml:trace contextRef="#ctx0" brushRef="#br0">276 1 1760 0 0,'0'0'5204'0'0,"-27"18"-4637"0"0,-85 54-76 0 0,80-52 2773 0 0,26-16-3208 0 0,-3 5-125 0 0,0 0 0 0 0,1 1 0 0 0,0 0 0 0 0,1 0 0 0 0,0 1 0 0 0,1 0 0 0 0,0 0 0 0 0,1 1 0 0 0,0 0 0 0 0,1-1 0 0 0,0 2 0 0 0,1-1 0 0 0,-2 14 0 0 0,-1 18-57 0 0,1 1 0 0 0,3 58 0 0 0,2-90 88 0 0,18 509-297 0 0,12-36-180 0 0,-29-469 201 0 0,-2-11 307 0 0,1 0 1 0 0,1 0 0 0 0,-1 0 0 0 0,1-1-1 0 0,1 7 1 0 0,-2-11-99 0 0,1 0 0 0 0,-1 0 0 0 0,0-1 0 0 0,1 1-1 0 0,-1 0 1 0 0,0 0 0 0 0,1-1 0 0 0,-1 1 0 0 0,1 0 0 0 0,-1-1 0 0 0,1 1-1 0 0,-1-1 1 0 0,1 1 0 0 0,0 0 0 0 0,-1-1 0 0 0,1 1 0 0 0,0-1 0 0 0,-1 0 0 0 0,1 1-1 0 0,0-1 1 0 0,0 1 0 0 0,-1-1 0 0 0,1 0 0 0 0,0 0 0 0 0,0 0 0 0 0,0 1 0 0 0,-1-1-1 0 0,1 0 1 0 0,0 0 0 0 0,0 0 0 0 0,0 0 0 0 0,0 0 0 0 0,-1 0 0 0 0,1 0 0 0 0,0-1-1 0 0,0 1 1 0 0,0 0 0 0 0,-1 0 0 0 0,1-1 0 0 0,1 0 0 0 0,10-5-2123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7.246"/>
    </inkml:context>
    <inkml:brush xml:id="br0">
      <inkml:brushProperty name="width" value="0.12347" units="cm"/>
      <inkml:brushProperty name="height" value="0.12347" units="cm"/>
      <inkml:brushProperty name="color" value="#E71224"/>
    </inkml:brush>
  </inkml:definitions>
  <inkml:trace contextRef="#ctx0" brushRef="#br0">37 105 3060 0 0,'0'0'10529'0'0,"-6"-1"-10510"0"0,-24-4-1186 0 0,129 0-1283 0 0,-47 1 2458 0 0,724-75-295 0 0,-681 70-1634 0 0,-31 7-2840 0 0,-29 2 1731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7.577"/>
    </inkml:context>
    <inkml:brush xml:id="br0">
      <inkml:brushProperty name="width" value="0.12347" units="cm"/>
      <inkml:brushProperty name="height" value="0.12347" units="cm"/>
      <inkml:brushProperty name="color" value="#E71224"/>
    </inkml:brush>
  </inkml:definitions>
  <inkml:trace contextRef="#ctx0" brushRef="#br0">13 0 1332 0 0,'0'0'2697'0'0,"-2"24"-1377"0"0,-1 8-1067 0 0,-4 105 860 0 0,8-114-837 0 0,2-1 0 0 0,1 1-1 0 0,1-1 1 0 0,1 0 0 0 0,12 32 0 0 0,-1-3-147 0 0,-14-42-116 0 0,0-1 0 0 0,1 1 0 0 0,1-1 0 0 0,8 13-1 0 0,3 5-225 0 0,-15-25 143 0 0,0 1 1 0 0,0-1-1 0 0,0 0 1 0 0,0 0-1 0 0,0 0 0 0 0,0 0 1 0 0,1 0-1 0 0,-1 0 0 0 0,0 0 1 0 0,1 0-1 0 0,-1-1 0 0 0,1 1 1 0 0,-1 0-1 0 0,1-1 0 0 0,2 1 1 0 0,-3 0-152 0 0,0-1 1 0 0,0 0 0 0 0,0 0 0 0 0,0 0-1 0 0,1 0 1 0 0,-1 0 0 0 0,0 0-1 0 0,0 0 1 0 0,0-1 0 0 0,0 1 0 0 0,0 0-1 0 0,0 0 1 0 0,0-1 0 0 0,0 1-1 0 0,0-1 1 0 0,0 1 0 0 0,0-1 0 0 0,2-1-1 0 0,13-14-2829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7.911"/>
    </inkml:context>
    <inkml:brush xml:id="br0">
      <inkml:brushProperty name="width" value="0.12347" units="cm"/>
      <inkml:brushProperty name="height" value="0.12347" units="cm"/>
      <inkml:brushProperty name="color" value="#E71224"/>
    </inkml:brush>
  </inkml:definitions>
  <inkml:trace contextRef="#ctx0" brushRef="#br0">233 33 3588 0 0,'0'0'10765'0'0,"-233"-33"-16973"0"0,300 91 4584 0 0,7-5-941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8.409"/>
    </inkml:context>
    <inkml:brush xml:id="br0">
      <inkml:brushProperty name="width" value="0.12347" units="cm"/>
      <inkml:brushProperty name="height" value="0.12347" units="cm"/>
      <inkml:brushProperty name="color" value="#E71224"/>
    </inkml:brush>
  </inkml:definitions>
  <inkml:trace contextRef="#ctx0" brushRef="#br0">883 247 656 0 0,'0'0'6163'0'0,"-5"-1"-5527"0"0,0 0-389 0 0,-1 0 0 0 0,1 0 0 0 0,0 0 0 0 0,0-1-1 0 0,-1 0 1 0 0,1 0 0 0 0,1-1 0 0 0,-10-5 0 0 0,-38-32 1289 0 0,-2-1-916 0 0,23 24-457 0 0,1 1 0 0 0,-2 1-1 0 0,0 2 1 0 0,-38-10 0 0 0,-138-24-80 0 0,187 42-118 0 0,-1 2 0 0 0,1 0 0 0 0,-1 2 0 0 0,0 0 0 0 0,-24 3 0 0 0,41 0-16 0 0,0-1-1 0 0,0 1 0 0 0,0 0 0 0 0,0 0 0 0 0,0 1 1 0 0,0 0-1 0 0,1 0 0 0 0,-1 0 0 0 0,1 0 0 0 0,0 0 1 0 0,0 1-1 0 0,0 0 0 0 0,-5 7 0 0 0,-6 7-258 0 0,-20 34 0 0 0,34-49 290 0 0,-5 7-45 0 0,0 1 0 0 0,1-1-1 0 0,1 1 1 0 0,0 0 0 0 0,0 0 0 0 0,1 1-1 0 0,0-1 1 0 0,-1 22 0 0 0,3-24 21 0 0,1 0 1 0 0,0 0-1 0 0,1 0 0 0 0,0 0 1 0 0,0 0-1 0 0,1 0 0 0 0,0 0 1 0 0,0 0-1 0 0,1-1 0 0 0,0 1 1 0 0,1-1-1 0 0,5 10 0 0 0,5 3-41 0 0,0-1 0 0 0,1-1-1 0 0,2-1 1 0 0,-1 0 0 0 0,2 0 0 0 0,0-2-1 0 0,1-1 1 0 0,1 0 0 0 0,0-1-1 0 0,34 17 1 0 0,82 31-1234 0 0,169 54 1 0 0,-250-100-1290 0 0,93 15 1 0 0,-107-23 1397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9.080"/>
    </inkml:context>
    <inkml:brush xml:id="br0">
      <inkml:brushProperty name="width" value="0.12347" units="cm"/>
      <inkml:brushProperty name="height" value="0.12347" units="cm"/>
      <inkml:brushProperty name="color" value="#E71224"/>
    </inkml:brush>
  </inkml:definitions>
  <inkml:trace contextRef="#ctx0" brushRef="#br0">877 18 444 0 0,'0'0'11109'0'0,"-27"-3"-10950"0"0,-83-8-39 0 0,79 9 69 0 0,-46 1 0 0 0,40 2-327 0 0,17 0-5 0 0,0 2 0 0 0,1 1 0 0 0,-1 0 0 0 0,1 1 0 0 0,-23 10 0 0 0,4-3-87 0 0,-160 57 45 0 0,190-66 182 0 0,-13 5-94 0 0,0 1 1 0 0,-34 20-1 0 0,46-23 13 0 0,0 0 0 0 0,0 0 0 0 0,1 1-1 0 0,0 1 1 0 0,0-1 0 0 0,1 1 0 0 0,-12 16-1 0 0,17-21 57 0 0,-2 2-44 0 0,0 1-1 0 0,0-1 1 0 0,1 1 0 0 0,0 0 0 0 0,0 0 0 0 0,0 0 0 0 0,1 0-1 0 0,0 0 1 0 0,0 1 0 0 0,1-1 0 0 0,0 1 0 0 0,-1 12-1 0 0,2-18 50 0 0,0 0 0 0 0,1-1 0 0 0,-1 1-1 0 0,0 0 1 0 0,1 0 0 0 0,-1 0-1 0 0,0 0 1 0 0,1 0 0 0 0,-1-1-1 0 0,1 1 1 0 0,0 0 0 0 0,-1 0 0 0 0,1-1-1 0 0,0 1 1 0 0,-1 0 0 0 0,1-1-1 0 0,0 1 1 0 0,0-1 0 0 0,-1 1-1 0 0,1-1 1 0 0,1 1 0 0 0,26 12-75 0 0,-11-6 40 0 0,206 92-12 0 0,12 6 266 0 0,-219-97-172 0 0,41 19 96 0 0,58 40 0 0 0,-99-57-75 0 0,-1 1 0 0 0,-1 1 0 0 0,0 0 0 0 0,0 0 0 0 0,-1 2 0 0 0,-1-1 0 0 0,0 2 0 0 0,16 26 0 0 0,-23-31 47 0 0,-1 1 1 0 0,-1 0-1 0 0,0 0 0 0 0,0 0 0 0 0,-1 0 1 0 0,-1 0-1 0 0,0 0 0 0 0,0 0 0 0 0,-2 22 0 0 0,1-17 116 0 0,-1-14-177 0 0,1-1 0 0 0,0 1 0 0 0,-1 0 0 0 0,0 0-1 0 0,1 0 1 0 0,-1 0 0 0 0,0 0 0 0 0,0-1 0 0 0,0 1 0 0 0,0 0-1 0 0,0-1 1 0 0,0 1 0 0 0,-1-1 0 0 0,1 1 0 0 0,-1-1 0 0 0,1 0-1 0 0,-1 0 1 0 0,1 1 0 0 0,-1-1 0 0 0,1 0 0 0 0,-1 0 0 0 0,0 0-1 0 0,0-1 1 0 0,0 1 0 0 0,1 0 0 0 0,-1-1 0 0 0,-3 1 0 0 0,-8 3 258 0 0,1-1 0 0 0,-26 2 0 0 0,29-4-212 0 0,-144 5-836 0 0,130-6 69 0 0,23 0 610 0 0,-1 0 0 0 0,1 0 0 0 0,0 0 0 0 0,0 0 0 0 0,0-1 0 0 0,-1 1 0 0 0,1 0 0 0 0,0 0 0 0 0,0 0 0 0 0,-1 0 0 0 0,1 0 0 0 0,0 0 0 0 0,0 0 0 0 0,-1 0 0 0 0,1 0 0 0 0,0 0 0 0 0,0 0 0 0 0,0 0 0 0 0,-1 0 0 0 0,1 0 0 0 0,0 0 0 0 0,0 1 0 0 0,-1-1 0 0 0,1 0 0 0 0,0 0 0 0 0,0 0 0 0 0,0 0 0 0 0,-1 0 0 0 0,1 0 0 0 0,0 1 0 0 0,0-1 0 0 0,0 0 0 0 0,0 0 0 0 0,-1 0 0 0 0,1 0 0 0 0,0 1 0 0 0,0-1 0 0 0,0 0 0 0 0,0 0 0 0 0,0 1 0 0 0,0-1-1 0 0,0 0 1 0 0,0 0 0 0 0,-1 0 0 0 0,1 1 0 0 0,0-1 0 0 0,0 0 0 0 0,0 0 0 0 0,0 1 0 0 0,0-1 0 0 0,0 0 0 0 0,1 1 0 0 0,-1 1-1037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33.117"/>
    </inkml:context>
    <inkml:brush xml:id="br0">
      <inkml:brushProperty name="width" value="0.07938" units="cm"/>
      <inkml:brushProperty name="height" value="0.07938" units="cm"/>
      <inkml:brushProperty name="color" value="#E71224"/>
    </inkml:brush>
  </inkml:definitions>
  <inkml:trace contextRef="#ctx0" brushRef="#br0">4756 4192 436 0 0,'0'0'6691'0'0,"-4"-3"-6151"0"0,-13-12 8 0 0,12 11-138 0 0,1 4-257 0 0,-10 12 1775 0 0,-1-7-1393 0 0,0 0 1 0 0,-21 4-1 0 0,-14 4-366 0 0,-65 23 117 0 0,-2-5-1 0 0,-207 26 0 0 0,-473-1 1609 0 0,690-56-1823 0 0,-368-17 602 0 0,93-41 78 0 0,245 33-632 0 0,1-6 0 0 0,-251-94 0 0 0,93 20 61 0 0,184 69-2 0 0,-19-5-120 0 0,-94-34-112 0 0,188 60-35 0 0,1-1 0 0 0,0-2 0 0 0,1-1 0 0 0,-38-29 0 0 0,22 9 84 0 0,1-1 0 0 0,2-2 0 0 0,2-3 0 0 0,-43-56 1 0 0,47 53-102 0 0,25 32 8 0 0,-22-33 0 0 0,19 17 33 0 0,-26-62 1 0 0,28 56 122 0 0,-23-40 0 0 0,29 58-98 0 0,0 0 1 0 0,1 0-1 0 0,1-1 0 0 0,1 0 1 0 0,0-1-1 0 0,-3-26 1 0 0,0 0 34 0 0,3 21-18 0 0,-2-27-1 0 0,7 35 37 0 0,-2 1-1 0 0,-8-25 1 0 0,6 23-1 0 0,-6-35-1 0 0,2-32 188 0 0,-22-124-101 0 0,28 189-175 0 0,2 0 0 0 0,0 0 0 0 0,3-40 1 0 0,0 19-20 0 0,0 24 103 0 0,2 1 0 0 0,0-1 0 0 0,1 1-1 0 0,1 0 1 0 0,8-19 0 0 0,1-5-16 0 0,-5 17-47 0 0,1 1 0 0 0,1 0 0 0 0,27-42-1 0 0,-8 15 36 0 0,-21 37 1 0 0,1-1-1 0 0,1 1 0 0 0,16-16 0 0 0,-14 17 75 0 0,-2-1 1 0 0,0 0-1 0 0,13-20 0 0 0,-3-11 102 0 0,-17 33-192 0 0,2 1-1 0 0,-1 0 0 0 0,13-18 1 0 0,5-7-162 0 0,-18 27 175 0 0,2-1 1 0 0,-1 1-1 0 0,1 0 0 0 0,8-9 0 0 0,5-3 6 0 0,19-29 0 0 0,6-6-61 0 0,-32 39 141 0 0,-1-1 0 0 0,0 0 0 0 0,-1-1 0 0 0,9-21 0 0 0,-15 29-46 0 0,7-19 82 0 0,-9 23-154 0 0,0-1 1 0 0,0 1 0 0 0,1 0-1 0 0,8-12 1 0 0,3 1-33 0 0,0 0-1 0 0,2 1 1 0 0,0 0 0 0 0,24-17-1 0 0,3 5-9 0 0,-24 16 165 0 0,23-18-1 0 0,-38 27-27 0 0,0-1-1 0 0,0 1 1 0 0,-1-1-1 0 0,1 0 1 0 0,-1 0-1 0 0,0-1 1 0 0,-1 1-1 0 0,1-1 1 0 0,2-7-1 0 0,29-56 35 0 0,-15 29 1 0 0,-6 17-252 0 0,1 0 0 0 0,1 1 1 0 0,0 1-1 0 0,39-38 0 0 0,-41 44 231 0 0,-11 11-16 0 0,0 0 0 0 0,0 0-1 0 0,0 0 1 0 0,-1-1 0 0 0,1 1 0 0 0,-1-1 0 0 0,0 0 0 0 0,-1 0 0 0 0,1 0 0 0 0,-1 0 0 0 0,0 0-1 0 0,0 0 1 0 0,0 0 0 0 0,-1 0 0 0 0,0 0 0 0 0,-1-10 0 0 0,5-33-82 0 0,-2 39 2 0 0,1 0 1 0 0,1 0 0 0 0,-1 0-1 0 0,1 0 1 0 0,1 1 0 0 0,0 0-1 0 0,0 0 1 0 0,12-14 0 0 0,-15 19 56 0 0,0 0 0 0 0,0-1 0 0 0,0 0 1 0 0,0 0-1 0 0,-1 1 0 0 0,1-1 0 0 0,-1 0 1 0 0,0 0-1 0 0,0 0 0 0 0,1-8 0 0 0,-2-47 341 0 0,0 34-438 0 0,-1 22 70 0 0,0 0 0 0 0,0-1-1 0 0,0 1 1 0 0,0 0 0 0 0,-1 0 0 0 0,1 0-1 0 0,-1 0 1 0 0,0 0 0 0 0,-4-5-1 0 0,3 4 20 0 0,0-1 0 0 0,0 1 0 0 0,1-1 0 0 0,-5-9-1 0 0,7 10 30 0 0,-1 1 0 0 0,0-1 0 0 0,0 0-1 0 0,-1 1 1 0 0,1 0 0 0 0,-1-1 0 0 0,1 1-1 0 0,-1 0 1 0 0,0 0 0 0 0,0 0 0 0 0,-1 0-1 0 0,1 0 1 0 0,-1 0 0 0 0,1 1 0 0 0,-1-1-1 0 0,0 1 1 0 0,-4-3 0 0 0,7 5-51 0 0,-1-1-1 0 0,0 1 1 0 0,1 0 0 0 0,-1-1 0 0 0,0 1-1 0 0,1-1 1 0 0,-1 1 0 0 0,0-1 0 0 0,1 1-1 0 0,-1-1 1 0 0,1 1 0 0 0,-1-1 0 0 0,1 1-1 0 0,-1-1 1 0 0,1 0 0 0 0,-1 1 0 0 0,1-1-1 0 0,0 0 1 0 0,-1 0 0 0 0,1 1 0 0 0,0-1-1 0 0,0 0 1 0 0,-1 0 0 0 0,1 1 0 0 0,0-1-1 0 0,0 0 1 0 0,0 0 0 0 0,0 1 0 0 0,0-2-1 0 0,-6-24-296 0 0,0-34 400 0 0,0 18-127 0 0,6 2-2159 0 0,0 43 2185 0 0,-1-1 0 0 0,1 0 0 0 0,-1 0 0 0 0,1 0-1 0 0,-1 0 1 0 0,0 0 0 0 0,0 0 0 0 0,0 0 0 0 0,0 0 0 0 0,0 0 0 0 0,0-1 0 0 0,0 1 0 0 0,-3 2 0 0 0,-22 23 153 0 0,16-18-116 0 0,-160 145 199 0 0,153-140-308 0 0,-1 1-1 0 0,2 1 1 0 0,0 1 0 0 0,1 0 0 0 0,-14 22 0 0 0,27-36-93 0 0,0-1 1 0 0,1 1-1 0 0,-1 0 1 0 0,1 0-1 0 0,0 0 1 0 0,0 0 0 0 0,-1 5 748 0 0,3-22-124 0 0,0 9-479 0 0,1 0 0 0 0,0 0 0 0 0,1 1 1 0 0,-1-1-1 0 0,1 1 0 0 0,0-1 0 0 0,0 1 1 0 0,4-4-1 0 0,33-33-149 0 0,-33 34 187 0 0,31-29-129 0 0,57-42 0 0 0,-67 52 65 0 0,-23 22 91 0 0,-1-1-1 0 0,1 0 1 0 0,0 1 0 0 0,0 0 0 0 0,10-6 0 0 0,19-16-64 0 0,-6 9-275 0 0,-25 17 143 0 0,0-1 0 0 0,1 1 0 0 0,-1-1 0 0 0,0 1 0 0 0,1 0 0 0 0,-1 0 0 0 0,0 0 0 0 0,1 1 0 0 0,4 0 0 0 0,5 3 167 0 0,-1-1 1 0 0,0 1 0 0 0,0 1 0 0 0,-1 0 0 0 0,0 1-1 0 0,18 11 1 0 0,59 49 292 0 0,-34-29-210 0 0,-35-24-94 0 0,26 21 1 0 0,-28-21 16 0 0,-1-2 25 0 0,-16-11-6 0 0,1 0-1 0 0,-1 0 1 0 0,0 0 0 0 0,0 0-1 0 0,0 0 1 0 0,0 0-1 0 0,1 0 1 0 0,-1 0 0 0 0,0 0-1 0 0,0 1 1 0 0,0-1 0 0 0,0 0-1 0 0,1 0 1 0 0,-1 0 0 0 0,0 0-1 0 0,0 0 1 0 0,0 0 0 0 0,0 1-1 0 0,0-1 1 0 0,0 0-1 0 0,0 0 1 0 0,1 0 0 0 0,-1 0-1 0 0,0 0 1 0 0,0 1 0 0 0,0-1-1 0 0,0 0 1 0 0,0 0 0 0 0,0 0-1 0 0,0 1 1 0 0,0-1 0 0 0,0 0-1 0 0,0 0 1 0 0,0 0 0 0 0,0 0-1 0 0,0 1 1 0 0,0-1-1 0 0,0 0 1 0 0,0 0 0 0 0,0 0-1 0 0,0 0 1 0 0,0 1 0 0 0,0-1-1 0 0,-1 0 1 0 0,1 0 0 0 0,0 0-1 0 0,0 0 1 0 0,0 1 0 0 0,0-1-1 0 0,0 0 1 0 0,-1 0-1 0 0,1 0-114 0 0,0 1 0 0 0,-1-1 0 0 0,1 1 0 0 0,-1-1 0 0 0,1 0-1 0 0,0 1 1 0 0,-1-1 0 0 0,1 1 0 0 0,0-1 0 0 0,-1 1-1 0 0,1-1 1 0 0,0 1 0 0 0,0-1 0 0 0,0 1 0 0 0,-1-1-1 0 0,1 1 1 0 0,0 0 0 0 0,0-1 0 0 0,0 1 0 0 0,0-1 0 0 0,0 1-1 0 0,0-1 1 0 0,0 1 0 0 0,0 0 0 0 0,0-1 0 0 0,0 1-1 0 0,0-1 1 0 0,1 1 0 0 0,-1-1 0 0 0,0 1 0 0 0,0-1-1 0 0,0 1 1 0 0,1-1 0 0 0,-1 1 0 0 0,0-1 0 0 0,1 1 0 0 0,-1-1-1 0 0,0 1 1 0 0,1-1 0 0 0,-1 0 0 0 0,1 1 0 0 0,-1-1-1 0 0,1 1 1 0 0,-1-1 0 0 0,1 0 0 0 0,-1 0 0 0 0,1 1-1 0 0,-1-1 1 0 0,1 0 0 0 0,-1 0 0 0 0,2 1 0 0 0,12 6-478 0 0,0-1 1 0 0,1 0 0 0 0,0-1-1 0 0,0 0 1 0 0,0-1-1 0 0,1-1 1 0 0,-1 0 0 0 0,24 0-1 0 0,19-2-2328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36.554"/>
    </inkml:context>
    <inkml:brush xml:id="br0">
      <inkml:brushProperty name="width" value="0.05" units="cm"/>
      <inkml:brushProperty name="height" value="0.05" units="cm"/>
      <inkml:brushProperty name="color" value="#E71224"/>
    </inkml:brush>
  </inkml:definitions>
  <inkml:trace contextRef="#ctx0" brushRef="#br0">223 151 108 0 0,'0'0'4451'0'0,"-13"-2"974"0"0,13 1-5415 0 0,0 0-1 0 0,0 1 1 0 0,0-1-1 0 0,0 1 0 0 0,0-1 1 0 0,-1 1-1 0 0,1-1 1 0 0,0 1-1 0 0,0-1 0 0 0,-1 0 1 0 0,1 1-1 0 0,0-1 1 0 0,-1 1-1 0 0,1 0 1 0 0,-1-1-1 0 0,1 1 0 0 0,-1-1 1 0 0,1 1-1 0 0,-1-1 1 0 0,-1 0 10 0 0,1 1 0 0 0,-1-1 0 0 0,1 0 0 0 0,-1 0 0 0 0,0 1 0 0 0,1-1 1 0 0,-1 1-1 0 0,0 0 0 0 0,0-1 0 0 0,1 1 0 0 0,-1 0 0 0 0,-2 0 0 0 0,-1 0-122 0 0,0-1-1 0 0,1 1 0 0 0,-1 1 0 0 0,0-1 0 0 0,0 1 1 0 0,1-1-1 0 0,-1 1 0 0 0,1 1 0 0 0,-1-1 1 0 0,1 1-1 0 0,-1-1 0 0 0,1 1 0 0 0,0 1 1 0 0,0-1-1 0 0,0 0 0 0 0,0 1 0 0 0,0 0 0 0 0,0 0 1 0 0,1 0-1 0 0,-1 1 0 0 0,-3 4 0 0 0,4-5 29 0 0,0 0-1 0 0,0 0 0 0 0,1 0 0 0 0,-1 0 0 0 0,1 1 0 0 0,0-1 0 0 0,0 1 0 0 0,0-1 0 0 0,0 1 0 0 0,1-1 0 0 0,-1 1 1 0 0,1 0-1 0 0,0 0 0 0 0,0 0 0 0 0,1 0 0 0 0,-1 0 0 0 0,1 0 0 0 0,0 0 0 0 0,0 6 0 0 0,0-10 56 0 0,1 1-1 0 0,-1 0 1 0 0,0-1-1 0 0,0 1 1 0 0,1 0-1 0 0,-1-1 0 0 0,1 1 1 0 0,-1 0-1 0 0,1-1 1 0 0,-1 1-1 0 0,1-1 1 0 0,-1 1-1 0 0,1-1 1 0 0,-1 1-1 0 0,1-1 0 0 0,0 1 1 0 0,-1-1-1 0 0,1 0 1 0 0,0 1-1 0 0,-1-1 1 0 0,1 0-1 0 0,0 1 1 0 0,-1-1-1 0 0,1 0 0 0 0,0 0 1 0 0,0 0-1 0 0,-1 0 1 0 0,2 0-1 0 0,28 4 38 0 0,-26-4-18 0 0,26 0 248 0 0,0 0 1 0 0,0-2-1 0 0,0-1 0 0 0,-1-2 1 0 0,35-9-1 0 0,-31 6-144 0 0,-17 5 19 0 0,-1-1-1 0 0,0-1 1 0 0,1 0-1 0 0,-2 0 1 0 0,1-2-1 0 0,20-11 0 0 0,-34 17-74 0 0,-1 0 0 0 0,1 0 0 0 0,0 1 0 0 0,-1-1 0 0 0,1 0 0 0 0,0 0 0 0 0,-1 0 0 0 0,1 0 0 0 0,-1 0 0 0 0,0 0 0 0 0,1 0 0 0 0,-1 0 0 0 0,0 0 0 0 0,1 0 0 0 0,-1 0 0 0 0,0 0 0 0 0,0 0 0 0 0,0 0-1 0 0,0 0 1 0 0,0 0 0 0 0,0 0 0 0 0,0 0 0 0 0,0 0 0 0 0,-1-2 0 0 0,0 1-7 0 0,1 0 0 0 0,-1 0 0 0 0,1 0 1 0 0,-1 0-1 0 0,0 1 0 0 0,0-1 0 0 0,0 0 0 0 0,0 0 0 0 0,0 1 0 0 0,0-1 0 0 0,0 1 0 0 0,-2-3 0 0 0,-5-2 10 0 0,1 0-1 0 0,-1-1 0 0 0,1 1 0 0 0,1-2 1 0 0,0 1-1 0 0,0-1 0 0 0,0 0 0 0 0,1 0 1 0 0,-5-10-1 0 0,9 17-23 0 0,0 0 1 0 0,-1-1-1 0 0,1 1 1 0 0,0 0-1 0 0,-1-1 0 0 0,1 1 1 0 0,-1 0-1 0 0,0 0 1 0 0,1 0-1 0 0,-1 1 0 0 0,0-1 1 0 0,1 0-1 0 0,-1 1 1 0 0,0-1-1 0 0,0 1 0 0 0,0-1 1 0 0,0 1-1 0 0,0 0 1 0 0,-3 0-1 0 0,-47-1-340 0 0,38 1 185 0 0,-1 0 42 0 0,0 1 0 0 0,0 0 0 0 0,1 1-1 0 0,-1 0 1 0 0,-18 6 0 0 0,27-6 2 0 0,-1 1-1 0 0,0 0 1 0 0,1 0-1 0 0,-1 0 1 0 0,1 1 0 0 0,0 0-1 0 0,0 0 1 0 0,1 1-1 0 0,-1 0 1 0 0,1 0-1 0 0,0 0 1 0 0,-7 10 0 0 0,10-11 39 0 0,0 0 1 0 0,0 0-1 0 0,1 0 1 0 0,0 0-1 0 0,-1 0 1 0 0,1 0-1 0 0,0 1 1 0 0,1-1-1 0 0,-1 0 1 0 0,1 1-1 0 0,0-1 1 0 0,1 9-1 0 0,-1-2-146 0 0,1-9 183 0 0,-1 0 1 0 0,1 0-1 0 0,0-1 1 0 0,0 1-1 0 0,0 0 0 0 0,0-1 1 0 0,0 1-1 0 0,1-1 0 0 0,-1 1 1 0 0,0-1-1 0 0,1 0 1 0 0,-1 1-1 0 0,1-1 0 0 0,-1 0 1 0 0,1 0-1 0 0,0 0 0 0 0,-1 0 1 0 0,1 0-1 0 0,0 0 1 0 0,2 0-1 0 0,1 1-12 0 0,0 0 1 0 0,0 0-1 0 0,0 0 1 0 0,0-1-1 0 0,0 1 1 0 0,8 0-1 0 0,0-3 231 0 0,0 0-1 0 0,1 0 0 0 0,-1-2 0 0 0,0 1 0 0 0,0-2 0 0 0,0 0 0 0 0,23-10 0 0 0,-35 13-73 0 0,-1-12 919 0 0,1 10-1013 0 0,-1 0 0 0 0,1 0 0 0 0,-1 0 1 0 0,0 0-1 0 0,0 0 0 0 0,0 1 0 0 0,-1-1 1 0 0,1 0-1 0 0,-1 0 0 0 0,0 0 1 0 0,1 0-1 0 0,-1 1 0 0 0,0-1 0 0 0,-1 0 1 0 0,1 1-1 0 0,0-1 0 0 0,-1 1 0 0 0,1-1 1 0 0,-1 1-1 0 0,0 0 0 0 0,0 0 1 0 0,-2-2-1 0 0,-7-4-97 0 0,1 0 0 0 0,-2 1 1 0 0,1 0-1 0 0,-1 1 0 0 0,1 1 1 0 0,-2 0-1 0 0,1 0 0 0 0,-1 1 1 0 0,1 1-1 0 0,-1 0 0 0 0,0 0 1 0 0,0 2-1 0 0,-26-1 0 0 0,38 2-3 0 0,0 0 0 0 0,0 1 1 0 0,0-1-1 0 0,0 0 0 0 0,0 1 0 0 0,0-1 0 0 0,0 1 0 0 0,0-1 0 0 0,0 1 0 0 0,0-1 0 0 0,1 1 0 0 0,-1 0 0 0 0,0-1 0 0 0,0 1 0 0 0,1 0 0 0 0,-1 0 0 0 0,0-1 0 0 0,1 1 0 0 0,-1 1 0 0 0,-13 22-287 0 0,7-10 245 0 0,1-4 65 0 0,0 0 1 0 0,1 1 0 0 0,1-1 0 0 0,-1 1 0 0 0,2 1 0 0 0,-1-1 0 0 0,2 0 0 0 0,0 1 0 0 0,0 0-1 0 0,1-1 1 0 0,0 24 0 0 0,1-24-81 0 0,-1-9 61 0 0,1 0 1 0 0,0 0-1 0 0,0 1 0 0 0,0-1 0 0 0,0 0 1 0 0,0 0-1 0 0,0 0 0 0 0,0 0 0 0 0,1 0 1 0 0,-1 1-1 0 0,1-1 0 0 0,-1 0 0 0 0,1 0 1 0 0,0 0-1 0 0,1 2 0 0 0,0-4 93 0 0,0 1 0 0 0,0-1 0 0 0,-1 0 0 0 0,1 1 0 0 0,0-1 0 0 0,0 0 0 0 0,0 0 0 0 0,0 0 0 0 0,0-1 0 0 0,0 1 1 0 0,-1 0-1 0 0,1-1 0 0 0,0 1 0 0 0,0-1 0 0 0,-1 1 0 0 0,1-1 0 0 0,0 0 0 0 0,0 0 0 0 0,2-2 0 0 0,14-12 407 0 0,0-1 1 0 0,-2-1-1 0 0,24-30 0 0 0,-18 20-343 0 0,9-14-15 0 0,-30 109-1843 0 0,0-66 1725 0 0,-1 0 0 0 0,1 0 1 0 0,0 1-1 0 0,-1-1 0 0 0,1 0 1 0 0,0 0-1 0 0,1 0 0 0 0,-1 0 1 0 0,0 0-1 0 0,1 0 0 0 0,-1 0 1 0 0,1 0-1 0 0,-1-1 0 0 0,1 1 0 0 0,0-1 1 0 0,0 1-1 0 0,0-1 0 0 0,0 1 1 0 0,0-1-1 0 0,0 0 0 0 0,0 0 1 0 0,0 0-1 0 0,3 1 0 0 0,2 1 1 0 0,1 0 0 0 0,0-1 1 0 0,-1 1-1 0 0,1-1 0 0 0,15 1 0 0 0,-16-2 166 0 0,0 0 0 0 0,1-1 0 0 0,-1 0 0 0 0,0 0 0 0 0,0-1 0 0 0,0 0 0 0 0,0 0 0 0 0,0-1 0 0 0,0 0 0 0 0,0 0 0 0 0,0 0 0 0 0,0-1 1 0 0,-1 0-1 0 0,11-7 0 0 0,-10 6-41 0 0,-1-1 1 0 0,0 0 0 0 0,0-1 0 0 0,0 1 0 0 0,-1-1 0 0 0,0 0 0 0 0,0-1-1 0 0,4-6 1 0 0,-7 8-47 0 0,0 1 1 0 0,0-1-1 0 0,0 0 0 0 0,-1 0 0 0 0,1 0 0 0 0,-1 0 1 0 0,-1 0-1 0 0,1 0 0 0 0,0 0 0 0 0,-1 0 0 0 0,0-1 1 0 0,-1 1-1 0 0,0-7 0 0 0,0 9-23 0 0,-1 0-1 0 0,1 0 1 0 0,0-1 0 0 0,-1 1-1 0 0,0 1 1 0 0,0-1-1 0 0,0 0 1 0 0,0 0-1 0 0,0 1 1 0 0,0-1 0 0 0,-1 1-1 0 0,1 0 1 0 0,-1 0-1 0 0,0 0 1 0 0,0 0 0 0 0,1 0-1 0 0,-1 0 1 0 0,0 1-1 0 0,-5-2 1 0 0,-6-3 1 0 0,-1 0 1 0 0,1 1-1 0 0,-16-2 1 0 0,13 3-237 0 0,-1 1 1 0 0,0 2-1 0 0,0-1 1 0 0,-32 3-1 0 0,46 0 96 0 0,1 0-1 0 0,-1 0 0 0 0,1 0 0 0 0,0 0 0 0 0,-1 1 0 0 0,1 0 0 0 0,0-1 0 0 0,0 1 0 0 0,0 0 0 0 0,0 0 0 0 0,0 1 0 0 0,1-1 0 0 0,-1 1 1 0 0,1-1-1 0 0,-4 5 0 0 0,-2 3 20 0 0,1 0-1 0 0,1 0 1 0 0,-7 13 0 0 0,11-18 38 0 0,0 1 0 0 0,1 0 1 0 0,0 0-1 0 0,0 0 0 0 0,0 0 0 0 0,1 0 1 0 0,0 0-1 0 0,1 10 0 0 0,-1 1-108 0 0,0-14 144 0 0,1 0-1 0 0,0 0 1 0 0,0 0 0 0 0,0-1-1 0 0,0 1 1 0 0,1 0 0 0 0,-1 0-1 0 0,1-1 1 0 0,-1 1 0 0 0,1-1-1 0 0,0 1 1 0 0,0-1 0 0 0,0 0-1 0 0,1 1 1 0 0,-1-1 0 0 0,0 0-1 0 0,1-1 1 0 0,-1 1 0 0 0,1 0-1 0 0,4 1 1 0 0,2 2-18 0 0,0 0 0 0 0,0-1 0 0 0,0-1 0 0 0,0 1 0 0 0,16 2-1 0 0,22-3 2052 0 0,-46-30-135 0 0,-1 22-1852 0 0,0 0 0 0 0,0 1 0 0 0,-1-1-1 0 0,0 0 1 0 0,0 1 0 0 0,0-1-1 0 0,0 0 1 0 0,-1 1 0 0 0,0 0-1 0 0,0-1 1 0 0,0 1 0 0 0,0 0-1 0 0,-1 0 1 0 0,1 0 0 0 0,-1 0-1 0 0,0 1 1 0 0,-1-1 0 0 0,-4-4 0 0 0,4 3-245 0 0,3 4 34 0 0,0 0 1 0 0,0-1-1 0 0,0 1 0 0 0,0 0 1 0 0,0 0-1 0 0,-1 0 0 0 0,1 0 1 0 0,0 0-1 0 0,-1 0 0 0 0,1 0 1 0 0,0 0-1 0 0,-3 0 1 0 0,3 1 480 0 0,-1 0-229 0 0,-1 0 0 0 0,1 0 0 0 0,0 0 0 0 0,0 1 0 0 0,0-1 0 0 0,0 1 0 0 0,0 0 0 0 0,0-1 0 0 0,0 1 0 0 0,-3 2 0 0 0,-3 2-141 0 0,-3 1-8 0 0,0 2 1 0 0,0 0-1 0 0,-11 10 0 0 0,19-15 4 0 0,1-1-1 0 0,-1 1 1 0 0,1 0-1 0 0,0 0 0 0 0,0 0 1 0 0,0 0-1 0 0,0 0 1 0 0,0 0-1 0 0,1 1 0 0 0,0-1 1 0 0,-1 1-1 0 0,1-1 1 0 0,1 1-1 0 0,-1-1 0 0 0,0 1 1 0 0,1 5-1 0 0,0-8 54 0 0,0-1-1 0 0,0 1 1 0 0,0-1-1 0 0,0 1 1 0 0,0-1 0 0 0,0 1-1 0 0,0-1 1 0 0,1 1-1 0 0,-1-1 1 0 0,0 1-1 0 0,0-1 1 0 0,1 1 0 0 0,-1-1-1 0 0,0 0 1 0 0,1 1-1 0 0,-1-1 1 0 0,0 1-1 0 0,1-1 1 0 0,-1 0-1 0 0,1 1 1 0 0,-1-1 0 0 0,0 0-1 0 0,1 0 1 0 0,-1 1-1 0 0,1-1 1 0 0,-1 0-1 0 0,1 0 1 0 0,-1 0-1 0 0,1 1 1 0 0,-1-1 0 0 0,1 0-1 0 0,-1 0 1 0 0,2 0-1 0 0,21 0-79 0 0,-15 0 121 0 0,2-1 151 0 0,-1 0-1 0 0,1-1 1 0 0,-1 0 0 0 0,0 0-1 0 0,1-1 1 0 0,-1 0-1 0 0,-1-1 1 0 0,1 0 0 0 0,0 0-1 0 0,-1-1 1 0 0,13-8 0 0 0,-2-2 10 0 0,0 0 1 0 0,-1-2 0 0 0,23-25 0 0 0,-37 37-128 0 0,0 0 0 0 0,-1-1 0 0 0,1 0 0 0 0,-1 0 0 0 0,-1 0 0 0 0,1 0 0 0 0,-1 0 0 0 0,0 0 0 0 0,0-1 0 0 0,-1 1 0 0 0,0-1 0 0 0,0 1 0 0 0,0-1 0 0 0,-1-12-1 0 0,0 18-35 0 0,-1 0-1 0 0,1 1 0 0 0,0-1 0 0 0,0 0 0 0 0,0 0 0 0 0,0 0 0 0 0,-1 0 1 0 0,1 1-1 0 0,0-1 0 0 0,-1 0 0 0 0,1 0 0 0 0,-1 1 0 0 0,1-1 0 0 0,-1 0 1 0 0,1 1-1 0 0,-1-1 0 0 0,1 0 0 0 0,-1 1 0 0 0,0-1 0 0 0,1 1 0 0 0,-1-1 1 0 0,0 1-1 0 0,0-1 0 0 0,-2 0-3 0 0,1 0 0 0 0,0 0 0 0 0,-1 0 0 0 0,1 0 0 0 0,-1 1 0 0 0,1-1 0 0 0,-1 1 0 0 0,-3-1 0 0 0,3 1-90 0 0,0 0-1 0 0,-1 0 1 0 0,1 0-1 0 0,0 0 1 0 0,0 1 0 0 0,0 0-1 0 0,0-1 1 0 0,-1 1-1 0 0,1 0 1 0 0,0 0-1 0 0,0 0 1 0 0,1 1 0 0 0,-1-1-1 0 0,-3 3 1 0 0,2 0-13 0 0,0 0 0 0 0,1 0 0 0 0,0 0 0 0 0,0 1 0 0 0,0-1-1 0 0,0 1 1 0 0,1 0 0 0 0,-1 0 0 0 0,1 0 0 0 0,1 0 0 0 0,-1 0 0 0 0,1 0 0 0 0,-1 0 0 0 0,1 0 0 0 0,1 1 0 0 0,-1-1 0 0 0,1 0 0 0 0,0 1 0 0 0,1 6 0 0 0,-1-10 69 0 0,0 0 1 0 0,0-1-1 0 0,0 1 1 0 0,0 0-1 0 0,0 0 1 0 0,0 0-1 0 0,0-1 1 0 0,1 1-1 0 0,-1 0 1 0 0,1 0-1 0 0,0-1 1 0 0,-1 1-1 0 0,1 0 1 0 0,0-1-1 0 0,0 1 1 0 0,0-1-1 0 0,0 1 1 0 0,0-1-1 0 0,0 1 1 0 0,1-1-1 0 0,-1 0 1 0 0,0 1-1 0 0,1-1 1 0 0,-1 0-1 0 0,1 0 1 0 0,-1 0-1 0 0,1 0 1 0 0,-1 0-1 0 0,1-1 0 0 0,0 1 1 0 0,-1 0-1 0 0,1-1 1 0 0,0 1-1 0 0,0-1 1 0 0,-1 0-1 0 0,1 1 1 0 0,0-1-1 0 0,0 0 1 0 0,0 0-1 0 0,4-1 3210 0 0,-30-9-2437 0 0,22 8-811 0 0,0 1 0 0 0,0 0 0 0 0,1 0 0 0 0,-1 0 1 0 0,0 0-1 0 0,0 0 0 0 0,0 1 0 0 0,0-1 0 0 0,-2 0 1 0 0,3 1-17 0 0,1 0 0 0 0,-1 0 1 0 0,0 0-1 0 0,0 1 1 0 0,1-1-1 0 0,-1 0 0 0 0,1 0 1 0 0,-1 0-1 0 0,0 1 1 0 0,1-1-1 0 0,-1 1 0 0 0,0-1 1 0 0,1 0-1 0 0,-1 1 1 0 0,1-1-1 0 0,-1 1 0 0 0,1-1 1 0 0,-1 1-1 0 0,1-1 0 0 0,0 1 1 0 0,-1-1-1 0 0,1 1 1 0 0,0 0-1 0 0,-1-1 0 0 0,1 1 1 0 0,0 0-1 0 0,-1-1 1 0 0,1 1-1 0 0,0 0 0 0 0,0-1 1 0 0,0 1-1 0 0,0 1 1 0 0,-2 3 119 0 0,-1 0 1 0 0,1 0 0 0 0,-1-1 0 0 0,0 1 0 0 0,0-1 0 0 0,0 1 0 0 0,-8 7 0 0 0,-15 22-52 0 0,20-25-243 0 0,4-4-659 0 0,7-9 36 0 0,8-6 718 0 0,-6 5-172 0 0,0-1-1 0 0,0-1 0 0 0,-1 1 0 0 0,0-1 0 0 0,0 0 1 0 0,0 0-1 0 0,-1 0 0 0 0,7-15 0 0 0,8-20-2611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2.256"/>
    </inkml:context>
    <inkml:brush xml:id="br0">
      <inkml:brushProperty name="width" value="0.12347" units="cm"/>
      <inkml:brushProperty name="height" value="0.12347" units="cm"/>
      <inkml:brushProperty name="color" value="#E71224"/>
    </inkml:brush>
  </inkml:definitions>
  <inkml:trace contextRef="#ctx0" brushRef="#br0">8 20 3492 0 0,'0'0'6719'0'0,"0"-3"-6487"0"0,0-10-157 0 0,0 10-206 0 0,-6 331 16 0 0,4-147 176 0 0,5 210-37 0 0,10-213-43 0 0,-8-144-40 0 0,1 1 0 0 0,2-2-1 0 0,14 37 1 0 0,-21-67-119 0 0,0-1 0 0 0,0 1 0 0 0,0-1 0 0 0,0 1 0 0 0,1-1 0 0 0,0 0 0 0 0,-1 0 0 0 0,1 1 0 0 0,0-1 0 0 0,0 0 0 0 0,0-1-1 0 0,0 1 1 0 0,0 0 0 0 0,0 0 0 0 0,1-1 0 0 0,-1 0 0 0 0,0 1 0 0 0,1-1 0 0 0,0 0 0 0 0,-1 0 0 0 0,1 0 0 0 0,-1-1 0 0 0,1 1 0 0 0,0 0 0 0 0,0-1 0 0 0,-1 0 0 0 0,1 0 0 0 0,0 0 0 0 0,0 0 0 0 0,-1 0 0 0 0,4-1 0 0 0,1-1-1962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2.654"/>
    </inkml:context>
    <inkml:brush xml:id="br0">
      <inkml:brushProperty name="width" value="0.12347" units="cm"/>
      <inkml:brushProperty name="height" value="0.12347" units="cm"/>
      <inkml:brushProperty name="color" value="#E71224"/>
    </inkml:brush>
  </inkml:definitions>
  <inkml:trace contextRef="#ctx0" brushRef="#br0">5 85 4800 0 0,'0'0'6978'0'0,"0"0"-6998"0"0,0 0 0 0 0,0 0 0 0 0,-1 0 0 0 0,1 0 0 0 0,0 0 0 0 0,0 0 0 0 0,0 0 0 0 0,-1 0 0 0 0,1-1 0 0 0,0 1 0 0 0,0 0 0 0 0,0 0 0 0 0,0 0 0 0 0,-1 0 0 0 0,1 0 0 0 0,0 0 0 0 0,0-1 0 0 0,0 1 0 0 0,0 0 0 0 0,0 0-1 0 0,0 0 1 0 0,-1 0 0 0 0,1-1 0 0 0,0 1 0 0 0,0 0 0 0 0,0 0 0 0 0,0 0 0 0 0,0-1 0 0 0,0 1 0 0 0,0 0 0 0 0,0 0 0 0 0,0 0 0 0 0,0-1 0 0 0,0 1 0 0 0,0 0 0 0 0,0 0 0 0 0,0 0 0 0 0,0-1 0 0 0,0 1 0 0 0,0 0 0 0 0,0 0 0 0 0,0 0 0 0 0,0-1 0 0 0,0 1 0 0 0,0 0 0 0 0,0 0 0 0 0,1 0 0 0 0,-1 0 0 0 0,0-1 0 0 0,0 1 0 0 0,0 0 0 0 0,0 0 0 0 0,0 0 0 0 0,1 0 0 0 0,-1 0 0 0 0,0-1 0 0 0,0 1 0 0 0,0 0 0 0 0,0 0 0 0 0,1 0 0 0 0,-1 0 0 0 0,0 0 0 0 0,209-27-318 0 0,-109 16 513 0 0,85-10-708 0 0,305 4 0 0 0,-471 18-182 0 0,0 0-1 0 0,0 2 0 0 0,-1-1 1 0 0,0 2-1 0 0,33 11 0 0 0,-20-6-2078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3.473"/>
    </inkml:context>
    <inkml:brush xml:id="br0">
      <inkml:brushProperty name="width" value="0.12347" units="cm"/>
      <inkml:brushProperty name="height" value="0.12347" units="cm"/>
      <inkml:brushProperty name="color" value="#E71224"/>
    </inkml:brush>
  </inkml:definitions>
  <inkml:trace contextRef="#ctx0" brushRef="#br0">927 295 1852 0 0,'0'0'5351'0'0,"-47"-24"-5163"0"0,-146-75-115 0 0,176 91 14 0 0,1 0-1 0 0,0-1 1 0 0,-23-19-1 0 0,25 17 65 0 0,-2-1 122 0 0,0 0 1 0 0,0 1 0 0 0,-1 1-1 0 0,0 1 1 0 0,-1 0 0 0 0,0 2 0 0 0,0 0-1 0 0,0 0 1 0 0,-39-6 0 0 0,57 13-274 0 0,-30-5 173 0 0,0 2-1 0 0,0 1 0 0 0,0 1 1 0 0,-43 5-1 0 0,66-2-275 0 0,-1 0 0 0 0,0 1 0 0 0,1 0 0 0 0,0 0-1 0 0,-1 1 1 0 0,1-1 0 0 0,1 2 0 0 0,-1-1 0 0 0,1 1-1 0 0,-1 0 1 0 0,1 0 0 0 0,-7 9 0 0 0,3-3 15 0 0,0 1 1 0 0,1 0-1 0 0,0 1 1 0 0,1 0 0 0 0,-9 18-1 0 0,13-18 5 0 0,0-1 1 0 0,0 1-1 0 0,1-1 0 0 0,1 1 1 0 0,0 0-1 0 0,1 0 0 0 0,1 0 0 0 0,1 16 1 0 0,-1-22 67 0 0,0-5-5 0 0,0 1 0 0 0,0 0-1 0 0,1-1 1 0 0,-1 1-1 0 0,1 0 1 0 0,0-1-1 0 0,0 1 1 0 0,0-1-1 0 0,0 1 1 0 0,0-1-1 0 0,0 0 1 0 0,1 1-1 0 0,-1-1 1 0 0,1 0 0 0 0,1 2-1 0 0,2 0-12 0 0,-1 0 1 0 0,0 0-1 0 0,1 0 0 0 0,0-1 0 0 0,0 1 0 0 0,8 3 1 0 0,1-1 9 0 0,0-1 0 0 0,0 0 0 0 0,0-1-1 0 0,27 5 1 0 0,-35-8 36 0 0,13 2 285 0 0,0 0 1 0 0,0-2-1 0 0,0 0 0 0 0,34-3 1 0 0,-50 1-205 0 0,0 0 1 0 0,1 0 0 0 0,-1 0 0 0 0,0-1 0 0 0,0 1 0 0 0,0-1 0 0 0,0 0 0 0 0,0 0 0 0 0,0 0-1 0 0,0 0 1 0 0,-1-1 0 0 0,1 1 0 0 0,-1-1 0 0 0,0 0 0 0 0,3-3 0 0 0,-2 2-92 0 0,0 0-1 0 0,0 1 1 0 0,0 0 0 0 0,1 0-1 0 0,-1 0 1 0 0,1 0 0 0 0,-1 0 0 0 0,6-2-1 0 0,-7 4-149 0 0,-1 1 0 0 0,1 0 0 0 0,-1 0 0 0 0,0-1 0 0 0,1 1 0 0 0,-1 0 0 0 0,1 0-1 0 0,-1 0 1 0 0,1 1 0 0 0,-1-1 0 0 0,1 0 0 0 0,-1 0 0 0 0,0 1 0 0 0,1-1 0 0 0,-1 1-1 0 0,0-1 1 0 0,3 2 0 0 0,25 17 49 0 0,-16-10 19 0 0,39 26 149 0 0,85 74-1 0 0,-21-14-206 0 0,-104-87-471 0 0,1 0 0 0 0,0-1 0 0 0,1 0 0 0 0,-1-1 0 0 0,1-1 0 0 0,0 0 0 0 0,1-1 1 0 0,17 3-1 0 0,-13-4-1444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3.992"/>
    </inkml:context>
    <inkml:brush xml:id="br0">
      <inkml:brushProperty name="width" value="0.12347" units="cm"/>
      <inkml:brushProperty name="height" value="0.12347" units="cm"/>
      <inkml:brushProperty name="color" value="#E71224"/>
    </inkml:brush>
  </inkml:definitions>
  <inkml:trace contextRef="#ctx0" brushRef="#br0">276 0 652 0 0,'0'0'9788'0'0,"-31"5"-9636"0"0,-100 20-259 0 0,128-25 95 0 0,0 1 1 0 0,0 0-1 0 0,0 0 1 0 0,0 0-1 0 0,0 0 1 0 0,0 1-1 0 0,1-1 1 0 0,-1 1-1 0 0,0 0 1 0 0,1-1-1 0 0,-1 1 1 0 0,1 0-1 0 0,0 1 1 0 0,0-1-1 0 0,0 0 1 0 0,0 1-1 0 0,0-1 1 0 0,0 1-1 0 0,-2 4 1 0 0,-6 11-19 0 0,1 0 0 0 0,1 1 0 0 0,1 0 0 0 0,1 0 0 0 0,0 1 0 0 0,1 0 0 0 0,1 0 0 0 0,1 0 0 0 0,0 35 0 0 0,3 406-164 0 0,1-419-203 0 0,3 1 1 0 0,1-1-1 0 0,2 1 0 0 0,3-2 1 0 0,0 1-1 0 0,3-1 1 0 0,29 63-1 0 0,-28-73-173 0 0,-2-2-614 0 0,1 0-1 0 0,2-1 0 0 0,34 48 0 0 0,-24-46-94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4.376"/>
    </inkml:context>
    <inkml:brush xml:id="br0">
      <inkml:brushProperty name="width" value="0.12347" units="cm"/>
      <inkml:brushProperty name="height" value="0.12347" units="cm"/>
      <inkml:brushProperty name="color" value="#E71224"/>
    </inkml:brush>
  </inkml:definitions>
  <inkml:trace contextRef="#ctx0" brushRef="#br0">191 53 1056 0 0,'0'0'11148'0'0,"-32"-9"-10995"0"0,-95-26-110 0 0,96 26-109 0 0,45 9-3010 0 0,5 2 2992 0 0,-1-1 1 0 0,22 6 0 0 0,23 3 255 0 0,300-4-1652 0 0,-234-7-1471 0 0,-46 1-42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4.725"/>
    </inkml:context>
    <inkml:brush xml:id="br0">
      <inkml:brushProperty name="width" value="0.12347" units="cm"/>
      <inkml:brushProperty name="height" value="0.12347" units="cm"/>
      <inkml:brushProperty name="color" value="#E71224"/>
    </inkml:brush>
  </inkml:definitions>
  <inkml:trace contextRef="#ctx0" brushRef="#br0">98 1 4480 0 0,'0'0'1265'0'0,"-61"190"-921"0"0,30-118 136 0 0,25-3-292 0 0,6-14-188 0 0,0-3-624 0 0,19-13-185 0 0,5-12-183 0 0,1-7-152 0 0,-13-12-552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5.056"/>
    </inkml:context>
    <inkml:brush xml:id="br0">
      <inkml:brushProperty name="width" value="0.12347" units="cm"/>
      <inkml:brushProperty name="height" value="0.12347" units="cm"/>
      <inkml:brushProperty name="color" value="#E71224"/>
    </inkml:brush>
  </inkml:definitions>
  <inkml:trace contextRef="#ctx0" brushRef="#br0">460 243 7293 0 0,'0'0'3955'0'0,"-42"-24"-3510"0"0,-133-73-41 0 0,77 48 214 0 0,58 31-146 0 0,6 2-180 0 0,24 13-318 0 0,1-1 0 0 0,-1-1 0 0 0,1 0 0 0 0,0 0 0 0 0,-13-11 0 0 0,21 15-248 0 0,3 1-475 0 0,44 15-4035 0 0,-28-8 3137 0 0,32 12-3118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6T13:29:26.092"/>
    </inkml:context>
    <inkml:brush xml:id="br0">
      <inkml:brushProperty name="width" value="0.12347" units="cm"/>
      <inkml:brushProperty name="height" value="0.12347" units="cm"/>
      <inkml:brushProperty name="color" value="#E71224"/>
    </inkml:brush>
  </inkml:definitions>
  <inkml:trace contextRef="#ctx0" brushRef="#br0">621 6 5609 0 0,'0'0'6239'0'0,"-6"0"-6151"0"0,-19 0 42 0 0,19 0 257 0 0,0-5 779 0 0,-14 5-1494 0 0,1 1 0 0 0,-1 0-1 0 0,1 2 1 0 0,-25 6 0 0 0,7 1 223 0 0,-167 48-91 0 0,155-41 112 0 0,1 2 0 0 0,-48 26 0 0 0,94-44 39 0 0,0 0 0 0 0,1 0 1 0 0,-1 0-1 0 0,1 0 0 0 0,-1 0 0 0 0,1 1 1 0 0,0-1-1 0 0,-1 0 0 0 0,1 1 0 0 0,0 0 0 0 0,0-1 1 0 0,0 1-1 0 0,-1 2 0 0 0,2-3-8 0 0,-1 0 0 0 0,1 0 0 0 0,0 0 0 0 0,0 0-1 0 0,0 0 1 0 0,0 0 0 0 0,0 0 0 0 0,0 1 0 0 0,0-1 0 0 0,0 0 0 0 0,0 0-1 0 0,0 0 1 0 0,0 0 0 0 0,1 0 0 0 0,-1 0 0 0 0,1 0 0 0 0,-1 0 0 0 0,0 0-1 0 0,1-1 1 0 0,-1 1 0 0 0,1 0 0 0 0,0 0 0 0 0,-1 0 0 0 0,1 0 0 0 0,0-1 0 0 0,0 1-1 0 0,-1 0 1 0 0,1-1 0 0 0,0 1 0 0 0,1 1 0 0 0,26 14-57 0 0,1-1 1 0 0,0-2-1 0 0,0 0 0 0 0,36 9 1 0 0,1 1 194 0 0,39 12-61 0 0,19 8-84 0 0,-105-35 72 0 0,-1 0 0 0 0,0 2 0 0 0,-1 0-1 0 0,25 18 1 0 0,-37-23 37 0 0,0 0-1 0 0,-1 0 1 0 0,1 0-1 0 0,-1 1 1 0 0,0 0-1 0 0,-1-1 1 0 0,1 1-1 0 0,-1 1 1 0 0,0-1-1 0 0,0 0 1 0 0,-1 1-1 0 0,0-1 1 0 0,0 1-1 0 0,-1 0 0 0 0,0-1 1 0 0,0 1-1 0 0,0 0 1 0 0,-1 0-1 0 0,0 0 1 0 0,0 0-1 0 0,-1 0 1 0 0,0 0-1 0 0,0-1 1 0 0,0 1-1 0 0,-5 10 1 0 0,1-4-11 0 0,-2-1 1 0 0,1 0 0 0 0,-2 0 0 0 0,0 0-1 0 0,0-1 1 0 0,-1 0 0 0 0,0-1 0 0 0,-1 0 0 0 0,0-1-1 0 0,0 0 1 0 0,-16 11 0 0 0,8-8 30 0 0,0-1 1 0 0,0-1-1 0 0,-1 0 1 0 0,-1-1 0 0 0,1-1-1 0 0,-40 10 1 0 0,58-18-77 0 0,0 0 0 0 0,0 0 1 0 0,0 0-1 0 0,1 0 0 0 0,-1 0 0 0 0,0 0 1 0 0,0 0-1 0 0,0 0 0 0 0,1 0 1 0 0,-1-1-1 0 0,0 1 0 0 0,0 0 0 0 0,1 0 1 0 0,-1-1-1 0 0,0 1 0 0 0,0 0 1 0 0,1-1-1 0 0,-1 1 0 0 0,1-1 0 0 0,-1 1 1 0 0,0-1-1 0 0,1 1 0 0 0,-1-1 1 0 0,1 0-1 0 0,-1 1 0 0 0,1-1 0 0 0,-1 0 1 0 0,1 1-1 0 0,0-1 0 0 0,-1 0 1 0 0,1 1-1 0 0,0-1 0 0 0,-1 0 0 0 0,1 0 1 0 0,0 1-1 0 0,0-1 0 0 0,0 0 1 0 0,0 0-1 0 0,0 0 0 0 0,0 1 0 0 0,0-1 1 0 0,0 0-1 0 0,0 0 0 0 0,0 0 1 0 0,0-1-1 0 0,1-1-177 0 0,-1 0 0 0 0,0-1 0 0 0,1 1 0 0 0,-1 0 0 0 0,1-1-1 0 0,0 1 1 0 0,0 0 0 0 0,0 0 0 0 0,1 0 0 0 0,-1 0 0 0 0,3-4 0 0 0,7-3-609 0 0,0 0-1 0 0,1 1 1 0 0,-1 0 0 0 0,2 0 0 0 0,-1 2-1 0 0,18-9 1 0 0,7-2-1560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8819" y="703579"/>
            <a:ext cx="9535160"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45920" y="4096512"/>
            <a:ext cx="768096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rgbClr val="3E3E3E"/>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sz="half" idx="2"/>
          </p:nvPr>
        </p:nvSpPr>
        <p:spPr>
          <a:xfrm>
            <a:off x="548640" y="1682496"/>
            <a:ext cx="4773168"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650992" y="1682496"/>
            <a:ext cx="4773168"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8819" y="703579"/>
            <a:ext cx="7534909" cy="391159"/>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a:xfrm>
            <a:off x="3004611" y="2100993"/>
            <a:ext cx="6801484" cy="1654810"/>
          </a:xfrm>
          <a:prstGeom prst="rect">
            <a:avLst/>
          </a:prstGeom>
        </p:spPr>
        <p:txBody>
          <a:bodyPr wrap="square" lIns="0" tIns="0" rIns="0" bIns="0">
            <a:spAutoFit/>
          </a:bodyPr>
          <a:lstStyle>
            <a:lvl1pPr>
              <a:defRPr sz="1200" b="0" i="0">
                <a:solidFill>
                  <a:srgbClr val="3E3E3E"/>
                </a:solidFill>
                <a:latin typeface="Courier New"/>
                <a:cs typeface="Courier New"/>
              </a:defRPr>
            </a:lvl1pPr>
          </a:lstStyle>
          <a:p>
            <a:endParaRPr/>
          </a:p>
        </p:txBody>
      </p:sp>
      <p:sp>
        <p:nvSpPr>
          <p:cNvPr id="4" name="Holder 4"/>
          <p:cNvSpPr>
            <a:spLocks noGrp="1"/>
          </p:cNvSpPr>
          <p:nvPr>
            <p:ph type="ftr" sz="quarter" idx="5"/>
          </p:nvPr>
        </p:nvSpPr>
        <p:spPr>
          <a:xfrm>
            <a:off x="3730752" y="6803136"/>
            <a:ext cx="3511296"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8640" y="6803136"/>
            <a:ext cx="2523744"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11/7/2020</a:t>
            </a:fld>
            <a:endParaRPr lang="en-US"/>
          </a:p>
        </p:txBody>
      </p:sp>
      <p:sp>
        <p:nvSpPr>
          <p:cNvPr id="6" name="Holder 6"/>
          <p:cNvSpPr>
            <a:spLocks noGrp="1"/>
          </p:cNvSpPr>
          <p:nvPr>
            <p:ph type="sldNum" sz="quarter" idx="7"/>
          </p:nvPr>
        </p:nvSpPr>
        <p:spPr>
          <a:xfrm>
            <a:off x="7900416" y="6803136"/>
            <a:ext cx="2523744"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2.png"/><Relationship Id="rId7" Type="http://schemas.openxmlformats.org/officeDocument/2006/relationships/customXml" Target="../ink/ink3.xml"/><Relationship Id="rId12" Type="http://schemas.openxmlformats.org/officeDocument/2006/relationships/image" Target="../media/image11.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6.png"/><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image" Target="../media/image17.png"/><Relationship Id="rId32" Type="http://schemas.openxmlformats.org/officeDocument/2006/relationships/image" Target="../media/image21.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9.png"/><Relationship Id="rId36"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3.xml"/><Relationship Id="rId30" Type="http://schemas.openxmlformats.org/officeDocument/2006/relationships/image" Target="../media/image20.png"/><Relationship Id="rId35" Type="http://schemas.openxmlformats.org/officeDocument/2006/relationships/customXml" Target="../ink/ink17.xml"/><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111/j.0030-1299.2005.13727.x" TargetMode="External"/><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E64F-2A09-4756-B2DD-41D088248E8C}"/>
              </a:ext>
            </a:extLst>
          </p:cNvPr>
          <p:cNvSpPr>
            <a:spLocks noGrp="1"/>
          </p:cNvSpPr>
          <p:nvPr>
            <p:ph type="title"/>
          </p:nvPr>
        </p:nvSpPr>
        <p:spPr>
          <a:xfrm>
            <a:off x="1406770" y="633046"/>
            <a:ext cx="8346538" cy="1534266"/>
          </a:xfrm>
        </p:spPr>
        <p:txBody>
          <a:bodyPr/>
          <a:lstStyle/>
          <a:p>
            <a:pPr algn="ctr"/>
            <a:r>
              <a:rPr lang="en-GB" sz="4985" dirty="0"/>
              <a:t>C7041 Experimental Design and Analysis</a:t>
            </a:r>
          </a:p>
        </p:txBody>
      </p:sp>
      <p:sp>
        <p:nvSpPr>
          <p:cNvPr id="4" name="TextBox 3">
            <a:extLst>
              <a:ext uri="{FF2B5EF4-FFF2-40B4-BE49-F238E27FC236}">
                <a16:creationId xmlns:a16="http://schemas.microsoft.com/office/drawing/2014/main" id="{47119903-BB99-4D04-AE74-9CB383949716}"/>
              </a:ext>
            </a:extLst>
          </p:cNvPr>
          <p:cNvSpPr txBox="1"/>
          <p:nvPr/>
        </p:nvSpPr>
        <p:spPr>
          <a:xfrm>
            <a:off x="5058779" y="2352299"/>
            <a:ext cx="1220847" cy="433196"/>
          </a:xfrm>
          <a:prstGeom prst="rect">
            <a:avLst/>
          </a:prstGeom>
          <a:noFill/>
        </p:spPr>
        <p:txBody>
          <a:bodyPr wrap="none" rtlCol="0">
            <a:spAutoFit/>
          </a:bodyPr>
          <a:lstStyle/>
          <a:p>
            <a:r>
              <a:rPr lang="en-GB" sz="2215" dirty="0"/>
              <a:t>Ed Harris</a:t>
            </a:r>
          </a:p>
        </p:txBody>
      </p:sp>
      <p:pic>
        <p:nvPicPr>
          <p:cNvPr id="1026" name="Picture 2" descr="Biodiversity can benefit your farm - Farm and Dairy">
            <a:extLst>
              <a:ext uri="{FF2B5EF4-FFF2-40B4-BE49-F238E27FC236}">
                <a16:creationId xmlns:a16="http://schemas.microsoft.com/office/drawing/2014/main" id="{9A8DB3F7-9257-4104-BE9A-B79D2EF49D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8030" y="4859079"/>
            <a:ext cx="3235568" cy="21638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Insect Apocalypse Is Here - The New York Times">
            <a:extLst>
              <a:ext uri="{FF2B5EF4-FFF2-40B4-BE49-F238E27FC236}">
                <a16:creationId xmlns:a16="http://schemas.microsoft.com/office/drawing/2014/main" id="{A18371C3-9DC8-4ED0-973B-1ACD6F9EF1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834" y="3657601"/>
            <a:ext cx="2762490" cy="3365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rming Systems Trial - Rodale Institute">
            <a:extLst>
              <a:ext uri="{FF2B5EF4-FFF2-40B4-BE49-F238E27FC236}">
                <a16:creationId xmlns:a16="http://schemas.microsoft.com/office/drawing/2014/main" id="{BA9DE0EF-7893-47F8-A4AE-948BDF6BB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2831" y="2734490"/>
            <a:ext cx="4045967" cy="20988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DNA of rare goat breeds in France reveals secrets of paternity">
            <a:extLst>
              <a:ext uri="{FF2B5EF4-FFF2-40B4-BE49-F238E27FC236}">
                <a16:creationId xmlns:a16="http://schemas.microsoft.com/office/drawing/2014/main" id="{750CC69D-DB06-486D-B6E2-903B479A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94" y="2420081"/>
            <a:ext cx="3239674" cy="21513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inter wheat - New variety types with huge potential">
            <a:extLst>
              <a:ext uri="{FF2B5EF4-FFF2-40B4-BE49-F238E27FC236}">
                <a16:creationId xmlns:a16="http://schemas.microsoft.com/office/drawing/2014/main" id="{5E5D5D30-DE77-4F31-B11F-4EAED03A875E}"/>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2052"/>
          <a:stretch/>
        </p:blipFill>
        <p:spPr bwMode="auto">
          <a:xfrm>
            <a:off x="1125415" y="4645623"/>
            <a:ext cx="2044898" cy="239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31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5673090" cy="391160"/>
          </a:xfrm>
          <a:prstGeom prst="rect">
            <a:avLst/>
          </a:prstGeom>
        </p:spPr>
        <p:txBody>
          <a:bodyPr vert="horz" wrap="square" lIns="0" tIns="12700" rIns="0" bIns="0" rtlCol="0">
            <a:spAutoFit/>
          </a:bodyPr>
          <a:lstStyle/>
          <a:p>
            <a:pPr marL="12700">
              <a:lnSpc>
                <a:spcPct val="100000"/>
              </a:lnSpc>
              <a:spcBef>
                <a:spcPts val="100"/>
              </a:spcBef>
            </a:pPr>
            <a:r>
              <a:rPr dirty="0"/>
              <a:t>Example 1: </a:t>
            </a:r>
            <a:r>
              <a:rPr spc="-5" dirty="0"/>
              <a:t>Estimate </a:t>
            </a:r>
            <a:r>
              <a:rPr dirty="0"/>
              <a:t>a </a:t>
            </a:r>
            <a:r>
              <a:rPr spc="-5" dirty="0"/>
              <a:t>binomial proportion</a:t>
            </a:r>
            <a:r>
              <a:rPr dirty="0"/>
              <a:t> </a:t>
            </a:r>
            <a:r>
              <a:rPr i="1" dirty="0">
                <a:latin typeface="Calibri"/>
                <a:cs typeface="Calibri"/>
              </a:rPr>
              <a:t>p</a:t>
            </a:r>
          </a:p>
        </p:txBody>
      </p:sp>
      <p:sp>
        <p:nvSpPr>
          <p:cNvPr id="3" name="object 3"/>
          <p:cNvSpPr txBox="1"/>
          <p:nvPr/>
        </p:nvSpPr>
        <p:spPr>
          <a:xfrm>
            <a:off x="718539" y="1335661"/>
            <a:ext cx="7780020" cy="1359535"/>
          </a:xfrm>
          <a:prstGeom prst="rect">
            <a:avLst/>
          </a:prstGeom>
        </p:spPr>
        <p:txBody>
          <a:bodyPr vert="horz" wrap="square" lIns="0" tIns="94615" rIns="0" bIns="0" rtlCol="0">
            <a:spAutoFit/>
          </a:bodyPr>
          <a:lstStyle/>
          <a:p>
            <a:pPr marL="12700">
              <a:lnSpc>
                <a:spcPct val="100000"/>
              </a:lnSpc>
              <a:spcBef>
                <a:spcPts val="745"/>
              </a:spcBef>
            </a:pPr>
            <a:r>
              <a:rPr sz="2200" b="1" dirty="0">
                <a:latin typeface="Calibri"/>
                <a:cs typeface="Calibri"/>
              </a:rPr>
              <a:t>Likelihood </a:t>
            </a:r>
            <a:r>
              <a:rPr sz="2200" b="1" spc="-5" dirty="0">
                <a:latin typeface="Calibri"/>
                <a:cs typeface="Calibri"/>
              </a:rPr>
              <a:t>function for </a:t>
            </a:r>
            <a:r>
              <a:rPr sz="2200" b="1" dirty="0">
                <a:latin typeface="Calibri"/>
                <a:cs typeface="Calibri"/>
              </a:rPr>
              <a:t>the binomial </a:t>
            </a:r>
            <a:r>
              <a:rPr sz="2200" b="1" spc="-5" dirty="0">
                <a:latin typeface="Calibri"/>
                <a:cs typeface="Calibri"/>
              </a:rPr>
              <a:t>proportion</a:t>
            </a:r>
            <a:r>
              <a:rPr sz="2200" b="1" spc="-55" dirty="0">
                <a:latin typeface="Calibri"/>
                <a:cs typeface="Calibri"/>
              </a:rPr>
              <a:t> </a:t>
            </a:r>
            <a:r>
              <a:rPr sz="2200" b="1" i="1" dirty="0">
                <a:latin typeface="Calibri"/>
                <a:cs typeface="Calibri"/>
              </a:rPr>
              <a:t>p</a:t>
            </a:r>
            <a:endParaRPr sz="2200" b="1" dirty="0">
              <a:latin typeface="Calibri"/>
              <a:cs typeface="Calibri"/>
            </a:endParaRPr>
          </a:p>
          <a:p>
            <a:pPr marL="12700">
              <a:lnSpc>
                <a:spcPct val="100000"/>
              </a:lnSpc>
              <a:spcBef>
                <a:spcPts val="645"/>
              </a:spcBef>
            </a:pPr>
            <a:r>
              <a:rPr sz="2200" spc="-5" dirty="0">
                <a:latin typeface="Calibri"/>
                <a:cs typeface="Calibri"/>
              </a:rPr>
              <a:t>Data: </a:t>
            </a:r>
            <a:r>
              <a:rPr sz="2200" i="1" dirty="0">
                <a:latin typeface="Calibri"/>
                <a:cs typeface="Calibri"/>
              </a:rPr>
              <a:t>Y </a:t>
            </a:r>
            <a:r>
              <a:rPr sz="2200" dirty="0">
                <a:latin typeface="Calibri"/>
                <a:cs typeface="Calibri"/>
              </a:rPr>
              <a:t>= </a:t>
            </a:r>
            <a:r>
              <a:rPr sz="2200" spc="5" dirty="0">
                <a:latin typeface="Calibri"/>
                <a:cs typeface="Calibri"/>
              </a:rPr>
              <a:t>23, </a:t>
            </a:r>
            <a:r>
              <a:rPr sz="2200" i="1" dirty="0">
                <a:latin typeface="Calibri"/>
                <a:cs typeface="Calibri"/>
              </a:rPr>
              <a:t>n </a:t>
            </a:r>
            <a:r>
              <a:rPr sz="2200" dirty="0">
                <a:latin typeface="Calibri"/>
                <a:cs typeface="Calibri"/>
              </a:rPr>
              <a:t>=</a:t>
            </a:r>
            <a:r>
              <a:rPr sz="2200" spc="-60" dirty="0">
                <a:latin typeface="Calibri"/>
                <a:cs typeface="Calibri"/>
              </a:rPr>
              <a:t> </a:t>
            </a:r>
            <a:r>
              <a:rPr sz="2200" spc="-10" dirty="0">
                <a:latin typeface="Calibri"/>
                <a:cs typeface="Calibri"/>
              </a:rPr>
              <a:t>32</a:t>
            </a:r>
            <a:endParaRPr sz="2200" dirty="0">
              <a:latin typeface="Calibri"/>
              <a:cs typeface="Calibri"/>
            </a:endParaRPr>
          </a:p>
          <a:p>
            <a:pPr marL="12700">
              <a:lnSpc>
                <a:spcPct val="100000"/>
              </a:lnSpc>
              <a:spcBef>
                <a:spcPts val="1050"/>
              </a:spcBef>
            </a:pPr>
            <a:r>
              <a:rPr sz="2400" b="1" spc="10" dirty="0">
                <a:latin typeface="Cambria Math"/>
                <a:cs typeface="Cambria Math"/>
              </a:rPr>
              <a:t>𝐿</a:t>
            </a:r>
            <a:r>
              <a:rPr sz="3600" b="1" spc="15" baseline="2314" dirty="0">
                <a:latin typeface="Cambria Math"/>
                <a:cs typeface="Cambria Math"/>
              </a:rPr>
              <a:t>[</a:t>
            </a:r>
            <a:r>
              <a:rPr sz="2400" b="1" spc="10" dirty="0">
                <a:latin typeface="Cambria Math"/>
                <a:cs typeface="Cambria Math"/>
              </a:rPr>
              <a:t>𝑝 </a:t>
            </a:r>
            <a:r>
              <a:rPr sz="3600" b="1" baseline="2314" dirty="0">
                <a:latin typeface="Cambria Math"/>
                <a:cs typeface="Cambria Math"/>
              </a:rPr>
              <a:t>| </a:t>
            </a:r>
            <a:r>
              <a:rPr sz="2400" b="1" dirty="0">
                <a:latin typeface="Cambria Math"/>
                <a:cs typeface="Cambria Math"/>
              </a:rPr>
              <a:t>𝑌 </a:t>
            </a:r>
            <a:r>
              <a:rPr sz="2400" b="1" spc="-5" dirty="0">
                <a:latin typeface="Cambria Math"/>
                <a:cs typeface="Cambria Math"/>
              </a:rPr>
              <a:t>chose </a:t>
            </a:r>
            <a:r>
              <a:rPr sz="2400" b="1" dirty="0">
                <a:latin typeface="Cambria Math"/>
                <a:cs typeface="Cambria Math"/>
              </a:rPr>
              <a:t>mated </a:t>
            </a:r>
            <a:r>
              <a:rPr sz="2400" b="1" spc="-5" dirty="0">
                <a:latin typeface="Cambria Math"/>
                <a:cs typeface="Cambria Math"/>
              </a:rPr>
              <a:t>female</a:t>
            </a:r>
            <a:r>
              <a:rPr sz="3600" b="1" spc="-7" baseline="2314" dirty="0">
                <a:latin typeface="Cambria Math"/>
                <a:cs typeface="Cambria Math"/>
              </a:rPr>
              <a:t>] </a:t>
            </a:r>
            <a:r>
              <a:rPr sz="2400" b="1" dirty="0">
                <a:latin typeface="Cambria Math"/>
                <a:cs typeface="Cambria Math"/>
              </a:rPr>
              <a:t>= </a:t>
            </a:r>
            <a:r>
              <a:rPr sz="2400" b="1" spc="-5" dirty="0">
                <a:latin typeface="Cambria Math"/>
                <a:cs typeface="Cambria Math"/>
              </a:rPr>
              <a:t>Pr</a:t>
            </a:r>
            <a:r>
              <a:rPr sz="3600" b="1" spc="-7" baseline="2314" dirty="0">
                <a:latin typeface="Cambria Math"/>
                <a:cs typeface="Cambria Math"/>
              </a:rPr>
              <a:t>[</a:t>
            </a:r>
            <a:r>
              <a:rPr sz="2400" b="1" spc="-5" dirty="0">
                <a:latin typeface="Cambria Math"/>
                <a:cs typeface="Cambria Math"/>
              </a:rPr>
              <a:t>𝑌 chose </a:t>
            </a:r>
            <a:r>
              <a:rPr sz="2400" b="1" dirty="0">
                <a:latin typeface="Cambria Math"/>
                <a:cs typeface="Cambria Math"/>
              </a:rPr>
              <a:t>mated </a:t>
            </a:r>
            <a:r>
              <a:rPr sz="2400" b="1" spc="-5" dirty="0">
                <a:latin typeface="Cambria Math"/>
                <a:cs typeface="Cambria Math"/>
              </a:rPr>
              <a:t>female </a:t>
            </a:r>
            <a:r>
              <a:rPr sz="3600" b="1" baseline="2314" dirty="0">
                <a:latin typeface="Cambria Math"/>
                <a:cs typeface="Cambria Math"/>
              </a:rPr>
              <a:t>|</a:t>
            </a:r>
            <a:r>
              <a:rPr sz="3600" b="1" spc="427" baseline="2314" dirty="0">
                <a:latin typeface="Cambria Math"/>
                <a:cs typeface="Cambria Math"/>
              </a:rPr>
              <a:t> </a:t>
            </a:r>
            <a:r>
              <a:rPr sz="2400" b="1" spc="10" dirty="0">
                <a:latin typeface="Cambria Math"/>
                <a:cs typeface="Cambria Math"/>
              </a:rPr>
              <a:t>𝑝]</a:t>
            </a:r>
            <a:endParaRPr sz="2400" b="1" dirty="0">
              <a:latin typeface="Cambria Math"/>
              <a:cs typeface="Cambria Math"/>
            </a:endParaRPr>
          </a:p>
        </p:txBody>
      </p:sp>
      <p:sp>
        <p:nvSpPr>
          <p:cNvPr id="9" name="object 9"/>
          <p:cNvSpPr txBox="1"/>
          <p:nvPr/>
        </p:nvSpPr>
        <p:spPr>
          <a:xfrm>
            <a:off x="1905000" y="3887412"/>
            <a:ext cx="6295390"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Calibri"/>
                <a:cs typeface="Calibri"/>
              </a:rPr>
              <a:t>For </a:t>
            </a:r>
            <a:r>
              <a:rPr sz="2200" spc="-5" dirty="0">
                <a:latin typeface="Calibri"/>
                <a:cs typeface="Calibri"/>
              </a:rPr>
              <a:t>example, </a:t>
            </a:r>
            <a:r>
              <a:rPr sz="2200" spc="-10" dirty="0">
                <a:latin typeface="Calibri"/>
                <a:cs typeface="Calibri"/>
              </a:rPr>
              <a:t>the </a:t>
            </a:r>
            <a:r>
              <a:rPr sz="2200" spc="-5" dirty="0">
                <a:latin typeface="Calibri"/>
                <a:cs typeface="Calibri"/>
              </a:rPr>
              <a:t>likelihood </a:t>
            </a:r>
            <a:r>
              <a:rPr sz="2200" spc="5" dirty="0">
                <a:latin typeface="Calibri"/>
                <a:cs typeface="Calibri"/>
              </a:rPr>
              <a:t>of </a:t>
            </a:r>
            <a:r>
              <a:rPr sz="2200" i="1" dirty="0">
                <a:latin typeface="Calibri"/>
                <a:cs typeface="Calibri"/>
              </a:rPr>
              <a:t>p </a:t>
            </a:r>
            <a:r>
              <a:rPr sz="2200" dirty="0">
                <a:latin typeface="Calibri"/>
                <a:cs typeface="Calibri"/>
              </a:rPr>
              <a:t>= 0.5, </a:t>
            </a:r>
            <a:r>
              <a:rPr sz="2200" spc="-5" dirty="0">
                <a:latin typeface="Calibri"/>
                <a:cs typeface="Calibri"/>
              </a:rPr>
              <a:t>given </a:t>
            </a:r>
            <a:r>
              <a:rPr sz="2200" dirty="0">
                <a:latin typeface="Calibri"/>
                <a:cs typeface="Calibri"/>
              </a:rPr>
              <a:t>the </a:t>
            </a:r>
            <a:r>
              <a:rPr sz="2200" spc="-5" dirty="0">
                <a:latin typeface="Calibri"/>
                <a:cs typeface="Calibri"/>
              </a:rPr>
              <a:t>data,</a:t>
            </a:r>
            <a:r>
              <a:rPr sz="2200" spc="-35" dirty="0">
                <a:latin typeface="Calibri"/>
                <a:cs typeface="Calibri"/>
              </a:rPr>
              <a:t> </a:t>
            </a:r>
            <a:r>
              <a:rPr sz="2200" spc="-15" dirty="0">
                <a:latin typeface="Calibri"/>
                <a:cs typeface="Calibri"/>
              </a:rPr>
              <a:t>is</a:t>
            </a:r>
            <a:endParaRPr sz="2200" dirty="0">
              <a:latin typeface="Calibri"/>
              <a:cs typeface="Calibri"/>
            </a:endParaRPr>
          </a:p>
        </p:txBody>
      </p:sp>
      <p:sp>
        <p:nvSpPr>
          <p:cNvPr id="12" name="object 12"/>
          <p:cNvSpPr txBox="1"/>
          <p:nvPr/>
        </p:nvSpPr>
        <p:spPr>
          <a:xfrm>
            <a:off x="5362066" y="5720845"/>
            <a:ext cx="1534160" cy="361950"/>
          </a:xfrm>
          <a:prstGeom prst="rect">
            <a:avLst/>
          </a:prstGeom>
        </p:spPr>
        <p:txBody>
          <a:bodyPr vert="horz" wrap="square" lIns="0" tIns="13335" rIns="0" bIns="0" rtlCol="0">
            <a:spAutoFit/>
          </a:bodyPr>
          <a:lstStyle/>
          <a:p>
            <a:pPr marL="12700">
              <a:lnSpc>
                <a:spcPct val="100000"/>
              </a:lnSpc>
              <a:spcBef>
                <a:spcPts val="105"/>
              </a:spcBef>
            </a:pPr>
            <a:r>
              <a:rPr sz="2200" spc="-10" dirty="0">
                <a:latin typeface="Courier New"/>
                <a:cs typeface="Courier New"/>
              </a:rPr>
              <a:t>prob=0.5)</a:t>
            </a:r>
            <a:endParaRPr sz="2200" dirty="0">
              <a:latin typeface="Courier New"/>
              <a:cs typeface="Courier New"/>
            </a:endParaRPr>
          </a:p>
        </p:txBody>
      </p:sp>
      <p:sp>
        <p:nvSpPr>
          <p:cNvPr id="13" name="object 13"/>
          <p:cNvSpPr txBox="1"/>
          <p:nvPr/>
        </p:nvSpPr>
        <p:spPr>
          <a:xfrm>
            <a:off x="2945797" y="5196773"/>
            <a:ext cx="2372360" cy="1345565"/>
          </a:xfrm>
          <a:prstGeom prst="rect">
            <a:avLst/>
          </a:prstGeom>
        </p:spPr>
        <p:txBody>
          <a:bodyPr vert="horz" wrap="square" lIns="0" tIns="121920" rIns="0" bIns="0" rtlCol="0">
            <a:spAutoFit/>
          </a:bodyPr>
          <a:lstStyle/>
          <a:p>
            <a:pPr marL="12700">
              <a:lnSpc>
                <a:spcPct val="100000"/>
              </a:lnSpc>
              <a:spcBef>
                <a:spcPts val="960"/>
              </a:spcBef>
            </a:pPr>
            <a:r>
              <a:rPr sz="2200" dirty="0">
                <a:latin typeface="Calibri"/>
                <a:cs typeface="Calibri"/>
              </a:rPr>
              <a:t>in</a:t>
            </a:r>
            <a:r>
              <a:rPr sz="2200" spc="-10" dirty="0">
                <a:latin typeface="Calibri"/>
                <a:cs typeface="Calibri"/>
              </a:rPr>
              <a:t> </a:t>
            </a:r>
            <a:r>
              <a:rPr sz="2200" dirty="0">
                <a:latin typeface="Calibri"/>
                <a:cs typeface="Calibri"/>
              </a:rPr>
              <a:t>R:</a:t>
            </a:r>
          </a:p>
          <a:p>
            <a:pPr marL="12700">
              <a:lnSpc>
                <a:spcPct val="100000"/>
              </a:lnSpc>
              <a:spcBef>
                <a:spcPts val="865"/>
              </a:spcBef>
            </a:pPr>
            <a:r>
              <a:rPr sz="2200" spc="-5" dirty="0">
                <a:latin typeface="Courier New"/>
                <a:cs typeface="Courier New"/>
              </a:rPr>
              <a:t>dbinom(23,</a:t>
            </a:r>
            <a:r>
              <a:rPr sz="2200" spc="-90" dirty="0">
                <a:latin typeface="Courier New"/>
                <a:cs typeface="Courier New"/>
              </a:rPr>
              <a:t> </a:t>
            </a:r>
            <a:r>
              <a:rPr sz="2200" spc="-10" dirty="0">
                <a:latin typeface="Courier New"/>
                <a:cs typeface="Courier New"/>
              </a:rPr>
              <a:t>32,</a:t>
            </a:r>
            <a:endParaRPr sz="2200" dirty="0">
              <a:latin typeface="Courier New"/>
              <a:cs typeface="Courier New"/>
            </a:endParaRPr>
          </a:p>
          <a:p>
            <a:pPr marL="12700">
              <a:lnSpc>
                <a:spcPct val="100000"/>
              </a:lnSpc>
              <a:spcBef>
                <a:spcPts val="745"/>
              </a:spcBef>
            </a:pPr>
            <a:r>
              <a:rPr sz="2200" spc="-5" dirty="0">
                <a:latin typeface="Courier New"/>
                <a:cs typeface="Courier New"/>
              </a:rPr>
              <a:t>[1]</a:t>
            </a:r>
            <a:r>
              <a:rPr sz="2200" spc="-55" dirty="0">
                <a:latin typeface="Courier New"/>
                <a:cs typeface="Courier New"/>
              </a:rPr>
              <a:t> </a:t>
            </a:r>
            <a:r>
              <a:rPr sz="2200" spc="-10" dirty="0">
                <a:latin typeface="Courier New"/>
                <a:cs typeface="Courier New"/>
              </a:rPr>
              <a:t>0.00653062</a:t>
            </a:r>
            <a:endParaRPr sz="2200" dirty="0">
              <a:latin typeface="Courier New"/>
              <a:cs typeface="Courier New"/>
            </a:endParaRPr>
          </a:p>
        </p:txBody>
      </p:sp>
      <p:pic>
        <p:nvPicPr>
          <p:cNvPr id="15" name="Picture 14">
            <a:extLst>
              <a:ext uri="{FF2B5EF4-FFF2-40B4-BE49-F238E27FC236}">
                <a16:creationId xmlns:a16="http://schemas.microsoft.com/office/drawing/2014/main" id="{559C2CF8-927A-4D6B-A32F-69B87F553B6E}"/>
              </a:ext>
            </a:extLst>
          </p:cNvPr>
          <p:cNvPicPr>
            <a:picLocks noChangeAspect="1"/>
          </p:cNvPicPr>
          <p:nvPr/>
        </p:nvPicPr>
        <p:blipFill>
          <a:blip r:embed="rId2"/>
          <a:stretch>
            <a:fillRect/>
          </a:stretch>
        </p:blipFill>
        <p:spPr>
          <a:xfrm>
            <a:off x="3733800" y="2868775"/>
            <a:ext cx="6210619" cy="844593"/>
          </a:xfrm>
          <a:prstGeom prst="rect">
            <a:avLst/>
          </a:prstGeom>
        </p:spPr>
      </p:pic>
      <p:pic>
        <p:nvPicPr>
          <p:cNvPr id="17" name="Picture 16">
            <a:extLst>
              <a:ext uri="{FF2B5EF4-FFF2-40B4-BE49-F238E27FC236}">
                <a16:creationId xmlns:a16="http://schemas.microsoft.com/office/drawing/2014/main" id="{2C9E4A31-B884-419B-837B-EBDF57B11B6A}"/>
              </a:ext>
            </a:extLst>
          </p:cNvPr>
          <p:cNvPicPr>
            <a:picLocks noChangeAspect="1"/>
          </p:cNvPicPr>
          <p:nvPr/>
        </p:nvPicPr>
        <p:blipFill>
          <a:blip r:embed="rId3"/>
          <a:stretch>
            <a:fillRect/>
          </a:stretch>
        </p:blipFill>
        <p:spPr>
          <a:xfrm>
            <a:off x="990600" y="4394730"/>
            <a:ext cx="9195273" cy="666784"/>
          </a:xfrm>
          <a:prstGeom prst="rect">
            <a:avLst/>
          </a:prstGeom>
        </p:spPr>
      </p:pic>
      <p:pic>
        <p:nvPicPr>
          <p:cNvPr id="19" name="Picture 18">
            <a:extLst>
              <a:ext uri="{FF2B5EF4-FFF2-40B4-BE49-F238E27FC236}">
                <a16:creationId xmlns:a16="http://schemas.microsoft.com/office/drawing/2014/main" id="{03D4C26B-CCFB-4DAD-8BA4-FD497634069C}"/>
              </a:ext>
            </a:extLst>
          </p:cNvPr>
          <p:cNvPicPr>
            <a:picLocks noChangeAspect="1"/>
          </p:cNvPicPr>
          <p:nvPr/>
        </p:nvPicPr>
        <p:blipFill>
          <a:blip r:embed="rId4"/>
          <a:stretch>
            <a:fillRect/>
          </a:stretch>
        </p:blipFill>
        <p:spPr>
          <a:xfrm>
            <a:off x="609600" y="2959785"/>
            <a:ext cx="2762373" cy="684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5673090" cy="734060"/>
          </a:xfrm>
          <a:prstGeom prst="rect">
            <a:avLst/>
          </a:prstGeom>
        </p:spPr>
        <p:txBody>
          <a:bodyPr vert="horz" wrap="square" lIns="0" tIns="12700" rIns="0" bIns="0" rtlCol="0">
            <a:spAutoFit/>
          </a:bodyPr>
          <a:lstStyle/>
          <a:p>
            <a:pPr marL="12700">
              <a:lnSpc>
                <a:spcPct val="100000"/>
              </a:lnSpc>
              <a:spcBef>
                <a:spcPts val="100"/>
              </a:spcBef>
            </a:pPr>
            <a:r>
              <a:rPr dirty="0"/>
              <a:t>Example 1: </a:t>
            </a:r>
            <a:r>
              <a:rPr spc="-5" dirty="0"/>
              <a:t>Estimate </a:t>
            </a:r>
            <a:r>
              <a:rPr dirty="0"/>
              <a:t>a </a:t>
            </a:r>
            <a:r>
              <a:rPr spc="-5" dirty="0"/>
              <a:t>binomial proportion</a:t>
            </a:r>
            <a:r>
              <a:rPr dirty="0"/>
              <a:t> </a:t>
            </a:r>
            <a:r>
              <a:rPr i="1" dirty="0">
                <a:latin typeface="Calibri"/>
                <a:cs typeface="Calibri"/>
              </a:rPr>
              <a:t>p</a:t>
            </a:r>
          </a:p>
          <a:p>
            <a:pPr marL="12700">
              <a:lnSpc>
                <a:spcPct val="100000"/>
              </a:lnSpc>
              <a:spcBef>
                <a:spcPts val="55"/>
              </a:spcBef>
            </a:pPr>
            <a:r>
              <a:rPr sz="2200" b="0" dirty="0">
                <a:latin typeface="Calibri"/>
                <a:cs typeface="Calibri"/>
              </a:rPr>
              <a:t>Easier </a:t>
            </a:r>
            <a:r>
              <a:rPr sz="2200" b="0" spc="-10" dirty="0">
                <a:latin typeface="Calibri"/>
                <a:cs typeface="Calibri"/>
              </a:rPr>
              <a:t>to </a:t>
            </a:r>
            <a:r>
              <a:rPr sz="2200" b="0" dirty="0">
                <a:latin typeface="Calibri"/>
                <a:cs typeface="Calibri"/>
              </a:rPr>
              <a:t>work with</a:t>
            </a:r>
            <a:r>
              <a:rPr sz="2200" b="0" spc="-20" dirty="0">
                <a:latin typeface="Calibri"/>
                <a:cs typeface="Calibri"/>
              </a:rPr>
              <a:t> </a:t>
            </a:r>
            <a:r>
              <a:rPr sz="2200" b="0" spc="-5" dirty="0">
                <a:latin typeface="Calibri"/>
                <a:cs typeface="Calibri"/>
              </a:rPr>
              <a:t>log-likelihoods</a:t>
            </a:r>
            <a:endParaRPr sz="2200">
              <a:latin typeface="Calibri"/>
              <a:cs typeface="Calibri"/>
            </a:endParaRPr>
          </a:p>
        </p:txBody>
      </p:sp>
      <p:sp>
        <p:nvSpPr>
          <p:cNvPr id="5" name="object 5"/>
          <p:cNvSpPr txBox="1"/>
          <p:nvPr/>
        </p:nvSpPr>
        <p:spPr>
          <a:xfrm>
            <a:off x="4297026" y="2602870"/>
            <a:ext cx="237236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Courier New"/>
                <a:cs typeface="Courier New"/>
              </a:rPr>
              <a:t>0.5,</a:t>
            </a:r>
            <a:r>
              <a:rPr sz="2200" spc="-55" dirty="0">
                <a:latin typeface="Courier New"/>
                <a:cs typeface="Courier New"/>
              </a:rPr>
              <a:t> </a:t>
            </a:r>
            <a:r>
              <a:rPr sz="2200" spc="-10" dirty="0">
                <a:latin typeface="Courier New"/>
                <a:cs typeface="Courier New"/>
              </a:rPr>
              <a:t>log=TRUE)</a:t>
            </a:r>
            <a:endParaRPr sz="2200" dirty="0">
              <a:latin typeface="Courier New"/>
              <a:cs typeface="Courier New"/>
            </a:endParaRPr>
          </a:p>
        </p:txBody>
      </p:sp>
      <p:sp>
        <p:nvSpPr>
          <p:cNvPr id="6" name="object 6"/>
          <p:cNvSpPr txBox="1"/>
          <p:nvPr/>
        </p:nvSpPr>
        <p:spPr>
          <a:xfrm>
            <a:off x="609600" y="2286000"/>
            <a:ext cx="3546475" cy="1457450"/>
          </a:xfrm>
          <a:prstGeom prst="rect">
            <a:avLst/>
          </a:prstGeom>
        </p:spPr>
        <p:txBody>
          <a:bodyPr vert="horz" wrap="square" lIns="0" tIns="13335" rIns="0" bIns="0" rtlCol="0">
            <a:spAutoFit/>
          </a:bodyPr>
          <a:lstStyle/>
          <a:p>
            <a:pPr marL="12700">
              <a:lnSpc>
                <a:spcPts val="2570"/>
              </a:lnSpc>
              <a:spcBef>
                <a:spcPts val="105"/>
              </a:spcBef>
            </a:pPr>
            <a:r>
              <a:rPr sz="2200" dirty="0">
                <a:latin typeface="Calibri"/>
                <a:cs typeface="Calibri"/>
              </a:rPr>
              <a:t>in</a:t>
            </a:r>
            <a:r>
              <a:rPr sz="2200" spc="-10" dirty="0">
                <a:latin typeface="Calibri"/>
                <a:cs typeface="Calibri"/>
              </a:rPr>
              <a:t> </a:t>
            </a:r>
            <a:r>
              <a:rPr sz="2200" dirty="0">
                <a:latin typeface="Calibri"/>
                <a:cs typeface="Calibri"/>
              </a:rPr>
              <a:t>R:</a:t>
            </a:r>
          </a:p>
          <a:p>
            <a:pPr marL="12700" marR="5080">
              <a:lnSpc>
                <a:spcPts val="2420"/>
              </a:lnSpc>
              <a:spcBef>
                <a:spcPts val="195"/>
              </a:spcBef>
            </a:pPr>
            <a:r>
              <a:rPr sz="2200" spc="-5" dirty="0">
                <a:latin typeface="Courier New"/>
                <a:cs typeface="Courier New"/>
              </a:rPr>
              <a:t>dbinom(23, 32, prob </a:t>
            </a:r>
            <a:r>
              <a:rPr sz="2200" dirty="0">
                <a:latin typeface="Courier New"/>
                <a:cs typeface="Courier New"/>
              </a:rPr>
              <a:t>=  </a:t>
            </a:r>
            <a:r>
              <a:rPr sz="2200" spc="-5" dirty="0">
                <a:latin typeface="Courier New"/>
                <a:cs typeface="Courier New"/>
              </a:rPr>
              <a:t>[1]</a:t>
            </a:r>
            <a:r>
              <a:rPr sz="2200" spc="-20" dirty="0">
                <a:latin typeface="Courier New"/>
                <a:cs typeface="Courier New"/>
              </a:rPr>
              <a:t> </a:t>
            </a:r>
            <a:r>
              <a:rPr sz="2200" spc="-5" dirty="0">
                <a:latin typeface="Courier New"/>
                <a:cs typeface="Courier New"/>
              </a:rPr>
              <a:t>-5.031253</a:t>
            </a:r>
            <a:endParaRPr sz="2200" dirty="0">
              <a:latin typeface="Courier New"/>
              <a:cs typeface="Courier New"/>
            </a:endParaRPr>
          </a:p>
          <a:p>
            <a:pPr>
              <a:lnSpc>
                <a:spcPct val="100000"/>
              </a:lnSpc>
              <a:spcBef>
                <a:spcPts val="5"/>
              </a:spcBef>
            </a:pPr>
            <a:endParaRPr sz="3050" dirty="0">
              <a:latin typeface="Courier New"/>
              <a:cs typeface="Courier New"/>
            </a:endParaRPr>
          </a:p>
        </p:txBody>
      </p:sp>
      <p:sp>
        <p:nvSpPr>
          <p:cNvPr id="7" name="object 7"/>
          <p:cNvSpPr/>
          <p:nvPr/>
        </p:nvSpPr>
        <p:spPr>
          <a:xfrm>
            <a:off x="4304474" y="3505200"/>
            <a:ext cx="4084974" cy="3554424"/>
          </a:xfrm>
          <a:prstGeom prst="rect">
            <a:avLst/>
          </a:prstGeom>
          <a:blipFill>
            <a:blip r:embed="rId2"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769749D0-F371-4EDA-AEC6-FB9E2CA58D91}"/>
              </a:ext>
            </a:extLst>
          </p:cNvPr>
          <p:cNvPicPr>
            <a:picLocks noChangeAspect="1"/>
          </p:cNvPicPr>
          <p:nvPr/>
        </p:nvPicPr>
        <p:blipFill>
          <a:blip r:embed="rId3"/>
          <a:stretch>
            <a:fillRect/>
          </a:stretch>
        </p:blipFill>
        <p:spPr>
          <a:xfrm>
            <a:off x="397700" y="1561112"/>
            <a:ext cx="10389134" cy="546128"/>
          </a:xfrm>
          <a:prstGeom prst="rect">
            <a:avLst/>
          </a:prstGeom>
        </p:spPr>
      </p:pic>
      <p:sp>
        <p:nvSpPr>
          <p:cNvPr id="11" name="TextBox 10">
            <a:extLst>
              <a:ext uri="{FF2B5EF4-FFF2-40B4-BE49-F238E27FC236}">
                <a16:creationId xmlns:a16="http://schemas.microsoft.com/office/drawing/2014/main" id="{A4601293-F205-469E-804B-87E2B6647CDC}"/>
              </a:ext>
            </a:extLst>
          </p:cNvPr>
          <p:cNvSpPr txBox="1"/>
          <p:nvPr/>
        </p:nvSpPr>
        <p:spPr>
          <a:xfrm>
            <a:off x="718819" y="4953000"/>
            <a:ext cx="5486400" cy="659155"/>
          </a:xfrm>
          <a:prstGeom prst="rect">
            <a:avLst/>
          </a:prstGeom>
          <a:noFill/>
        </p:spPr>
        <p:txBody>
          <a:bodyPr wrap="square">
            <a:spAutoFit/>
          </a:bodyPr>
          <a:lstStyle/>
          <a:p>
            <a:pPr marL="12700">
              <a:lnSpc>
                <a:spcPct val="100000"/>
              </a:lnSpc>
            </a:pPr>
            <a:r>
              <a:rPr lang="en-GB" sz="1800" dirty="0">
                <a:latin typeface="Calibri"/>
                <a:cs typeface="Calibri"/>
              </a:rPr>
              <a:t>Repeat for </a:t>
            </a:r>
            <a:r>
              <a:rPr lang="en-GB" sz="1800" spc="-5" dirty="0">
                <a:latin typeface="Calibri"/>
                <a:cs typeface="Calibri"/>
              </a:rPr>
              <a:t>many </a:t>
            </a:r>
            <a:r>
              <a:rPr lang="en-GB" sz="1800" dirty="0">
                <a:latin typeface="Calibri"/>
                <a:cs typeface="Calibri"/>
              </a:rPr>
              <a:t>values </a:t>
            </a:r>
            <a:r>
              <a:rPr lang="en-GB" sz="1800" spc="5" dirty="0">
                <a:latin typeface="Calibri"/>
                <a:cs typeface="Calibri"/>
              </a:rPr>
              <a:t>of</a:t>
            </a:r>
            <a:r>
              <a:rPr lang="en-GB" sz="1800" spc="-105" dirty="0">
                <a:latin typeface="Calibri"/>
                <a:cs typeface="Calibri"/>
              </a:rPr>
              <a:t> </a:t>
            </a:r>
            <a:r>
              <a:rPr lang="en-GB" sz="1800" i="1" dirty="0">
                <a:latin typeface="Calibri"/>
                <a:cs typeface="Calibri"/>
              </a:rPr>
              <a:t>p</a:t>
            </a:r>
            <a:endParaRPr lang="en-GB" sz="1800" dirty="0">
              <a:latin typeface="Calibri"/>
              <a:cs typeface="Calibri"/>
            </a:endParaRPr>
          </a:p>
          <a:p>
            <a:pPr marL="12700">
              <a:lnSpc>
                <a:spcPct val="100000"/>
              </a:lnSpc>
              <a:spcBef>
                <a:spcPts val="50"/>
              </a:spcBef>
            </a:pPr>
            <a:r>
              <a:rPr lang="en-GB" sz="1800" dirty="0">
                <a:latin typeface="Calibri"/>
                <a:cs typeface="Calibri"/>
              </a:rPr>
              <a:t>to </a:t>
            </a:r>
            <a:r>
              <a:rPr lang="en-GB" sz="1800" spc="-10" dirty="0">
                <a:latin typeface="Calibri"/>
                <a:cs typeface="Calibri"/>
              </a:rPr>
              <a:t>get the </a:t>
            </a:r>
            <a:r>
              <a:rPr lang="en-GB" sz="1800" spc="-5" dirty="0">
                <a:latin typeface="Calibri"/>
                <a:cs typeface="Calibri"/>
              </a:rPr>
              <a:t>log-likelihood</a:t>
            </a:r>
            <a:r>
              <a:rPr lang="en-GB" sz="1800" spc="25" dirty="0">
                <a:latin typeface="Calibri"/>
                <a:cs typeface="Calibri"/>
              </a:rPr>
              <a:t> </a:t>
            </a:r>
            <a:r>
              <a:rPr lang="en-GB" sz="1800" spc="-5" dirty="0">
                <a:latin typeface="Calibri"/>
                <a:cs typeface="Calibri"/>
              </a:rPr>
              <a:t>curve:</a:t>
            </a:r>
            <a:endParaRPr lang="en-GB" sz="18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8819" y="703579"/>
            <a:ext cx="570039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Likelihood works </a:t>
            </a:r>
            <a:r>
              <a:rPr sz="2400" b="1" spc="-10" dirty="0">
                <a:latin typeface="Calibri"/>
                <a:cs typeface="Calibri"/>
              </a:rPr>
              <a:t>backward </a:t>
            </a:r>
            <a:r>
              <a:rPr sz="2400" b="1" spc="-5" dirty="0">
                <a:latin typeface="Calibri"/>
                <a:cs typeface="Calibri"/>
              </a:rPr>
              <a:t>from</a:t>
            </a:r>
            <a:r>
              <a:rPr sz="2400" b="1" spc="5" dirty="0">
                <a:latin typeface="Calibri"/>
                <a:cs typeface="Calibri"/>
              </a:rPr>
              <a:t> </a:t>
            </a:r>
            <a:r>
              <a:rPr sz="2400" b="1" spc="-5" dirty="0">
                <a:latin typeface="Calibri"/>
                <a:cs typeface="Calibri"/>
              </a:rPr>
              <a:t>probability.</a:t>
            </a:r>
            <a:endParaRPr sz="2400">
              <a:latin typeface="Calibri"/>
              <a:cs typeface="Calibri"/>
            </a:endParaRPr>
          </a:p>
        </p:txBody>
      </p:sp>
      <p:sp>
        <p:nvSpPr>
          <p:cNvPr id="3" name="object 3"/>
          <p:cNvSpPr txBox="1"/>
          <p:nvPr/>
        </p:nvSpPr>
        <p:spPr>
          <a:xfrm>
            <a:off x="718539" y="1360058"/>
            <a:ext cx="8636635" cy="964565"/>
          </a:xfrm>
          <a:prstGeom prst="rect">
            <a:avLst/>
          </a:prstGeom>
        </p:spPr>
        <p:txBody>
          <a:bodyPr vert="horz" wrap="square" lIns="0" tIns="12065" rIns="0" bIns="0" rtlCol="0">
            <a:spAutoFit/>
          </a:bodyPr>
          <a:lstStyle/>
          <a:p>
            <a:pPr marL="12700" marR="5080">
              <a:lnSpc>
                <a:spcPct val="140000"/>
              </a:lnSpc>
              <a:spcBef>
                <a:spcPts val="95"/>
              </a:spcBef>
            </a:pPr>
            <a:r>
              <a:rPr sz="2200" spc="5" dirty="0">
                <a:latin typeface="Calibri"/>
                <a:cs typeface="Calibri"/>
              </a:rPr>
              <a:t>We </a:t>
            </a:r>
            <a:r>
              <a:rPr sz="2200" spc="-10" dirty="0">
                <a:latin typeface="Calibri"/>
                <a:cs typeface="Calibri"/>
              </a:rPr>
              <a:t>use </a:t>
            </a:r>
            <a:r>
              <a:rPr sz="2200" spc="-5" dirty="0">
                <a:latin typeface="Calibri"/>
                <a:cs typeface="Calibri"/>
              </a:rPr>
              <a:t>likelihood </a:t>
            </a:r>
            <a:r>
              <a:rPr sz="2200" spc="-10" dirty="0">
                <a:latin typeface="Calibri"/>
                <a:cs typeface="Calibri"/>
              </a:rPr>
              <a:t>to estimate </a:t>
            </a:r>
            <a:r>
              <a:rPr sz="2200" spc="-5" dirty="0">
                <a:latin typeface="Calibri"/>
                <a:cs typeface="Calibri"/>
              </a:rPr>
              <a:t>unknown parameters based </a:t>
            </a:r>
            <a:r>
              <a:rPr sz="2200" spc="5" dirty="0">
                <a:latin typeface="Calibri"/>
                <a:cs typeface="Calibri"/>
              </a:rPr>
              <a:t>on </a:t>
            </a:r>
            <a:r>
              <a:rPr sz="2200" i="1" dirty="0">
                <a:latin typeface="Calibri"/>
                <a:cs typeface="Calibri"/>
              </a:rPr>
              <a:t>known </a:t>
            </a:r>
            <a:r>
              <a:rPr sz="2200" i="1" spc="-5" dirty="0">
                <a:latin typeface="Calibri"/>
                <a:cs typeface="Calibri"/>
              </a:rPr>
              <a:t>data</a:t>
            </a:r>
            <a:r>
              <a:rPr sz="2200" spc="-5" dirty="0">
                <a:latin typeface="Calibri"/>
                <a:cs typeface="Calibri"/>
              </a:rPr>
              <a:t>.  </a:t>
            </a:r>
            <a:r>
              <a:rPr sz="2200" dirty="0">
                <a:latin typeface="Calibri"/>
                <a:cs typeface="Calibri"/>
              </a:rPr>
              <a:t>The </a:t>
            </a:r>
            <a:r>
              <a:rPr sz="2200" spc="-5" dirty="0">
                <a:latin typeface="Calibri"/>
                <a:cs typeface="Calibri"/>
              </a:rPr>
              <a:t>parameters </a:t>
            </a:r>
            <a:r>
              <a:rPr sz="2200" spc="-10" dirty="0">
                <a:latin typeface="Calibri"/>
                <a:cs typeface="Calibri"/>
              </a:rPr>
              <a:t>are treated </a:t>
            </a:r>
            <a:r>
              <a:rPr sz="2200" dirty="0">
                <a:latin typeface="Calibri"/>
                <a:cs typeface="Calibri"/>
              </a:rPr>
              <a:t>as </a:t>
            </a:r>
            <a:r>
              <a:rPr sz="2200" spc="-5" dirty="0">
                <a:latin typeface="Calibri"/>
                <a:cs typeface="Calibri"/>
              </a:rPr>
              <a:t>variables, </a:t>
            </a:r>
            <a:r>
              <a:rPr sz="2200" dirty="0">
                <a:latin typeface="Calibri"/>
                <a:cs typeface="Calibri"/>
              </a:rPr>
              <a:t>the </a:t>
            </a:r>
            <a:r>
              <a:rPr sz="2200" spc="-5" dirty="0">
                <a:latin typeface="Calibri"/>
                <a:cs typeface="Calibri"/>
              </a:rPr>
              <a:t>data </a:t>
            </a:r>
            <a:r>
              <a:rPr sz="2200" dirty="0">
                <a:latin typeface="Calibri"/>
                <a:cs typeface="Calibri"/>
              </a:rPr>
              <a:t>are a </a:t>
            </a:r>
            <a:r>
              <a:rPr sz="2200" spc="-5" dirty="0">
                <a:latin typeface="Calibri"/>
                <a:cs typeface="Calibri"/>
              </a:rPr>
              <a:t>constant,</a:t>
            </a:r>
            <a:r>
              <a:rPr sz="2200" spc="70" dirty="0">
                <a:latin typeface="Calibri"/>
                <a:cs typeface="Calibri"/>
              </a:rPr>
              <a:t> </a:t>
            </a:r>
            <a:r>
              <a:rPr sz="2200" spc="-5" dirty="0">
                <a:latin typeface="Calibri"/>
                <a:cs typeface="Calibri"/>
              </a:rPr>
              <a:t>unvarying.</a:t>
            </a:r>
            <a:endParaRPr sz="2200">
              <a:latin typeface="Calibri"/>
              <a:cs typeface="Calibri"/>
            </a:endParaRPr>
          </a:p>
        </p:txBody>
      </p:sp>
      <p:sp>
        <p:nvSpPr>
          <p:cNvPr id="4" name="object 4"/>
          <p:cNvSpPr/>
          <p:nvPr/>
        </p:nvSpPr>
        <p:spPr>
          <a:xfrm>
            <a:off x="2901950" y="2747646"/>
            <a:ext cx="5037455" cy="40265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18819" y="703579"/>
            <a:ext cx="5700395" cy="391160"/>
          </a:xfrm>
          <a:prstGeom prst="rect">
            <a:avLst/>
          </a:prstGeom>
        </p:spPr>
        <p:txBody>
          <a:bodyPr vert="horz" wrap="square" lIns="0" tIns="12700" rIns="0" bIns="0" rtlCol="0">
            <a:spAutoFit/>
          </a:bodyPr>
          <a:lstStyle/>
          <a:p>
            <a:pPr marL="12700">
              <a:lnSpc>
                <a:spcPct val="100000"/>
              </a:lnSpc>
              <a:spcBef>
                <a:spcPts val="100"/>
              </a:spcBef>
            </a:pPr>
            <a:r>
              <a:rPr dirty="0"/>
              <a:t>Likelihood works </a:t>
            </a:r>
            <a:r>
              <a:rPr spc="-10" dirty="0"/>
              <a:t>backward </a:t>
            </a:r>
            <a:r>
              <a:rPr spc="-5" dirty="0"/>
              <a:t>from</a:t>
            </a:r>
            <a:r>
              <a:rPr spc="5" dirty="0"/>
              <a:t> </a:t>
            </a:r>
            <a:r>
              <a:rPr spc="-5" dirty="0"/>
              <a:t>probability.</a:t>
            </a:r>
          </a:p>
        </p:txBody>
      </p:sp>
      <p:sp>
        <p:nvSpPr>
          <p:cNvPr id="4" name="object 4"/>
          <p:cNvSpPr txBox="1"/>
          <p:nvPr/>
        </p:nvSpPr>
        <p:spPr>
          <a:xfrm>
            <a:off x="718819" y="1366252"/>
            <a:ext cx="9238615" cy="1254125"/>
          </a:xfrm>
          <a:prstGeom prst="rect">
            <a:avLst/>
          </a:prstGeom>
        </p:spPr>
        <p:txBody>
          <a:bodyPr vert="horz" wrap="square" lIns="0" tIns="94615" rIns="0" bIns="0" rtlCol="0">
            <a:spAutoFit/>
          </a:bodyPr>
          <a:lstStyle/>
          <a:p>
            <a:pPr marL="12700">
              <a:lnSpc>
                <a:spcPct val="100000"/>
              </a:lnSpc>
              <a:spcBef>
                <a:spcPts val="745"/>
              </a:spcBef>
            </a:pPr>
            <a:r>
              <a:rPr sz="2200" spc="-5" dirty="0">
                <a:latin typeface="Calibri"/>
                <a:cs typeface="Calibri"/>
              </a:rPr>
              <a:t>But </a:t>
            </a:r>
            <a:r>
              <a:rPr sz="2200" dirty="0">
                <a:latin typeface="Calibri"/>
                <a:cs typeface="Calibri"/>
              </a:rPr>
              <a:t>the </a:t>
            </a:r>
            <a:r>
              <a:rPr sz="2200" spc="-5" dirty="0">
                <a:latin typeface="Calibri"/>
                <a:cs typeface="Calibri"/>
              </a:rPr>
              <a:t>likelihood function </a:t>
            </a:r>
            <a:r>
              <a:rPr sz="2200" dirty="0">
                <a:latin typeface="Calibri"/>
                <a:cs typeface="Calibri"/>
              </a:rPr>
              <a:t>is not a </a:t>
            </a:r>
            <a:r>
              <a:rPr sz="2200" spc="-5" dirty="0">
                <a:latin typeface="Calibri"/>
                <a:cs typeface="Calibri"/>
              </a:rPr>
              <a:t>probability</a:t>
            </a:r>
            <a:r>
              <a:rPr sz="2200" spc="5" dirty="0">
                <a:latin typeface="Calibri"/>
                <a:cs typeface="Calibri"/>
              </a:rPr>
              <a:t> </a:t>
            </a:r>
            <a:r>
              <a:rPr sz="2200" spc="-5" dirty="0">
                <a:latin typeface="Calibri"/>
                <a:cs typeface="Calibri"/>
              </a:rPr>
              <a:t>distribution.</a:t>
            </a:r>
            <a:endParaRPr sz="2200" dirty="0">
              <a:latin typeface="Calibri"/>
              <a:cs typeface="Calibri"/>
            </a:endParaRPr>
          </a:p>
          <a:p>
            <a:pPr marL="12700" marR="5080">
              <a:lnSpc>
                <a:spcPct val="117300"/>
              </a:lnSpc>
              <a:spcBef>
                <a:spcPts val="190"/>
              </a:spcBef>
            </a:pPr>
            <a:r>
              <a:rPr sz="2200" dirty="0">
                <a:latin typeface="Calibri"/>
                <a:cs typeface="Calibri"/>
              </a:rPr>
              <a:t>The </a:t>
            </a:r>
            <a:r>
              <a:rPr sz="2200" spc="-5" dirty="0">
                <a:latin typeface="Calibri"/>
                <a:cs typeface="Calibri"/>
              </a:rPr>
              <a:t>population proportion </a:t>
            </a:r>
            <a:r>
              <a:rPr sz="2200" i="1" dirty="0">
                <a:latin typeface="Calibri"/>
                <a:cs typeface="Calibri"/>
              </a:rPr>
              <a:t>p </a:t>
            </a:r>
            <a:r>
              <a:rPr sz="2200" dirty="0">
                <a:latin typeface="Calibri"/>
                <a:cs typeface="Calibri"/>
              </a:rPr>
              <a:t>is the variable </a:t>
            </a:r>
            <a:r>
              <a:rPr sz="2200" spc="5" dirty="0">
                <a:latin typeface="Calibri"/>
                <a:cs typeface="Calibri"/>
              </a:rPr>
              <a:t>of </a:t>
            </a:r>
            <a:r>
              <a:rPr sz="2200" dirty="0">
                <a:latin typeface="Calibri"/>
                <a:cs typeface="Calibri"/>
              </a:rPr>
              <a:t>the </a:t>
            </a:r>
            <a:r>
              <a:rPr sz="2200" spc="-5" dirty="0">
                <a:latin typeface="Calibri"/>
                <a:cs typeface="Calibri"/>
              </a:rPr>
              <a:t>function, but </a:t>
            </a:r>
            <a:r>
              <a:rPr sz="2200" spc="-15" dirty="0">
                <a:latin typeface="Calibri"/>
                <a:cs typeface="Calibri"/>
              </a:rPr>
              <a:t>it </a:t>
            </a:r>
            <a:r>
              <a:rPr sz="2200" dirty="0">
                <a:latin typeface="Calibri"/>
                <a:cs typeface="Calibri"/>
              </a:rPr>
              <a:t>is </a:t>
            </a:r>
            <a:r>
              <a:rPr sz="2200" spc="-5" dirty="0">
                <a:latin typeface="Calibri"/>
                <a:cs typeface="Calibri"/>
              </a:rPr>
              <a:t>not </a:t>
            </a:r>
            <a:r>
              <a:rPr sz="2200" dirty="0">
                <a:latin typeface="Calibri"/>
                <a:cs typeface="Calibri"/>
              </a:rPr>
              <a:t>a </a:t>
            </a:r>
            <a:r>
              <a:rPr sz="2200" b="1" spc="-5" dirty="0">
                <a:uFill>
                  <a:solidFill>
                    <a:srgbClr val="000000"/>
                  </a:solidFill>
                </a:uFill>
                <a:latin typeface="Calibri"/>
                <a:cs typeface="Calibri"/>
              </a:rPr>
              <a:t>random</a:t>
            </a:r>
            <a:r>
              <a:rPr sz="2200" u="heavy" spc="-5" dirty="0">
                <a:uFill>
                  <a:solidFill>
                    <a:srgbClr val="000000"/>
                  </a:solidFill>
                </a:uFill>
                <a:latin typeface="Calibri"/>
                <a:cs typeface="Calibri"/>
              </a:rPr>
              <a:t> </a:t>
            </a:r>
            <a:r>
              <a:rPr sz="2200" spc="-5" dirty="0">
                <a:latin typeface="Calibri"/>
                <a:cs typeface="Calibri"/>
              </a:rPr>
              <a:t> </a:t>
            </a:r>
            <a:r>
              <a:rPr sz="2200" b="1" dirty="0">
                <a:latin typeface="Calibri"/>
                <a:cs typeface="Calibri"/>
              </a:rPr>
              <a:t>variable</a:t>
            </a:r>
            <a:r>
              <a:rPr sz="2200" dirty="0">
                <a:latin typeface="Calibri"/>
                <a:cs typeface="Calibri"/>
              </a:rPr>
              <a:t> (</a:t>
            </a:r>
            <a:r>
              <a:rPr lang="en-US" sz="2200" dirty="0">
                <a:latin typeface="Calibri"/>
                <a:cs typeface="Calibri"/>
              </a:rPr>
              <a:t>i.e., </a:t>
            </a:r>
            <a:r>
              <a:rPr sz="2200" dirty="0">
                <a:latin typeface="Calibri"/>
                <a:cs typeface="Calibri"/>
              </a:rPr>
              <a:t>its value </a:t>
            </a:r>
            <a:r>
              <a:rPr sz="2200" spc="-15" dirty="0">
                <a:latin typeface="Calibri"/>
                <a:cs typeface="Calibri"/>
              </a:rPr>
              <a:t>is </a:t>
            </a:r>
            <a:r>
              <a:rPr sz="2200" spc="-5" dirty="0">
                <a:latin typeface="Calibri"/>
                <a:cs typeface="Calibri"/>
              </a:rPr>
              <a:t>not determined by random</a:t>
            </a:r>
            <a:r>
              <a:rPr sz="2200" spc="20" dirty="0">
                <a:latin typeface="Calibri"/>
                <a:cs typeface="Calibri"/>
              </a:rPr>
              <a:t> </a:t>
            </a:r>
            <a:r>
              <a:rPr sz="2200" spc="-5" dirty="0">
                <a:latin typeface="Calibri"/>
                <a:cs typeface="Calibri"/>
              </a:rPr>
              <a:t>trial).</a:t>
            </a:r>
            <a:endParaRPr sz="2200" dirty="0">
              <a:latin typeface="Calibri"/>
              <a:cs typeface="Calibri"/>
            </a:endParaRPr>
          </a:p>
        </p:txBody>
      </p:sp>
      <p:sp>
        <p:nvSpPr>
          <p:cNvPr id="6" name="object 4">
            <a:extLst>
              <a:ext uri="{FF2B5EF4-FFF2-40B4-BE49-F238E27FC236}">
                <a16:creationId xmlns:a16="http://schemas.microsoft.com/office/drawing/2014/main" id="{50D0734B-5E27-4517-9D5A-66F94742701D}"/>
              </a:ext>
            </a:extLst>
          </p:cNvPr>
          <p:cNvSpPr/>
          <p:nvPr/>
        </p:nvSpPr>
        <p:spPr>
          <a:xfrm>
            <a:off x="2901950" y="2747646"/>
            <a:ext cx="5037455" cy="40265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372" y="521042"/>
            <a:ext cx="3821429" cy="391160"/>
          </a:xfrm>
          <a:prstGeom prst="rect">
            <a:avLst/>
          </a:prstGeom>
        </p:spPr>
        <p:txBody>
          <a:bodyPr vert="horz" wrap="square" lIns="0" tIns="12700" rIns="0" bIns="0" rtlCol="0">
            <a:spAutoFit/>
          </a:bodyPr>
          <a:lstStyle/>
          <a:p>
            <a:pPr marL="12700">
              <a:lnSpc>
                <a:spcPct val="100000"/>
              </a:lnSpc>
              <a:spcBef>
                <a:spcPts val="100"/>
              </a:spcBef>
            </a:pPr>
            <a:r>
              <a:rPr spc="-5" dirty="0"/>
              <a:t>Maximum </a:t>
            </a:r>
            <a:r>
              <a:rPr dirty="0"/>
              <a:t>likelihood</a:t>
            </a:r>
            <a:r>
              <a:rPr spc="-55" dirty="0"/>
              <a:t> </a:t>
            </a:r>
            <a:r>
              <a:rPr spc="-5" dirty="0"/>
              <a:t>estimate</a:t>
            </a:r>
          </a:p>
        </p:txBody>
      </p:sp>
      <p:sp>
        <p:nvSpPr>
          <p:cNvPr id="3" name="object 3"/>
          <p:cNvSpPr txBox="1"/>
          <p:nvPr/>
        </p:nvSpPr>
        <p:spPr>
          <a:xfrm>
            <a:off x="718539" y="1201623"/>
            <a:ext cx="9507855" cy="1595120"/>
          </a:xfrm>
          <a:prstGeom prst="rect">
            <a:avLst/>
          </a:prstGeom>
        </p:spPr>
        <p:txBody>
          <a:bodyPr vert="horz" wrap="square" lIns="0" tIns="13335" rIns="0" bIns="0" rtlCol="0">
            <a:spAutoFit/>
          </a:bodyPr>
          <a:lstStyle/>
          <a:p>
            <a:pPr marL="12700" marR="5080">
              <a:lnSpc>
                <a:spcPct val="117000"/>
              </a:lnSpc>
              <a:spcBef>
                <a:spcPts val="105"/>
              </a:spcBef>
              <a:tabLst>
                <a:tab pos="3493135" algn="l"/>
              </a:tabLst>
            </a:pPr>
            <a:r>
              <a:rPr sz="2200" dirty="0">
                <a:latin typeface="Calibri"/>
                <a:cs typeface="Calibri"/>
              </a:rPr>
              <a:t>The </a:t>
            </a:r>
            <a:r>
              <a:rPr sz="2200" spc="-5" dirty="0">
                <a:latin typeface="Calibri"/>
                <a:cs typeface="Calibri"/>
              </a:rPr>
              <a:t>likelihood ratio (difference </a:t>
            </a:r>
            <a:r>
              <a:rPr sz="2200" spc="5" dirty="0">
                <a:latin typeface="Calibri"/>
                <a:cs typeface="Calibri"/>
              </a:rPr>
              <a:t>of </a:t>
            </a:r>
            <a:r>
              <a:rPr sz="2200" spc="-5" dirty="0">
                <a:latin typeface="Calibri"/>
                <a:cs typeface="Calibri"/>
              </a:rPr>
              <a:t>log-likelihoods) measures relative </a:t>
            </a:r>
            <a:r>
              <a:rPr sz="2200" b="1" spc="-5" dirty="0">
                <a:uFill>
                  <a:solidFill>
                    <a:srgbClr val="000000"/>
                  </a:solidFill>
                </a:uFill>
                <a:latin typeface="Calibri"/>
                <a:cs typeface="Calibri"/>
              </a:rPr>
              <a:t>support</a:t>
            </a:r>
            <a:r>
              <a:rPr sz="2200" spc="-5" dirty="0">
                <a:latin typeface="Calibri"/>
                <a:cs typeface="Calibri"/>
              </a:rPr>
              <a:t> for  </a:t>
            </a:r>
            <a:r>
              <a:rPr sz="2200" dirty="0">
                <a:latin typeface="Calibri"/>
                <a:cs typeface="Calibri"/>
              </a:rPr>
              <a:t>alternative</a:t>
            </a:r>
            <a:r>
              <a:rPr sz="2200" spc="20" dirty="0">
                <a:latin typeface="Calibri"/>
                <a:cs typeface="Calibri"/>
              </a:rPr>
              <a:t> </a:t>
            </a:r>
            <a:r>
              <a:rPr sz="2200" spc="-5" dirty="0">
                <a:latin typeface="Calibri"/>
                <a:cs typeface="Calibri"/>
              </a:rPr>
              <a:t>parameter values.	</a:t>
            </a:r>
            <a:r>
              <a:rPr sz="2200" spc="-10" dirty="0">
                <a:latin typeface="Calibri"/>
                <a:cs typeface="Calibri"/>
              </a:rPr>
              <a:t>The </a:t>
            </a:r>
            <a:r>
              <a:rPr sz="2200" i="1" spc="-5" dirty="0">
                <a:latin typeface="Calibri"/>
                <a:cs typeface="Calibri"/>
              </a:rPr>
              <a:t>maximum likelihood </a:t>
            </a:r>
            <a:r>
              <a:rPr sz="2200" i="1" dirty="0">
                <a:latin typeface="Calibri"/>
                <a:cs typeface="Calibri"/>
              </a:rPr>
              <a:t>estimate </a:t>
            </a:r>
            <a:r>
              <a:rPr sz="2200" spc="-5" dirty="0">
                <a:latin typeface="Calibri"/>
                <a:cs typeface="Calibri"/>
              </a:rPr>
              <a:t>(MLE) </a:t>
            </a:r>
            <a:r>
              <a:rPr sz="2200" spc="5" dirty="0">
                <a:latin typeface="Calibri"/>
                <a:cs typeface="Calibri"/>
              </a:rPr>
              <a:t>of </a:t>
            </a:r>
            <a:r>
              <a:rPr sz="2200" dirty="0">
                <a:latin typeface="Calibri"/>
                <a:cs typeface="Calibri"/>
              </a:rPr>
              <a:t>a  </a:t>
            </a:r>
            <a:r>
              <a:rPr sz="2200" spc="-5" dirty="0">
                <a:latin typeface="Calibri"/>
                <a:cs typeface="Calibri"/>
              </a:rPr>
              <a:t>parameter </a:t>
            </a:r>
            <a:r>
              <a:rPr sz="2200" dirty="0">
                <a:latin typeface="Calibri"/>
                <a:cs typeface="Calibri"/>
              </a:rPr>
              <a:t>is the </a:t>
            </a:r>
            <a:r>
              <a:rPr sz="2200" spc="-5" dirty="0">
                <a:latin typeface="Calibri"/>
                <a:cs typeface="Calibri"/>
              </a:rPr>
              <a:t>parameter </a:t>
            </a:r>
            <a:r>
              <a:rPr sz="2200" dirty="0">
                <a:latin typeface="Calibri"/>
                <a:cs typeface="Calibri"/>
              </a:rPr>
              <a:t>value having </a:t>
            </a:r>
            <a:r>
              <a:rPr sz="2200" spc="-10" dirty="0">
                <a:latin typeface="Calibri"/>
                <a:cs typeface="Calibri"/>
              </a:rPr>
              <a:t>the </a:t>
            </a:r>
            <a:r>
              <a:rPr sz="2200" spc="-5" dirty="0">
                <a:latin typeface="Calibri"/>
                <a:cs typeface="Calibri"/>
              </a:rPr>
              <a:t>highest likelihood (and log-likelihood),  </a:t>
            </a:r>
            <a:r>
              <a:rPr sz="2200" dirty="0">
                <a:latin typeface="Calibri"/>
                <a:cs typeface="Calibri"/>
              </a:rPr>
              <a:t>given the data. </a:t>
            </a:r>
            <a:r>
              <a:rPr sz="2200" spc="-5" dirty="0">
                <a:latin typeface="Calibri"/>
                <a:cs typeface="Calibri"/>
              </a:rPr>
              <a:t>This </a:t>
            </a:r>
            <a:r>
              <a:rPr sz="2200" dirty="0">
                <a:latin typeface="Calibri"/>
                <a:cs typeface="Calibri"/>
              </a:rPr>
              <a:t>is the </a:t>
            </a:r>
            <a:r>
              <a:rPr sz="2200" spc="-5" dirty="0">
                <a:latin typeface="Calibri"/>
                <a:cs typeface="Calibri"/>
              </a:rPr>
              <a:t>parameter </a:t>
            </a:r>
            <a:r>
              <a:rPr sz="2200" dirty="0">
                <a:latin typeface="Calibri"/>
                <a:cs typeface="Calibri"/>
              </a:rPr>
              <a:t>value </a:t>
            </a:r>
            <a:r>
              <a:rPr sz="2200" b="1" spc="-5" dirty="0">
                <a:uFill>
                  <a:solidFill>
                    <a:srgbClr val="000000"/>
                  </a:solidFill>
                </a:uFill>
                <a:latin typeface="Calibri"/>
                <a:cs typeface="Calibri"/>
              </a:rPr>
              <a:t>most strongly supported</a:t>
            </a:r>
            <a:r>
              <a:rPr sz="2200" b="1" spc="-5" dirty="0">
                <a:latin typeface="Calibri"/>
                <a:cs typeface="Calibri"/>
              </a:rPr>
              <a:t> </a:t>
            </a:r>
            <a:r>
              <a:rPr sz="2200" spc="-5" dirty="0">
                <a:latin typeface="Calibri"/>
                <a:cs typeface="Calibri"/>
              </a:rPr>
              <a:t>by </a:t>
            </a:r>
            <a:r>
              <a:rPr sz="2200" dirty="0">
                <a:latin typeface="Calibri"/>
                <a:cs typeface="Calibri"/>
              </a:rPr>
              <a:t>the </a:t>
            </a:r>
            <a:r>
              <a:rPr sz="2200" spc="-10" dirty="0">
                <a:latin typeface="Calibri"/>
                <a:cs typeface="Calibri"/>
              </a:rPr>
              <a:t>data.</a:t>
            </a:r>
            <a:endParaRPr sz="2200" dirty="0">
              <a:latin typeface="Calibri"/>
              <a:cs typeface="Calibri"/>
            </a:endParaRPr>
          </a:p>
        </p:txBody>
      </p:sp>
      <p:sp>
        <p:nvSpPr>
          <p:cNvPr id="4" name="object 4"/>
          <p:cNvSpPr/>
          <p:nvPr/>
        </p:nvSpPr>
        <p:spPr>
          <a:xfrm>
            <a:off x="2335532" y="2972968"/>
            <a:ext cx="6043441" cy="41325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3821429" cy="391160"/>
          </a:xfrm>
          <a:prstGeom prst="rect">
            <a:avLst/>
          </a:prstGeom>
        </p:spPr>
        <p:txBody>
          <a:bodyPr vert="horz" wrap="square" lIns="0" tIns="12700" rIns="0" bIns="0" rtlCol="0">
            <a:spAutoFit/>
          </a:bodyPr>
          <a:lstStyle/>
          <a:p>
            <a:pPr marL="12700">
              <a:lnSpc>
                <a:spcPct val="100000"/>
              </a:lnSpc>
              <a:spcBef>
                <a:spcPts val="100"/>
              </a:spcBef>
            </a:pPr>
            <a:r>
              <a:rPr spc="-5" dirty="0"/>
              <a:t>Maximum </a:t>
            </a:r>
            <a:r>
              <a:rPr dirty="0"/>
              <a:t>likelihood</a:t>
            </a:r>
            <a:r>
              <a:rPr spc="-55" dirty="0"/>
              <a:t> </a:t>
            </a:r>
            <a:r>
              <a:rPr spc="-5" dirty="0"/>
              <a:t>estimate</a:t>
            </a:r>
          </a:p>
        </p:txBody>
      </p:sp>
      <p:sp>
        <p:nvSpPr>
          <p:cNvPr id="5" name="object 5"/>
          <p:cNvSpPr txBox="1"/>
          <p:nvPr/>
        </p:nvSpPr>
        <p:spPr>
          <a:xfrm>
            <a:off x="533400" y="1094739"/>
            <a:ext cx="8926195" cy="4153060"/>
          </a:xfrm>
          <a:prstGeom prst="rect">
            <a:avLst/>
          </a:prstGeom>
        </p:spPr>
        <p:txBody>
          <a:bodyPr vert="horz" wrap="square" lIns="0" tIns="205740" rIns="0" bIns="0" rtlCol="0">
            <a:spAutoFit/>
          </a:bodyPr>
          <a:lstStyle/>
          <a:p>
            <a:pPr marL="85725">
              <a:lnSpc>
                <a:spcPct val="100000"/>
              </a:lnSpc>
              <a:spcBef>
                <a:spcPts val="1620"/>
              </a:spcBef>
            </a:pPr>
            <a:r>
              <a:rPr lang="en-GB" sz="2200" dirty="0">
                <a:latin typeface="Calibri"/>
                <a:cs typeface="Calibri"/>
              </a:rPr>
              <a:t>The </a:t>
            </a:r>
            <a:r>
              <a:rPr lang="en-GB" sz="2200" b="1" spc="5" dirty="0">
                <a:latin typeface="Calibri"/>
                <a:cs typeface="Calibri"/>
              </a:rPr>
              <a:t>ML </a:t>
            </a:r>
            <a:r>
              <a:rPr lang="en-GB" sz="2200" b="1" spc="-5" dirty="0">
                <a:latin typeface="Calibri"/>
                <a:cs typeface="Calibri"/>
              </a:rPr>
              <a:t>estimate </a:t>
            </a:r>
            <a:r>
              <a:rPr lang="en-GB" sz="2200" spc="-5" dirty="0">
                <a:latin typeface="Calibri"/>
                <a:cs typeface="Calibri"/>
              </a:rPr>
              <a:t>could instead have </a:t>
            </a:r>
            <a:r>
              <a:rPr lang="en-GB" sz="2200" dirty="0">
                <a:latin typeface="Calibri"/>
                <a:cs typeface="Calibri"/>
              </a:rPr>
              <a:t>been </a:t>
            </a:r>
            <a:r>
              <a:rPr lang="en-GB" sz="2200" spc="-5" dirty="0">
                <a:latin typeface="Calibri"/>
                <a:cs typeface="Calibri"/>
              </a:rPr>
              <a:t>obtained as</a:t>
            </a:r>
            <a:endParaRPr lang="en-GB" sz="2200" dirty="0">
              <a:latin typeface="Calibri"/>
              <a:cs typeface="Calibri"/>
            </a:endParaRPr>
          </a:p>
          <a:p>
            <a:pPr marL="85725">
              <a:lnSpc>
                <a:spcPct val="100000"/>
              </a:lnSpc>
              <a:spcBef>
                <a:spcPts val="955"/>
              </a:spcBef>
            </a:pPr>
            <a:endParaRPr lang="en-US" sz="2200" dirty="0">
              <a:latin typeface="Calibri"/>
              <a:cs typeface="Calibri"/>
            </a:endParaRPr>
          </a:p>
          <a:p>
            <a:pPr marL="85725">
              <a:lnSpc>
                <a:spcPct val="100000"/>
              </a:lnSpc>
              <a:spcBef>
                <a:spcPts val="955"/>
              </a:spcBef>
            </a:pPr>
            <a:endParaRPr lang="en-US" sz="2200" dirty="0">
              <a:latin typeface="Calibri"/>
              <a:cs typeface="Calibri"/>
            </a:endParaRPr>
          </a:p>
          <a:p>
            <a:pPr marL="85725">
              <a:lnSpc>
                <a:spcPct val="100000"/>
              </a:lnSpc>
              <a:spcBef>
                <a:spcPts val="955"/>
              </a:spcBef>
            </a:pPr>
            <a:r>
              <a:rPr sz="2200" dirty="0">
                <a:latin typeface="Calibri"/>
                <a:cs typeface="Calibri"/>
              </a:rPr>
              <a:t>The </a:t>
            </a:r>
            <a:r>
              <a:rPr sz="2200" spc="-5" dirty="0">
                <a:latin typeface="Calibri"/>
                <a:cs typeface="Calibri"/>
              </a:rPr>
              <a:t>conventional formula for estimating </a:t>
            </a:r>
            <a:r>
              <a:rPr sz="2200" dirty="0">
                <a:latin typeface="Calibri"/>
                <a:cs typeface="Calibri"/>
              </a:rPr>
              <a:t>a </a:t>
            </a:r>
            <a:r>
              <a:rPr sz="2200" spc="-5" dirty="0">
                <a:latin typeface="Calibri"/>
                <a:cs typeface="Calibri"/>
              </a:rPr>
              <a:t>proportion </a:t>
            </a:r>
            <a:r>
              <a:rPr sz="2200" dirty="0">
                <a:latin typeface="Calibri"/>
                <a:cs typeface="Calibri"/>
              </a:rPr>
              <a:t>yields </a:t>
            </a:r>
            <a:r>
              <a:rPr sz="2200" spc="-10" dirty="0">
                <a:latin typeface="Calibri"/>
                <a:cs typeface="Calibri"/>
              </a:rPr>
              <a:t>the </a:t>
            </a:r>
            <a:r>
              <a:rPr sz="2200" spc="5" dirty="0">
                <a:latin typeface="Calibri"/>
                <a:cs typeface="Calibri"/>
              </a:rPr>
              <a:t>ML</a:t>
            </a:r>
            <a:r>
              <a:rPr sz="2200" spc="-15" dirty="0">
                <a:latin typeface="Calibri"/>
                <a:cs typeface="Calibri"/>
              </a:rPr>
              <a:t> </a:t>
            </a:r>
            <a:r>
              <a:rPr sz="2200" dirty="0">
                <a:latin typeface="Calibri"/>
                <a:cs typeface="Calibri"/>
              </a:rPr>
              <a:t>estimate.</a:t>
            </a:r>
          </a:p>
          <a:p>
            <a:pPr>
              <a:lnSpc>
                <a:spcPct val="100000"/>
              </a:lnSpc>
            </a:pPr>
            <a:endParaRPr sz="2700" dirty="0">
              <a:latin typeface="Calibri"/>
              <a:cs typeface="Calibri"/>
            </a:endParaRPr>
          </a:p>
          <a:p>
            <a:pPr marL="85090" marR="5853430">
              <a:lnSpc>
                <a:spcPct val="117000"/>
              </a:lnSpc>
              <a:spcBef>
                <a:spcPts val="1800"/>
              </a:spcBef>
            </a:pPr>
            <a:r>
              <a:rPr sz="2200" dirty="0">
                <a:latin typeface="Calibri"/>
                <a:cs typeface="Calibri"/>
              </a:rPr>
              <a:t>Most </a:t>
            </a:r>
            <a:r>
              <a:rPr sz="2200" spc="-5" dirty="0">
                <a:latin typeface="Calibri"/>
                <a:cs typeface="Calibri"/>
              </a:rPr>
              <a:t>formulas </a:t>
            </a:r>
            <a:r>
              <a:rPr lang="en-US" sz="2200" dirty="0">
                <a:latin typeface="Calibri"/>
                <a:cs typeface="Calibri"/>
              </a:rPr>
              <a:t>we</a:t>
            </a:r>
            <a:r>
              <a:rPr sz="2200" dirty="0">
                <a:latin typeface="Calibri"/>
                <a:cs typeface="Calibri"/>
              </a:rPr>
              <a:t> </a:t>
            </a:r>
            <a:r>
              <a:rPr sz="2200" spc="-10" dirty="0">
                <a:latin typeface="Calibri"/>
                <a:cs typeface="Calibri"/>
              </a:rPr>
              <a:t>use to  </a:t>
            </a:r>
            <a:r>
              <a:rPr sz="2200" dirty="0">
                <a:latin typeface="Calibri"/>
                <a:cs typeface="Calibri"/>
              </a:rPr>
              <a:t>estimate </a:t>
            </a:r>
            <a:r>
              <a:rPr sz="2200" spc="-5" dirty="0">
                <a:latin typeface="Calibri"/>
                <a:cs typeface="Calibri"/>
              </a:rPr>
              <a:t>parameters</a:t>
            </a:r>
            <a:r>
              <a:rPr sz="2200" spc="-80" dirty="0">
                <a:latin typeface="Calibri"/>
                <a:cs typeface="Calibri"/>
              </a:rPr>
              <a:t> </a:t>
            </a:r>
            <a:r>
              <a:rPr lang="en-US" sz="2200" spc="-80" dirty="0">
                <a:latin typeface="Calibri"/>
                <a:cs typeface="Calibri"/>
              </a:rPr>
              <a:t>can </a:t>
            </a:r>
            <a:r>
              <a:rPr sz="2200" dirty="0">
                <a:latin typeface="Calibri"/>
                <a:cs typeface="Calibri"/>
              </a:rPr>
              <a:t>yield </a:t>
            </a:r>
            <a:r>
              <a:rPr sz="2200" spc="-5" dirty="0">
                <a:latin typeface="Calibri"/>
                <a:cs typeface="Calibri"/>
              </a:rPr>
              <a:t>maximum likelihood  estimates.</a:t>
            </a:r>
            <a:endParaRPr sz="2200" dirty="0">
              <a:latin typeface="Calibri"/>
              <a:cs typeface="Calibri"/>
            </a:endParaRPr>
          </a:p>
        </p:txBody>
      </p:sp>
      <p:sp>
        <p:nvSpPr>
          <p:cNvPr id="6" name="object 6"/>
          <p:cNvSpPr/>
          <p:nvPr/>
        </p:nvSpPr>
        <p:spPr>
          <a:xfrm>
            <a:off x="4423284" y="3257814"/>
            <a:ext cx="5148579" cy="3709032"/>
          </a:xfrm>
          <a:prstGeom prst="rect">
            <a:avLst/>
          </a:prstGeom>
          <a:blipFill>
            <a:blip r:embed="rId2" cstate="print"/>
            <a:stretch>
              <a:fillRect/>
            </a:stretch>
          </a:blipFill>
        </p:spPr>
        <p:txBody>
          <a:bodyPr wrap="square" lIns="0" tIns="0" rIns="0" bIns="0" rtlCol="0"/>
          <a:lstStyle/>
          <a:p>
            <a:endParaRPr/>
          </a:p>
        </p:txBody>
      </p:sp>
      <p:pic>
        <p:nvPicPr>
          <p:cNvPr id="8" name="Picture 7">
            <a:extLst>
              <a:ext uri="{FF2B5EF4-FFF2-40B4-BE49-F238E27FC236}">
                <a16:creationId xmlns:a16="http://schemas.microsoft.com/office/drawing/2014/main" id="{058B5FBB-3E86-4711-A2AF-0C8B8C88E400}"/>
              </a:ext>
            </a:extLst>
          </p:cNvPr>
          <p:cNvPicPr>
            <a:picLocks noChangeAspect="1"/>
          </p:cNvPicPr>
          <p:nvPr/>
        </p:nvPicPr>
        <p:blipFill>
          <a:blip r:embed="rId3"/>
          <a:stretch>
            <a:fillRect/>
          </a:stretch>
        </p:blipFill>
        <p:spPr>
          <a:xfrm>
            <a:off x="609600" y="1757155"/>
            <a:ext cx="2267067" cy="8382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1709" y="480314"/>
            <a:ext cx="4805680" cy="391160"/>
          </a:xfrm>
          <a:prstGeom prst="rect">
            <a:avLst/>
          </a:prstGeom>
        </p:spPr>
        <p:txBody>
          <a:bodyPr vert="horz" wrap="square" lIns="0" tIns="12700" rIns="0" bIns="0" rtlCol="0">
            <a:spAutoFit/>
          </a:bodyPr>
          <a:lstStyle/>
          <a:p>
            <a:pPr marL="12700">
              <a:lnSpc>
                <a:spcPct val="100000"/>
              </a:lnSpc>
              <a:spcBef>
                <a:spcPts val="100"/>
              </a:spcBef>
            </a:pPr>
            <a:r>
              <a:rPr spc="-5" dirty="0"/>
              <a:t>Likelihood-based confidence </a:t>
            </a:r>
            <a:r>
              <a:rPr dirty="0"/>
              <a:t>intervals</a:t>
            </a:r>
          </a:p>
        </p:txBody>
      </p:sp>
      <p:sp>
        <p:nvSpPr>
          <p:cNvPr id="3" name="object 3"/>
          <p:cNvSpPr txBox="1"/>
          <p:nvPr/>
        </p:nvSpPr>
        <p:spPr>
          <a:xfrm>
            <a:off x="717698" y="1151636"/>
            <a:ext cx="9106535" cy="2483485"/>
          </a:xfrm>
          <a:prstGeom prst="rect">
            <a:avLst/>
          </a:prstGeom>
        </p:spPr>
        <p:txBody>
          <a:bodyPr vert="horz" wrap="square" lIns="0" tIns="7620" rIns="0" bIns="0" rtlCol="0">
            <a:spAutoFit/>
          </a:bodyPr>
          <a:lstStyle/>
          <a:p>
            <a:pPr marL="12700" marR="5080" indent="635">
              <a:lnSpc>
                <a:spcPct val="101800"/>
              </a:lnSpc>
              <a:spcBef>
                <a:spcPts val="60"/>
              </a:spcBef>
            </a:pPr>
            <a:r>
              <a:rPr sz="2200" dirty="0">
                <a:latin typeface="Calibri"/>
                <a:cs typeface="Calibri"/>
              </a:rPr>
              <a:t>When </a:t>
            </a:r>
            <a:r>
              <a:rPr sz="2200" spc="-5" dirty="0">
                <a:latin typeface="Calibri"/>
                <a:cs typeface="Calibri"/>
              </a:rPr>
              <a:t>estimating </a:t>
            </a:r>
            <a:r>
              <a:rPr sz="2200" dirty="0">
                <a:latin typeface="Calibri"/>
                <a:cs typeface="Calibri"/>
              </a:rPr>
              <a:t>a </a:t>
            </a:r>
            <a:r>
              <a:rPr sz="2200" spc="-5" dirty="0">
                <a:latin typeface="Calibri"/>
                <a:cs typeface="Calibri"/>
              </a:rPr>
              <a:t>single </a:t>
            </a:r>
            <a:r>
              <a:rPr sz="2200" dirty="0">
                <a:latin typeface="Calibri"/>
                <a:cs typeface="Calibri"/>
              </a:rPr>
              <a:t>parameter, an </a:t>
            </a:r>
            <a:r>
              <a:rPr sz="2200" spc="-5" dirty="0">
                <a:latin typeface="Calibri"/>
                <a:cs typeface="Calibri"/>
              </a:rPr>
              <a:t>approximate 95% confidence interval </a:t>
            </a:r>
            <a:r>
              <a:rPr sz="2200" dirty="0">
                <a:latin typeface="Calibri"/>
                <a:cs typeface="Calibri"/>
              </a:rPr>
              <a:t>is  obtained with </a:t>
            </a:r>
            <a:r>
              <a:rPr sz="2200" spc="-10" dirty="0">
                <a:latin typeface="Calibri"/>
                <a:cs typeface="Calibri"/>
              </a:rPr>
              <a:t>the </a:t>
            </a:r>
            <a:r>
              <a:rPr sz="2200" dirty="0">
                <a:latin typeface="Calibri"/>
                <a:cs typeface="Calibri"/>
              </a:rPr>
              <a:t>values </a:t>
            </a:r>
            <a:r>
              <a:rPr sz="2200" spc="-5" dirty="0">
                <a:latin typeface="Calibri"/>
                <a:cs typeface="Calibri"/>
              </a:rPr>
              <a:t>corresponding </a:t>
            </a:r>
            <a:r>
              <a:rPr sz="2200" dirty="0">
                <a:latin typeface="Calibri"/>
                <a:cs typeface="Calibri"/>
              </a:rPr>
              <a:t>to </a:t>
            </a:r>
            <a:r>
              <a:rPr sz="2200" spc="-5" dirty="0">
                <a:latin typeface="Calibri"/>
                <a:cs typeface="Calibri"/>
              </a:rPr>
              <a:t>1.92 log-likelihood units </a:t>
            </a:r>
            <a:r>
              <a:rPr sz="2200" spc="-10" dirty="0">
                <a:latin typeface="Calibri"/>
                <a:cs typeface="Calibri"/>
              </a:rPr>
              <a:t>below the  </a:t>
            </a:r>
            <a:r>
              <a:rPr sz="2200" spc="-5" dirty="0">
                <a:latin typeface="Calibri"/>
                <a:cs typeface="Calibri"/>
              </a:rPr>
              <a:t>maximum.</a:t>
            </a:r>
            <a:endParaRPr sz="2200">
              <a:latin typeface="Calibri"/>
              <a:cs typeface="Calibri"/>
            </a:endParaRPr>
          </a:p>
          <a:p>
            <a:pPr>
              <a:lnSpc>
                <a:spcPct val="100000"/>
              </a:lnSpc>
              <a:spcBef>
                <a:spcPts val="15"/>
              </a:spcBef>
            </a:pPr>
            <a:endParaRPr sz="2700">
              <a:latin typeface="Calibri"/>
              <a:cs typeface="Calibri"/>
            </a:endParaRPr>
          </a:p>
          <a:p>
            <a:pPr marL="12700" marR="6220460">
              <a:lnSpc>
                <a:spcPct val="100899"/>
              </a:lnSpc>
            </a:pPr>
            <a:r>
              <a:rPr sz="2200" spc="-5" dirty="0">
                <a:latin typeface="Calibri"/>
                <a:cs typeface="Calibri"/>
              </a:rPr>
              <a:t>So </a:t>
            </a:r>
            <a:r>
              <a:rPr sz="2200" dirty="0">
                <a:latin typeface="Calibri"/>
                <a:cs typeface="Calibri"/>
              </a:rPr>
              <a:t>the </a:t>
            </a:r>
            <a:r>
              <a:rPr sz="2200" spc="-5" dirty="0">
                <a:latin typeface="Calibri"/>
                <a:cs typeface="Calibri"/>
              </a:rPr>
              <a:t>95% </a:t>
            </a:r>
            <a:r>
              <a:rPr sz="2200" dirty="0">
                <a:latin typeface="Calibri"/>
                <a:cs typeface="Calibri"/>
              </a:rPr>
              <a:t>CI </a:t>
            </a:r>
            <a:r>
              <a:rPr sz="2200" spc="-5" dirty="0">
                <a:latin typeface="Calibri"/>
                <a:cs typeface="Calibri"/>
              </a:rPr>
              <a:t>for </a:t>
            </a:r>
            <a:r>
              <a:rPr sz="2200" i="1" dirty="0">
                <a:latin typeface="Calibri"/>
                <a:cs typeface="Calibri"/>
              </a:rPr>
              <a:t>p </a:t>
            </a:r>
            <a:r>
              <a:rPr sz="2200" dirty="0">
                <a:latin typeface="Calibri"/>
                <a:cs typeface="Calibri"/>
              </a:rPr>
              <a:t>in </a:t>
            </a:r>
            <a:r>
              <a:rPr sz="2200" spc="-10" dirty="0">
                <a:latin typeface="Calibri"/>
                <a:cs typeface="Calibri"/>
              </a:rPr>
              <a:t>the  </a:t>
            </a:r>
            <a:r>
              <a:rPr sz="2200" dirty="0">
                <a:latin typeface="Calibri"/>
                <a:cs typeface="Calibri"/>
              </a:rPr>
              <a:t>wasp </a:t>
            </a:r>
            <a:r>
              <a:rPr sz="2200" spc="-5" dirty="0">
                <a:latin typeface="Calibri"/>
                <a:cs typeface="Calibri"/>
              </a:rPr>
              <a:t>example </a:t>
            </a:r>
            <a:r>
              <a:rPr sz="2200" dirty="0">
                <a:latin typeface="Calibri"/>
                <a:cs typeface="Calibri"/>
              </a:rPr>
              <a:t>is</a:t>
            </a:r>
            <a:endParaRPr sz="2200">
              <a:latin typeface="Calibri"/>
              <a:cs typeface="Calibri"/>
            </a:endParaRPr>
          </a:p>
          <a:p>
            <a:pPr marL="12700">
              <a:lnSpc>
                <a:spcPct val="100000"/>
              </a:lnSpc>
              <a:spcBef>
                <a:spcPts val="45"/>
              </a:spcBef>
            </a:pPr>
            <a:r>
              <a:rPr sz="2200" spc="-5" dirty="0">
                <a:latin typeface="Calibri"/>
                <a:cs typeface="Calibri"/>
              </a:rPr>
              <a:t>0.55 </a:t>
            </a:r>
            <a:r>
              <a:rPr sz="2200" dirty="0">
                <a:latin typeface="Calibri"/>
                <a:cs typeface="Calibri"/>
              </a:rPr>
              <a:t>≤ </a:t>
            </a:r>
            <a:r>
              <a:rPr sz="2200" i="1" dirty="0">
                <a:latin typeface="Calibri"/>
                <a:cs typeface="Calibri"/>
              </a:rPr>
              <a:t>p </a:t>
            </a:r>
            <a:r>
              <a:rPr sz="2200" dirty="0">
                <a:latin typeface="Calibri"/>
                <a:cs typeface="Calibri"/>
              </a:rPr>
              <a:t>≤</a:t>
            </a:r>
            <a:r>
              <a:rPr sz="2200" spc="-25" dirty="0">
                <a:latin typeface="Calibri"/>
                <a:cs typeface="Calibri"/>
              </a:rPr>
              <a:t> </a:t>
            </a:r>
            <a:r>
              <a:rPr sz="2200" spc="-5" dirty="0">
                <a:latin typeface="Calibri"/>
                <a:cs typeface="Calibri"/>
              </a:rPr>
              <a:t>0.86</a:t>
            </a:r>
            <a:endParaRPr sz="2200">
              <a:latin typeface="Calibri"/>
              <a:cs typeface="Calibri"/>
            </a:endParaRPr>
          </a:p>
        </p:txBody>
      </p:sp>
      <p:sp>
        <p:nvSpPr>
          <p:cNvPr id="6" name="object 6"/>
          <p:cNvSpPr txBox="1"/>
          <p:nvPr/>
        </p:nvSpPr>
        <p:spPr>
          <a:xfrm>
            <a:off x="609600" y="4875531"/>
            <a:ext cx="2868930" cy="703580"/>
          </a:xfrm>
          <a:prstGeom prst="rect">
            <a:avLst/>
          </a:prstGeom>
        </p:spPr>
        <p:txBody>
          <a:bodyPr vert="horz" wrap="square" lIns="0" tIns="7620" rIns="0" bIns="0" rtlCol="0">
            <a:spAutoFit/>
          </a:bodyPr>
          <a:lstStyle/>
          <a:p>
            <a:pPr marL="38100" marR="30480" indent="-635">
              <a:lnSpc>
                <a:spcPct val="101800"/>
              </a:lnSpc>
              <a:spcBef>
                <a:spcPts val="60"/>
              </a:spcBef>
            </a:pPr>
            <a:r>
              <a:rPr sz="2200" dirty="0">
                <a:latin typeface="Calibri"/>
                <a:cs typeface="Calibri"/>
              </a:rPr>
              <a:t>The </a:t>
            </a:r>
            <a:r>
              <a:rPr sz="2200" spc="-5" dirty="0">
                <a:latin typeface="Calibri"/>
                <a:cs typeface="Calibri"/>
              </a:rPr>
              <a:t>connection </a:t>
            </a:r>
            <a:r>
              <a:rPr sz="2200" spc="-10" dirty="0">
                <a:latin typeface="Calibri"/>
                <a:cs typeface="Calibri"/>
              </a:rPr>
              <a:t>to </a:t>
            </a:r>
            <a:r>
              <a:rPr sz="2200" i="1" spc="-10" dirty="0">
                <a:latin typeface="Calibri"/>
                <a:cs typeface="Calibri"/>
              </a:rPr>
              <a:t>χ</a:t>
            </a:r>
            <a:r>
              <a:rPr sz="2175" spc="-15" baseline="28735" dirty="0">
                <a:latin typeface="Calibri"/>
                <a:cs typeface="Calibri"/>
              </a:rPr>
              <a:t>2 </a:t>
            </a:r>
            <a:r>
              <a:rPr sz="2200" dirty="0">
                <a:latin typeface="Calibri"/>
                <a:cs typeface="Calibri"/>
              </a:rPr>
              <a:t>will  become </a:t>
            </a:r>
            <a:r>
              <a:rPr sz="2200" spc="-5" dirty="0">
                <a:latin typeface="Calibri"/>
                <a:cs typeface="Calibri"/>
              </a:rPr>
              <a:t>apparent</a:t>
            </a:r>
            <a:r>
              <a:rPr sz="2200" spc="-30" dirty="0">
                <a:latin typeface="Calibri"/>
                <a:cs typeface="Calibri"/>
              </a:rPr>
              <a:t> </a:t>
            </a:r>
            <a:r>
              <a:rPr sz="2200" spc="-5" dirty="0">
                <a:latin typeface="Calibri"/>
                <a:cs typeface="Calibri"/>
              </a:rPr>
              <a:t>later</a:t>
            </a:r>
            <a:endParaRPr sz="2200" dirty="0">
              <a:latin typeface="Calibri"/>
              <a:cs typeface="Calibri"/>
            </a:endParaRPr>
          </a:p>
        </p:txBody>
      </p:sp>
      <p:sp>
        <p:nvSpPr>
          <p:cNvPr id="7" name="object 7"/>
          <p:cNvSpPr/>
          <p:nvPr/>
        </p:nvSpPr>
        <p:spPr>
          <a:xfrm>
            <a:off x="4359275" y="2103120"/>
            <a:ext cx="5871845" cy="4571997"/>
          </a:xfrm>
          <a:prstGeom prst="rect">
            <a:avLst/>
          </a:prstGeom>
          <a:blipFill>
            <a:blip r:embed="rId2"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5DC696D5-C358-4F8F-93F8-AD6852C36820}"/>
              </a:ext>
            </a:extLst>
          </p:cNvPr>
          <p:cNvPicPr>
            <a:picLocks noChangeAspect="1"/>
          </p:cNvPicPr>
          <p:nvPr/>
        </p:nvPicPr>
        <p:blipFill>
          <a:blip r:embed="rId3"/>
          <a:stretch>
            <a:fillRect/>
          </a:stretch>
        </p:blipFill>
        <p:spPr>
          <a:xfrm>
            <a:off x="1140357" y="3962400"/>
            <a:ext cx="1981302" cy="5715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7534909" cy="391160"/>
          </a:xfrm>
          <a:prstGeom prst="rect">
            <a:avLst/>
          </a:prstGeom>
        </p:spPr>
        <p:txBody>
          <a:bodyPr vert="horz" wrap="square" lIns="0" tIns="12700" rIns="0" bIns="0" rtlCol="0">
            <a:spAutoFit/>
          </a:bodyPr>
          <a:lstStyle/>
          <a:p>
            <a:pPr marL="12700">
              <a:lnSpc>
                <a:spcPct val="100000"/>
              </a:lnSpc>
              <a:spcBef>
                <a:spcPts val="100"/>
              </a:spcBef>
            </a:pPr>
            <a:r>
              <a:rPr dirty="0"/>
              <a:t>Example 2: </a:t>
            </a:r>
            <a:r>
              <a:rPr spc="-5" dirty="0"/>
              <a:t>Survival </a:t>
            </a:r>
            <a:r>
              <a:rPr spc="-10" dirty="0"/>
              <a:t>rates </a:t>
            </a:r>
            <a:r>
              <a:rPr dirty="0"/>
              <a:t>of </a:t>
            </a:r>
            <a:r>
              <a:rPr spc="-5" dirty="0"/>
              <a:t>characters </a:t>
            </a:r>
            <a:r>
              <a:rPr spc="-10" dirty="0"/>
              <a:t>in </a:t>
            </a:r>
            <a:r>
              <a:rPr spc="-5" dirty="0"/>
              <a:t>Game </a:t>
            </a:r>
            <a:r>
              <a:rPr dirty="0"/>
              <a:t>of</a:t>
            </a:r>
            <a:r>
              <a:rPr spc="5" dirty="0"/>
              <a:t> </a:t>
            </a:r>
            <a:r>
              <a:rPr dirty="0"/>
              <a:t>Thrones.</a:t>
            </a:r>
          </a:p>
        </p:txBody>
      </p:sp>
      <p:sp>
        <p:nvSpPr>
          <p:cNvPr id="3" name="object 3"/>
          <p:cNvSpPr txBox="1"/>
          <p:nvPr/>
        </p:nvSpPr>
        <p:spPr>
          <a:xfrm>
            <a:off x="718819" y="1447292"/>
            <a:ext cx="9508490" cy="1386205"/>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You </a:t>
            </a:r>
            <a:r>
              <a:rPr sz="2200" spc="-5" dirty="0">
                <a:latin typeface="Calibri"/>
                <a:cs typeface="Calibri"/>
              </a:rPr>
              <a:t>don’t need </a:t>
            </a:r>
            <a:r>
              <a:rPr sz="2200" spc="-10" dirty="0">
                <a:latin typeface="Calibri"/>
                <a:cs typeface="Calibri"/>
              </a:rPr>
              <a:t>to </a:t>
            </a:r>
            <a:r>
              <a:rPr sz="2200" spc="-5" dirty="0">
                <a:latin typeface="Calibri"/>
                <a:cs typeface="Calibri"/>
              </a:rPr>
              <a:t>be </a:t>
            </a:r>
            <a:r>
              <a:rPr sz="2200" dirty="0">
                <a:latin typeface="Calibri"/>
                <a:cs typeface="Calibri"/>
              </a:rPr>
              <a:t>a </a:t>
            </a:r>
            <a:r>
              <a:rPr sz="2200" spc="-5" dirty="0">
                <a:latin typeface="Calibri"/>
                <a:cs typeface="Calibri"/>
              </a:rPr>
              <a:t>mathematician </a:t>
            </a:r>
            <a:r>
              <a:rPr sz="2200" spc="-10" dirty="0">
                <a:latin typeface="Calibri"/>
                <a:cs typeface="Calibri"/>
              </a:rPr>
              <a:t>to </a:t>
            </a:r>
            <a:r>
              <a:rPr sz="2200" spc="-5" dirty="0">
                <a:latin typeface="Calibri"/>
                <a:cs typeface="Calibri"/>
              </a:rPr>
              <a:t>use likelihood </a:t>
            </a:r>
            <a:r>
              <a:rPr sz="2200" dirty="0">
                <a:latin typeface="Calibri"/>
                <a:cs typeface="Calibri"/>
              </a:rPr>
              <a:t>in </a:t>
            </a:r>
            <a:r>
              <a:rPr sz="2200" spc="5" dirty="0">
                <a:latin typeface="Calibri"/>
                <a:cs typeface="Calibri"/>
              </a:rPr>
              <a:t>your </a:t>
            </a:r>
            <a:r>
              <a:rPr sz="2200" dirty="0">
                <a:latin typeface="Calibri"/>
                <a:cs typeface="Calibri"/>
              </a:rPr>
              <a:t>data</a:t>
            </a:r>
            <a:r>
              <a:rPr sz="2200" spc="10" dirty="0">
                <a:latin typeface="Calibri"/>
                <a:cs typeface="Calibri"/>
              </a:rPr>
              <a:t> </a:t>
            </a:r>
            <a:r>
              <a:rPr sz="2200" spc="-5" dirty="0">
                <a:latin typeface="Calibri"/>
                <a:cs typeface="Calibri"/>
              </a:rPr>
              <a:t>analysis.</a:t>
            </a:r>
            <a:endParaRPr sz="2200">
              <a:latin typeface="Calibri"/>
              <a:cs typeface="Calibri"/>
            </a:endParaRPr>
          </a:p>
          <a:p>
            <a:pPr>
              <a:lnSpc>
                <a:spcPct val="100000"/>
              </a:lnSpc>
            </a:pPr>
            <a:endParaRPr sz="2200">
              <a:latin typeface="Calibri"/>
              <a:cs typeface="Calibri"/>
            </a:endParaRPr>
          </a:p>
          <a:p>
            <a:pPr marL="12700" marR="5080">
              <a:lnSpc>
                <a:spcPct val="101800"/>
              </a:lnSpc>
              <a:spcBef>
                <a:spcPts val="5"/>
              </a:spcBef>
            </a:pPr>
            <a:r>
              <a:rPr sz="2200" spc="5" dirty="0">
                <a:latin typeface="Calibri"/>
                <a:cs typeface="Calibri"/>
              </a:rPr>
              <a:t>You </a:t>
            </a:r>
            <a:r>
              <a:rPr sz="2200" spc="-10" dirty="0">
                <a:latin typeface="Calibri"/>
                <a:cs typeface="Calibri"/>
              </a:rPr>
              <a:t>just </a:t>
            </a:r>
            <a:r>
              <a:rPr sz="2200" dirty="0">
                <a:latin typeface="Calibri"/>
                <a:cs typeface="Calibri"/>
              </a:rPr>
              <a:t>need </a:t>
            </a:r>
            <a:r>
              <a:rPr sz="2200" spc="-10" dirty="0">
                <a:latin typeface="Calibri"/>
                <a:cs typeface="Calibri"/>
              </a:rPr>
              <a:t>to </a:t>
            </a:r>
            <a:r>
              <a:rPr sz="2200" spc="-5" dirty="0">
                <a:latin typeface="Calibri"/>
                <a:cs typeface="Calibri"/>
              </a:rPr>
              <a:t>find </a:t>
            </a:r>
            <a:r>
              <a:rPr sz="2200" dirty="0">
                <a:latin typeface="Calibri"/>
                <a:cs typeface="Calibri"/>
              </a:rPr>
              <a:t>a </a:t>
            </a:r>
            <a:r>
              <a:rPr sz="2200" spc="-5" dirty="0">
                <a:latin typeface="Calibri"/>
                <a:cs typeface="Calibri"/>
              </a:rPr>
              <a:t>formula for </a:t>
            </a:r>
            <a:r>
              <a:rPr sz="2200" spc="-10" dirty="0">
                <a:latin typeface="Calibri"/>
                <a:cs typeface="Calibri"/>
              </a:rPr>
              <a:t>the </a:t>
            </a:r>
            <a:r>
              <a:rPr sz="2200" spc="-5" dirty="0">
                <a:latin typeface="Calibri"/>
                <a:cs typeface="Calibri"/>
              </a:rPr>
              <a:t>probability distribution </a:t>
            </a:r>
            <a:r>
              <a:rPr sz="2200" spc="5" dirty="0">
                <a:latin typeface="Calibri"/>
                <a:cs typeface="Calibri"/>
              </a:rPr>
              <a:t>of </a:t>
            </a:r>
            <a:r>
              <a:rPr sz="2200" dirty="0">
                <a:latin typeface="Calibri"/>
                <a:cs typeface="Calibri"/>
              </a:rPr>
              <a:t>outcomes </a:t>
            </a:r>
            <a:r>
              <a:rPr sz="2200" spc="-5" dirty="0">
                <a:latin typeface="Calibri"/>
                <a:cs typeface="Calibri"/>
              </a:rPr>
              <a:t>for your  particular situation.</a:t>
            </a:r>
            <a:endParaRPr sz="2200">
              <a:latin typeface="Calibri"/>
              <a:cs typeface="Calibri"/>
            </a:endParaRPr>
          </a:p>
        </p:txBody>
      </p:sp>
      <p:sp>
        <p:nvSpPr>
          <p:cNvPr id="4" name="object 4"/>
          <p:cNvSpPr/>
          <p:nvPr/>
        </p:nvSpPr>
        <p:spPr>
          <a:xfrm>
            <a:off x="1200150" y="3126943"/>
            <a:ext cx="5867400" cy="378456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239000" y="5257800"/>
            <a:ext cx="3303270" cy="1772920"/>
          </a:xfrm>
          <a:prstGeom prst="rect">
            <a:avLst/>
          </a:prstGeom>
          <a:ln w="6346">
            <a:solidFill>
              <a:srgbClr val="000000"/>
            </a:solidFill>
          </a:ln>
        </p:spPr>
        <p:txBody>
          <a:bodyPr vert="horz" wrap="square" lIns="0" tIns="4445" rIns="0" bIns="0" rtlCol="0">
            <a:spAutoFit/>
          </a:bodyPr>
          <a:lstStyle/>
          <a:p>
            <a:pPr marL="95885" marR="123825">
              <a:lnSpc>
                <a:spcPct val="114999"/>
              </a:lnSpc>
              <a:spcBef>
                <a:spcPts val="35"/>
              </a:spcBef>
            </a:pPr>
            <a:r>
              <a:rPr sz="1600" dirty="0">
                <a:latin typeface="Calibri"/>
                <a:cs typeface="Calibri"/>
              </a:rPr>
              <a:t>Costumes </a:t>
            </a:r>
            <a:r>
              <a:rPr sz="1600" spc="-5" dirty="0">
                <a:latin typeface="Calibri"/>
                <a:cs typeface="Calibri"/>
              </a:rPr>
              <a:t>worn </a:t>
            </a:r>
            <a:r>
              <a:rPr sz="1600" dirty="0">
                <a:latin typeface="Calibri"/>
                <a:cs typeface="Calibri"/>
              </a:rPr>
              <a:t>by </a:t>
            </a:r>
            <a:r>
              <a:rPr sz="1600" spc="-5" dirty="0">
                <a:latin typeface="Calibri"/>
                <a:cs typeface="Calibri"/>
              </a:rPr>
              <a:t>Ygritte, Jon </a:t>
            </a:r>
            <a:r>
              <a:rPr sz="1600" dirty="0">
                <a:latin typeface="Calibri"/>
                <a:cs typeface="Calibri"/>
              </a:rPr>
              <a:t>Snow  and Tormund </a:t>
            </a:r>
            <a:r>
              <a:rPr sz="1600" spc="-5" dirty="0">
                <a:latin typeface="Calibri"/>
                <a:cs typeface="Calibri"/>
              </a:rPr>
              <a:t>Giantsbane, Oslo</a:t>
            </a:r>
            <a:r>
              <a:rPr sz="1600" spc="-70" dirty="0">
                <a:latin typeface="Calibri"/>
                <a:cs typeface="Calibri"/>
              </a:rPr>
              <a:t> </a:t>
            </a:r>
            <a:r>
              <a:rPr sz="1600" dirty="0">
                <a:latin typeface="Calibri"/>
                <a:cs typeface="Calibri"/>
              </a:rPr>
              <a:t>2014.</a:t>
            </a:r>
          </a:p>
          <a:p>
            <a:pPr marL="95885">
              <a:lnSpc>
                <a:spcPct val="100000"/>
              </a:lnSpc>
              <a:spcBef>
                <a:spcPts val="1385"/>
              </a:spcBef>
            </a:pPr>
            <a:r>
              <a:rPr sz="1200" spc="-5" dirty="0">
                <a:latin typeface="Calibri"/>
                <a:cs typeface="Calibri"/>
              </a:rPr>
              <a:t>B. </a:t>
            </a:r>
            <a:r>
              <a:rPr sz="1200" dirty="0">
                <a:latin typeface="Calibri"/>
                <a:cs typeface="Calibri"/>
              </a:rPr>
              <a:t>Skinstad. </a:t>
            </a:r>
            <a:r>
              <a:rPr sz="1200" spc="-10" dirty="0">
                <a:latin typeface="Calibri"/>
                <a:cs typeface="Calibri"/>
              </a:rPr>
              <a:t>CC3.</a:t>
            </a:r>
            <a:endParaRPr sz="1200" dirty="0">
              <a:latin typeface="Calibri"/>
              <a:cs typeface="Calibri"/>
            </a:endParaRPr>
          </a:p>
          <a:p>
            <a:pPr marL="95885" marR="127000">
              <a:lnSpc>
                <a:spcPct val="101699"/>
              </a:lnSpc>
              <a:spcBef>
                <a:spcPts val="1200"/>
              </a:spcBef>
            </a:pPr>
            <a:r>
              <a:rPr sz="1200" spc="-5" dirty="0">
                <a:latin typeface="Calibri"/>
                <a:cs typeface="Calibri"/>
              </a:rPr>
              <a:t>https://commons.wikimedia.org/wiki/File:Game_  of_Thrones_Oslo_exhibition_2014_-</a:t>
            </a:r>
            <a:endParaRPr sz="1200" dirty="0">
              <a:latin typeface="Calibri"/>
              <a:cs typeface="Calibri"/>
            </a:endParaRPr>
          </a:p>
          <a:p>
            <a:pPr marL="95885">
              <a:lnSpc>
                <a:spcPct val="100000"/>
              </a:lnSpc>
              <a:spcBef>
                <a:spcPts val="25"/>
              </a:spcBef>
            </a:pPr>
            <a:r>
              <a:rPr sz="1200" spc="-5" dirty="0">
                <a:latin typeface="Calibri"/>
                <a:cs typeface="Calibri"/>
              </a:rPr>
              <a:t>_Ygritte,_Jon_and_Tormund_costumes.jpg</a:t>
            </a:r>
            <a:endParaRPr sz="12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7534909" cy="391160"/>
          </a:xfrm>
          <a:prstGeom prst="rect">
            <a:avLst/>
          </a:prstGeom>
        </p:spPr>
        <p:txBody>
          <a:bodyPr vert="horz" wrap="square" lIns="0" tIns="12700" rIns="0" bIns="0" rtlCol="0">
            <a:spAutoFit/>
          </a:bodyPr>
          <a:lstStyle/>
          <a:p>
            <a:pPr marL="12700">
              <a:lnSpc>
                <a:spcPct val="100000"/>
              </a:lnSpc>
              <a:spcBef>
                <a:spcPts val="100"/>
              </a:spcBef>
            </a:pPr>
            <a:r>
              <a:rPr dirty="0"/>
              <a:t>Example 2: </a:t>
            </a:r>
            <a:r>
              <a:rPr spc="-5" dirty="0"/>
              <a:t>Survival </a:t>
            </a:r>
            <a:r>
              <a:rPr spc="-10" dirty="0"/>
              <a:t>rates </a:t>
            </a:r>
            <a:r>
              <a:rPr dirty="0"/>
              <a:t>of </a:t>
            </a:r>
            <a:r>
              <a:rPr spc="-5" dirty="0"/>
              <a:t>characters </a:t>
            </a:r>
            <a:r>
              <a:rPr spc="-10" dirty="0"/>
              <a:t>in </a:t>
            </a:r>
            <a:r>
              <a:rPr spc="-5" dirty="0"/>
              <a:t>Game </a:t>
            </a:r>
            <a:r>
              <a:rPr dirty="0"/>
              <a:t>of</a:t>
            </a:r>
            <a:r>
              <a:rPr spc="5" dirty="0"/>
              <a:t> </a:t>
            </a:r>
            <a:r>
              <a:rPr dirty="0"/>
              <a:t>Thrones.</a:t>
            </a:r>
          </a:p>
        </p:txBody>
      </p:sp>
      <p:sp>
        <p:nvSpPr>
          <p:cNvPr id="3" name="object 3"/>
          <p:cNvSpPr txBox="1"/>
          <p:nvPr/>
        </p:nvSpPr>
        <p:spPr>
          <a:xfrm>
            <a:off x="718818" y="1416702"/>
            <a:ext cx="4615181" cy="352019"/>
          </a:xfrm>
          <a:prstGeom prst="rect">
            <a:avLst/>
          </a:prstGeom>
        </p:spPr>
        <p:txBody>
          <a:bodyPr vert="horz" wrap="square" lIns="0" tIns="13335" rIns="0" bIns="0" rtlCol="0">
            <a:spAutoFit/>
          </a:bodyPr>
          <a:lstStyle/>
          <a:p>
            <a:pPr marL="12700">
              <a:lnSpc>
                <a:spcPct val="100000"/>
              </a:lnSpc>
              <a:spcBef>
                <a:spcPts val="105"/>
              </a:spcBef>
            </a:pPr>
            <a:r>
              <a:rPr sz="2200" b="1" dirty="0">
                <a:latin typeface="Calibri"/>
                <a:cs typeface="Calibri"/>
              </a:rPr>
              <a:t>Death </a:t>
            </a:r>
            <a:r>
              <a:rPr sz="2200" b="1" spc="5" dirty="0">
                <a:latin typeface="Calibri"/>
                <a:cs typeface="Calibri"/>
              </a:rPr>
              <a:t>of </a:t>
            </a:r>
            <a:r>
              <a:rPr sz="2200" b="1" spc="-5" dirty="0">
                <a:latin typeface="Calibri"/>
                <a:cs typeface="Calibri"/>
              </a:rPr>
              <a:t>male characters </a:t>
            </a:r>
            <a:r>
              <a:rPr sz="2200" b="1" dirty="0">
                <a:latin typeface="Calibri"/>
                <a:cs typeface="Calibri"/>
              </a:rPr>
              <a:t>–</a:t>
            </a:r>
            <a:r>
              <a:rPr sz="2200" b="1" spc="-85" dirty="0">
                <a:latin typeface="Calibri"/>
                <a:cs typeface="Calibri"/>
              </a:rPr>
              <a:t> </a:t>
            </a:r>
            <a:r>
              <a:rPr sz="2200" b="1" dirty="0">
                <a:latin typeface="Calibri"/>
                <a:cs typeface="Calibri"/>
              </a:rPr>
              <a:t>causes</a:t>
            </a:r>
          </a:p>
        </p:txBody>
      </p:sp>
      <p:sp>
        <p:nvSpPr>
          <p:cNvPr id="4" name="object 4"/>
          <p:cNvSpPr txBox="1"/>
          <p:nvPr/>
        </p:nvSpPr>
        <p:spPr>
          <a:xfrm>
            <a:off x="718819" y="2124694"/>
            <a:ext cx="1762760" cy="193002"/>
          </a:xfrm>
          <a:prstGeom prst="rect">
            <a:avLst/>
          </a:prstGeom>
        </p:spPr>
        <p:txBody>
          <a:bodyPr vert="horz" wrap="square" lIns="0" tIns="15875" rIns="0" bIns="0" rtlCol="0">
            <a:spAutoFit/>
          </a:bodyPr>
          <a:lstStyle/>
          <a:p>
            <a:pPr marL="12700">
              <a:lnSpc>
                <a:spcPct val="100000"/>
              </a:lnSpc>
              <a:spcBef>
                <a:spcPts val="125"/>
              </a:spcBef>
              <a:tabLst>
                <a:tab pos="1017905" algn="l"/>
              </a:tabLst>
            </a:pPr>
            <a:r>
              <a:rPr sz="1150" b="1" spc="25" dirty="0">
                <a:solidFill>
                  <a:srgbClr val="3E3E3E"/>
                </a:solidFill>
                <a:latin typeface="Courier New"/>
                <a:cs typeface="Courier New"/>
              </a:rPr>
              <a:t>nam</a:t>
            </a:r>
            <a:r>
              <a:rPr sz="1150" b="1" spc="30" dirty="0">
                <a:solidFill>
                  <a:srgbClr val="3E3E3E"/>
                </a:solidFill>
                <a:latin typeface="Courier New"/>
                <a:cs typeface="Courier New"/>
              </a:rPr>
              <a:t>e</a:t>
            </a:r>
            <a:r>
              <a:rPr sz="1150" b="1" dirty="0">
                <a:solidFill>
                  <a:srgbClr val="3E3E3E"/>
                </a:solidFill>
                <a:latin typeface="Courier New"/>
                <a:cs typeface="Courier New"/>
              </a:rPr>
              <a:t>	</a:t>
            </a:r>
            <a:r>
              <a:rPr sz="1150" b="1" spc="25" dirty="0">
                <a:solidFill>
                  <a:srgbClr val="3E3E3E"/>
                </a:solidFill>
                <a:latin typeface="Courier New"/>
                <a:cs typeface="Courier New"/>
              </a:rPr>
              <a:t>time.hrs</a:t>
            </a:r>
            <a:endParaRPr sz="1150" b="1">
              <a:latin typeface="Courier New"/>
              <a:cs typeface="Courier New"/>
            </a:endParaRPr>
          </a:p>
        </p:txBody>
      </p:sp>
      <p:sp>
        <p:nvSpPr>
          <p:cNvPr id="5" name="object 5"/>
          <p:cNvSpPr txBox="1"/>
          <p:nvPr/>
        </p:nvSpPr>
        <p:spPr>
          <a:xfrm>
            <a:off x="718819" y="2306828"/>
            <a:ext cx="1122680" cy="1244600"/>
          </a:xfrm>
          <a:prstGeom prst="rect">
            <a:avLst/>
          </a:prstGeom>
        </p:spPr>
        <p:txBody>
          <a:bodyPr vert="horz" wrap="square" lIns="0" tIns="13970" rIns="0" bIns="0" rtlCol="0">
            <a:spAutoFit/>
          </a:bodyPr>
          <a:lstStyle/>
          <a:p>
            <a:pPr marL="12700" marR="5080" algn="just">
              <a:lnSpc>
                <a:spcPct val="110800"/>
              </a:lnSpc>
              <a:spcBef>
                <a:spcPts val="110"/>
              </a:spcBef>
            </a:pPr>
            <a:r>
              <a:rPr sz="1200" b="1" spc="-5" dirty="0">
                <a:solidFill>
                  <a:srgbClr val="3E3E3E"/>
                </a:solidFill>
                <a:latin typeface="Courier New"/>
                <a:cs typeface="Courier New"/>
              </a:rPr>
              <a:t>Waymar</a:t>
            </a:r>
            <a:r>
              <a:rPr sz="1200" b="1" spc="-95" dirty="0">
                <a:solidFill>
                  <a:srgbClr val="3E3E3E"/>
                </a:solidFill>
                <a:latin typeface="Courier New"/>
                <a:cs typeface="Courier New"/>
              </a:rPr>
              <a:t> </a:t>
            </a:r>
            <a:r>
              <a:rPr sz="1200" b="1" spc="-5" dirty="0">
                <a:solidFill>
                  <a:srgbClr val="3E3E3E"/>
                </a:solidFill>
                <a:latin typeface="Courier New"/>
                <a:cs typeface="Courier New"/>
              </a:rPr>
              <a:t>Royce  Gared</a:t>
            </a:r>
            <a:r>
              <a:rPr sz="1200" b="1" spc="-95" dirty="0">
                <a:solidFill>
                  <a:srgbClr val="3E3E3E"/>
                </a:solidFill>
                <a:latin typeface="Courier New"/>
                <a:cs typeface="Courier New"/>
              </a:rPr>
              <a:t> </a:t>
            </a:r>
            <a:r>
              <a:rPr sz="1200" b="1" spc="-5" dirty="0">
                <a:solidFill>
                  <a:srgbClr val="3E3E3E"/>
                </a:solidFill>
                <a:latin typeface="Courier New"/>
                <a:cs typeface="Courier New"/>
              </a:rPr>
              <a:t>Tuttle  Will</a:t>
            </a:r>
            <a:endParaRPr sz="1200" b="1">
              <a:latin typeface="Courier New"/>
              <a:cs typeface="Courier New"/>
            </a:endParaRPr>
          </a:p>
          <a:p>
            <a:pPr marL="12700" marR="187325">
              <a:lnSpc>
                <a:spcPct val="110800"/>
              </a:lnSpc>
              <a:spcBef>
                <a:spcPts val="15"/>
              </a:spcBef>
            </a:pPr>
            <a:r>
              <a:rPr sz="1200" b="1" spc="-5" dirty="0">
                <a:solidFill>
                  <a:srgbClr val="3E3E3E"/>
                </a:solidFill>
                <a:latin typeface="Courier New"/>
                <a:cs typeface="Courier New"/>
              </a:rPr>
              <a:t>Jon Snow  Bran</a:t>
            </a:r>
            <a:r>
              <a:rPr sz="1200" b="1" spc="-95" dirty="0">
                <a:solidFill>
                  <a:srgbClr val="3E3E3E"/>
                </a:solidFill>
                <a:latin typeface="Courier New"/>
                <a:cs typeface="Courier New"/>
              </a:rPr>
              <a:t> </a:t>
            </a:r>
            <a:r>
              <a:rPr sz="1200" b="1" spc="-5" dirty="0">
                <a:solidFill>
                  <a:srgbClr val="3E3E3E"/>
                </a:solidFill>
                <a:latin typeface="Courier New"/>
                <a:cs typeface="Courier New"/>
              </a:rPr>
              <a:t>Stark  Robb</a:t>
            </a:r>
            <a:r>
              <a:rPr sz="1200" b="1" spc="-95" dirty="0">
                <a:solidFill>
                  <a:srgbClr val="3E3E3E"/>
                </a:solidFill>
                <a:latin typeface="Courier New"/>
                <a:cs typeface="Courier New"/>
              </a:rPr>
              <a:t> </a:t>
            </a:r>
            <a:r>
              <a:rPr sz="1200" b="1" spc="-5" dirty="0">
                <a:solidFill>
                  <a:srgbClr val="3E3E3E"/>
                </a:solidFill>
                <a:latin typeface="Courier New"/>
                <a:cs typeface="Courier New"/>
              </a:rPr>
              <a:t>Stark</a:t>
            </a:r>
            <a:endParaRPr sz="1200" b="1">
              <a:latin typeface="Courier New"/>
              <a:cs typeface="Courier New"/>
            </a:endParaRPr>
          </a:p>
        </p:txBody>
      </p:sp>
      <p:sp>
        <p:nvSpPr>
          <p:cNvPr id="6" name="object 6"/>
          <p:cNvSpPr txBox="1"/>
          <p:nvPr/>
        </p:nvSpPr>
        <p:spPr>
          <a:xfrm>
            <a:off x="1998846" y="2306828"/>
            <a:ext cx="483234" cy="1244600"/>
          </a:xfrm>
          <a:prstGeom prst="rect">
            <a:avLst/>
          </a:prstGeom>
        </p:spPr>
        <p:txBody>
          <a:bodyPr vert="horz" wrap="square" lIns="0" tIns="33655" rIns="0" bIns="0" rtlCol="0">
            <a:spAutoFit/>
          </a:bodyPr>
          <a:lstStyle/>
          <a:p>
            <a:pPr marL="103505">
              <a:lnSpc>
                <a:spcPct val="100000"/>
              </a:lnSpc>
              <a:spcBef>
                <a:spcPts val="265"/>
              </a:spcBef>
            </a:pPr>
            <a:r>
              <a:rPr sz="1200" b="1" spc="-5" dirty="0">
                <a:solidFill>
                  <a:srgbClr val="3E3E3E"/>
                </a:solidFill>
                <a:latin typeface="Courier New"/>
                <a:cs typeface="Courier New"/>
              </a:rPr>
              <a:t>0.10</a:t>
            </a:r>
            <a:endParaRPr sz="1200" b="1">
              <a:latin typeface="Courier New"/>
              <a:cs typeface="Courier New"/>
            </a:endParaRPr>
          </a:p>
          <a:p>
            <a:pPr marL="103505">
              <a:lnSpc>
                <a:spcPct val="100000"/>
              </a:lnSpc>
              <a:spcBef>
                <a:spcPts val="170"/>
              </a:spcBef>
            </a:pPr>
            <a:r>
              <a:rPr sz="1200" b="1" spc="-5" dirty="0">
                <a:solidFill>
                  <a:srgbClr val="3E3E3E"/>
                </a:solidFill>
                <a:latin typeface="Courier New"/>
                <a:cs typeface="Courier New"/>
              </a:rPr>
              <a:t>0.11</a:t>
            </a:r>
            <a:endParaRPr sz="1200" b="1">
              <a:latin typeface="Courier New"/>
              <a:cs typeface="Courier New"/>
            </a:endParaRPr>
          </a:p>
          <a:p>
            <a:pPr marL="104139">
              <a:lnSpc>
                <a:spcPct val="100000"/>
              </a:lnSpc>
              <a:spcBef>
                <a:spcPts val="145"/>
              </a:spcBef>
            </a:pPr>
            <a:r>
              <a:rPr sz="1200" b="1" spc="-5" dirty="0">
                <a:solidFill>
                  <a:srgbClr val="3E3E3E"/>
                </a:solidFill>
                <a:latin typeface="Courier New"/>
                <a:cs typeface="Courier New"/>
              </a:rPr>
              <a:t>0.19</a:t>
            </a:r>
            <a:endParaRPr sz="1200" b="1">
              <a:latin typeface="Courier New"/>
              <a:cs typeface="Courier New"/>
            </a:endParaRPr>
          </a:p>
          <a:p>
            <a:pPr marL="12700">
              <a:lnSpc>
                <a:spcPct val="100000"/>
              </a:lnSpc>
              <a:spcBef>
                <a:spcPts val="165"/>
              </a:spcBef>
            </a:pPr>
            <a:r>
              <a:rPr sz="1200" b="1" spc="-5" dirty="0">
                <a:solidFill>
                  <a:srgbClr val="3E3E3E"/>
                </a:solidFill>
                <a:latin typeface="Courier New"/>
                <a:cs typeface="Courier New"/>
              </a:rPr>
              <a:t>63.99</a:t>
            </a:r>
            <a:endParaRPr sz="1200" b="1">
              <a:latin typeface="Courier New"/>
              <a:cs typeface="Courier New"/>
            </a:endParaRPr>
          </a:p>
          <a:p>
            <a:pPr marL="12700">
              <a:lnSpc>
                <a:spcPct val="100000"/>
              </a:lnSpc>
              <a:spcBef>
                <a:spcPts val="170"/>
              </a:spcBef>
            </a:pPr>
            <a:r>
              <a:rPr sz="1200" b="1" spc="-5" dirty="0">
                <a:solidFill>
                  <a:srgbClr val="3E3E3E"/>
                </a:solidFill>
                <a:latin typeface="Courier New"/>
                <a:cs typeface="Courier New"/>
              </a:rPr>
              <a:t>63.99</a:t>
            </a:r>
            <a:endParaRPr sz="1200" b="1">
              <a:latin typeface="Courier New"/>
              <a:cs typeface="Courier New"/>
            </a:endParaRPr>
          </a:p>
          <a:p>
            <a:pPr marL="12700">
              <a:lnSpc>
                <a:spcPct val="100000"/>
              </a:lnSpc>
              <a:spcBef>
                <a:spcPts val="145"/>
              </a:spcBef>
            </a:pPr>
            <a:r>
              <a:rPr sz="1200" b="1" spc="-5" dirty="0">
                <a:solidFill>
                  <a:srgbClr val="3E3E3E"/>
                </a:solidFill>
                <a:latin typeface="Courier New"/>
                <a:cs typeface="Courier New"/>
              </a:rPr>
              <a:t>24.34</a:t>
            </a:r>
            <a:endParaRPr sz="1200" b="1">
              <a:latin typeface="Courier New"/>
              <a:cs typeface="Courier New"/>
            </a:endParaRPr>
          </a:p>
        </p:txBody>
      </p:sp>
      <p:sp>
        <p:nvSpPr>
          <p:cNvPr id="7" name="object 7"/>
          <p:cNvSpPr txBox="1"/>
          <p:nvPr/>
        </p:nvSpPr>
        <p:spPr>
          <a:xfrm>
            <a:off x="718819" y="3547364"/>
            <a:ext cx="1762760" cy="19749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3E3E3E"/>
                </a:solidFill>
                <a:latin typeface="Courier New"/>
                <a:cs typeface="Courier New"/>
              </a:rPr>
              <a:t>Rodrik Cassel</a:t>
            </a:r>
            <a:r>
              <a:rPr sz="1200" b="1" spc="-85" dirty="0">
                <a:solidFill>
                  <a:srgbClr val="3E3E3E"/>
                </a:solidFill>
                <a:latin typeface="Courier New"/>
                <a:cs typeface="Courier New"/>
              </a:rPr>
              <a:t> </a:t>
            </a:r>
            <a:r>
              <a:rPr sz="1200" b="1" spc="-5" dirty="0">
                <a:solidFill>
                  <a:srgbClr val="3E3E3E"/>
                </a:solidFill>
                <a:latin typeface="Courier New"/>
                <a:cs typeface="Courier New"/>
              </a:rPr>
              <a:t>12.70</a:t>
            </a:r>
            <a:endParaRPr sz="1200" b="1">
              <a:latin typeface="Courier New"/>
              <a:cs typeface="Courier New"/>
            </a:endParaRPr>
          </a:p>
        </p:txBody>
      </p:sp>
      <p:sp>
        <p:nvSpPr>
          <p:cNvPr id="8" name="object 8"/>
          <p:cNvSpPr txBox="1">
            <a:spLocks noGrp="1"/>
          </p:cNvSpPr>
          <p:nvPr>
            <p:ph type="body" idx="1"/>
          </p:nvPr>
        </p:nvSpPr>
        <p:spPr>
          <a:prstGeom prst="rect">
            <a:avLst/>
          </a:prstGeom>
        </p:spPr>
        <p:txBody>
          <a:bodyPr vert="horz" wrap="square" lIns="0" tIns="17145" rIns="0" bIns="0" rtlCol="0">
            <a:spAutoFit/>
          </a:bodyPr>
          <a:lstStyle/>
          <a:p>
            <a:pPr marL="2938145" marR="5080" indent="2291715" algn="r">
              <a:lnSpc>
                <a:spcPct val="112900"/>
              </a:lnSpc>
              <a:spcBef>
                <a:spcPts val="135"/>
              </a:spcBef>
            </a:pPr>
            <a:r>
              <a:rPr sz="1150" b="1" spc="25" dirty="0">
                <a:latin typeface="Courier New"/>
                <a:cs typeface="Courier New"/>
              </a:rPr>
              <a:t>death</a:t>
            </a:r>
            <a:r>
              <a:rPr sz="1150" b="1" spc="50" dirty="0">
                <a:latin typeface="Courier New"/>
                <a:cs typeface="Courier New"/>
              </a:rPr>
              <a:t>_</a:t>
            </a:r>
            <a:r>
              <a:rPr sz="1150" b="1" spc="25" dirty="0">
                <a:latin typeface="Courier New"/>
                <a:cs typeface="Courier New"/>
              </a:rPr>
              <a:t>description  </a:t>
            </a:r>
            <a:r>
              <a:rPr b="1" spc="-5" dirty="0"/>
              <a:t>Killed by </a:t>
            </a:r>
            <a:r>
              <a:rPr b="1" dirty="0"/>
              <a:t>a </a:t>
            </a:r>
            <a:r>
              <a:rPr b="1" spc="-5" dirty="0"/>
              <a:t>white walker in</a:t>
            </a:r>
            <a:r>
              <a:rPr b="1" spc="-75" dirty="0"/>
              <a:t> </a:t>
            </a:r>
            <a:r>
              <a:rPr b="1" dirty="0"/>
              <a:t>a</a:t>
            </a:r>
            <a:r>
              <a:rPr b="1" spc="-15" dirty="0"/>
              <a:t> </a:t>
            </a:r>
            <a:r>
              <a:rPr b="1" spc="-5" dirty="0"/>
              <a:t>forest  Decapitation by </a:t>
            </a:r>
            <a:r>
              <a:rPr b="1" dirty="0"/>
              <a:t>a </a:t>
            </a:r>
            <a:r>
              <a:rPr b="1" spc="-5" dirty="0"/>
              <a:t>white walker in </a:t>
            </a:r>
            <a:r>
              <a:rPr b="1" dirty="0"/>
              <a:t>a</a:t>
            </a:r>
            <a:r>
              <a:rPr b="1" spc="-85" dirty="0"/>
              <a:t> </a:t>
            </a:r>
            <a:r>
              <a:rPr b="1" spc="-5" dirty="0"/>
              <a:t>forest</a:t>
            </a:r>
            <a:endParaRPr sz="1150" b="1">
              <a:latin typeface="Courier New"/>
              <a:cs typeface="Courier New"/>
            </a:endParaRPr>
          </a:p>
          <a:p>
            <a:pPr marR="14604" algn="r">
              <a:lnSpc>
                <a:spcPct val="100000"/>
              </a:lnSpc>
              <a:spcBef>
                <a:spcPts val="145"/>
              </a:spcBef>
            </a:pPr>
            <a:r>
              <a:rPr b="1" spc="-5" dirty="0"/>
              <a:t>Decapitation by Ned Stark (legal execution) in </a:t>
            </a:r>
            <a:r>
              <a:rPr b="1" dirty="0"/>
              <a:t>a</a:t>
            </a:r>
            <a:r>
              <a:rPr b="1" spc="-70" dirty="0"/>
              <a:t> </a:t>
            </a:r>
            <a:r>
              <a:rPr b="1" spc="-5" dirty="0"/>
              <a:t>field</a:t>
            </a:r>
          </a:p>
          <a:p>
            <a:pPr marL="6413500">
              <a:lnSpc>
                <a:spcPct val="100000"/>
              </a:lnSpc>
              <a:spcBef>
                <a:spcPts val="165"/>
              </a:spcBef>
            </a:pPr>
            <a:r>
              <a:rPr b="1" spc="-5" dirty="0"/>
              <a:t>&lt;NA&gt;</a:t>
            </a:r>
          </a:p>
          <a:p>
            <a:pPr marL="6413500">
              <a:lnSpc>
                <a:spcPct val="100000"/>
              </a:lnSpc>
              <a:spcBef>
                <a:spcPts val="170"/>
              </a:spcBef>
            </a:pPr>
            <a:r>
              <a:rPr b="1" spc="-5" dirty="0"/>
              <a:t>&lt;NA&gt;</a:t>
            </a:r>
          </a:p>
          <a:p>
            <a:pPr marL="1566545" marR="14604" indent="-1554480">
              <a:lnSpc>
                <a:spcPts val="1610"/>
              </a:lnSpc>
              <a:spcBef>
                <a:spcPts val="55"/>
              </a:spcBef>
            </a:pPr>
            <a:r>
              <a:rPr b="1" spc="-5" dirty="0"/>
              <a:t>Shot by arrows and stabbed in the abdomen in the wedding hall at The Twins  Decapitated by Theon Greyjoy in Winterfell castle</a:t>
            </a:r>
            <a:r>
              <a:rPr b="1" spc="-70" dirty="0"/>
              <a:t> </a:t>
            </a:r>
            <a:r>
              <a:rPr b="1" spc="-5" dirty="0"/>
              <a:t>grounds</a:t>
            </a:r>
          </a:p>
        </p:txBody>
      </p:sp>
      <p:sp>
        <p:nvSpPr>
          <p:cNvPr id="9" name="object 9"/>
          <p:cNvSpPr txBox="1"/>
          <p:nvPr/>
        </p:nvSpPr>
        <p:spPr>
          <a:xfrm>
            <a:off x="1998816" y="3751579"/>
            <a:ext cx="7797165" cy="19749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3E3E3E"/>
                </a:solidFill>
                <a:latin typeface="Courier New"/>
                <a:cs typeface="Courier New"/>
              </a:rPr>
              <a:t>49.15 Shot with an arrow through the thorax by Ramsay Bolton in field near</a:t>
            </a:r>
            <a:r>
              <a:rPr sz="1200" b="1" spc="-35" dirty="0">
                <a:solidFill>
                  <a:srgbClr val="3E3E3E"/>
                </a:solidFill>
                <a:latin typeface="Courier New"/>
                <a:cs typeface="Courier New"/>
              </a:rPr>
              <a:t> </a:t>
            </a:r>
            <a:r>
              <a:rPr sz="1200" b="1" spc="-5" dirty="0">
                <a:solidFill>
                  <a:srgbClr val="3E3E3E"/>
                </a:solidFill>
                <a:latin typeface="Courier New"/>
                <a:cs typeface="Courier New"/>
              </a:rPr>
              <a:t>Winterfell</a:t>
            </a:r>
            <a:endParaRPr sz="1200" b="1" dirty="0">
              <a:latin typeface="Courier New"/>
              <a:cs typeface="Courier New"/>
            </a:endParaRPr>
          </a:p>
        </p:txBody>
      </p:sp>
      <p:sp>
        <p:nvSpPr>
          <p:cNvPr id="10" name="object 10"/>
          <p:cNvSpPr txBox="1"/>
          <p:nvPr/>
        </p:nvSpPr>
        <p:spPr>
          <a:xfrm>
            <a:off x="2090256" y="3937507"/>
            <a:ext cx="391160" cy="427990"/>
          </a:xfrm>
          <a:prstGeom prst="rect">
            <a:avLst/>
          </a:prstGeom>
        </p:spPr>
        <p:txBody>
          <a:bodyPr vert="horz" wrap="square" lIns="0" tIns="31114" rIns="0" bIns="0" rtlCol="0">
            <a:spAutoFit/>
          </a:bodyPr>
          <a:lstStyle/>
          <a:p>
            <a:pPr marL="12700">
              <a:lnSpc>
                <a:spcPct val="100000"/>
              </a:lnSpc>
              <a:spcBef>
                <a:spcPts val="244"/>
              </a:spcBef>
            </a:pPr>
            <a:r>
              <a:rPr sz="1200" b="1" spc="-5" dirty="0">
                <a:solidFill>
                  <a:srgbClr val="3E3E3E"/>
                </a:solidFill>
                <a:latin typeface="Courier New"/>
                <a:cs typeface="Courier New"/>
              </a:rPr>
              <a:t>7.67</a:t>
            </a:r>
            <a:endParaRPr sz="1200" b="1">
              <a:latin typeface="Courier New"/>
              <a:cs typeface="Courier New"/>
            </a:endParaRPr>
          </a:p>
          <a:p>
            <a:pPr marL="12700">
              <a:lnSpc>
                <a:spcPct val="100000"/>
              </a:lnSpc>
              <a:spcBef>
                <a:spcPts val="140"/>
              </a:spcBef>
            </a:pPr>
            <a:r>
              <a:rPr sz="1200" b="1" spc="-5" dirty="0">
                <a:solidFill>
                  <a:srgbClr val="3E3E3E"/>
                </a:solidFill>
                <a:latin typeface="Courier New"/>
                <a:cs typeface="Courier New"/>
              </a:rPr>
              <a:t>4.16</a:t>
            </a:r>
            <a:endParaRPr sz="1200" b="1">
              <a:latin typeface="Courier New"/>
              <a:cs typeface="Courier New"/>
            </a:endParaRPr>
          </a:p>
        </p:txBody>
      </p:sp>
      <p:sp>
        <p:nvSpPr>
          <p:cNvPr id="11" name="object 11"/>
          <p:cNvSpPr txBox="1"/>
          <p:nvPr/>
        </p:nvSpPr>
        <p:spPr>
          <a:xfrm>
            <a:off x="3370371" y="3937507"/>
            <a:ext cx="6425565" cy="427990"/>
          </a:xfrm>
          <a:prstGeom prst="rect">
            <a:avLst/>
          </a:prstGeom>
        </p:spPr>
        <p:txBody>
          <a:bodyPr vert="horz" wrap="square" lIns="0" tIns="12700" rIns="0" bIns="0" rtlCol="0">
            <a:spAutoFit/>
          </a:bodyPr>
          <a:lstStyle/>
          <a:p>
            <a:pPr marL="12700" marR="5080" indent="365760">
              <a:lnSpc>
                <a:spcPct val="110000"/>
              </a:lnSpc>
              <a:spcBef>
                <a:spcPts val="100"/>
              </a:spcBef>
            </a:pPr>
            <a:r>
              <a:rPr sz="1200" b="1" spc="-5" dirty="0">
                <a:solidFill>
                  <a:srgbClr val="3E3E3E"/>
                </a:solidFill>
                <a:latin typeface="Courier New"/>
                <a:cs typeface="Courier New"/>
              </a:rPr>
              <a:t>Decapitated by Ilyn Payne on the steps of the Great Sept of Baelor  Stabbed in the eye by Jamie Lannister in the streets of King's</a:t>
            </a:r>
            <a:r>
              <a:rPr sz="1200" b="1" spc="-45" dirty="0">
                <a:solidFill>
                  <a:srgbClr val="3E3E3E"/>
                </a:solidFill>
                <a:latin typeface="Courier New"/>
                <a:cs typeface="Courier New"/>
              </a:rPr>
              <a:t> </a:t>
            </a:r>
            <a:r>
              <a:rPr sz="1200" b="1" spc="-5" dirty="0">
                <a:solidFill>
                  <a:srgbClr val="3E3E3E"/>
                </a:solidFill>
                <a:latin typeface="Courier New"/>
                <a:cs typeface="Courier New"/>
              </a:rPr>
              <a:t>Landing</a:t>
            </a:r>
            <a:endParaRPr sz="1200" b="1">
              <a:latin typeface="Courier New"/>
              <a:cs typeface="Courier New"/>
            </a:endParaRPr>
          </a:p>
        </p:txBody>
      </p:sp>
      <p:sp>
        <p:nvSpPr>
          <p:cNvPr id="12" name="object 12"/>
          <p:cNvSpPr txBox="1"/>
          <p:nvPr/>
        </p:nvSpPr>
        <p:spPr>
          <a:xfrm>
            <a:off x="718819" y="3730244"/>
            <a:ext cx="1122680" cy="839469"/>
          </a:xfrm>
          <a:prstGeom prst="rect">
            <a:avLst/>
          </a:prstGeom>
        </p:spPr>
        <p:txBody>
          <a:bodyPr vert="horz" wrap="square" lIns="0" tIns="13970" rIns="0" bIns="0" rtlCol="0">
            <a:spAutoFit/>
          </a:bodyPr>
          <a:lstStyle/>
          <a:p>
            <a:pPr marL="12700" marR="5080" algn="just">
              <a:lnSpc>
                <a:spcPct val="110800"/>
              </a:lnSpc>
              <a:spcBef>
                <a:spcPts val="110"/>
              </a:spcBef>
            </a:pPr>
            <a:r>
              <a:rPr sz="1200" b="1" spc="-5" dirty="0">
                <a:solidFill>
                  <a:srgbClr val="3E3E3E"/>
                </a:solidFill>
                <a:latin typeface="Courier New"/>
                <a:cs typeface="Courier New"/>
              </a:rPr>
              <a:t>Rickon</a:t>
            </a:r>
            <a:r>
              <a:rPr sz="1200" b="1" spc="-95" dirty="0">
                <a:solidFill>
                  <a:srgbClr val="3E3E3E"/>
                </a:solidFill>
                <a:latin typeface="Courier New"/>
                <a:cs typeface="Courier New"/>
              </a:rPr>
              <a:t> </a:t>
            </a:r>
            <a:r>
              <a:rPr sz="1200" b="1" spc="-5" dirty="0">
                <a:solidFill>
                  <a:srgbClr val="3E3E3E"/>
                </a:solidFill>
                <a:latin typeface="Courier New"/>
                <a:cs typeface="Courier New"/>
              </a:rPr>
              <a:t>Stark  Eddard</a:t>
            </a:r>
            <a:r>
              <a:rPr sz="1200" b="1" spc="-95" dirty="0">
                <a:solidFill>
                  <a:srgbClr val="3E3E3E"/>
                </a:solidFill>
                <a:latin typeface="Courier New"/>
                <a:cs typeface="Courier New"/>
              </a:rPr>
              <a:t> </a:t>
            </a:r>
            <a:r>
              <a:rPr sz="1200" b="1" spc="-5" dirty="0">
                <a:solidFill>
                  <a:srgbClr val="3E3E3E"/>
                </a:solidFill>
                <a:latin typeface="Courier New"/>
                <a:cs typeface="Courier New"/>
              </a:rPr>
              <a:t>Stark  Jory</a:t>
            </a:r>
            <a:r>
              <a:rPr sz="1200" b="1" spc="-55" dirty="0">
                <a:solidFill>
                  <a:srgbClr val="3E3E3E"/>
                </a:solidFill>
                <a:latin typeface="Courier New"/>
                <a:cs typeface="Courier New"/>
              </a:rPr>
              <a:t> </a:t>
            </a:r>
            <a:r>
              <a:rPr sz="1200" b="1" spc="-5" dirty="0">
                <a:solidFill>
                  <a:srgbClr val="3E3E3E"/>
                </a:solidFill>
                <a:latin typeface="Courier New"/>
                <a:cs typeface="Courier New"/>
              </a:rPr>
              <a:t>Cassel</a:t>
            </a:r>
            <a:endParaRPr sz="1200" b="1">
              <a:latin typeface="Courier New"/>
              <a:cs typeface="Courier New"/>
            </a:endParaRPr>
          </a:p>
          <a:p>
            <a:pPr marL="12700">
              <a:lnSpc>
                <a:spcPct val="100000"/>
              </a:lnSpc>
              <a:spcBef>
                <a:spcPts val="170"/>
              </a:spcBef>
            </a:pPr>
            <a:r>
              <a:rPr sz="1200" b="1" spc="-5" dirty="0">
                <a:solidFill>
                  <a:srgbClr val="3E3E3E"/>
                </a:solidFill>
                <a:latin typeface="Courier New"/>
                <a:cs typeface="Courier New"/>
              </a:rPr>
              <a:t>...</a:t>
            </a:r>
            <a:endParaRPr sz="1200" b="1">
              <a:latin typeface="Courier New"/>
              <a:cs typeface="Courier New"/>
            </a:endParaRPr>
          </a:p>
        </p:txBody>
      </p:sp>
      <p:sp>
        <p:nvSpPr>
          <p:cNvPr id="13" name="object 13"/>
          <p:cNvSpPr txBox="1"/>
          <p:nvPr/>
        </p:nvSpPr>
        <p:spPr>
          <a:xfrm>
            <a:off x="478027" y="6671564"/>
            <a:ext cx="360108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3E3E3E"/>
                </a:solidFill>
                <a:latin typeface="Calibri"/>
                <a:cs typeface="Calibri"/>
              </a:rPr>
              <a:t>Lystad, </a:t>
            </a:r>
            <a:r>
              <a:rPr sz="1200" spc="-5" dirty="0">
                <a:solidFill>
                  <a:srgbClr val="3E3E3E"/>
                </a:solidFill>
                <a:latin typeface="Calibri"/>
                <a:cs typeface="Calibri"/>
              </a:rPr>
              <a:t>R. </a:t>
            </a:r>
            <a:r>
              <a:rPr sz="1200" spc="-10" dirty="0">
                <a:solidFill>
                  <a:srgbClr val="3E3E3E"/>
                </a:solidFill>
                <a:latin typeface="Calibri"/>
                <a:cs typeface="Calibri"/>
              </a:rPr>
              <a:t>P. </a:t>
            </a:r>
            <a:r>
              <a:rPr sz="1200" spc="-5" dirty="0">
                <a:solidFill>
                  <a:srgbClr val="3E3E3E"/>
                </a:solidFill>
                <a:latin typeface="Calibri"/>
                <a:cs typeface="Calibri"/>
              </a:rPr>
              <a:t>and B. T. Brown. 2018. </a:t>
            </a:r>
            <a:r>
              <a:rPr sz="1200" i="1" dirty="0">
                <a:solidFill>
                  <a:srgbClr val="3E3E3E"/>
                </a:solidFill>
                <a:latin typeface="Calibri"/>
                <a:cs typeface="Calibri"/>
              </a:rPr>
              <a:t>Injury Epidemiology</a:t>
            </a:r>
            <a:r>
              <a:rPr sz="1200" i="1" spc="-50" dirty="0">
                <a:solidFill>
                  <a:srgbClr val="3E3E3E"/>
                </a:solidFill>
                <a:latin typeface="Calibri"/>
                <a:cs typeface="Calibri"/>
              </a:rPr>
              <a:t> </a:t>
            </a:r>
            <a:r>
              <a:rPr sz="1200" spc="-10" dirty="0">
                <a:solidFill>
                  <a:srgbClr val="3E3E3E"/>
                </a:solidFill>
                <a:latin typeface="Calibri"/>
                <a:cs typeface="Calibri"/>
              </a:rPr>
              <a:t>5:</a:t>
            </a:r>
            <a:endParaRPr sz="12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8819" y="703579"/>
            <a:ext cx="7534909"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Example 2: </a:t>
            </a:r>
            <a:r>
              <a:rPr sz="2400" b="1" spc="-5" dirty="0">
                <a:latin typeface="Calibri"/>
                <a:cs typeface="Calibri"/>
              </a:rPr>
              <a:t>Survival </a:t>
            </a:r>
            <a:r>
              <a:rPr sz="2400" b="1" spc="-10" dirty="0">
                <a:latin typeface="Calibri"/>
                <a:cs typeface="Calibri"/>
              </a:rPr>
              <a:t>rates </a:t>
            </a:r>
            <a:r>
              <a:rPr sz="2400" b="1" dirty="0">
                <a:latin typeface="Calibri"/>
                <a:cs typeface="Calibri"/>
              </a:rPr>
              <a:t>of </a:t>
            </a:r>
            <a:r>
              <a:rPr sz="2400" b="1" spc="-5" dirty="0">
                <a:latin typeface="Calibri"/>
                <a:cs typeface="Calibri"/>
              </a:rPr>
              <a:t>characters </a:t>
            </a:r>
            <a:r>
              <a:rPr sz="2400" b="1" spc="-10" dirty="0">
                <a:latin typeface="Calibri"/>
                <a:cs typeface="Calibri"/>
              </a:rPr>
              <a:t>in </a:t>
            </a:r>
            <a:r>
              <a:rPr sz="2400" b="1" spc="-5" dirty="0">
                <a:latin typeface="Calibri"/>
                <a:cs typeface="Calibri"/>
              </a:rPr>
              <a:t>Game </a:t>
            </a:r>
            <a:r>
              <a:rPr sz="2400" b="1" dirty="0">
                <a:latin typeface="Calibri"/>
                <a:cs typeface="Calibri"/>
              </a:rPr>
              <a:t>of</a:t>
            </a:r>
            <a:r>
              <a:rPr sz="2400" b="1" spc="5" dirty="0">
                <a:latin typeface="Calibri"/>
                <a:cs typeface="Calibri"/>
              </a:rPr>
              <a:t> </a:t>
            </a:r>
            <a:r>
              <a:rPr sz="2400" b="1" dirty="0">
                <a:latin typeface="Calibri"/>
                <a:cs typeface="Calibri"/>
              </a:rPr>
              <a:t>Thrones.</a:t>
            </a:r>
            <a:endParaRPr sz="2400">
              <a:latin typeface="Calibri"/>
              <a:cs typeface="Calibri"/>
            </a:endParaRPr>
          </a:p>
        </p:txBody>
      </p:sp>
      <p:sp>
        <p:nvSpPr>
          <p:cNvPr id="3" name="object 3"/>
          <p:cNvSpPr txBox="1"/>
          <p:nvPr/>
        </p:nvSpPr>
        <p:spPr>
          <a:xfrm>
            <a:off x="718819" y="1416702"/>
            <a:ext cx="5036185"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Calibri"/>
                <a:cs typeface="Calibri"/>
              </a:rPr>
              <a:t>Survival </a:t>
            </a:r>
            <a:r>
              <a:rPr sz="2200" spc="-5" dirty="0">
                <a:latin typeface="Calibri"/>
                <a:cs typeface="Calibri"/>
              </a:rPr>
              <a:t>curve, </a:t>
            </a:r>
            <a:r>
              <a:rPr sz="2200" dirty="0">
                <a:latin typeface="Calibri"/>
                <a:cs typeface="Calibri"/>
              </a:rPr>
              <a:t>male </a:t>
            </a:r>
            <a:r>
              <a:rPr sz="2200" spc="-5" dirty="0">
                <a:latin typeface="Calibri"/>
                <a:cs typeface="Calibri"/>
              </a:rPr>
              <a:t>characters all </a:t>
            </a:r>
            <a:r>
              <a:rPr sz="2200" dirty="0">
                <a:latin typeface="Calibri"/>
                <a:cs typeface="Calibri"/>
              </a:rPr>
              <a:t>8</a:t>
            </a:r>
            <a:r>
              <a:rPr sz="2200" spc="-35" dirty="0">
                <a:latin typeface="Calibri"/>
                <a:cs typeface="Calibri"/>
              </a:rPr>
              <a:t> </a:t>
            </a:r>
            <a:r>
              <a:rPr sz="2200" spc="-5" dirty="0">
                <a:latin typeface="Calibri"/>
                <a:cs typeface="Calibri"/>
              </a:rPr>
              <a:t>seasons</a:t>
            </a:r>
            <a:endParaRPr sz="2200">
              <a:latin typeface="Calibri"/>
              <a:cs typeface="Calibri"/>
            </a:endParaRPr>
          </a:p>
        </p:txBody>
      </p:sp>
      <p:sp>
        <p:nvSpPr>
          <p:cNvPr id="4" name="object 4"/>
          <p:cNvSpPr/>
          <p:nvPr/>
        </p:nvSpPr>
        <p:spPr>
          <a:xfrm>
            <a:off x="1927225" y="1909483"/>
            <a:ext cx="6301105" cy="533271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E64F-2A09-4756-B2DD-41D088248E8C}"/>
              </a:ext>
            </a:extLst>
          </p:cNvPr>
          <p:cNvSpPr>
            <a:spLocks noGrp="1"/>
          </p:cNvSpPr>
          <p:nvPr>
            <p:ph type="title"/>
          </p:nvPr>
        </p:nvSpPr>
        <p:spPr>
          <a:xfrm>
            <a:off x="656784" y="715460"/>
            <a:ext cx="7432139" cy="677108"/>
          </a:xfrm>
        </p:spPr>
        <p:txBody>
          <a:bodyPr/>
          <a:lstStyle/>
          <a:p>
            <a:r>
              <a:rPr lang="en-GB" sz="4400" b="0">
                <a:solidFill>
                  <a:schemeClr val="accent1">
                    <a:lumMod val="75000"/>
                  </a:schemeClr>
                </a:solidFill>
              </a:rPr>
              <a:t>2.06</a:t>
            </a:r>
            <a:r>
              <a:rPr lang="en-GB" sz="4400" b="0" dirty="0">
                <a:solidFill>
                  <a:schemeClr val="accent1">
                    <a:lumMod val="75000"/>
                  </a:schemeClr>
                </a:solidFill>
              </a:rPr>
              <a:t>: Likelihood</a:t>
            </a:r>
          </a:p>
        </p:txBody>
      </p:sp>
      <p:pic>
        <p:nvPicPr>
          <p:cNvPr id="1026" name="Picture 2" descr="xkcd: Dangerous Fields">
            <a:extLst>
              <a:ext uri="{FF2B5EF4-FFF2-40B4-BE49-F238E27FC236}">
                <a16:creationId xmlns:a16="http://schemas.microsoft.com/office/drawing/2014/main" id="{10285716-3890-4B06-BCA6-4E50851C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9325483" cy="3062287"/>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EA7843B3-9EFF-4AAB-9A1E-1437368DE049}"/>
              </a:ext>
            </a:extLst>
          </p:cNvPr>
          <p:cNvGrpSpPr/>
          <p:nvPr/>
        </p:nvGrpSpPr>
        <p:grpSpPr>
          <a:xfrm>
            <a:off x="2547214" y="5692802"/>
            <a:ext cx="4199760" cy="702720"/>
            <a:chOff x="2547214" y="5692802"/>
            <a:chExt cx="4199760" cy="7027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CBEFF5F-BC4C-4C06-9CEA-A9F62377AFE6}"/>
                    </a:ext>
                  </a:extLst>
                </p14:cNvPr>
                <p14:cNvContentPartPr/>
                <p14:nvPr/>
              </p14:nvContentPartPr>
              <p14:xfrm>
                <a:off x="2547214" y="5699642"/>
                <a:ext cx="627840" cy="567720"/>
              </p14:xfrm>
            </p:contentPart>
          </mc:Choice>
          <mc:Fallback xmlns="">
            <p:pic>
              <p:nvPicPr>
                <p:cNvPr id="4" name="Ink 3">
                  <a:extLst>
                    <a:ext uri="{FF2B5EF4-FFF2-40B4-BE49-F238E27FC236}">
                      <a16:creationId xmlns:a16="http://schemas.microsoft.com/office/drawing/2014/main" id="{2CBEFF5F-BC4C-4C06-9CEA-A9F62377AFE6}"/>
                    </a:ext>
                  </a:extLst>
                </p:cNvPr>
                <p:cNvPicPr/>
                <p:nvPr/>
              </p:nvPicPr>
              <p:blipFill>
                <a:blip r:embed="rId4"/>
                <a:stretch>
                  <a:fillRect/>
                </a:stretch>
              </p:blipFill>
              <p:spPr>
                <a:xfrm>
                  <a:off x="2524894" y="5677682"/>
                  <a:ext cx="67176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2DF0261-6335-4FF2-9F44-A365660FAE00}"/>
                    </a:ext>
                  </a:extLst>
                </p14:cNvPr>
                <p14:cNvContentPartPr/>
                <p14:nvPr/>
              </p14:nvContentPartPr>
              <p14:xfrm>
                <a:off x="3402934" y="5692802"/>
                <a:ext cx="49320" cy="466200"/>
              </p14:xfrm>
            </p:contentPart>
          </mc:Choice>
          <mc:Fallback xmlns="">
            <p:pic>
              <p:nvPicPr>
                <p:cNvPr id="6" name="Ink 5">
                  <a:extLst>
                    <a:ext uri="{FF2B5EF4-FFF2-40B4-BE49-F238E27FC236}">
                      <a16:creationId xmlns:a16="http://schemas.microsoft.com/office/drawing/2014/main" id="{52DF0261-6335-4FF2-9F44-A365660FAE00}"/>
                    </a:ext>
                  </a:extLst>
                </p:cNvPr>
                <p:cNvPicPr/>
                <p:nvPr/>
              </p:nvPicPr>
              <p:blipFill>
                <a:blip r:embed="rId6"/>
                <a:stretch>
                  <a:fillRect/>
                </a:stretch>
              </p:blipFill>
              <p:spPr>
                <a:xfrm>
                  <a:off x="3380974" y="5670842"/>
                  <a:ext cx="9360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F161903-3183-4579-9C4D-7AFC7D012877}"/>
                    </a:ext>
                  </a:extLst>
                </p14:cNvPr>
                <p14:cNvContentPartPr/>
                <p14:nvPr/>
              </p14:nvContentPartPr>
              <p14:xfrm>
                <a:off x="3256054" y="5986922"/>
                <a:ext cx="418680" cy="30960"/>
              </p14:xfrm>
            </p:contentPart>
          </mc:Choice>
          <mc:Fallback xmlns="">
            <p:pic>
              <p:nvPicPr>
                <p:cNvPr id="8" name="Ink 7">
                  <a:extLst>
                    <a:ext uri="{FF2B5EF4-FFF2-40B4-BE49-F238E27FC236}">
                      <a16:creationId xmlns:a16="http://schemas.microsoft.com/office/drawing/2014/main" id="{AF161903-3183-4579-9C4D-7AFC7D012877}"/>
                    </a:ext>
                  </a:extLst>
                </p:cNvPr>
                <p:cNvPicPr/>
                <p:nvPr/>
              </p:nvPicPr>
              <p:blipFill>
                <a:blip r:embed="rId8"/>
                <a:stretch>
                  <a:fillRect/>
                </a:stretch>
              </p:blipFill>
              <p:spPr>
                <a:xfrm>
                  <a:off x="3234094" y="5964962"/>
                  <a:ext cx="4629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6AC7821-66B2-44AC-8908-9EAC6595509C}"/>
                    </a:ext>
                  </a:extLst>
                </p14:cNvPr>
                <p14:cNvContentPartPr/>
                <p14:nvPr/>
              </p14:nvContentPartPr>
              <p14:xfrm>
                <a:off x="3665374" y="5997722"/>
                <a:ext cx="333720" cy="239400"/>
              </p14:xfrm>
            </p:contentPart>
          </mc:Choice>
          <mc:Fallback xmlns="">
            <p:pic>
              <p:nvPicPr>
                <p:cNvPr id="9" name="Ink 8">
                  <a:extLst>
                    <a:ext uri="{FF2B5EF4-FFF2-40B4-BE49-F238E27FC236}">
                      <a16:creationId xmlns:a16="http://schemas.microsoft.com/office/drawing/2014/main" id="{36AC7821-66B2-44AC-8908-9EAC6595509C}"/>
                    </a:ext>
                  </a:extLst>
                </p:cNvPr>
                <p:cNvPicPr/>
                <p:nvPr/>
              </p:nvPicPr>
              <p:blipFill>
                <a:blip r:embed="rId10"/>
                <a:stretch>
                  <a:fillRect/>
                </a:stretch>
              </p:blipFill>
              <p:spPr>
                <a:xfrm>
                  <a:off x="3643414" y="5975762"/>
                  <a:ext cx="3776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3A6968B7-4666-41C9-A938-F4B21625426B}"/>
                    </a:ext>
                  </a:extLst>
                </p14:cNvPr>
                <p14:cNvContentPartPr/>
                <p14:nvPr/>
              </p14:nvContentPartPr>
              <p14:xfrm>
                <a:off x="4157494" y="5775242"/>
                <a:ext cx="99720" cy="496440"/>
              </p14:xfrm>
            </p:contentPart>
          </mc:Choice>
          <mc:Fallback xmlns="">
            <p:pic>
              <p:nvPicPr>
                <p:cNvPr id="10" name="Ink 9">
                  <a:extLst>
                    <a:ext uri="{FF2B5EF4-FFF2-40B4-BE49-F238E27FC236}">
                      <a16:creationId xmlns:a16="http://schemas.microsoft.com/office/drawing/2014/main" id="{3A6968B7-4666-41C9-A938-F4B21625426B}"/>
                    </a:ext>
                  </a:extLst>
                </p:cNvPr>
                <p:cNvPicPr/>
                <p:nvPr/>
              </p:nvPicPr>
              <p:blipFill>
                <a:blip r:embed="rId12"/>
                <a:stretch>
                  <a:fillRect/>
                </a:stretch>
              </p:blipFill>
              <p:spPr>
                <a:xfrm>
                  <a:off x="4135534" y="5753282"/>
                  <a:ext cx="14364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9296730B-E43C-448A-86A9-B97213A07ACB}"/>
                    </a:ext>
                  </a:extLst>
                </p14:cNvPr>
                <p14:cNvContentPartPr/>
                <p14:nvPr/>
              </p14:nvContentPartPr>
              <p14:xfrm>
                <a:off x="4086934" y="6069002"/>
                <a:ext cx="262800" cy="19080"/>
              </p14:xfrm>
            </p:contentPart>
          </mc:Choice>
          <mc:Fallback xmlns="">
            <p:pic>
              <p:nvPicPr>
                <p:cNvPr id="11" name="Ink 10">
                  <a:extLst>
                    <a:ext uri="{FF2B5EF4-FFF2-40B4-BE49-F238E27FC236}">
                      <a16:creationId xmlns:a16="http://schemas.microsoft.com/office/drawing/2014/main" id="{9296730B-E43C-448A-86A9-B97213A07ACB}"/>
                    </a:ext>
                  </a:extLst>
                </p:cNvPr>
                <p:cNvPicPr/>
                <p:nvPr/>
              </p:nvPicPr>
              <p:blipFill>
                <a:blip r:embed="rId14"/>
                <a:stretch>
                  <a:fillRect/>
                </a:stretch>
              </p:blipFill>
              <p:spPr>
                <a:xfrm>
                  <a:off x="4064974" y="6047042"/>
                  <a:ext cx="30672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5D25612C-01F9-4F49-9B9D-95B539230443}"/>
                    </a:ext>
                  </a:extLst>
                </p14:cNvPr>
                <p14:cNvContentPartPr/>
                <p14:nvPr/>
              </p14:nvContentPartPr>
              <p14:xfrm>
                <a:off x="4514974" y="6177002"/>
                <a:ext cx="35640" cy="191880"/>
              </p14:xfrm>
            </p:contentPart>
          </mc:Choice>
          <mc:Fallback xmlns="">
            <p:pic>
              <p:nvPicPr>
                <p:cNvPr id="12" name="Ink 11">
                  <a:extLst>
                    <a:ext uri="{FF2B5EF4-FFF2-40B4-BE49-F238E27FC236}">
                      <a16:creationId xmlns:a16="http://schemas.microsoft.com/office/drawing/2014/main" id="{5D25612C-01F9-4F49-9B9D-95B539230443}"/>
                    </a:ext>
                  </a:extLst>
                </p:cNvPr>
                <p:cNvPicPr/>
                <p:nvPr/>
              </p:nvPicPr>
              <p:blipFill>
                <a:blip r:embed="rId16"/>
                <a:stretch>
                  <a:fillRect/>
                </a:stretch>
              </p:blipFill>
              <p:spPr>
                <a:xfrm>
                  <a:off x="4492654" y="6155042"/>
                  <a:ext cx="795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9E2F72C-E9CC-47E2-8546-6B2AD8FE0D6C}"/>
                    </a:ext>
                  </a:extLst>
                </p14:cNvPr>
                <p14:cNvContentPartPr/>
                <p14:nvPr/>
              </p14:nvContentPartPr>
              <p14:xfrm>
                <a:off x="4455214" y="5870642"/>
                <a:ext cx="165600" cy="87840"/>
              </p14:xfrm>
            </p:contentPart>
          </mc:Choice>
          <mc:Fallback xmlns="">
            <p:pic>
              <p:nvPicPr>
                <p:cNvPr id="13" name="Ink 12">
                  <a:extLst>
                    <a:ext uri="{FF2B5EF4-FFF2-40B4-BE49-F238E27FC236}">
                      <a16:creationId xmlns:a16="http://schemas.microsoft.com/office/drawing/2014/main" id="{C9E2F72C-E9CC-47E2-8546-6B2AD8FE0D6C}"/>
                    </a:ext>
                  </a:extLst>
                </p:cNvPr>
                <p:cNvPicPr/>
                <p:nvPr/>
              </p:nvPicPr>
              <p:blipFill>
                <a:blip r:embed="rId18"/>
                <a:stretch>
                  <a:fillRect/>
                </a:stretch>
              </p:blipFill>
              <p:spPr>
                <a:xfrm>
                  <a:off x="4433254" y="5848322"/>
                  <a:ext cx="2098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E46E6079-54B2-424B-A5A3-AF7ECB6FFF8C}"/>
                    </a:ext>
                  </a:extLst>
                </p14:cNvPr>
                <p14:cNvContentPartPr/>
                <p14:nvPr/>
              </p14:nvContentPartPr>
              <p14:xfrm>
                <a:off x="4794334" y="6074762"/>
                <a:ext cx="236160" cy="306720"/>
              </p14:xfrm>
            </p:contentPart>
          </mc:Choice>
          <mc:Fallback xmlns="">
            <p:pic>
              <p:nvPicPr>
                <p:cNvPr id="14" name="Ink 13">
                  <a:extLst>
                    <a:ext uri="{FF2B5EF4-FFF2-40B4-BE49-F238E27FC236}">
                      <a16:creationId xmlns:a16="http://schemas.microsoft.com/office/drawing/2014/main" id="{E46E6079-54B2-424B-A5A3-AF7ECB6FFF8C}"/>
                    </a:ext>
                  </a:extLst>
                </p:cNvPr>
                <p:cNvPicPr/>
                <p:nvPr/>
              </p:nvPicPr>
              <p:blipFill>
                <a:blip r:embed="rId20"/>
                <a:stretch>
                  <a:fillRect/>
                </a:stretch>
              </p:blipFill>
              <p:spPr>
                <a:xfrm>
                  <a:off x="4772374" y="6052802"/>
                  <a:ext cx="2800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BFABF18F-72B5-4C1E-BD7B-D27FED745A93}"/>
                    </a:ext>
                  </a:extLst>
                </p14:cNvPr>
                <p14:cNvContentPartPr/>
                <p14:nvPr/>
              </p14:nvContentPartPr>
              <p14:xfrm>
                <a:off x="5324254" y="5752202"/>
                <a:ext cx="99720" cy="564480"/>
              </p14:xfrm>
            </p:contentPart>
          </mc:Choice>
          <mc:Fallback xmlns="">
            <p:pic>
              <p:nvPicPr>
                <p:cNvPr id="15" name="Ink 14">
                  <a:extLst>
                    <a:ext uri="{FF2B5EF4-FFF2-40B4-BE49-F238E27FC236}">
                      <a16:creationId xmlns:a16="http://schemas.microsoft.com/office/drawing/2014/main" id="{BFABF18F-72B5-4C1E-BD7B-D27FED745A93}"/>
                    </a:ext>
                  </a:extLst>
                </p:cNvPr>
                <p:cNvPicPr/>
                <p:nvPr/>
              </p:nvPicPr>
              <p:blipFill>
                <a:blip r:embed="rId22"/>
                <a:stretch>
                  <a:fillRect/>
                </a:stretch>
              </p:blipFill>
              <p:spPr>
                <a:xfrm>
                  <a:off x="5302294" y="5730242"/>
                  <a:ext cx="143640"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E83A8A66-46F7-45E8-A7C6-59F77F4402FF}"/>
                    </a:ext>
                  </a:extLst>
                </p14:cNvPr>
                <p14:cNvContentPartPr/>
                <p14:nvPr/>
              </p14:nvContentPartPr>
              <p14:xfrm>
                <a:off x="5187454" y="6131642"/>
                <a:ext cx="403920" cy="38160"/>
              </p14:xfrm>
            </p:contentPart>
          </mc:Choice>
          <mc:Fallback xmlns="">
            <p:pic>
              <p:nvPicPr>
                <p:cNvPr id="16" name="Ink 15">
                  <a:extLst>
                    <a:ext uri="{FF2B5EF4-FFF2-40B4-BE49-F238E27FC236}">
                      <a16:creationId xmlns:a16="http://schemas.microsoft.com/office/drawing/2014/main" id="{E83A8A66-46F7-45E8-A7C6-59F77F4402FF}"/>
                    </a:ext>
                  </a:extLst>
                </p:cNvPr>
                <p:cNvPicPr/>
                <p:nvPr/>
              </p:nvPicPr>
              <p:blipFill>
                <a:blip r:embed="rId24"/>
                <a:stretch>
                  <a:fillRect/>
                </a:stretch>
              </p:blipFill>
              <p:spPr>
                <a:xfrm>
                  <a:off x="5165494" y="6109322"/>
                  <a:ext cx="4482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BE3E4C59-6A9A-4F0B-B74F-947141FA2F44}"/>
                    </a:ext>
                  </a:extLst>
                </p14:cNvPr>
                <p14:cNvContentPartPr/>
                <p14:nvPr/>
              </p14:nvContentPartPr>
              <p14:xfrm>
                <a:off x="5659414" y="6196082"/>
                <a:ext cx="57600" cy="182880"/>
              </p14:xfrm>
            </p:contentPart>
          </mc:Choice>
          <mc:Fallback xmlns="">
            <p:pic>
              <p:nvPicPr>
                <p:cNvPr id="17" name="Ink 16">
                  <a:extLst>
                    <a:ext uri="{FF2B5EF4-FFF2-40B4-BE49-F238E27FC236}">
                      <a16:creationId xmlns:a16="http://schemas.microsoft.com/office/drawing/2014/main" id="{BE3E4C59-6A9A-4F0B-B74F-947141FA2F44}"/>
                    </a:ext>
                  </a:extLst>
                </p:cNvPr>
                <p:cNvPicPr/>
                <p:nvPr/>
              </p:nvPicPr>
              <p:blipFill>
                <a:blip r:embed="rId26"/>
                <a:stretch>
                  <a:fillRect/>
                </a:stretch>
              </p:blipFill>
              <p:spPr>
                <a:xfrm>
                  <a:off x="5637454" y="6173762"/>
                  <a:ext cx="1018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2832C130-3797-4FEC-B0EE-36603A2B19A3}"/>
                    </a:ext>
                  </a:extLst>
                </p14:cNvPr>
                <p14:cNvContentPartPr/>
                <p14:nvPr/>
              </p14:nvContentPartPr>
              <p14:xfrm>
                <a:off x="5648614" y="5979722"/>
                <a:ext cx="84240" cy="39960"/>
              </p14:xfrm>
            </p:contentPart>
          </mc:Choice>
          <mc:Fallback xmlns="">
            <p:pic>
              <p:nvPicPr>
                <p:cNvPr id="18" name="Ink 17">
                  <a:extLst>
                    <a:ext uri="{FF2B5EF4-FFF2-40B4-BE49-F238E27FC236}">
                      <a16:creationId xmlns:a16="http://schemas.microsoft.com/office/drawing/2014/main" id="{2832C130-3797-4FEC-B0EE-36603A2B19A3}"/>
                    </a:ext>
                  </a:extLst>
                </p:cNvPr>
                <p:cNvPicPr/>
                <p:nvPr/>
              </p:nvPicPr>
              <p:blipFill>
                <a:blip r:embed="rId28"/>
                <a:stretch>
                  <a:fillRect/>
                </a:stretch>
              </p:blipFill>
              <p:spPr>
                <a:xfrm>
                  <a:off x="5626294" y="5957762"/>
                  <a:ext cx="1281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15911A46-0B83-46F0-9DE4-7C0ED94B7D0B}"/>
                    </a:ext>
                  </a:extLst>
                </p14:cNvPr>
                <p14:cNvContentPartPr/>
                <p14:nvPr/>
              </p14:nvContentPartPr>
              <p14:xfrm>
                <a:off x="5959294" y="6089522"/>
                <a:ext cx="338040" cy="289440"/>
              </p14:xfrm>
            </p:contentPart>
          </mc:Choice>
          <mc:Fallback xmlns="">
            <p:pic>
              <p:nvPicPr>
                <p:cNvPr id="19" name="Ink 18">
                  <a:extLst>
                    <a:ext uri="{FF2B5EF4-FFF2-40B4-BE49-F238E27FC236}">
                      <a16:creationId xmlns:a16="http://schemas.microsoft.com/office/drawing/2014/main" id="{15911A46-0B83-46F0-9DE4-7C0ED94B7D0B}"/>
                    </a:ext>
                  </a:extLst>
                </p:cNvPr>
                <p:cNvPicPr/>
                <p:nvPr/>
              </p:nvPicPr>
              <p:blipFill>
                <a:blip r:embed="rId30"/>
                <a:stretch>
                  <a:fillRect/>
                </a:stretch>
              </p:blipFill>
              <p:spPr>
                <a:xfrm>
                  <a:off x="5936974" y="6067562"/>
                  <a:ext cx="38232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E02637AE-5688-4F48-82C3-3513D7DAACB1}"/>
                    </a:ext>
                  </a:extLst>
                </p14:cNvPr>
                <p14:cNvContentPartPr/>
                <p14:nvPr/>
              </p14:nvContentPartPr>
              <p14:xfrm>
                <a:off x="6431254" y="6026882"/>
                <a:ext cx="315720" cy="368640"/>
              </p14:xfrm>
            </p:contentPart>
          </mc:Choice>
          <mc:Fallback xmlns="">
            <p:pic>
              <p:nvPicPr>
                <p:cNvPr id="20" name="Ink 19">
                  <a:extLst>
                    <a:ext uri="{FF2B5EF4-FFF2-40B4-BE49-F238E27FC236}">
                      <a16:creationId xmlns:a16="http://schemas.microsoft.com/office/drawing/2014/main" id="{E02637AE-5688-4F48-82C3-3513D7DAACB1}"/>
                    </a:ext>
                  </a:extLst>
                </p:cNvPr>
                <p:cNvPicPr/>
                <p:nvPr/>
              </p:nvPicPr>
              <p:blipFill>
                <a:blip r:embed="rId32"/>
                <a:stretch>
                  <a:fillRect/>
                </a:stretch>
              </p:blipFill>
              <p:spPr>
                <a:xfrm>
                  <a:off x="6409294" y="6004922"/>
                  <a:ext cx="360000" cy="412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D8AEDCCB-9D7E-4DA3-A6EA-2CA0BA19A196}"/>
                  </a:ext>
                </a:extLst>
              </p14:cNvPr>
              <p14:cNvContentPartPr/>
              <p14:nvPr/>
            </p14:nvContentPartPr>
            <p14:xfrm>
              <a:off x="923974" y="4523162"/>
              <a:ext cx="1712160" cy="1582200"/>
            </p14:xfrm>
          </p:contentPart>
        </mc:Choice>
        <mc:Fallback xmlns="">
          <p:pic>
            <p:nvPicPr>
              <p:cNvPr id="22" name="Ink 21">
                <a:extLst>
                  <a:ext uri="{FF2B5EF4-FFF2-40B4-BE49-F238E27FC236}">
                    <a16:creationId xmlns:a16="http://schemas.microsoft.com/office/drawing/2014/main" id="{D8AEDCCB-9D7E-4DA3-A6EA-2CA0BA19A196}"/>
                  </a:ext>
                </a:extLst>
              </p:cNvPr>
              <p:cNvPicPr/>
              <p:nvPr/>
            </p:nvPicPr>
            <p:blipFill>
              <a:blip r:embed="rId34"/>
              <a:stretch>
                <a:fillRect/>
              </a:stretch>
            </p:blipFill>
            <p:spPr>
              <a:xfrm>
                <a:off x="909934" y="4509122"/>
                <a:ext cx="1740600" cy="1610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12FEF75E-C520-46A9-AA69-288FD6085DAB}"/>
                  </a:ext>
                </a:extLst>
              </p14:cNvPr>
              <p14:cNvContentPartPr/>
              <p14:nvPr/>
            </p14:nvContentPartPr>
            <p14:xfrm>
              <a:off x="1228174" y="4317602"/>
              <a:ext cx="173880" cy="111600"/>
            </p14:xfrm>
          </p:contentPart>
        </mc:Choice>
        <mc:Fallback xmlns="">
          <p:pic>
            <p:nvPicPr>
              <p:cNvPr id="23" name="Ink 22">
                <a:extLst>
                  <a:ext uri="{FF2B5EF4-FFF2-40B4-BE49-F238E27FC236}">
                    <a16:creationId xmlns:a16="http://schemas.microsoft.com/office/drawing/2014/main" id="{12FEF75E-C520-46A9-AA69-288FD6085DAB}"/>
                  </a:ext>
                </a:extLst>
              </p:cNvPr>
              <p:cNvPicPr/>
              <p:nvPr/>
            </p:nvPicPr>
            <p:blipFill>
              <a:blip r:embed="rId36"/>
              <a:stretch>
                <a:fillRect/>
              </a:stretch>
            </p:blipFill>
            <p:spPr>
              <a:xfrm>
                <a:off x="1219534" y="4308962"/>
                <a:ext cx="191520" cy="129240"/>
              </a:xfrm>
              <a:prstGeom prst="rect">
                <a:avLst/>
              </a:prstGeom>
            </p:spPr>
          </p:pic>
        </mc:Fallback>
      </mc:AlternateContent>
    </p:spTree>
    <p:extLst>
      <p:ext uri="{BB962C8B-B14F-4D97-AF65-F5344CB8AC3E}">
        <p14:creationId xmlns:p14="http://schemas.microsoft.com/office/powerpoint/2010/main" val="1095044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8819" y="703579"/>
            <a:ext cx="7534909"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Example 2: </a:t>
            </a:r>
            <a:r>
              <a:rPr sz="2400" b="1" spc="-5" dirty="0">
                <a:latin typeface="Calibri"/>
                <a:cs typeface="Calibri"/>
              </a:rPr>
              <a:t>Survival </a:t>
            </a:r>
            <a:r>
              <a:rPr sz="2400" b="1" spc="-10" dirty="0">
                <a:latin typeface="Calibri"/>
                <a:cs typeface="Calibri"/>
              </a:rPr>
              <a:t>rates </a:t>
            </a:r>
            <a:r>
              <a:rPr sz="2400" b="1" dirty="0">
                <a:latin typeface="Calibri"/>
                <a:cs typeface="Calibri"/>
              </a:rPr>
              <a:t>of </a:t>
            </a:r>
            <a:r>
              <a:rPr sz="2400" b="1" spc="-5" dirty="0">
                <a:latin typeface="Calibri"/>
                <a:cs typeface="Calibri"/>
              </a:rPr>
              <a:t>characters </a:t>
            </a:r>
            <a:r>
              <a:rPr sz="2400" b="1" spc="-10" dirty="0">
                <a:latin typeface="Calibri"/>
                <a:cs typeface="Calibri"/>
              </a:rPr>
              <a:t>in </a:t>
            </a:r>
            <a:r>
              <a:rPr sz="2400" b="1" spc="-5" dirty="0">
                <a:latin typeface="Calibri"/>
                <a:cs typeface="Calibri"/>
              </a:rPr>
              <a:t>Game </a:t>
            </a:r>
            <a:r>
              <a:rPr sz="2400" b="1" dirty="0">
                <a:latin typeface="Calibri"/>
                <a:cs typeface="Calibri"/>
              </a:rPr>
              <a:t>of</a:t>
            </a:r>
            <a:r>
              <a:rPr sz="2400" b="1" spc="5" dirty="0">
                <a:latin typeface="Calibri"/>
                <a:cs typeface="Calibri"/>
              </a:rPr>
              <a:t> </a:t>
            </a:r>
            <a:r>
              <a:rPr sz="2400" b="1" dirty="0">
                <a:latin typeface="Calibri"/>
                <a:cs typeface="Calibri"/>
              </a:rPr>
              <a:t>Thrones.</a:t>
            </a:r>
            <a:endParaRPr sz="2400">
              <a:latin typeface="Calibri"/>
              <a:cs typeface="Calibri"/>
            </a:endParaRPr>
          </a:p>
        </p:txBody>
      </p:sp>
      <p:sp>
        <p:nvSpPr>
          <p:cNvPr id="3" name="object 3"/>
          <p:cNvSpPr txBox="1"/>
          <p:nvPr/>
        </p:nvSpPr>
        <p:spPr>
          <a:xfrm>
            <a:off x="718819" y="1416799"/>
            <a:ext cx="8913495"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Calibri"/>
                <a:cs typeface="Calibri"/>
              </a:rPr>
              <a:t>Times til </a:t>
            </a:r>
            <a:r>
              <a:rPr sz="2200" spc="-5" dirty="0">
                <a:latin typeface="Calibri"/>
                <a:cs typeface="Calibri"/>
              </a:rPr>
              <a:t>death </a:t>
            </a:r>
            <a:r>
              <a:rPr sz="2200" spc="5" dirty="0">
                <a:latin typeface="Calibri"/>
                <a:cs typeface="Calibri"/>
              </a:rPr>
              <a:t>of </a:t>
            </a:r>
            <a:r>
              <a:rPr sz="2200" dirty="0">
                <a:latin typeface="Calibri"/>
                <a:cs typeface="Calibri"/>
              </a:rPr>
              <a:t>male </a:t>
            </a:r>
            <a:r>
              <a:rPr sz="2200" spc="-5" dirty="0">
                <a:latin typeface="Calibri"/>
                <a:cs typeface="Calibri"/>
              </a:rPr>
              <a:t>characters </a:t>
            </a:r>
            <a:r>
              <a:rPr sz="2200" dirty="0">
                <a:latin typeface="Calibri"/>
                <a:cs typeface="Calibri"/>
              </a:rPr>
              <a:t>known </a:t>
            </a:r>
            <a:r>
              <a:rPr sz="2200" spc="-10" dirty="0">
                <a:latin typeface="Calibri"/>
                <a:cs typeface="Calibri"/>
              </a:rPr>
              <a:t>to </a:t>
            </a:r>
            <a:r>
              <a:rPr sz="2200" spc="-5" dirty="0">
                <a:latin typeface="Calibri"/>
                <a:cs typeface="Calibri"/>
              </a:rPr>
              <a:t>have </a:t>
            </a:r>
            <a:r>
              <a:rPr sz="2200" dirty="0">
                <a:latin typeface="Calibri"/>
                <a:cs typeface="Calibri"/>
              </a:rPr>
              <a:t>died </a:t>
            </a:r>
            <a:r>
              <a:rPr sz="2200" spc="-5" dirty="0">
                <a:latin typeface="Calibri"/>
                <a:cs typeface="Calibri"/>
              </a:rPr>
              <a:t>by </a:t>
            </a:r>
            <a:r>
              <a:rPr sz="2200" dirty="0">
                <a:latin typeface="Calibri"/>
                <a:cs typeface="Calibri"/>
              </a:rPr>
              <a:t>the end </a:t>
            </a:r>
            <a:r>
              <a:rPr sz="2200" spc="5" dirty="0">
                <a:latin typeface="Calibri"/>
                <a:cs typeface="Calibri"/>
              </a:rPr>
              <a:t>of </a:t>
            </a:r>
            <a:r>
              <a:rPr sz="2200" dirty="0">
                <a:latin typeface="Calibri"/>
                <a:cs typeface="Calibri"/>
              </a:rPr>
              <a:t>8</a:t>
            </a:r>
            <a:r>
              <a:rPr sz="2200" spc="-120" dirty="0">
                <a:latin typeface="Calibri"/>
                <a:cs typeface="Calibri"/>
              </a:rPr>
              <a:t> </a:t>
            </a:r>
            <a:r>
              <a:rPr sz="2200" dirty="0">
                <a:latin typeface="Calibri"/>
                <a:cs typeface="Calibri"/>
              </a:rPr>
              <a:t>seasons</a:t>
            </a:r>
            <a:endParaRPr sz="2200">
              <a:latin typeface="Calibri"/>
              <a:cs typeface="Calibri"/>
            </a:endParaRPr>
          </a:p>
        </p:txBody>
      </p:sp>
      <p:sp>
        <p:nvSpPr>
          <p:cNvPr id="4" name="object 4"/>
          <p:cNvSpPr/>
          <p:nvPr/>
        </p:nvSpPr>
        <p:spPr>
          <a:xfrm>
            <a:off x="5257800" y="2413948"/>
            <a:ext cx="5486400" cy="455387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68275" y="2411083"/>
            <a:ext cx="4954270" cy="455674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7534909" cy="391160"/>
          </a:xfrm>
          <a:prstGeom prst="rect">
            <a:avLst/>
          </a:prstGeom>
        </p:spPr>
        <p:txBody>
          <a:bodyPr vert="horz" wrap="square" lIns="0" tIns="12700" rIns="0" bIns="0" rtlCol="0">
            <a:spAutoFit/>
          </a:bodyPr>
          <a:lstStyle/>
          <a:p>
            <a:pPr marL="12700">
              <a:lnSpc>
                <a:spcPct val="100000"/>
              </a:lnSpc>
              <a:spcBef>
                <a:spcPts val="100"/>
              </a:spcBef>
            </a:pPr>
            <a:r>
              <a:rPr dirty="0"/>
              <a:t>Example 2: </a:t>
            </a:r>
            <a:r>
              <a:rPr spc="-5" dirty="0"/>
              <a:t>Survival </a:t>
            </a:r>
            <a:r>
              <a:rPr spc="-10" dirty="0"/>
              <a:t>rates </a:t>
            </a:r>
            <a:r>
              <a:rPr dirty="0"/>
              <a:t>of </a:t>
            </a:r>
            <a:r>
              <a:rPr spc="-5" dirty="0"/>
              <a:t>characters </a:t>
            </a:r>
            <a:r>
              <a:rPr spc="-10" dirty="0"/>
              <a:t>in </a:t>
            </a:r>
            <a:r>
              <a:rPr spc="-5" dirty="0"/>
              <a:t>Game </a:t>
            </a:r>
            <a:r>
              <a:rPr dirty="0"/>
              <a:t>of</a:t>
            </a:r>
            <a:r>
              <a:rPr spc="5" dirty="0"/>
              <a:t> </a:t>
            </a:r>
            <a:r>
              <a:rPr dirty="0"/>
              <a:t>Thrones.</a:t>
            </a:r>
          </a:p>
        </p:txBody>
      </p:sp>
      <p:sp>
        <p:nvSpPr>
          <p:cNvPr id="3" name="object 3"/>
          <p:cNvSpPr txBox="1"/>
          <p:nvPr/>
        </p:nvSpPr>
        <p:spPr>
          <a:xfrm>
            <a:off x="717978" y="1416702"/>
            <a:ext cx="9873822" cy="4300921"/>
          </a:xfrm>
          <a:prstGeom prst="rect">
            <a:avLst/>
          </a:prstGeom>
        </p:spPr>
        <p:txBody>
          <a:bodyPr vert="horz" wrap="square" lIns="0" tIns="7620" rIns="0" bIns="0" rtlCol="0">
            <a:spAutoFit/>
          </a:bodyPr>
          <a:lstStyle/>
          <a:p>
            <a:pPr marL="13335" marR="5080">
              <a:lnSpc>
                <a:spcPct val="101800"/>
              </a:lnSpc>
              <a:spcBef>
                <a:spcPts val="60"/>
              </a:spcBef>
            </a:pPr>
            <a:r>
              <a:rPr lang="en-US" sz="2200" b="1" spc="5" dirty="0">
                <a:latin typeface="Calibri"/>
                <a:cs typeface="Calibri"/>
              </a:rPr>
              <a:t>The</a:t>
            </a:r>
            <a:r>
              <a:rPr sz="2200" b="1" spc="5" dirty="0">
                <a:latin typeface="Calibri"/>
                <a:cs typeface="Calibri"/>
              </a:rPr>
              <a:t> </a:t>
            </a:r>
            <a:r>
              <a:rPr sz="2200" b="1" spc="-5" dirty="0">
                <a:latin typeface="Calibri"/>
                <a:cs typeface="Calibri"/>
              </a:rPr>
              <a:t>goal </a:t>
            </a:r>
            <a:r>
              <a:rPr sz="2200" b="1" dirty="0">
                <a:latin typeface="Calibri"/>
                <a:cs typeface="Calibri"/>
              </a:rPr>
              <a:t>was </a:t>
            </a:r>
            <a:r>
              <a:rPr sz="2200" b="1" spc="5" dirty="0">
                <a:latin typeface="Calibri"/>
                <a:cs typeface="Calibri"/>
              </a:rPr>
              <a:t>to </a:t>
            </a:r>
            <a:r>
              <a:rPr sz="2200" b="1" spc="-5" dirty="0">
                <a:latin typeface="Calibri"/>
                <a:cs typeface="Calibri"/>
              </a:rPr>
              <a:t>fit </a:t>
            </a:r>
            <a:r>
              <a:rPr sz="2200" b="1" dirty="0">
                <a:latin typeface="Calibri"/>
                <a:cs typeface="Calibri"/>
              </a:rPr>
              <a:t>a model </a:t>
            </a:r>
            <a:r>
              <a:rPr sz="2200" b="1" spc="5" dirty="0">
                <a:latin typeface="Calibri"/>
                <a:cs typeface="Calibri"/>
              </a:rPr>
              <a:t>to </a:t>
            </a:r>
            <a:r>
              <a:rPr sz="2200" b="1" dirty="0">
                <a:latin typeface="Calibri"/>
                <a:cs typeface="Calibri"/>
              </a:rPr>
              <a:t>the data that would </a:t>
            </a:r>
            <a:r>
              <a:rPr sz="2200" b="1" spc="-5" dirty="0">
                <a:latin typeface="Calibri"/>
                <a:cs typeface="Calibri"/>
              </a:rPr>
              <a:t>allow </a:t>
            </a:r>
            <a:r>
              <a:rPr lang="en-US" sz="2200" b="1" spc="-5" dirty="0">
                <a:latin typeface="Calibri"/>
                <a:cs typeface="Calibri"/>
              </a:rPr>
              <a:t>us</a:t>
            </a:r>
            <a:r>
              <a:rPr sz="2200" b="1" spc="-5" dirty="0">
                <a:latin typeface="Calibri"/>
                <a:cs typeface="Calibri"/>
              </a:rPr>
              <a:t> </a:t>
            </a:r>
            <a:r>
              <a:rPr sz="2200" b="1" spc="-10" dirty="0">
                <a:latin typeface="Calibri"/>
                <a:cs typeface="Calibri"/>
              </a:rPr>
              <a:t>to </a:t>
            </a:r>
            <a:r>
              <a:rPr sz="2200" b="1" spc="-5" dirty="0">
                <a:latin typeface="Calibri"/>
                <a:cs typeface="Calibri"/>
              </a:rPr>
              <a:t>estimate </a:t>
            </a:r>
            <a:r>
              <a:rPr sz="2200" b="1" dirty="0">
                <a:latin typeface="Calibri"/>
                <a:cs typeface="Calibri"/>
              </a:rPr>
              <a:t>death rates.</a:t>
            </a:r>
            <a:endParaRPr lang="en-US" sz="2200" b="1" dirty="0">
              <a:latin typeface="Calibri"/>
              <a:cs typeface="Calibri"/>
            </a:endParaRPr>
          </a:p>
          <a:p>
            <a:pPr marL="13335" marR="5080">
              <a:lnSpc>
                <a:spcPct val="101800"/>
              </a:lnSpc>
              <a:spcBef>
                <a:spcPts val="60"/>
              </a:spcBef>
            </a:pPr>
            <a:endParaRPr lang="en-US" sz="2200" dirty="0">
              <a:latin typeface="Calibri"/>
              <a:cs typeface="Calibri"/>
            </a:endParaRPr>
          </a:p>
          <a:p>
            <a:pPr marL="13335" marR="5080">
              <a:lnSpc>
                <a:spcPct val="101800"/>
              </a:lnSpc>
              <a:spcBef>
                <a:spcPts val="60"/>
              </a:spcBef>
            </a:pPr>
            <a:r>
              <a:rPr lang="en-US" sz="2200" dirty="0">
                <a:latin typeface="Calibri"/>
                <a:cs typeface="Calibri"/>
              </a:rPr>
              <a:t>We use</a:t>
            </a:r>
            <a:r>
              <a:rPr sz="2200" spc="-5" dirty="0">
                <a:latin typeface="Calibri"/>
                <a:cs typeface="Calibri"/>
              </a:rPr>
              <a:t> </a:t>
            </a:r>
            <a:r>
              <a:rPr sz="2200" dirty="0">
                <a:latin typeface="Calibri"/>
                <a:cs typeface="Calibri"/>
              </a:rPr>
              <a:t>the </a:t>
            </a:r>
            <a:r>
              <a:rPr sz="2200" spc="-5" dirty="0">
                <a:latin typeface="Calibri"/>
                <a:cs typeface="Calibri"/>
              </a:rPr>
              <a:t>Weibull distribution, </a:t>
            </a:r>
            <a:r>
              <a:rPr sz="2200" dirty="0">
                <a:latin typeface="Calibri"/>
                <a:cs typeface="Calibri"/>
              </a:rPr>
              <a:t>which is </a:t>
            </a:r>
            <a:r>
              <a:rPr sz="2200" spc="-10" dirty="0">
                <a:latin typeface="Calibri"/>
                <a:cs typeface="Calibri"/>
              </a:rPr>
              <a:t>like </a:t>
            </a:r>
            <a:r>
              <a:rPr sz="2200" dirty="0">
                <a:latin typeface="Calibri"/>
                <a:cs typeface="Calibri"/>
              </a:rPr>
              <a:t>the </a:t>
            </a:r>
            <a:r>
              <a:rPr sz="2200" spc="-5" dirty="0">
                <a:latin typeface="Calibri"/>
                <a:cs typeface="Calibri"/>
              </a:rPr>
              <a:t>exponential distribution </a:t>
            </a:r>
            <a:r>
              <a:rPr sz="2200" spc="-15" dirty="0">
                <a:latin typeface="Calibri"/>
                <a:cs typeface="Calibri"/>
              </a:rPr>
              <a:t>but </a:t>
            </a:r>
            <a:r>
              <a:rPr sz="2200" dirty="0">
                <a:latin typeface="Calibri"/>
                <a:cs typeface="Calibri"/>
              </a:rPr>
              <a:t>allows a </a:t>
            </a:r>
            <a:r>
              <a:rPr sz="2200" spc="-5" dirty="0">
                <a:latin typeface="Calibri"/>
                <a:cs typeface="Calibri"/>
              </a:rPr>
              <a:t>wider diversity </a:t>
            </a:r>
            <a:r>
              <a:rPr sz="2200" spc="5" dirty="0">
                <a:latin typeface="Calibri"/>
                <a:cs typeface="Calibri"/>
              </a:rPr>
              <a:t>of </a:t>
            </a:r>
            <a:r>
              <a:rPr sz="2200" spc="-5" dirty="0">
                <a:latin typeface="Calibri"/>
                <a:cs typeface="Calibri"/>
              </a:rPr>
              <a:t>shapes. If </a:t>
            </a:r>
            <a:r>
              <a:rPr sz="2200" dirty="0">
                <a:latin typeface="Calibri"/>
                <a:cs typeface="Calibri"/>
              </a:rPr>
              <a:t>the </a:t>
            </a:r>
            <a:r>
              <a:rPr sz="2200" spc="-5" dirty="0">
                <a:latin typeface="Calibri"/>
                <a:cs typeface="Calibri"/>
              </a:rPr>
              <a:t>shape parameter </a:t>
            </a:r>
            <a:r>
              <a:rPr sz="2200" dirty="0">
                <a:latin typeface="Calibri"/>
                <a:cs typeface="Calibri"/>
              </a:rPr>
              <a:t>λ = </a:t>
            </a:r>
            <a:r>
              <a:rPr sz="2200" spc="-10" dirty="0">
                <a:latin typeface="Calibri"/>
                <a:cs typeface="Calibri"/>
              </a:rPr>
              <a:t>1, </a:t>
            </a:r>
            <a:r>
              <a:rPr sz="2200" dirty="0">
                <a:latin typeface="Calibri"/>
                <a:cs typeface="Calibri"/>
              </a:rPr>
              <a:t>then the </a:t>
            </a:r>
            <a:r>
              <a:rPr sz="2200" spc="-5" dirty="0">
                <a:latin typeface="Calibri"/>
                <a:cs typeface="Calibri"/>
              </a:rPr>
              <a:t>death </a:t>
            </a:r>
            <a:r>
              <a:rPr sz="2200" spc="-10" dirty="0">
                <a:latin typeface="Calibri"/>
                <a:cs typeface="Calibri"/>
              </a:rPr>
              <a:t>rate </a:t>
            </a:r>
            <a:r>
              <a:rPr sz="2200" dirty="0">
                <a:latin typeface="Calibri"/>
                <a:cs typeface="Calibri"/>
              </a:rPr>
              <a:t>is </a:t>
            </a:r>
            <a:r>
              <a:rPr sz="2200" spc="-5" dirty="0">
                <a:latin typeface="Calibri"/>
                <a:cs typeface="Calibri"/>
              </a:rPr>
              <a:t>constant </a:t>
            </a:r>
            <a:r>
              <a:rPr sz="2200" dirty="0">
                <a:latin typeface="Calibri"/>
                <a:cs typeface="Calibri"/>
              </a:rPr>
              <a:t>over</a:t>
            </a:r>
            <a:r>
              <a:rPr sz="2200" spc="-5" dirty="0">
                <a:latin typeface="Calibri"/>
                <a:cs typeface="Calibri"/>
              </a:rPr>
              <a:t> </a:t>
            </a:r>
            <a:r>
              <a:rPr sz="2200" spc="-10" dirty="0">
                <a:latin typeface="Calibri"/>
                <a:cs typeface="Calibri"/>
              </a:rPr>
              <a:t>time.</a:t>
            </a:r>
            <a:r>
              <a:rPr lang="en-US" sz="2200" spc="-10" dirty="0">
                <a:latin typeface="Calibri"/>
                <a:cs typeface="Calibri"/>
              </a:rPr>
              <a:t> </a:t>
            </a:r>
            <a:r>
              <a:rPr lang="en-GB" sz="2200" b="1" dirty="0">
                <a:latin typeface="Calibri"/>
                <a:cs typeface="Calibri"/>
              </a:rPr>
              <a:t>The </a:t>
            </a:r>
            <a:r>
              <a:rPr lang="en-GB" sz="2200" b="1" spc="-5" dirty="0">
                <a:latin typeface="Calibri"/>
                <a:cs typeface="Calibri"/>
              </a:rPr>
              <a:t>Weibull distribution </a:t>
            </a:r>
            <a:r>
              <a:rPr lang="en-GB" sz="2200" b="1" dirty="0">
                <a:latin typeface="Calibri"/>
                <a:cs typeface="Calibri"/>
              </a:rPr>
              <a:t>h</a:t>
            </a:r>
            <a:r>
              <a:rPr lang="en-GB" sz="2200" b="1" spc="-10" dirty="0">
                <a:latin typeface="Calibri"/>
                <a:cs typeface="Calibri"/>
              </a:rPr>
              <a:t>as </a:t>
            </a:r>
            <a:r>
              <a:rPr lang="en-GB" sz="2200" b="1" spc="-5" dirty="0">
                <a:latin typeface="Calibri"/>
                <a:cs typeface="Calibri"/>
              </a:rPr>
              <a:t>two parameters </a:t>
            </a:r>
            <a:r>
              <a:rPr lang="en-GB" sz="2200" b="1" dirty="0">
                <a:latin typeface="Calibri"/>
                <a:cs typeface="Calibri"/>
              </a:rPr>
              <a:t>λ </a:t>
            </a:r>
            <a:r>
              <a:rPr lang="en-GB" sz="2200" b="1" spc="-5" dirty="0">
                <a:latin typeface="Calibri"/>
                <a:cs typeface="Calibri"/>
              </a:rPr>
              <a:t>and</a:t>
            </a:r>
            <a:r>
              <a:rPr lang="en-GB" sz="2200" b="1" spc="25" dirty="0">
                <a:latin typeface="Calibri"/>
                <a:cs typeface="Calibri"/>
              </a:rPr>
              <a:t> </a:t>
            </a:r>
            <a:r>
              <a:rPr lang="en-GB" sz="2200" b="1" dirty="0">
                <a:latin typeface="Calibri"/>
                <a:cs typeface="Calibri"/>
              </a:rPr>
              <a:t>k.</a:t>
            </a:r>
          </a:p>
          <a:p>
            <a:pPr marL="13335" marR="5080">
              <a:lnSpc>
                <a:spcPct val="101800"/>
              </a:lnSpc>
              <a:spcBef>
                <a:spcPts val="60"/>
              </a:spcBef>
            </a:pPr>
            <a:endParaRPr lang="en-US" sz="2200" b="1" spc="-10" dirty="0">
              <a:latin typeface="Calibri"/>
              <a:cs typeface="Calibri"/>
            </a:endParaRPr>
          </a:p>
          <a:p>
            <a:pPr marL="13335" marR="5080">
              <a:lnSpc>
                <a:spcPct val="101800"/>
              </a:lnSpc>
              <a:spcBef>
                <a:spcPts val="60"/>
              </a:spcBef>
            </a:pPr>
            <a:endParaRPr sz="2200" dirty="0">
              <a:latin typeface="Calibri"/>
              <a:cs typeface="Calibri"/>
            </a:endParaRPr>
          </a:p>
          <a:p>
            <a:pPr marL="12700">
              <a:lnSpc>
                <a:spcPct val="100000"/>
              </a:lnSpc>
              <a:spcBef>
                <a:spcPts val="1245"/>
              </a:spcBef>
            </a:pPr>
            <a:r>
              <a:rPr sz="2200" spc="-5" dirty="0">
                <a:latin typeface="Calibri"/>
                <a:cs typeface="Calibri"/>
              </a:rPr>
              <a:t>No simple calculation </a:t>
            </a:r>
            <a:r>
              <a:rPr sz="2200" dirty="0">
                <a:latin typeface="Calibri"/>
                <a:cs typeface="Calibri"/>
              </a:rPr>
              <a:t>will </a:t>
            </a:r>
            <a:r>
              <a:rPr sz="2200" spc="-5" dirty="0">
                <a:latin typeface="Calibri"/>
                <a:cs typeface="Calibri"/>
              </a:rPr>
              <a:t>give </a:t>
            </a:r>
            <a:r>
              <a:rPr sz="2200" dirty="0">
                <a:latin typeface="Calibri"/>
                <a:cs typeface="Calibri"/>
              </a:rPr>
              <a:t>the </a:t>
            </a:r>
            <a:r>
              <a:rPr sz="2200" spc="5" dirty="0">
                <a:latin typeface="Calibri"/>
                <a:cs typeface="Calibri"/>
              </a:rPr>
              <a:t>ML </a:t>
            </a:r>
            <a:r>
              <a:rPr sz="2200" dirty="0">
                <a:latin typeface="Calibri"/>
                <a:cs typeface="Calibri"/>
              </a:rPr>
              <a:t>estimates </a:t>
            </a:r>
            <a:r>
              <a:rPr sz="2200" spc="5" dirty="0">
                <a:latin typeface="Calibri"/>
                <a:cs typeface="Calibri"/>
              </a:rPr>
              <a:t>of λ. </a:t>
            </a:r>
            <a:r>
              <a:rPr sz="2200" b="1" dirty="0">
                <a:latin typeface="Calibri"/>
                <a:cs typeface="Calibri"/>
              </a:rPr>
              <a:t>What </a:t>
            </a:r>
            <a:r>
              <a:rPr sz="2200" b="1" spc="-10" dirty="0">
                <a:latin typeface="Calibri"/>
                <a:cs typeface="Calibri"/>
              </a:rPr>
              <a:t>to</a:t>
            </a:r>
            <a:r>
              <a:rPr sz="2200" b="1" spc="-65" dirty="0">
                <a:latin typeface="Calibri"/>
                <a:cs typeface="Calibri"/>
              </a:rPr>
              <a:t> </a:t>
            </a:r>
            <a:r>
              <a:rPr sz="2200" b="1" spc="-5" dirty="0">
                <a:latin typeface="Calibri"/>
                <a:cs typeface="Calibri"/>
              </a:rPr>
              <a:t>do?</a:t>
            </a:r>
            <a:endParaRPr sz="2200" b="1" dirty="0">
              <a:latin typeface="Calibri"/>
              <a:cs typeface="Calibri"/>
            </a:endParaRPr>
          </a:p>
          <a:p>
            <a:pPr marL="12700" marR="71120">
              <a:lnSpc>
                <a:spcPct val="101800"/>
              </a:lnSpc>
              <a:spcBef>
                <a:spcPts val="1200"/>
              </a:spcBef>
            </a:pPr>
            <a:endParaRPr lang="en-US" sz="2200" dirty="0">
              <a:latin typeface="Calibri"/>
              <a:cs typeface="Calibri"/>
            </a:endParaRPr>
          </a:p>
          <a:p>
            <a:pPr marL="12700" marR="71120">
              <a:lnSpc>
                <a:spcPct val="101800"/>
              </a:lnSpc>
              <a:spcBef>
                <a:spcPts val="1200"/>
              </a:spcBef>
            </a:pPr>
            <a:r>
              <a:rPr lang="en-US" sz="2200" spc="-5" dirty="0">
                <a:latin typeface="Calibri"/>
                <a:cs typeface="Calibri"/>
              </a:rPr>
              <a:t>You can </a:t>
            </a:r>
            <a:r>
              <a:rPr sz="2200" spc="-5" dirty="0">
                <a:latin typeface="Calibri"/>
                <a:cs typeface="Calibri"/>
              </a:rPr>
              <a:t>calculate log-likelihoods </a:t>
            </a:r>
            <a:r>
              <a:rPr sz="2200" b="1" spc="-5" dirty="0">
                <a:latin typeface="Calibri"/>
                <a:cs typeface="Calibri"/>
              </a:rPr>
              <a:t>for </a:t>
            </a:r>
            <a:r>
              <a:rPr sz="2200" b="1" dirty="0">
                <a:latin typeface="Calibri"/>
                <a:cs typeface="Calibri"/>
              </a:rPr>
              <a:t>a </a:t>
            </a:r>
            <a:r>
              <a:rPr sz="2200" b="1" spc="-5" dirty="0">
                <a:latin typeface="Calibri"/>
                <a:cs typeface="Calibri"/>
              </a:rPr>
              <a:t>range </a:t>
            </a:r>
            <a:r>
              <a:rPr sz="2200" b="1" spc="5" dirty="0">
                <a:latin typeface="Calibri"/>
                <a:cs typeface="Calibri"/>
              </a:rPr>
              <a:t>of </a:t>
            </a:r>
            <a:r>
              <a:rPr sz="2200" b="1" spc="-5" dirty="0">
                <a:latin typeface="Calibri"/>
                <a:cs typeface="Calibri"/>
              </a:rPr>
              <a:t>possible values for </a:t>
            </a:r>
            <a:r>
              <a:rPr sz="2200" b="1" dirty="0">
                <a:latin typeface="Calibri"/>
                <a:cs typeface="Calibri"/>
              </a:rPr>
              <a:t>λ </a:t>
            </a:r>
            <a:r>
              <a:rPr sz="2200" b="1" spc="-5" dirty="0">
                <a:latin typeface="Calibri"/>
                <a:cs typeface="Calibri"/>
              </a:rPr>
              <a:t>and </a:t>
            </a:r>
            <a:r>
              <a:rPr sz="2200" b="1" dirty="0">
                <a:latin typeface="Calibri"/>
                <a:cs typeface="Calibri"/>
              </a:rPr>
              <a:t>k </a:t>
            </a:r>
            <a:r>
              <a:rPr sz="2200" dirty="0">
                <a:latin typeface="Calibri"/>
                <a:cs typeface="Calibri"/>
              </a:rPr>
              <a:t>to </a:t>
            </a:r>
            <a:r>
              <a:rPr sz="2200" spc="-10" dirty="0">
                <a:latin typeface="Calibri"/>
                <a:cs typeface="Calibri"/>
              </a:rPr>
              <a:t>find  </a:t>
            </a:r>
            <a:r>
              <a:rPr sz="2200" dirty="0">
                <a:latin typeface="Calibri"/>
                <a:cs typeface="Calibri"/>
              </a:rPr>
              <a:t>the maximum likelihood</a:t>
            </a:r>
            <a:r>
              <a:rPr sz="2200" spc="-60" dirty="0">
                <a:latin typeface="Calibri"/>
                <a:cs typeface="Calibri"/>
              </a:rPr>
              <a:t> </a:t>
            </a:r>
            <a:r>
              <a:rPr sz="2200" spc="-5" dirty="0">
                <a:latin typeface="Calibri"/>
                <a:cs typeface="Calibri"/>
              </a:rPr>
              <a:t>values.</a:t>
            </a:r>
            <a:endParaRPr sz="22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7534909" cy="391160"/>
          </a:xfrm>
          <a:prstGeom prst="rect">
            <a:avLst/>
          </a:prstGeom>
        </p:spPr>
        <p:txBody>
          <a:bodyPr vert="horz" wrap="square" lIns="0" tIns="12700" rIns="0" bIns="0" rtlCol="0">
            <a:spAutoFit/>
          </a:bodyPr>
          <a:lstStyle/>
          <a:p>
            <a:pPr marL="12700">
              <a:lnSpc>
                <a:spcPct val="100000"/>
              </a:lnSpc>
              <a:spcBef>
                <a:spcPts val="100"/>
              </a:spcBef>
            </a:pPr>
            <a:r>
              <a:rPr dirty="0"/>
              <a:t>Example 2: </a:t>
            </a:r>
            <a:r>
              <a:rPr spc="-5" dirty="0"/>
              <a:t>Survival </a:t>
            </a:r>
            <a:r>
              <a:rPr spc="-10" dirty="0"/>
              <a:t>rates </a:t>
            </a:r>
            <a:r>
              <a:rPr dirty="0"/>
              <a:t>of </a:t>
            </a:r>
            <a:r>
              <a:rPr spc="-5" dirty="0"/>
              <a:t>characters </a:t>
            </a:r>
            <a:r>
              <a:rPr spc="-10" dirty="0"/>
              <a:t>in </a:t>
            </a:r>
            <a:r>
              <a:rPr spc="-5" dirty="0"/>
              <a:t>Game </a:t>
            </a:r>
            <a:r>
              <a:rPr dirty="0"/>
              <a:t>of</a:t>
            </a:r>
            <a:r>
              <a:rPr spc="5" dirty="0"/>
              <a:t> </a:t>
            </a:r>
            <a:r>
              <a:rPr dirty="0"/>
              <a:t>Thrones.</a:t>
            </a:r>
          </a:p>
        </p:txBody>
      </p:sp>
      <p:sp>
        <p:nvSpPr>
          <p:cNvPr id="3" name="object 3"/>
          <p:cNvSpPr txBox="1"/>
          <p:nvPr/>
        </p:nvSpPr>
        <p:spPr>
          <a:xfrm>
            <a:off x="718819" y="1416702"/>
            <a:ext cx="264223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Probability</a:t>
            </a:r>
            <a:r>
              <a:rPr sz="2200" spc="-15" dirty="0">
                <a:latin typeface="Calibri"/>
                <a:cs typeface="Calibri"/>
              </a:rPr>
              <a:t> </a:t>
            </a:r>
            <a:r>
              <a:rPr sz="2200" spc="-5" dirty="0">
                <a:latin typeface="Calibri"/>
                <a:cs typeface="Calibri"/>
              </a:rPr>
              <a:t>distribution</a:t>
            </a:r>
            <a:endParaRPr sz="2200">
              <a:latin typeface="Calibri"/>
              <a:cs typeface="Calibri"/>
            </a:endParaRPr>
          </a:p>
        </p:txBody>
      </p:sp>
      <p:sp>
        <p:nvSpPr>
          <p:cNvPr id="12" name="object 12"/>
          <p:cNvSpPr txBox="1"/>
          <p:nvPr/>
        </p:nvSpPr>
        <p:spPr>
          <a:xfrm>
            <a:off x="503129" y="3161350"/>
            <a:ext cx="2891155"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Log </a:t>
            </a:r>
            <a:r>
              <a:rPr sz="2200" spc="-5" dirty="0">
                <a:latin typeface="Calibri"/>
                <a:cs typeface="Calibri"/>
              </a:rPr>
              <a:t>likelihood</a:t>
            </a:r>
            <a:r>
              <a:rPr sz="2200" spc="-55" dirty="0">
                <a:latin typeface="Calibri"/>
                <a:cs typeface="Calibri"/>
              </a:rPr>
              <a:t> </a:t>
            </a:r>
            <a:r>
              <a:rPr sz="2200" spc="-5" dirty="0">
                <a:latin typeface="Calibri"/>
                <a:cs typeface="Calibri"/>
              </a:rPr>
              <a:t>calculation</a:t>
            </a:r>
            <a:endParaRPr sz="2200" dirty="0">
              <a:latin typeface="Calibri"/>
              <a:cs typeface="Calibri"/>
            </a:endParaRPr>
          </a:p>
        </p:txBody>
      </p:sp>
      <p:sp>
        <p:nvSpPr>
          <p:cNvPr id="23" name="object 23"/>
          <p:cNvSpPr txBox="1"/>
          <p:nvPr/>
        </p:nvSpPr>
        <p:spPr>
          <a:xfrm>
            <a:off x="690405" y="5267949"/>
            <a:ext cx="9443720" cy="812165"/>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Using </a:t>
            </a:r>
            <a:r>
              <a:rPr sz="2200" dirty="0">
                <a:latin typeface="Calibri"/>
                <a:cs typeface="Calibri"/>
              </a:rPr>
              <a:t>function in</a:t>
            </a:r>
            <a:r>
              <a:rPr sz="2200" spc="-40" dirty="0">
                <a:latin typeface="Calibri"/>
                <a:cs typeface="Calibri"/>
              </a:rPr>
              <a:t> </a:t>
            </a:r>
            <a:r>
              <a:rPr sz="2200" dirty="0">
                <a:latin typeface="Calibri"/>
                <a:cs typeface="Calibri"/>
              </a:rPr>
              <a:t>R</a:t>
            </a:r>
          </a:p>
          <a:p>
            <a:pPr marL="12700">
              <a:lnSpc>
                <a:spcPct val="100000"/>
              </a:lnSpc>
              <a:spcBef>
                <a:spcPts val="1385"/>
              </a:spcBef>
            </a:pPr>
            <a:r>
              <a:rPr sz="1800" spc="-5" dirty="0">
                <a:latin typeface="Courier New"/>
                <a:cs typeface="Courier New"/>
              </a:rPr>
              <a:t>Loglike &lt;- sum(dweibull(time.hrs, shape </a:t>
            </a:r>
            <a:r>
              <a:rPr sz="1800" dirty="0">
                <a:latin typeface="Courier New"/>
                <a:cs typeface="Courier New"/>
              </a:rPr>
              <a:t>= </a:t>
            </a:r>
            <a:r>
              <a:rPr sz="1800" dirty="0">
                <a:latin typeface="MS Mincho"/>
                <a:cs typeface="MS Mincho"/>
              </a:rPr>
              <a:t>λ</a:t>
            </a:r>
            <a:r>
              <a:rPr sz="1800" dirty="0">
                <a:latin typeface="Courier New"/>
                <a:cs typeface="Courier New"/>
              </a:rPr>
              <a:t>, </a:t>
            </a:r>
            <a:r>
              <a:rPr sz="1800" spc="-5" dirty="0">
                <a:latin typeface="Courier New"/>
                <a:cs typeface="Courier New"/>
              </a:rPr>
              <a:t>scale </a:t>
            </a:r>
            <a:r>
              <a:rPr sz="1800" dirty="0">
                <a:latin typeface="Courier New"/>
                <a:cs typeface="Courier New"/>
              </a:rPr>
              <a:t>= </a:t>
            </a:r>
            <a:r>
              <a:rPr sz="1800" spc="-5" dirty="0">
                <a:latin typeface="Courier New"/>
                <a:cs typeface="Courier New"/>
              </a:rPr>
              <a:t>k, log </a:t>
            </a:r>
            <a:r>
              <a:rPr sz="1800" dirty="0">
                <a:latin typeface="Courier New"/>
                <a:cs typeface="Courier New"/>
              </a:rPr>
              <a:t>=</a:t>
            </a:r>
            <a:r>
              <a:rPr sz="1800" spc="-85" dirty="0">
                <a:latin typeface="Courier New"/>
                <a:cs typeface="Courier New"/>
              </a:rPr>
              <a:t> </a:t>
            </a:r>
            <a:r>
              <a:rPr sz="1800" spc="-5" dirty="0">
                <a:latin typeface="Courier New"/>
                <a:cs typeface="Courier New"/>
              </a:rPr>
              <a:t>TRUE))</a:t>
            </a:r>
            <a:endParaRPr sz="1800" dirty="0">
              <a:latin typeface="Courier New"/>
              <a:cs typeface="Courier New"/>
            </a:endParaRPr>
          </a:p>
        </p:txBody>
      </p:sp>
      <p:pic>
        <p:nvPicPr>
          <p:cNvPr id="25" name="Picture 24">
            <a:extLst>
              <a:ext uri="{FF2B5EF4-FFF2-40B4-BE49-F238E27FC236}">
                <a16:creationId xmlns:a16="http://schemas.microsoft.com/office/drawing/2014/main" id="{4EC5B5DE-11A7-43C5-8B6F-E35913D33770}"/>
              </a:ext>
            </a:extLst>
          </p:cNvPr>
          <p:cNvPicPr>
            <a:picLocks noChangeAspect="1"/>
          </p:cNvPicPr>
          <p:nvPr/>
        </p:nvPicPr>
        <p:blipFill>
          <a:blip r:embed="rId2"/>
          <a:stretch>
            <a:fillRect/>
          </a:stretch>
        </p:blipFill>
        <p:spPr>
          <a:xfrm>
            <a:off x="3792932" y="1830095"/>
            <a:ext cx="3238666" cy="1117657"/>
          </a:xfrm>
          <a:prstGeom prst="rect">
            <a:avLst/>
          </a:prstGeom>
        </p:spPr>
      </p:pic>
      <p:pic>
        <p:nvPicPr>
          <p:cNvPr id="27" name="Picture 26">
            <a:extLst>
              <a:ext uri="{FF2B5EF4-FFF2-40B4-BE49-F238E27FC236}">
                <a16:creationId xmlns:a16="http://schemas.microsoft.com/office/drawing/2014/main" id="{29C9BBA1-4315-4C1A-AC5C-889C2CF56228}"/>
              </a:ext>
            </a:extLst>
          </p:cNvPr>
          <p:cNvPicPr>
            <a:picLocks noChangeAspect="1"/>
          </p:cNvPicPr>
          <p:nvPr/>
        </p:nvPicPr>
        <p:blipFill>
          <a:blip r:embed="rId3"/>
          <a:stretch>
            <a:fillRect/>
          </a:stretch>
        </p:blipFill>
        <p:spPr>
          <a:xfrm>
            <a:off x="2964214" y="3683108"/>
            <a:ext cx="4896102" cy="10160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7534909" cy="391160"/>
          </a:xfrm>
          <a:prstGeom prst="rect">
            <a:avLst/>
          </a:prstGeom>
        </p:spPr>
        <p:txBody>
          <a:bodyPr vert="horz" wrap="square" lIns="0" tIns="12700" rIns="0" bIns="0" rtlCol="0">
            <a:spAutoFit/>
          </a:bodyPr>
          <a:lstStyle/>
          <a:p>
            <a:pPr marL="12700">
              <a:lnSpc>
                <a:spcPct val="100000"/>
              </a:lnSpc>
              <a:spcBef>
                <a:spcPts val="100"/>
              </a:spcBef>
            </a:pPr>
            <a:r>
              <a:rPr dirty="0"/>
              <a:t>Example 2: </a:t>
            </a:r>
            <a:r>
              <a:rPr spc="-5" dirty="0"/>
              <a:t>Survival </a:t>
            </a:r>
            <a:r>
              <a:rPr spc="-10" dirty="0"/>
              <a:t>rates </a:t>
            </a:r>
            <a:r>
              <a:rPr dirty="0"/>
              <a:t>of </a:t>
            </a:r>
            <a:r>
              <a:rPr spc="-5" dirty="0"/>
              <a:t>characters </a:t>
            </a:r>
            <a:r>
              <a:rPr spc="-10" dirty="0"/>
              <a:t>in </a:t>
            </a:r>
            <a:r>
              <a:rPr spc="-5" dirty="0"/>
              <a:t>Game </a:t>
            </a:r>
            <a:r>
              <a:rPr dirty="0"/>
              <a:t>of</a:t>
            </a:r>
            <a:r>
              <a:rPr spc="5" dirty="0"/>
              <a:t> </a:t>
            </a:r>
            <a:r>
              <a:rPr dirty="0"/>
              <a:t>Thrones.</a:t>
            </a:r>
          </a:p>
        </p:txBody>
      </p:sp>
      <p:sp>
        <p:nvSpPr>
          <p:cNvPr id="3" name="object 3"/>
          <p:cNvSpPr txBox="1"/>
          <p:nvPr/>
        </p:nvSpPr>
        <p:spPr>
          <a:xfrm>
            <a:off x="718819" y="1416702"/>
            <a:ext cx="8515350" cy="697230"/>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Since there </a:t>
            </a:r>
            <a:r>
              <a:rPr sz="2200" dirty="0">
                <a:latin typeface="Calibri"/>
                <a:cs typeface="Calibri"/>
              </a:rPr>
              <a:t>are </a:t>
            </a:r>
            <a:r>
              <a:rPr sz="2200" spc="-5" dirty="0">
                <a:latin typeface="Calibri"/>
                <a:cs typeface="Calibri"/>
              </a:rPr>
              <a:t>two parameters we’ll search </a:t>
            </a:r>
            <a:r>
              <a:rPr sz="2200" dirty="0">
                <a:latin typeface="Calibri"/>
                <a:cs typeface="Calibri"/>
              </a:rPr>
              <a:t>over </a:t>
            </a:r>
            <a:r>
              <a:rPr sz="2200" spc="-5" dirty="0">
                <a:latin typeface="Calibri"/>
                <a:cs typeface="Calibri"/>
              </a:rPr>
              <a:t>combinations </a:t>
            </a:r>
            <a:r>
              <a:rPr sz="2200" spc="5" dirty="0">
                <a:latin typeface="Calibri"/>
                <a:cs typeface="Calibri"/>
              </a:rPr>
              <a:t>of </a:t>
            </a:r>
            <a:r>
              <a:rPr sz="2200" dirty="0">
                <a:latin typeface="Calibri"/>
                <a:cs typeface="Calibri"/>
              </a:rPr>
              <a:t>the</a:t>
            </a:r>
            <a:r>
              <a:rPr sz="2200" spc="10" dirty="0">
                <a:latin typeface="Calibri"/>
                <a:cs typeface="Calibri"/>
              </a:rPr>
              <a:t> </a:t>
            </a:r>
            <a:r>
              <a:rPr sz="2200" dirty="0">
                <a:latin typeface="Calibri"/>
                <a:cs typeface="Calibri"/>
              </a:rPr>
              <a:t>two.</a:t>
            </a:r>
            <a:endParaRPr sz="2200">
              <a:latin typeface="Calibri"/>
              <a:cs typeface="Calibri"/>
            </a:endParaRPr>
          </a:p>
          <a:p>
            <a:pPr marL="142875" algn="ctr">
              <a:lnSpc>
                <a:spcPct val="100000"/>
              </a:lnSpc>
              <a:spcBef>
                <a:spcPts val="1320"/>
              </a:spcBef>
            </a:pPr>
            <a:r>
              <a:rPr sz="1100" b="1" dirty="0">
                <a:latin typeface="Cambria"/>
                <a:cs typeface="Cambria"/>
              </a:rPr>
              <a:t>λ</a:t>
            </a:r>
            <a:endParaRPr sz="1100">
              <a:latin typeface="Cambria"/>
              <a:cs typeface="Cambria"/>
            </a:endParaRPr>
          </a:p>
        </p:txBody>
      </p:sp>
      <p:graphicFrame>
        <p:nvGraphicFramePr>
          <p:cNvPr id="4" name="object 4"/>
          <p:cNvGraphicFramePr>
            <a:graphicFrameLocks noGrp="1"/>
          </p:cNvGraphicFramePr>
          <p:nvPr>
            <p:extLst>
              <p:ext uri="{D42A27DB-BD31-4B8C-83A1-F6EECF244321}">
                <p14:modId xmlns:p14="http://schemas.microsoft.com/office/powerpoint/2010/main" val="3727529683"/>
              </p:ext>
            </p:extLst>
          </p:nvPr>
        </p:nvGraphicFramePr>
        <p:xfrm>
          <a:off x="699769" y="2116257"/>
          <a:ext cx="8707118" cy="3225208"/>
        </p:xfrm>
        <a:graphic>
          <a:graphicData uri="http://schemas.openxmlformats.org/drawingml/2006/table">
            <a:tbl>
              <a:tblPr firstRow="1" bandRow="1">
                <a:tableStyleId>{2D5ABB26-0587-4C30-8999-92F81FD0307C}</a:tableStyleId>
              </a:tblPr>
              <a:tblGrid>
                <a:gridCol w="330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7564">
                  <a:extLst>
                    <a:ext uri="{9D8B030D-6E8A-4147-A177-3AD203B41FA5}">
                      <a16:colId xmlns:a16="http://schemas.microsoft.com/office/drawing/2014/main" val="20004"/>
                    </a:ext>
                  </a:extLst>
                </a:gridCol>
                <a:gridCol w="837564">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835">
                  <a:extLst>
                    <a:ext uri="{9D8B030D-6E8A-4147-A177-3AD203B41FA5}">
                      <a16:colId xmlns:a16="http://schemas.microsoft.com/office/drawing/2014/main" val="20007"/>
                    </a:ext>
                  </a:extLst>
                </a:gridCol>
                <a:gridCol w="842010">
                  <a:extLst>
                    <a:ext uri="{9D8B030D-6E8A-4147-A177-3AD203B41FA5}">
                      <a16:colId xmlns:a16="http://schemas.microsoft.com/office/drawing/2014/main" val="20008"/>
                    </a:ext>
                  </a:extLst>
                </a:gridCol>
                <a:gridCol w="838200">
                  <a:extLst>
                    <a:ext uri="{9D8B030D-6E8A-4147-A177-3AD203B41FA5}">
                      <a16:colId xmlns:a16="http://schemas.microsoft.com/office/drawing/2014/main" val="20009"/>
                    </a:ext>
                  </a:extLst>
                </a:gridCol>
                <a:gridCol w="829945">
                  <a:extLst>
                    <a:ext uri="{9D8B030D-6E8A-4147-A177-3AD203B41FA5}">
                      <a16:colId xmlns:a16="http://schemas.microsoft.com/office/drawing/2014/main" val="20010"/>
                    </a:ext>
                  </a:extLst>
                </a:gridCol>
              </a:tblGrid>
              <a:tr h="147849">
                <a:tc>
                  <a:txBody>
                    <a:bodyPr/>
                    <a:lstStyle/>
                    <a:p>
                      <a:pPr marL="31750">
                        <a:lnSpc>
                          <a:spcPts val="1050"/>
                        </a:lnSpc>
                      </a:pPr>
                      <a:r>
                        <a:rPr sz="1100" b="1" dirty="0">
                          <a:latin typeface="Courier New"/>
                          <a:cs typeface="Courier New"/>
                        </a:rPr>
                        <a:t>k</a:t>
                      </a:r>
                      <a:endParaRPr sz="1100">
                        <a:latin typeface="Courier New"/>
                        <a:cs typeface="Courier New"/>
                      </a:endParaRPr>
                    </a:p>
                  </a:txBody>
                  <a:tcPr marL="0" marR="0" marT="0" marB="0"/>
                </a:tc>
                <a:tc>
                  <a:txBody>
                    <a:bodyPr/>
                    <a:lstStyle/>
                    <a:p>
                      <a:pPr marR="35560" algn="r">
                        <a:lnSpc>
                          <a:spcPts val="1050"/>
                        </a:lnSpc>
                      </a:pPr>
                      <a:r>
                        <a:rPr sz="1100" b="1" spc="-15" dirty="0">
                          <a:latin typeface="Courier New"/>
                          <a:cs typeface="Courier New"/>
                        </a:rPr>
                        <a:t>0</a:t>
                      </a:r>
                      <a:r>
                        <a:rPr sz="1100" b="1" spc="5" dirty="0">
                          <a:latin typeface="Courier New"/>
                          <a:cs typeface="Courier New"/>
                        </a:rPr>
                        <a:t>.</a:t>
                      </a:r>
                      <a:r>
                        <a:rPr sz="1100" b="1" dirty="0">
                          <a:latin typeface="Courier New"/>
                          <a:cs typeface="Courier New"/>
                        </a:rPr>
                        <a:t>1</a:t>
                      </a:r>
                      <a:endParaRPr sz="1100">
                        <a:latin typeface="Courier New"/>
                        <a:cs typeface="Courier New"/>
                      </a:endParaRPr>
                    </a:p>
                  </a:txBody>
                  <a:tcPr marL="0" marR="0" marT="0" marB="0"/>
                </a:tc>
                <a:tc>
                  <a:txBody>
                    <a:bodyPr/>
                    <a:lstStyle/>
                    <a:p>
                      <a:pPr marR="34925" algn="r">
                        <a:lnSpc>
                          <a:spcPts val="1050"/>
                        </a:lnSpc>
                      </a:pPr>
                      <a:r>
                        <a:rPr sz="1100" b="1" spc="-15" dirty="0">
                          <a:latin typeface="Courier New"/>
                          <a:cs typeface="Courier New"/>
                        </a:rPr>
                        <a:t>0</a:t>
                      </a:r>
                      <a:r>
                        <a:rPr sz="1100" b="1" spc="5" dirty="0">
                          <a:latin typeface="Courier New"/>
                          <a:cs typeface="Courier New"/>
                        </a:rPr>
                        <a:t>.</a:t>
                      </a:r>
                      <a:r>
                        <a:rPr sz="1100" b="1" dirty="0">
                          <a:latin typeface="Courier New"/>
                          <a:cs typeface="Courier New"/>
                        </a:rPr>
                        <a:t>2</a:t>
                      </a:r>
                      <a:endParaRPr sz="1100">
                        <a:latin typeface="Courier New"/>
                        <a:cs typeface="Courier New"/>
                      </a:endParaRPr>
                    </a:p>
                  </a:txBody>
                  <a:tcPr marL="0" marR="0" marT="0" marB="0"/>
                </a:tc>
                <a:tc>
                  <a:txBody>
                    <a:bodyPr/>
                    <a:lstStyle/>
                    <a:p>
                      <a:pPr marR="34925" algn="r">
                        <a:lnSpc>
                          <a:spcPts val="1050"/>
                        </a:lnSpc>
                      </a:pPr>
                      <a:r>
                        <a:rPr sz="1100" b="1" spc="-15" dirty="0">
                          <a:latin typeface="Courier New"/>
                          <a:cs typeface="Courier New"/>
                        </a:rPr>
                        <a:t>0</a:t>
                      </a:r>
                      <a:r>
                        <a:rPr sz="1100" b="1" spc="5" dirty="0">
                          <a:latin typeface="Courier New"/>
                          <a:cs typeface="Courier New"/>
                        </a:rPr>
                        <a:t>.</a:t>
                      </a:r>
                      <a:r>
                        <a:rPr sz="1100" b="1" dirty="0">
                          <a:latin typeface="Courier New"/>
                          <a:cs typeface="Courier New"/>
                        </a:rPr>
                        <a:t>3</a:t>
                      </a:r>
                      <a:endParaRPr sz="1100">
                        <a:latin typeface="Courier New"/>
                        <a:cs typeface="Courier New"/>
                      </a:endParaRPr>
                    </a:p>
                  </a:txBody>
                  <a:tcPr marL="0" marR="0" marT="0" marB="0"/>
                </a:tc>
                <a:tc>
                  <a:txBody>
                    <a:bodyPr/>
                    <a:lstStyle/>
                    <a:p>
                      <a:pPr marR="36195" algn="r">
                        <a:lnSpc>
                          <a:spcPts val="1050"/>
                        </a:lnSpc>
                      </a:pPr>
                      <a:r>
                        <a:rPr sz="1100" b="1" spc="5" dirty="0">
                          <a:latin typeface="Courier New"/>
                          <a:cs typeface="Courier New"/>
                        </a:rPr>
                        <a:t>0</a:t>
                      </a:r>
                      <a:r>
                        <a:rPr sz="1100" b="1" spc="-15" dirty="0">
                          <a:latin typeface="Courier New"/>
                          <a:cs typeface="Courier New"/>
                        </a:rPr>
                        <a:t>.4</a:t>
                      </a:r>
                      <a:endParaRPr sz="1100">
                        <a:latin typeface="Courier New"/>
                        <a:cs typeface="Courier New"/>
                      </a:endParaRPr>
                    </a:p>
                  </a:txBody>
                  <a:tcPr marL="0" marR="0" marT="0" marB="0"/>
                </a:tc>
                <a:tc>
                  <a:txBody>
                    <a:bodyPr/>
                    <a:lstStyle/>
                    <a:p>
                      <a:pPr marR="34925" algn="r">
                        <a:lnSpc>
                          <a:spcPts val="1050"/>
                        </a:lnSpc>
                      </a:pPr>
                      <a:r>
                        <a:rPr sz="1100" b="1" spc="5" dirty="0">
                          <a:latin typeface="Courier New"/>
                          <a:cs typeface="Courier New"/>
                        </a:rPr>
                        <a:t>0</a:t>
                      </a:r>
                      <a:r>
                        <a:rPr sz="1100" b="1" spc="-15" dirty="0">
                          <a:latin typeface="Courier New"/>
                          <a:cs typeface="Courier New"/>
                        </a:rPr>
                        <a:t>.5</a:t>
                      </a:r>
                      <a:endParaRPr sz="1100">
                        <a:latin typeface="Courier New"/>
                        <a:cs typeface="Courier New"/>
                      </a:endParaRPr>
                    </a:p>
                  </a:txBody>
                  <a:tcPr marL="0" marR="0" marT="0" marB="0"/>
                </a:tc>
                <a:tc>
                  <a:txBody>
                    <a:bodyPr/>
                    <a:lstStyle/>
                    <a:p>
                      <a:pPr marR="34925" algn="r">
                        <a:lnSpc>
                          <a:spcPts val="1050"/>
                        </a:lnSpc>
                      </a:pPr>
                      <a:r>
                        <a:rPr sz="1100" b="1" spc="5" dirty="0">
                          <a:latin typeface="Courier New"/>
                          <a:cs typeface="Courier New"/>
                        </a:rPr>
                        <a:t>0</a:t>
                      </a:r>
                      <a:r>
                        <a:rPr sz="1100" b="1" spc="-15" dirty="0">
                          <a:latin typeface="Courier New"/>
                          <a:cs typeface="Courier New"/>
                        </a:rPr>
                        <a:t>.6</a:t>
                      </a:r>
                      <a:endParaRPr sz="1100">
                        <a:latin typeface="Courier New"/>
                        <a:cs typeface="Courier New"/>
                      </a:endParaRPr>
                    </a:p>
                  </a:txBody>
                  <a:tcPr marL="0" marR="0" marT="0" marB="0"/>
                </a:tc>
                <a:tc>
                  <a:txBody>
                    <a:bodyPr/>
                    <a:lstStyle/>
                    <a:p>
                      <a:pPr marR="36195" algn="r">
                        <a:lnSpc>
                          <a:spcPts val="1050"/>
                        </a:lnSpc>
                      </a:pPr>
                      <a:r>
                        <a:rPr sz="1100" b="1" spc="5" dirty="0">
                          <a:latin typeface="Courier New"/>
                          <a:cs typeface="Courier New"/>
                        </a:rPr>
                        <a:t>0</a:t>
                      </a:r>
                      <a:r>
                        <a:rPr sz="1100" b="1" spc="-15" dirty="0">
                          <a:latin typeface="Courier New"/>
                          <a:cs typeface="Courier New"/>
                        </a:rPr>
                        <a:t>.7</a:t>
                      </a:r>
                      <a:endParaRPr sz="1100">
                        <a:latin typeface="Courier New"/>
                        <a:cs typeface="Courier New"/>
                      </a:endParaRPr>
                    </a:p>
                  </a:txBody>
                  <a:tcPr marL="0" marR="0" marT="0" marB="0"/>
                </a:tc>
                <a:tc>
                  <a:txBody>
                    <a:bodyPr/>
                    <a:lstStyle/>
                    <a:p>
                      <a:pPr marR="34290" algn="r">
                        <a:lnSpc>
                          <a:spcPts val="1050"/>
                        </a:lnSpc>
                      </a:pPr>
                      <a:r>
                        <a:rPr sz="1100" b="1" spc="-15" dirty="0">
                          <a:latin typeface="Courier New"/>
                          <a:cs typeface="Courier New"/>
                        </a:rPr>
                        <a:t>0</a:t>
                      </a:r>
                      <a:r>
                        <a:rPr sz="1100" b="1" spc="5" dirty="0">
                          <a:latin typeface="Courier New"/>
                          <a:cs typeface="Courier New"/>
                        </a:rPr>
                        <a:t>.</a:t>
                      </a:r>
                      <a:r>
                        <a:rPr sz="1100" b="1" dirty="0">
                          <a:latin typeface="Courier New"/>
                          <a:cs typeface="Courier New"/>
                        </a:rPr>
                        <a:t>8</a:t>
                      </a:r>
                      <a:endParaRPr sz="1100">
                        <a:latin typeface="Courier New"/>
                        <a:cs typeface="Courier New"/>
                      </a:endParaRPr>
                    </a:p>
                  </a:txBody>
                  <a:tcPr marL="0" marR="0" marT="0" marB="0"/>
                </a:tc>
                <a:tc>
                  <a:txBody>
                    <a:bodyPr/>
                    <a:lstStyle/>
                    <a:p>
                      <a:pPr marR="33655" algn="r">
                        <a:lnSpc>
                          <a:spcPts val="1050"/>
                        </a:lnSpc>
                      </a:pPr>
                      <a:r>
                        <a:rPr sz="1100" b="1" spc="-15" dirty="0">
                          <a:latin typeface="Courier New"/>
                          <a:cs typeface="Courier New"/>
                        </a:rPr>
                        <a:t>0</a:t>
                      </a:r>
                      <a:r>
                        <a:rPr sz="1100" b="1" spc="5" dirty="0">
                          <a:latin typeface="Courier New"/>
                          <a:cs typeface="Courier New"/>
                        </a:rPr>
                        <a:t>.</a:t>
                      </a:r>
                      <a:r>
                        <a:rPr sz="1100" b="1" dirty="0">
                          <a:latin typeface="Courier New"/>
                          <a:cs typeface="Courier New"/>
                        </a:rPr>
                        <a:t>9</a:t>
                      </a:r>
                      <a:endParaRPr sz="1100">
                        <a:latin typeface="Courier New"/>
                        <a:cs typeface="Courier New"/>
                      </a:endParaRPr>
                    </a:p>
                  </a:txBody>
                  <a:tcPr marL="0" marR="0" marT="0" marB="0"/>
                </a:tc>
                <a:tc>
                  <a:txBody>
                    <a:bodyPr/>
                    <a:lstStyle/>
                    <a:p>
                      <a:pPr marR="25400" algn="r">
                        <a:lnSpc>
                          <a:spcPts val="1050"/>
                        </a:lnSpc>
                      </a:pPr>
                      <a:r>
                        <a:rPr sz="1100" b="1" dirty="0">
                          <a:latin typeface="Courier New"/>
                          <a:cs typeface="Courier New"/>
                        </a:rPr>
                        <a:t>1</a:t>
                      </a:r>
                      <a:endParaRPr sz="1100">
                        <a:latin typeface="Courier New"/>
                        <a:cs typeface="Courier New"/>
                      </a:endParaRPr>
                    </a:p>
                  </a:txBody>
                  <a:tcPr marL="0" marR="0" marT="0" marB="0"/>
                </a:tc>
                <a:extLst>
                  <a:ext uri="{0D108BD9-81ED-4DB2-BD59-A6C34878D82A}">
                    <a16:rowId xmlns:a16="http://schemas.microsoft.com/office/drawing/2014/main" val="10000"/>
                  </a:ext>
                </a:extLst>
              </a:tr>
              <a:tr h="153948">
                <a:tc>
                  <a:txBody>
                    <a:bodyPr/>
                    <a:lstStyle/>
                    <a:p>
                      <a:pPr marL="31750">
                        <a:lnSpc>
                          <a:spcPts val="1110"/>
                        </a:lnSpc>
                      </a:pPr>
                      <a:r>
                        <a:rPr sz="1100" b="1" dirty="0">
                          <a:latin typeface="Courier New"/>
                          <a:cs typeface="Courier New"/>
                        </a:rPr>
                        <a:t>6</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9</a:t>
                      </a:r>
                      <a:r>
                        <a:rPr sz="1100" b="1" spc="5" dirty="0">
                          <a:latin typeface="Courier New"/>
                          <a:cs typeface="Courier New"/>
                        </a:rPr>
                        <a:t>67</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0</a:t>
                      </a:r>
                      <a:r>
                        <a:rPr sz="1100" b="1" spc="5" dirty="0">
                          <a:latin typeface="Courier New"/>
                          <a:cs typeface="Courier New"/>
                        </a:rPr>
                        <a:t>18</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8</a:t>
                      </a:r>
                      <a:r>
                        <a:rPr sz="1100" b="1" spc="-15" dirty="0">
                          <a:latin typeface="Courier New"/>
                          <a:cs typeface="Courier New"/>
                        </a:rPr>
                        <a:t>2</a:t>
                      </a:r>
                      <a:r>
                        <a:rPr sz="1100" b="1" spc="5" dirty="0">
                          <a:latin typeface="Courier New"/>
                          <a:cs typeface="Courier New"/>
                        </a:rPr>
                        <a:t>30</a:t>
                      </a:r>
                      <a:endParaRPr sz="1100">
                        <a:latin typeface="Courier New"/>
                        <a:cs typeface="Courier New"/>
                      </a:endParaRPr>
                    </a:p>
                  </a:txBody>
                  <a:tcPr marL="0" marR="0" marT="0" marB="0"/>
                </a:tc>
                <a:tc>
                  <a:txBody>
                    <a:bodyPr/>
                    <a:lstStyle/>
                    <a:p>
                      <a:pPr marR="34925"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4.</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6</a:t>
                      </a:r>
                      <a:r>
                        <a:rPr sz="1100" b="1" dirty="0">
                          <a:latin typeface="Courier New"/>
                          <a:cs typeface="Courier New"/>
                        </a:rPr>
                        <a:t>9</a:t>
                      </a:r>
                      <a:endParaRPr sz="1100">
                        <a:latin typeface="Courier New"/>
                        <a:cs typeface="Courier New"/>
                      </a:endParaRPr>
                    </a:p>
                  </a:txBody>
                  <a:tcPr marL="0" marR="0" marT="0" marB="0"/>
                </a:tc>
                <a:tc>
                  <a:txBody>
                    <a:bodyPr/>
                    <a:lstStyle/>
                    <a:p>
                      <a:pPr marR="36830"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8</a:t>
                      </a:r>
                      <a:r>
                        <a:rPr sz="1100" b="1" spc="5" dirty="0">
                          <a:highlight>
                            <a:srgbClr val="FFFF00"/>
                          </a:highlight>
                          <a:latin typeface="Courier New"/>
                          <a:cs typeface="Courier New"/>
                        </a:rPr>
                        <a:t>.</a:t>
                      </a:r>
                      <a:r>
                        <a:rPr sz="1100" b="1" spc="-15" dirty="0">
                          <a:highlight>
                            <a:srgbClr val="FFFF00"/>
                          </a:highlight>
                          <a:latin typeface="Courier New"/>
                          <a:cs typeface="Courier New"/>
                        </a:rPr>
                        <a:t>7</a:t>
                      </a:r>
                      <a:r>
                        <a:rPr sz="1100" b="1" spc="5" dirty="0">
                          <a:highlight>
                            <a:srgbClr val="FFFF00"/>
                          </a:highlight>
                          <a:latin typeface="Courier New"/>
                          <a:cs typeface="Courier New"/>
                        </a:rPr>
                        <a:t>2</a:t>
                      </a:r>
                      <a:r>
                        <a:rPr sz="1100" b="1" spc="-15" dirty="0">
                          <a:highlight>
                            <a:srgbClr val="FFFF00"/>
                          </a:highlight>
                          <a:latin typeface="Courier New"/>
                          <a:cs typeface="Courier New"/>
                        </a:rPr>
                        <a:t>94</a:t>
                      </a:r>
                      <a:endParaRPr sz="1100" dirty="0">
                        <a:highlight>
                          <a:srgbClr val="FFFF00"/>
                        </a:highlight>
                        <a:latin typeface="Courier New"/>
                        <a:cs typeface="Courier New"/>
                      </a:endParaRPr>
                    </a:p>
                  </a:txBody>
                  <a:tcPr marL="0" marR="0" marT="0" marB="0"/>
                </a:tc>
                <a:tc>
                  <a:txBody>
                    <a:bodyPr/>
                    <a:lstStyle/>
                    <a:p>
                      <a:pPr marR="3683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5</a:t>
                      </a:r>
                      <a:r>
                        <a:rPr sz="1100" b="1" spc="5" dirty="0">
                          <a:latin typeface="Courier New"/>
                          <a:cs typeface="Courier New"/>
                        </a:rPr>
                        <a:t>.</a:t>
                      </a:r>
                      <a:r>
                        <a:rPr sz="1100" b="1" spc="-15" dirty="0">
                          <a:latin typeface="Courier New"/>
                          <a:cs typeface="Courier New"/>
                        </a:rPr>
                        <a:t>6</a:t>
                      </a:r>
                      <a:r>
                        <a:rPr sz="1100" b="1" spc="5" dirty="0">
                          <a:latin typeface="Courier New"/>
                          <a:cs typeface="Courier New"/>
                        </a:rPr>
                        <a:t>2</a:t>
                      </a:r>
                      <a:r>
                        <a:rPr sz="1100" b="1" spc="-15" dirty="0">
                          <a:latin typeface="Courier New"/>
                          <a:cs typeface="Courier New"/>
                        </a:rPr>
                        <a:t>31</a:t>
                      </a:r>
                      <a:endParaRPr sz="1100">
                        <a:latin typeface="Courier New"/>
                        <a:cs typeface="Courier New"/>
                      </a:endParaRPr>
                    </a:p>
                  </a:txBody>
                  <a:tcPr marL="0" marR="0" marT="0" marB="0"/>
                </a:tc>
                <a:tc>
                  <a:txBody>
                    <a:bodyPr/>
                    <a:lstStyle/>
                    <a:p>
                      <a:pPr marR="3619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9</a:t>
                      </a:r>
                      <a:r>
                        <a:rPr sz="1100" b="1" spc="-15" dirty="0">
                          <a:latin typeface="Courier New"/>
                          <a:cs typeface="Courier New"/>
                        </a:rPr>
                        <a:t>3</a:t>
                      </a:r>
                      <a:r>
                        <a:rPr sz="1100" b="1" spc="5" dirty="0">
                          <a:latin typeface="Courier New"/>
                          <a:cs typeface="Courier New"/>
                        </a:rPr>
                        <a:t>.</a:t>
                      </a:r>
                      <a:r>
                        <a:rPr sz="1100" b="1" spc="-15" dirty="0">
                          <a:latin typeface="Courier New"/>
                          <a:cs typeface="Courier New"/>
                        </a:rPr>
                        <a:t>8</a:t>
                      </a:r>
                      <a:r>
                        <a:rPr sz="1100" b="1" spc="5" dirty="0">
                          <a:latin typeface="Courier New"/>
                          <a:cs typeface="Courier New"/>
                        </a:rPr>
                        <a:t>7</a:t>
                      </a:r>
                      <a:r>
                        <a:rPr sz="1100" b="1" spc="-15" dirty="0">
                          <a:latin typeface="Courier New"/>
                          <a:cs typeface="Courier New"/>
                        </a:rPr>
                        <a:t>34</a:t>
                      </a:r>
                      <a:endParaRPr sz="1100">
                        <a:latin typeface="Courier New"/>
                        <a:cs typeface="Courier New"/>
                      </a:endParaRPr>
                    </a:p>
                  </a:txBody>
                  <a:tcPr marL="0" marR="0" marT="0" marB="0"/>
                </a:tc>
                <a:tc>
                  <a:txBody>
                    <a:bodyPr/>
                    <a:lstStyle/>
                    <a:p>
                      <a:pPr marR="34290" algn="r">
                        <a:lnSpc>
                          <a:spcPts val="1110"/>
                        </a:lnSpc>
                      </a:pPr>
                      <a:r>
                        <a:rPr sz="1100" b="1" spc="5" dirty="0">
                          <a:latin typeface="Courier New"/>
                          <a:cs typeface="Courier New"/>
                        </a:rPr>
                        <a:t>-6</a:t>
                      </a:r>
                      <a:r>
                        <a:rPr sz="1100" b="1" spc="-15" dirty="0">
                          <a:latin typeface="Courier New"/>
                          <a:cs typeface="Courier New"/>
                        </a:rPr>
                        <a:t>2</a:t>
                      </a:r>
                      <a:r>
                        <a:rPr sz="1100" b="1" spc="5" dirty="0">
                          <a:latin typeface="Courier New"/>
                          <a:cs typeface="Courier New"/>
                        </a:rPr>
                        <a:t>3</a:t>
                      </a:r>
                      <a:r>
                        <a:rPr sz="1100" b="1" spc="-15" dirty="0">
                          <a:latin typeface="Courier New"/>
                          <a:cs typeface="Courier New"/>
                        </a:rPr>
                        <a:t>.</a:t>
                      </a:r>
                      <a:r>
                        <a:rPr sz="1100" b="1" spc="5" dirty="0">
                          <a:latin typeface="Courier New"/>
                          <a:cs typeface="Courier New"/>
                        </a:rPr>
                        <a:t>2</a:t>
                      </a:r>
                      <a:r>
                        <a:rPr sz="1100" b="1" spc="-15" dirty="0">
                          <a:latin typeface="Courier New"/>
                          <a:cs typeface="Courier New"/>
                        </a:rPr>
                        <a:t>8</a:t>
                      </a:r>
                      <a:r>
                        <a:rPr sz="1100" b="1" spc="5" dirty="0">
                          <a:latin typeface="Courier New"/>
                          <a:cs typeface="Courier New"/>
                        </a:rPr>
                        <a:t>52</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6</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4</a:t>
                      </a:r>
                      <a:r>
                        <a:rPr sz="1100" b="1" spc="-15" dirty="0">
                          <a:latin typeface="Courier New"/>
                          <a:cs typeface="Courier New"/>
                        </a:rPr>
                        <a:t>6</a:t>
                      </a:r>
                      <a:r>
                        <a:rPr sz="1100" b="1" spc="5" dirty="0">
                          <a:latin typeface="Courier New"/>
                          <a:cs typeface="Courier New"/>
                        </a:rPr>
                        <a:t>79</a:t>
                      </a:r>
                      <a:endParaRPr sz="1100">
                        <a:latin typeface="Courier New"/>
                        <a:cs typeface="Courier New"/>
                      </a:endParaRPr>
                    </a:p>
                  </a:txBody>
                  <a:tcPr marL="0" marR="0" marT="0" marB="0"/>
                </a:tc>
                <a:tc>
                  <a:txBody>
                    <a:bodyPr/>
                    <a:lstStyle/>
                    <a:p>
                      <a:pPr marR="26034"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1</a:t>
                      </a:r>
                      <a:r>
                        <a:rPr sz="1100" b="1" spc="5" dirty="0">
                          <a:latin typeface="Courier New"/>
                          <a:cs typeface="Courier New"/>
                        </a:rPr>
                        <a:t>8</a:t>
                      </a: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8</a:t>
                      </a:r>
                      <a:r>
                        <a:rPr sz="1100" b="1" spc="5" dirty="0">
                          <a:latin typeface="Courier New"/>
                          <a:cs typeface="Courier New"/>
                        </a:rPr>
                        <a:t>63</a:t>
                      </a:r>
                      <a:endParaRPr sz="1100">
                        <a:latin typeface="Courier New"/>
                        <a:cs typeface="Courier New"/>
                      </a:endParaRPr>
                    </a:p>
                  </a:txBody>
                  <a:tcPr marL="0" marR="0" marT="0" marB="0"/>
                </a:tc>
                <a:extLst>
                  <a:ext uri="{0D108BD9-81ED-4DB2-BD59-A6C34878D82A}">
                    <a16:rowId xmlns:a16="http://schemas.microsoft.com/office/drawing/2014/main" val="10001"/>
                  </a:ext>
                </a:extLst>
              </a:tr>
              <a:tr h="153948">
                <a:tc>
                  <a:txBody>
                    <a:bodyPr/>
                    <a:lstStyle/>
                    <a:p>
                      <a:pPr marL="31750">
                        <a:lnSpc>
                          <a:spcPts val="1100"/>
                        </a:lnSpc>
                      </a:pPr>
                      <a:r>
                        <a:rPr sz="1100" b="1" spc="5" dirty="0">
                          <a:latin typeface="Courier New"/>
                          <a:cs typeface="Courier New"/>
                        </a:rPr>
                        <a:t>6.1</a:t>
                      </a:r>
                      <a:endParaRPr sz="1100">
                        <a:latin typeface="Courier New"/>
                        <a:cs typeface="Courier New"/>
                      </a:endParaRPr>
                    </a:p>
                  </a:txBody>
                  <a:tcPr marL="0" marR="0" marT="0" marB="0"/>
                </a:tc>
                <a:tc>
                  <a:txBody>
                    <a:bodyPr/>
                    <a:lstStyle/>
                    <a:p>
                      <a:pPr marR="34290" algn="r">
                        <a:lnSpc>
                          <a:spcPts val="110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0</a:t>
                      </a:r>
                      <a:r>
                        <a:rPr sz="1100" b="1" spc="5" dirty="0">
                          <a:latin typeface="Courier New"/>
                          <a:cs typeface="Courier New"/>
                        </a:rPr>
                        <a:t>68</a:t>
                      </a:r>
                      <a:endParaRPr sz="1100">
                        <a:latin typeface="Courier New"/>
                        <a:cs typeface="Courier New"/>
                      </a:endParaRPr>
                    </a:p>
                  </a:txBody>
                  <a:tcPr marL="0" marR="0" marT="0" marB="0"/>
                </a:tc>
                <a:tc>
                  <a:txBody>
                    <a:bodyPr/>
                    <a:lstStyle/>
                    <a:p>
                      <a:pPr marR="3429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1</a:t>
                      </a:r>
                      <a:r>
                        <a:rPr sz="1100" b="1" spc="5" dirty="0">
                          <a:latin typeface="Courier New"/>
                          <a:cs typeface="Courier New"/>
                        </a:rPr>
                        <a:t>42</a:t>
                      </a:r>
                      <a:endParaRPr sz="1100">
                        <a:latin typeface="Courier New"/>
                        <a:cs typeface="Courier New"/>
                      </a:endParaRPr>
                    </a:p>
                  </a:txBody>
                  <a:tcPr marL="0" marR="0" marT="0" marB="0"/>
                </a:tc>
                <a:tc>
                  <a:txBody>
                    <a:bodyPr/>
                    <a:lstStyle/>
                    <a:p>
                      <a:pPr marR="34290"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9</a:t>
                      </a:r>
                      <a:r>
                        <a:rPr sz="1100" b="1" spc="5" dirty="0">
                          <a:latin typeface="Courier New"/>
                          <a:cs typeface="Courier New"/>
                        </a:rPr>
                        <a:t>77</a:t>
                      </a:r>
                      <a:endParaRPr sz="1100">
                        <a:latin typeface="Courier New"/>
                        <a:cs typeface="Courier New"/>
                      </a:endParaRPr>
                    </a:p>
                  </a:txBody>
                  <a:tcPr marL="0" marR="0" marT="0" marB="0"/>
                </a:tc>
                <a:tc>
                  <a:txBody>
                    <a:bodyPr/>
                    <a:lstStyle/>
                    <a:p>
                      <a:pPr marR="34925"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4.</a:t>
                      </a:r>
                      <a:r>
                        <a:rPr sz="1100" b="1" spc="-15" dirty="0">
                          <a:latin typeface="Courier New"/>
                          <a:cs typeface="Courier New"/>
                        </a:rPr>
                        <a:t>4</a:t>
                      </a:r>
                      <a:r>
                        <a:rPr sz="1100" b="1" spc="5" dirty="0">
                          <a:latin typeface="Courier New"/>
                          <a:cs typeface="Courier New"/>
                        </a:rPr>
                        <a:t>5</a:t>
                      </a:r>
                      <a:r>
                        <a:rPr sz="1100" b="1" spc="-15" dirty="0">
                          <a:latin typeface="Courier New"/>
                          <a:cs typeface="Courier New"/>
                        </a:rPr>
                        <a:t>7</a:t>
                      </a:r>
                      <a:r>
                        <a:rPr sz="1100" b="1" dirty="0">
                          <a:latin typeface="Courier New"/>
                          <a:cs typeface="Courier New"/>
                        </a:rPr>
                        <a:t>5</a:t>
                      </a:r>
                      <a:endParaRPr sz="1100">
                        <a:latin typeface="Courier New"/>
                        <a:cs typeface="Courier New"/>
                      </a:endParaRPr>
                    </a:p>
                  </a:txBody>
                  <a:tcPr marL="0" marR="0" marT="0" marB="0"/>
                </a:tc>
                <a:tc>
                  <a:txBody>
                    <a:bodyPr/>
                    <a:lstStyle/>
                    <a:p>
                      <a:pPr marR="35560" algn="r">
                        <a:lnSpc>
                          <a:spcPts val="110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8</a:t>
                      </a:r>
                      <a:r>
                        <a:rPr sz="1100" b="1" spc="5" dirty="0">
                          <a:highlight>
                            <a:srgbClr val="FFFF00"/>
                          </a:highlight>
                          <a:latin typeface="Courier New"/>
                          <a:cs typeface="Courier New"/>
                        </a:rPr>
                        <a:t>.</a:t>
                      </a:r>
                      <a:r>
                        <a:rPr sz="1100" b="1" spc="-15" dirty="0">
                          <a:highlight>
                            <a:srgbClr val="FFFF00"/>
                          </a:highlight>
                          <a:latin typeface="Courier New"/>
                          <a:cs typeface="Courier New"/>
                        </a:rPr>
                        <a:t>4</a:t>
                      </a:r>
                      <a:r>
                        <a:rPr sz="1100" b="1" spc="5" dirty="0">
                          <a:highlight>
                            <a:srgbClr val="FFFF00"/>
                          </a:highlight>
                          <a:latin typeface="Courier New"/>
                          <a:cs typeface="Courier New"/>
                        </a:rPr>
                        <a:t>0</a:t>
                      </a:r>
                      <a:r>
                        <a:rPr sz="1100" b="1" spc="-15" dirty="0">
                          <a:highlight>
                            <a:srgbClr val="FFFF00"/>
                          </a:highlight>
                          <a:latin typeface="Courier New"/>
                          <a:cs typeface="Courier New"/>
                        </a:rPr>
                        <a:t>26</a:t>
                      </a:r>
                      <a:endParaRPr sz="1100" dirty="0">
                        <a:highlight>
                          <a:srgbClr val="FFFF00"/>
                        </a:highlight>
                        <a:latin typeface="Courier New"/>
                        <a:cs typeface="Courier New"/>
                      </a:endParaRPr>
                    </a:p>
                  </a:txBody>
                  <a:tcPr marL="0" marR="0" marT="0" marB="0"/>
                </a:tc>
                <a:tc>
                  <a:txBody>
                    <a:bodyPr/>
                    <a:lstStyle/>
                    <a:p>
                      <a:pPr marR="35560"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a:t>
                      </a:r>
                      <a:r>
                        <a:rPr sz="1100" b="1" spc="-15" dirty="0">
                          <a:latin typeface="Courier New"/>
                          <a:cs typeface="Courier New"/>
                        </a:rPr>
                        <a:t>9</a:t>
                      </a:r>
                      <a:r>
                        <a:rPr sz="1100" b="1" spc="5" dirty="0">
                          <a:latin typeface="Courier New"/>
                          <a:cs typeface="Courier New"/>
                        </a:rPr>
                        <a:t>7</a:t>
                      </a:r>
                      <a:r>
                        <a:rPr sz="1100" b="1" spc="-15" dirty="0">
                          <a:latin typeface="Courier New"/>
                          <a:cs typeface="Courier New"/>
                        </a:rPr>
                        <a:t>50</a:t>
                      </a:r>
                      <a:endParaRPr sz="1100">
                        <a:latin typeface="Courier New"/>
                        <a:cs typeface="Courier New"/>
                      </a:endParaRPr>
                    </a:p>
                  </a:txBody>
                  <a:tcPr marL="0" marR="0" marT="0" marB="0"/>
                </a:tc>
                <a:tc>
                  <a:txBody>
                    <a:bodyPr/>
                    <a:lstStyle/>
                    <a:p>
                      <a:pPr marR="36195"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9</a:t>
                      </a:r>
                      <a:r>
                        <a:rPr sz="1100" b="1" spc="-15" dirty="0">
                          <a:latin typeface="Courier New"/>
                          <a:cs typeface="Courier New"/>
                        </a:rPr>
                        <a:t>2</a:t>
                      </a:r>
                      <a:r>
                        <a:rPr sz="1100" b="1" spc="5" dirty="0">
                          <a:latin typeface="Courier New"/>
                          <a:cs typeface="Courier New"/>
                        </a:rPr>
                        <a:t>.</a:t>
                      </a:r>
                      <a:r>
                        <a:rPr sz="1100" b="1" spc="-15" dirty="0">
                          <a:latin typeface="Courier New"/>
                          <a:cs typeface="Courier New"/>
                        </a:rPr>
                        <a:t>7</a:t>
                      </a:r>
                      <a:r>
                        <a:rPr sz="1100" b="1" spc="5" dirty="0">
                          <a:latin typeface="Courier New"/>
                          <a:cs typeface="Courier New"/>
                        </a:rPr>
                        <a:t>4</a:t>
                      </a:r>
                      <a:r>
                        <a:rPr sz="1100" b="1" spc="-15" dirty="0">
                          <a:latin typeface="Courier New"/>
                          <a:cs typeface="Courier New"/>
                        </a:rPr>
                        <a:t>32</a:t>
                      </a:r>
                      <a:endParaRPr sz="1100">
                        <a:latin typeface="Courier New"/>
                        <a:cs typeface="Courier New"/>
                      </a:endParaRPr>
                    </a:p>
                  </a:txBody>
                  <a:tcPr marL="0" marR="0" marT="0" marB="0"/>
                </a:tc>
                <a:tc>
                  <a:txBody>
                    <a:bodyPr/>
                    <a:lstStyle/>
                    <a:p>
                      <a:pPr marR="34290" algn="r">
                        <a:lnSpc>
                          <a:spcPts val="1100"/>
                        </a:lnSpc>
                      </a:pPr>
                      <a:r>
                        <a:rPr sz="1100" b="1" spc="5" dirty="0">
                          <a:latin typeface="Courier New"/>
                          <a:cs typeface="Courier New"/>
                        </a:rPr>
                        <a:t>-6</a:t>
                      </a:r>
                      <a:r>
                        <a:rPr sz="1100" b="1" spc="-15" dirty="0">
                          <a:latin typeface="Courier New"/>
                          <a:cs typeface="Courier New"/>
                        </a:rPr>
                        <a:t>2</a:t>
                      </a:r>
                      <a:r>
                        <a:rPr sz="1100" b="1" spc="5" dirty="0">
                          <a:latin typeface="Courier New"/>
                          <a:cs typeface="Courier New"/>
                        </a:rPr>
                        <a:t>1</a:t>
                      </a:r>
                      <a:r>
                        <a:rPr sz="1100" b="1" spc="-15" dirty="0">
                          <a:latin typeface="Courier New"/>
                          <a:cs typeface="Courier New"/>
                        </a:rPr>
                        <a:t>.</a:t>
                      </a:r>
                      <a:r>
                        <a:rPr sz="1100" b="1" spc="5" dirty="0">
                          <a:latin typeface="Courier New"/>
                          <a:cs typeface="Courier New"/>
                        </a:rPr>
                        <a:t>4</a:t>
                      </a:r>
                      <a:r>
                        <a:rPr sz="1100" b="1" spc="-15" dirty="0">
                          <a:latin typeface="Courier New"/>
                          <a:cs typeface="Courier New"/>
                        </a:rPr>
                        <a:t>6</a:t>
                      </a:r>
                      <a:r>
                        <a:rPr sz="1100" b="1" spc="5" dirty="0">
                          <a:latin typeface="Courier New"/>
                          <a:cs typeface="Courier New"/>
                        </a:rPr>
                        <a:t>55</a:t>
                      </a:r>
                      <a:endParaRPr sz="1100">
                        <a:latin typeface="Courier New"/>
                        <a:cs typeface="Courier New"/>
                      </a:endParaRPr>
                    </a:p>
                  </a:txBody>
                  <a:tcPr marL="0" marR="0" marT="0" marB="0"/>
                </a:tc>
                <a:tc>
                  <a:txBody>
                    <a:bodyPr/>
                    <a:lstStyle/>
                    <a:p>
                      <a:pPr marR="3429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6</a:t>
                      </a:r>
                      <a:r>
                        <a:rPr sz="1100" b="1" spc="5" dirty="0">
                          <a:latin typeface="Courier New"/>
                          <a:cs typeface="Courier New"/>
                        </a:rPr>
                        <a:t>1</a:t>
                      </a: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9</a:t>
                      </a:r>
                      <a:r>
                        <a:rPr sz="1100" b="1" spc="5" dirty="0">
                          <a:latin typeface="Courier New"/>
                          <a:cs typeface="Courier New"/>
                        </a:rPr>
                        <a:t>29</a:t>
                      </a:r>
                      <a:endParaRPr sz="1100">
                        <a:latin typeface="Courier New"/>
                        <a:cs typeface="Courier New"/>
                      </a:endParaRPr>
                    </a:p>
                  </a:txBody>
                  <a:tcPr marL="0" marR="0" marT="0" marB="0"/>
                </a:tc>
                <a:tc>
                  <a:txBody>
                    <a:bodyPr/>
                    <a:lstStyle/>
                    <a:p>
                      <a:pPr marR="26034" algn="r">
                        <a:lnSpc>
                          <a:spcPts val="110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1</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1</a:t>
                      </a:r>
                      <a:r>
                        <a:rPr sz="1100" b="1" spc="5" dirty="0">
                          <a:latin typeface="Courier New"/>
                          <a:cs typeface="Courier New"/>
                        </a:rPr>
                        <a:t>61</a:t>
                      </a:r>
                      <a:endParaRPr sz="1100">
                        <a:latin typeface="Courier New"/>
                        <a:cs typeface="Courier New"/>
                      </a:endParaRPr>
                    </a:p>
                  </a:txBody>
                  <a:tcPr marL="0" marR="0" marT="0" marB="0"/>
                </a:tc>
                <a:extLst>
                  <a:ext uri="{0D108BD9-81ED-4DB2-BD59-A6C34878D82A}">
                    <a16:rowId xmlns:a16="http://schemas.microsoft.com/office/drawing/2014/main" val="10002"/>
                  </a:ext>
                </a:extLst>
              </a:tr>
              <a:tr h="155490">
                <a:tc>
                  <a:txBody>
                    <a:bodyPr/>
                    <a:lstStyle/>
                    <a:p>
                      <a:pPr marL="31750">
                        <a:lnSpc>
                          <a:spcPts val="1110"/>
                        </a:lnSpc>
                      </a:pPr>
                      <a:r>
                        <a:rPr sz="1100" b="1" spc="5" dirty="0">
                          <a:latin typeface="Courier New"/>
                          <a:cs typeface="Courier New"/>
                        </a:rPr>
                        <a:t>6.2</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1</a:t>
                      </a:r>
                      <a:r>
                        <a:rPr sz="1100" b="1" spc="5" dirty="0">
                          <a:latin typeface="Courier New"/>
                          <a:cs typeface="Courier New"/>
                        </a:rPr>
                        <a:t>72</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2</a:t>
                      </a:r>
                      <a:r>
                        <a:rPr sz="1100" b="1" spc="5" dirty="0">
                          <a:latin typeface="Courier New"/>
                          <a:cs typeface="Courier New"/>
                        </a:rPr>
                        <a:t>81</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7</a:t>
                      </a:r>
                      <a:r>
                        <a:rPr sz="1100" b="1" spc="5" dirty="0">
                          <a:latin typeface="Courier New"/>
                          <a:cs typeface="Courier New"/>
                        </a:rPr>
                        <a:t>69</a:t>
                      </a:r>
                      <a:endParaRPr sz="1100">
                        <a:latin typeface="Courier New"/>
                        <a:cs typeface="Courier New"/>
                      </a:endParaRPr>
                    </a:p>
                  </a:txBody>
                  <a:tcPr marL="0" marR="0" marT="0" marB="0"/>
                </a:tc>
                <a:tc>
                  <a:txBody>
                    <a:bodyPr/>
                    <a:lstStyle/>
                    <a:p>
                      <a:pPr marR="34925"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4.</a:t>
                      </a:r>
                      <a:r>
                        <a:rPr sz="1100" b="1" spc="-15" dirty="0">
                          <a:latin typeface="Courier New"/>
                          <a:cs typeface="Courier New"/>
                        </a:rPr>
                        <a:t>3</a:t>
                      </a:r>
                      <a:r>
                        <a:rPr sz="1100" b="1" spc="5" dirty="0">
                          <a:latin typeface="Courier New"/>
                          <a:cs typeface="Courier New"/>
                        </a:rPr>
                        <a:t>3</a:t>
                      </a:r>
                      <a:r>
                        <a:rPr sz="1100" b="1" spc="-15" dirty="0">
                          <a:latin typeface="Courier New"/>
                          <a:cs typeface="Courier New"/>
                        </a:rPr>
                        <a:t>8</a:t>
                      </a:r>
                      <a:r>
                        <a:rPr sz="1100" b="1" dirty="0">
                          <a:latin typeface="Courier New"/>
                          <a:cs typeface="Courier New"/>
                        </a:rPr>
                        <a:t>1</a:t>
                      </a:r>
                      <a:endParaRPr sz="1100">
                        <a:latin typeface="Courier New"/>
                        <a:cs typeface="Courier New"/>
                      </a:endParaRPr>
                    </a:p>
                  </a:txBody>
                  <a:tcPr marL="0" marR="0" marT="0" marB="0"/>
                </a:tc>
                <a:tc>
                  <a:txBody>
                    <a:bodyPr/>
                    <a:lstStyle/>
                    <a:p>
                      <a:pPr marR="35560"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8</a:t>
                      </a:r>
                      <a:r>
                        <a:rPr sz="1100" b="1" spc="5" dirty="0">
                          <a:highlight>
                            <a:srgbClr val="FFFF00"/>
                          </a:highlight>
                          <a:latin typeface="Courier New"/>
                          <a:cs typeface="Courier New"/>
                        </a:rPr>
                        <a:t>.</a:t>
                      </a:r>
                      <a:r>
                        <a:rPr sz="1100" b="1" spc="-15" dirty="0">
                          <a:highlight>
                            <a:srgbClr val="FFFF00"/>
                          </a:highlight>
                          <a:latin typeface="Courier New"/>
                          <a:cs typeface="Courier New"/>
                        </a:rPr>
                        <a:t>0</a:t>
                      </a:r>
                      <a:r>
                        <a:rPr sz="1100" b="1" spc="5" dirty="0">
                          <a:highlight>
                            <a:srgbClr val="FFFF00"/>
                          </a:highlight>
                          <a:latin typeface="Courier New"/>
                          <a:cs typeface="Courier New"/>
                        </a:rPr>
                        <a:t>9</a:t>
                      </a:r>
                      <a:r>
                        <a:rPr sz="1100" b="1" spc="-15" dirty="0">
                          <a:highlight>
                            <a:srgbClr val="FFFF00"/>
                          </a:highlight>
                          <a:latin typeface="Courier New"/>
                          <a:cs typeface="Courier New"/>
                        </a:rPr>
                        <a:t>48</a:t>
                      </a:r>
                      <a:endParaRPr sz="1100" dirty="0">
                        <a:highlight>
                          <a:srgbClr val="FFFF00"/>
                        </a:highlight>
                        <a:latin typeface="Courier New"/>
                        <a:cs typeface="Courier New"/>
                      </a:endParaRPr>
                    </a:p>
                  </a:txBody>
                  <a:tcPr marL="0" marR="0" marT="0" marB="0"/>
                </a:tc>
                <a:tc>
                  <a:txBody>
                    <a:bodyPr/>
                    <a:lstStyle/>
                    <a:p>
                      <a:pPr marR="3556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a:t>
                      </a:r>
                      <a:r>
                        <a:rPr sz="1100" b="1" spc="-15" dirty="0">
                          <a:latin typeface="Courier New"/>
                          <a:cs typeface="Courier New"/>
                        </a:rPr>
                        <a:t>3</a:t>
                      </a:r>
                      <a:r>
                        <a:rPr sz="1100" b="1" spc="5" dirty="0">
                          <a:latin typeface="Courier New"/>
                          <a:cs typeface="Courier New"/>
                        </a:rPr>
                        <a:t>5</a:t>
                      </a:r>
                      <a:r>
                        <a:rPr sz="1100" b="1" spc="-15" dirty="0">
                          <a:latin typeface="Courier New"/>
                          <a:cs typeface="Courier New"/>
                        </a:rPr>
                        <a:t>98</a:t>
                      </a:r>
                      <a:endParaRPr sz="1100">
                        <a:latin typeface="Courier New"/>
                        <a:cs typeface="Courier New"/>
                      </a:endParaRPr>
                    </a:p>
                  </a:txBody>
                  <a:tcPr marL="0" marR="0" marT="0" marB="0"/>
                </a:tc>
                <a:tc>
                  <a:txBody>
                    <a:bodyPr/>
                    <a:lstStyle/>
                    <a:p>
                      <a:pPr marR="3619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9</a:t>
                      </a:r>
                      <a:r>
                        <a:rPr sz="1100" b="1" spc="-15" dirty="0">
                          <a:latin typeface="Courier New"/>
                          <a:cs typeface="Courier New"/>
                        </a:rPr>
                        <a:t>1</a:t>
                      </a:r>
                      <a:r>
                        <a:rPr sz="1100" b="1" spc="5" dirty="0">
                          <a:latin typeface="Courier New"/>
                          <a:cs typeface="Courier New"/>
                        </a:rPr>
                        <a:t>.</a:t>
                      </a:r>
                      <a:r>
                        <a:rPr sz="1100" b="1" spc="-15" dirty="0">
                          <a:latin typeface="Courier New"/>
                          <a:cs typeface="Courier New"/>
                        </a:rPr>
                        <a:t>6</a:t>
                      </a:r>
                      <a:r>
                        <a:rPr sz="1100" b="1" spc="5" dirty="0">
                          <a:latin typeface="Courier New"/>
                          <a:cs typeface="Courier New"/>
                        </a:rPr>
                        <a:t>6</a:t>
                      </a:r>
                      <a:r>
                        <a:rPr sz="1100" b="1" spc="-15" dirty="0">
                          <a:latin typeface="Courier New"/>
                          <a:cs typeface="Courier New"/>
                        </a:rPr>
                        <a:t>59</a:t>
                      </a:r>
                      <a:endParaRPr sz="1100">
                        <a:latin typeface="Courier New"/>
                        <a:cs typeface="Courier New"/>
                      </a:endParaRPr>
                    </a:p>
                  </a:txBody>
                  <a:tcPr marL="0" marR="0" marT="0" marB="0"/>
                </a:tc>
                <a:tc>
                  <a:txBody>
                    <a:bodyPr/>
                    <a:lstStyle/>
                    <a:p>
                      <a:pPr marR="34290" algn="r">
                        <a:lnSpc>
                          <a:spcPts val="1110"/>
                        </a:lnSpc>
                      </a:pPr>
                      <a:r>
                        <a:rPr sz="1100" b="1" spc="5" dirty="0">
                          <a:latin typeface="Courier New"/>
                          <a:cs typeface="Courier New"/>
                        </a:rPr>
                        <a:t>-6</a:t>
                      </a:r>
                      <a:r>
                        <a:rPr sz="1100" b="1" spc="-15" dirty="0">
                          <a:latin typeface="Courier New"/>
                          <a:cs typeface="Courier New"/>
                        </a:rPr>
                        <a:t>1</a:t>
                      </a:r>
                      <a:r>
                        <a:rPr sz="1100" b="1" spc="5" dirty="0">
                          <a:latin typeface="Courier New"/>
                          <a:cs typeface="Courier New"/>
                        </a:rPr>
                        <a:t>9</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2</a:t>
                      </a:r>
                      <a:r>
                        <a:rPr sz="1100" b="1" spc="5" dirty="0">
                          <a:latin typeface="Courier New"/>
                          <a:cs typeface="Courier New"/>
                        </a:rPr>
                        <a:t>72</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5</a:t>
                      </a:r>
                      <a:r>
                        <a:rPr sz="1100" b="1" spc="5" dirty="0">
                          <a:latin typeface="Courier New"/>
                          <a:cs typeface="Courier New"/>
                        </a:rPr>
                        <a:t>9</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3</a:t>
                      </a:r>
                      <a:r>
                        <a:rPr sz="1100" b="1" spc="5" dirty="0">
                          <a:latin typeface="Courier New"/>
                          <a:cs typeface="Courier New"/>
                        </a:rPr>
                        <a:t>90</a:t>
                      </a:r>
                      <a:endParaRPr sz="1100">
                        <a:latin typeface="Courier New"/>
                        <a:cs typeface="Courier New"/>
                      </a:endParaRPr>
                    </a:p>
                  </a:txBody>
                  <a:tcPr marL="0" marR="0" marT="0" marB="0"/>
                </a:tc>
                <a:tc>
                  <a:txBody>
                    <a:bodyPr/>
                    <a:lstStyle/>
                    <a:p>
                      <a:pPr marR="26034"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1</a:t>
                      </a:r>
                      <a:r>
                        <a:rPr sz="1100" b="1" spc="5" dirty="0">
                          <a:latin typeface="Courier New"/>
                          <a:cs typeface="Courier New"/>
                        </a:rPr>
                        <a:t>0</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2</a:t>
                      </a:r>
                      <a:r>
                        <a:rPr sz="1100" b="1" spc="5" dirty="0">
                          <a:latin typeface="Courier New"/>
                          <a:cs typeface="Courier New"/>
                        </a:rPr>
                        <a:t>17</a:t>
                      </a:r>
                      <a:endParaRPr sz="1100">
                        <a:latin typeface="Courier New"/>
                        <a:cs typeface="Courier New"/>
                      </a:endParaRPr>
                    </a:p>
                  </a:txBody>
                  <a:tcPr marL="0" marR="0" marT="0" marB="0"/>
                </a:tc>
                <a:extLst>
                  <a:ext uri="{0D108BD9-81ED-4DB2-BD59-A6C34878D82A}">
                    <a16:rowId xmlns:a16="http://schemas.microsoft.com/office/drawing/2014/main" val="10003"/>
                  </a:ext>
                </a:extLst>
              </a:tr>
              <a:tr h="153948">
                <a:tc>
                  <a:txBody>
                    <a:bodyPr/>
                    <a:lstStyle/>
                    <a:p>
                      <a:pPr marL="31750">
                        <a:lnSpc>
                          <a:spcPts val="1110"/>
                        </a:lnSpc>
                      </a:pPr>
                      <a:r>
                        <a:rPr sz="1100" b="1" spc="5" dirty="0">
                          <a:latin typeface="Courier New"/>
                          <a:cs typeface="Courier New"/>
                        </a:rPr>
                        <a:t>6.3</a:t>
                      </a:r>
                      <a:endParaRPr sz="1100">
                        <a:latin typeface="Courier New"/>
                        <a:cs typeface="Courier New"/>
                      </a:endParaRPr>
                    </a:p>
                  </a:txBody>
                  <a:tcPr marL="0" marR="0" marT="0" marB="0"/>
                </a:tc>
                <a:tc>
                  <a:txBody>
                    <a:bodyPr/>
                    <a:lstStyle/>
                    <a:p>
                      <a:pPr marR="33655"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2</a:t>
                      </a:r>
                      <a:r>
                        <a:rPr sz="1100" b="1" spc="5" dirty="0">
                          <a:latin typeface="Courier New"/>
                          <a:cs typeface="Courier New"/>
                        </a:rPr>
                        <a:t>79</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4</a:t>
                      </a:r>
                      <a:r>
                        <a:rPr sz="1100" b="1" spc="5" dirty="0">
                          <a:latin typeface="Courier New"/>
                          <a:cs typeface="Courier New"/>
                        </a:rPr>
                        <a:t>35</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6</a:t>
                      </a:r>
                      <a:r>
                        <a:rPr sz="1100" b="1" spc="5" dirty="0">
                          <a:latin typeface="Courier New"/>
                          <a:cs typeface="Courier New"/>
                        </a:rPr>
                        <a:t>04</a:t>
                      </a:r>
                      <a:endParaRPr sz="1100">
                        <a:latin typeface="Courier New"/>
                        <a:cs typeface="Courier New"/>
                      </a:endParaRPr>
                    </a:p>
                  </a:txBody>
                  <a:tcPr marL="0" marR="0" marT="0" marB="0"/>
                </a:tc>
                <a:tc>
                  <a:txBody>
                    <a:bodyPr/>
                    <a:lstStyle/>
                    <a:p>
                      <a:pPr marR="34925"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4.</a:t>
                      </a:r>
                      <a:r>
                        <a:rPr sz="1100" b="1" spc="-15" dirty="0">
                          <a:latin typeface="Courier New"/>
                          <a:cs typeface="Courier New"/>
                        </a:rPr>
                        <a:t>2</a:t>
                      </a:r>
                      <a:r>
                        <a:rPr sz="1100" b="1" spc="5" dirty="0">
                          <a:latin typeface="Courier New"/>
                          <a:cs typeface="Courier New"/>
                        </a:rPr>
                        <a:t>2</a:t>
                      </a:r>
                      <a:r>
                        <a:rPr sz="1100" b="1" spc="-15" dirty="0">
                          <a:latin typeface="Courier New"/>
                          <a:cs typeface="Courier New"/>
                        </a:rPr>
                        <a:t>8</a:t>
                      </a:r>
                      <a:r>
                        <a:rPr sz="1100" b="1" dirty="0">
                          <a:latin typeface="Courier New"/>
                          <a:cs typeface="Courier New"/>
                        </a:rPr>
                        <a:t>3</a:t>
                      </a:r>
                      <a:endParaRPr sz="1100">
                        <a:latin typeface="Courier New"/>
                        <a:cs typeface="Courier New"/>
                      </a:endParaRPr>
                    </a:p>
                  </a:txBody>
                  <a:tcPr marL="0" marR="0" marT="0" marB="0"/>
                </a:tc>
                <a:tc>
                  <a:txBody>
                    <a:bodyPr/>
                    <a:lstStyle/>
                    <a:p>
                      <a:pPr marR="35560"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7</a:t>
                      </a:r>
                      <a:r>
                        <a:rPr sz="1100" b="1" spc="5" dirty="0">
                          <a:highlight>
                            <a:srgbClr val="FFFF00"/>
                          </a:highlight>
                          <a:latin typeface="Courier New"/>
                          <a:cs typeface="Courier New"/>
                        </a:rPr>
                        <a:t>.</a:t>
                      </a:r>
                      <a:r>
                        <a:rPr sz="1100" b="1" spc="-15" dirty="0">
                          <a:highlight>
                            <a:srgbClr val="FFFF00"/>
                          </a:highlight>
                          <a:latin typeface="Courier New"/>
                          <a:cs typeface="Courier New"/>
                        </a:rPr>
                        <a:t>8</a:t>
                      </a:r>
                      <a:r>
                        <a:rPr sz="1100" b="1" spc="5" dirty="0">
                          <a:highlight>
                            <a:srgbClr val="FFFF00"/>
                          </a:highlight>
                          <a:latin typeface="Courier New"/>
                          <a:cs typeface="Courier New"/>
                        </a:rPr>
                        <a:t>0</a:t>
                      </a:r>
                      <a:r>
                        <a:rPr sz="1100" b="1" spc="-15" dirty="0">
                          <a:highlight>
                            <a:srgbClr val="FFFF00"/>
                          </a:highlight>
                          <a:latin typeface="Courier New"/>
                          <a:cs typeface="Courier New"/>
                        </a:rPr>
                        <a:t>52</a:t>
                      </a:r>
                      <a:endParaRPr sz="1100" dirty="0">
                        <a:highlight>
                          <a:srgbClr val="FFFF00"/>
                        </a:highlight>
                        <a:latin typeface="Courier New"/>
                        <a:cs typeface="Courier New"/>
                      </a:endParaRPr>
                    </a:p>
                  </a:txBody>
                  <a:tcPr marL="0" marR="0" marT="0" marB="0"/>
                </a:tc>
                <a:tc>
                  <a:txBody>
                    <a:bodyPr/>
                    <a:lstStyle/>
                    <a:p>
                      <a:pPr marR="3556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3</a:t>
                      </a:r>
                      <a:r>
                        <a:rPr sz="1100" b="1" spc="5" dirty="0">
                          <a:latin typeface="Courier New"/>
                          <a:cs typeface="Courier New"/>
                        </a:rPr>
                        <a:t>.</a:t>
                      </a:r>
                      <a:r>
                        <a:rPr sz="1100" b="1" spc="-15" dirty="0">
                          <a:latin typeface="Courier New"/>
                          <a:cs typeface="Courier New"/>
                        </a:rPr>
                        <a:t>7</a:t>
                      </a:r>
                      <a:r>
                        <a:rPr sz="1100" b="1" spc="5" dirty="0">
                          <a:latin typeface="Courier New"/>
                          <a:cs typeface="Courier New"/>
                        </a:rPr>
                        <a:t>7</a:t>
                      </a:r>
                      <a:r>
                        <a:rPr sz="1100" b="1" spc="-15" dirty="0">
                          <a:latin typeface="Courier New"/>
                          <a:cs typeface="Courier New"/>
                        </a:rPr>
                        <a:t>58</a:t>
                      </a:r>
                      <a:endParaRPr sz="1100">
                        <a:latin typeface="Courier New"/>
                        <a:cs typeface="Courier New"/>
                      </a:endParaRPr>
                    </a:p>
                  </a:txBody>
                  <a:tcPr marL="0" marR="0" marT="0" marB="0"/>
                </a:tc>
                <a:tc>
                  <a:txBody>
                    <a:bodyPr/>
                    <a:lstStyle/>
                    <a:p>
                      <a:pPr marR="3619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9</a:t>
                      </a:r>
                      <a:r>
                        <a:rPr sz="1100" b="1" spc="-15" dirty="0">
                          <a:latin typeface="Courier New"/>
                          <a:cs typeface="Courier New"/>
                        </a:rPr>
                        <a:t>0</a:t>
                      </a:r>
                      <a:r>
                        <a:rPr sz="1100" b="1" spc="5" dirty="0">
                          <a:latin typeface="Courier New"/>
                          <a:cs typeface="Courier New"/>
                        </a:rPr>
                        <a:t>.</a:t>
                      </a:r>
                      <a:r>
                        <a:rPr sz="1100" b="1" spc="-15" dirty="0">
                          <a:latin typeface="Courier New"/>
                          <a:cs typeface="Courier New"/>
                        </a:rPr>
                        <a:t>6</a:t>
                      </a:r>
                      <a:r>
                        <a:rPr sz="1100" b="1" spc="5" dirty="0">
                          <a:latin typeface="Courier New"/>
                          <a:cs typeface="Courier New"/>
                        </a:rPr>
                        <a:t>3</a:t>
                      </a:r>
                      <a:r>
                        <a:rPr sz="1100" b="1" spc="-15" dirty="0">
                          <a:latin typeface="Courier New"/>
                          <a:cs typeface="Courier New"/>
                        </a:rPr>
                        <a:t>88</a:t>
                      </a:r>
                      <a:endParaRPr sz="1100">
                        <a:latin typeface="Courier New"/>
                        <a:cs typeface="Courier New"/>
                      </a:endParaRPr>
                    </a:p>
                  </a:txBody>
                  <a:tcPr marL="0" marR="0" marT="0" marB="0"/>
                </a:tc>
                <a:tc>
                  <a:txBody>
                    <a:bodyPr/>
                    <a:lstStyle/>
                    <a:p>
                      <a:pPr marR="34925" algn="r">
                        <a:lnSpc>
                          <a:spcPts val="1110"/>
                        </a:lnSpc>
                      </a:pPr>
                      <a:r>
                        <a:rPr sz="1100" b="1" spc="5" dirty="0">
                          <a:latin typeface="Courier New"/>
                          <a:cs typeface="Courier New"/>
                        </a:rPr>
                        <a:t>-6</a:t>
                      </a:r>
                      <a:r>
                        <a:rPr sz="1100" b="1" spc="-15" dirty="0">
                          <a:latin typeface="Courier New"/>
                          <a:cs typeface="Courier New"/>
                        </a:rPr>
                        <a:t>1</a:t>
                      </a:r>
                      <a:r>
                        <a:rPr sz="1100" b="1" spc="5" dirty="0">
                          <a:latin typeface="Courier New"/>
                          <a:cs typeface="Courier New"/>
                        </a:rPr>
                        <a:t>8</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6</a:t>
                      </a:r>
                      <a:r>
                        <a:rPr sz="1100" b="1" spc="10" dirty="0">
                          <a:latin typeface="Courier New"/>
                          <a:cs typeface="Courier New"/>
                        </a:rPr>
                        <a:t>6</a:t>
                      </a:r>
                      <a:r>
                        <a:rPr sz="1100" b="1" dirty="0">
                          <a:latin typeface="Courier New"/>
                          <a:cs typeface="Courier New"/>
                        </a:rPr>
                        <a:t>2</a:t>
                      </a:r>
                      <a:endParaRPr sz="1100">
                        <a:latin typeface="Courier New"/>
                        <a:cs typeface="Courier New"/>
                      </a:endParaRPr>
                    </a:p>
                  </a:txBody>
                  <a:tcPr marL="0" marR="0" marT="0" marB="0"/>
                </a:tc>
                <a:tc>
                  <a:txBody>
                    <a:bodyPr/>
                    <a:lstStyle/>
                    <a:p>
                      <a:pPr marR="33655"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0</a:t>
                      </a:r>
                      <a:r>
                        <a:rPr sz="1100" b="1" spc="5" dirty="0">
                          <a:latin typeface="Courier New"/>
                          <a:cs typeface="Courier New"/>
                        </a:rPr>
                        <a:t>02</a:t>
                      </a:r>
                      <a:endParaRPr sz="1100">
                        <a:latin typeface="Courier New"/>
                        <a:cs typeface="Courier New"/>
                      </a:endParaRPr>
                    </a:p>
                  </a:txBody>
                  <a:tcPr marL="0" marR="0" marT="0" marB="0"/>
                </a:tc>
                <a:tc>
                  <a:txBody>
                    <a:bodyPr/>
                    <a:lstStyle/>
                    <a:p>
                      <a:pPr marR="26034"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0</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9</a:t>
                      </a:r>
                      <a:r>
                        <a:rPr sz="1100" b="1" spc="5" dirty="0">
                          <a:latin typeface="Courier New"/>
                          <a:cs typeface="Courier New"/>
                        </a:rPr>
                        <a:t>39</a:t>
                      </a:r>
                      <a:endParaRPr sz="1100">
                        <a:latin typeface="Courier New"/>
                        <a:cs typeface="Courier New"/>
                      </a:endParaRPr>
                    </a:p>
                  </a:txBody>
                  <a:tcPr marL="0" marR="0" marT="0" marB="0"/>
                </a:tc>
                <a:extLst>
                  <a:ext uri="{0D108BD9-81ED-4DB2-BD59-A6C34878D82A}">
                    <a16:rowId xmlns:a16="http://schemas.microsoft.com/office/drawing/2014/main" val="10004"/>
                  </a:ext>
                </a:extLst>
              </a:tr>
              <a:tr h="153948">
                <a:tc>
                  <a:txBody>
                    <a:bodyPr/>
                    <a:lstStyle/>
                    <a:p>
                      <a:pPr marL="32384">
                        <a:lnSpc>
                          <a:spcPts val="1100"/>
                        </a:lnSpc>
                      </a:pPr>
                      <a:r>
                        <a:rPr sz="1100" b="1" spc="5" dirty="0">
                          <a:latin typeface="Courier New"/>
                          <a:cs typeface="Courier New"/>
                        </a:rPr>
                        <a:t>6.4</a:t>
                      </a:r>
                      <a:endParaRPr sz="1100">
                        <a:latin typeface="Courier New"/>
                        <a:cs typeface="Courier New"/>
                      </a:endParaRPr>
                    </a:p>
                  </a:txBody>
                  <a:tcPr marL="0" marR="0" marT="0" marB="0"/>
                </a:tc>
                <a:tc>
                  <a:txBody>
                    <a:bodyPr/>
                    <a:lstStyle/>
                    <a:p>
                      <a:pPr marR="33655" algn="r">
                        <a:lnSpc>
                          <a:spcPts val="110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3</a:t>
                      </a:r>
                      <a:r>
                        <a:rPr sz="1100" b="1" spc="5" dirty="0">
                          <a:latin typeface="Courier New"/>
                          <a:cs typeface="Courier New"/>
                        </a:rPr>
                        <a:t>88</a:t>
                      </a:r>
                      <a:endParaRPr sz="1100">
                        <a:latin typeface="Courier New"/>
                        <a:cs typeface="Courier New"/>
                      </a:endParaRPr>
                    </a:p>
                  </a:txBody>
                  <a:tcPr marL="0" marR="0" marT="0" marB="0"/>
                </a:tc>
                <a:tc>
                  <a:txBody>
                    <a:bodyPr/>
                    <a:lstStyle/>
                    <a:p>
                      <a:pPr marR="33655"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6</a:t>
                      </a:r>
                      <a:r>
                        <a:rPr sz="1100" b="1" spc="5" dirty="0">
                          <a:latin typeface="Courier New"/>
                          <a:cs typeface="Courier New"/>
                        </a:rPr>
                        <a:t>03</a:t>
                      </a:r>
                      <a:endParaRPr sz="1100">
                        <a:latin typeface="Courier New"/>
                        <a:cs typeface="Courier New"/>
                      </a:endParaRPr>
                    </a:p>
                  </a:txBody>
                  <a:tcPr marL="0" marR="0" marT="0" marB="0"/>
                </a:tc>
                <a:tc>
                  <a:txBody>
                    <a:bodyPr/>
                    <a:lstStyle/>
                    <a:p>
                      <a:pPr marR="33655"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81</a:t>
                      </a:r>
                      <a:endParaRPr sz="1100">
                        <a:latin typeface="Courier New"/>
                        <a:cs typeface="Courier New"/>
                      </a:endParaRPr>
                    </a:p>
                  </a:txBody>
                  <a:tcPr marL="0" marR="0" marT="0" marB="0"/>
                </a:tc>
                <a:tc>
                  <a:txBody>
                    <a:bodyPr/>
                    <a:lstStyle/>
                    <a:p>
                      <a:pPr marR="34290"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4.</a:t>
                      </a:r>
                      <a:r>
                        <a:rPr sz="1100" b="1" spc="-15" dirty="0">
                          <a:latin typeface="Courier New"/>
                          <a:cs typeface="Courier New"/>
                        </a:rPr>
                        <a:t>1</a:t>
                      </a:r>
                      <a:r>
                        <a:rPr sz="1100" b="1" spc="5" dirty="0">
                          <a:latin typeface="Courier New"/>
                          <a:cs typeface="Courier New"/>
                        </a:rPr>
                        <a:t>2</a:t>
                      </a:r>
                      <a:r>
                        <a:rPr sz="1100" b="1" spc="-15" dirty="0">
                          <a:latin typeface="Courier New"/>
                          <a:cs typeface="Courier New"/>
                        </a:rPr>
                        <a:t>7</a:t>
                      </a:r>
                      <a:r>
                        <a:rPr sz="1100" b="1" dirty="0">
                          <a:latin typeface="Courier New"/>
                          <a:cs typeface="Courier New"/>
                        </a:rPr>
                        <a:t>6</a:t>
                      </a:r>
                      <a:endParaRPr sz="1100">
                        <a:latin typeface="Courier New"/>
                        <a:cs typeface="Courier New"/>
                      </a:endParaRPr>
                    </a:p>
                  </a:txBody>
                  <a:tcPr marL="0" marR="0" marT="0" marB="0"/>
                </a:tc>
                <a:tc>
                  <a:txBody>
                    <a:bodyPr/>
                    <a:lstStyle/>
                    <a:p>
                      <a:pPr marR="34925" algn="r">
                        <a:lnSpc>
                          <a:spcPts val="110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7</a:t>
                      </a: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3</a:t>
                      </a:r>
                      <a:r>
                        <a:rPr sz="1100" b="1" spc="-15" dirty="0">
                          <a:highlight>
                            <a:srgbClr val="FFFF00"/>
                          </a:highlight>
                          <a:latin typeface="Courier New"/>
                          <a:cs typeface="Courier New"/>
                        </a:rPr>
                        <a:t>29</a:t>
                      </a:r>
                      <a:endParaRPr sz="1100" dirty="0">
                        <a:highlight>
                          <a:srgbClr val="FFFF00"/>
                        </a:highlight>
                        <a:latin typeface="Courier New"/>
                        <a:cs typeface="Courier New"/>
                      </a:endParaRPr>
                    </a:p>
                  </a:txBody>
                  <a:tcPr marL="0" marR="0" marT="0" marB="0"/>
                </a:tc>
                <a:tc>
                  <a:txBody>
                    <a:bodyPr/>
                    <a:lstStyle/>
                    <a:p>
                      <a:pPr marR="34925"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3</a:t>
                      </a:r>
                      <a:r>
                        <a:rPr sz="1100" b="1" spc="5" dirty="0">
                          <a:latin typeface="Courier New"/>
                          <a:cs typeface="Courier New"/>
                        </a:rPr>
                        <a:t>.</a:t>
                      </a:r>
                      <a:r>
                        <a:rPr sz="1100" b="1" spc="-15" dirty="0">
                          <a:latin typeface="Courier New"/>
                          <a:cs typeface="Courier New"/>
                        </a:rPr>
                        <a:t>2</a:t>
                      </a:r>
                      <a:r>
                        <a:rPr sz="1100" b="1" spc="5" dirty="0">
                          <a:latin typeface="Courier New"/>
                          <a:cs typeface="Courier New"/>
                        </a:rPr>
                        <a:t>2</a:t>
                      </a:r>
                      <a:r>
                        <a:rPr sz="1100" b="1" spc="-15" dirty="0">
                          <a:latin typeface="Courier New"/>
                          <a:cs typeface="Courier New"/>
                        </a:rPr>
                        <a:t>15</a:t>
                      </a:r>
                      <a:endParaRPr sz="1100">
                        <a:latin typeface="Courier New"/>
                        <a:cs typeface="Courier New"/>
                      </a:endParaRPr>
                    </a:p>
                  </a:txBody>
                  <a:tcPr marL="0" marR="0" marT="0" marB="0"/>
                </a:tc>
                <a:tc>
                  <a:txBody>
                    <a:bodyPr/>
                    <a:lstStyle/>
                    <a:p>
                      <a:pPr marR="35560"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9</a:t>
                      </a:r>
                      <a:r>
                        <a:rPr sz="1100" b="1" spc="5" dirty="0">
                          <a:latin typeface="Courier New"/>
                          <a:cs typeface="Courier New"/>
                        </a:rPr>
                        <a:t>.</a:t>
                      </a:r>
                      <a:r>
                        <a:rPr sz="1100" b="1" spc="-15" dirty="0">
                          <a:latin typeface="Courier New"/>
                          <a:cs typeface="Courier New"/>
                        </a:rPr>
                        <a:t>6</a:t>
                      </a:r>
                      <a:r>
                        <a:rPr sz="1100" b="1" spc="5" dirty="0">
                          <a:latin typeface="Courier New"/>
                          <a:cs typeface="Courier New"/>
                        </a:rPr>
                        <a:t>5</a:t>
                      </a:r>
                      <a:r>
                        <a:rPr sz="1100" b="1" spc="-15" dirty="0">
                          <a:latin typeface="Courier New"/>
                          <a:cs typeface="Courier New"/>
                        </a:rPr>
                        <a:t>95</a:t>
                      </a:r>
                      <a:endParaRPr sz="1100">
                        <a:latin typeface="Courier New"/>
                        <a:cs typeface="Courier New"/>
                      </a:endParaRPr>
                    </a:p>
                  </a:txBody>
                  <a:tcPr marL="0" marR="0" marT="0" marB="0"/>
                </a:tc>
                <a:tc>
                  <a:txBody>
                    <a:bodyPr/>
                    <a:lstStyle/>
                    <a:p>
                      <a:pPr marR="33655" algn="r">
                        <a:lnSpc>
                          <a:spcPts val="1100"/>
                        </a:lnSpc>
                      </a:pPr>
                      <a:r>
                        <a:rPr sz="1100" b="1" spc="5" dirty="0">
                          <a:latin typeface="Courier New"/>
                          <a:cs typeface="Courier New"/>
                        </a:rPr>
                        <a:t>-6</a:t>
                      </a:r>
                      <a:r>
                        <a:rPr sz="1100" b="1" spc="-15" dirty="0">
                          <a:latin typeface="Courier New"/>
                          <a:cs typeface="Courier New"/>
                        </a:rPr>
                        <a:t>1</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4</a:t>
                      </a:r>
                      <a:r>
                        <a:rPr sz="1100" b="1" spc="-15" dirty="0">
                          <a:latin typeface="Courier New"/>
                          <a:cs typeface="Courier New"/>
                        </a:rPr>
                        <a:t>7</a:t>
                      </a:r>
                      <a:r>
                        <a:rPr sz="1100" b="1" spc="5" dirty="0">
                          <a:latin typeface="Courier New"/>
                          <a:cs typeface="Courier New"/>
                        </a:rPr>
                        <a:t>87</a:t>
                      </a:r>
                      <a:endParaRPr sz="1100">
                        <a:latin typeface="Courier New"/>
                        <a:cs typeface="Courier New"/>
                      </a:endParaRPr>
                    </a:p>
                  </a:txBody>
                  <a:tcPr marL="0" marR="0" marT="0" marB="0"/>
                </a:tc>
                <a:tc>
                  <a:txBody>
                    <a:bodyPr/>
                    <a:lstStyle/>
                    <a:p>
                      <a:pPr marR="33655"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5</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7</a:t>
                      </a:r>
                      <a:r>
                        <a:rPr sz="1100" b="1" spc="5" dirty="0">
                          <a:latin typeface="Courier New"/>
                          <a:cs typeface="Courier New"/>
                        </a:rPr>
                        <a:t>05</a:t>
                      </a:r>
                      <a:endParaRPr sz="1100">
                        <a:latin typeface="Courier New"/>
                        <a:cs typeface="Courier New"/>
                      </a:endParaRPr>
                    </a:p>
                  </a:txBody>
                  <a:tcPr marL="0" marR="0" marT="0" marB="0"/>
                </a:tc>
                <a:tc>
                  <a:txBody>
                    <a:bodyPr/>
                    <a:lstStyle/>
                    <a:p>
                      <a:pPr marR="25400" algn="r">
                        <a:lnSpc>
                          <a:spcPts val="110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0</a:t>
                      </a:r>
                      <a:r>
                        <a:rPr sz="1100" b="1" spc="5" dirty="0">
                          <a:latin typeface="Courier New"/>
                          <a:cs typeface="Courier New"/>
                        </a:rPr>
                        <a:t>3</a:t>
                      </a:r>
                      <a:r>
                        <a:rPr sz="1100" b="1" spc="-15" dirty="0">
                          <a:latin typeface="Courier New"/>
                          <a:cs typeface="Courier New"/>
                        </a:rPr>
                        <a:t>.</a:t>
                      </a:r>
                      <a:r>
                        <a:rPr sz="1100" b="1" spc="5" dirty="0">
                          <a:latin typeface="Courier New"/>
                          <a:cs typeface="Courier New"/>
                        </a:rPr>
                        <a:t>4</a:t>
                      </a:r>
                      <a:r>
                        <a:rPr sz="1100" b="1" spc="-15" dirty="0">
                          <a:latin typeface="Courier New"/>
                          <a:cs typeface="Courier New"/>
                        </a:rPr>
                        <a:t>2</a:t>
                      </a:r>
                      <a:r>
                        <a:rPr sz="1100" b="1" spc="5" dirty="0">
                          <a:latin typeface="Courier New"/>
                          <a:cs typeface="Courier New"/>
                        </a:rPr>
                        <a:t>43</a:t>
                      </a:r>
                      <a:endParaRPr sz="1100">
                        <a:latin typeface="Courier New"/>
                        <a:cs typeface="Courier New"/>
                      </a:endParaRPr>
                    </a:p>
                  </a:txBody>
                  <a:tcPr marL="0" marR="0" marT="0" marB="0"/>
                </a:tc>
                <a:extLst>
                  <a:ext uri="{0D108BD9-81ED-4DB2-BD59-A6C34878D82A}">
                    <a16:rowId xmlns:a16="http://schemas.microsoft.com/office/drawing/2014/main" val="10005"/>
                  </a:ext>
                </a:extLst>
              </a:tr>
              <a:tr h="153948">
                <a:tc>
                  <a:txBody>
                    <a:bodyPr/>
                    <a:lstStyle/>
                    <a:p>
                      <a:pPr marL="32384">
                        <a:lnSpc>
                          <a:spcPts val="1110"/>
                        </a:lnSpc>
                      </a:pPr>
                      <a:r>
                        <a:rPr sz="1100" b="1" spc="5" dirty="0">
                          <a:latin typeface="Courier New"/>
                          <a:cs typeface="Courier New"/>
                        </a:rPr>
                        <a:t>6.5</a:t>
                      </a:r>
                      <a:endParaRPr sz="1100">
                        <a:latin typeface="Courier New"/>
                        <a:cs typeface="Courier New"/>
                      </a:endParaRPr>
                    </a:p>
                  </a:txBody>
                  <a:tcPr marL="0" marR="0" marT="0" marB="0"/>
                </a:tc>
                <a:tc>
                  <a:txBody>
                    <a:bodyPr/>
                    <a:lstStyle/>
                    <a:p>
                      <a:pPr marR="33655"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4</a:t>
                      </a:r>
                      <a:r>
                        <a:rPr sz="1100" b="1" spc="5" dirty="0">
                          <a:latin typeface="Courier New"/>
                          <a:cs typeface="Courier New"/>
                        </a:rPr>
                        <a:t>99</a:t>
                      </a:r>
                      <a:endParaRPr sz="1100">
                        <a:latin typeface="Courier New"/>
                        <a:cs typeface="Courier New"/>
                      </a:endParaRPr>
                    </a:p>
                  </a:txBody>
                  <a:tcPr marL="0" marR="0" marT="0" marB="0"/>
                </a:tc>
                <a:tc>
                  <a:txBody>
                    <a:bodyPr/>
                    <a:lstStyle/>
                    <a:p>
                      <a:pPr marR="33655"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84</a:t>
                      </a:r>
                      <a:endParaRPr sz="1100">
                        <a:latin typeface="Courier New"/>
                        <a:cs typeface="Courier New"/>
                      </a:endParaRPr>
                    </a:p>
                  </a:txBody>
                  <a:tcPr marL="0" marR="0" marT="0" marB="0"/>
                </a:tc>
                <a:tc>
                  <a:txBody>
                    <a:bodyPr/>
                    <a:lstStyle/>
                    <a:p>
                      <a:pPr marR="33655"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3</a:t>
                      </a:r>
                      <a:r>
                        <a:rPr sz="1100" b="1" spc="5" dirty="0">
                          <a:latin typeface="Courier New"/>
                          <a:cs typeface="Courier New"/>
                        </a:rPr>
                        <a:t>97</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4.</a:t>
                      </a:r>
                      <a:r>
                        <a:rPr sz="1100" b="1" spc="-15" dirty="0">
                          <a:latin typeface="Courier New"/>
                          <a:cs typeface="Courier New"/>
                        </a:rPr>
                        <a:t>0</a:t>
                      </a:r>
                      <a:r>
                        <a:rPr sz="1100" b="1" spc="5" dirty="0">
                          <a:latin typeface="Courier New"/>
                          <a:cs typeface="Courier New"/>
                        </a:rPr>
                        <a:t>3</a:t>
                      </a:r>
                      <a:r>
                        <a:rPr sz="1100" b="1" spc="-15" dirty="0">
                          <a:latin typeface="Courier New"/>
                          <a:cs typeface="Courier New"/>
                        </a:rPr>
                        <a:t>5</a:t>
                      </a:r>
                      <a:r>
                        <a:rPr sz="1100" b="1" dirty="0">
                          <a:latin typeface="Courier New"/>
                          <a:cs typeface="Courier New"/>
                        </a:rPr>
                        <a:t>5</a:t>
                      </a:r>
                      <a:endParaRPr sz="1100">
                        <a:latin typeface="Courier New"/>
                        <a:cs typeface="Courier New"/>
                      </a:endParaRPr>
                    </a:p>
                  </a:txBody>
                  <a:tcPr marL="0" marR="0" marT="0" marB="0"/>
                </a:tc>
                <a:tc>
                  <a:txBody>
                    <a:bodyPr/>
                    <a:lstStyle/>
                    <a:p>
                      <a:pPr marR="34925"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7</a:t>
                      </a:r>
                      <a:r>
                        <a:rPr sz="1100" b="1" spc="5" dirty="0">
                          <a:highlight>
                            <a:srgbClr val="FFFF00"/>
                          </a:highlight>
                          <a:latin typeface="Courier New"/>
                          <a:cs typeface="Courier New"/>
                        </a:rPr>
                        <a:t>.</a:t>
                      </a:r>
                      <a:r>
                        <a:rPr sz="1100" b="1" spc="-15" dirty="0">
                          <a:highlight>
                            <a:srgbClr val="FFFF00"/>
                          </a:highlight>
                          <a:latin typeface="Courier New"/>
                          <a:cs typeface="Courier New"/>
                        </a:rPr>
                        <a:t>2</a:t>
                      </a:r>
                      <a:r>
                        <a:rPr sz="1100" b="1" spc="5" dirty="0">
                          <a:highlight>
                            <a:srgbClr val="FFFF00"/>
                          </a:highlight>
                          <a:latin typeface="Courier New"/>
                          <a:cs typeface="Courier New"/>
                        </a:rPr>
                        <a:t>7</a:t>
                      </a:r>
                      <a:r>
                        <a:rPr sz="1100" b="1" spc="-15" dirty="0">
                          <a:highlight>
                            <a:srgbClr val="FFFF00"/>
                          </a:highlight>
                          <a:latin typeface="Courier New"/>
                          <a:cs typeface="Courier New"/>
                        </a:rPr>
                        <a:t>70</a:t>
                      </a:r>
                      <a:endParaRPr sz="1100" dirty="0">
                        <a:highlight>
                          <a:srgbClr val="FFFF00"/>
                        </a:highlight>
                        <a:latin typeface="Courier New"/>
                        <a:cs typeface="Courier New"/>
                      </a:endParaRPr>
                    </a:p>
                  </a:txBody>
                  <a:tcPr marL="0" marR="0" marT="0" marB="0"/>
                </a:tc>
                <a:tc>
                  <a:txBody>
                    <a:bodyPr/>
                    <a:lstStyle/>
                    <a:p>
                      <a:pPr marR="3492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2</a:t>
                      </a:r>
                      <a:r>
                        <a:rPr sz="1100" b="1" spc="5" dirty="0">
                          <a:latin typeface="Courier New"/>
                          <a:cs typeface="Courier New"/>
                        </a:rPr>
                        <a:t>.</a:t>
                      </a:r>
                      <a:r>
                        <a:rPr sz="1100" b="1" spc="-15" dirty="0">
                          <a:latin typeface="Courier New"/>
                          <a:cs typeface="Courier New"/>
                        </a:rPr>
                        <a:t>6</a:t>
                      </a:r>
                      <a:r>
                        <a:rPr sz="1100" b="1" spc="5" dirty="0">
                          <a:latin typeface="Courier New"/>
                          <a:cs typeface="Courier New"/>
                        </a:rPr>
                        <a:t>9</a:t>
                      </a:r>
                      <a:r>
                        <a:rPr sz="1100" b="1" spc="-15" dirty="0">
                          <a:latin typeface="Courier New"/>
                          <a:cs typeface="Courier New"/>
                        </a:rPr>
                        <a:t>55</a:t>
                      </a:r>
                      <a:endParaRPr sz="1100">
                        <a:latin typeface="Courier New"/>
                        <a:cs typeface="Courier New"/>
                      </a:endParaRPr>
                    </a:p>
                  </a:txBody>
                  <a:tcPr marL="0" marR="0" marT="0" marB="0"/>
                </a:tc>
                <a:tc>
                  <a:txBody>
                    <a:bodyPr/>
                    <a:lstStyle/>
                    <a:p>
                      <a:pPr marR="3556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8</a:t>
                      </a:r>
                      <a:r>
                        <a:rPr sz="1100" b="1" spc="5" dirty="0">
                          <a:latin typeface="Courier New"/>
                          <a:cs typeface="Courier New"/>
                        </a:rPr>
                        <a:t>.</a:t>
                      </a:r>
                      <a:r>
                        <a:rPr sz="1100" b="1" spc="-15" dirty="0">
                          <a:latin typeface="Courier New"/>
                          <a:cs typeface="Courier New"/>
                        </a:rPr>
                        <a:t>7</a:t>
                      </a:r>
                      <a:r>
                        <a:rPr sz="1100" b="1" spc="5" dirty="0">
                          <a:latin typeface="Courier New"/>
                          <a:cs typeface="Courier New"/>
                        </a:rPr>
                        <a:t>2</a:t>
                      </a:r>
                      <a:r>
                        <a:rPr sz="1100" b="1" spc="-15" dirty="0">
                          <a:latin typeface="Courier New"/>
                          <a:cs typeface="Courier New"/>
                        </a:rPr>
                        <a:t>58</a:t>
                      </a:r>
                      <a:endParaRPr sz="1100">
                        <a:latin typeface="Courier New"/>
                        <a:cs typeface="Courier New"/>
                      </a:endParaRPr>
                    </a:p>
                  </a:txBody>
                  <a:tcPr marL="0" marR="0" marT="0" marB="0"/>
                </a:tc>
                <a:tc>
                  <a:txBody>
                    <a:bodyPr/>
                    <a:lstStyle/>
                    <a:p>
                      <a:pPr marR="33655" algn="r">
                        <a:lnSpc>
                          <a:spcPts val="1110"/>
                        </a:lnSpc>
                      </a:pPr>
                      <a:r>
                        <a:rPr sz="1100" b="1" spc="5" dirty="0">
                          <a:latin typeface="Courier New"/>
                          <a:cs typeface="Courier New"/>
                        </a:rPr>
                        <a:t>-6</a:t>
                      </a:r>
                      <a:r>
                        <a:rPr sz="1100" b="1" spc="-15" dirty="0">
                          <a:latin typeface="Courier New"/>
                          <a:cs typeface="Courier New"/>
                        </a:rPr>
                        <a:t>1</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6</a:t>
                      </a:r>
                      <a:r>
                        <a:rPr sz="1100" b="1" spc="5" dirty="0">
                          <a:latin typeface="Courier New"/>
                          <a:cs typeface="Courier New"/>
                        </a:rPr>
                        <a:t>11</a:t>
                      </a:r>
                      <a:endParaRPr sz="1100">
                        <a:latin typeface="Courier New"/>
                        <a:cs typeface="Courier New"/>
                      </a:endParaRPr>
                    </a:p>
                  </a:txBody>
                  <a:tcPr marL="0" marR="0" marT="0" marB="0"/>
                </a:tc>
                <a:tc>
                  <a:txBody>
                    <a:bodyPr/>
                    <a:lstStyle/>
                    <a:p>
                      <a:pPr marR="33655"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5</a:t>
                      </a:r>
                      <a:r>
                        <a:rPr sz="1100" b="1" spc="5" dirty="0">
                          <a:latin typeface="Courier New"/>
                          <a:cs typeface="Courier New"/>
                        </a:rPr>
                        <a:t>1</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46</a:t>
                      </a:r>
                      <a:endParaRPr sz="1100">
                        <a:latin typeface="Courier New"/>
                        <a:cs typeface="Courier New"/>
                      </a:endParaRPr>
                    </a:p>
                  </a:txBody>
                  <a:tcPr marL="0" marR="0" marT="0" marB="0"/>
                </a:tc>
                <a:tc>
                  <a:txBody>
                    <a:bodyPr/>
                    <a:lstStyle/>
                    <a:p>
                      <a:pPr marR="25400"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0</a:t>
                      </a:r>
                      <a:r>
                        <a:rPr sz="1100" b="1" spc="5" dirty="0">
                          <a:latin typeface="Courier New"/>
                          <a:cs typeface="Courier New"/>
                        </a:rPr>
                        <a:t>0</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0</a:t>
                      </a:r>
                      <a:r>
                        <a:rPr sz="1100" b="1" spc="5" dirty="0">
                          <a:latin typeface="Courier New"/>
                          <a:cs typeface="Courier New"/>
                        </a:rPr>
                        <a:t>49</a:t>
                      </a:r>
                      <a:endParaRPr sz="1100">
                        <a:latin typeface="Courier New"/>
                        <a:cs typeface="Courier New"/>
                      </a:endParaRPr>
                    </a:p>
                  </a:txBody>
                  <a:tcPr marL="0" marR="0" marT="0" marB="0"/>
                </a:tc>
                <a:extLst>
                  <a:ext uri="{0D108BD9-81ED-4DB2-BD59-A6C34878D82A}">
                    <a16:rowId xmlns:a16="http://schemas.microsoft.com/office/drawing/2014/main" val="10006"/>
                  </a:ext>
                </a:extLst>
              </a:tr>
              <a:tr h="153948">
                <a:tc>
                  <a:txBody>
                    <a:bodyPr/>
                    <a:lstStyle/>
                    <a:p>
                      <a:pPr marL="32384">
                        <a:lnSpc>
                          <a:spcPts val="1100"/>
                        </a:lnSpc>
                      </a:pPr>
                      <a:r>
                        <a:rPr sz="1100" b="1" spc="5" dirty="0">
                          <a:latin typeface="Courier New"/>
                          <a:cs typeface="Courier New"/>
                        </a:rPr>
                        <a:t>6.6</a:t>
                      </a:r>
                      <a:endParaRPr sz="1100">
                        <a:latin typeface="Courier New"/>
                        <a:cs typeface="Courier New"/>
                      </a:endParaRPr>
                    </a:p>
                  </a:txBody>
                  <a:tcPr marL="0" marR="0" marT="0" marB="0"/>
                </a:tc>
                <a:tc>
                  <a:txBody>
                    <a:bodyPr/>
                    <a:lstStyle/>
                    <a:p>
                      <a:pPr marR="33655" algn="r">
                        <a:lnSpc>
                          <a:spcPts val="110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6</a:t>
                      </a:r>
                      <a:r>
                        <a:rPr sz="1100" b="1" spc="5" dirty="0">
                          <a:latin typeface="Courier New"/>
                          <a:cs typeface="Courier New"/>
                        </a:rPr>
                        <a:t>12</a:t>
                      </a:r>
                      <a:endParaRPr sz="1100">
                        <a:latin typeface="Courier New"/>
                        <a:cs typeface="Courier New"/>
                      </a:endParaRPr>
                    </a:p>
                  </a:txBody>
                  <a:tcPr marL="0" marR="0" marT="0" marB="0"/>
                </a:tc>
                <a:tc>
                  <a:txBody>
                    <a:bodyPr/>
                    <a:lstStyle/>
                    <a:p>
                      <a:pPr marR="33655"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78</a:t>
                      </a:r>
                      <a:endParaRPr sz="1100">
                        <a:latin typeface="Courier New"/>
                        <a:cs typeface="Courier New"/>
                      </a:endParaRPr>
                    </a:p>
                  </a:txBody>
                  <a:tcPr marL="0" marR="0" marT="0" marB="0"/>
                </a:tc>
                <a:tc>
                  <a:txBody>
                    <a:bodyPr/>
                    <a:lstStyle/>
                    <a:p>
                      <a:pPr marR="34290"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3</a:t>
                      </a:r>
                      <a:r>
                        <a:rPr sz="1100" b="1" spc="5" dirty="0">
                          <a:latin typeface="Courier New"/>
                          <a:cs typeface="Courier New"/>
                        </a:rPr>
                        <a:t>4</a:t>
                      </a:r>
                      <a:r>
                        <a:rPr sz="1100" b="1" dirty="0">
                          <a:latin typeface="Courier New"/>
                          <a:cs typeface="Courier New"/>
                        </a:rPr>
                        <a:t>9</a:t>
                      </a:r>
                      <a:endParaRPr sz="1100">
                        <a:latin typeface="Courier New"/>
                        <a:cs typeface="Courier New"/>
                      </a:endParaRPr>
                    </a:p>
                  </a:txBody>
                  <a:tcPr marL="0" marR="0" marT="0" marB="0"/>
                </a:tc>
                <a:tc>
                  <a:txBody>
                    <a:bodyPr/>
                    <a:lstStyle/>
                    <a:p>
                      <a:pPr marR="33655"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9</a:t>
                      </a:r>
                      <a:r>
                        <a:rPr sz="1100" b="1" spc="5" dirty="0">
                          <a:latin typeface="Courier New"/>
                          <a:cs typeface="Courier New"/>
                        </a:rPr>
                        <a:t>5</a:t>
                      </a:r>
                      <a:r>
                        <a:rPr sz="1100" b="1" spc="-15" dirty="0">
                          <a:latin typeface="Courier New"/>
                          <a:cs typeface="Courier New"/>
                        </a:rPr>
                        <a:t>1</a:t>
                      </a:r>
                      <a:r>
                        <a:rPr sz="1100" b="1" dirty="0">
                          <a:latin typeface="Courier New"/>
                          <a:cs typeface="Courier New"/>
                        </a:rPr>
                        <a:t>8</a:t>
                      </a:r>
                      <a:endParaRPr sz="1100">
                        <a:latin typeface="Courier New"/>
                        <a:cs typeface="Courier New"/>
                      </a:endParaRPr>
                    </a:p>
                  </a:txBody>
                  <a:tcPr marL="0" marR="0" marT="0" marB="0"/>
                </a:tc>
                <a:tc>
                  <a:txBody>
                    <a:bodyPr/>
                    <a:lstStyle/>
                    <a:p>
                      <a:pPr marR="34925" algn="r">
                        <a:lnSpc>
                          <a:spcPts val="110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7</a:t>
                      </a:r>
                      <a:r>
                        <a:rPr sz="1100" b="1" spc="5" dirty="0">
                          <a:highlight>
                            <a:srgbClr val="FFFF00"/>
                          </a:highlight>
                          <a:latin typeface="Courier New"/>
                          <a:cs typeface="Courier New"/>
                        </a:rPr>
                        <a:t>.</a:t>
                      </a:r>
                      <a:r>
                        <a:rPr sz="1100" b="1" spc="-15" dirty="0">
                          <a:highlight>
                            <a:srgbClr val="FFFF00"/>
                          </a:highlight>
                          <a:latin typeface="Courier New"/>
                          <a:cs typeface="Courier New"/>
                        </a:rPr>
                        <a:t>0</a:t>
                      </a:r>
                      <a:r>
                        <a:rPr sz="1100" b="1" spc="5" dirty="0">
                          <a:highlight>
                            <a:srgbClr val="FFFF00"/>
                          </a:highlight>
                          <a:latin typeface="Courier New"/>
                          <a:cs typeface="Courier New"/>
                        </a:rPr>
                        <a:t>3</a:t>
                      </a:r>
                      <a:r>
                        <a:rPr sz="1100" b="1" spc="-15" dirty="0">
                          <a:highlight>
                            <a:srgbClr val="FFFF00"/>
                          </a:highlight>
                          <a:latin typeface="Courier New"/>
                          <a:cs typeface="Courier New"/>
                        </a:rPr>
                        <a:t>68</a:t>
                      </a:r>
                      <a:endParaRPr sz="1100" dirty="0">
                        <a:highlight>
                          <a:srgbClr val="FFFF00"/>
                        </a:highlight>
                        <a:latin typeface="Courier New"/>
                        <a:cs typeface="Courier New"/>
                      </a:endParaRPr>
                    </a:p>
                  </a:txBody>
                  <a:tcPr marL="0" marR="0" marT="0" marB="0"/>
                </a:tc>
                <a:tc>
                  <a:txBody>
                    <a:bodyPr/>
                    <a:lstStyle/>
                    <a:p>
                      <a:pPr marR="34925"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2</a:t>
                      </a:r>
                      <a:r>
                        <a:rPr sz="1100" b="1" spc="5" dirty="0">
                          <a:latin typeface="Courier New"/>
                          <a:cs typeface="Courier New"/>
                        </a:rPr>
                        <a:t>.</a:t>
                      </a:r>
                      <a:r>
                        <a:rPr sz="1100" b="1" spc="-15" dirty="0">
                          <a:latin typeface="Courier New"/>
                          <a:cs typeface="Courier New"/>
                        </a:rPr>
                        <a:t>1</a:t>
                      </a:r>
                      <a:r>
                        <a:rPr sz="1100" b="1" spc="5" dirty="0">
                          <a:latin typeface="Courier New"/>
                          <a:cs typeface="Courier New"/>
                        </a:rPr>
                        <a:t>9</a:t>
                      </a:r>
                      <a:r>
                        <a:rPr sz="1100" b="1" spc="-15" dirty="0">
                          <a:latin typeface="Courier New"/>
                          <a:cs typeface="Courier New"/>
                        </a:rPr>
                        <a:t>64</a:t>
                      </a:r>
                      <a:endParaRPr sz="1100">
                        <a:latin typeface="Courier New"/>
                        <a:cs typeface="Courier New"/>
                      </a:endParaRPr>
                    </a:p>
                  </a:txBody>
                  <a:tcPr marL="0" marR="0" marT="0" marB="0"/>
                </a:tc>
                <a:tc>
                  <a:txBody>
                    <a:bodyPr/>
                    <a:lstStyle/>
                    <a:p>
                      <a:pPr marR="35560"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7</a:t>
                      </a:r>
                      <a:r>
                        <a:rPr sz="1100" b="1" spc="5" dirty="0">
                          <a:latin typeface="Courier New"/>
                          <a:cs typeface="Courier New"/>
                        </a:rPr>
                        <a:t>.</a:t>
                      </a:r>
                      <a:r>
                        <a:rPr sz="1100" b="1" spc="-15" dirty="0">
                          <a:latin typeface="Courier New"/>
                          <a:cs typeface="Courier New"/>
                        </a:rPr>
                        <a:t>8</a:t>
                      </a:r>
                      <a:r>
                        <a:rPr sz="1100" b="1" spc="5" dirty="0">
                          <a:latin typeface="Courier New"/>
                          <a:cs typeface="Courier New"/>
                        </a:rPr>
                        <a:t>3</a:t>
                      </a:r>
                      <a:r>
                        <a:rPr sz="1100" b="1" spc="-15" dirty="0">
                          <a:latin typeface="Courier New"/>
                          <a:cs typeface="Courier New"/>
                        </a:rPr>
                        <a:t>54</a:t>
                      </a:r>
                      <a:endParaRPr sz="1100">
                        <a:latin typeface="Courier New"/>
                        <a:cs typeface="Courier New"/>
                      </a:endParaRPr>
                    </a:p>
                  </a:txBody>
                  <a:tcPr marL="0" marR="0" marT="0" marB="0"/>
                </a:tc>
                <a:tc>
                  <a:txBody>
                    <a:bodyPr/>
                    <a:lstStyle/>
                    <a:p>
                      <a:pPr marR="33020" algn="r">
                        <a:lnSpc>
                          <a:spcPts val="1100"/>
                        </a:lnSpc>
                      </a:pPr>
                      <a:r>
                        <a:rPr sz="1100" b="1" spc="5" dirty="0">
                          <a:latin typeface="Courier New"/>
                          <a:cs typeface="Courier New"/>
                        </a:rPr>
                        <a:t>-6</a:t>
                      </a:r>
                      <a:r>
                        <a:rPr sz="1100" b="1" spc="-15" dirty="0">
                          <a:latin typeface="Courier New"/>
                          <a:cs typeface="Courier New"/>
                        </a:rPr>
                        <a:t>1</a:t>
                      </a:r>
                      <a:r>
                        <a:rPr sz="1100" b="1" spc="5" dirty="0">
                          <a:latin typeface="Courier New"/>
                          <a:cs typeface="Courier New"/>
                        </a:rPr>
                        <a:t>3</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1</a:t>
                      </a:r>
                      <a:r>
                        <a:rPr sz="1100" b="1" spc="5" dirty="0">
                          <a:latin typeface="Courier New"/>
                          <a:cs typeface="Courier New"/>
                        </a:rPr>
                        <a:t>01</a:t>
                      </a:r>
                      <a:endParaRPr sz="1100">
                        <a:latin typeface="Courier New"/>
                        <a:cs typeface="Courier New"/>
                      </a:endParaRPr>
                    </a:p>
                  </a:txBody>
                  <a:tcPr marL="0" marR="0" marT="0" marB="0"/>
                </a:tc>
                <a:tc>
                  <a:txBody>
                    <a:bodyPr/>
                    <a:lstStyle/>
                    <a:p>
                      <a:pPr marR="3302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9</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1</a:t>
                      </a:r>
                      <a:r>
                        <a:rPr sz="1100" b="1" spc="5" dirty="0">
                          <a:latin typeface="Courier New"/>
                          <a:cs typeface="Courier New"/>
                        </a:rPr>
                        <a:t>75</a:t>
                      </a:r>
                      <a:endParaRPr sz="1100">
                        <a:latin typeface="Courier New"/>
                        <a:cs typeface="Courier New"/>
                      </a:endParaRPr>
                    </a:p>
                  </a:txBody>
                  <a:tcPr marL="0" marR="0" marT="0" marB="0"/>
                </a:tc>
                <a:tc>
                  <a:txBody>
                    <a:bodyPr/>
                    <a:lstStyle/>
                    <a:p>
                      <a:pPr marR="2540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2</a:t>
                      </a:r>
                      <a:r>
                        <a:rPr sz="1100" b="1" spc="5" dirty="0">
                          <a:latin typeface="Courier New"/>
                          <a:cs typeface="Courier New"/>
                        </a:rPr>
                        <a:t>83</a:t>
                      </a:r>
                      <a:endParaRPr sz="1100">
                        <a:latin typeface="Courier New"/>
                        <a:cs typeface="Courier New"/>
                      </a:endParaRPr>
                    </a:p>
                  </a:txBody>
                  <a:tcPr marL="0" marR="0" marT="0" marB="0"/>
                </a:tc>
                <a:extLst>
                  <a:ext uri="{0D108BD9-81ED-4DB2-BD59-A6C34878D82A}">
                    <a16:rowId xmlns:a16="http://schemas.microsoft.com/office/drawing/2014/main" val="10007"/>
                  </a:ext>
                </a:extLst>
              </a:tr>
              <a:tr h="155490">
                <a:tc>
                  <a:txBody>
                    <a:bodyPr/>
                    <a:lstStyle/>
                    <a:p>
                      <a:pPr marL="33020">
                        <a:lnSpc>
                          <a:spcPts val="1110"/>
                        </a:lnSpc>
                      </a:pPr>
                      <a:r>
                        <a:rPr sz="1100" b="1" spc="5" dirty="0">
                          <a:latin typeface="Courier New"/>
                          <a:cs typeface="Courier New"/>
                        </a:rPr>
                        <a:t>6.7</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7</a:t>
                      </a:r>
                      <a:r>
                        <a:rPr sz="1100" b="1" spc="5" dirty="0">
                          <a:latin typeface="Courier New"/>
                          <a:cs typeface="Courier New"/>
                        </a:rPr>
                        <a:t>27</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1</a:t>
                      </a:r>
                      <a:r>
                        <a:rPr sz="1100" b="1" spc="5" dirty="0">
                          <a:latin typeface="Courier New"/>
                          <a:cs typeface="Courier New"/>
                        </a:rPr>
                        <a:t>83</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3</a:t>
                      </a:r>
                      <a:r>
                        <a:rPr sz="1100" b="1" spc="5" dirty="0">
                          <a:latin typeface="Courier New"/>
                          <a:cs typeface="Courier New"/>
                        </a:rPr>
                        <a:t>38</a:t>
                      </a:r>
                      <a:endParaRPr sz="1100">
                        <a:latin typeface="Courier New"/>
                        <a:cs typeface="Courier New"/>
                      </a:endParaRPr>
                    </a:p>
                  </a:txBody>
                  <a:tcPr marL="0" marR="0" marT="0" marB="0"/>
                </a:tc>
                <a:tc>
                  <a:txBody>
                    <a:bodyPr/>
                    <a:lstStyle/>
                    <a:p>
                      <a:pPr marR="33655"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8</a:t>
                      </a:r>
                      <a:r>
                        <a:rPr sz="1100" b="1" spc="5" dirty="0">
                          <a:latin typeface="Courier New"/>
                          <a:cs typeface="Courier New"/>
                        </a:rPr>
                        <a:t>7</a:t>
                      </a:r>
                      <a:r>
                        <a:rPr sz="1100" b="1" spc="-15" dirty="0">
                          <a:latin typeface="Courier New"/>
                          <a:cs typeface="Courier New"/>
                        </a:rPr>
                        <a:t>5</a:t>
                      </a:r>
                      <a:r>
                        <a:rPr sz="1100" b="1" dirty="0">
                          <a:latin typeface="Courier New"/>
                          <a:cs typeface="Courier New"/>
                        </a:rPr>
                        <a:t>9</a:t>
                      </a:r>
                      <a:endParaRPr sz="1100">
                        <a:latin typeface="Courier New"/>
                        <a:cs typeface="Courier New"/>
                      </a:endParaRPr>
                    </a:p>
                  </a:txBody>
                  <a:tcPr marL="0" marR="0" marT="0" marB="0"/>
                </a:tc>
                <a:tc>
                  <a:txBody>
                    <a:bodyPr/>
                    <a:lstStyle/>
                    <a:p>
                      <a:pPr marR="34925"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6</a:t>
                      </a:r>
                      <a:r>
                        <a:rPr sz="1100" b="1" spc="5" dirty="0">
                          <a:highlight>
                            <a:srgbClr val="FFFF00"/>
                          </a:highlight>
                          <a:latin typeface="Courier New"/>
                          <a:cs typeface="Courier New"/>
                        </a:rPr>
                        <a:t>.</a:t>
                      </a:r>
                      <a:r>
                        <a:rPr sz="1100" b="1" spc="-15" dirty="0">
                          <a:highlight>
                            <a:srgbClr val="FFFF00"/>
                          </a:highlight>
                          <a:latin typeface="Courier New"/>
                          <a:cs typeface="Courier New"/>
                        </a:rPr>
                        <a:t>8</a:t>
                      </a:r>
                      <a:r>
                        <a:rPr sz="1100" b="1" spc="5" dirty="0">
                          <a:highlight>
                            <a:srgbClr val="FFFF00"/>
                          </a:highlight>
                          <a:latin typeface="Courier New"/>
                          <a:cs typeface="Courier New"/>
                        </a:rPr>
                        <a:t>1</a:t>
                      </a:r>
                      <a:r>
                        <a:rPr sz="1100" b="1" spc="-15" dirty="0">
                          <a:highlight>
                            <a:srgbClr val="FFFF00"/>
                          </a:highlight>
                          <a:latin typeface="Courier New"/>
                          <a:cs typeface="Courier New"/>
                        </a:rPr>
                        <a:t>16</a:t>
                      </a:r>
                      <a:endParaRPr sz="1100" dirty="0">
                        <a:highlight>
                          <a:srgbClr val="FFFF00"/>
                        </a:highlight>
                        <a:latin typeface="Courier New"/>
                        <a:cs typeface="Courier New"/>
                      </a:endParaRPr>
                    </a:p>
                  </a:txBody>
                  <a:tcPr marL="0" marR="0" marT="0" marB="0"/>
                </a:tc>
                <a:tc>
                  <a:txBody>
                    <a:bodyPr/>
                    <a:lstStyle/>
                    <a:p>
                      <a:pPr marR="3492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1</a:t>
                      </a:r>
                      <a:r>
                        <a:rPr sz="1100" b="1" spc="5" dirty="0">
                          <a:latin typeface="Courier New"/>
                          <a:cs typeface="Courier New"/>
                        </a:rPr>
                        <a:t>.</a:t>
                      </a:r>
                      <a:r>
                        <a:rPr sz="1100" b="1" spc="-15" dirty="0">
                          <a:latin typeface="Courier New"/>
                          <a:cs typeface="Courier New"/>
                        </a:rPr>
                        <a:t>7</a:t>
                      </a:r>
                      <a:r>
                        <a:rPr sz="1100" b="1" spc="5" dirty="0">
                          <a:latin typeface="Courier New"/>
                          <a:cs typeface="Courier New"/>
                        </a:rPr>
                        <a:t>2</a:t>
                      </a:r>
                      <a:r>
                        <a:rPr sz="1100" b="1" spc="-15" dirty="0">
                          <a:latin typeface="Courier New"/>
                          <a:cs typeface="Courier New"/>
                        </a:rPr>
                        <a:t>30</a:t>
                      </a:r>
                      <a:endParaRPr sz="1100">
                        <a:latin typeface="Courier New"/>
                        <a:cs typeface="Courier New"/>
                      </a:endParaRPr>
                    </a:p>
                  </a:txBody>
                  <a:tcPr marL="0" marR="0" marT="0" marB="0"/>
                </a:tc>
                <a:tc>
                  <a:txBody>
                    <a:bodyPr/>
                    <a:lstStyle/>
                    <a:p>
                      <a:pPr marR="3492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6</a:t>
                      </a:r>
                      <a:r>
                        <a:rPr sz="1100" b="1" spc="5" dirty="0">
                          <a:latin typeface="Courier New"/>
                          <a:cs typeface="Courier New"/>
                        </a:rPr>
                        <a:t>.</a:t>
                      </a:r>
                      <a:r>
                        <a:rPr sz="1100" b="1" spc="-15" dirty="0">
                          <a:latin typeface="Courier New"/>
                          <a:cs typeface="Courier New"/>
                        </a:rPr>
                        <a:t>9</a:t>
                      </a:r>
                      <a:r>
                        <a:rPr sz="1100" b="1" spc="5" dirty="0">
                          <a:latin typeface="Courier New"/>
                          <a:cs typeface="Courier New"/>
                        </a:rPr>
                        <a:t>8</a:t>
                      </a:r>
                      <a:r>
                        <a:rPr sz="1100" b="1" spc="-15" dirty="0">
                          <a:latin typeface="Courier New"/>
                          <a:cs typeface="Courier New"/>
                        </a:rPr>
                        <a:t>63</a:t>
                      </a:r>
                      <a:endParaRPr sz="1100">
                        <a:latin typeface="Courier New"/>
                        <a:cs typeface="Courier New"/>
                      </a:endParaRPr>
                    </a:p>
                  </a:txBody>
                  <a:tcPr marL="0" marR="0" marT="0" marB="0"/>
                </a:tc>
                <a:tc>
                  <a:txBody>
                    <a:bodyPr/>
                    <a:lstStyle/>
                    <a:p>
                      <a:pPr marR="33020" algn="r">
                        <a:lnSpc>
                          <a:spcPts val="1110"/>
                        </a:lnSpc>
                      </a:pPr>
                      <a:r>
                        <a:rPr sz="1100" b="1" spc="5" dirty="0">
                          <a:latin typeface="Courier New"/>
                          <a:cs typeface="Courier New"/>
                        </a:rPr>
                        <a:t>-6</a:t>
                      </a:r>
                      <a:r>
                        <a:rPr sz="1100" b="1" spc="-15" dirty="0">
                          <a:latin typeface="Courier New"/>
                          <a:cs typeface="Courier New"/>
                        </a:rPr>
                        <a:t>1</a:t>
                      </a:r>
                      <a:r>
                        <a:rPr sz="1100" b="1" spc="5" dirty="0">
                          <a:latin typeface="Courier New"/>
                          <a:cs typeface="Courier New"/>
                        </a:rPr>
                        <a:t>2</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2</a:t>
                      </a:r>
                      <a:r>
                        <a:rPr sz="1100" b="1" spc="5" dirty="0">
                          <a:latin typeface="Courier New"/>
                          <a:cs typeface="Courier New"/>
                        </a:rPr>
                        <a:t>24</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3</a:t>
                      </a:r>
                      <a:r>
                        <a:rPr sz="1100" b="1" spc="-15" dirty="0">
                          <a:latin typeface="Courier New"/>
                          <a:cs typeface="Courier New"/>
                        </a:rPr>
                        <a:t>8</a:t>
                      </a:r>
                      <a:r>
                        <a:rPr sz="1100" b="1" spc="5" dirty="0">
                          <a:latin typeface="Courier New"/>
                          <a:cs typeface="Courier New"/>
                        </a:rPr>
                        <a:t>44</a:t>
                      </a:r>
                      <a:endParaRPr sz="1100">
                        <a:latin typeface="Courier New"/>
                        <a:cs typeface="Courier New"/>
                      </a:endParaRPr>
                    </a:p>
                  </a:txBody>
                  <a:tcPr marL="0" marR="0" marT="0" marB="0"/>
                </a:tc>
                <a:tc>
                  <a:txBody>
                    <a:bodyPr/>
                    <a:lstStyle/>
                    <a:p>
                      <a:pPr marR="24765"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9</a:t>
                      </a:r>
                      <a:r>
                        <a:rPr sz="1100" b="1" spc="5" dirty="0">
                          <a:latin typeface="Courier New"/>
                          <a:cs typeface="Courier New"/>
                        </a:rPr>
                        <a:t>3</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8</a:t>
                      </a:r>
                      <a:r>
                        <a:rPr sz="1100" b="1" spc="5" dirty="0">
                          <a:latin typeface="Courier New"/>
                          <a:cs typeface="Courier New"/>
                        </a:rPr>
                        <a:t>75</a:t>
                      </a:r>
                      <a:endParaRPr sz="1100">
                        <a:latin typeface="Courier New"/>
                        <a:cs typeface="Courier New"/>
                      </a:endParaRPr>
                    </a:p>
                  </a:txBody>
                  <a:tcPr marL="0" marR="0" marT="0" marB="0"/>
                </a:tc>
                <a:extLst>
                  <a:ext uri="{0D108BD9-81ED-4DB2-BD59-A6C34878D82A}">
                    <a16:rowId xmlns:a16="http://schemas.microsoft.com/office/drawing/2014/main" val="10008"/>
                  </a:ext>
                </a:extLst>
              </a:tr>
              <a:tr h="153948">
                <a:tc>
                  <a:txBody>
                    <a:bodyPr/>
                    <a:lstStyle/>
                    <a:p>
                      <a:pPr marL="33020">
                        <a:lnSpc>
                          <a:spcPts val="1110"/>
                        </a:lnSpc>
                      </a:pPr>
                      <a:r>
                        <a:rPr sz="1100" b="1" spc="5" dirty="0">
                          <a:latin typeface="Courier New"/>
                          <a:cs typeface="Courier New"/>
                        </a:rPr>
                        <a:t>6.8</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8</a:t>
                      </a:r>
                      <a:r>
                        <a:rPr sz="1100" b="1" spc="5" dirty="0">
                          <a:latin typeface="Courier New"/>
                          <a:cs typeface="Courier New"/>
                        </a:rPr>
                        <a:t>44</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3</a:t>
                      </a:r>
                      <a:r>
                        <a:rPr sz="1100" b="1" spc="5" dirty="0">
                          <a:latin typeface="Courier New"/>
                          <a:cs typeface="Courier New"/>
                        </a:rPr>
                        <a:t>99</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3</a:t>
                      </a:r>
                      <a:r>
                        <a:rPr sz="1100" b="1" spc="5" dirty="0">
                          <a:latin typeface="Courier New"/>
                          <a:cs typeface="Courier New"/>
                        </a:rPr>
                        <a:t>59</a:t>
                      </a:r>
                      <a:endParaRPr sz="1100">
                        <a:latin typeface="Courier New"/>
                        <a:cs typeface="Courier New"/>
                      </a:endParaRPr>
                    </a:p>
                  </a:txBody>
                  <a:tcPr marL="0" marR="0" marT="0" marB="0"/>
                </a:tc>
                <a:tc>
                  <a:txBody>
                    <a:bodyPr/>
                    <a:lstStyle/>
                    <a:p>
                      <a:pPr marR="33655"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8</a:t>
                      </a:r>
                      <a:r>
                        <a:rPr sz="1100" b="1" spc="5" dirty="0">
                          <a:latin typeface="Courier New"/>
                          <a:cs typeface="Courier New"/>
                        </a:rPr>
                        <a:t>0</a:t>
                      </a:r>
                      <a:r>
                        <a:rPr sz="1100" b="1" spc="-15" dirty="0">
                          <a:latin typeface="Courier New"/>
                          <a:cs typeface="Courier New"/>
                        </a:rPr>
                        <a:t>7</a:t>
                      </a:r>
                      <a:r>
                        <a:rPr sz="1100" b="1" dirty="0">
                          <a:latin typeface="Courier New"/>
                          <a:cs typeface="Courier New"/>
                        </a:rPr>
                        <a:t>5</a:t>
                      </a:r>
                      <a:endParaRPr sz="1100">
                        <a:latin typeface="Courier New"/>
                        <a:cs typeface="Courier New"/>
                      </a:endParaRPr>
                    </a:p>
                  </a:txBody>
                  <a:tcPr marL="0" marR="0" marT="0" marB="0"/>
                </a:tc>
                <a:tc>
                  <a:txBody>
                    <a:bodyPr/>
                    <a:lstStyle/>
                    <a:p>
                      <a:pPr marR="34290"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6</a:t>
                      </a:r>
                      <a:r>
                        <a:rPr sz="1100" b="1" spc="5" dirty="0">
                          <a:highlight>
                            <a:srgbClr val="FFFF00"/>
                          </a:highlight>
                          <a:latin typeface="Courier New"/>
                          <a:cs typeface="Courier New"/>
                        </a:rPr>
                        <a:t>.</a:t>
                      </a:r>
                      <a:r>
                        <a:rPr sz="1100" b="1" spc="-15" dirty="0">
                          <a:highlight>
                            <a:srgbClr val="FFFF00"/>
                          </a:highlight>
                          <a:latin typeface="Courier New"/>
                          <a:cs typeface="Courier New"/>
                        </a:rPr>
                        <a:t>6</a:t>
                      </a:r>
                      <a:r>
                        <a:rPr sz="1100" b="1" spc="5" dirty="0">
                          <a:highlight>
                            <a:srgbClr val="FFFF00"/>
                          </a:highlight>
                          <a:latin typeface="Courier New"/>
                          <a:cs typeface="Courier New"/>
                        </a:rPr>
                        <a:t>0</a:t>
                      </a:r>
                      <a:r>
                        <a:rPr sz="1100" b="1" spc="-15" dirty="0">
                          <a:highlight>
                            <a:srgbClr val="FFFF00"/>
                          </a:highlight>
                          <a:latin typeface="Courier New"/>
                          <a:cs typeface="Courier New"/>
                        </a:rPr>
                        <a:t>05</a:t>
                      </a:r>
                      <a:endParaRPr sz="1100" dirty="0">
                        <a:highlight>
                          <a:srgbClr val="FFFF00"/>
                        </a:highlight>
                        <a:latin typeface="Courier New"/>
                        <a:cs typeface="Courier New"/>
                      </a:endParaRPr>
                    </a:p>
                  </a:txBody>
                  <a:tcPr marL="0" marR="0" marT="0" marB="0"/>
                </a:tc>
                <a:tc>
                  <a:txBody>
                    <a:bodyPr/>
                    <a:lstStyle/>
                    <a:p>
                      <a:pPr marR="3429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1</a:t>
                      </a:r>
                      <a:r>
                        <a:rPr sz="1100" b="1" spc="5" dirty="0">
                          <a:latin typeface="Courier New"/>
                          <a:cs typeface="Courier New"/>
                        </a:rPr>
                        <a:t>.</a:t>
                      </a:r>
                      <a:r>
                        <a:rPr sz="1100" b="1" spc="-15" dirty="0">
                          <a:latin typeface="Courier New"/>
                          <a:cs typeface="Courier New"/>
                        </a:rPr>
                        <a:t>2</a:t>
                      </a:r>
                      <a:r>
                        <a:rPr sz="1100" b="1" spc="5" dirty="0">
                          <a:latin typeface="Courier New"/>
                          <a:cs typeface="Courier New"/>
                        </a:rPr>
                        <a:t>7</a:t>
                      </a:r>
                      <a:r>
                        <a:rPr sz="1100" b="1" spc="-15" dirty="0">
                          <a:latin typeface="Courier New"/>
                          <a:cs typeface="Courier New"/>
                        </a:rPr>
                        <a:t>40</a:t>
                      </a:r>
                      <a:endParaRPr sz="1100">
                        <a:latin typeface="Courier New"/>
                        <a:cs typeface="Courier New"/>
                      </a:endParaRPr>
                    </a:p>
                  </a:txBody>
                  <a:tcPr marL="0" marR="0" marT="0" marB="0"/>
                </a:tc>
                <a:tc>
                  <a:txBody>
                    <a:bodyPr/>
                    <a:lstStyle/>
                    <a:p>
                      <a:pPr marR="3492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6</a:t>
                      </a:r>
                      <a:r>
                        <a:rPr sz="1100" b="1" spc="5" dirty="0">
                          <a:latin typeface="Courier New"/>
                          <a:cs typeface="Courier New"/>
                        </a:rPr>
                        <a:t>.</a:t>
                      </a:r>
                      <a:r>
                        <a:rPr sz="1100" b="1" spc="-15" dirty="0">
                          <a:latin typeface="Courier New"/>
                          <a:cs typeface="Courier New"/>
                        </a:rPr>
                        <a:t>1</a:t>
                      </a:r>
                      <a:r>
                        <a:rPr sz="1100" b="1" spc="5" dirty="0">
                          <a:latin typeface="Courier New"/>
                          <a:cs typeface="Courier New"/>
                        </a:rPr>
                        <a:t>7</a:t>
                      </a:r>
                      <a:r>
                        <a:rPr sz="1100" b="1" spc="-15" dirty="0">
                          <a:latin typeface="Courier New"/>
                          <a:cs typeface="Courier New"/>
                        </a:rPr>
                        <a:t>66</a:t>
                      </a:r>
                      <a:endParaRPr sz="1100">
                        <a:latin typeface="Courier New"/>
                        <a:cs typeface="Courier New"/>
                      </a:endParaRPr>
                    </a:p>
                  </a:txBody>
                  <a:tcPr marL="0" marR="0" marT="0" marB="0"/>
                </a:tc>
                <a:tc>
                  <a:txBody>
                    <a:bodyPr/>
                    <a:lstStyle/>
                    <a:p>
                      <a:pPr marR="33020" algn="r">
                        <a:lnSpc>
                          <a:spcPts val="1110"/>
                        </a:lnSpc>
                      </a:pPr>
                      <a:r>
                        <a:rPr sz="1100" b="1" spc="5" dirty="0">
                          <a:latin typeface="Courier New"/>
                          <a:cs typeface="Courier New"/>
                        </a:rPr>
                        <a:t>-6</a:t>
                      </a:r>
                      <a:r>
                        <a:rPr sz="1100" b="1" spc="-15" dirty="0">
                          <a:latin typeface="Courier New"/>
                          <a:cs typeface="Courier New"/>
                        </a:rPr>
                        <a:t>1</a:t>
                      </a:r>
                      <a:r>
                        <a:rPr sz="1100" b="1" spc="5" dirty="0">
                          <a:latin typeface="Courier New"/>
                          <a:cs typeface="Courier New"/>
                        </a:rPr>
                        <a:t>0</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9</a:t>
                      </a:r>
                      <a:r>
                        <a:rPr sz="1100" b="1" spc="5" dirty="0">
                          <a:latin typeface="Courier New"/>
                          <a:cs typeface="Courier New"/>
                        </a:rPr>
                        <a:t>52</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5</a:t>
                      </a:r>
                      <a:r>
                        <a:rPr sz="1100" b="1" spc="-15" dirty="0">
                          <a:latin typeface="Courier New"/>
                          <a:cs typeface="Courier New"/>
                        </a:rPr>
                        <a:t>.</a:t>
                      </a:r>
                      <a:r>
                        <a:rPr sz="1100" b="1" spc="5" dirty="0">
                          <a:latin typeface="Courier New"/>
                          <a:cs typeface="Courier New"/>
                        </a:rPr>
                        <a:t>3</a:t>
                      </a:r>
                      <a:r>
                        <a:rPr sz="1100" b="1" spc="-15" dirty="0">
                          <a:latin typeface="Courier New"/>
                          <a:cs typeface="Courier New"/>
                        </a:rPr>
                        <a:t>4</a:t>
                      </a:r>
                      <a:r>
                        <a:rPr sz="1100" b="1" spc="5" dirty="0">
                          <a:latin typeface="Courier New"/>
                          <a:cs typeface="Courier New"/>
                        </a:rPr>
                        <a:t>08</a:t>
                      </a:r>
                      <a:endParaRPr sz="1100">
                        <a:latin typeface="Courier New"/>
                        <a:cs typeface="Courier New"/>
                      </a:endParaRPr>
                    </a:p>
                  </a:txBody>
                  <a:tcPr marL="0" marR="0" marT="0" marB="0"/>
                </a:tc>
                <a:tc>
                  <a:txBody>
                    <a:bodyPr/>
                    <a:lstStyle/>
                    <a:p>
                      <a:pPr marR="24765"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9</a:t>
                      </a:r>
                      <a:r>
                        <a:rPr sz="1100" b="1" spc="5" dirty="0">
                          <a:latin typeface="Courier New"/>
                          <a:cs typeface="Courier New"/>
                        </a:rPr>
                        <a:t>0</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59</a:t>
                      </a:r>
                      <a:endParaRPr sz="1100">
                        <a:latin typeface="Courier New"/>
                        <a:cs typeface="Courier New"/>
                      </a:endParaRPr>
                    </a:p>
                  </a:txBody>
                  <a:tcPr marL="0" marR="0" marT="0" marB="0"/>
                </a:tc>
                <a:extLst>
                  <a:ext uri="{0D108BD9-81ED-4DB2-BD59-A6C34878D82A}">
                    <a16:rowId xmlns:a16="http://schemas.microsoft.com/office/drawing/2014/main" val="10009"/>
                  </a:ext>
                </a:extLst>
              </a:tr>
              <a:tr h="153948">
                <a:tc>
                  <a:txBody>
                    <a:bodyPr/>
                    <a:lstStyle/>
                    <a:p>
                      <a:pPr marL="33020">
                        <a:lnSpc>
                          <a:spcPts val="1100"/>
                        </a:lnSpc>
                      </a:pPr>
                      <a:r>
                        <a:rPr sz="1100" b="1" spc="5" dirty="0">
                          <a:latin typeface="Courier New"/>
                          <a:cs typeface="Courier New"/>
                        </a:rPr>
                        <a:t>6.9</a:t>
                      </a:r>
                      <a:endParaRPr sz="1100">
                        <a:latin typeface="Courier New"/>
                        <a:cs typeface="Courier New"/>
                      </a:endParaRPr>
                    </a:p>
                  </a:txBody>
                  <a:tcPr marL="0" marR="0" marT="0" marB="0"/>
                </a:tc>
                <a:tc>
                  <a:txBody>
                    <a:bodyPr/>
                    <a:lstStyle/>
                    <a:p>
                      <a:pPr marR="33020" algn="r">
                        <a:lnSpc>
                          <a:spcPts val="110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9</a:t>
                      </a:r>
                      <a:r>
                        <a:rPr sz="1100" b="1" spc="5" dirty="0">
                          <a:latin typeface="Courier New"/>
                          <a:cs typeface="Courier New"/>
                        </a:rPr>
                        <a:t>63</a:t>
                      </a:r>
                      <a:endParaRPr sz="1100">
                        <a:latin typeface="Courier New"/>
                        <a:cs typeface="Courier New"/>
                      </a:endParaRPr>
                    </a:p>
                  </a:txBody>
                  <a:tcPr marL="0" marR="0" marT="0" marB="0"/>
                </a:tc>
                <a:tc>
                  <a:txBody>
                    <a:bodyPr/>
                    <a:lstStyle/>
                    <a:p>
                      <a:pPr marR="3302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6</a:t>
                      </a:r>
                      <a:r>
                        <a:rPr sz="1100" b="1" spc="5" dirty="0">
                          <a:latin typeface="Courier New"/>
                          <a:cs typeface="Courier New"/>
                        </a:rPr>
                        <a:t>26</a:t>
                      </a:r>
                      <a:endParaRPr sz="1100">
                        <a:latin typeface="Courier New"/>
                        <a:cs typeface="Courier New"/>
                      </a:endParaRPr>
                    </a:p>
                  </a:txBody>
                  <a:tcPr marL="0" marR="0" marT="0" marB="0"/>
                </a:tc>
                <a:tc>
                  <a:txBody>
                    <a:bodyPr/>
                    <a:lstStyle/>
                    <a:p>
                      <a:pPr marR="33020"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13</a:t>
                      </a:r>
                      <a:endParaRPr sz="1100">
                        <a:latin typeface="Courier New"/>
                        <a:cs typeface="Courier New"/>
                      </a:endParaRPr>
                    </a:p>
                  </a:txBody>
                  <a:tcPr marL="0" marR="0" marT="0" marB="0"/>
                </a:tc>
                <a:tc>
                  <a:txBody>
                    <a:bodyPr/>
                    <a:lstStyle/>
                    <a:p>
                      <a:pPr marR="33655"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7</a:t>
                      </a:r>
                      <a:r>
                        <a:rPr sz="1100" b="1" spc="5" dirty="0">
                          <a:latin typeface="Courier New"/>
                          <a:cs typeface="Courier New"/>
                        </a:rPr>
                        <a:t>4</a:t>
                      </a:r>
                      <a:r>
                        <a:rPr sz="1100" b="1" spc="-15" dirty="0">
                          <a:latin typeface="Courier New"/>
                          <a:cs typeface="Courier New"/>
                        </a:rPr>
                        <a:t>6</a:t>
                      </a:r>
                      <a:r>
                        <a:rPr sz="1100" b="1" dirty="0">
                          <a:latin typeface="Courier New"/>
                          <a:cs typeface="Courier New"/>
                        </a:rPr>
                        <a:t>2</a:t>
                      </a:r>
                      <a:endParaRPr sz="1100">
                        <a:latin typeface="Courier New"/>
                        <a:cs typeface="Courier New"/>
                      </a:endParaRPr>
                    </a:p>
                  </a:txBody>
                  <a:tcPr marL="0" marR="0" marT="0" marB="0"/>
                </a:tc>
                <a:tc>
                  <a:txBody>
                    <a:bodyPr/>
                    <a:lstStyle/>
                    <a:p>
                      <a:pPr marR="34290" algn="r">
                        <a:lnSpc>
                          <a:spcPts val="110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6</a:t>
                      </a:r>
                      <a:r>
                        <a:rPr sz="1100" b="1" spc="5" dirty="0">
                          <a:highlight>
                            <a:srgbClr val="FFFF00"/>
                          </a:highlight>
                          <a:latin typeface="Courier New"/>
                          <a:cs typeface="Courier New"/>
                        </a:rPr>
                        <a:t>.</a:t>
                      </a:r>
                      <a:r>
                        <a:rPr sz="1100" b="1" spc="-15" dirty="0">
                          <a:highlight>
                            <a:srgbClr val="FFFF00"/>
                          </a:highlight>
                          <a:latin typeface="Courier New"/>
                          <a:cs typeface="Courier New"/>
                        </a:rPr>
                        <a:t>4</a:t>
                      </a:r>
                      <a:r>
                        <a:rPr sz="1100" b="1" spc="5" dirty="0">
                          <a:highlight>
                            <a:srgbClr val="FFFF00"/>
                          </a:highlight>
                          <a:latin typeface="Courier New"/>
                          <a:cs typeface="Courier New"/>
                        </a:rPr>
                        <a:t>0</a:t>
                      </a:r>
                      <a:r>
                        <a:rPr sz="1100" b="1" spc="-15" dirty="0">
                          <a:highlight>
                            <a:srgbClr val="FFFF00"/>
                          </a:highlight>
                          <a:latin typeface="Courier New"/>
                          <a:cs typeface="Courier New"/>
                        </a:rPr>
                        <a:t>31</a:t>
                      </a:r>
                      <a:endParaRPr sz="1100" dirty="0">
                        <a:highlight>
                          <a:srgbClr val="FFFF00"/>
                        </a:highlight>
                        <a:latin typeface="Courier New"/>
                        <a:cs typeface="Courier New"/>
                      </a:endParaRPr>
                    </a:p>
                  </a:txBody>
                  <a:tcPr marL="0" marR="0" marT="0" marB="0"/>
                </a:tc>
                <a:tc>
                  <a:txBody>
                    <a:bodyPr/>
                    <a:lstStyle/>
                    <a:p>
                      <a:pPr marR="34290"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0</a:t>
                      </a:r>
                      <a:r>
                        <a:rPr sz="1100" b="1" spc="5" dirty="0">
                          <a:latin typeface="Courier New"/>
                          <a:cs typeface="Courier New"/>
                        </a:rPr>
                        <a:t>.</a:t>
                      </a:r>
                      <a:r>
                        <a:rPr sz="1100" b="1" spc="-15" dirty="0">
                          <a:latin typeface="Courier New"/>
                          <a:cs typeface="Courier New"/>
                        </a:rPr>
                        <a:t>8</a:t>
                      </a:r>
                      <a:r>
                        <a:rPr sz="1100" b="1" spc="5" dirty="0">
                          <a:latin typeface="Courier New"/>
                          <a:cs typeface="Courier New"/>
                        </a:rPr>
                        <a:t>4</a:t>
                      </a:r>
                      <a:r>
                        <a:rPr sz="1100" b="1" spc="-15" dirty="0">
                          <a:latin typeface="Courier New"/>
                          <a:cs typeface="Courier New"/>
                        </a:rPr>
                        <a:t>84</a:t>
                      </a:r>
                      <a:endParaRPr sz="1100">
                        <a:latin typeface="Courier New"/>
                        <a:cs typeface="Courier New"/>
                      </a:endParaRPr>
                    </a:p>
                  </a:txBody>
                  <a:tcPr marL="0" marR="0" marT="0" marB="0"/>
                </a:tc>
                <a:tc>
                  <a:txBody>
                    <a:bodyPr/>
                    <a:lstStyle/>
                    <a:p>
                      <a:pPr marR="34925"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5</a:t>
                      </a:r>
                      <a:r>
                        <a:rPr sz="1100" b="1" spc="5" dirty="0">
                          <a:latin typeface="Courier New"/>
                          <a:cs typeface="Courier New"/>
                        </a:rPr>
                        <a:t>.</a:t>
                      </a:r>
                      <a:r>
                        <a:rPr sz="1100" b="1" spc="-15" dirty="0">
                          <a:latin typeface="Courier New"/>
                          <a:cs typeface="Courier New"/>
                        </a:rPr>
                        <a:t>4</a:t>
                      </a:r>
                      <a:r>
                        <a:rPr sz="1100" b="1" spc="5" dirty="0">
                          <a:latin typeface="Courier New"/>
                          <a:cs typeface="Courier New"/>
                        </a:rPr>
                        <a:t>0</a:t>
                      </a:r>
                      <a:r>
                        <a:rPr sz="1100" b="1" spc="-15" dirty="0">
                          <a:latin typeface="Courier New"/>
                          <a:cs typeface="Courier New"/>
                        </a:rPr>
                        <a:t>44</a:t>
                      </a:r>
                      <a:endParaRPr sz="1100">
                        <a:latin typeface="Courier New"/>
                        <a:cs typeface="Courier New"/>
                      </a:endParaRPr>
                    </a:p>
                  </a:txBody>
                  <a:tcPr marL="0" marR="0" marT="0" marB="0"/>
                </a:tc>
                <a:tc>
                  <a:txBody>
                    <a:bodyPr/>
                    <a:lstStyle/>
                    <a:p>
                      <a:pPr marR="33020" algn="r">
                        <a:lnSpc>
                          <a:spcPts val="110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9</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2</a:t>
                      </a:r>
                      <a:r>
                        <a:rPr sz="1100" b="1" spc="5" dirty="0">
                          <a:latin typeface="Courier New"/>
                          <a:cs typeface="Courier New"/>
                        </a:rPr>
                        <a:t>56</a:t>
                      </a:r>
                      <a:endParaRPr sz="1100">
                        <a:latin typeface="Courier New"/>
                        <a:cs typeface="Courier New"/>
                      </a:endParaRPr>
                    </a:p>
                  </a:txBody>
                  <a:tcPr marL="0" marR="0" marT="0" marB="0"/>
                </a:tc>
                <a:tc>
                  <a:txBody>
                    <a:bodyPr/>
                    <a:lstStyle/>
                    <a:p>
                      <a:pPr marR="3302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3</a:t>
                      </a:r>
                      <a:r>
                        <a:rPr sz="1100" b="1" spc="-15" dirty="0">
                          <a:latin typeface="Courier New"/>
                          <a:cs typeface="Courier New"/>
                        </a:rPr>
                        <a:t>.</a:t>
                      </a:r>
                      <a:r>
                        <a:rPr sz="1100" b="1" spc="5" dirty="0">
                          <a:latin typeface="Courier New"/>
                          <a:cs typeface="Courier New"/>
                        </a:rPr>
                        <a:t>3</a:t>
                      </a:r>
                      <a:r>
                        <a:rPr sz="1100" b="1" spc="-15" dirty="0">
                          <a:latin typeface="Courier New"/>
                          <a:cs typeface="Courier New"/>
                        </a:rPr>
                        <a:t>8</a:t>
                      </a:r>
                      <a:r>
                        <a:rPr sz="1100" b="1" spc="5" dirty="0">
                          <a:latin typeface="Courier New"/>
                          <a:cs typeface="Courier New"/>
                        </a:rPr>
                        <a:t>26</a:t>
                      </a:r>
                      <a:endParaRPr sz="1100">
                        <a:latin typeface="Courier New"/>
                        <a:cs typeface="Courier New"/>
                      </a:endParaRPr>
                    </a:p>
                  </a:txBody>
                  <a:tcPr marL="0" marR="0" marT="0" marB="0"/>
                </a:tc>
                <a:tc>
                  <a:txBody>
                    <a:bodyPr/>
                    <a:lstStyle/>
                    <a:p>
                      <a:pPr marR="24765"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8</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8</a:t>
                      </a:r>
                      <a:r>
                        <a:rPr sz="1100" b="1" spc="5" dirty="0">
                          <a:latin typeface="Courier New"/>
                          <a:cs typeface="Courier New"/>
                        </a:rPr>
                        <a:t>75</a:t>
                      </a:r>
                      <a:endParaRPr sz="1100">
                        <a:latin typeface="Courier New"/>
                        <a:cs typeface="Courier New"/>
                      </a:endParaRPr>
                    </a:p>
                  </a:txBody>
                  <a:tcPr marL="0" marR="0" marT="0" marB="0"/>
                </a:tc>
                <a:extLst>
                  <a:ext uri="{0D108BD9-81ED-4DB2-BD59-A6C34878D82A}">
                    <a16:rowId xmlns:a16="http://schemas.microsoft.com/office/drawing/2014/main" val="10010"/>
                  </a:ext>
                </a:extLst>
              </a:tr>
              <a:tr h="153948">
                <a:tc>
                  <a:txBody>
                    <a:bodyPr/>
                    <a:lstStyle/>
                    <a:p>
                      <a:pPr marL="33020">
                        <a:lnSpc>
                          <a:spcPts val="1110"/>
                        </a:lnSpc>
                      </a:pPr>
                      <a:r>
                        <a:rPr sz="1100" b="1" dirty="0">
                          <a:latin typeface="Courier New"/>
                          <a:cs typeface="Courier New"/>
                        </a:rPr>
                        <a:t>7</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0</a:t>
                      </a:r>
                      <a:r>
                        <a:rPr sz="1100" b="1" spc="5" dirty="0">
                          <a:latin typeface="Courier New"/>
                          <a:cs typeface="Courier New"/>
                        </a:rPr>
                        <a:t>83</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8</a:t>
                      </a:r>
                      <a:r>
                        <a:rPr sz="1100" b="1" spc="5" dirty="0">
                          <a:latin typeface="Courier New"/>
                          <a:cs typeface="Courier New"/>
                        </a:rPr>
                        <a:t>63</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97</a:t>
                      </a:r>
                      <a:endParaRPr sz="1100">
                        <a:latin typeface="Courier New"/>
                        <a:cs typeface="Courier New"/>
                      </a:endParaRPr>
                    </a:p>
                  </a:txBody>
                  <a:tcPr marL="0" marR="0" marT="0" marB="0"/>
                </a:tc>
                <a:tc>
                  <a:txBody>
                    <a:bodyPr/>
                    <a:lstStyle/>
                    <a:p>
                      <a:pPr marR="33655"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6</a:t>
                      </a:r>
                      <a:r>
                        <a:rPr sz="1100" b="1" spc="5" dirty="0">
                          <a:latin typeface="Courier New"/>
                          <a:cs typeface="Courier New"/>
                        </a:rPr>
                        <a:t>9</a:t>
                      </a:r>
                      <a:r>
                        <a:rPr sz="1100" b="1" spc="-15" dirty="0">
                          <a:latin typeface="Courier New"/>
                          <a:cs typeface="Courier New"/>
                        </a:rPr>
                        <a:t>1</a:t>
                      </a:r>
                      <a:r>
                        <a:rPr sz="1100" b="1" dirty="0">
                          <a:latin typeface="Courier New"/>
                          <a:cs typeface="Courier New"/>
                        </a:rPr>
                        <a:t>8</a:t>
                      </a:r>
                      <a:endParaRPr sz="1100">
                        <a:latin typeface="Courier New"/>
                        <a:cs typeface="Courier New"/>
                      </a:endParaRPr>
                    </a:p>
                  </a:txBody>
                  <a:tcPr marL="0" marR="0" marT="0" marB="0"/>
                </a:tc>
                <a:tc>
                  <a:txBody>
                    <a:bodyPr/>
                    <a:lstStyle/>
                    <a:p>
                      <a:pPr marR="34290"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6</a:t>
                      </a:r>
                      <a:r>
                        <a:rPr sz="1100" b="1" spc="5" dirty="0">
                          <a:highlight>
                            <a:srgbClr val="FFFF00"/>
                          </a:highlight>
                          <a:latin typeface="Courier New"/>
                          <a:cs typeface="Courier New"/>
                        </a:rPr>
                        <a:t>.</a:t>
                      </a:r>
                      <a:r>
                        <a:rPr sz="1100" b="1" spc="-15" dirty="0">
                          <a:highlight>
                            <a:srgbClr val="FFFF00"/>
                          </a:highlight>
                          <a:latin typeface="Courier New"/>
                          <a:cs typeface="Courier New"/>
                        </a:rPr>
                        <a:t>2</a:t>
                      </a:r>
                      <a:r>
                        <a:rPr sz="1100" b="1" spc="5" dirty="0">
                          <a:highlight>
                            <a:srgbClr val="FFFF00"/>
                          </a:highlight>
                          <a:latin typeface="Courier New"/>
                          <a:cs typeface="Courier New"/>
                        </a:rPr>
                        <a:t>1</a:t>
                      </a:r>
                      <a:r>
                        <a:rPr sz="1100" b="1" spc="-15" dirty="0">
                          <a:highlight>
                            <a:srgbClr val="FFFF00"/>
                          </a:highlight>
                          <a:latin typeface="Courier New"/>
                          <a:cs typeface="Courier New"/>
                        </a:rPr>
                        <a:t>86</a:t>
                      </a:r>
                      <a:endParaRPr sz="1100" dirty="0">
                        <a:highlight>
                          <a:srgbClr val="FFFF00"/>
                        </a:highlight>
                        <a:latin typeface="Courier New"/>
                        <a:cs typeface="Courier New"/>
                      </a:endParaRPr>
                    </a:p>
                  </a:txBody>
                  <a:tcPr marL="0" marR="0" marT="0" marB="0"/>
                </a:tc>
                <a:tc>
                  <a:txBody>
                    <a:bodyPr/>
                    <a:lstStyle/>
                    <a:p>
                      <a:pPr marR="3429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0</a:t>
                      </a:r>
                      <a:r>
                        <a:rPr sz="1100" b="1" spc="5" dirty="0">
                          <a:latin typeface="Courier New"/>
                          <a:cs typeface="Courier New"/>
                        </a:rPr>
                        <a:t>.</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52</a:t>
                      </a:r>
                      <a:endParaRPr sz="1100">
                        <a:latin typeface="Courier New"/>
                        <a:cs typeface="Courier New"/>
                      </a:endParaRPr>
                    </a:p>
                  </a:txBody>
                  <a:tcPr marL="0" marR="0" marT="0" marB="0"/>
                </a:tc>
                <a:tc>
                  <a:txBody>
                    <a:bodyPr/>
                    <a:lstStyle/>
                    <a:p>
                      <a:pPr marR="3492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4</a:t>
                      </a:r>
                      <a:r>
                        <a:rPr sz="1100" b="1" spc="5" dirty="0">
                          <a:latin typeface="Courier New"/>
                          <a:cs typeface="Courier New"/>
                        </a:rPr>
                        <a:t>.</a:t>
                      </a:r>
                      <a:r>
                        <a:rPr sz="1100" b="1" spc="-15" dirty="0">
                          <a:latin typeface="Courier New"/>
                          <a:cs typeface="Courier New"/>
                        </a:rPr>
                        <a:t>6</a:t>
                      </a:r>
                      <a:r>
                        <a:rPr sz="1100" b="1" spc="5" dirty="0">
                          <a:latin typeface="Courier New"/>
                          <a:cs typeface="Courier New"/>
                        </a:rPr>
                        <a:t>6</a:t>
                      </a:r>
                      <a:r>
                        <a:rPr sz="1100" b="1" spc="-15" dirty="0">
                          <a:latin typeface="Courier New"/>
                          <a:cs typeface="Courier New"/>
                        </a:rPr>
                        <a:t>82</a:t>
                      </a:r>
                      <a:endParaRPr sz="1100">
                        <a:latin typeface="Courier New"/>
                        <a:cs typeface="Courier New"/>
                      </a:endParaRPr>
                    </a:p>
                  </a:txBody>
                  <a:tcPr marL="0" marR="0" marT="0" marB="0"/>
                </a:tc>
                <a:tc>
                  <a:txBody>
                    <a:bodyPr/>
                    <a:lstStyle/>
                    <a:p>
                      <a:pPr marR="33020" algn="r">
                        <a:lnSpc>
                          <a:spcPts val="111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8</a:t>
                      </a:r>
                      <a:r>
                        <a:rPr sz="1100" b="1" spc="-15" dirty="0">
                          <a:latin typeface="Courier New"/>
                          <a:cs typeface="Courier New"/>
                        </a:rPr>
                        <a:t>.</a:t>
                      </a:r>
                      <a:r>
                        <a:rPr sz="1100" b="1" spc="5" dirty="0">
                          <a:latin typeface="Courier New"/>
                          <a:cs typeface="Courier New"/>
                        </a:rPr>
                        <a:t>3</a:t>
                      </a:r>
                      <a:r>
                        <a:rPr sz="1100" b="1" spc="-15" dirty="0">
                          <a:latin typeface="Courier New"/>
                          <a:cs typeface="Courier New"/>
                        </a:rPr>
                        <a:t>1</a:t>
                      </a:r>
                      <a:r>
                        <a:rPr sz="1100" b="1" spc="5" dirty="0">
                          <a:latin typeface="Courier New"/>
                          <a:cs typeface="Courier New"/>
                        </a:rPr>
                        <a:t>10</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1</a:t>
                      </a: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0</a:t>
                      </a:r>
                      <a:r>
                        <a:rPr sz="1100" b="1" spc="5" dirty="0">
                          <a:latin typeface="Courier New"/>
                          <a:cs typeface="Courier New"/>
                        </a:rPr>
                        <a:t>57</a:t>
                      </a:r>
                      <a:endParaRPr sz="1100">
                        <a:latin typeface="Courier New"/>
                        <a:cs typeface="Courier New"/>
                      </a:endParaRPr>
                    </a:p>
                  </a:txBody>
                  <a:tcPr marL="0" marR="0" marT="0" marB="0"/>
                </a:tc>
                <a:tc>
                  <a:txBody>
                    <a:bodyPr/>
                    <a:lstStyle/>
                    <a:p>
                      <a:pPr marR="24765"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8</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1</a:t>
                      </a:r>
                      <a:r>
                        <a:rPr sz="1100" b="1" spc="5" dirty="0">
                          <a:latin typeface="Courier New"/>
                          <a:cs typeface="Courier New"/>
                        </a:rPr>
                        <a:t>63</a:t>
                      </a:r>
                      <a:endParaRPr sz="1100">
                        <a:latin typeface="Courier New"/>
                        <a:cs typeface="Courier New"/>
                      </a:endParaRPr>
                    </a:p>
                  </a:txBody>
                  <a:tcPr marL="0" marR="0" marT="0" marB="0"/>
                </a:tc>
                <a:extLst>
                  <a:ext uri="{0D108BD9-81ED-4DB2-BD59-A6C34878D82A}">
                    <a16:rowId xmlns:a16="http://schemas.microsoft.com/office/drawing/2014/main" val="10011"/>
                  </a:ext>
                </a:extLst>
              </a:tr>
              <a:tr h="153948">
                <a:tc>
                  <a:txBody>
                    <a:bodyPr/>
                    <a:lstStyle/>
                    <a:p>
                      <a:pPr marL="33655">
                        <a:lnSpc>
                          <a:spcPts val="1100"/>
                        </a:lnSpc>
                      </a:pPr>
                      <a:r>
                        <a:rPr sz="1100" b="1" spc="5" dirty="0">
                          <a:latin typeface="Courier New"/>
                          <a:cs typeface="Courier New"/>
                        </a:rPr>
                        <a:t>7.1</a:t>
                      </a:r>
                      <a:endParaRPr sz="1100">
                        <a:latin typeface="Courier New"/>
                        <a:cs typeface="Courier New"/>
                      </a:endParaRPr>
                    </a:p>
                  </a:txBody>
                  <a:tcPr marL="0" marR="0" marT="0" marB="0"/>
                </a:tc>
                <a:tc>
                  <a:txBody>
                    <a:bodyPr/>
                    <a:lstStyle/>
                    <a:p>
                      <a:pPr marR="32384" algn="r">
                        <a:lnSpc>
                          <a:spcPts val="110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2</a:t>
                      </a:r>
                      <a:r>
                        <a:rPr sz="1100" b="1" spc="5" dirty="0">
                          <a:latin typeface="Courier New"/>
                          <a:cs typeface="Courier New"/>
                        </a:rPr>
                        <a:t>05</a:t>
                      </a:r>
                      <a:endParaRPr sz="1100">
                        <a:latin typeface="Courier New"/>
                        <a:cs typeface="Courier New"/>
                      </a:endParaRPr>
                    </a:p>
                  </a:txBody>
                  <a:tcPr marL="0" marR="0" marT="0" marB="0"/>
                </a:tc>
                <a:tc>
                  <a:txBody>
                    <a:bodyPr/>
                    <a:lstStyle/>
                    <a:p>
                      <a:pPr marR="33655"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1</a:t>
                      </a:r>
                      <a:r>
                        <a:rPr sz="1100" b="1" spc="5" dirty="0">
                          <a:latin typeface="Courier New"/>
                          <a:cs typeface="Courier New"/>
                        </a:rPr>
                        <a:t>1</a:t>
                      </a:r>
                      <a:r>
                        <a:rPr sz="1100" b="1" dirty="0">
                          <a:latin typeface="Courier New"/>
                          <a:cs typeface="Courier New"/>
                        </a:rPr>
                        <a:t>0</a:t>
                      </a:r>
                      <a:endParaRPr sz="1100">
                        <a:latin typeface="Courier New"/>
                        <a:cs typeface="Courier New"/>
                      </a:endParaRPr>
                    </a:p>
                  </a:txBody>
                  <a:tcPr marL="0" marR="0" marT="0" marB="0"/>
                </a:tc>
                <a:tc>
                  <a:txBody>
                    <a:bodyPr/>
                    <a:lstStyle/>
                    <a:p>
                      <a:pPr marR="32384"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6</a:t>
                      </a:r>
                      <a:r>
                        <a:rPr sz="1100" b="1" spc="5" dirty="0">
                          <a:latin typeface="Courier New"/>
                          <a:cs typeface="Courier New"/>
                        </a:rPr>
                        <a:t>10</a:t>
                      </a:r>
                      <a:endParaRPr sz="1100">
                        <a:latin typeface="Courier New"/>
                        <a:cs typeface="Courier New"/>
                      </a:endParaRPr>
                    </a:p>
                  </a:txBody>
                  <a:tcPr marL="0" marR="0" marT="0" marB="0"/>
                </a:tc>
                <a:tc>
                  <a:txBody>
                    <a:bodyPr/>
                    <a:lstStyle/>
                    <a:p>
                      <a:pPr marR="33020"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6</a:t>
                      </a:r>
                      <a:r>
                        <a:rPr sz="1100" b="1" spc="5" dirty="0">
                          <a:latin typeface="Courier New"/>
                          <a:cs typeface="Courier New"/>
                        </a:rPr>
                        <a:t>4</a:t>
                      </a:r>
                      <a:r>
                        <a:rPr sz="1100" b="1" spc="-15" dirty="0">
                          <a:latin typeface="Courier New"/>
                          <a:cs typeface="Courier New"/>
                        </a:rPr>
                        <a:t>3</a:t>
                      </a:r>
                      <a:r>
                        <a:rPr sz="1100" b="1" dirty="0">
                          <a:latin typeface="Courier New"/>
                          <a:cs typeface="Courier New"/>
                        </a:rPr>
                        <a:t>8</a:t>
                      </a:r>
                      <a:endParaRPr sz="1100">
                        <a:latin typeface="Courier New"/>
                        <a:cs typeface="Courier New"/>
                      </a:endParaRPr>
                    </a:p>
                  </a:txBody>
                  <a:tcPr marL="0" marR="0" marT="0" marB="0"/>
                </a:tc>
                <a:tc>
                  <a:txBody>
                    <a:bodyPr/>
                    <a:lstStyle/>
                    <a:p>
                      <a:pPr marR="34290" algn="r">
                        <a:lnSpc>
                          <a:spcPts val="110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6</a:t>
                      </a:r>
                      <a:r>
                        <a:rPr sz="1100" b="1" spc="5" dirty="0">
                          <a:highlight>
                            <a:srgbClr val="FFFF00"/>
                          </a:highlight>
                          <a:latin typeface="Courier New"/>
                          <a:cs typeface="Courier New"/>
                        </a:rPr>
                        <a:t>.</a:t>
                      </a:r>
                      <a:r>
                        <a:rPr sz="1100" b="1" spc="-15" dirty="0">
                          <a:highlight>
                            <a:srgbClr val="FFFF00"/>
                          </a:highlight>
                          <a:latin typeface="Courier New"/>
                          <a:cs typeface="Courier New"/>
                        </a:rPr>
                        <a:t>0</a:t>
                      </a:r>
                      <a:r>
                        <a:rPr sz="1100" b="1" spc="5" dirty="0">
                          <a:highlight>
                            <a:srgbClr val="FFFF00"/>
                          </a:highlight>
                          <a:latin typeface="Courier New"/>
                          <a:cs typeface="Courier New"/>
                        </a:rPr>
                        <a:t>4</a:t>
                      </a:r>
                      <a:r>
                        <a:rPr sz="1100" b="1" spc="-15" dirty="0">
                          <a:highlight>
                            <a:srgbClr val="FFFF00"/>
                          </a:highlight>
                          <a:latin typeface="Courier New"/>
                          <a:cs typeface="Courier New"/>
                        </a:rPr>
                        <a:t>65</a:t>
                      </a:r>
                      <a:endParaRPr sz="1100" dirty="0">
                        <a:highlight>
                          <a:srgbClr val="FFFF00"/>
                        </a:highlight>
                        <a:latin typeface="Courier New"/>
                        <a:cs typeface="Courier New"/>
                      </a:endParaRPr>
                    </a:p>
                  </a:txBody>
                  <a:tcPr marL="0" marR="0" marT="0" marB="0"/>
                </a:tc>
                <a:tc>
                  <a:txBody>
                    <a:bodyPr/>
                    <a:lstStyle/>
                    <a:p>
                      <a:pPr marR="34290"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0</a:t>
                      </a:r>
                      <a:r>
                        <a:rPr sz="1100" b="1" spc="5" dirty="0">
                          <a:latin typeface="Courier New"/>
                          <a:cs typeface="Courier New"/>
                        </a:rPr>
                        <a:t>.</a:t>
                      </a:r>
                      <a:r>
                        <a:rPr sz="1100" b="1" spc="-15" dirty="0">
                          <a:latin typeface="Courier New"/>
                          <a:cs typeface="Courier New"/>
                        </a:rPr>
                        <a:t>0</a:t>
                      </a:r>
                      <a:r>
                        <a:rPr sz="1100" b="1" spc="5" dirty="0">
                          <a:latin typeface="Courier New"/>
                          <a:cs typeface="Courier New"/>
                        </a:rPr>
                        <a:t>6</a:t>
                      </a:r>
                      <a:r>
                        <a:rPr sz="1100" b="1" spc="-15" dirty="0">
                          <a:latin typeface="Courier New"/>
                          <a:cs typeface="Courier New"/>
                        </a:rPr>
                        <a:t>32</a:t>
                      </a:r>
                      <a:endParaRPr sz="1100">
                        <a:latin typeface="Courier New"/>
                        <a:cs typeface="Courier New"/>
                      </a:endParaRPr>
                    </a:p>
                  </a:txBody>
                  <a:tcPr marL="0" marR="0" marT="0" marB="0"/>
                </a:tc>
                <a:tc>
                  <a:txBody>
                    <a:bodyPr/>
                    <a:lstStyle/>
                    <a:p>
                      <a:pPr marR="34925"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3</a:t>
                      </a:r>
                      <a:r>
                        <a:rPr sz="1100" b="1" spc="5" dirty="0">
                          <a:latin typeface="Courier New"/>
                          <a:cs typeface="Courier New"/>
                        </a:rPr>
                        <a:t>.</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62</a:t>
                      </a:r>
                      <a:endParaRPr sz="1100">
                        <a:latin typeface="Courier New"/>
                        <a:cs typeface="Courier New"/>
                      </a:endParaRPr>
                    </a:p>
                  </a:txBody>
                  <a:tcPr marL="0" marR="0" marT="0" marB="0"/>
                </a:tc>
                <a:tc>
                  <a:txBody>
                    <a:bodyPr/>
                    <a:lstStyle/>
                    <a:p>
                      <a:pPr marR="32384" algn="r">
                        <a:lnSpc>
                          <a:spcPts val="110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4</a:t>
                      </a:r>
                      <a:r>
                        <a:rPr sz="1100" b="1" spc="5" dirty="0">
                          <a:latin typeface="Courier New"/>
                          <a:cs typeface="Courier New"/>
                        </a:rPr>
                        <a:t>89</a:t>
                      </a:r>
                      <a:endParaRPr sz="1100">
                        <a:latin typeface="Courier New"/>
                        <a:cs typeface="Courier New"/>
                      </a:endParaRPr>
                    </a:p>
                  </a:txBody>
                  <a:tcPr marL="0" marR="0" marT="0" marB="0"/>
                </a:tc>
                <a:tc>
                  <a:txBody>
                    <a:bodyPr/>
                    <a:lstStyle/>
                    <a:p>
                      <a:pPr marR="32384"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3</a:t>
                      </a:r>
                      <a:r>
                        <a:rPr sz="1100" b="1" spc="5" dirty="0">
                          <a:latin typeface="Courier New"/>
                          <a:cs typeface="Courier New"/>
                        </a:rPr>
                        <a:t>9</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0</a:t>
                      </a:r>
                      <a:r>
                        <a:rPr sz="1100" b="1" spc="5" dirty="0">
                          <a:latin typeface="Courier New"/>
                          <a:cs typeface="Courier New"/>
                        </a:rPr>
                        <a:t>65</a:t>
                      </a:r>
                      <a:endParaRPr sz="1100">
                        <a:latin typeface="Courier New"/>
                        <a:cs typeface="Courier New"/>
                      </a:endParaRPr>
                    </a:p>
                  </a:txBody>
                  <a:tcPr marL="0" marR="0" marT="0" marB="0"/>
                </a:tc>
                <a:tc>
                  <a:txBody>
                    <a:bodyPr/>
                    <a:lstStyle/>
                    <a:p>
                      <a:pPr marR="24765"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8</a:t>
                      </a:r>
                      <a:r>
                        <a:rPr sz="1100" b="1" spc="5" dirty="0">
                          <a:latin typeface="Courier New"/>
                          <a:cs typeface="Courier New"/>
                        </a:rPr>
                        <a:t>2</a:t>
                      </a:r>
                      <a:r>
                        <a:rPr sz="1100" b="1" spc="-15" dirty="0">
                          <a:latin typeface="Courier New"/>
                          <a:cs typeface="Courier New"/>
                        </a:rPr>
                        <a:t>.</a:t>
                      </a:r>
                      <a:r>
                        <a:rPr sz="1100" b="1" spc="5" dirty="0">
                          <a:latin typeface="Courier New"/>
                          <a:cs typeface="Courier New"/>
                        </a:rPr>
                        <a:t>2</a:t>
                      </a:r>
                      <a:r>
                        <a:rPr sz="1100" b="1" spc="-15" dirty="0">
                          <a:latin typeface="Courier New"/>
                          <a:cs typeface="Courier New"/>
                        </a:rPr>
                        <a:t>5</a:t>
                      </a:r>
                      <a:r>
                        <a:rPr sz="1100" b="1" spc="5" dirty="0">
                          <a:latin typeface="Courier New"/>
                          <a:cs typeface="Courier New"/>
                        </a:rPr>
                        <a:t>71</a:t>
                      </a:r>
                      <a:endParaRPr sz="1100">
                        <a:latin typeface="Courier New"/>
                        <a:cs typeface="Courier New"/>
                      </a:endParaRPr>
                    </a:p>
                  </a:txBody>
                  <a:tcPr marL="0" marR="0" marT="0" marB="0"/>
                </a:tc>
                <a:extLst>
                  <a:ext uri="{0D108BD9-81ED-4DB2-BD59-A6C34878D82A}">
                    <a16:rowId xmlns:a16="http://schemas.microsoft.com/office/drawing/2014/main" val="10012"/>
                  </a:ext>
                </a:extLst>
              </a:tr>
              <a:tr h="155490">
                <a:tc>
                  <a:txBody>
                    <a:bodyPr/>
                    <a:lstStyle/>
                    <a:p>
                      <a:pPr marL="33655">
                        <a:lnSpc>
                          <a:spcPts val="1110"/>
                        </a:lnSpc>
                      </a:pPr>
                      <a:r>
                        <a:rPr sz="1100" b="1" spc="5" dirty="0">
                          <a:latin typeface="Courier New"/>
                          <a:cs typeface="Courier New"/>
                        </a:rPr>
                        <a:t>7.2</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3</a:t>
                      </a:r>
                      <a:r>
                        <a:rPr sz="1100" b="1" spc="5" dirty="0">
                          <a:latin typeface="Courier New"/>
                          <a:cs typeface="Courier New"/>
                        </a:rPr>
                        <a:t>29</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3</a:t>
                      </a:r>
                      <a:r>
                        <a:rPr sz="1100" b="1" spc="5" dirty="0">
                          <a:latin typeface="Courier New"/>
                          <a:cs typeface="Courier New"/>
                        </a:rPr>
                        <a:t>66</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7</a:t>
                      </a:r>
                      <a:r>
                        <a:rPr sz="1100" b="1" spc="5" dirty="0">
                          <a:latin typeface="Courier New"/>
                          <a:cs typeface="Courier New"/>
                        </a:rPr>
                        <a:t>51</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6</a:t>
                      </a:r>
                      <a:r>
                        <a:rPr sz="1100" b="1" spc="5" dirty="0">
                          <a:latin typeface="Courier New"/>
                          <a:cs typeface="Courier New"/>
                        </a:rPr>
                        <a:t>0</a:t>
                      </a:r>
                      <a:r>
                        <a:rPr sz="1100" b="1" spc="-15" dirty="0">
                          <a:latin typeface="Courier New"/>
                          <a:cs typeface="Courier New"/>
                        </a:rPr>
                        <a:t>2</a:t>
                      </a:r>
                      <a:r>
                        <a:rPr sz="1100" b="1" dirty="0">
                          <a:latin typeface="Courier New"/>
                          <a:cs typeface="Courier New"/>
                        </a:rPr>
                        <a:t>1</a:t>
                      </a:r>
                      <a:endParaRPr sz="1100">
                        <a:latin typeface="Courier New"/>
                        <a:cs typeface="Courier New"/>
                      </a:endParaRPr>
                    </a:p>
                  </a:txBody>
                  <a:tcPr marL="0" marR="0" marT="0" marB="0"/>
                </a:tc>
                <a:tc>
                  <a:txBody>
                    <a:bodyPr/>
                    <a:lstStyle/>
                    <a:p>
                      <a:pPr marR="33655"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5</a:t>
                      </a:r>
                      <a:r>
                        <a:rPr sz="1100" b="1" spc="5" dirty="0">
                          <a:highlight>
                            <a:srgbClr val="FFFF00"/>
                          </a:highlight>
                          <a:latin typeface="Courier New"/>
                          <a:cs typeface="Courier New"/>
                        </a:rPr>
                        <a:t>.</a:t>
                      </a:r>
                      <a:r>
                        <a:rPr sz="1100" b="1" spc="-15" dirty="0">
                          <a:highlight>
                            <a:srgbClr val="FFFF00"/>
                          </a:highlight>
                          <a:latin typeface="Courier New"/>
                          <a:cs typeface="Courier New"/>
                        </a:rPr>
                        <a:t>8</a:t>
                      </a:r>
                      <a:r>
                        <a:rPr sz="1100" b="1" spc="5" dirty="0">
                          <a:highlight>
                            <a:srgbClr val="FFFF00"/>
                          </a:highlight>
                          <a:latin typeface="Courier New"/>
                          <a:cs typeface="Courier New"/>
                        </a:rPr>
                        <a:t>8</a:t>
                      </a:r>
                      <a:r>
                        <a:rPr sz="1100" b="1" spc="-15" dirty="0">
                          <a:highlight>
                            <a:srgbClr val="FFFF00"/>
                          </a:highlight>
                          <a:latin typeface="Courier New"/>
                          <a:cs typeface="Courier New"/>
                        </a:rPr>
                        <a:t>63</a:t>
                      </a:r>
                      <a:endParaRPr sz="1100" dirty="0">
                        <a:highlight>
                          <a:srgbClr val="FFFF00"/>
                        </a:highlight>
                        <a:latin typeface="Courier New"/>
                        <a:cs typeface="Courier New"/>
                      </a:endParaRPr>
                    </a:p>
                  </a:txBody>
                  <a:tcPr marL="0" marR="0" marT="0" marB="0"/>
                </a:tc>
                <a:tc>
                  <a:txBody>
                    <a:bodyPr/>
                    <a:lstStyle/>
                    <a:p>
                      <a:pPr marR="3365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9</a:t>
                      </a:r>
                      <a:r>
                        <a:rPr sz="1100" b="1" spc="5" dirty="0">
                          <a:latin typeface="Courier New"/>
                          <a:cs typeface="Courier New"/>
                        </a:rPr>
                        <a:t>.</a:t>
                      </a:r>
                      <a:r>
                        <a:rPr sz="1100" b="1" spc="-15" dirty="0">
                          <a:latin typeface="Courier New"/>
                          <a:cs typeface="Courier New"/>
                        </a:rPr>
                        <a:t>7</a:t>
                      </a:r>
                      <a:r>
                        <a:rPr sz="1100" b="1" spc="5" dirty="0">
                          <a:latin typeface="Courier New"/>
                          <a:cs typeface="Courier New"/>
                        </a:rPr>
                        <a:t>0</a:t>
                      </a:r>
                      <a:r>
                        <a:rPr sz="1100" b="1" spc="-15" dirty="0">
                          <a:latin typeface="Courier New"/>
                          <a:cs typeface="Courier New"/>
                        </a:rPr>
                        <a:t>17</a:t>
                      </a:r>
                      <a:endParaRPr sz="1100">
                        <a:latin typeface="Courier New"/>
                        <a:cs typeface="Courier New"/>
                      </a:endParaRPr>
                    </a:p>
                  </a:txBody>
                  <a:tcPr marL="0" marR="0" marT="0" marB="0"/>
                </a:tc>
                <a:tc>
                  <a:txBody>
                    <a:bodyPr/>
                    <a:lstStyle/>
                    <a:p>
                      <a:pPr marR="3429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3</a:t>
                      </a:r>
                      <a:r>
                        <a:rPr sz="1100" b="1" spc="5" dirty="0">
                          <a:latin typeface="Courier New"/>
                          <a:cs typeface="Courier New"/>
                        </a:rPr>
                        <a:t>.</a:t>
                      </a:r>
                      <a:r>
                        <a:rPr sz="1100" b="1" spc="-15" dirty="0">
                          <a:latin typeface="Courier New"/>
                          <a:cs typeface="Courier New"/>
                        </a:rPr>
                        <a:t>2</a:t>
                      </a:r>
                      <a:r>
                        <a:rPr sz="1100" b="1" spc="5" dirty="0">
                          <a:latin typeface="Courier New"/>
                          <a:cs typeface="Courier New"/>
                        </a:rPr>
                        <a:t>9</a:t>
                      </a:r>
                      <a:r>
                        <a:rPr sz="1100" b="1" spc="-15" dirty="0">
                          <a:latin typeface="Courier New"/>
                          <a:cs typeface="Courier New"/>
                        </a:rPr>
                        <a:t>69</a:t>
                      </a:r>
                      <a:endParaRPr sz="1100">
                        <a:latin typeface="Courier New"/>
                        <a:cs typeface="Courier New"/>
                      </a:endParaRPr>
                    </a:p>
                  </a:txBody>
                  <a:tcPr marL="0" marR="0" marT="0" marB="0"/>
                </a:tc>
                <a:tc>
                  <a:txBody>
                    <a:bodyPr/>
                    <a:lstStyle/>
                    <a:p>
                      <a:pPr marR="32384" algn="r">
                        <a:lnSpc>
                          <a:spcPts val="111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3</a:t>
                      </a:r>
                      <a:r>
                        <a:rPr sz="1100" b="1" spc="5" dirty="0">
                          <a:latin typeface="Courier New"/>
                          <a:cs typeface="Courier New"/>
                        </a:rPr>
                        <a:t>70</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3</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8</a:t>
                      </a:r>
                      <a:r>
                        <a:rPr sz="1100" b="1" spc="5" dirty="0">
                          <a:latin typeface="Courier New"/>
                          <a:cs typeface="Courier New"/>
                        </a:rPr>
                        <a:t>15</a:t>
                      </a:r>
                      <a:endParaRPr sz="1100">
                        <a:latin typeface="Courier New"/>
                        <a:cs typeface="Courier New"/>
                      </a:endParaRPr>
                    </a:p>
                  </a:txBody>
                  <a:tcPr marL="0" marR="0" marT="0" marB="0"/>
                </a:tc>
                <a:tc>
                  <a:txBody>
                    <a:bodyPr/>
                    <a:lstStyle/>
                    <a:p>
                      <a:pPr marR="2413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7</a:t>
                      </a:r>
                      <a:r>
                        <a:rPr sz="1100" b="1" spc="5" dirty="0">
                          <a:latin typeface="Courier New"/>
                          <a:cs typeface="Courier New"/>
                        </a:rPr>
                        <a:t>9</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0</a:t>
                      </a:r>
                      <a:r>
                        <a:rPr sz="1100" b="1" spc="5" dirty="0">
                          <a:latin typeface="Courier New"/>
                          <a:cs typeface="Courier New"/>
                        </a:rPr>
                        <a:t>45</a:t>
                      </a:r>
                      <a:endParaRPr sz="1100">
                        <a:latin typeface="Courier New"/>
                        <a:cs typeface="Courier New"/>
                      </a:endParaRPr>
                    </a:p>
                  </a:txBody>
                  <a:tcPr marL="0" marR="0" marT="0" marB="0"/>
                </a:tc>
                <a:extLst>
                  <a:ext uri="{0D108BD9-81ED-4DB2-BD59-A6C34878D82A}">
                    <a16:rowId xmlns:a16="http://schemas.microsoft.com/office/drawing/2014/main" val="10013"/>
                  </a:ext>
                </a:extLst>
              </a:tr>
              <a:tr h="153948">
                <a:tc>
                  <a:txBody>
                    <a:bodyPr/>
                    <a:lstStyle/>
                    <a:p>
                      <a:pPr marL="33655">
                        <a:lnSpc>
                          <a:spcPts val="1110"/>
                        </a:lnSpc>
                      </a:pPr>
                      <a:r>
                        <a:rPr sz="1100" b="1" spc="5" dirty="0">
                          <a:latin typeface="Courier New"/>
                          <a:cs typeface="Courier New"/>
                        </a:rPr>
                        <a:t>7.3</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4</a:t>
                      </a:r>
                      <a:r>
                        <a:rPr sz="1100" b="1" spc="5" dirty="0">
                          <a:latin typeface="Courier New"/>
                          <a:cs typeface="Courier New"/>
                        </a:rPr>
                        <a:t>53</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6</a:t>
                      </a:r>
                      <a:r>
                        <a:rPr sz="1100" b="1" spc="5" dirty="0">
                          <a:latin typeface="Courier New"/>
                          <a:cs typeface="Courier New"/>
                        </a:rPr>
                        <a:t>30</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9</a:t>
                      </a:r>
                      <a:r>
                        <a:rPr sz="1100" b="1" spc="5" dirty="0">
                          <a:latin typeface="Courier New"/>
                          <a:cs typeface="Courier New"/>
                        </a:rPr>
                        <a:t>18</a:t>
                      </a:r>
                      <a:endParaRPr sz="1100">
                        <a:latin typeface="Courier New"/>
                        <a:cs typeface="Courier New"/>
                      </a:endParaRPr>
                    </a:p>
                  </a:txBody>
                  <a:tcPr marL="0" marR="0" marT="0" marB="0"/>
                </a:tc>
                <a:tc>
                  <a:txBody>
                    <a:bodyPr/>
                    <a:lstStyle/>
                    <a:p>
                      <a:pPr marR="3302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6</a:t>
                      </a:r>
                      <a:r>
                        <a:rPr sz="1100" b="1" dirty="0">
                          <a:latin typeface="Courier New"/>
                          <a:cs typeface="Courier New"/>
                        </a:rPr>
                        <a:t>3</a:t>
                      </a:r>
                      <a:endParaRPr sz="1100">
                        <a:latin typeface="Courier New"/>
                        <a:cs typeface="Courier New"/>
                      </a:endParaRPr>
                    </a:p>
                  </a:txBody>
                  <a:tcPr marL="0" marR="0" marT="0" marB="0"/>
                </a:tc>
                <a:tc>
                  <a:txBody>
                    <a:bodyPr/>
                    <a:lstStyle/>
                    <a:p>
                      <a:pPr marR="33655"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5</a:t>
                      </a:r>
                      <a:r>
                        <a:rPr sz="1100" b="1" spc="5" dirty="0">
                          <a:highlight>
                            <a:srgbClr val="FFFF00"/>
                          </a:highlight>
                          <a:latin typeface="Courier New"/>
                          <a:cs typeface="Courier New"/>
                        </a:rPr>
                        <a:t>.</a:t>
                      </a:r>
                      <a:r>
                        <a:rPr sz="1100" b="1" spc="-15" dirty="0">
                          <a:highlight>
                            <a:srgbClr val="FFFF00"/>
                          </a:highlight>
                          <a:latin typeface="Courier New"/>
                          <a:cs typeface="Courier New"/>
                        </a:rPr>
                        <a:t>7</a:t>
                      </a:r>
                      <a:r>
                        <a:rPr sz="1100" b="1" spc="5" dirty="0">
                          <a:highlight>
                            <a:srgbClr val="FFFF00"/>
                          </a:highlight>
                          <a:latin typeface="Courier New"/>
                          <a:cs typeface="Courier New"/>
                        </a:rPr>
                        <a:t>3</a:t>
                      </a:r>
                      <a:r>
                        <a:rPr sz="1100" b="1" spc="-15" dirty="0">
                          <a:highlight>
                            <a:srgbClr val="FFFF00"/>
                          </a:highlight>
                          <a:latin typeface="Courier New"/>
                          <a:cs typeface="Courier New"/>
                        </a:rPr>
                        <a:t>74</a:t>
                      </a:r>
                      <a:endParaRPr sz="1100" dirty="0">
                        <a:highlight>
                          <a:srgbClr val="FFFF00"/>
                        </a:highlight>
                        <a:latin typeface="Courier New"/>
                        <a:cs typeface="Courier New"/>
                      </a:endParaRPr>
                    </a:p>
                  </a:txBody>
                  <a:tcPr marL="0" marR="0" marT="0" marB="0"/>
                </a:tc>
                <a:tc>
                  <a:txBody>
                    <a:bodyPr/>
                    <a:lstStyle/>
                    <a:p>
                      <a:pPr marR="3365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9</a:t>
                      </a:r>
                      <a:r>
                        <a:rPr sz="1100" b="1" spc="5" dirty="0">
                          <a:latin typeface="Courier New"/>
                          <a:cs typeface="Courier New"/>
                        </a:rPr>
                        <a:t>.</a:t>
                      </a:r>
                      <a:r>
                        <a:rPr sz="1100" b="1" spc="-15" dirty="0">
                          <a:latin typeface="Courier New"/>
                          <a:cs typeface="Courier New"/>
                        </a:rPr>
                        <a:t>3</a:t>
                      </a:r>
                      <a:r>
                        <a:rPr sz="1100" b="1" spc="5" dirty="0">
                          <a:latin typeface="Courier New"/>
                          <a:cs typeface="Courier New"/>
                        </a:rPr>
                        <a:t>5</a:t>
                      </a:r>
                      <a:r>
                        <a:rPr sz="1100" b="1" spc="-15" dirty="0">
                          <a:latin typeface="Courier New"/>
                          <a:cs typeface="Courier New"/>
                        </a:rPr>
                        <a:t>96</a:t>
                      </a:r>
                      <a:endParaRPr sz="1100">
                        <a:latin typeface="Courier New"/>
                        <a:cs typeface="Courier New"/>
                      </a:endParaRPr>
                    </a:p>
                  </a:txBody>
                  <a:tcPr marL="0" marR="0" marT="0" marB="0"/>
                </a:tc>
                <a:tc>
                  <a:txBody>
                    <a:bodyPr/>
                    <a:lstStyle/>
                    <a:p>
                      <a:pPr marR="3302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2</a:t>
                      </a:r>
                      <a:r>
                        <a:rPr sz="1100" b="1" spc="5" dirty="0">
                          <a:latin typeface="Courier New"/>
                          <a:cs typeface="Courier New"/>
                        </a:rPr>
                        <a:t>.</a:t>
                      </a:r>
                      <a:r>
                        <a:rPr sz="1100" b="1" spc="-15" dirty="0">
                          <a:latin typeface="Courier New"/>
                          <a:cs typeface="Courier New"/>
                        </a:rPr>
                        <a:t>6</a:t>
                      </a:r>
                      <a:r>
                        <a:rPr sz="1100" b="1" spc="5" dirty="0">
                          <a:latin typeface="Courier New"/>
                          <a:cs typeface="Courier New"/>
                        </a:rPr>
                        <a:t>5</a:t>
                      </a:r>
                      <a:r>
                        <a:rPr sz="1100" b="1" spc="-15" dirty="0">
                          <a:latin typeface="Courier New"/>
                          <a:cs typeface="Courier New"/>
                        </a:rPr>
                        <a:t>9</a:t>
                      </a:r>
                      <a:r>
                        <a:rPr sz="1100" b="1" dirty="0">
                          <a:latin typeface="Courier New"/>
                          <a:cs typeface="Courier New"/>
                        </a:rPr>
                        <a:t>0</a:t>
                      </a:r>
                      <a:endParaRPr sz="1100">
                        <a:latin typeface="Courier New"/>
                        <a:cs typeface="Courier New"/>
                      </a:endParaRPr>
                    </a:p>
                  </a:txBody>
                  <a:tcPr marL="0" marR="0" marT="0" marB="0"/>
                </a:tc>
                <a:tc>
                  <a:txBody>
                    <a:bodyPr/>
                    <a:lstStyle/>
                    <a:p>
                      <a:pPr marR="32384" algn="r">
                        <a:lnSpc>
                          <a:spcPts val="111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7</a:t>
                      </a:r>
                      <a:r>
                        <a:rPr sz="1100" b="1" spc="5" dirty="0">
                          <a:latin typeface="Courier New"/>
                          <a:cs typeface="Courier New"/>
                        </a:rPr>
                        <a:t>30</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3</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3</a:t>
                      </a:r>
                      <a:r>
                        <a:rPr sz="1100" b="1" spc="-15" dirty="0">
                          <a:latin typeface="Courier New"/>
                          <a:cs typeface="Courier New"/>
                        </a:rPr>
                        <a:t>2</a:t>
                      </a:r>
                      <a:r>
                        <a:rPr sz="1100" b="1" spc="5" dirty="0">
                          <a:latin typeface="Courier New"/>
                          <a:cs typeface="Courier New"/>
                        </a:rPr>
                        <a:t>73</a:t>
                      </a:r>
                      <a:endParaRPr sz="1100">
                        <a:latin typeface="Courier New"/>
                        <a:cs typeface="Courier New"/>
                      </a:endParaRPr>
                    </a:p>
                  </a:txBody>
                  <a:tcPr marL="0" marR="0" marT="0" marB="0"/>
                </a:tc>
                <a:tc>
                  <a:txBody>
                    <a:bodyPr/>
                    <a:lstStyle/>
                    <a:p>
                      <a:pPr marR="2413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7</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2</a:t>
                      </a:r>
                      <a:r>
                        <a:rPr sz="1100" b="1" spc="-15" dirty="0">
                          <a:latin typeface="Courier New"/>
                          <a:cs typeface="Courier New"/>
                        </a:rPr>
                        <a:t>5</a:t>
                      </a:r>
                      <a:r>
                        <a:rPr sz="1100" b="1" spc="5" dirty="0">
                          <a:latin typeface="Courier New"/>
                          <a:cs typeface="Courier New"/>
                        </a:rPr>
                        <a:t>38</a:t>
                      </a:r>
                      <a:endParaRPr sz="1100">
                        <a:latin typeface="Courier New"/>
                        <a:cs typeface="Courier New"/>
                      </a:endParaRPr>
                    </a:p>
                  </a:txBody>
                  <a:tcPr marL="0" marR="0" marT="0" marB="0"/>
                </a:tc>
                <a:extLst>
                  <a:ext uri="{0D108BD9-81ED-4DB2-BD59-A6C34878D82A}">
                    <a16:rowId xmlns:a16="http://schemas.microsoft.com/office/drawing/2014/main" val="10014"/>
                  </a:ext>
                </a:extLst>
              </a:tr>
              <a:tr h="153948">
                <a:tc>
                  <a:txBody>
                    <a:bodyPr/>
                    <a:lstStyle/>
                    <a:p>
                      <a:pPr marL="33655">
                        <a:lnSpc>
                          <a:spcPts val="1100"/>
                        </a:lnSpc>
                      </a:pPr>
                      <a:r>
                        <a:rPr sz="1100" b="1" spc="5" dirty="0">
                          <a:latin typeface="Courier New"/>
                          <a:cs typeface="Courier New"/>
                        </a:rPr>
                        <a:t>7.4</a:t>
                      </a:r>
                      <a:endParaRPr sz="1100">
                        <a:latin typeface="Courier New"/>
                        <a:cs typeface="Courier New"/>
                      </a:endParaRPr>
                    </a:p>
                  </a:txBody>
                  <a:tcPr marL="0" marR="0" marT="0" marB="0"/>
                </a:tc>
                <a:tc>
                  <a:txBody>
                    <a:bodyPr/>
                    <a:lstStyle/>
                    <a:p>
                      <a:pPr marR="32384" algn="r">
                        <a:lnSpc>
                          <a:spcPts val="110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5</a:t>
                      </a:r>
                      <a:r>
                        <a:rPr sz="1100" b="1" spc="5" dirty="0">
                          <a:latin typeface="Courier New"/>
                          <a:cs typeface="Courier New"/>
                        </a:rPr>
                        <a:t>79</a:t>
                      </a:r>
                      <a:endParaRPr sz="1100">
                        <a:latin typeface="Courier New"/>
                        <a:cs typeface="Courier New"/>
                      </a:endParaRPr>
                    </a:p>
                  </a:txBody>
                  <a:tcPr marL="0" marR="0" marT="0" marB="0"/>
                </a:tc>
                <a:tc>
                  <a:txBody>
                    <a:bodyPr/>
                    <a:lstStyle/>
                    <a:p>
                      <a:pPr marR="32384"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9</a:t>
                      </a:r>
                      <a:r>
                        <a:rPr sz="1100" b="1" spc="5" dirty="0">
                          <a:latin typeface="Courier New"/>
                          <a:cs typeface="Courier New"/>
                        </a:rPr>
                        <a:t>03</a:t>
                      </a:r>
                      <a:endParaRPr sz="1100">
                        <a:latin typeface="Courier New"/>
                        <a:cs typeface="Courier New"/>
                      </a:endParaRPr>
                    </a:p>
                  </a:txBody>
                  <a:tcPr marL="0" marR="0" marT="0" marB="0"/>
                </a:tc>
                <a:tc>
                  <a:txBody>
                    <a:bodyPr/>
                    <a:lstStyle/>
                    <a:p>
                      <a:pPr marR="32384"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8</a:t>
                      </a:r>
                      <a:r>
                        <a:rPr sz="1100" b="1" spc="-15" dirty="0">
                          <a:latin typeface="Courier New"/>
                          <a:cs typeface="Courier New"/>
                        </a:rPr>
                        <a:t>1</a:t>
                      </a:r>
                      <a:r>
                        <a:rPr sz="1100" b="1" spc="5" dirty="0">
                          <a:latin typeface="Courier New"/>
                          <a:cs typeface="Courier New"/>
                        </a:rPr>
                        <a:t>10</a:t>
                      </a:r>
                      <a:endParaRPr sz="1100">
                        <a:latin typeface="Courier New"/>
                        <a:cs typeface="Courier New"/>
                      </a:endParaRPr>
                    </a:p>
                  </a:txBody>
                  <a:tcPr marL="0" marR="0" marT="0" marB="0"/>
                </a:tc>
                <a:tc>
                  <a:txBody>
                    <a:bodyPr/>
                    <a:lstStyle/>
                    <a:p>
                      <a:pPr marR="33020"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5</a:t>
                      </a:r>
                      <a:r>
                        <a:rPr sz="1100" b="1" spc="5" dirty="0">
                          <a:latin typeface="Courier New"/>
                          <a:cs typeface="Courier New"/>
                        </a:rPr>
                        <a:t>3</a:t>
                      </a:r>
                      <a:r>
                        <a:rPr sz="1100" b="1" spc="-15" dirty="0">
                          <a:latin typeface="Courier New"/>
                          <a:cs typeface="Courier New"/>
                        </a:rPr>
                        <a:t>6</a:t>
                      </a:r>
                      <a:r>
                        <a:rPr sz="1100" b="1" dirty="0">
                          <a:latin typeface="Courier New"/>
                          <a:cs typeface="Courier New"/>
                        </a:rPr>
                        <a:t>2</a:t>
                      </a:r>
                      <a:endParaRPr sz="1100">
                        <a:latin typeface="Courier New"/>
                        <a:cs typeface="Courier New"/>
                      </a:endParaRPr>
                    </a:p>
                  </a:txBody>
                  <a:tcPr marL="0" marR="0" marT="0" marB="0"/>
                </a:tc>
                <a:tc>
                  <a:txBody>
                    <a:bodyPr/>
                    <a:lstStyle/>
                    <a:p>
                      <a:pPr marR="33655" algn="r">
                        <a:lnSpc>
                          <a:spcPts val="110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5</a:t>
                      </a: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9</a:t>
                      </a:r>
                      <a:r>
                        <a:rPr sz="1100" b="1" spc="-15" dirty="0">
                          <a:highlight>
                            <a:srgbClr val="FFFF00"/>
                          </a:highlight>
                          <a:latin typeface="Courier New"/>
                          <a:cs typeface="Courier New"/>
                        </a:rPr>
                        <a:t>93</a:t>
                      </a:r>
                      <a:endParaRPr sz="1100" dirty="0">
                        <a:highlight>
                          <a:srgbClr val="FFFF00"/>
                        </a:highlight>
                        <a:latin typeface="Courier New"/>
                        <a:cs typeface="Courier New"/>
                      </a:endParaRPr>
                    </a:p>
                  </a:txBody>
                  <a:tcPr marL="0" marR="0" marT="0" marB="0"/>
                </a:tc>
                <a:tc>
                  <a:txBody>
                    <a:bodyPr/>
                    <a:lstStyle/>
                    <a:p>
                      <a:pPr marR="33655"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9</a:t>
                      </a:r>
                      <a:r>
                        <a:rPr sz="1100" b="1" spc="5" dirty="0">
                          <a:latin typeface="Courier New"/>
                          <a:cs typeface="Courier New"/>
                        </a:rPr>
                        <a:t>.</a:t>
                      </a:r>
                      <a:r>
                        <a:rPr sz="1100" b="1" spc="-15" dirty="0">
                          <a:latin typeface="Courier New"/>
                          <a:cs typeface="Courier New"/>
                        </a:rPr>
                        <a:t>0</a:t>
                      </a:r>
                      <a:r>
                        <a:rPr sz="1100" b="1" spc="5" dirty="0">
                          <a:latin typeface="Courier New"/>
                          <a:cs typeface="Courier New"/>
                        </a:rPr>
                        <a:t>3</a:t>
                      </a:r>
                      <a:r>
                        <a:rPr sz="1100" b="1" spc="-15" dirty="0">
                          <a:latin typeface="Courier New"/>
                          <a:cs typeface="Courier New"/>
                        </a:rPr>
                        <a:t>61</a:t>
                      </a:r>
                      <a:endParaRPr sz="1100">
                        <a:latin typeface="Courier New"/>
                        <a:cs typeface="Courier New"/>
                      </a:endParaRPr>
                    </a:p>
                  </a:txBody>
                  <a:tcPr marL="0" marR="0" marT="0" marB="0"/>
                </a:tc>
                <a:tc>
                  <a:txBody>
                    <a:bodyPr/>
                    <a:lstStyle/>
                    <a:p>
                      <a:pPr marR="34290"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2</a:t>
                      </a:r>
                      <a:r>
                        <a:rPr sz="1100" b="1" spc="5" dirty="0">
                          <a:latin typeface="Courier New"/>
                          <a:cs typeface="Courier New"/>
                        </a:rPr>
                        <a:t>.</a:t>
                      </a:r>
                      <a:r>
                        <a:rPr sz="1100" b="1" spc="-15" dirty="0">
                          <a:latin typeface="Courier New"/>
                          <a:cs typeface="Courier New"/>
                        </a:rPr>
                        <a:t>0</a:t>
                      </a:r>
                      <a:r>
                        <a:rPr sz="1100" b="1" spc="5" dirty="0">
                          <a:latin typeface="Courier New"/>
                          <a:cs typeface="Courier New"/>
                        </a:rPr>
                        <a:t>5</a:t>
                      </a:r>
                      <a:r>
                        <a:rPr sz="1100" b="1" spc="-15" dirty="0">
                          <a:latin typeface="Courier New"/>
                          <a:cs typeface="Courier New"/>
                        </a:rPr>
                        <a:t>10</a:t>
                      </a:r>
                      <a:endParaRPr sz="1100">
                        <a:latin typeface="Courier New"/>
                        <a:cs typeface="Courier New"/>
                      </a:endParaRPr>
                    </a:p>
                  </a:txBody>
                  <a:tcPr marL="0" marR="0" marT="0" marB="0"/>
                </a:tc>
                <a:tc>
                  <a:txBody>
                    <a:bodyPr/>
                    <a:lstStyle/>
                    <a:p>
                      <a:pPr marR="32384" algn="r">
                        <a:lnSpc>
                          <a:spcPts val="110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3</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5</a:t>
                      </a:r>
                      <a:r>
                        <a:rPr sz="1100" b="1" spc="5" dirty="0">
                          <a:latin typeface="Courier New"/>
                          <a:cs typeface="Courier New"/>
                        </a:rPr>
                        <a:t>48</a:t>
                      </a:r>
                      <a:endParaRPr sz="1100">
                        <a:latin typeface="Courier New"/>
                        <a:cs typeface="Courier New"/>
                      </a:endParaRPr>
                    </a:p>
                  </a:txBody>
                  <a:tcPr marL="0" marR="0" marT="0" marB="0"/>
                </a:tc>
                <a:tc>
                  <a:txBody>
                    <a:bodyPr/>
                    <a:lstStyle/>
                    <a:p>
                      <a:pPr marR="32384"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3</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08</a:t>
                      </a:r>
                      <a:endParaRPr sz="1100">
                        <a:latin typeface="Courier New"/>
                        <a:cs typeface="Courier New"/>
                      </a:endParaRPr>
                    </a:p>
                  </a:txBody>
                  <a:tcPr marL="0" marR="0" marT="0" marB="0"/>
                </a:tc>
                <a:tc>
                  <a:txBody>
                    <a:bodyPr/>
                    <a:lstStyle/>
                    <a:p>
                      <a:pPr marR="2413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7</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0</a:t>
                      </a:r>
                      <a:r>
                        <a:rPr sz="1100" b="1" spc="5" dirty="0">
                          <a:latin typeface="Courier New"/>
                          <a:cs typeface="Courier New"/>
                        </a:rPr>
                        <a:t>05</a:t>
                      </a:r>
                      <a:endParaRPr sz="1100">
                        <a:latin typeface="Courier New"/>
                        <a:cs typeface="Courier New"/>
                      </a:endParaRPr>
                    </a:p>
                  </a:txBody>
                  <a:tcPr marL="0" marR="0" marT="0" marB="0"/>
                </a:tc>
                <a:extLst>
                  <a:ext uri="{0D108BD9-81ED-4DB2-BD59-A6C34878D82A}">
                    <a16:rowId xmlns:a16="http://schemas.microsoft.com/office/drawing/2014/main" val="10015"/>
                  </a:ext>
                </a:extLst>
              </a:tr>
              <a:tr h="153948">
                <a:tc>
                  <a:txBody>
                    <a:bodyPr/>
                    <a:lstStyle/>
                    <a:p>
                      <a:pPr marL="33655">
                        <a:lnSpc>
                          <a:spcPts val="1110"/>
                        </a:lnSpc>
                      </a:pPr>
                      <a:r>
                        <a:rPr sz="1100" b="1" spc="5" dirty="0">
                          <a:latin typeface="Courier New"/>
                          <a:cs typeface="Courier New"/>
                        </a:rPr>
                        <a:t>7.5</a:t>
                      </a:r>
                      <a:endParaRPr sz="1100">
                        <a:latin typeface="Courier New"/>
                        <a:cs typeface="Courier New"/>
                      </a:endParaRPr>
                    </a:p>
                  </a:txBody>
                  <a:tcPr marL="0" marR="0" marT="0" marB="0"/>
                </a:tc>
                <a:tc>
                  <a:txBody>
                    <a:bodyPr/>
                    <a:lstStyle/>
                    <a:p>
                      <a:pPr marR="31750"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7</a:t>
                      </a:r>
                      <a:r>
                        <a:rPr sz="1100" b="1" spc="5" dirty="0">
                          <a:latin typeface="Courier New"/>
                          <a:cs typeface="Courier New"/>
                        </a:rPr>
                        <a:t>06</a:t>
                      </a:r>
                      <a:endParaRPr sz="1100">
                        <a:latin typeface="Courier New"/>
                        <a:cs typeface="Courier New"/>
                      </a:endParaRPr>
                    </a:p>
                  </a:txBody>
                  <a:tcPr marL="0" marR="0" marT="0" marB="0"/>
                </a:tc>
                <a:tc>
                  <a:txBody>
                    <a:bodyPr/>
                    <a:lstStyle/>
                    <a:p>
                      <a:pPr marR="3175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8</a:t>
                      </a:r>
                      <a:r>
                        <a:rPr sz="1100" b="1" spc="-15" dirty="0">
                          <a:latin typeface="Courier New"/>
                          <a:cs typeface="Courier New"/>
                        </a:rPr>
                        <a:t>1</a:t>
                      </a:r>
                      <a:r>
                        <a:rPr sz="1100" b="1" spc="5" dirty="0">
                          <a:latin typeface="Courier New"/>
                          <a:cs typeface="Courier New"/>
                        </a:rPr>
                        <a:t>83</a:t>
                      </a:r>
                      <a:endParaRPr sz="1100">
                        <a:latin typeface="Courier New"/>
                        <a:cs typeface="Courier New"/>
                      </a:endParaRPr>
                    </a:p>
                  </a:txBody>
                  <a:tcPr marL="0" marR="0" marT="0" marB="0"/>
                </a:tc>
                <a:tc>
                  <a:txBody>
                    <a:bodyPr/>
                    <a:lstStyle/>
                    <a:p>
                      <a:pPr marR="3175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8</a:t>
                      </a:r>
                      <a:r>
                        <a:rPr sz="1100" b="1" spc="-15" dirty="0">
                          <a:latin typeface="Courier New"/>
                          <a:cs typeface="Courier New"/>
                        </a:rPr>
                        <a:t>3</a:t>
                      </a:r>
                      <a:r>
                        <a:rPr sz="1100" b="1" spc="5" dirty="0">
                          <a:latin typeface="Courier New"/>
                          <a:cs typeface="Courier New"/>
                        </a:rPr>
                        <a:t>27</a:t>
                      </a:r>
                      <a:endParaRPr sz="1100">
                        <a:latin typeface="Courier New"/>
                        <a:cs typeface="Courier New"/>
                      </a:endParaRPr>
                    </a:p>
                  </a:txBody>
                  <a:tcPr marL="0" marR="0" marT="0" marB="0"/>
                </a:tc>
                <a:tc>
                  <a:txBody>
                    <a:bodyPr/>
                    <a:lstStyle/>
                    <a:p>
                      <a:pPr marR="32384"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5</a:t>
                      </a:r>
                      <a:r>
                        <a:rPr sz="1100" b="1" spc="5" dirty="0">
                          <a:latin typeface="Courier New"/>
                          <a:cs typeface="Courier New"/>
                        </a:rPr>
                        <a:t>1</a:t>
                      </a:r>
                      <a:r>
                        <a:rPr sz="1100" b="1" spc="-15" dirty="0">
                          <a:latin typeface="Courier New"/>
                          <a:cs typeface="Courier New"/>
                        </a:rPr>
                        <a:t>1</a:t>
                      </a:r>
                      <a:r>
                        <a:rPr sz="1100" b="1" dirty="0">
                          <a:latin typeface="Courier New"/>
                          <a:cs typeface="Courier New"/>
                        </a:rPr>
                        <a:t>6</a:t>
                      </a:r>
                      <a:endParaRPr sz="1100">
                        <a:latin typeface="Courier New"/>
                        <a:cs typeface="Courier New"/>
                      </a:endParaRPr>
                    </a:p>
                  </a:txBody>
                  <a:tcPr marL="0" marR="0" marT="0" marB="0"/>
                </a:tc>
                <a:tc>
                  <a:txBody>
                    <a:bodyPr/>
                    <a:lstStyle/>
                    <a:p>
                      <a:pPr marR="33655"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5</a:t>
                      </a:r>
                      <a:r>
                        <a:rPr sz="1100" b="1" spc="5" dirty="0">
                          <a:highlight>
                            <a:srgbClr val="FFFF00"/>
                          </a:highlight>
                          <a:latin typeface="Courier New"/>
                          <a:cs typeface="Courier New"/>
                        </a:rPr>
                        <a:t>.</a:t>
                      </a:r>
                      <a:r>
                        <a:rPr sz="1100" b="1" spc="-15" dirty="0">
                          <a:highlight>
                            <a:srgbClr val="FFFF00"/>
                          </a:highlight>
                          <a:latin typeface="Courier New"/>
                          <a:cs typeface="Courier New"/>
                        </a:rPr>
                        <a:t>4</a:t>
                      </a:r>
                      <a:r>
                        <a:rPr sz="1100" b="1" spc="5" dirty="0">
                          <a:highlight>
                            <a:srgbClr val="FFFF00"/>
                          </a:highlight>
                          <a:latin typeface="Courier New"/>
                          <a:cs typeface="Courier New"/>
                        </a:rPr>
                        <a:t>7</a:t>
                      </a:r>
                      <a:r>
                        <a:rPr sz="1100" b="1" spc="-15" dirty="0">
                          <a:highlight>
                            <a:srgbClr val="FFFF00"/>
                          </a:highlight>
                          <a:latin typeface="Courier New"/>
                          <a:cs typeface="Courier New"/>
                        </a:rPr>
                        <a:t>15</a:t>
                      </a:r>
                      <a:endParaRPr sz="1100" dirty="0">
                        <a:highlight>
                          <a:srgbClr val="FFFF00"/>
                        </a:highlight>
                        <a:latin typeface="Courier New"/>
                        <a:cs typeface="Courier New"/>
                      </a:endParaRPr>
                    </a:p>
                  </a:txBody>
                  <a:tcPr marL="0" marR="0" marT="0" marB="0"/>
                </a:tc>
                <a:tc>
                  <a:txBody>
                    <a:bodyPr/>
                    <a:lstStyle/>
                    <a:p>
                      <a:pPr marR="3365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8</a:t>
                      </a:r>
                      <a:r>
                        <a:rPr sz="1100" b="1" spc="5" dirty="0">
                          <a:latin typeface="Courier New"/>
                          <a:cs typeface="Courier New"/>
                        </a:rPr>
                        <a:t>.</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06</a:t>
                      </a:r>
                      <a:endParaRPr sz="1100">
                        <a:latin typeface="Courier New"/>
                        <a:cs typeface="Courier New"/>
                      </a:endParaRPr>
                    </a:p>
                  </a:txBody>
                  <a:tcPr marL="0" marR="0" marT="0" marB="0"/>
                </a:tc>
                <a:tc>
                  <a:txBody>
                    <a:bodyPr/>
                    <a:lstStyle/>
                    <a:p>
                      <a:pPr marR="3429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1</a:t>
                      </a:r>
                      <a:r>
                        <a:rPr sz="1100" b="1" spc="5" dirty="0">
                          <a:latin typeface="Courier New"/>
                          <a:cs typeface="Courier New"/>
                        </a:rPr>
                        <a:t>.</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17</a:t>
                      </a:r>
                      <a:endParaRPr sz="1100">
                        <a:latin typeface="Courier New"/>
                        <a:cs typeface="Courier New"/>
                      </a:endParaRPr>
                    </a:p>
                  </a:txBody>
                  <a:tcPr marL="0" marR="0" marT="0" marB="0"/>
                </a:tc>
                <a:tc>
                  <a:txBody>
                    <a:bodyPr/>
                    <a:lstStyle/>
                    <a:p>
                      <a:pPr marR="31750" algn="r">
                        <a:lnSpc>
                          <a:spcPts val="111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2</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8</a:t>
                      </a:r>
                      <a:r>
                        <a:rPr sz="1100" b="1" spc="5" dirty="0">
                          <a:latin typeface="Courier New"/>
                          <a:cs typeface="Courier New"/>
                        </a:rPr>
                        <a:t>05</a:t>
                      </a:r>
                      <a:endParaRPr sz="1100">
                        <a:latin typeface="Courier New"/>
                        <a:cs typeface="Courier New"/>
                      </a:endParaRPr>
                    </a:p>
                  </a:txBody>
                  <a:tcPr marL="0" marR="0" marT="0" marB="0"/>
                </a:tc>
                <a:tc>
                  <a:txBody>
                    <a:bodyPr/>
                    <a:lstStyle/>
                    <a:p>
                      <a:pPr marR="3175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3</a:t>
                      </a:r>
                      <a:r>
                        <a:rPr sz="1100" b="1" spc="5" dirty="0">
                          <a:latin typeface="Courier New"/>
                          <a:cs typeface="Courier New"/>
                        </a:rPr>
                        <a:t>3</a:t>
                      </a:r>
                      <a:r>
                        <a:rPr sz="1100" b="1" spc="-15" dirty="0">
                          <a:latin typeface="Courier New"/>
                          <a:cs typeface="Courier New"/>
                        </a:rPr>
                        <a:t>.</a:t>
                      </a:r>
                      <a:r>
                        <a:rPr sz="1100" b="1" spc="5" dirty="0">
                          <a:latin typeface="Courier New"/>
                          <a:cs typeface="Courier New"/>
                        </a:rPr>
                        <a:t>2</a:t>
                      </a:r>
                      <a:r>
                        <a:rPr sz="1100" b="1" spc="-15" dirty="0">
                          <a:latin typeface="Courier New"/>
                          <a:cs typeface="Courier New"/>
                        </a:rPr>
                        <a:t>1</a:t>
                      </a:r>
                      <a:r>
                        <a:rPr sz="1100" b="1" spc="5" dirty="0">
                          <a:latin typeface="Courier New"/>
                          <a:cs typeface="Courier New"/>
                        </a:rPr>
                        <a:t>91</a:t>
                      </a:r>
                      <a:endParaRPr sz="1100">
                        <a:latin typeface="Courier New"/>
                        <a:cs typeface="Courier New"/>
                      </a:endParaRPr>
                    </a:p>
                  </a:txBody>
                  <a:tcPr marL="0" marR="0" marT="0" marB="0"/>
                </a:tc>
                <a:tc>
                  <a:txBody>
                    <a:bodyPr/>
                    <a:lstStyle/>
                    <a:p>
                      <a:pPr marR="2413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7</a:t>
                      </a:r>
                      <a:r>
                        <a:rPr sz="1100" b="1" spc="5" dirty="0">
                          <a:latin typeface="Courier New"/>
                          <a:cs typeface="Courier New"/>
                        </a:rPr>
                        <a:t>2</a:t>
                      </a: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02</a:t>
                      </a:r>
                      <a:endParaRPr sz="1100">
                        <a:latin typeface="Courier New"/>
                        <a:cs typeface="Courier New"/>
                      </a:endParaRPr>
                    </a:p>
                  </a:txBody>
                  <a:tcPr marL="0" marR="0" marT="0" marB="0"/>
                </a:tc>
                <a:extLst>
                  <a:ext uri="{0D108BD9-81ED-4DB2-BD59-A6C34878D82A}">
                    <a16:rowId xmlns:a16="http://schemas.microsoft.com/office/drawing/2014/main" val="10016"/>
                  </a:ext>
                </a:extLst>
              </a:tr>
              <a:tr h="153707">
                <a:tc>
                  <a:txBody>
                    <a:bodyPr/>
                    <a:lstStyle/>
                    <a:p>
                      <a:pPr marL="34290">
                        <a:lnSpc>
                          <a:spcPts val="1100"/>
                        </a:lnSpc>
                      </a:pPr>
                      <a:r>
                        <a:rPr sz="1100" b="1" spc="5" dirty="0">
                          <a:latin typeface="Courier New"/>
                          <a:cs typeface="Courier New"/>
                        </a:rPr>
                        <a:t>7.6</a:t>
                      </a:r>
                      <a:endParaRPr sz="1100">
                        <a:latin typeface="Courier New"/>
                        <a:cs typeface="Courier New"/>
                      </a:endParaRPr>
                    </a:p>
                  </a:txBody>
                  <a:tcPr marL="0" marR="0" marT="0" marB="0"/>
                </a:tc>
                <a:tc>
                  <a:txBody>
                    <a:bodyPr/>
                    <a:lstStyle/>
                    <a:p>
                      <a:pPr marR="33020" algn="r">
                        <a:lnSpc>
                          <a:spcPts val="110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8</a:t>
                      </a:r>
                      <a:r>
                        <a:rPr sz="1100" b="1" spc="5" dirty="0">
                          <a:latin typeface="Courier New"/>
                          <a:cs typeface="Courier New"/>
                        </a:rPr>
                        <a:t>3</a:t>
                      </a:r>
                      <a:r>
                        <a:rPr sz="1100" b="1" dirty="0">
                          <a:latin typeface="Courier New"/>
                          <a:cs typeface="Courier New"/>
                        </a:rPr>
                        <a:t>5</a:t>
                      </a:r>
                      <a:endParaRPr sz="1100">
                        <a:latin typeface="Courier New"/>
                        <a:cs typeface="Courier New"/>
                      </a:endParaRPr>
                    </a:p>
                  </a:txBody>
                  <a:tcPr marL="0" marR="0" marT="0" marB="0"/>
                </a:tc>
                <a:tc>
                  <a:txBody>
                    <a:bodyPr/>
                    <a:lstStyle/>
                    <a:p>
                      <a:pPr marR="3175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8</a:t>
                      </a:r>
                      <a:r>
                        <a:rPr sz="1100" b="1" spc="-15" dirty="0">
                          <a:latin typeface="Courier New"/>
                          <a:cs typeface="Courier New"/>
                        </a:rPr>
                        <a:t>4</a:t>
                      </a:r>
                      <a:r>
                        <a:rPr sz="1100" b="1" spc="5" dirty="0">
                          <a:latin typeface="Courier New"/>
                          <a:cs typeface="Courier New"/>
                        </a:rPr>
                        <a:t>71</a:t>
                      </a:r>
                      <a:endParaRPr sz="1100">
                        <a:latin typeface="Courier New"/>
                        <a:cs typeface="Courier New"/>
                      </a:endParaRPr>
                    </a:p>
                  </a:txBody>
                  <a:tcPr marL="0" marR="0" marT="0" marB="0"/>
                </a:tc>
                <a:tc>
                  <a:txBody>
                    <a:bodyPr/>
                    <a:lstStyle/>
                    <a:p>
                      <a:pPr marR="31750"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8</a:t>
                      </a:r>
                      <a:r>
                        <a:rPr sz="1100" b="1" spc="-15" dirty="0">
                          <a:latin typeface="Courier New"/>
                          <a:cs typeface="Courier New"/>
                        </a:rPr>
                        <a:t>5</a:t>
                      </a:r>
                      <a:r>
                        <a:rPr sz="1100" b="1" spc="5" dirty="0">
                          <a:latin typeface="Courier New"/>
                          <a:cs typeface="Courier New"/>
                        </a:rPr>
                        <a:t>66</a:t>
                      </a:r>
                      <a:endParaRPr sz="1100">
                        <a:latin typeface="Courier New"/>
                        <a:cs typeface="Courier New"/>
                      </a:endParaRPr>
                    </a:p>
                  </a:txBody>
                  <a:tcPr marL="0" marR="0" marT="0" marB="0"/>
                </a:tc>
                <a:tc>
                  <a:txBody>
                    <a:bodyPr/>
                    <a:lstStyle/>
                    <a:p>
                      <a:pPr marR="32384" algn="r">
                        <a:lnSpc>
                          <a:spcPts val="110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4</a:t>
                      </a:r>
                      <a:r>
                        <a:rPr sz="1100" b="1" spc="5" dirty="0">
                          <a:latin typeface="Courier New"/>
                          <a:cs typeface="Courier New"/>
                        </a:rPr>
                        <a:t>9</a:t>
                      </a:r>
                      <a:r>
                        <a:rPr sz="1100" b="1" spc="-15" dirty="0">
                          <a:latin typeface="Courier New"/>
                          <a:cs typeface="Courier New"/>
                        </a:rPr>
                        <a:t>2</a:t>
                      </a:r>
                      <a:r>
                        <a:rPr sz="1100" b="1" dirty="0">
                          <a:latin typeface="Courier New"/>
                          <a:cs typeface="Courier New"/>
                        </a:rPr>
                        <a:t>1</a:t>
                      </a:r>
                      <a:endParaRPr sz="1100">
                        <a:latin typeface="Courier New"/>
                        <a:cs typeface="Courier New"/>
                      </a:endParaRPr>
                    </a:p>
                  </a:txBody>
                  <a:tcPr marL="0" marR="0" marT="0" marB="0"/>
                </a:tc>
                <a:tc>
                  <a:txBody>
                    <a:bodyPr/>
                    <a:lstStyle/>
                    <a:p>
                      <a:pPr marR="33655" algn="r">
                        <a:lnSpc>
                          <a:spcPts val="110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5</a:t>
                      </a:r>
                      <a:r>
                        <a:rPr sz="1100" b="1" spc="5" dirty="0">
                          <a:highlight>
                            <a:srgbClr val="FFFF00"/>
                          </a:highlight>
                          <a:latin typeface="Courier New"/>
                          <a:cs typeface="Courier New"/>
                        </a:rPr>
                        <a:t>.</a:t>
                      </a:r>
                      <a:r>
                        <a:rPr sz="1100" b="1" spc="-15" dirty="0">
                          <a:highlight>
                            <a:srgbClr val="FFFF00"/>
                          </a:highlight>
                          <a:latin typeface="Courier New"/>
                          <a:cs typeface="Courier New"/>
                        </a:rPr>
                        <a:t>3</a:t>
                      </a:r>
                      <a:r>
                        <a:rPr sz="1100" b="1" spc="5" dirty="0">
                          <a:highlight>
                            <a:srgbClr val="FFFF00"/>
                          </a:highlight>
                          <a:latin typeface="Courier New"/>
                          <a:cs typeface="Courier New"/>
                        </a:rPr>
                        <a:t>5</a:t>
                      </a:r>
                      <a:r>
                        <a:rPr sz="1100" b="1" spc="-15" dirty="0">
                          <a:highlight>
                            <a:srgbClr val="FFFF00"/>
                          </a:highlight>
                          <a:latin typeface="Courier New"/>
                          <a:cs typeface="Courier New"/>
                        </a:rPr>
                        <a:t>37</a:t>
                      </a:r>
                      <a:endParaRPr sz="1100" dirty="0">
                        <a:highlight>
                          <a:srgbClr val="FFFF00"/>
                        </a:highlight>
                        <a:latin typeface="Courier New"/>
                        <a:cs typeface="Courier New"/>
                      </a:endParaRPr>
                    </a:p>
                  </a:txBody>
                  <a:tcPr marL="0" marR="0" marT="0" marB="0"/>
                </a:tc>
                <a:tc>
                  <a:txBody>
                    <a:bodyPr/>
                    <a:lstStyle/>
                    <a:p>
                      <a:pPr marR="33655"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8</a:t>
                      </a:r>
                      <a:r>
                        <a:rPr sz="1100" b="1" spc="5" dirty="0">
                          <a:latin typeface="Courier New"/>
                          <a:cs typeface="Courier New"/>
                        </a:rPr>
                        <a:t>.</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21</a:t>
                      </a:r>
                      <a:endParaRPr sz="1100">
                        <a:latin typeface="Courier New"/>
                        <a:cs typeface="Courier New"/>
                      </a:endParaRPr>
                    </a:p>
                  </a:txBody>
                  <a:tcPr marL="0" marR="0" marT="0" marB="0"/>
                </a:tc>
                <a:tc>
                  <a:txBody>
                    <a:bodyPr/>
                    <a:lstStyle/>
                    <a:p>
                      <a:pPr marR="33655" algn="r">
                        <a:lnSpc>
                          <a:spcPts val="110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0</a:t>
                      </a:r>
                      <a:r>
                        <a:rPr sz="1100" b="1" spc="5" dirty="0">
                          <a:latin typeface="Courier New"/>
                          <a:cs typeface="Courier New"/>
                        </a:rPr>
                        <a:t>.</a:t>
                      </a:r>
                      <a:r>
                        <a:rPr sz="1100" b="1" spc="-15" dirty="0">
                          <a:latin typeface="Courier New"/>
                          <a:cs typeface="Courier New"/>
                        </a:rPr>
                        <a:t>9</a:t>
                      </a:r>
                      <a:r>
                        <a:rPr sz="1100" b="1" spc="5" dirty="0">
                          <a:latin typeface="Courier New"/>
                          <a:cs typeface="Courier New"/>
                        </a:rPr>
                        <a:t>1</a:t>
                      </a:r>
                      <a:r>
                        <a:rPr sz="1100" b="1" spc="-15" dirty="0">
                          <a:latin typeface="Courier New"/>
                          <a:cs typeface="Courier New"/>
                        </a:rPr>
                        <a:t>98</a:t>
                      </a:r>
                      <a:endParaRPr sz="1100">
                        <a:latin typeface="Courier New"/>
                        <a:cs typeface="Courier New"/>
                      </a:endParaRPr>
                    </a:p>
                  </a:txBody>
                  <a:tcPr marL="0" marR="0" marT="0" marB="0"/>
                </a:tc>
                <a:tc>
                  <a:txBody>
                    <a:bodyPr/>
                    <a:lstStyle/>
                    <a:p>
                      <a:pPr marR="31750" algn="r">
                        <a:lnSpc>
                          <a:spcPts val="110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2</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4</a:t>
                      </a:r>
                      <a:r>
                        <a:rPr sz="1100" b="1" spc="5" dirty="0">
                          <a:latin typeface="Courier New"/>
                          <a:cs typeface="Courier New"/>
                        </a:rPr>
                        <a:t>82</a:t>
                      </a:r>
                      <a:endParaRPr sz="1100">
                        <a:latin typeface="Courier New"/>
                        <a:cs typeface="Courier New"/>
                      </a:endParaRPr>
                    </a:p>
                  </a:txBody>
                  <a:tcPr marL="0" marR="0" marT="0" marB="0"/>
                </a:tc>
                <a:tc>
                  <a:txBody>
                    <a:bodyPr/>
                    <a:lstStyle/>
                    <a:p>
                      <a:pPr marR="3175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3</a:t>
                      </a:r>
                      <a:r>
                        <a:rPr sz="1100" b="1" spc="5" dirty="0">
                          <a:latin typeface="Courier New"/>
                          <a:cs typeface="Courier New"/>
                        </a:rPr>
                        <a:t>1</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5</a:t>
                      </a:r>
                      <a:r>
                        <a:rPr sz="1100" b="1" spc="5" dirty="0">
                          <a:latin typeface="Courier New"/>
                          <a:cs typeface="Courier New"/>
                        </a:rPr>
                        <a:t>93</a:t>
                      </a:r>
                      <a:endParaRPr sz="1100">
                        <a:latin typeface="Courier New"/>
                        <a:cs typeface="Courier New"/>
                      </a:endParaRPr>
                    </a:p>
                  </a:txBody>
                  <a:tcPr marL="0" marR="0" marT="0" marB="0"/>
                </a:tc>
                <a:tc>
                  <a:txBody>
                    <a:bodyPr/>
                    <a:lstStyle/>
                    <a:p>
                      <a:pPr marR="24130" algn="r">
                        <a:lnSpc>
                          <a:spcPts val="110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7</a:t>
                      </a:r>
                      <a:r>
                        <a:rPr sz="1100" b="1" spc="5" dirty="0">
                          <a:latin typeface="Courier New"/>
                          <a:cs typeface="Courier New"/>
                        </a:rPr>
                        <a:t>0</a:t>
                      </a:r>
                      <a:r>
                        <a:rPr sz="1100" b="1" spc="-15" dirty="0">
                          <a:latin typeface="Courier New"/>
                          <a:cs typeface="Courier New"/>
                        </a:rPr>
                        <a:t>.</a:t>
                      </a:r>
                      <a:r>
                        <a:rPr sz="1100" b="1" spc="5" dirty="0">
                          <a:latin typeface="Courier New"/>
                          <a:cs typeface="Courier New"/>
                        </a:rPr>
                        <a:t>4</a:t>
                      </a:r>
                      <a:r>
                        <a:rPr sz="1100" b="1" spc="-15" dirty="0">
                          <a:latin typeface="Courier New"/>
                          <a:cs typeface="Courier New"/>
                        </a:rPr>
                        <a:t>6</a:t>
                      </a:r>
                      <a:r>
                        <a:rPr sz="1100" b="1" spc="5" dirty="0">
                          <a:latin typeface="Courier New"/>
                          <a:cs typeface="Courier New"/>
                        </a:rPr>
                        <a:t>89</a:t>
                      </a:r>
                      <a:endParaRPr sz="1100">
                        <a:latin typeface="Courier New"/>
                        <a:cs typeface="Courier New"/>
                      </a:endParaRPr>
                    </a:p>
                  </a:txBody>
                  <a:tcPr marL="0" marR="0" marT="0" marB="0"/>
                </a:tc>
                <a:extLst>
                  <a:ext uri="{0D108BD9-81ED-4DB2-BD59-A6C34878D82A}">
                    <a16:rowId xmlns:a16="http://schemas.microsoft.com/office/drawing/2014/main" val="10017"/>
                  </a:ext>
                </a:extLst>
              </a:tr>
              <a:tr h="155249">
                <a:tc>
                  <a:txBody>
                    <a:bodyPr/>
                    <a:lstStyle/>
                    <a:p>
                      <a:pPr marL="31750">
                        <a:lnSpc>
                          <a:spcPts val="1110"/>
                        </a:lnSpc>
                      </a:pPr>
                      <a:r>
                        <a:rPr sz="1100" b="1" spc="5" dirty="0">
                          <a:latin typeface="Courier New"/>
                          <a:cs typeface="Courier New"/>
                        </a:rPr>
                        <a:t>7.7</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9</a:t>
                      </a:r>
                      <a:r>
                        <a:rPr sz="1100" b="1" spc="5" dirty="0">
                          <a:latin typeface="Courier New"/>
                          <a:cs typeface="Courier New"/>
                        </a:rPr>
                        <a:t>64</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8</a:t>
                      </a:r>
                      <a:r>
                        <a:rPr sz="1100" b="1" spc="-15" dirty="0">
                          <a:latin typeface="Courier New"/>
                          <a:cs typeface="Courier New"/>
                        </a:rPr>
                        <a:t>7</a:t>
                      </a:r>
                      <a:r>
                        <a:rPr sz="1100" b="1" spc="5" dirty="0">
                          <a:latin typeface="Courier New"/>
                          <a:cs typeface="Courier New"/>
                        </a:rPr>
                        <a:t>66</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8</a:t>
                      </a:r>
                      <a:r>
                        <a:rPr sz="1100" b="1" spc="-15" dirty="0">
                          <a:latin typeface="Courier New"/>
                          <a:cs typeface="Courier New"/>
                        </a:rPr>
                        <a:t>8</a:t>
                      </a:r>
                      <a:r>
                        <a:rPr sz="1100" b="1" spc="5" dirty="0">
                          <a:latin typeface="Courier New"/>
                          <a:cs typeface="Courier New"/>
                        </a:rPr>
                        <a:t>27</a:t>
                      </a:r>
                      <a:endParaRPr sz="1100">
                        <a:latin typeface="Courier New"/>
                        <a:cs typeface="Courier New"/>
                      </a:endParaRPr>
                    </a:p>
                  </a:txBody>
                  <a:tcPr marL="0" marR="0" marT="0" marB="0"/>
                </a:tc>
                <a:tc>
                  <a:txBody>
                    <a:bodyPr/>
                    <a:lstStyle/>
                    <a:p>
                      <a:pPr marR="34925"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7</a:t>
                      </a:r>
                      <a:r>
                        <a:rPr sz="1100" b="1" dirty="0">
                          <a:latin typeface="Courier New"/>
                          <a:cs typeface="Courier New"/>
                        </a:rPr>
                        <a:t>6</a:t>
                      </a:r>
                      <a:endParaRPr sz="1100">
                        <a:latin typeface="Courier New"/>
                        <a:cs typeface="Courier New"/>
                      </a:endParaRPr>
                    </a:p>
                  </a:txBody>
                  <a:tcPr marL="0" marR="0" marT="0" marB="0"/>
                </a:tc>
                <a:tc>
                  <a:txBody>
                    <a:bodyPr/>
                    <a:lstStyle/>
                    <a:p>
                      <a:pPr marR="36195"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5</a:t>
                      </a:r>
                      <a:r>
                        <a:rPr sz="1100" b="1" spc="5" dirty="0">
                          <a:highlight>
                            <a:srgbClr val="FFFF00"/>
                          </a:highlight>
                          <a:latin typeface="Courier New"/>
                          <a:cs typeface="Courier New"/>
                        </a:rPr>
                        <a:t>.</a:t>
                      </a:r>
                      <a:r>
                        <a:rPr sz="1100" b="1" spc="-15" dirty="0">
                          <a:highlight>
                            <a:srgbClr val="FFFF00"/>
                          </a:highlight>
                          <a:latin typeface="Courier New"/>
                          <a:cs typeface="Courier New"/>
                        </a:rPr>
                        <a:t>2</a:t>
                      </a:r>
                      <a:r>
                        <a:rPr sz="1100" b="1" spc="5" dirty="0">
                          <a:highlight>
                            <a:srgbClr val="FFFF00"/>
                          </a:highlight>
                          <a:latin typeface="Courier New"/>
                          <a:cs typeface="Courier New"/>
                        </a:rPr>
                        <a:t>4</a:t>
                      </a:r>
                      <a:r>
                        <a:rPr sz="1100" b="1" spc="-15" dirty="0">
                          <a:highlight>
                            <a:srgbClr val="FFFF00"/>
                          </a:highlight>
                          <a:latin typeface="Courier New"/>
                          <a:cs typeface="Courier New"/>
                        </a:rPr>
                        <a:t>54</a:t>
                      </a:r>
                      <a:endParaRPr sz="1100" dirty="0">
                        <a:highlight>
                          <a:srgbClr val="FFFF00"/>
                        </a:highlight>
                        <a:latin typeface="Courier New"/>
                        <a:cs typeface="Courier New"/>
                      </a:endParaRPr>
                    </a:p>
                  </a:txBody>
                  <a:tcPr marL="0" marR="0" marT="0" marB="0"/>
                </a:tc>
                <a:tc>
                  <a:txBody>
                    <a:bodyPr/>
                    <a:lstStyle/>
                    <a:p>
                      <a:pPr marR="3619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8</a:t>
                      </a:r>
                      <a:r>
                        <a:rPr sz="1100" b="1" spc="5" dirty="0">
                          <a:latin typeface="Courier New"/>
                          <a:cs typeface="Courier New"/>
                        </a:rPr>
                        <a:t>.</a:t>
                      </a:r>
                      <a:r>
                        <a:rPr sz="1100" b="1" spc="-15" dirty="0">
                          <a:latin typeface="Courier New"/>
                          <a:cs typeface="Courier New"/>
                        </a:rPr>
                        <a:t>1</a:t>
                      </a:r>
                      <a:r>
                        <a:rPr sz="1100" b="1" spc="5" dirty="0">
                          <a:latin typeface="Courier New"/>
                          <a:cs typeface="Courier New"/>
                        </a:rPr>
                        <a:t>6</a:t>
                      </a:r>
                      <a:r>
                        <a:rPr sz="1100" b="1" spc="-15" dirty="0">
                          <a:latin typeface="Courier New"/>
                          <a:cs typeface="Courier New"/>
                        </a:rPr>
                        <a:t>99</a:t>
                      </a:r>
                      <a:endParaRPr sz="1100">
                        <a:latin typeface="Courier New"/>
                        <a:cs typeface="Courier New"/>
                      </a:endParaRPr>
                    </a:p>
                  </a:txBody>
                  <a:tcPr marL="0" marR="0" marT="0" marB="0"/>
                </a:tc>
                <a:tc>
                  <a:txBody>
                    <a:bodyPr/>
                    <a:lstStyle/>
                    <a:p>
                      <a:pPr marR="3683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8</a:t>
                      </a:r>
                      <a:r>
                        <a:rPr sz="1100" b="1" spc="-15" dirty="0">
                          <a:latin typeface="Courier New"/>
                          <a:cs typeface="Courier New"/>
                        </a:rPr>
                        <a:t>0</a:t>
                      </a:r>
                      <a:r>
                        <a:rPr sz="1100" b="1" spc="5" dirty="0">
                          <a:latin typeface="Courier New"/>
                          <a:cs typeface="Courier New"/>
                        </a:rPr>
                        <a:t>.</a:t>
                      </a:r>
                      <a:r>
                        <a:rPr sz="1100" b="1" spc="-15" dirty="0">
                          <a:latin typeface="Courier New"/>
                          <a:cs typeface="Courier New"/>
                        </a:rPr>
                        <a:t>3</a:t>
                      </a:r>
                      <a:r>
                        <a:rPr sz="1100" b="1" spc="5" dirty="0">
                          <a:latin typeface="Courier New"/>
                          <a:cs typeface="Courier New"/>
                        </a:rPr>
                        <a:t>9</a:t>
                      </a:r>
                      <a:r>
                        <a:rPr sz="1100" b="1" spc="-15" dirty="0">
                          <a:latin typeface="Courier New"/>
                          <a:cs typeface="Courier New"/>
                        </a:rPr>
                        <a:t>43</a:t>
                      </a:r>
                      <a:endParaRPr sz="1100">
                        <a:latin typeface="Courier New"/>
                        <a:cs typeface="Courier New"/>
                      </a:endParaRPr>
                    </a:p>
                  </a:txBody>
                  <a:tcPr marL="0" marR="0" marT="0" marB="0"/>
                </a:tc>
                <a:tc>
                  <a:txBody>
                    <a:bodyPr/>
                    <a:lstStyle/>
                    <a:p>
                      <a:pPr marR="34290" algn="r">
                        <a:lnSpc>
                          <a:spcPts val="111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1</a:t>
                      </a:r>
                      <a:r>
                        <a:rPr sz="1100" b="1" spc="-15" dirty="0">
                          <a:latin typeface="Courier New"/>
                          <a:cs typeface="Courier New"/>
                        </a:rPr>
                        <a:t>.</a:t>
                      </a:r>
                      <a:r>
                        <a:rPr sz="1100" b="1" spc="5" dirty="0">
                          <a:latin typeface="Courier New"/>
                          <a:cs typeface="Courier New"/>
                        </a:rPr>
                        <a:t>1</a:t>
                      </a:r>
                      <a:r>
                        <a:rPr sz="1100" b="1" spc="-15" dirty="0">
                          <a:latin typeface="Courier New"/>
                          <a:cs typeface="Courier New"/>
                        </a:rPr>
                        <a:t>5</a:t>
                      </a:r>
                      <a:r>
                        <a:rPr sz="1100" b="1" spc="5" dirty="0">
                          <a:latin typeface="Courier New"/>
                          <a:cs typeface="Courier New"/>
                        </a:rPr>
                        <a:t>62</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3</a:t>
                      </a:r>
                      <a:r>
                        <a:rPr sz="1100" b="1" spc="5" dirty="0">
                          <a:latin typeface="Courier New"/>
                          <a:cs typeface="Courier New"/>
                        </a:rPr>
                        <a:t>0</a:t>
                      </a:r>
                      <a:r>
                        <a:rPr sz="1100" b="1" spc="-15" dirty="0">
                          <a:latin typeface="Courier New"/>
                          <a:cs typeface="Courier New"/>
                        </a:rPr>
                        <a:t>.</a:t>
                      </a:r>
                      <a:r>
                        <a:rPr sz="1100" b="1" spc="5" dirty="0">
                          <a:latin typeface="Courier New"/>
                          <a:cs typeface="Courier New"/>
                        </a:rPr>
                        <a:t>3</a:t>
                      </a:r>
                      <a:r>
                        <a:rPr sz="1100" b="1" spc="-15" dirty="0">
                          <a:latin typeface="Courier New"/>
                          <a:cs typeface="Courier New"/>
                        </a:rPr>
                        <a:t>5</a:t>
                      </a:r>
                      <a:r>
                        <a:rPr sz="1100" b="1" spc="5" dirty="0">
                          <a:latin typeface="Courier New"/>
                          <a:cs typeface="Courier New"/>
                        </a:rPr>
                        <a:t>89</a:t>
                      </a:r>
                      <a:endParaRPr sz="1100">
                        <a:latin typeface="Courier New"/>
                        <a:cs typeface="Courier New"/>
                      </a:endParaRPr>
                    </a:p>
                  </a:txBody>
                  <a:tcPr marL="0" marR="0" marT="0" marB="0"/>
                </a:tc>
                <a:tc>
                  <a:txBody>
                    <a:bodyPr/>
                    <a:lstStyle/>
                    <a:p>
                      <a:pPr marR="2667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6</a:t>
                      </a:r>
                      <a:r>
                        <a:rPr sz="1100" b="1" spc="5" dirty="0">
                          <a:latin typeface="Courier New"/>
                          <a:cs typeface="Courier New"/>
                        </a:rPr>
                        <a:t>8</a:t>
                      </a:r>
                      <a:r>
                        <a:rPr sz="1100" b="1" spc="-15" dirty="0">
                          <a:latin typeface="Courier New"/>
                          <a:cs typeface="Courier New"/>
                        </a:rPr>
                        <a:t>.</a:t>
                      </a:r>
                      <a:r>
                        <a:rPr sz="1100" b="1" spc="5" dirty="0">
                          <a:latin typeface="Courier New"/>
                          <a:cs typeface="Courier New"/>
                        </a:rPr>
                        <a:t>3</a:t>
                      </a:r>
                      <a:r>
                        <a:rPr sz="1100" b="1" spc="-15" dirty="0">
                          <a:latin typeface="Courier New"/>
                          <a:cs typeface="Courier New"/>
                        </a:rPr>
                        <a:t>8</a:t>
                      </a:r>
                      <a:r>
                        <a:rPr sz="1100" b="1" spc="5" dirty="0">
                          <a:latin typeface="Courier New"/>
                          <a:cs typeface="Courier New"/>
                        </a:rPr>
                        <a:t>27</a:t>
                      </a:r>
                      <a:endParaRPr sz="1100">
                        <a:latin typeface="Courier New"/>
                        <a:cs typeface="Courier New"/>
                      </a:endParaRPr>
                    </a:p>
                  </a:txBody>
                  <a:tcPr marL="0" marR="0" marT="0" marB="0"/>
                </a:tc>
                <a:extLst>
                  <a:ext uri="{0D108BD9-81ED-4DB2-BD59-A6C34878D82A}">
                    <a16:rowId xmlns:a16="http://schemas.microsoft.com/office/drawing/2014/main" val="10018"/>
                  </a:ext>
                </a:extLst>
              </a:tr>
              <a:tr h="153924">
                <a:tc>
                  <a:txBody>
                    <a:bodyPr/>
                    <a:lstStyle/>
                    <a:p>
                      <a:pPr marL="31750">
                        <a:lnSpc>
                          <a:spcPts val="1110"/>
                        </a:lnSpc>
                      </a:pPr>
                      <a:r>
                        <a:rPr sz="1100" b="1" spc="5" dirty="0">
                          <a:latin typeface="Courier New"/>
                          <a:cs typeface="Courier New"/>
                        </a:rPr>
                        <a:t>7.8</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2</a:t>
                      </a:r>
                      <a:r>
                        <a:rPr sz="1100" b="1" spc="-15" dirty="0">
                          <a:latin typeface="Courier New"/>
                          <a:cs typeface="Courier New"/>
                        </a:rPr>
                        <a:t>0</a:t>
                      </a:r>
                      <a:r>
                        <a:rPr sz="1100" b="1" spc="5" dirty="0">
                          <a:latin typeface="Courier New"/>
                          <a:cs typeface="Courier New"/>
                        </a:rPr>
                        <a:t>94</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0</a:t>
                      </a:r>
                      <a:r>
                        <a:rPr sz="1100" b="1" spc="5" dirty="0">
                          <a:latin typeface="Courier New"/>
                          <a:cs typeface="Courier New"/>
                        </a:rPr>
                        <a:t>68</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1</a:t>
                      </a:r>
                      <a:r>
                        <a:rPr sz="1100" b="1" spc="5" dirty="0">
                          <a:latin typeface="Courier New"/>
                          <a:cs typeface="Courier New"/>
                        </a:rPr>
                        <a:t>09</a:t>
                      </a:r>
                      <a:endParaRPr sz="1100">
                        <a:latin typeface="Courier New"/>
                        <a:cs typeface="Courier New"/>
                      </a:endParaRPr>
                    </a:p>
                  </a:txBody>
                  <a:tcPr marL="0" marR="0" marT="0" marB="0"/>
                </a:tc>
                <a:tc>
                  <a:txBody>
                    <a:bodyPr/>
                    <a:lstStyle/>
                    <a:p>
                      <a:pPr marR="34925" algn="r">
                        <a:lnSpc>
                          <a:spcPts val="111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4</a:t>
                      </a:r>
                      <a:r>
                        <a:rPr sz="1100" b="1" spc="5" dirty="0">
                          <a:latin typeface="Courier New"/>
                          <a:cs typeface="Courier New"/>
                        </a:rPr>
                        <a:t>6</a:t>
                      </a:r>
                      <a:r>
                        <a:rPr sz="1100" b="1" spc="-15" dirty="0">
                          <a:latin typeface="Courier New"/>
                          <a:cs typeface="Courier New"/>
                        </a:rPr>
                        <a:t>7</a:t>
                      </a:r>
                      <a:r>
                        <a:rPr sz="1100" b="1" dirty="0">
                          <a:latin typeface="Courier New"/>
                          <a:cs typeface="Courier New"/>
                        </a:rPr>
                        <a:t>8</a:t>
                      </a:r>
                      <a:endParaRPr sz="1100">
                        <a:latin typeface="Courier New"/>
                        <a:cs typeface="Courier New"/>
                      </a:endParaRPr>
                    </a:p>
                  </a:txBody>
                  <a:tcPr marL="0" marR="0" marT="0" marB="0"/>
                </a:tc>
                <a:tc>
                  <a:txBody>
                    <a:bodyPr/>
                    <a:lstStyle/>
                    <a:p>
                      <a:pPr marR="36830" algn="r">
                        <a:lnSpc>
                          <a:spcPts val="111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5</a:t>
                      </a:r>
                      <a:r>
                        <a:rPr sz="1100" b="1" spc="5" dirty="0">
                          <a:highlight>
                            <a:srgbClr val="FFFF00"/>
                          </a:highlight>
                          <a:latin typeface="Courier New"/>
                          <a:cs typeface="Courier New"/>
                        </a:rPr>
                        <a:t>.</a:t>
                      </a:r>
                      <a:r>
                        <a:rPr sz="1100" b="1" spc="-15" dirty="0">
                          <a:highlight>
                            <a:srgbClr val="FFFF00"/>
                          </a:highlight>
                          <a:latin typeface="Courier New"/>
                          <a:cs typeface="Courier New"/>
                        </a:rPr>
                        <a:t>1</a:t>
                      </a:r>
                      <a:r>
                        <a:rPr sz="1100" b="1" spc="5" dirty="0">
                          <a:highlight>
                            <a:srgbClr val="FFFF00"/>
                          </a:highlight>
                          <a:latin typeface="Courier New"/>
                          <a:cs typeface="Courier New"/>
                        </a:rPr>
                        <a:t>4</a:t>
                      </a:r>
                      <a:r>
                        <a:rPr sz="1100" b="1" spc="-15" dirty="0">
                          <a:highlight>
                            <a:srgbClr val="FFFF00"/>
                          </a:highlight>
                          <a:latin typeface="Courier New"/>
                          <a:cs typeface="Courier New"/>
                        </a:rPr>
                        <a:t>63</a:t>
                      </a:r>
                      <a:endParaRPr sz="1100" dirty="0">
                        <a:highlight>
                          <a:srgbClr val="FFFF00"/>
                        </a:highlight>
                        <a:latin typeface="Courier New"/>
                        <a:cs typeface="Courier New"/>
                      </a:endParaRPr>
                    </a:p>
                  </a:txBody>
                  <a:tcPr marL="0" marR="0" marT="0" marB="0"/>
                </a:tc>
                <a:tc>
                  <a:txBody>
                    <a:bodyPr/>
                    <a:lstStyle/>
                    <a:p>
                      <a:pPr marR="34290"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7</a:t>
                      </a:r>
                      <a:r>
                        <a:rPr sz="1100" b="1" spc="5" dirty="0">
                          <a:latin typeface="Courier New"/>
                          <a:cs typeface="Courier New"/>
                        </a:rPr>
                        <a:t>.</a:t>
                      </a:r>
                      <a:r>
                        <a:rPr sz="1100" b="1" spc="-15" dirty="0">
                          <a:latin typeface="Courier New"/>
                          <a:cs typeface="Courier New"/>
                        </a:rPr>
                        <a:t>9</a:t>
                      </a:r>
                      <a:r>
                        <a:rPr sz="1100" b="1" spc="5" dirty="0">
                          <a:latin typeface="Courier New"/>
                          <a:cs typeface="Courier New"/>
                        </a:rPr>
                        <a:t>1</a:t>
                      </a:r>
                      <a:r>
                        <a:rPr sz="1100" b="1" spc="-15" dirty="0">
                          <a:latin typeface="Courier New"/>
                          <a:cs typeface="Courier New"/>
                        </a:rPr>
                        <a:t>3</a:t>
                      </a:r>
                      <a:r>
                        <a:rPr sz="1100" b="1" dirty="0">
                          <a:latin typeface="Courier New"/>
                          <a:cs typeface="Courier New"/>
                        </a:rPr>
                        <a:t>5</a:t>
                      </a:r>
                      <a:endParaRPr sz="1100">
                        <a:latin typeface="Courier New"/>
                        <a:cs typeface="Courier New"/>
                      </a:endParaRPr>
                    </a:p>
                  </a:txBody>
                  <a:tcPr marL="0" marR="0" marT="0" marB="0"/>
                </a:tc>
                <a:tc>
                  <a:txBody>
                    <a:bodyPr/>
                    <a:lstStyle/>
                    <a:p>
                      <a:pPr marR="36195" algn="r">
                        <a:lnSpc>
                          <a:spcPts val="111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9</a:t>
                      </a:r>
                      <a:r>
                        <a:rPr sz="1100" b="1" spc="5" dirty="0">
                          <a:latin typeface="Courier New"/>
                          <a:cs typeface="Courier New"/>
                        </a:rPr>
                        <a:t>.</a:t>
                      </a:r>
                      <a:r>
                        <a:rPr sz="1100" b="1" spc="-15" dirty="0">
                          <a:latin typeface="Courier New"/>
                          <a:cs typeface="Courier New"/>
                        </a:rPr>
                        <a:t>8</a:t>
                      </a:r>
                      <a:r>
                        <a:rPr sz="1100" b="1" spc="5" dirty="0">
                          <a:latin typeface="Courier New"/>
                          <a:cs typeface="Courier New"/>
                        </a:rPr>
                        <a:t>9</a:t>
                      </a:r>
                      <a:r>
                        <a:rPr sz="1100" b="1" spc="-15" dirty="0">
                          <a:latin typeface="Courier New"/>
                          <a:cs typeface="Courier New"/>
                        </a:rPr>
                        <a:t>39</a:t>
                      </a:r>
                      <a:endParaRPr sz="1100">
                        <a:latin typeface="Courier New"/>
                        <a:cs typeface="Courier New"/>
                      </a:endParaRPr>
                    </a:p>
                  </a:txBody>
                  <a:tcPr marL="0" marR="0" marT="0" marB="0"/>
                </a:tc>
                <a:tc>
                  <a:txBody>
                    <a:bodyPr/>
                    <a:lstStyle/>
                    <a:p>
                      <a:pPr marR="34290" algn="r">
                        <a:lnSpc>
                          <a:spcPts val="1110"/>
                        </a:lnSpc>
                      </a:pPr>
                      <a:r>
                        <a:rPr sz="1100" b="1" spc="5" dirty="0">
                          <a:latin typeface="Courier New"/>
                          <a:cs typeface="Courier New"/>
                        </a:rPr>
                        <a:t>-6</a:t>
                      </a:r>
                      <a:r>
                        <a:rPr sz="1100" b="1" spc="-15" dirty="0">
                          <a:latin typeface="Courier New"/>
                          <a:cs typeface="Courier New"/>
                        </a:rPr>
                        <a:t>0</a:t>
                      </a:r>
                      <a:r>
                        <a:rPr sz="1100" b="1" spc="5" dirty="0">
                          <a:latin typeface="Courier New"/>
                          <a:cs typeface="Courier New"/>
                        </a:rPr>
                        <a:t>0</a:t>
                      </a:r>
                      <a:r>
                        <a:rPr sz="1100" b="1" spc="-15" dirty="0">
                          <a:latin typeface="Courier New"/>
                          <a:cs typeface="Courier New"/>
                        </a:rPr>
                        <a:t>.</a:t>
                      </a:r>
                      <a:r>
                        <a:rPr sz="1100" b="1" spc="5" dirty="0">
                          <a:latin typeface="Courier New"/>
                          <a:cs typeface="Courier New"/>
                        </a:rPr>
                        <a:t>3</a:t>
                      </a:r>
                      <a:r>
                        <a:rPr sz="1100" b="1" spc="-15" dirty="0">
                          <a:latin typeface="Courier New"/>
                          <a:cs typeface="Courier New"/>
                        </a:rPr>
                        <a:t>0</a:t>
                      </a:r>
                      <a:r>
                        <a:rPr sz="1100" b="1" spc="5" dirty="0">
                          <a:latin typeface="Courier New"/>
                          <a:cs typeface="Courier New"/>
                        </a:rPr>
                        <a:t>26</a:t>
                      </a:r>
                      <a:endParaRPr sz="1100">
                        <a:latin typeface="Courier New"/>
                        <a:cs typeface="Courier New"/>
                      </a:endParaRPr>
                    </a:p>
                  </a:txBody>
                  <a:tcPr marL="0" marR="0" marT="0" marB="0"/>
                </a:tc>
                <a:tc>
                  <a:txBody>
                    <a:bodyPr/>
                    <a:lstStyle/>
                    <a:p>
                      <a:pPr marR="34290"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2</a:t>
                      </a:r>
                      <a:r>
                        <a:rPr sz="1100" b="1" spc="5" dirty="0">
                          <a:latin typeface="Courier New"/>
                          <a:cs typeface="Courier New"/>
                        </a:rPr>
                        <a:t>9</a:t>
                      </a:r>
                      <a:r>
                        <a:rPr sz="1100" b="1" spc="-15" dirty="0">
                          <a:latin typeface="Courier New"/>
                          <a:cs typeface="Courier New"/>
                        </a:rPr>
                        <a:t>.</a:t>
                      </a:r>
                      <a:r>
                        <a:rPr sz="1100" b="1" spc="5" dirty="0">
                          <a:latin typeface="Courier New"/>
                          <a:cs typeface="Courier New"/>
                        </a:rPr>
                        <a:t>0</a:t>
                      </a:r>
                      <a:r>
                        <a:rPr sz="1100" b="1" spc="-15" dirty="0">
                          <a:latin typeface="Courier New"/>
                          <a:cs typeface="Courier New"/>
                        </a:rPr>
                        <a:t>1</a:t>
                      </a:r>
                      <a:r>
                        <a:rPr sz="1100" b="1" spc="5" dirty="0">
                          <a:latin typeface="Courier New"/>
                          <a:cs typeface="Courier New"/>
                        </a:rPr>
                        <a:t>52</a:t>
                      </a:r>
                      <a:endParaRPr sz="1100">
                        <a:latin typeface="Courier New"/>
                        <a:cs typeface="Courier New"/>
                      </a:endParaRPr>
                    </a:p>
                  </a:txBody>
                  <a:tcPr marL="0" marR="0" marT="0" marB="0"/>
                </a:tc>
                <a:tc>
                  <a:txBody>
                    <a:bodyPr/>
                    <a:lstStyle/>
                    <a:p>
                      <a:pPr marR="26034" algn="r">
                        <a:lnSpc>
                          <a:spcPts val="111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6</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3</a:t>
                      </a:r>
                      <a:r>
                        <a:rPr sz="1100" b="1" spc="-15" dirty="0">
                          <a:latin typeface="Courier New"/>
                          <a:cs typeface="Courier New"/>
                        </a:rPr>
                        <a:t>7</a:t>
                      </a:r>
                      <a:r>
                        <a:rPr sz="1100" b="1" spc="5" dirty="0">
                          <a:latin typeface="Courier New"/>
                          <a:cs typeface="Courier New"/>
                        </a:rPr>
                        <a:t>79</a:t>
                      </a:r>
                      <a:endParaRPr sz="1100">
                        <a:latin typeface="Courier New"/>
                        <a:cs typeface="Courier New"/>
                      </a:endParaRPr>
                    </a:p>
                  </a:txBody>
                  <a:tcPr marL="0" marR="0" marT="0" marB="0"/>
                </a:tc>
                <a:extLst>
                  <a:ext uri="{0D108BD9-81ED-4DB2-BD59-A6C34878D82A}">
                    <a16:rowId xmlns:a16="http://schemas.microsoft.com/office/drawing/2014/main" val="10019"/>
                  </a:ext>
                </a:extLst>
              </a:tr>
              <a:tr h="146282">
                <a:tc>
                  <a:txBody>
                    <a:bodyPr/>
                    <a:lstStyle/>
                    <a:p>
                      <a:pPr marL="31750">
                        <a:lnSpc>
                          <a:spcPts val="1050"/>
                        </a:lnSpc>
                      </a:pPr>
                      <a:r>
                        <a:rPr sz="1100" b="1" spc="5" dirty="0">
                          <a:latin typeface="Courier New"/>
                          <a:cs typeface="Courier New"/>
                        </a:rPr>
                        <a:t>7.9</a:t>
                      </a:r>
                      <a:endParaRPr sz="1100">
                        <a:latin typeface="Courier New"/>
                        <a:cs typeface="Courier New"/>
                      </a:endParaRPr>
                    </a:p>
                  </a:txBody>
                  <a:tcPr marL="0" marR="0" marT="0" marB="0"/>
                </a:tc>
                <a:tc>
                  <a:txBody>
                    <a:bodyPr/>
                    <a:lstStyle/>
                    <a:p>
                      <a:pPr marR="34290" algn="r">
                        <a:lnSpc>
                          <a:spcPts val="1050"/>
                        </a:lnSpc>
                      </a:pP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4</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2</a:t>
                      </a:r>
                      <a:r>
                        <a:rPr sz="1100" b="1" spc="-15" dirty="0">
                          <a:latin typeface="Courier New"/>
                          <a:cs typeface="Courier New"/>
                        </a:rPr>
                        <a:t>2</a:t>
                      </a:r>
                      <a:r>
                        <a:rPr sz="1100" b="1" spc="5" dirty="0">
                          <a:latin typeface="Courier New"/>
                          <a:cs typeface="Courier New"/>
                        </a:rPr>
                        <a:t>25</a:t>
                      </a:r>
                      <a:endParaRPr sz="1100">
                        <a:latin typeface="Courier New"/>
                        <a:cs typeface="Courier New"/>
                      </a:endParaRPr>
                    </a:p>
                  </a:txBody>
                  <a:tcPr marL="0" marR="0" marT="0" marB="0"/>
                </a:tc>
                <a:tc>
                  <a:txBody>
                    <a:bodyPr/>
                    <a:lstStyle/>
                    <a:p>
                      <a:pPr marR="34290" algn="r">
                        <a:lnSpc>
                          <a:spcPts val="105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4</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3</a:t>
                      </a:r>
                      <a:r>
                        <a:rPr sz="1100" b="1" spc="5" dirty="0">
                          <a:latin typeface="Courier New"/>
                          <a:cs typeface="Courier New"/>
                        </a:rPr>
                        <a:t>75</a:t>
                      </a:r>
                      <a:endParaRPr sz="1100">
                        <a:latin typeface="Courier New"/>
                        <a:cs typeface="Courier New"/>
                      </a:endParaRPr>
                    </a:p>
                  </a:txBody>
                  <a:tcPr marL="0" marR="0" marT="0" marB="0"/>
                </a:tc>
                <a:tc>
                  <a:txBody>
                    <a:bodyPr/>
                    <a:lstStyle/>
                    <a:p>
                      <a:pPr marR="34290" algn="r">
                        <a:lnSpc>
                          <a:spcPts val="105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6</a:t>
                      </a:r>
                      <a:r>
                        <a:rPr sz="1100" b="1" spc="-15" dirty="0">
                          <a:latin typeface="Courier New"/>
                          <a:cs typeface="Courier New"/>
                        </a:rPr>
                        <a:t>.</a:t>
                      </a:r>
                      <a:r>
                        <a:rPr sz="1100" b="1" spc="5" dirty="0">
                          <a:latin typeface="Courier New"/>
                          <a:cs typeface="Courier New"/>
                        </a:rPr>
                        <a:t>9</a:t>
                      </a:r>
                      <a:r>
                        <a:rPr sz="1100" b="1" spc="-15" dirty="0">
                          <a:latin typeface="Courier New"/>
                          <a:cs typeface="Courier New"/>
                        </a:rPr>
                        <a:t>4</a:t>
                      </a:r>
                      <a:r>
                        <a:rPr sz="1100" b="1" spc="5" dirty="0">
                          <a:latin typeface="Courier New"/>
                          <a:cs typeface="Courier New"/>
                        </a:rPr>
                        <a:t>11</a:t>
                      </a:r>
                      <a:endParaRPr sz="1100">
                        <a:latin typeface="Courier New"/>
                        <a:cs typeface="Courier New"/>
                      </a:endParaRPr>
                    </a:p>
                  </a:txBody>
                  <a:tcPr marL="0" marR="0" marT="0" marB="0"/>
                </a:tc>
                <a:tc>
                  <a:txBody>
                    <a:bodyPr/>
                    <a:lstStyle/>
                    <a:p>
                      <a:pPr marR="34925" algn="r">
                        <a:lnSpc>
                          <a:spcPts val="1050"/>
                        </a:lnSpc>
                      </a:pPr>
                      <a:r>
                        <a:rPr sz="1100" b="1" spc="-15" dirty="0">
                          <a:latin typeface="Courier New"/>
                          <a:cs typeface="Courier New"/>
                        </a:rPr>
                        <a:t>-</a:t>
                      </a:r>
                      <a:r>
                        <a:rPr sz="1100" b="1" spc="5" dirty="0">
                          <a:latin typeface="Courier New"/>
                          <a:cs typeface="Courier New"/>
                        </a:rPr>
                        <a:t>5</a:t>
                      </a:r>
                      <a:r>
                        <a:rPr sz="1100" b="1" spc="-15" dirty="0">
                          <a:latin typeface="Courier New"/>
                          <a:cs typeface="Courier New"/>
                        </a:rPr>
                        <a:t>7</a:t>
                      </a:r>
                      <a:r>
                        <a:rPr sz="1100" b="1" spc="5" dirty="0">
                          <a:latin typeface="Courier New"/>
                          <a:cs typeface="Courier New"/>
                        </a:rPr>
                        <a:t>3.</a:t>
                      </a:r>
                      <a:r>
                        <a:rPr sz="1100" b="1" spc="-15" dirty="0">
                          <a:latin typeface="Courier New"/>
                          <a:cs typeface="Courier New"/>
                        </a:rPr>
                        <a:t>4</a:t>
                      </a:r>
                      <a:r>
                        <a:rPr sz="1100" b="1" spc="5" dirty="0">
                          <a:latin typeface="Courier New"/>
                          <a:cs typeface="Courier New"/>
                        </a:rPr>
                        <a:t>6</a:t>
                      </a:r>
                      <a:r>
                        <a:rPr sz="1100" b="1" spc="-15" dirty="0">
                          <a:latin typeface="Courier New"/>
                          <a:cs typeface="Courier New"/>
                        </a:rPr>
                        <a:t>2</a:t>
                      </a:r>
                      <a:r>
                        <a:rPr sz="1100" b="1" dirty="0">
                          <a:latin typeface="Courier New"/>
                          <a:cs typeface="Courier New"/>
                        </a:rPr>
                        <a:t>6</a:t>
                      </a:r>
                      <a:endParaRPr sz="1100">
                        <a:latin typeface="Courier New"/>
                        <a:cs typeface="Courier New"/>
                      </a:endParaRPr>
                    </a:p>
                  </a:txBody>
                  <a:tcPr marL="0" marR="0" marT="0" marB="0"/>
                </a:tc>
                <a:tc>
                  <a:txBody>
                    <a:bodyPr/>
                    <a:lstStyle/>
                    <a:p>
                      <a:pPr marR="36195" algn="r">
                        <a:lnSpc>
                          <a:spcPts val="1050"/>
                        </a:lnSpc>
                      </a:pPr>
                      <a:r>
                        <a:rPr sz="1100" b="1" spc="5" dirty="0">
                          <a:highlight>
                            <a:srgbClr val="FFFF00"/>
                          </a:highlight>
                          <a:latin typeface="Courier New"/>
                          <a:cs typeface="Courier New"/>
                        </a:rPr>
                        <a:t>-</a:t>
                      </a:r>
                      <a:r>
                        <a:rPr sz="1100" b="1" spc="-15" dirty="0">
                          <a:highlight>
                            <a:srgbClr val="FFFF00"/>
                          </a:highlight>
                          <a:latin typeface="Courier New"/>
                          <a:cs typeface="Courier New"/>
                        </a:rPr>
                        <a:t>5</a:t>
                      </a:r>
                      <a:r>
                        <a:rPr sz="1100" b="1" spc="5" dirty="0">
                          <a:highlight>
                            <a:srgbClr val="FFFF00"/>
                          </a:highlight>
                          <a:latin typeface="Courier New"/>
                          <a:cs typeface="Courier New"/>
                        </a:rPr>
                        <a:t>6</a:t>
                      </a:r>
                      <a:r>
                        <a:rPr sz="1100" b="1" spc="-15" dirty="0">
                          <a:highlight>
                            <a:srgbClr val="FFFF00"/>
                          </a:highlight>
                          <a:latin typeface="Courier New"/>
                          <a:cs typeface="Courier New"/>
                        </a:rPr>
                        <a:t>5</a:t>
                      </a:r>
                      <a:r>
                        <a:rPr sz="1100" b="1" spc="5" dirty="0">
                          <a:highlight>
                            <a:srgbClr val="FFFF00"/>
                          </a:highlight>
                          <a:latin typeface="Courier New"/>
                          <a:cs typeface="Courier New"/>
                        </a:rPr>
                        <a:t>.</a:t>
                      </a:r>
                      <a:r>
                        <a:rPr sz="1100" b="1" spc="-15" dirty="0">
                          <a:highlight>
                            <a:srgbClr val="FFFF00"/>
                          </a:highlight>
                          <a:latin typeface="Courier New"/>
                          <a:cs typeface="Courier New"/>
                        </a:rPr>
                        <a:t>0</a:t>
                      </a:r>
                      <a:r>
                        <a:rPr sz="1100" b="1" spc="5" dirty="0">
                          <a:highlight>
                            <a:srgbClr val="FFFF00"/>
                          </a:highlight>
                          <a:latin typeface="Courier New"/>
                          <a:cs typeface="Courier New"/>
                        </a:rPr>
                        <a:t>5</a:t>
                      </a:r>
                      <a:r>
                        <a:rPr sz="1100" b="1" spc="-15" dirty="0">
                          <a:highlight>
                            <a:srgbClr val="FFFF00"/>
                          </a:highlight>
                          <a:latin typeface="Courier New"/>
                          <a:cs typeface="Courier New"/>
                        </a:rPr>
                        <a:t>58</a:t>
                      </a:r>
                      <a:endParaRPr sz="1100" dirty="0">
                        <a:highlight>
                          <a:srgbClr val="FFFF00"/>
                        </a:highlight>
                        <a:latin typeface="Courier New"/>
                        <a:cs typeface="Courier New"/>
                      </a:endParaRPr>
                    </a:p>
                  </a:txBody>
                  <a:tcPr marL="0" marR="0" marT="0" marB="0"/>
                </a:tc>
                <a:tc>
                  <a:txBody>
                    <a:bodyPr/>
                    <a:lstStyle/>
                    <a:p>
                      <a:pPr marR="36195" algn="r">
                        <a:lnSpc>
                          <a:spcPts val="105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6</a:t>
                      </a:r>
                      <a:r>
                        <a:rPr sz="1100" b="1" spc="-15" dirty="0">
                          <a:latin typeface="Courier New"/>
                          <a:cs typeface="Courier New"/>
                        </a:rPr>
                        <a:t>7</a:t>
                      </a:r>
                      <a:r>
                        <a:rPr sz="1100" b="1" spc="5" dirty="0">
                          <a:latin typeface="Courier New"/>
                          <a:cs typeface="Courier New"/>
                        </a:rPr>
                        <a:t>.</a:t>
                      </a:r>
                      <a:r>
                        <a:rPr sz="1100" b="1" spc="-15" dirty="0">
                          <a:latin typeface="Courier New"/>
                          <a:cs typeface="Courier New"/>
                        </a:rPr>
                        <a:t>6</a:t>
                      </a:r>
                      <a:r>
                        <a:rPr sz="1100" b="1" spc="5" dirty="0">
                          <a:latin typeface="Courier New"/>
                          <a:cs typeface="Courier New"/>
                        </a:rPr>
                        <a:t>7</a:t>
                      </a:r>
                      <a:r>
                        <a:rPr sz="1100" b="1" spc="-15" dirty="0">
                          <a:latin typeface="Courier New"/>
                          <a:cs typeface="Courier New"/>
                        </a:rPr>
                        <a:t>21</a:t>
                      </a:r>
                      <a:endParaRPr sz="1100">
                        <a:latin typeface="Courier New"/>
                        <a:cs typeface="Courier New"/>
                      </a:endParaRPr>
                    </a:p>
                  </a:txBody>
                  <a:tcPr marL="0" marR="0" marT="0" marB="0"/>
                </a:tc>
                <a:tc>
                  <a:txBody>
                    <a:bodyPr/>
                    <a:lstStyle/>
                    <a:p>
                      <a:pPr marR="36830" algn="r">
                        <a:lnSpc>
                          <a:spcPts val="1050"/>
                        </a:lnSpc>
                      </a:pPr>
                      <a:r>
                        <a:rPr sz="1100" b="1" spc="5" dirty="0">
                          <a:latin typeface="Courier New"/>
                          <a:cs typeface="Courier New"/>
                        </a:rPr>
                        <a:t>-</a:t>
                      </a:r>
                      <a:r>
                        <a:rPr sz="1100" b="1" spc="-15" dirty="0">
                          <a:latin typeface="Courier New"/>
                          <a:cs typeface="Courier New"/>
                        </a:rPr>
                        <a:t>5</a:t>
                      </a:r>
                      <a:r>
                        <a:rPr sz="1100" b="1" spc="5" dirty="0">
                          <a:latin typeface="Courier New"/>
                          <a:cs typeface="Courier New"/>
                        </a:rPr>
                        <a:t>7</a:t>
                      </a:r>
                      <a:r>
                        <a:rPr sz="1100" b="1" spc="-15" dirty="0">
                          <a:latin typeface="Courier New"/>
                          <a:cs typeface="Courier New"/>
                        </a:rPr>
                        <a:t>9</a:t>
                      </a:r>
                      <a:r>
                        <a:rPr sz="1100" b="1" spc="5" dirty="0">
                          <a:latin typeface="Courier New"/>
                          <a:cs typeface="Courier New"/>
                        </a:rPr>
                        <a:t>.</a:t>
                      </a:r>
                      <a:r>
                        <a:rPr sz="1100" b="1" spc="-15" dirty="0">
                          <a:latin typeface="Courier New"/>
                          <a:cs typeface="Courier New"/>
                        </a:rPr>
                        <a:t>4</a:t>
                      </a:r>
                      <a:r>
                        <a:rPr sz="1100" b="1" spc="5" dirty="0">
                          <a:latin typeface="Courier New"/>
                          <a:cs typeface="Courier New"/>
                        </a:rPr>
                        <a:t>1</a:t>
                      </a:r>
                      <a:r>
                        <a:rPr sz="1100" b="1" spc="-15" dirty="0">
                          <a:latin typeface="Courier New"/>
                          <a:cs typeface="Courier New"/>
                        </a:rPr>
                        <a:t>78</a:t>
                      </a:r>
                      <a:endParaRPr sz="1100">
                        <a:latin typeface="Courier New"/>
                        <a:cs typeface="Courier New"/>
                      </a:endParaRPr>
                    </a:p>
                  </a:txBody>
                  <a:tcPr marL="0" marR="0" marT="0" marB="0"/>
                </a:tc>
                <a:tc>
                  <a:txBody>
                    <a:bodyPr/>
                    <a:lstStyle/>
                    <a:p>
                      <a:pPr marR="34290" algn="r">
                        <a:lnSpc>
                          <a:spcPts val="1050"/>
                        </a:lnSpc>
                      </a:pPr>
                      <a:r>
                        <a:rPr sz="1100" b="1" spc="5" dirty="0">
                          <a:latin typeface="Courier New"/>
                          <a:cs typeface="Courier New"/>
                        </a:rPr>
                        <a:t>-5</a:t>
                      </a:r>
                      <a:r>
                        <a:rPr sz="1100" b="1" spc="-15" dirty="0">
                          <a:latin typeface="Courier New"/>
                          <a:cs typeface="Courier New"/>
                        </a:rPr>
                        <a:t>9</a:t>
                      </a:r>
                      <a:r>
                        <a:rPr sz="1100" b="1" spc="5" dirty="0">
                          <a:latin typeface="Courier New"/>
                          <a:cs typeface="Courier New"/>
                        </a:rPr>
                        <a:t>9</a:t>
                      </a:r>
                      <a:r>
                        <a:rPr sz="1100" b="1" spc="-15" dirty="0">
                          <a:latin typeface="Courier New"/>
                          <a:cs typeface="Courier New"/>
                        </a:rPr>
                        <a:t>.</a:t>
                      </a:r>
                      <a:r>
                        <a:rPr sz="1100" b="1" spc="5" dirty="0">
                          <a:latin typeface="Courier New"/>
                          <a:cs typeface="Courier New"/>
                        </a:rPr>
                        <a:t>4</a:t>
                      </a:r>
                      <a:r>
                        <a:rPr sz="1100" b="1" spc="-15" dirty="0">
                          <a:latin typeface="Courier New"/>
                          <a:cs typeface="Courier New"/>
                        </a:rPr>
                        <a:t>8</a:t>
                      </a:r>
                      <a:r>
                        <a:rPr sz="1100" b="1" spc="5" dirty="0">
                          <a:latin typeface="Courier New"/>
                          <a:cs typeface="Courier New"/>
                        </a:rPr>
                        <a:t>60</a:t>
                      </a:r>
                      <a:endParaRPr sz="1100">
                        <a:latin typeface="Courier New"/>
                        <a:cs typeface="Courier New"/>
                      </a:endParaRPr>
                    </a:p>
                  </a:txBody>
                  <a:tcPr marL="0" marR="0" marT="0" marB="0"/>
                </a:tc>
                <a:tc>
                  <a:txBody>
                    <a:bodyPr/>
                    <a:lstStyle/>
                    <a:p>
                      <a:pPr marR="34290" algn="r">
                        <a:lnSpc>
                          <a:spcPts val="105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2</a:t>
                      </a:r>
                      <a:r>
                        <a:rPr sz="1100" b="1" spc="5" dirty="0">
                          <a:latin typeface="Courier New"/>
                          <a:cs typeface="Courier New"/>
                        </a:rPr>
                        <a:t>7</a:t>
                      </a:r>
                      <a:r>
                        <a:rPr sz="1100" b="1" spc="-15" dirty="0">
                          <a:latin typeface="Courier New"/>
                          <a:cs typeface="Courier New"/>
                        </a:rPr>
                        <a:t>.</a:t>
                      </a:r>
                      <a:r>
                        <a:rPr sz="1100" b="1" spc="5" dirty="0">
                          <a:latin typeface="Courier New"/>
                          <a:cs typeface="Courier New"/>
                        </a:rPr>
                        <a:t>7</a:t>
                      </a:r>
                      <a:r>
                        <a:rPr sz="1100" b="1" spc="-15" dirty="0">
                          <a:latin typeface="Courier New"/>
                          <a:cs typeface="Courier New"/>
                        </a:rPr>
                        <a:t>2</a:t>
                      </a:r>
                      <a:r>
                        <a:rPr sz="1100" b="1" spc="5" dirty="0">
                          <a:latin typeface="Courier New"/>
                          <a:cs typeface="Courier New"/>
                        </a:rPr>
                        <a:t>60</a:t>
                      </a:r>
                      <a:endParaRPr sz="1100">
                        <a:latin typeface="Courier New"/>
                        <a:cs typeface="Courier New"/>
                      </a:endParaRPr>
                    </a:p>
                  </a:txBody>
                  <a:tcPr marL="0" marR="0" marT="0" marB="0"/>
                </a:tc>
                <a:tc>
                  <a:txBody>
                    <a:bodyPr/>
                    <a:lstStyle/>
                    <a:p>
                      <a:pPr marR="26670" algn="r">
                        <a:lnSpc>
                          <a:spcPts val="1050"/>
                        </a:lnSpc>
                      </a:pPr>
                      <a:r>
                        <a:rPr sz="1100" b="1" spc="-15" dirty="0">
                          <a:latin typeface="Courier New"/>
                          <a:cs typeface="Courier New"/>
                        </a:rPr>
                        <a:t>-</a:t>
                      </a:r>
                      <a:r>
                        <a:rPr sz="1100" b="1" spc="5" dirty="0">
                          <a:latin typeface="Courier New"/>
                          <a:cs typeface="Courier New"/>
                        </a:rPr>
                        <a:t>6</a:t>
                      </a:r>
                      <a:r>
                        <a:rPr sz="1100" b="1" spc="-15" dirty="0">
                          <a:latin typeface="Courier New"/>
                          <a:cs typeface="Courier New"/>
                        </a:rPr>
                        <a:t>6</a:t>
                      </a:r>
                      <a:r>
                        <a:rPr sz="1100" b="1" spc="5" dirty="0">
                          <a:latin typeface="Courier New"/>
                          <a:cs typeface="Courier New"/>
                        </a:rPr>
                        <a:t>4</a:t>
                      </a:r>
                      <a:r>
                        <a:rPr sz="1100" b="1" spc="-15" dirty="0">
                          <a:latin typeface="Courier New"/>
                          <a:cs typeface="Courier New"/>
                        </a:rPr>
                        <a:t>.</a:t>
                      </a:r>
                      <a:r>
                        <a:rPr sz="1100" b="1" spc="5" dirty="0">
                          <a:latin typeface="Courier New"/>
                          <a:cs typeface="Courier New"/>
                        </a:rPr>
                        <a:t>4</a:t>
                      </a:r>
                      <a:r>
                        <a:rPr sz="1100" b="1" spc="-15" dirty="0">
                          <a:latin typeface="Courier New"/>
                          <a:cs typeface="Courier New"/>
                        </a:rPr>
                        <a:t>5</a:t>
                      </a:r>
                      <a:r>
                        <a:rPr sz="1100" b="1" spc="5" dirty="0">
                          <a:latin typeface="Courier New"/>
                          <a:cs typeface="Courier New"/>
                        </a:rPr>
                        <a:t>12</a:t>
                      </a:r>
                      <a:endParaRPr sz="1100" dirty="0">
                        <a:latin typeface="Courier New"/>
                        <a:cs typeface="Courier New"/>
                      </a:endParaRPr>
                    </a:p>
                  </a:txBody>
                  <a:tcPr marL="0" marR="0" marT="0" marB="0"/>
                </a:tc>
                <a:extLst>
                  <a:ext uri="{0D108BD9-81ED-4DB2-BD59-A6C34878D82A}">
                    <a16:rowId xmlns:a16="http://schemas.microsoft.com/office/drawing/2014/main" val="1002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Example 2: </a:t>
            </a:r>
            <a:r>
              <a:rPr spc="-5" dirty="0"/>
              <a:t>Survival </a:t>
            </a:r>
            <a:r>
              <a:rPr spc="-10" dirty="0"/>
              <a:t>rates </a:t>
            </a:r>
            <a:r>
              <a:rPr dirty="0"/>
              <a:t>of </a:t>
            </a:r>
            <a:r>
              <a:rPr spc="-5" dirty="0"/>
              <a:t>characters </a:t>
            </a:r>
            <a:r>
              <a:rPr spc="-10" dirty="0"/>
              <a:t>in </a:t>
            </a:r>
            <a:r>
              <a:rPr spc="-5" dirty="0"/>
              <a:t>Game </a:t>
            </a:r>
            <a:r>
              <a:rPr dirty="0"/>
              <a:t>of</a:t>
            </a:r>
            <a:r>
              <a:rPr spc="5" dirty="0"/>
              <a:t> </a:t>
            </a:r>
            <a:r>
              <a:rPr dirty="0"/>
              <a:t>Thrones.</a:t>
            </a:r>
          </a:p>
        </p:txBody>
      </p:sp>
      <p:sp>
        <p:nvSpPr>
          <p:cNvPr id="3" name="object 3"/>
          <p:cNvSpPr txBox="1"/>
          <p:nvPr/>
        </p:nvSpPr>
        <p:spPr>
          <a:xfrm>
            <a:off x="718819" y="1075436"/>
            <a:ext cx="6395720" cy="1054776"/>
          </a:xfrm>
          <a:prstGeom prst="rect">
            <a:avLst/>
          </a:prstGeom>
        </p:spPr>
        <p:txBody>
          <a:bodyPr vert="horz" wrap="square" lIns="0" tIns="13335" rIns="0" bIns="0" rtlCol="0">
            <a:spAutoFit/>
          </a:bodyPr>
          <a:lstStyle/>
          <a:p>
            <a:pPr marL="12700">
              <a:lnSpc>
                <a:spcPct val="100000"/>
              </a:lnSpc>
              <a:spcBef>
                <a:spcPts val="105"/>
              </a:spcBef>
            </a:pPr>
            <a:r>
              <a:rPr sz="2200" dirty="0">
                <a:latin typeface="Calibri"/>
                <a:cs typeface="Calibri"/>
              </a:rPr>
              <a:t>The </a:t>
            </a:r>
            <a:r>
              <a:rPr sz="2200" spc="-5" dirty="0">
                <a:latin typeface="Calibri"/>
                <a:cs typeface="Calibri"/>
              </a:rPr>
              <a:t>log-likelihood curve </a:t>
            </a:r>
            <a:r>
              <a:rPr lang="en-US" sz="2200" dirty="0">
                <a:latin typeface="Calibri"/>
                <a:cs typeface="Calibri"/>
              </a:rPr>
              <a:t>can be visualized as </a:t>
            </a:r>
            <a:r>
              <a:rPr sz="2200" dirty="0">
                <a:latin typeface="Calibri"/>
                <a:cs typeface="Calibri"/>
              </a:rPr>
              <a:t>a</a:t>
            </a:r>
            <a:r>
              <a:rPr sz="2200" spc="-25" dirty="0">
                <a:latin typeface="Calibri"/>
                <a:cs typeface="Calibri"/>
              </a:rPr>
              <a:t> </a:t>
            </a:r>
            <a:r>
              <a:rPr sz="2200" spc="-5" dirty="0">
                <a:latin typeface="Calibri"/>
                <a:cs typeface="Calibri"/>
              </a:rPr>
              <a:t>surface</a:t>
            </a:r>
            <a:endParaRPr sz="2200" dirty="0">
              <a:latin typeface="Calibri"/>
              <a:cs typeface="Calibri"/>
            </a:endParaRPr>
          </a:p>
          <a:p>
            <a:pPr marL="12700">
              <a:lnSpc>
                <a:spcPct val="100000"/>
              </a:lnSpc>
              <a:spcBef>
                <a:spcPts val="50"/>
              </a:spcBef>
            </a:pPr>
            <a:endParaRPr lang="en-US" sz="2200" dirty="0">
              <a:latin typeface="Calibri"/>
              <a:cs typeface="Calibri"/>
            </a:endParaRPr>
          </a:p>
          <a:p>
            <a:pPr marL="12700">
              <a:lnSpc>
                <a:spcPct val="100000"/>
              </a:lnSpc>
              <a:spcBef>
                <a:spcPts val="50"/>
              </a:spcBef>
            </a:pPr>
            <a:r>
              <a:rPr sz="2200" dirty="0">
                <a:latin typeface="Calibri"/>
                <a:cs typeface="Calibri"/>
              </a:rPr>
              <a:t>Found </a:t>
            </a:r>
            <a:r>
              <a:rPr sz="2200" spc="-5" dirty="0">
                <a:latin typeface="Calibri"/>
                <a:cs typeface="Calibri"/>
              </a:rPr>
              <a:t>maximum likelihood </a:t>
            </a:r>
            <a:r>
              <a:rPr sz="2200" dirty="0">
                <a:latin typeface="Calibri"/>
                <a:cs typeface="Calibri"/>
              </a:rPr>
              <a:t>estimates:</a:t>
            </a:r>
            <a:r>
              <a:rPr lang="en-US" sz="2200" dirty="0">
                <a:latin typeface="Calibri"/>
                <a:cs typeface="Calibri"/>
              </a:rPr>
              <a:t> </a:t>
            </a:r>
            <a:endParaRPr sz="2200" dirty="0">
              <a:latin typeface="Calibri"/>
              <a:cs typeface="Calibri"/>
            </a:endParaRPr>
          </a:p>
        </p:txBody>
      </p:sp>
      <p:sp>
        <p:nvSpPr>
          <p:cNvPr id="4" name="object 4"/>
          <p:cNvSpPr/>
          <p:nvPr/>
        </p:nvSpPr>
        <p:spPr>
          <a:xfrm>
            <a:off x="2283787" y="2590800"/>
            <a:ext cx="5350891" cy="4494081"/>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17A2BBCE-AE60-43C3-980E-45297961438D}"/>
              </a:ext>
            </a:extLst>
          </p:cNvPr>
          <p:cNvPicPr>
            <a:picLocks noChangeAspect="1"/>
          </p:cNvPicPr>
          <p:nvPr/>
        </p:nvPicPr>
        <p:blipFill>
          <a:blip r:embed="rId3"/>
          <a:stretch>
            <a:fillRect/>
          </a:stretch>
        </p:blipFill>
        <p:spPr>
          <a:xfrm>
            <a:off x="5257800" y="1752600"/>
            <a:ext cx="2279767" cy="46357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Example 2: </a:t>
            </a:r>
            <a:r>
              <a:rPr spc="-5" dirty="0"/>
              <a:t>Survival </a:t>
            </a:r>
            <a:r>
              <a:rPr spc="-10" dirty="0"/>
              <a:t>rates </a:t>
            </a:r>
            <a:r>
              <a:rPr dirty="0"/>
              <a:t>of </a:t>
            </a:r>
            <a:r>
              <a:rPr spc="-5" dirty="0"/>
              <a:t>characters </a:t>
            </a:r>
            <a:r>
              <a:rPr spc="-10" dirty="0"/>
              <a:t>in </a:t>
            </a:r>
            <a:r>
              <a:rPr spc="-5" dirty="0"/>
              <a:t>Game </a:t>
            </a:r>
            <a:r>
              <a:rPr dirty="0"/>
              <a:t>of</a:t>
            </a:r>
            <a:r>
              <a:rPr spc="5" dirty="0"/>
              <a:t> </a:t>
            </a:r>
            <a:r>
              <a:rPr dirty="0"/>
              <a:t>Thrones.</a:t>
            </a:r>
          </a:p>
        </p:txBody>
      </p:sp>
      <p:sp>
        <p:nvSpPr>
          <p:cNvPr id="3" name="object 3"/>
          <p:cNvSpPr txBox="1"/>
          <p:nvPr/>
        </p:nvSpPr>
        <p:spPr>
          <a:xfrm>
            <a:off x="718539" y="1075436"/>
            <a:ext cx="9425940" cy="1721625"/>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Fit </a:t>
            </a:r>
            <a:r>
              <a:rPr sz="2200" spc="5" dirty="0">
                <a:latin typeface="Calibri"/>
                <a:cs typeface="Calibri"/>
              </a:rPr>
              <a:t>to </a:t>
            </a:r>
            <a:r>
              <a:rPr sz="2200" spc="-5" dirty="0">
                <a:latin typeface="Calibri"/>
                <a:cs typeface="Calibri"/>
              </a:rPr>
              <a:t>survival curve </a:t>
            </a:r>
            <a:r>
              <a:rPr sz="2200" spc="5" dirty="0">
                <a:latin typeface="Calibri"/>
                <a:cs typeface="Calibri"/>
              </a:rPr>
              <a:t>of </a:t>
            </a:r>
            <a:r>
              <a:rPr sz="2200" spc="-5" dirty="0">
                <a:latin typeface="Calibri"/>
                <a:cs typeface="Calibri"/>
              </a:rPr>
              <a:t>male characters </a:t>
            </a:r>
            <a:r>
              <a:rPr sz="2200" dirty="0">
                <a:latin typeface="Calibri"/>
                <a:cs typeface="Calibri"/>
              </a:rPr>
              <a:t>who</a:t>
            </a:r>
            <a:r>
              <a:rPr sz="2200" spc="-35" dirty="0">
                <a:latin typeface="Calibri"/>
                <a:cs typeface="Calibri"/>
              </a:rPr>
              <a:t> </a:t>
            </a:r>
            <a:r>
              <a:rPr sz="2200" spc="-5" dirty="0">
                <a:latin typeface="Calibri"/>
                <a:cs typeface="Calibri"/>
              </a:rPr>
              <a:t>died.</a:t>
            </a:r>
            <a:endParaRPr sz="2200" dirty="0">
              <a:latin typeface="Calibri"/>
              <a:cs typeface="Calibri"/>
            </a:endParaRPr>
          </a:p>
          <a:p>
            <a:pPr marL="12700" marR="5080">
              <a:lnSpc>
                <a:spcPct val="101800"/>
              </a:lnSpc>
            </a:pPr>
            <a:r>
              <a:rPr sz="2200" dirty="0">
                <a:latin typeface="Calibri"/>
                <a:cs typeface="Calibri"/>
              </a:rPr>
              <a:t>λ &lt; 1 </a:t>
            </a:r>
            <a:r>
              <a:rPr sz="2200" spc="-5" dirty="0">
                <a:latin typeface="Calibri"/>
                <a:cs typeface="Calibri"/>
              </a:rPr>
              <a:t>means that mortality </a:t>
            </a:r>
            <a:r>
              <a:rPr sz="2200" dirty="0">
                <a:latin typeface="Calibri"/>
                <a:cs typeface="Calibri"/>
              </a:rPr>
              <a:t>not </a:t>
            </a:r>
            <a:r>
              <a:rPr sz="2200" spc="-5" dirty="0">
                <a:latin typeface="Calibri"/>
                <a:cs typeface="Calibri"/>
              </a:rPr>
              <a:t>constant, it </a:t>
            </a:r>
            <a:r>
              <a:rPr sz="2200" dirty="0">
                <a:latin typeface="Calibri"/>
                <a:cs typeface="Calibri"/>
              </a:rPr>
              <a:t>declines </a:t>
            </a:r>
            <a:r>
              <a:rPr sz="2200" spc="-5" dirty="0">
                <a:latin typeface="Calibri"/>
                <a:cs typeface="Calibri"/>
              </a:rPr>
              <a:t>with time</a:t>
            </a:r>
            <a:endParaRPr lang="en-US" sz="2200" spc="-5" dirty="0">
              <a:latin typeface="Calibri"/>
              <a:cs typeface="Calibri"/>
            </a:endParaRPr>
          </a:p>
          <a:p>
            <a:pPr marL="12700" marR="5080">
              <a:lnSpc>
                <a:spcPct val="101800"/>
              </a:lnSpc>
            </a:pPr>
            <a:endParaRPr lang="en-US" sz="2200" spc="-5" dirty="0">
              <a:latin typeface="Calibri"/>
              <a:cs typeface="Calibri"/>
            </a:endParaRPr>
          </a:p>
          <a:p>
            <a:pPr marL="12700" marR="5080">
              <a:lnSpc>
                <a:spcPct val="101800"/>
              </a:lnSpc>
            </a:pPr>
            <a:r>
              <a:rPr lang="en-US" sz="2200" spc="-5" dirty="0">
                <a:latin typeface="Calibri"/>
                <a:cs typeface="Calibri"/>
              </a:rPr>
              <a:t>Biological interpretation: </a:t>
            </a:r>
            <a:r>
              <a:rPr sz="2200" spc="-5" dirty="0">
                <a:latin typeface="Calibri"/>
                <a:cs typeface="Calibri"/>
              </a:rPr>
              <a:t>defectives </a:t>
            </a:r>
            <a:r>
              <a:rPr sz="2200" dirty="0">
                <a:latin typeface="Calibri"/>
                <a:cs typeface="Calibri"/>
              </a:rPr>
              <a:t>are </a:t>
            </a:r>
            <a:r>
              <a:rPr sz="2200" spc="-5" dirty="0">
                <a:latin typeface="Calibri"/>
                <a:cs typeface="Calibri"/>
              </a:rPr>
              <a:t>eliminated quickly, and </a:t>
            </a:r>
            <a:r>
              <a:rPr sz="2200" dirty="0">
                <a:latin typeface="Calibri"/>
                <a:cs typeface="Calibri"/>
              </a:rPr>
              <a:t>the </a:t>
            </a:r>
            <a:r>
              <a:rPr sz="2200" spc="-5" dirty="0">
                <a:latin typeface="Calibri"/>
                <a:cs typeface="Calibri"/>
              </a:rPr>
              <a:t>remaining </a:t>
            </a:r>
            <a:r>
              <a:rPr sz="2200" spc="5" dirty="0">
                <a:latin typeface="Calibri"/>
                <a:cs typeface="Calibri"/>
              </a:rPr>
              <a:t>men </a:t>
            </a:r>
            <a:r>
              <a:rPr sz="2200" dirty="0">
                <a:latin typeface="Calibri"/>
                <a:cs typeface="Calibri"/>
              </a:rPr>
              <a:t>live a </a:t>
            </a:r>
            <a:r>
              <a:rPr sz="2200" spc="-15" dirty="0">
                <a:latin typeface="Calibri"/>
                <a:cs typeface="Calibri"/>
              </a:rPr>
              <a:t>bit</a:t>
            </a:r>
            <a:r>
              <a:rPr sz="2200" spc="-50" dirty="0">
                <a:latin typeface="Calibri"/>
                <a:cs typeface="Calibri"/>
              </a:rPr>
              <a:t> </a:t>
            </a:r>
            <a:r>
              <a:rPr sz="2200" dirty="0">
                <a:latin typeface="Calibri"/>
                <a:cs typeface="Calibri"/>
              </a:rPr>
              <a:t>longer.</a:t>
            </a:r>
          </a:p>
        </p:txBody>
      </p:sp>
      <p:sp>
        <p:nvSpPr>
          <p:cNvPr id="4" name="object 4"/>
          <p:cNvSpPr/>
          <p:nvPr/>
        </p:nvSpPr>
        <p:spPr>
          <a:xfrm>
            <a:off x="2971800" y="2971800"/>
            <a:ext cx="4419600" cy="39295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967" y="415524"/>
            <a:ext cx="7534909" cy="391159"/>
          </a:xfrm>
          <a:prstGeom prst="rect">
            <a:avLst/>
          </a:prstGeom>
        </p:spPr>
        <p:txBody>
          <a:bodyPr vert="horz" wrap="square" lIns="0" tIns="12700" rIns="0" bIns="0" rtlCol="0">
            <a:spAutoFit/>
          </a:bodyPr>
          <a:lstStyle/>
          <a:p>
            <a:pPr marL="12700">
              <a:lnSpc>
                <a:spcPct val="100000"/>
              </a:lnSpc>
              <a:spcBef>
                <a:spcPts val="100"/>
              </a:spcBef>
            </a:pPr>
            <a:r>
              <a:rPr dirty="0"/>
              <a:t>Example 2: </a:t>
            </a:r>
            <a:r>
              <a:rPr spc="-5" dirty="0"/>
              <a:t>Survival </a:t>
            </a:r>
            <a:r>
              <a:rPr spc="-10" dirty="0"/>
              <a:t>rates </a:t>
            </a:r>
            <a:r>
              <a:rPr dirty="0"/>
              <a:t>of </a:t>
            </a:r>
            <a:r>
              <a:rPr spc="-5" dirty="0"/>
              <a:t>characters </a:t>
            </a:r>
            <a:r>
              <a:rPr spc="-10" dirty="0"/>
              <a:t>in </a:t>
            </a:r>
            <a:r>
              <a:rPr spc="-5" dirty="0"/>
              <a:t>Game </a:t>
            </a:r>
            <a:r>
              <a:rPr dirty="0"/>
              <a:t>of</a:t>
            </a:r>
            <a:r>
              <a:rPr spc="5" dirty="0"/>
              <a:t> </a:t>
            </a:r>
            <a:r>
              <a:rPr dirty="0"/>
              <a:t>Thrones.</a:t>
            </a:r>
          </a:p>
        </p:txBody>
      </p:sp>
      <p:sp>
        <p:nvSpPr>
          <p:cNvPr id="3" name="object 3"/>
          <p:cNvSpPr txBox="1"/>
          <p:nvPr/>
        </p:nvSpPr>
        <p:spPr>
          <a:xfrm>
            <a:off x="718259" y="1075436"/>
            <a:ext cx="9295130" cy="1386205"/>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Likelihood-based 95% confidence</a:t>
            </a:r>
            <a:r>
              <a:rPr sz="2200" dirty="0">
                <a:latin typeface="Calibri"/>
                <a:cs typeface="Calibri"/>
              </a:rPr>
              <a:t> </a:t>
            </a:r>
            <a:r>
              <a:rPr sz="2200" spc="-5" dirty="0">
                <a:latin typeface="Calibri"/>
                <a:cs typeface="Calibri"/>
              </a:rPr>
              <a:t>region</a:t>
            </a:r>
            <a:endParaRPr sz="2200">
              <a:latin typeface="Calibri"/>
              <a:cs typeface="Calibri"/>
            </a:endParaRPr>
          </a:p>
          <a:p>
            <a:pPr marL="12700" marR="5080">
              <a:lnSpc>
                <a:spcPct val="101800"/>
              </a:lnSpc>
            </a:pPr>
            <a:r>
              <a:rPr sz="2200" dirty="0">
                <a:latin typeface="Calibri"/>
                <a:cs typeface="Calibri"/>
              </a:rPr>
              <a:t>When </a:t>
            </a:r>
            <a:r>
              <a:rPr sz="2200" spc="-5" dirty="0">
                <a:latin typeface="Calibri"/>
                <a:cs typeface="Calibri"/>
              </a:rPr>
              <a:t>estimating two parameters jointly, </a:t>
            </a:r>
            <a:r>
              <a:rPr sz="2200" dirty="0">
                <a:latin typeface="Calibri"/>
                <a:cs typeface="Calibri"/>
              </a:rPr>
              <a:t>an </a:t>
            </a:r>
            <a:r>
              <a:rPr sz="2200" spc="-5" dirty="0">
                <a:latin typeface="Calibri"/>
                <a:cs typeface="Calibri"/>
              </a:rPr>
              <a:t>approximate </a:t>
            </a:r>
            <a:r>
              <a:rPr sz="2200" dirty="0">
                <a:latin typeface="Calibri"/>
                <a:cs typeface="Calibri"/>
              </a:rPr>
              <a:t>95% </a:t>
            </a:r>
            <a:r>
              <a:rPr sz="2200" spc="-5" dirty="0">
                <a:latin typeface="Calibri"/>
                <a:cs typeface="Calibri"/>
              </a:rPr>
              <a:t>confidence region  </a:t>
            </a:r>
            <a:r>
              <a:rPr sz="2200" dirty="0">
                <a:latin typeface="Calibri"/>
                <a:cs typeface="Calibri"/>
              </a:rPr>
              <a:t>along </a:t>
            </a:r>
            <a:r>
              <a:rPr sz="2200" spc="-5" dirty="0">
                <a:latin typeface="Calibri"/>
                <a:cs typeface="Calibri"/>
              </a:rPr>
              <a:t>any </a:t>
            </a:r>
            <a:r>
              <a:rPr sz="2200" dirty="0">
                <a:latin typeface="Calibri"/>
                <a:cs typeface="Calibri"/>
              </a:rPr>
              <a:t>one axis </a:t>
            </a:r>
            <a:r>
              <a:rPr sz="2200" spc="-15" dirty="0">
                <a:latin typeface="Calibri"/>
                <a:cs typeface="Calibri"/>
              </a:rPr>
              <a:t>is </a:t>
            </a:r>
            <a:r>
              <a:rPr sz="2200" spc="-5" dirty="0">
                <a:latin typeface="Calibri"/>
                <a:cs typeface="Calibri"/>
              </a:rPr>
              <a:t>obtained by </a:t>
            </a:r>
            <a:r>
              <a:rPr sz="2200" spc="-10" dirty="0">
                <a:latin typeface="Calibri"/>
                <a:cs typeface="Calibri"/>
              </a:rPr>
              <a:t>the </a:t>
            </a:r>
            <a:r>
              <a:rPr sz="2200" dirty="0">
                <a:latin typeface="Calibri"/>
                <a:cs typeface="Calibri"/>
              </a:rPr>
              <a:t>values </a:t>
            </a:r>
            <a:r>
              <a:rPr sz="2200" spc="-5" dirty="0">
                <a:latin typeface="Calibri"/>
                <a:cs typeface="Calibri"/>
              </a:rPr>
              <a:t>corresponding </a:t>
            </a:r>
            <a:r>
              <a:rPr sz="2200" dirty="0">
                <a:latin typeface="Calibri"/>
                <a:cs typeface="Calibri"/>
              </a:rPr>
              <a:t>to 2.996 </a:t>
            </a:r>
            <a:r>
              <a:rPr sz="2200" spc="-5" dirty="0">
                <a:latin typeface="Calibri"/>
                <a:cs typeface="Calibri"/>
              </a:rPr>
              <a:t>log-likelihood  units below </a:t>
            </a:r>
            <a:r>
              <a:rPr sz="2200" spc="-10" dirty="0">
                <a:latin typeface="Calibri"/>
                <a:cs typeface="Calibri"/>
              </a:rPr>
              <a:t>the</a:t>
            </a:r>
            <a:r>
              <a:rPr sz="2200" spc="5" dirty="0">
                <a:latin typeface="Calibri"/>
                <a:cs typeface="Calibri"/>
              </a:rPr>
              <a:t> </a:t>
            </a:r>
            <a:r>
              <a:rPr sz="2200" dirty="0">
                <a:latin typeface="Calibri"/>
                <a:cs typeface="Calibri"/>
              </a:rPr>
              <a:t>maximum</a:t>
            </a:r>
            <a:endParaRPr sz="2200">
              <a:latin typeface="Calibri"/>
              <a:cs typeface="Calibri"/>
            </a:endParaRPr>
          </a:p>
        </p:txBody>
      </p:sp>
      <p:sp>
        <p:nvSpPr>
          <p:cNvPr id="6" name="object 6"/>
          <p:cNvSpPr txBox="1"/>
          <p:nvPr/>
        </p:nvSpPr>
        <p:spPr>
          <a:xfrm>
            <a:off x="715967" y="4397387"/>
            <a:ext cx="2217420" cy="580390"/>
          </a:xfrm>
          <a:prstGeom prst="rect">
            <a:avLst/>
          </a:prstGeom>
        </p:spPr>
        <p:txBody>
          <a:bodyPr vert="horz" wrap="square" lIns="0" tIns="6350" rIns="0" bIns="0" rtlCol="0">
            <a:spAutoFit/>
          </a:bodyPr>
          <a:lstStyle/>
          <a:p>
            <a:pPr marL="12700" marR="5080" indent="-635">
              <a:lnSpc>
                <a:spcPct val="102200"/>
              </a:lnSpc>
              <a:spcBef>
                <a:spcPts val="50"/>
              </a:spcBef>
            </a:pPr>
            <a:r>
              <a:rPr sz="1800" spc="5" dirty="0">
                <a:latin typeface="Calibri"/>
                <a:cs typeface="Calibri"/>
              </a:rPr>
              <a:t>You </a:t>
            </a:r>
            <a:r>
              <a:rPr sz="1800" dirty="0">
                <a:latin typeface="Calibri"/>
                <a:cs typeface="Calibri"/>
              </a:rPr>
              <a:t>can </a:t>
            </a:r>
            <a:r>
              <a:rPr sz="1800" spc="-10" dirty="0">
                <a:latin typeface="Calibri"/>
                <a:cs typeface="Calibri"/>
              </a:rPr>
              <a:t>see </a:t>
            </a:r>
            <a:r>
              <a:rPr sz="1800" spc="-5" dirty="0">
                <a:latin typeface="Calibri"/>
                <a:cs typeface="Calibri"/>
              </a:rPr>
              <a:t>that </a:t>
            </a:r>
            <a:r>
              <a:rPr sz="1800" dirty="0">
                <a:latin typeface="Calibri"/>
                <a:cs typeface="Calibri"/>
              </a:rPr>
              <a:t>λ </a:t>
            </a:r>
            <a:r>
              <a:rPr sz="1800" spc="-5" dirty="0">
                <a:latin typeface="Calibri"/>
                <a:cs typeface="Calibri"/>
              </a:rPr>
              <a:t>is  </a:t>
            </a:r>
            <a:r>
              <a:rPr sz="1800" spc="-10" dirty="0">
                <a:latin typeface="Calibri"/>
                <a:cs typeface="Calibri"/>
              </a:rPr>
              <a:t>between </a:t>
            </a:r>
            <a:r>
              <a:rPr sz="1800" spc="-5" dirty="0">
                <a:latin typeface="Calibri"/>
                <a:cs typeface="Calibri"/>
              </a:rPr>
              <a:t>0.46 </a:t>
            </a:r>
            <a:r>
              <a:rPr sz="1800" dirty="0">
                <a:latin typeface="Calibri"/>
                <a:cs typeface="Calibri"/>
              </a:rPr>
              <a:t>and</a:t>
            </a:r>
            <a:r>
              <a:rPr sz="1800" spc="-55" dirty="0">
                <a:latin typeface="Calibri"/>
                <a:cs typeface="Calibri"/>
              </a:rPr>
              <a:t> </a:t>
            </a:r>
            <a:r>
              <a:rPr sz="1800" spc="-5" dirty="0">
                <a:latin typeface="Calibri"/>
                <a:cs typeface="Calibri"/>
              </a:rPr>
              <a:t>0.62.</a:t>
            </a:r>
            <a:endParaRPr sz="1800" dirty="0">
              <a:latin typeface="Calibri"/>
              <a:cs typeface="Calibri"/>
            </a:endParaRPr>
          </a:p>
        </p:txBody>
      </p:sp>
      <p:sp>
        <p:nvSpPr>
          <p:cNvPr id="7" name="object 7"/>
          <p:cNvSpPr/>
          <p:nvPr/>
        </p:nvSpPr>
        <p:spPr>
          <a:xfrm>
            <a:off x="4065804" y="2590800"/>
            <a:ext cx="5250179" cy="4193564"/>
          </a:xfrm>
          <a:prstGeom prst="rect">
            <a:avLst/>
          </a:prstGeom>
          <a:blipFill>
            <a:blip r:embed="rId2"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75924E15-463B-41D4-872F-05DA027D0652}"/>
              </a:ext>
            </a:extLst>
          </p:cNvPr>
          <p:cNvPicPr>
            <a:picLocks noChangeAspect="1"/>
          </p:cNvPicPr>
          <p:nvPr/>
        </p:nvPicPr>
        <p:blipFill>
          <a:blip r:embed="rId3"/>
          <a:stretch>
            <a:fillRect/>
          </a:stretch>
        </p:blipFill>
        <p:spPr>
          <a:xfrm>
            <a:off x="715967" y="3081199"/>
            <a:ext cx="2355971" cy="74933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6785609" cy="391160"/>
          </a:xfrm>
          <a:prstGeom prst="rect">
            <a:avLst/>
          </a:prstGeom>
        </p:spPr>
        <p:txBody>
          <a:bodyPr vert="horz" wrap="square" lIns="0" tIns="12700" rIns="0" bIns="0" rtlCol="0">
            <a:spAutoFit/>
          </a:bodyPr>
          <a:lstStyle/>
          <a:p>
            <a:pPr marL="12700">
              <a:lnSpc>
                <a:spcPct val="100000"/>
              </a:lnSpc>
              <a:spcBef>
                <a:spcPts val="100"/>
              </a:spcBef>
            </a:pPr>
            <a:r>
              <a:rPr dirty="0"/>
              <a:t>Example 2: </a:t>
            </a:r>
            <a:r>
              <a:rPr spc="-5" dirty="0"/>
              <a:t>Estimating speciation and extinction</a:t>
            </a:r>
            <a:r>
              <a:rPr spc="15" dirty="0"/>
              <a:t> </a:t>
            </a:r>
            <a:r>
              <a:rPr spc="-5" dirty="0"/>
              <a:t>rates</a:t>
            </a:r>
          </a:p>
        </p:txBody>
      </p:sp>
      <p:sp>
        <p:nvSpPr>
          <p:cNvPr id="3" name="object 3"/>
          <p:cNvSpPr txBox="1"/>
          <p:nvPr/>
        </p:nvSpPr>
        <p:spPr>
          <a:xfrm>
            <a:off x="653637" y="1416702"/>
            <a:ext cx="9408160" cy="4796155"/>
          </a:xfrm>
          <a:prstGeom prst="rect">
            <a:avLst/>
          </a:prstGeom>
        </p:spPr>
        <p:txBody>
          <a:bodyPr vert="horz" wrap="square" lIns="0" tIns="7620" rIns="0" bIns="0" rtlCol="0">
            <a:spAutoFit/>
          </a:bodyPr>
          <a:lstStyle/>
          <a:p>
            <a:pPr marL="76835" marR="43180" indent="635">
              <a:lnSpc>
                <a:spcPct val="101800"/>
              </a:lnSpc>
              <a:spcBef>
                <a:spcPts val="60"/>
              </a:spcBef>
            </a:pPr>
            <a:r>
              <a:rPr sz="2200" spc="5" dirty="0">
                <a:latin typeface="Calibri"/>
                <a:cs typeface="Calibri"/>
              </a:rPr>
              <a:t>We </a:t>
            </a:r>
            <a:r>
              <a:rPr sz="2200" dirty="0">
                <a:latin typeface="Calibri"/>
                <a:cs typeface="Calibri"/>
              </a:rPr>
              <a:t>can </a:t>
            </a:r>
            <a:r>
              <a:rPr sz="2200" spc="-5" dirty="0">
                <a:latin typeface="Calibri"/>
                <a:cs typeface="Calibri"/>
              </a:rPr>
              <a:t>calculate </a:t>
            </a:r>
            <a:r>
              <a:rPr sz="2200" b="1" i="1" spc="-10" dirty="0">
                <a:latin typeface="Calibri"/>
                <a:cs typeface="Calibri"/>
              </a:rPr>
              <a:t>profile </a:t>
            </a:r>
            <a:r>
              <a:rPr sz="2200" b="1" i="1" spc="-5" dirty="0">
                <a:latin typeface="Calibri"/>
                <a:cs typeface="Calibri"/>
              </a:rPr>
              <a:t>likelihood </a:t>
            </a:r>
            <a:r>
              <a:rPr sz="2200" spc="-5" dirty="0">
                <a:latin typeface="Calibri"/>
                <a:cs typeface="Calibri"/>
              </a:rPr>
              <a:t>function: </a:t>
            </a:r>
            <a:r>
              <a:rPr sz="2200" dirty="0">
                <a:latin typeface="Calibri"/>
                <a:cs typeface="Calibri"/>
              </a:rPr>
              <a:t>at </a:t>
            </a:r>
            <a:r>
              <a:rPr sz="2200" spc="-5" dirty="0">
                <a:latin typeface="Calibri"/>
                <a:cs typeface="Calibri"/>
              </a:rPr>
              <a:t>every possible </a:t>
            </a:r>
            <a:r>
              <a:rPr sz="2200" dirty="0">
                <a:latin typeface="Calibri"/>
                <a:cs typeface="Calibri"/>
              </a:rPr>
              <a:t>value for </a:t>
            </a:r>
            <a:r>
              <a:rPr sz="2200" spc="5" dirty="0">
                <a:latin typeface="Calibri"/>
                <a:cs typeface="Calibri"/>
              </a:rPr>
              <a:t>λ, </a:t>
            </a:r>
            <a:r>
              <a:rPr sz="2200" spc="-10" dirty="0">
                <a:latin typeface="Calibri"/>
                <a:cs typeface="Calibri"/>
              </a:rPr>
              <a:t>find  </a:t>
            </a:r>
            <a:r>
              <a:rPr sz="2200" dirty="0">
                <a:latin typeface="Calibri"/>
                <a:cs typeface="Calibri"/>
              </a:rPr>
              <a:t>the maximum likelihood estimates </a:t>
            </a:r>
            <a:r>
              <a:rPr sz="2200" spc="5" dirty="0">
                <a:latin typeface="Calibri"/>
                <a:cs typeface="Calibri"/>
              </a:rPr>
              <a:t>of k, </a:t>
            </a:r>
            <a:r>
              <a:rPr sz="2200" spc="-5" dirty="0">
                <a:latin typeface="Calibri"/>
                <a:cs typeface="Calibri"/>
              </a:rPr>
              <a:t>and plot </a:t>
            </a:r>
            <a:r>
              <a:rPr sz="2200" spc="-10" dirty="0">
                <a:latin typeface="Calibri"/>
                <a:cs typeface="Calibri"/>
              </a:rPr>
              <a:t>the </a:t>
            </a:r>
            <a:r>
              <a:rPr sz="2200" spc="-5" dirty="0">
                <a:latin typeface="Calibri"/>
                <a:cs typeface="Calibri"/>
              </a:rPr>
              <a:t>log-likelihood. This </a:t>
            </a:r>
            <a:r>
              <a:rPr sz="2200" dirty="0">
                <a:latin typeface="Calibri"/>
                <a:cs typeface="Calibri"/>
              </a:rPr>
              <a:t>can </a:t>
            </a:r>
            <a:r>
              <a:rPr sz="2200" spc="-15" dirty="0">
                <a:latin typeface="Calibri"/>
                <a:cs typeface="Calibri"/>
              </a:rPr>
              <a:t>be  </a:t>
            </a:r>
            <a:r>
              <a:rPr sz="2200" dirty="0">
                <a:latin typeface="Calibri"/>
                <a:cs typeface="Calibri"/>
              </a:rPr>
              <a:t>used to </a:t>
            </a:r>
            <a:r>
              <a:rPr sz="2200" spc="-5" dirty="0">
                <a:latin typeface="Calibri"/>
                <a:cs typeface="Calibri"/>
              </a:rPr>
              <a:t>obtain </a:t>
            </a:r>
            <a:r>
              <a:rPr sz="2200" dirty="0">
                <a:latin typeface="Calibri"/>
                <a:cs typeface="Calibri"/>
              </a:rPr>
              <a:t>a </a:t>
            </a:r>
            <a:r>
              <a:rPr sz="2200" b="1" spc="-5" dirty="0">
                <a:latin typeface="Calibri"/>
                <a:cs typeface="Calibri"/>
              </a:rPr>
              <a:t>95% confidence interval </a:t>
            </a:r>
            <a:r>
              <a:rPr sz="2200" b="1" dirty="0">
                <a:latin typeface="Calibri"/>
                <a:cs typeface="Calibri"/>
              </a:rPr>
              <a:t>for λ </a:t>
            </a:r>
            <a:r>
              <a:rPr sz="2200" b="1" spc="-15" dirty="0">
                <a:latin typeface="Calibri"/>
                <a:cs typeface="Calibri"/>
              </a:rPr>
              <a:t>by </a:t>
            </a:r>
            <a:r>
              <a:rPr sz="2200" b="1" spc="-10" dirty="0">
                <a:latin typeface="Calibri"/>
                <a:cs typeface="Calibri"/>
              </a:rPr>
              <a:t>itself</a:t>
            </a:r>
            <a:r>
              <a:rPr sz="2200" spc="-10" dirty="0">
                <a:latin typeface="Calibri"/>
                <a:cs typeface="Calibri"/>
              </a:rPr>
              <a:t>:</a:t>
            </a:r>
            <a:endParaRPr sz="2200" dirty="0">
              <a:latin typeface="Calibri"/>
              <a:cs typeface="Calibri"/>
            </a:endParaRPr>
          </a:p>
          <a:p>
            <a:pPr marL="76200">
              <a:lnSpc>
                <a:spcPct val="100000"/>
              </a:lnSpc>
              <a:spcBef>
                <a:spcPts val="45"/>
              </a:spcBef>
            </a:pPr>
            <a:r>
              <a:rPr sz="2200" spc="-5" dirty="0">
                <a:latin typeface="Calibri"/>
                <a:cs typeface="Calibri"/>
              </a:rPr>
              <a:t>0.47 </a:t>
            </a:r>
            <a:r>
              <a:rPr sz="2200" dirty="0">
                <a:latin typeface="Calibri"/>
                <a:cs typeface="Calibri"/>
              </a:rPr>
              <a:t>&lt; λ &lt;</a:t>
            </a:r>
            <a:r>
              <a:rPr sz="2200" spc="470" dirty="0">
                <a:latin typeface="Calibri"/>
                <a:cs typeface="Calibri"/>
              </a:rPr>
              <a:t> </a:t>
            </a:r>
            <a:r>
              <a:rPr sz="2200" dirty="0">
                <a:latin typeface="Calibri"/>
                <a:cs typeface="Calibri"/>
              </a:rPr>
              <a:t>0.61.</a:t>
            </a:r>
          </a:p>
          <a:p>
            <a:pPr>
              <a:lnSpc>
                <a:spcPct val="100000"/>
              </a:lnSpc>
              <a:spcBef>
                <a:spcPts val="45"/>
              </a:spcBef>
            </a:pPr>
            <a:endParaRPr sz="2150" dirty="0">
              <a:latin typeface="Calibri"/>
              <a:cs typeface="Calibri"/>
            </a:endParaRPr>
          </a:p>
          <a:p>
            <a:pPr marL="77470" marR="566420" indent="-1905">
              <a:lnSpc>
                <a:spcPct val="101800"/>
              </a:lnSpc>
            </a:pPr>
            <a:r>
              <a:rPr sz="2200" dirty="0">
                <a:latin typeface="Calibri"/>
                <a:cs typeface="Calibri"/>
              </a:rPr>
              <a:t>The 95% </a:t>
            </a:r>
            <a:r>
              <a:rPr sz="2200" spc="-5" dirty="0">
                <a:latin typeface="Calibri"/>
                <a:cs typeface="Calibri"/>
              </a:rPr>
              <a:t>confidence </a:t>
            </a:r>
            <a:r>
              <a:rPr sz="2200" spc="-10" dirty="0">
                <a:latin typeface="Calibri"/>
                <a:cs typeface="Calibri"/>
              </a:rPr>
              <a:t>interval </a:t>
            </a:r>
            <a:r>
              <a:rPr sz="2200" dirty="0">
                <a:latin typeface="Calibri"/>
                <a:cs typeface="Calibri"/>
              </a:rPr>
              <a:t>is an </a:t>
            </a:r>
            <a:r>
              <a:rPr sz="2200" spc="-5" dirty="0">
                <a:latin typeface="Calibri"/>
                <a:cs typeface="Calibri"/>
              </a:rPr>
              <a:t>approximation based </a:t>
            </a:r>
            <a:r>
              <a:rPr sz="2200" spc="5" dirty="0">
                <a:latin typeface="Calibri"/>
                <a:cs typeface="Calibri"/>
              </a:rPr>
              <a:t>on </a:t>
            </a:r>
            <a:r>
              <a:rPr sz="2200" dirty="0">
                <a:latin typeface="Calibri"/>
                <a:cs typeface="Calibri"/>
              </a:rPr>
              <a:t>χ</a:t>
            </a:r>
            <a:r>
              <a:rPr sz="2175" baseline="28735" dirty="0">
                <a:latin typeface="Calibri"/>
                <a:cs typeface="Calibri"/>
              </a:rPr>
              <a:t>2</a:t>
            </a:r>
            <a:r>
              <a:rPr sz="2200" dirty="0">
                <a:latin typeface="Calibri"/>
                <a:cs typeface="Calibri"/>
              </a:rPr>
              <a:t>. </a:t>
            </a:r>
            <a:r>
              <a:rPr sz="2200" spc="-5" dirty="0">
                <a:latin typeface="Calibri"/>
                <a:cs typeface="Calibri"/>
              </a:rPr>
              <a:t>It assumes that  </a:t>
            </a:r>
            <a:r>
              <a:rPr sz="2200" dirty="0">
                <a:latin typeface="Calibri"/>
                <a:cs typeface="Calibri"/>
              </a:rPr>
              <a:t>sample </a:t>
            </a:r>
            <a:r>
              <a:rPr sz="2200" spc="-5" dirty="0">
                <a:latin typeface="Calibri"/>
                <a:cs typeface="Calibri"/>
              </a:rPr>
              <a:t>size </a:t>
            </a:r>
            <a:r>
              <a:rPr sz="2200" dirty="0">
                <a:latin typeface="Calibri"/>
                <a:cs typeface="Calibri"/>
              </a:rPr>
              <a:t>is</a:t>
            </a:r>
            <a:r>
              <a:rPr sz="2200" spc="-25" dirty="0">
                <a:latin typeface="Calibri"/>
                <a:cs typeface="Calibri"/>
              </a:rPr>
              <a:t> </a:t>
            </a:r>
            <a:r>
              <a:rPr lang="en-US" sz="2200" spc="-25" dirty="0">
                <a:latin typeface="Calibri"/>
                <a:cs typeface="Calibri"/>
              </a:rPr>
              <a:t>"</a:t>
            </a:r>
            <a:r>
              <a:rPr sz="2200" spc="-5" dirty="0">
                <a:latin typeface="Calibri"/>
                <a:cs typeface="Calibri"/>
              </a:rPr>
              <a:t>large</a:t>
            </a:r>
            <a:r>
              <a:rPr lang="en-US" sz="2200" spc="-5" dirty="0">
                <a:latin typeface="Calibri"/>
                <a:cs typeface="Calibri"/>
              </a:rPr>
              <a:t>"</a:t>
            </a:r>
            <a:r>
              <a:rPr sz="2200" spc="-5" dirty="0">
                <a:latin typeface="Calibri"/>
                <a:cs typeface="Calibri"/>
              </a:rPr>
              <a:t>.</a:t>
            </a:r>
            <a:endParaRPr sz="2200" dirty="0">
              <a:latin typeface="Calibri"/>
              <a:cs typeface="Calibri"/>
            </a:endParaRPr>
          </a:p>
          <a:p>
            <a:pPr>
              <a:lnSpc>
                <a:spcPct val="100000"/>
              </a:lnSpc>
            </a:pPr>
            <a:endParaRPr sz="2200" dirty="0">
              <a:latin typeface="Calibri"/>
              <a:cs typeface="Calibri"/>
            </a:endParaRPr>
          </a:p>
          <a:p>
            <a:pPr marL="77470" marR="380365">
              <a:lnSpc>
                <a:spcPct val="101800"/>
              </a:lnSpc>
            </a:pPr>
            <a:r>
              <a:rPr sz="2200" dirty="0">
                <a:latin typeface="Calibri"/>
                <a:cs typeface="Calibri"/>
              </a:rPr>
              <a:t>R </a:t>
            </a:r>
            <a:r>
              <a:rPr sz="2200" spc="-5" dirty="0">
                <a:latin typeface="Calibri"/>
                <a:cs typeface="Calibri"/>
              </a:rPr>
              <a:t>has </a:t>
            </a:r>
            <a:r>
              <a:rPr sz="2200" dirty="0">
                <a:latin typeface="Calibri"/>
                <a:cs typeface="Calibri"/>
              </a:rPr>
              <a:t>many tools </a:t>
            </a:r>
            <a:r>
              <a:rPr sz="2200" spc="-5" dirty="0">
                <a:latin typeface="Calibri"/>
                <a:cs typeface="Calibri"/>
              </a:rPr>
              <a:t>for calculating maximum likelihood estimates and confidence  </a:t>
            </a:r>
            <a:r>
              <a:rPr sz="2200" dirty="0">
                <a:latin typeface="Calibri"/>
                <a:cs typeface="Calibri"/>
              </a:rPr>
              <a:t>intervals.</a:t>
            </a:r>
          </a:p>
          <a:p>
            <a:pPr>
              <a:lnSpc>
                <a:spcPct val="100000"/>
              </a:lnSpc>
            </a:pPr>
            <a:endParaRPr sz="2200" dirty="0">
              <a:latin typeface="Calibri"/>
              <a:cs typeface="Calibri"/>
            </a:endParaRPr>
          </a:p>
          <a:p>
            <a:pPr marL="76835" marR="441325">
              <a:lnSpc>
                <a:spcPct val="101800"/>
              </a:lnSpc>
            </a:pPr>
            <a:r>
              <a:rPr sz="2200" dirty="0">
                <a:latin typeface="Calibri"/>
                <a:cs typeface="Calibri"/>
              </a:rPr>
              <a:t>The </a:t>
            </a:r>
            <a:r>
              <a:rPr lang="en-US" sz="2200" b="1" dirty="0">
                <a:latin typeface="Calibri"/>
                <a:cs typeface="Calibri"/>
              </a:rPr>
              <a:t>{</a:t>
            </a:r>
            <a:r>
              <a:rPr sz="2200" b="1" spc="-5" dirty="0">
                <a:latin typeface="Courier New"/>
                <a:cs typeface="Courier New"/>
              </a:rPr>
              <a:t>survival</a:t>
            </a:r>
            <a:r>
              <a:rPr lang="en-US" sz="2200" b="1" spc="-5" dirty="0">
                <a:latin typeface="Courier New"/>
                <a:cs typeface="Courier New"/>
              </a:rPr>
              <a:t>} </a:t>
            </a:r>
            <a:r>
              <a:rPr sz="2200" spc="-5" dirty="0">
                <a:latin typeface="Calibri"/>
                <a:cs typeface="Calibri"/>
              </a:rPr>
              <a:t>package </a:t>
            </a:r>
            <a:r>
              <a:rPr sz="2200" dirty="0">
                <a:latin typeface="Calibri"/>
                <a:cs typeface="Calibri"/>
              </a:rPr>
              <a:t>in R can </a:t>
            </a:r>
            <a:r>
              <a:rPr sz="2200" spc="-15" dirty="0">
                <a:latin typeface="Calibri"/>
                <a:cs typeface="Calibri"/>
              </a:rPr>
              <a:t>be </a:t>
            </a:r>
            <a:r>
              <a:rPr sz="2200" dirty="0">
                <a:latin typeface="Calibri"/>
                <a:cs typeface="Calibri"/>
              </a:rPr>
              <a:t>used to </a:t>
            </a:r>
            <a:r>
              <a:rPr sz="2200" spc="-5" dirty="0">
                <a:latin typeface="Calibri"/>
                <a:cs typeface="Calibri"/>
              </a:rPr>
              <a:t>fit models </a:t>
            </a:r>
            <a:r>
              <a:rPr sz="2200" dirty="0">
                <a:latin typeface="Calibri"/>
                <a:cs typeface="Calibri"/>
              </a:rPr>
              <a:t>to </a:t>
            </a:r>
            <a:r>
              <a:rPr sz="2200" spc="-5" dirty="0">
                <a:latin typeface="Calibri"/>
                <a:cs typeface="Calibri"/>
              </a:rPr>
              <a:t>survival </a:t>
            </a:r>
            <a:r>
              <a:rPr sz="2200" spc="-10" dirty="0">
                <a:latin typeface="Calibri"/>
                <a:cs typeface="Calibri"/>
              </a:rPr>
              <a:t>curves </a:t>
            </a:r>
            <a:r>
              <a:rPr sz="2200" spc="-5" dirty="0">
                <a:latin typeface="Calibri"/>
                <a:cs typeface="Calibri"/>
              </a:rPr>
              <a:t>that include </a:t>
            </a:r>
            <a:r>
              <a:rPr lang="en-US" sz="2200" spc="-5" dirty="0">
                <a:latin typeface="Calibri"/>
                <a:cs typeface="Calibri"/>
              </a:rPr>
              <a:t>"</a:t>
            </a:r>
            <a:r>
              <a:rPr sz="2200" dirty="0">
                <a:latin typeface="Calibri"/>
                <a:cs typeface="Calibri"/>
              </a:rPr>
              <a:t>censored </a:t>
            </a:r>
            <a:r>
              <a:rPr sz="2200" spc="-10" dirty="0">
                <a:latin typeface="Calibri"/>
                <a:cs typeface="Calibri"/>
              </a:rPr>
              <a:t>data</a:t>
            </a:r>
            <a:r>
              <a:rPr lang="en-US" sz="2200" spc="-10" dirty="0">
                <a:latin typeface="Calibri"/>
                <a:cs typeface="Calibri"/>
              </a:rPr>
              <a:t>"</a:t>
            </a:r>
            <a:r>
              <a:rPr sz="2200" spc="-10" dirty="0">
                <a:latin typeface="Calibri"/>
                <a:cs typeface="Calibri"/>
              </a:rPr>
              <a:t> </a:t>
            </a:r>
            <a:r>
              <a:rPr sz="2200" spc="-5" dirty="0">
                <a:latin typeface="Calibri"/>
                <a:cs typeface="Calibri"/>
              </a:rPr>
              <a:t>(data </a:t>
            </a:r>
            <a:r>
              <a:rPr sz="2200" spc="5" dirty="0">
                <a:latin typeface="Calibri"/>
                <a:cs typeface="Calibri"/>
              </a:rPr>
              <a:t>on </a:t>
            </a:r>
            <a:r>
              <a:rPr sz="2200" spc="-5" dirty="0">
                <a:latin typeface="Calibri"/>
                <a:cs typeface="Calibri"/>
              </a:rPr>
              <a:t>individuals </a:t>
            </a:r>
            <a:r>
              <a:rPr sz="2200" dirty="0">
                <a:latin typeface="Calibri"/>
                <a:cs typeface="Calibri"/>
              </a:rPr>
              <a:t>whose </a:t>
            </a:r>
            <a:r>
              <a:rPr sz="2200" spc="-5" dirty="0">
                <a:latin typeface="Calibri"/>
                <a:cs typeface="Calibri"/>
              </a:rPr>
              <a:t>time </a:t>
            </a:r>
            <a:r>
              <a:rPr sz="2200" spc="5" dirty="0">
                <a:latin typeface="Calibri"/>
                <a:cs typeface="Calibri"/>
              </a:rPr>
              <a:t>of </a:t>
            </a:r>
            <a:r>
              <a:rPr sz="2200" dirty="0">
                <a:latin typeface="Calibri"/>
                <a:cs typeface="Calibri"/>
              </a:rPr>
              <a:t>death </a:t>
            </a:r>
            <a:r>
              <a:rPr sz="2200" spc="-15" dirty="0">
                <a:latin typeface="Calibri"/>
                <a:cs typeface="Calibri"/>
              </a:rPr>
              <a:t>is </a:t>
            </a:r>
            <a:r>
              <a:rPr sz="2200" spc="-5" dirty="0">
                <a:latin typeface="Calibri"/>
                <a:cs typeface="Calibri"/>
              </a:rPr>
              <a:t>not known).  </a:t>
            </a:r>
            <a:r>
              <a:rPr sz="2200" dirty="0">
                <a:latin typeface="Calibri"/>
                <a:cs typeface="Calibri"/>
              </a:rPr>
              <a:t>These </a:t>
            </a:r>
            <a:r>
              <a:rPr sz="2200" spc="-5" dirty="0">
                <a:latin typeface="Calibri"/>
                <a:cs typeface="Calibri"/>
              </a:rPr>
              <a:t>lead </a:t>
            </a:r>
            <a:r>
              <a:rPr sz="2200" spc="-10" dirty="0">
                <a:latin typeface="Calibri"/>
                <a:cs typeface="Calibri"/>
              </a:rPr>
              <a:t>to </a:t>
            </a:r>
            <a:r>
              <a:rPr sz="2200" spc="-5" dirty="0">
                <a:latin typeface="Calibri"/>
                <a:cs typeface="Calibri"/>
              </a:rPr>
              <a:t>similar estimates </a:t>
            </a:r>
            <a:r>
              <a:rPr sz="2200" spc="5" dirty="0">
                <a:latin typeface="Calibri"/>
                <a:cs typeface="Calibri"/>
              </a:rPr>
              <a:t>to </a:t>
            </a:r>
            <a:r>
              <a:rPr sz="2200" dirty="0">
                <a:latin typeface="Calibri"/>
                <a:cs typeface="Calibri"/>
              </a:rPr>
              <a:t>the values </a:t>
            </a:r>
            <a:r>
              <a:rPr sz="2200" spc="-5" dirty="0">
                <a:latin typeface="Calibri"/>
                <a:cs typeface="Calibri"/>
              </a:rPr>
              <a:t>estimated</a:t>
            </a:r>
            <a:r>
              <a:rPr sz="2200" spc="-55" dirty="0">
                <a:latin typeface="Calibri"/>
                <a:cs typeface="Calibri"/>
              </a:rPr>
              <a:t> </a:t>
            </a:r>
            <a:r>
              <a:rPr sz="2200" dirty="0">
                <a:latin typeface="Calibri"/>
                <a:cs typeface="Calibri"/>
              </a:rPr>
              <a:t>here.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3039110" cy="391160"/>
          </a:xfrm>
          <a:prstGeom prst="rect">
            <a:avLst/>
          </a:prstGeom>
        </p:spPr>
        <p:txBody>
          <a:bodyPr vert="horz" wrap="square" lIns="0" tIns="12700" rIns="0" bIns="0" rtlCol="0">
            <a:spAutoFit/>
          </a:bodyPr>
          <a:lstStyle/>
          <a:p>
            <a:pPr marL="12700">
              <a:lnSpc>
                <a:spcPct val="100000"/>
              </a:lnSpc>
              <a:spcBef>
                <a:spcPts val="100"/>
              </a:spcBef>
            </a:pPr>
            <a:r>
              <a:rPr spc="-5" dirty="0"/>
              <a:t>Log-likelihood ratio test</a:t>
            </a:r>
          </a:p>
        </p:txBody>
      </p:sp>
      <p:sp>
        <p:nvSpPr>
          <p:cNvPr id="3" name="object 3"/>
          <p:cNvSpPr txBox="1"/>
          <p:nvPr/>
        </p:nvSpPr>
        <p:spPr>
          <a:xfrm>
            <a:off x="718819" y="1416702"/>
            <a:ext cx="9249410" cy="4204335"/>
          </a:xfrm>
          <a:prstGeom prst="rect">
            <a:avLst/>
          </a:prstGeom>
        </p:spPr>
        <p:txBody>
          <a:bodyPr vert="horz" wrap="square" lIns="0" tIns="13335" rIns="0" bIns="0" rtlCol="0">
            <a:spAutoFit/>
          </a:bodyPr>
          <a:lstStyle/>
          <a:p>
            <a:pPr marL="12700">
              <a:lnSpc>
                <a:spcPct val="100000"/>
              </a:lnSpc>
              <a:spcBef>
                <a:spcPts val="105"/>
              </a:spcBef>
            </a:pPr>
            <a:r>
              <a:rPr sz="2200" dirty="0">
                <a:latin typeface="Calibri"/>
                <a:cs typeface="Calibri"/>
              </a:rPr>
              <a:t>Likelihood method </a:t>
            </a:r>
            <a:r>
              <a:rPr sz="2200" spc="-10" dirty="0">
                <a:latin typeface="Calibri"/>
                <a:cs typeface="Calibri"/>
              </a:rPr>
              <a:t>to </a:t>
            </a:r>
            <a:r>
              <a:rPr sz="2200" spc="-5" dirty="0">
                <a:latin typeface="Calibri"/>
                <a:cs typeface="Calibri"/>
              </a:rPr>
              <a:t>compare </a:t>
            </a:r>
            <a:r>
              <a:rPr sz="2200" dirty="0">
                <a:latin typeface="Calibri"/>
                <a:cs typeface="Calibri"/>
              </a:rPr>
              <a:t>the </a:t>
            </a:r>
            <a:r>
              <a:rPr sz="2200" spc="-5" dirty="0">
                <a:latin typeface="Calibri"/>
                <a:cs typeface="Calibri"/>
              </a:rPr>
              <a:t>fit </a:t>
            </a:r>
            <a:r>
              <a:rPr sz="2200" spc="5" dirty="0">
                <a:latin typeface="Calibri"/>
                <a:cs typeface="Calibri"/>
              </a:rPr>
              <a:t>of </a:t>
            </a:r>
            <a:r>
              <a:rPr sz="2200" spc="-5" dirty="0">
                <a:latin typeface="Calibri"/>
                <a:cs typeface="Calibri"/>
              </a:rPr>
              <a:t>two </a:t>
            </a:r>
            <a:r>
              <a:rPr sz="2200" dirty="0">
                <a:latin typeface="Calibri"/>
                <a:cs typeface="Calibri"/>
              </a:rPr>
              <a:t>models </a:t>
            </a:r>
            <a:r>
              <a:rPr sz="2200" spc="-10" dirty="0">
                <a:latin typeface="Calibri"/>
                <a:cs typeface="Calibri"/>
              </a:rPr>
              <a:t>to</a:t>
            </a:r>
            <a:r>
              <a:rPr sz="2200" spc="-50" dirty="0">
                <a:latin typeface="Calibri"/>
                <a:cs typeface="Calibri"/>
              </a:rPr>
              <a:t> </a:t>
            </a:r>
            <a:r>
              <a:rPr sz="2200" spc="-5" dirty="0">
                <a:latin typeface="Calibri"/>
                <a:cs typeface="Calibri"/>
              </a:rPr>
              <a:t>data.</a:t>
            </a:r>
            <a:endParaRPr sz="2200">
              <a:latin typeface="Calibri"/>
              <a:cs typeface="Calibri"/>
            </a:endParaRPr>
          </a:p>
          <a:p>
            <a:pPr>
              <a:lnSpc>
                <a:spcPct val="100000"/>
              </a:lnSpc>
            </a:pPr>
            <a:endParaRPr sz="2200">
              <a:latin typeface="Calibri"/>
              <a:cs typeface="Calibri"/>
            </a:endParaRPr>
          </a:p>
          <a:p>
            <a:pPr marL="12700" marR="489584">
              <a:lnSpc>
                <a:spcPct val="101800"/>
              </a:lnSpc>
              <a:spcBef>
                <a:spcPts val="5"/>
              </a:spcBef>
            </a:pPr>
            <a:r>
              <a:rPr sz="2200" dirty="0">
                <a:latin typeface="Calibri"/>
                <a:cs typeface="Calibri"/>
              </a:rPr>
              <a:t>Models must </a:t>
            </a:r>
            <a:r>
              <a:rPr sz="2200" spc="-15" dirty="0">
                <a:latin typeface="Calibri"/>
                <a:cs typeface="Calibri"/>
              </a:rPr>
              <a:t>be </a:t>
            </a:r>
            <a:r>
              <a:rPr sz="2200" spc="-5" dirty="0">
                <a:latin typeface="Calibri"/>
                <a:cs typeface="Calibri"/>
              </a:rPr>
              <a:t>nested, </a:t>
            </a:r>
            <a:r>
              <a:rPr sz="2200" spc="-10" dirty="0">
                <a:latin typeface="Calibri"/>
                <a:cs typeface="Calibri"/>
              </a:rPr>
              <a:t>i.e., </a:t>
            </a:r>
            <a:r>
              <a:rPr sz="2200" dirty="0">
                <a:latin typeface="Calibri"/>
                <a:cs typeface="Calibri"/>
              </a:rPr>
              <a:t>one </a:t>
            </a:r>
            <a:r>
              <a:rPr sz="2200" spc="5" dirty="0">
                <a:latin typeface="Calibri"/>
                <a:cs typeface="Calibri"/>
              </a:rPr>
              <a:t>of </a:t>
            </a:r>
            <a:r>
              <a:rPr sz="2200" dirty="0">
                <a:latin typeface="Calibri"/>
                <a:cs typeface="Calibri"/>
              </a:rPr>
              <a:t>the models </a:t>
            </a:r>
            <a:r>
              <a:rPr sz="2200" spc="-5" dirty="0">
                <a:latin typeface="Calibri"/>
                <a:cs typeface="Calibri"/>
              </a:rPr>
              <a:t>(reduced </a:t>
            </a:r>
            <a:r>
              <a:rPr sz="2200" dirty="0">
                <a:latin typeface="Calibri"/>
                <a:cs typeface="Calibri"/>
              </a:rPr>
              <a:t>model) </a:t>
            </a:r>
            <a:r>
              <a:rPr sz="2200" spc="-5" dirty="0">
                <a:latin typeface="Calibri"/>
                <a:cs typeface="Calibri"/>
              </a:rPr>
              <a:t>must have </a:t>
            </a:r>
            <a:r>
              <a:rPr sz="2200" dirty="0">
                <a:latin typeface="Calibri"/>
                <a:cs typeface="Calibri"/>
              </a:rPr>
              <a:t>a  subset </a:t>
            </a:r>
            <a:r>
              <a:rPr sz="2200" spc="5" dirty="0">
                <a:latin typeface="Calibri"/>
                <a:cs typeface="Calibri"/>
              </a:rPr>
              <a:t>of </a:t>
            </a:r>
            <a:r>
              <a:rPr sz="2200" dirty="0">
                <a:latin typeface="Calibri"/>
                <a:cs typeface="Calibri"/>
              </a:rPr>
              <a:t>the terms </a:t>
            </a:r>
            <a:r>
              <a:rPr sz="2200" spc="-5" dirty="0">
                <a:latin typeface="Calibri"/>
                <a:cs typeface="Calibri"/>
              </a:rPr>
              <a:t>present </a:t>
            </a:r>
            <a:r>
              <a:rPr sz="2200" dirty="0">
                <a:latin typeface="Calibri"/>
                <a:cs typeface="Calibri"/>
              </a:rPr>
              <a:t>in the other model </a:t>
            </a:r>
            <a:r>
              <a:rPr sz="2200" spc="-5" dirty="0">
                <a:latin typeface="Calibri"/>
                <a:cs typeface="Calibri"/>
              </a:rPr>
              <a:t>(full</a:t>
            </a:r>
            <a:r>
              <a:rPr sz="2200" spc="-114" dirty="0">
                <a:latin typeface="Calibri"/>
                <a:cs typeface="Calibri"/>
              </a:rPr>
              <a:t> </a:t>
            </a:r>
            <a:r>
              <a:rPr sz="2200" dirty="0">
                <a:latin typeface="Calibri"/>
                <a:cs typeface="Calibri"/>
              </a:rPr>
              <a:t>model).</a:t>
            </a:r>
            <a:endParaRPr sz="2200">
              <a:latin typeface="Calibri"/>
              <a:cs typeface="Calibri"/>
            </a:endParaRPr>
          </a:p>
          <a:p>
            <a:pPr>
              <a:lnSpc>
                <a:spcPct val="100000"/>
              </a:lnSpc>
              <a:spcBef>
                <a:spcPts val="35"/>
              </a:spcBef>
            </a:pPr>
            <a:endParaRPr sz="2150">
              <a:latin typeface="Calibri"/>
              <a:cs typeface="Calibri"/>
            </a:endParaRPr>
          </a:p>
          <a:p>
            <a:pPr marL="12700" marR="5080">
              <a:lnSpc>
                <a:spcPct val="101800"/>
              </a:lnSpc>
              <a:spcBef>
                <a:spcPts val="5"/>
              </a:spcBef>
            </a:pPr>
            <a:r>
              <a:rPr sz="2200" dirty="0">
                <a:latin typeface="Calibri"/>
                <a:cs typeface="Calibri"/>
              </a:rPr>
              <a:t>Tests </a:t>
            </a:r>
            <a:r>
              <a:rPr sz="2200" spc="-5" dirty="0">
                <a:latin typeface="Calibri"/>
                <a:cs typeface="Calibri"/>
              </a:rPr>
              <a:t>whether </a:t>
            </a:r>
            <a:r>
              <a:rPr sz="2200" dirty="0">
                <a:latin typeface="Calibri"/>
                <a:cs typeface="Calibri"/>
              </a:rPr>
              <a:t>the “full model” </a:t>
            </a:r>
            <a:r>
              <a:rPr sz="2200" spc="-5" dirty="0">
                <a:latin typeface="Calibri"/>
                <a:cs typeface="Calibri"/>
              </a:rPr>
              <a:t>fits </a:t>
            </a:r>
            <a:r>
              <a:rPr sz="2200" dirty="0">
                <a:latin typeface="Calibri"/>
                <a:cs typeface="Calibri"/>
              </a:rPr>
              <a:t>the </a:t>
            </a:r>
            <a:r>
              <a:rPr sz="2200" spc="-5" dirty="0">
                <a:latin typeface="Calibri"/>
                <a:cs typeface="Calibri"/>
              </a:rPr>
              <a:t>data statistically significantly </a:t>
            </a:r>
            <a:r>
              <a:rPr sz="2200" dirty="0">
                <a:latin typeface="Calibri"/>
                <a:cs typeface="Calibri"/>
              </a:rPr>
              <a:t>better than a  “reduced</a:t>
            </a:r>
            <a:r>
              <a:rPr sz="2200" spc="-35" dirty="0">
                <a:latin typeface="Calibri"/>
                <a:cs typeface="Calibri"/>
              </a:rPr>
              <a:t> </a:t>
            </a:r>
            <a:r>
              <a:rPr sz="2200" dirty="0">
                <a:latin typeface="Calibri"/>
                <a:cs typeface="Calibri"/>
              </a:rPr>
              <a:t>model”.</a:t>
            </a:r>
            <a:endParaRPr sz="2200">
              <a:latin typeface="Calibri"/>
              <a:cs typeface="Calibri"/>
            </a:endParaRPr>
          </a:p>
          <a:p>
            <a:pPr>
              <a:lnSpc>
                <a:spcPct val="100000"/>
              </a:lnSpc>
            </a:pPr>
            <a:endParaRPr sz="2400">
              <a:latin typeface="Calibri"/>
              <a:cs typeface="Calibri"/>
            </a:endParaRPr>
          </a:p>
          <a:p>
            <a:pPr marL="12700" marR="655320">
              <a:lnSpc>
                <a:spcPct val="101800"/>
              </a:lnSpc>
            </a:pPr>
            <a:r>
              <a:rPr sz="2200" dirty="0">
                <a:latin typeface="Calibri"/>
                <a:cs typeface="Calibri"/>
              </a:rPr>
              <a:t>Very </a:t>
            </a:r>
            <a:r>
              <a:rPr sz="2200" spc="-5" dirty="0">
                <a:latin typeface="Calibri"/>
                <a:cs typeface="Calibri"/>
              </a:rPr>
              <a:t>general </a:t>
            </a:r>
            <a:r>
              <a:rPr sz="2200" dirty="0">
                <a:latin typeface="Calibri"/>
                <a:cs typeface="Calibri"/>
              </a:rPr>
              <a:t>method – </a:t>
            </a:r>
            <a:r>
              <a:rPr sz="2200" spc="-10" dirty="0">
                <a:latin typeface="Calibri"/>
                <a:cs typeface="Calibri"/>
              </a:rPr>
              <a:t>applies to </a:t>
            </a:r>
            <a:r>
              <a:rPr sz="2200" spc="-5" dirty="0">
                <a:latin typeface="Calibri"/>
                <a:cs typeface="Calibri"/>
              </a:rPr>
              <a:t>any type </a:t>
            </a:r>
            <a:r>
              <a:rPr sz="2200" spc="5" dirty="0">
                <a:latin typeface="Calibri"/>
                <a:cs typeface="Calibri"/>
              </a:rPr>
              <a:t>of </a:t>
            </a:r>
            <a:r>
              <a:rPr sz="2200" spc="-10" dirty="0">
                <a:latin typeface="Calibri"/>
                <a:cs typeface="Calibri"/>
              </a:rPr>
              <a:t>data, </a:t>
            </a:r>
            <a:r>
              <a:rPr sz="2200" spc="-5" dirty="0">
                <a:latin typeface="Calibri"/>
                <a:cs typeface="Calibri"/>
              </a:rPr>
              <a:t>not necessarily normally  distributed.</a:t>
            </a:r>
            <a:endParaRPr sz="2200">
              <a:latin typeface="Calibri"/>
              <a:cs typeface="Calibri"/>
            </a:endParaRPr>
          </a:p>
          <a:p>
            <a:pPr>
              <a:lnSpc>
                <a:spcPct val="100000"/>
              </a:lnSpc>
              <a:spcBef>
                <a:spcPts val="40"/>
              </a:spcBef>
            </a:pPr>
            <a:endParaRPr sz="2400">
              <a:latin typeface="Calibri"/>
              <a:cs typeface="Calibri"/>
            </a:endParaRPr>
          </a:p>
          <a:p>
            <a:pPr marL="12700">
              <a:lnSpc>
                <a:spcPct val="100000"/>
              </a:lnSpc>
            </a:pPr>
            <a:r>
              <a:rPr sz="2400" i="1" dirty="0">
                <a:latin typeface="Calibri"/>
                <a:cs typeface="Calibri"/>
              </a:rPr>
              <a:t>P</a:t>
            </a:r>
            <a:r>
              <a:rPr sz="2400" dirty="0">
                <a:latin typeface="Calibri"/>
                <a:cs typeface="Calibri"/>
              </a:rPr>
              <a:t>-value is </a:t>
            </a:r>
            <a:r>
              <a:rPr sz="2400" spc="-5" dirty="0">
                <a:latin typeface="Calibri"/>
                <a:cs typeface="Calibri"/>
              </a:rPr>
              <a:t>approximate, </a:t>
            </a:r>
            <a:r>
              <a:rPr sz="2400" spc="5" dirty="0">
                <a:latin typeface="Calibri"/>
                <a:cs typeface="Calibri"/>
              </a:rPr>
              <a:t>but </a:t>
            </a:r>
            <a:r>
              <a:rPr sz="2400" spc="-5" dirty="0">
                <a:latin typeface="Calibri"/>
                <a:cs typeface="Calibri"/>
              </a:rPr>
              <a:t>approximation improves with sample</a:t>
            </a:r>
            <a:r>
              <a:rPr sz="2400" dirty="0">
                <a:latin typeface="Calibri"/>
                <a:cs typeface="Calibri"/>
              </a:rPr>
              <a:t> size.</a:t>
            </a:r>
            <a:endParaRPr sz="24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3039110" cy="391160"/>
          </a:xfrm>
          <a:prstGeom prst="rect">
            <a:avLst/>
          </a:prstGeom>
        </p:spPr>
        <p:txBody>
          <a:bodyPr vert="horz" wrap="square" lIns="0" tIns="12700" rIns="0" bIns="0" rtlCol="0">
            <a:spAutoFit/>
          </a:bodyPr>
          <a:lstStyle/>
          <a:p>
            <a:pPr marL="12700">
              <a:lnSpc>
                <a:spcPct val="100000"/>
              </a:lnSpc>
              <a:spcBef>
                <a:spcPts val="100"/>
              </a:spcBef>
            </a:pPr>
            <a:r>
              <a:rPr spc="-5" dirty="0"/>
              <a:t>Log-likelihood ratio test</a:t>
            </a:r>
          </a:p>
        </p:txBody>
      </p:sp>
      <p:sp>
        <p:nvSpPr>
          <p:cNvPr id="3" name="object 3"/>
          <p:cNvSpPr txBox="1"/>
          <p:nvPr/>
        </p:nvSpPr>
        <p:spPr>
          <a:xfrm>
            <a:off x="3337052" y="1633220"/>
            <a:ext cx="11156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𝐺 = 2</a:t>
            </a:r>
            <a:r>
              <a:rPr sz="2400" spc="-250" dirty="0">
                <a:latin typeface="Cambria Math"/>
                <a:cs typeface="Cambria Math"/>
              </a:rPr>
              <a:t> </a:t>
            </a:r>
            <a:r>
              <a:rPr sz="2400" spc="-5" dirty="0">
                <a:latin typeface="Cambria Math"/>
                <a:cs typeface="Cambria Math"/>
              </a:rPr>
              <a:t>ln</a:t>
            </a:r>
            <a:endParaRPr sz="2400">
              <a:latin typeface="Cambria Math"/>
              <a:cs typeface="Cambria Math"/>
            </a:endParaRPr>
          </a:p>
        </p:txBody>
      </p:sp>
      <p:sp>
        <p:nvSpPr>
          <p:cNvPr id="4" name="object 4"/>
          <p:cNvSpPr txBox="1"/>
          <p:nvPr/>
        </p:nvSpPr>
        <p:spPr>
          <a:xfrm>
            <a:off x="4480052" y="1331467"/>
            <a:ext cx="3155950" cy="897255"/>
          </a:xfrm>
          <a:prstGeom prst="rect">
            <a:avLst/>
          </a:prstGeom>
        </p:spPr>
        <p:txBody>
          <a:bodyPr vert="horz" wrap="square" lIns="0" tIns="82550" rIns="0" bIns="0" rtlCol="0">
            <a:spAutoFit/>
          </a:bodyPr>
          <a:lstStyle/>
          <a:p>
            <a:pPr algn="ctr">
              <a:lnSpc>
                <a:spcPct val="100000"/>
              </a:lnSpc>
              <a:spcBef>
                <a:spcPts val="650"/>
              </a:spcBef>
            </a:pPr>
            <a:r>
              <a:rPr sz="2400" dirty="0">
                <a:latin typeface="Cambria Math"/>
                <a:cs typeface="Cambria Math"/>
              </a:rPr>
              <a:t>𝐿</a:t>
            </a:r>
            <a:r>
              <a:rPr sz="3600" baseline="2314" dirty="0">
                <a:latin typeface="Cambria Math"/>
                <a:cs typeface="Cambria Math"/>
              </a:rPr>
              <a:t>[</a:t>
            </a:r>
            <a:r>
              <a:rPr sz="2400" dirty="0">
                <a:latin typeface="Cambria Math"/>
                <a:cs typeface="Cambria Math"/>
              </a:rPr>
              <a:t>full </a:t>
            </a:r>
            <a:r>
              <a:rPr sz="2400" spc="-5" dirty="0">
                <a:latin typeface="Cambria Math"/>
                <a:cs typeface="Cambria Math"/>
              </a:rPr>
              <a:t>model </a:t>
            </a:r>
            <a:r>
              <a:rPr sz="3600" baseline="2314" dirty="0">
                <a:latin typeface="Cambria Math"/>
                <a:cs typeface="Cambria Math"/>
              </a:rPr>
              <a:t>|</a:t>
            </a:r>
            <a:r>
              <a:rPr sz="3600" spc="-15" baseline="2314" dirty="0">
                <a:latin typeface="Cambria Math"/>
                <a:cs typeface="Cambria Math"/>
              </a:rPr>
              <a:t> </a:t>
            </a:r>
            <a:r>
              <a:rPr sz="2400" spc="-5" dirty="0">
                <a:latin typeface="Cambria Math"/>
                <a:cs typeface="Cambria Math"/>
              </a:rPr>
              <a:t>data]</a:t>
            </a:r>
            <a:endParaRPr sz="2400">
              <a:latin typeface="Cambria Math"/>
              <a:cs typeface="Cambria Math"/>
            </a:endParaRPr>
          </a:p>
          <a:p>
            <a:pPr algn="ctr">
              <a:lnSpc>
                <a:spcPct val="100000"/>
              </a:lnSpc>
              <a:spcBef>
                <a:spcPts val="555"/>
              </a:spcBef>
            </a:pPr>
            <a:r>
              <a:rPr sz="2400" dirty="0">
                <a:latin typeface="Cambria Math"/>
                <a:cs typeface="Cambria Math"/>
              </a:rPr>
              <a:t>𝐿</a:t>
            </a:r>
            <a:r>
              <a:rPr sz="3600" baseline="2314" dirty="0">
                <a:latin typeface="Cambria Math"/>
                <a:cs typeface="Cambria Math"/>
              </a:rPr>
              <a:t>[</a:t>
            </a:r>
            <a:r>
              <a:rPr sz="2400" dirty="0">
                <a:latin typeface="Cambria Math"/>
                <a:cs typeface="Cambria Math"/>
              </a:rPr>
              <a:t>reduced model </a:t>
            </a:r>
            <a:r>
              <a:rPr sz="3600" baseline="2314" dirty="0">
                <a:latin typeface="Cambria Math"/>
                <a:cs typeface="Cambria Math"/>
              </a:rPr>
              <a:t>|</a:t>
            </a:r>
            <a:r>
              <a:rPr sz="3600" spc="-104" baseline="2314" dirty="0">
                <a:latin typeface="Cambria Math"/>
                <a:cs typeface="Cambria Math"/>
              </a:rPr>
              <a:t> </a:t>
            </a:r>
            <a:r>
              <a:rPr sz="2400" spc="-5" dirty="0">
                <a:latin typeface="Cambria Math"/>
                <a:cs typeface="Cambria Math"/>
              </a:rPr>
              <a:t>data]</a:t>
            </a:r>
            <a:endParaRPr sz="2400">
              <a:latin typeface="Cambria Math"/>
              <a:cs typeface="Cambria Math"/>
            </a:endParaRPr>
          </a:p>
        </p:txBody>
      </p:sp>
      <p:sp>
        <p:nvSpPr>
          <p:cNvPr id="5" name="object 5"/>
          <p:cNvSpPr/>
          <p:nvPr/>
        </p:nvSpPr>
        <p:spPr>
          <a:xfrm>
            <a:off x="4492752" y="1863851"/>
            <a:ext cx="3130550" cy="0"/>
          </a:xfrm>
          <a:custGeom>
            <a:avLst/>
            <a:gdLst/>
            <a:ahLst/>
            <a:cxnLst/>
            <a:rect l="l" t="t" r="r" b="b"/>
            <a:pathLst>
              <a:path w="3130550">
                <a:moveTo>
                  <a:pt x="0" y="0"/>
                </a:moveTo>
                <a:lnTo>
                  <a:pt x="3130296" y="0"/>
                </a:lnTo>
              </a:path>
            </a:pathLst>
          </a:custGeom>
          <a:ln w="21336">
            <a:solidFill>
              <a:srgbClr val="000000"/>
            </a:solidFill>
          </a:ln>
        </p:spPr>
        <p:txBody>
          <a:bodyPr wrap="square" lIns="0" tIns="0" rIns="0" bIns="0" rtlCol="0"/>
          <a:lstStyle/>
          <a:p>
            <a:endParaRPr/>
          </a:p>
        </p:txBody>
      </p:sp>
      <p:sp>
        <p:nvSpPr>
          <p:cNvPr id="6" name="object 6"/>
          <p:cNvSpPr txBox="1"/>
          <p:nvPr/>
        </p:nvSpPr>
        <p:spPr>
          <a:xfrm>
            <a:off x="642339" y="2532514"/>
            <a:ext cx="9153525" cy="3434715"/>
          </a:xfrm>
          <a:prstGeom prst="rect">
            <a:avLst/>
          </a:prstGeom>
        </p:spPr>
        <p:txBody>
          <a:bodyPr vert="horz" wrap="square" lIns="0" tIns="13335" rIns="0" bIns="0" rtlCol="0">
            <a:spAutoFit/>
          </a:bodyPr>
          <a:lstStyle/>
          <a:p>
            <a:pPr marL="88900">
              <a:lnSpc>
                <a:spcPct val="100000"/>
              </a:lnSpc>
              <a:spcBef>
                <a:spcPts val="105"/>
              </a:spcBef>
            </a:pPr>
            <a:r>
              <a:rPr sz="2200" i="1" spc="5" dirty="0">
                <a:latin typeface="Calibri"/>
                <a:cs typeface="Calibri"/>
              </a:rPr>
              <a:t>G </a:t>
            </a:r>
            <a:r>
              <a:rPr sz="2200" dirty="0">
                <a:latin typeface="Calibri"/>
                <a:cs typeface="Calibri"/>
              </a:rPr>
              <a:t>is the </a:t>
            </a:r>
            <a:r>
              <a:rPr sz="2200" spc="-5" dirty="0">
                <a:latin typeface="Calibri"/>
                <a:cs typeface="Calibri"/>
              </a:rPr>
              <a:t>log-likelihood ratio </a:t>
            </a:r>
            <a:r>
              <a:rPr sz="2200" dirty="0">
                <a:latin typeface="Calibri"/>
                <a:cs typeface="Calibri"/>
              </a:rPr>
              <a:t>test</a:t>
            </a:r>
            <a:r>
              <a:rPr sz="2200" spc="-30" dirty="0">
                <a:latin typeface="Calibri"/>
                <a:cs typeface="Calibri"/>
              </a:rPr>
              <a:t> </a:t>
            </a:r>
            <a:r>
              <a:rPr sz="2200" spc="-5" dirty="0">
                <a:latin typeface="Calibri"/>
                <a:cs typeface="Calibri"/>
              </a:rPr>
              <a:t>statistic.</a:t>
            </a:r>
            <a:endParaRPr sz="2200">
              <a:latin typeface="Calibri"/>
              <a:cs typeface="Calibri"/>
            </a:endParaRPr>
          </a:p>
          <a:p>
            <a:pPr>
              <a:lnSpc>
                <a:spcPct val="100000"/>
              </a:lnSpc>
              <a:spcBef>
                <a:spcPts val="50"/>
              </a:spcBef>
            </a:pPr>
            <a:endParaRPr sz="2200">
              <a:latin typeface="Calibri"/>
              <a:cs typeface="Calibri"/>
            </a:endParaRPr>
          </a:p>
          <a:p>
            <a:pPr marL="88900">
              <a:lnSpc>
                <a:spcPct val="100000"/>
              </a:lnSpc>
            </a:pPr>
            <a:r>
              <a:rPr sz="2200" dirty="0">
                <a:latin typeface="Calibri"/>
                <a:cs typeface="Calibri"/>
              </a:rPr>
              <a:t>Under </a:t>
            </a:r>
            <a:r>
              <a:rPr sz="2200" spc="-10" dirty="0">
                <a:latin typeface="Calibri"/>
                <a:cs typeface="Calibri"/>
              </a:rPr>
              <a:t>H</a:t>
            </a:r>
            <a:r>
              <a:rPr sz="2175" spc="-15" baseline="-7662" dirty="0">
                <a:latin typeface="Calibri"/>
                <a:cs typeface="Calibri"/>
              </a:rPr>
              <a:t>0</a:t>
            </a:r>
            <a:r>
              <a:rPr sz="2200" spc="-10" dirty="0">
                <a:latin typeface="Calibri"/>
                <a:cs typeface="Calibri"/>
              </a:rPr>
              <a:t>, </a:t>
            </a:r>
            <a:r>
              <a:rPr sz="2200" i="1" spc="5" dirty="0">
                <a:latin typeface="Calibri"/>
                <a:cs typeface="Calibri"/>
              </a:rPr>
              <a:t>G </a:t>
            </a:r>
            <a:r>
              <a:rPr sz="2200" dirty="0">
                <a:latin typeface="Calibri"/>
                <a:cs typeface="Calibri"/>
              </a:rPr>
              <a:t>is </a:t>
            </a:r>
            <a:r>
              <a:rPr sz="2200" spc="-5" dirty="0">
                <a:latin typeface="Calibri"/>
                <a:cs typeface="Calibri"/>
              </a:rPr>
              <a:t>approximately χ</a:t>
            </a:r>
            <a:r>
              <a:rPr sz="2175" spc="-7" baseline="28735" dirty="0">
                <a:latin typeface="Calibri"/>
                <a:cs typeface="Calibri"/>
              </a:rPr>
              <a:t>2</a:t>
            </a:r>
            <a:r>
              <a:rPr sz="2175" spc="277" baseline="28735" dirty="0">
                <a:latin typeface="Calibri"/>
                <a:cs typeface="Calibri"/>
              </a:rPr>
              <a:t> </a:t>
            </a:r>
            <a:r>
              <a:rPr sz="2200" spc="-5" dirty="0">
                <a:latin typeface="Calibri"/>
                <a:cs typeface="Calibri"/>
              </a:rPr>
              <a:t>distributed.</a:t>
            </a:r>
            <a:endParaRPr sz="2200">
              <a:latin typeface="Calibri"/>
              <a:cs typeface="Calibri"/>
            </a:endParaRPr>
          </a:p>
          <a:p>
            <a:pPr>
              <a:lnSpc>
                <a:spcPct val="100000"/>
              </a:lnSpc>
            </a:pPr>
            <a:endParaRPr sz="2200">
              <a:latin typeface="Calibri"/>
              <a:cs typeface="Calibri"/>
            </a:endParaRPr>
          </a:p>
          <a:p>
            <a:pPr marL="88900" marR="43180">
              <a:lnSpc>
                <a:spcPct val="101800"/>
              </a:lnSpc>
            </a:pPr>
            <a:r>
              <a:rPr sz="2200" dirty="0">
                <a:latin typeface="Calibri"/>
                <a:cs typeface="Calibri"/>
              </a:rPr>
              <a:t>Degrees </a:t>
            </a:r>
            <a:r>
              <a:rPr sz="2200" spc="5" dirty="0">
                <a:latin typeface="Calibri"/>
                <a:cs typeface="Calibri"/>
              </a:rPr>
              <a:t>of </a:t>
            </a:r>
            <a:r>
              <a:rPr sz="2200" spc="-5" dirty="0">
                <a:latin typeface="Calibri"/>
                <a:cs typeface="Calibri"/>
              </a:rPr>
              <a:t>freedom </a:t>
            </a:r>
            <a:r>
              <a:rPr sz="2200" dirty="0">
                <a:latin typeface="Calibri"/>
                <a:cs typeface="Calibri"/>
              </a:rPr>
              <a:t>are </a:t>
            </a:r>
            <a:r>
              <a:rPr sz="2200" spc="-5" dirty="0">
                <a:latin typeface="Calibri"/>
                <a:cs typeface="Calibri"/>
              </a:rPr>
              <a:t>equal </a:t>
            </a:r>
            <a:r>
              <a:rPr sz="2200" dirty="0">
                <a:latin typeface="Calibri"/>
                <a:cs typeface="Calibri"/>
              </a:rPr>
              <a:t>to the </a:t>
            </a:r>
            <a:r>
              <a:rPr sz="2200" spc="-5" dirty="0">
                <a:latin typeface="Calibri"/>
                <a:cs typeface="Calibri"/>
              </a:rPr>
              <a:t>difference between </a:t>
            </a:r>
            <a:r>
              <a:rPr sz="2200" dirty="0">
                <a:latin typeface="Calibri"/>
                <a:cs typeface="Calibri"/>
              </a:rPr>
              <a:t>the </a:t>
            </a:r>
            <a:r>
              <a:rPr sz="2200" spc="-5" dirty="0">
                <a:latin typeface="Calibri"/>
                <a:cs typeface="Calibri"/>
              </a:rPr>
              <a:t>full </a:t>
            </a:r>
            <a:r>
              <a:rPr sz="2200" dirty="0">
                <a:latin typeface="Calibri"/>
                <a:cs typeface="Calibri"/>
              </a:rPr>
              <a:t>model </a:t>
            </a:r>
            <a:r>
              <a:rPr sz="2200" spc="-5" dirty="0">
                <a:latin typeface="Calibri"/>
                <a:cs typeface="Calibri"/>
              </a:rPr>
              <a:t>and </a:t>
            </a:r>
            <a:r>
              <a:rPr sz="2200" dirty="0">
                <a:latin typeface="Calibri"/>
                <a:cs typeface="Calibri"/>
              </a:rPr>
              <a:t>the  reduced model in the </a:t>
            </a:r>
            <a:r>
              <a:rPr sz="2200" spc="-5" dirty="0">
                <a:latin typeface="Calibri"/>
                <a:cs typeface="Calibri"/>
              </a:rPr>
              <a:t>number </a:t>
            </a:r>
            <a:r>
              <a:rPr sz="2200" spc="5" dirty="0">
                <a:latin typeface="Calibri"/>
                <a:cs typeface="Calibri"/>
              </a:rPr>
              <a:t>of </a:t>
            </a:r>
            <a:r>
              <a:rPr sz="2200" spc="-5" dirty="0">
                <a:latin typeface="Calibri"/>
                <a:cs typeface="Calibri"/>
              </a:rPr>
              <a:t>parameters estimated from </a:t>
            </a:r>
            <a:r>
              <a:rPr sz="2200" dirty="0">
                <a:latin typeface="Calibri"/>
                <a:cs typeface="Calibri"/>
              </a:rPr>
              <a:t>the</a:t>
            </a:r>
            <a:r>
              <a:rPr sz="2200" spc="-50" dirty="0">
                <a:latin typeface="Calibri"/>
                <a:cs typeface="Calibri"/>
              </a:rPr>
              <a:t> </a:t>
            </a:r>
            <a:r>
              <a:rPr sz="2200" spc="-5" dirty="0">
                <a:latin typeface="Calibri"/>
                <a:cs typeface="Calibri"/>
              </a:rPr>
              <a:t>data.</a:t>
            </a:r>
            <a:endParaRPr sz="2200">
              <a:latin typeface="Calibri"/>
              <a:cs typeface="Calibri"/>
            </a:endParaRPr>
          </a:p>
          <a:p>
            <a:pPr>
              <a:lnSpc>
                <a:spcPct val="100000"/>
              </a:lnSpc>
              <a:spcBef>
                <a:spcPts val="50"/>
              </a:spcBef>
            </a:pPr>
            <a:endParaRPr sz="2200">
              <a:latin typeface="Calibri"/>
              <a:cs typeface="Calibri"/>
            </a:endParaRPr>
          </a:p>
          <a:p>
            <a:pPr marL="88900">
              <a:lnSpc>
                <a:spcPct val="100000"/>
              </a:lnSpc>
            </a:pPr>
            <a:r>
              <a:rPr sz="2200" dirty="0">
                <a:latin typeface="Calibri"/>
                <a:cs typeface="Calibri"/>
              </a:rPr>
              <a:t>Very </a:t>
            </a:r>
            <a:r>
              <a:rPr sz="2200" spc="-5" dirty="0">
                <a:latin typeface="Calibri"/>
                <a:cs typeface="Calibri"/>
              </a:rPr>
              <a:t>general </a:t>
            </a:r>
            <a:r>
              <a:rPr sz="2200" dirty="0">
                <a:latin typeface="Calibri"/>
                <a:cs typeface="Calibri"/>
              </a:rPr>
              <a:t>method – </a:t>
            </a:r>
            <a:r>
              <a:rPr sz="2200" spc="-10" dirty="0">
                <a:latin typeface="Calibri"/>
                <a:cs typeface="Calibri"/>
              </a:rPr>
              <a:t>applies to </a:t>
            </a:r>
            <a:r>
              <a:rPr sz="2200" spc="-5" dirty="0">
                <a:latin typeface="Calibri"/>
                <a:cs typeface="Calibri"/>
              </a:rPr>
              <a:t>any</a:t>
            </a:r>
            <a:r>
              <a:rPr sz="2200" dirty="0">
                <a:latin typeface="Calibri"/>
                <a:cs typeface="Calibri"/>
              </a:rPr>
              <a:t> </a:t>
            </a:r>
            <a:r>
              <a:rPr sz="2200" spc="-5" dirty="0">
                <a:latin typeface="Calibri"/>
                <a:cs typeface="Calibri"/>
              </a:rPr>
              <a:t>data.</a:t>
            </a:r>
            <a:endParaRPr sz="2200">
              <a:latin typeface="Calibri"/>
              <a:cs typeface="Calibri"/>
            </a:endParaRPr>
          </a:p>
          <a:p>
            <a:pPr>
              <a:lnSpc>
                <a:spcPct val="100000"/>
              </a:lnSpc>
              <a:spcBef>
                <a:spcPts val="55"/>
              </a:spcBef>
            </a:pPr>
            <a:endParaRPr sz="2200">
              <a:latin typeface="Calibri"/>
              <a:cs typeface="Calibri"/>
            </a:endParaRPr>
          </a:p>
          <a:p>
            <a:pPr marL="88900">
              <a:lnSpc>
                <a:spcPct val="100000"/>
              </a:lnSpc>
            </a:pPr>
            <a:r>
              <a:rPr sz="2200" dirty="0">
                <a:latin typeface="Calibri"/>
                <a:cs typeface="Calibri"/>
              </a:rPr>
              <a:t>The </a:t>
            </a:r>
            <a:r>
              <a:rPr sz="2200" spc="-5" dirty="0">
                <a:latin typeface="Calibri"/>
                <a:cs typeface="Calibri"/>
              </a:rPr>
              <a:t>approximation </a:t>
            </a:r>
            <a:r>
              <a:rPr sz="2200" spc="-10" dirty="0">
                <a:latin typeface="Calibri"/>
                <a:cs typeface="Calibri"/>
              </a:rPr>
              <a:t>to </a:t>
            </a:r>
            <a:r>
              <a:rPr sz="2200" dirty="0">
                <a:latin typeface="Calibri"/>
                <a:cs typeface="Calibri"/>
              </a:rPr>
              <a:t>the </a:t>
            </a:r>
            <a:r>
              <a:rPr sz="2200" spc="-20" dirty="0">
                <a:latin typeface="Calibri"/>
                <a:cs typeface="Calibri"/>
              </a:rPr>
              <a:t>χ</a:t>
            </a:r>
            <a:r>
              <a:rPr sz="2175" spc="-30" baseline="28735" dirty="0">
                <a:latin typeface="Calibri"/>
                <a:cs typeface="Calibri"/>
              </a:rPr>
              <a:t>2 </a:t>
            </a:r>
            <a:r>
              <a:rPr sz="2200" spc="-5" dirty="0">
                <a:latin typeface="Calibri"/>
                <a:cs typeface="Calibri"/>
              </a:rPr>
              <a:t>distribution improves with increasing sample</a:t>
            </a:r>
            <a:r>
              <a:rPr sz="2200" spc="-55" dirty="0">
                <a:latin typeface="Calibri"/>
                <a:cs typeface="Calibri"/>
              </a:rPr>
              <a:t> </a:t>
            </a:r>
            <a:r>
              <a:rPr sz="2200" spc="-5" dirty="0">
                <a:latin typeface="Calibri"/>
                <a:cs typeface="Calibri"/>
              </a:rPr>
              <a:t>size.</a:t>
            </a:r>
            <a:endParaRPr sz="22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2202815" cy="689932"/>
          </a:xfrm>
          <a:prstGeom prst="rect">
            <a:avLst/>
          </a:prstGeom>
        </p:spPr>
        <p:txBody>
          <a:bodyPr vert="horz" wrap="square" lIns="0" tIns="12700" rIns="0" bIns="0" rtlCol="0">
            <a:spAutoFit/>
          </a:bodyPr>
          <a:lstStyle/>
          <a:p>
            <a:pPr marL="12700">
              <a:lnSpc>
                <a:spcPct val="100000"/>
              </a:lnSpc>
              <a:spcBef>
                <a:spcPts val="100"/>
              </a:spcBef>
            </a:pPr>
            <a:r>
              <a:rPr sz="4400" b="0" dirty="0">
                <a:solidFill>
                  <a:schemeClr val="accent1">
                    <a:lumMod val="75000"/>
                  </a:schemeClr>
                </a:solidFill>
              </a:rPr>
              <a:t>Outline</a:t>
            </a:r>
            <a:endParaRPr sz="4400" b="0" spc="-5" dirty="0">
              <a:solidFill>
                <a:schemeClr val="accent1">
                  <a:lumMod val="75000"/>
                </a:schemeClr>
              </a:solidFill>
            </a:endParaRPr>
          </a:p>
        </p:txBody>
      </p:sp>
      <p:sp>
        <p:nvSpPr>
          <p:cNvPr id="3" name="object 3"/>
          <p:cNvSpPr txBox="1"/>
          <p:nvPr/>
        </p:nvSpPr>
        <p:spPr>
          <a:xfrm>
            <a:off x="1981200" y="1600200"/>
            <a:ext cx="6705600" cy="4759636"/>
          </a:xfrm>
          <a:prstGeom prst="rect">
            <a:avLst/>
          </a:prstGeom>
        </p:spPr>
        <p:txBody>
          <a:bodyPr vert="horz" wrap="square" lIns="0" tIns="210185" rIns="0" bIns="0" rtlCol="0">
            <a:spAutoFit/>
          </a:bodyPr>
          <a:lstStyle/>
          <a:p>
            <a:pPr marL="354965" indent="-342900">
              <a:lnSpc>
                <a:spcPct val="100000"/>
              </a:lnSpc>
              <a:spcBef>
                <a:spcPts val="1655"/>
              </a:spcBef>
              <a:buFont typeface="Arial" panose="020B0604020202020204" pitchFamily="34" charset="0"/>
              <a:buChar char="•"/>
              <a:tabLst>
                <a:tab pos="241935" algn="l"/>
              </a:tabLst>
            </a:pPr>
            <a:r>
              <a:rPr sz="2200" dirty="0">
                <a:latin typeface="Calibri"/>
                <a:cs typeface="Calibri"/>
              </a:rPr>
              <a:t>What is</a:t>
            </a:r>
            <a:r>
              <a:rPr sz="2200" spc="5" dirty="0">
                <a:latin typeface="Calibri"/>
                <a:cs typeface="Calibri"/>
              </a:rPr>
              <a:t> </a:t>
            </a:r>
            <a:r>
              <a:rPr sz="2200" dirty="0">
                <a:latin typeface="Calibri"/>
                <a:cs typeface="Calibri"/>
              </a:rPr>
              <a:t>probability</a:t>
            </a:r>
          </a:p>
          <a:p>
            <a:pPr marL="354965" indent="-342900">
              <a:lnSpc>
                <a:spcPct val="100000"/>
              </a:lnSpc>
              <a:spcBef>
                <a:spcPts val="1560"/>
              </a:spcBef>
              <a:buFont typeface="Arial" panose="020B0604020202020204" pitchFamily="34" charset="0"/>
              <a:buChar char="•"/>
              <a:tabLst>
                <a:tab pos="241935" algn="l"/>
              </a:tabLst>
            </a:pPr>
            <a:r>
              <a:rPr sz="2200" dirty="0">
                <a:latin typeface="Calibri"/>
                <a:cs typeface="Calibri"/>
              </a:rPr>
              <a:t>What is</a:t>
            </a:r>
            <a:r>
              <a:rPr sz="2200" spc="5" dirty="0">
                <a:latin typeface="Calibri"/>
                <a:cs typeface="Calibri"/>
              </a:rPr>
              <a:t> </a:t>
            </a:r>
            <a:r>
              <a:rPr sz="2200" dirty="0">
                <a:latin typeface="Calibri"/>
                <a:cs typeface="Calibri"/>
              </a:rPr>
              <a:t>likelihood</a:t>
            </a:r>
          </a:p>
          <a:p>
            <a:pPr marL="354965" indent="-342900">
              <a:lnSpc>
                <a:spcPct val="100000"/>
              </a:lnSpc>
              <a:spcBef>
                <a:spcPts val="1465"/>
              </a:spcBef>
              <a:buFont typeface="Arial" panose="020B0604020202020204" pitchFamily="34" charset="0"/>
              <a:buChar char="•"/>
              <a:tabLst>
                <a:tab pos="241935" algn="l"/>
              </a:tabLst>
            </a:pPr>
            <a:r>
              <a:rPr sz="2200" spc="5" dirty="0">
                <a:latin typeface="Calibri"/>
                <a:cs typeface="Calibri"/>
              </a:rPr>
              <a:t>Maximum likelihood</a:t>
            </a:r>
            <a:r>
              <a:rPr sz="2200" spc="-30" dirty="0">
                <a:latin typeface="Calibri"/>
                <a:cs typeface="Calibri"/>
              </a:rPr>
              <a:t> </a:t>
            </a:r>
            <a:r>
              <a:rPr sz="2200" spc="5" dirty="0">
                <a:latin typeface="Calibri"/>
                <a:cs typeface="Calibri"/>
              </a:rPr>
              <a:t>estimation</a:t>
            </a:r>
            <a:endParaRPr sz="2200" dirty="0">
              <a:latin typeface="Calibri"/>
              <a:cs typeface="Calibri"/>
            </a:endParaRPr>
          </a:p>
          <a:p>
            <a:pPr marL="354965" indent="-342900">
              <a:lnSpc>
                <a:spcPct val="100000"/>
              </a:lnSpc>
              <a:spcBef>
                <a:spcPts val="1440"/>
              </a:spcBef>
              <a:buFont typeface="Arial" panose="020B0604020202020204" pitchFamily="34" charset="0"/>
              <a:buChar char="•"/>
              <a:tabLst>
                <a:tab pos="241935" algn="l"/>
              </a:tabLst>
            </a:pPr>
            <a:r>
              <a:rPr sz="2200" dirty="0">
                <a:latin typeface="Calibri"/>
                <a:cs typeface="Calibri"/>
              </a:rPr>
              <a:t>Example 1: estimate a</a:t>
            </a:r>
            <a:r>
              <a:rPr sz="2200" spc="-5" dirty="0">
                <a:latin typeface="Calibri"/>
                <a:cs typeface="Calibri"/>
              </a:rPr>
              <a:t> </a:t>
            </a:r>
            <a:r>
              <a:rPr sz="2200" dirty="0">
                <a:latin typeface="Calibri"/>
                <a:cs typeface="Calibri"/>
              </a:rPr>
              <a:t>proportion</a:t>
            </a:r>
          </a:p>
          <a:p>
            <a:pPr marL="354965" indent="-342900">
              <a:lnSpc>
                <a:spcPct val="100000"/>
              </a:lnSpc>
              <a:spcBef>
                <a:spcPts val="1440"/>
              </a:spcBef>
              <a:buFont typeface="Arial" panose="020B0604020202020204" pitchFamily="34" charset="0"/>
              <a:buChar char="•"/>
              <a:tabLst>
                <a:tab pos="241935" algn="l"/>
              </a:tabLst>
            </a:pPr>
            <a:r>
              <a:rPr sz="2200" spc="5" dirty="0">
                <a:latin typeface="Calibri"/>
                <a:cs typeface="Calibri"/>
              </a:rPr>
              <a:t>Likelihood works backward from</a:t>
            </a:r>
            <a:r>
              <a:rPr sz="2200" spc="-5" dirty="0">
                <a:latin typeface="Calibri"/>
                <a:cs typeface="Calibri"/>
              </a:rPr>
              <a:t> </a:t>
            </a:r>
            <a:r>
              <a:rPr sz="2200" spc="5" dirty="0">
                <a:latin typeface="Calibri"/>
                <a:cs typeface="Calibri"/>
              </a:rPr>
              <a:t>probability</a:t>
            </a:r>
            <a:endParaRPr sz="2200" dirty="0">
              <a:latin typeface="Calibri"/>
              <a:cs typeface="Calibri"/>
            </a:endParaRPr>
          </a:p>
          <a:p>
            <a:pPr marL="354965" indent="-342900">
              <a:lnSpc>
                <a:spcPct val="100000"/>
              </a:lnSpc>
              <a:spcBef>
                <a:spcPts val="1465"/>
              </a:spcBef>
              <a:buFont typeface="Arial" panose="020B0604020202020204" pitchFamily="34" charset="0"/>
              <a:buChar char="•"/>
              <a:tabLst>
                <a:tab pos="241935" algn="l"/>
              </a:tabLst>
            </a:pPr>
            <a:r>
              <a:rPr sz="2200" dirty="0">
                <a:latin typeface="Calibri"/>
                <a:cs typeface="Calibri"/>
              </a:rPr>
              <a:t>Likelihood-based </a:t>
            </a:r>
            <a:r>
              <a:rPr sz="2200" spc="-10" dirty="0">
                <a:latin typeface="Calibri"/>
                <a:cs typeface="Calibri"/>
              </a:rPr>
              <a:t>confidence</a:t>
            </a:r>
            <a:r>
              <a:rPr sz="2200" spc="10" dirty="0">
                <a:latin typeface="Calibri"/>
                <a:cs typeface="Calibri"/>
              </a:rPr>
              <a:t> </a:t>
            </a:r>
            <a:r>
              <a:rPr sz="2200" spc="-10" dirty="0">
                <a:latin typeface="Calibri"/>
                <a:cs typeface="Calibri"/>
              </a:rPr>
              <a:t>intervals</a:t>
            </a:r>
            <a:endParaRPr sz="2200" dirty="0">
              <a:latin typeface="Calibri"/>
              <a:cs typeface="Calibri"/>
            </a:endParaRPr>
          </a:p>
          <a:p>
            <a:pPr marL="354965" indent="-342900">
              <a:lnSpc>
                <a:spcPct val="100000"/>
              </a:lnSpc>
              <a:spcBef>
                <a:spcPts val="1440"/>
              </a:spcBef>
              <a:buFont typeface="Arial" panose="020B0604020202020204" pitchFamily="34" charset="0"/>
              <a:buChar char="•"/>
              <a:tabLst>
                <a:tab pos="241935" algn="l"/>
              </a:tabLst>
            </a:pPr>
            <a:r>
              <a:rPr sz="2200" dirty="0">
                <a:latin typeface="Calibri"/>
                <a:cs typeface="Calibri"/>
              </a:rPr>
              <a:t>Example 2: </a:t>
            </a:r>
            <a:r>
              <a:rPr sz="2200" spc="5" dirty="0">
                <a:latin typeface="Calibri"/>
                <a:cs typeface="Calibri"/>
              </a:rPr>
              <a:t>estimate </a:t>
            </a:r>
            <a:r>
              <a:rPr sz="2200" dirty="0">
                <a:latin typeface="Calibri"/>
                <a:cs typeface="Calibri"/>
              </a:rPr>
              <a:t>survival</a:t>
            </a:r>
            <a:r>
              <a:rPr sz="2200" spc="5" dirty="0">
                <a:latin typeface="Calibri"/>
                <a:cs typeface="Calibri"/>
              </a:rPr>
              <a:t> </a:t>
            </a:r>
            <a:r>
              <a:rPr sz="2200" dirty="0">
                <a:latin typeface="Calibri"/>
                <a:cs typeface="Calibri"/>
              </a:rPr>
              <a:t>curve</a:t>
            </a:r>
          </a:p>
          <a:p>
            <a:pPr marL="354965" indent="-342900">
              <a:lnSpc>
                <a:spcPct val="100000"/>
              </a:lnSpc>
              <a:spcBef>
                <a:spcPts val="1440"/>
              </a:spcBef>
              <a:buFont typeface="Arial" panose="020B0604020202020204" pitchFamily="34" charset="0"/>
              <a:buChar char="•"/>
              <a:tabLst>
                <a:tab pos="241935" algn="l"/>
              </a:tabLst>
            </a:pPr>
            <a:r>
              <a:rPr sz="2200" dirty="0">
                <a:latin typeface="Calibri"/>
                <a:cs typeface="Calibri"/>
              </a:rPr>
              <a:t>Log-likelihood </a:t>
            </a:r>
            <a:r>
              <a:rPr sz="2200" spc="-5" dirty="0">
                <a:latin typeface="Calibri"/>
                <a:cs typeface="Calibri"/>
              </a:rPr>
              <a:t>ratio</a:t>
            </a:r>
            <a:r>
              <a:rPr sz="2200" spc="-15" dirty="0">
                <a:latin typeface="Calibri"/>
                <a:cs typeface="Calibri"/>
              </a:rPr>
              <a:t> </a:t>
            </a:r>
            <a:r>
              <a:rPr sz="2200" spc="-5" dirty="0">
                <a:latin typeface="Calibri"/>
                <a:cs typeface="Calibri"/>
              </a:rPr>
              <a:t>test</a:t>
            </a:r>
            <a:endParaRPr sz="2200" dirty="0">
              <a:latin typeface="Calibri"/>
              <a:cs typeface="Calibri"/>
            </a:endParaRPr>
          </a:p>
          <a:p>
            <a:pPr marL="354965" indent="-342900">
              <a:lnSpc>
                <a:spcPct val="100000"/>
              </a:lnSpc>
              <a:spcBef>
                <a:spcPts val="1465"/>
              </a:spcBef>
              <a:buFont typeface="Arial" panose="020B0604020202020204" pitchFamily="34" charset="0"/>
              <a:buChar char="•"/>
              <a:tabLst>
                <a:tab pos="241935" algn="l"/>
              </a:tabLst>
            </a:pPr>
            <a:r>
              <a:rPr sz="2200" dirty="0">
                <a:latin typeface="Calibri"/>
                <a:cs typeface="Calibri"/>
              </a:rPr>
              <a:t>Example: test a</a:t>
            </a:r>
            <a:r>
              <a:rPr sz="2200" spc="-5" dirty="0">
                <a:latin typeface="Calibri"/>
                <a:cs typeface="Calibri"/>
              </a:rPr>
              <a:t> </a:t>
            </a:r>
            <a:r>
              <a:rPr sz="2200" dirty="0">
                <a:latin typeface="Calibri"/>
                <a:cs typeface="Calibri"/>
              </a:rPr>
              <a:t>proportion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0887" y="1143000"/>
            <a:ext cx="9471025" cy="1276375"/>
          </a:xfrm>
          <a:prstGeom prst="rect">
            <a:avLst/>
          </a:prstGeom>
        </p:spPr>
        <p:txBody>
          <a:bodyPr vert="horz" wrap="square" lIns="0" tIns="12700" rIns="0" bIns="0" rtlCol="0">
            <a:spAutoFit/>
          </a:bodyPr>
          <a:lstStyle/>
          <a:p>
            <a:pPr marL="12700" marR="5080">
              <a:lnSpc>
                <a:spcPct val="101200"/>
              </a:lnSpc>
              <a:spcBef>
                <a:spcPts val="60"/>
              </a:spcBef>
            </a:pPr>
            <a:r>
              <a:rPr sz="2000" b="0" spc="-5" dirty="0">
                <a:latin typeface="Calibri"/>
                <a:cs typeface="Calibri"/>
              </a:rPr>
              <a:t>Example </a:t>
            </a:r>
            <a:r>
              <a:rPr sz="2000" b="0" spc="-10" dirty="0">
                <a:latin typeface="Calibri"/>
                <a:cs typeface="Calibri"/>
              </a:rPr>
              <a:t>1: </a:t>
            </a:r>
            <a:r>
              <a:rPr sz="2000" b="0" spc="-5" dirty="0">
                <a:latin typeface="Calibri"/>
                <a:cs typeface="Calibri"/>
              </a:rPr>
              <a:t>Fatouros </a:t>
            </a:r>
            <a:r>
              <a:rPr sz="2000" b="0" spc="-10" dirty="0">
                <a:latin typeface="Calibri"/>
                <a:cs typeface="Calibri"/>
              </a:rPr>
              <a:t>et </a:t>
            </a:r>
            <a:r>
              <a:rPr sz="2000" b="0" spc="-5" dirty="0">
                <a:latin typeface="Calibri"/>
                <a:cs typeface="Calibri"/>
              </a:rPr>
              <a:t>al. (2005) </a:t>
            </a:r>
            <a:r>
              <a:rPr sz="2000" b="0" spc="-10" dirty="0">
                <a:latin typeface="Calibri"/>
                <a:cs typeface="Calibri"/>
              </a:rPr>
              <a:t>carried </a:t>
            </a:r>
            <a:r>
              <a:rPr sz="2000" b="0" spc="-5" dirty="0">
                <a:latin typeface="Calibri"/>
                <a:cs typeface="Calibri"/>
              </a:rPr>
              <a:t>out trials to </a:t>
            </a:r>
            <a:r>
              <a:rPr sz="2000" b="0" spc="-10" dirty="0">
                <a:latin typeface="Calibri"/>
                <a:cs typeface="Calibri"/>
              </a:rPr>
              <a:t>determine </a:t>
            </a:r>
            <a:r>
              <a:rPr sz="2000" b="0" spc="-5" dirty="0">
                <a:latin typeface="Calibri"/>
                <a:cs typeface="Calibri"/>
              </a:rPr>
              <a:t>whether the wasps can  distinguish </a:t>
            </a:r>
            <a:r>
              <a:rPr sz="2000" b="0" spc="-10" dirty="0">
                <a:latin typeface="Calibri"/>
                <a:cs typeface="Calibri"/>
              </a:rPr>
              <a:t>mated female </a:t>
            </a:r>
            <a:r>
              <a:rPr sz="2000" b="0" spc="-5" dirty="0">
                <a:latin typeface="Calibri"/>
                <a:cs typeface="Calibri"/>
              </a:rPr>
              <a:t>butterflies </a:t>
            </a:r>
            <a:r>
              <a:rPr sz="2000" b="0" spc="-10" dirty="0">
                <a:latin typeface="Calibri"/>
                <a:cs typeface="Calibri"/>
              </a:rPr>
              <a:t>from </a:t>
            </a:r>
            <a:r>
              <a:rPr sz="2000" b="0" spc="-5" dirty="0">
                <a:latin typeface="Calibri"/>
                <a:cs typeface="Calibri"/>
              </a:rPr>
              <a:t>unmated females. In </a:t>
            </a:r>
            <a:r>
              <a:rPr sz="2000" b="0" spc="-10" dirty="0">
                <a:latin typeface="Calibri"/>
                <a:cs typeface="Calibri"/>
              </a:rPr>
              <a:t>each </a:t>
            </a:r>
            <a:r>
              <a:rPr sz="2000" b="0" spc="-5" dirty="0">
                <a:latin typeface="Calibri"/>
                <a:cs typeface="Calibri"/>
              </a:rPr>
              <a:t>trial, a single wasp was  </a:t>
            </a:r>
            <a:r>
              <a:rPr sz="2000" b="0" spc="-10" dirty="0">
                <a:latin typeface="Calibri"/>
                <a:cs typeface="Calibri"/>
              </a:rPr>
              <a:t>presented with two </a:t>
            </a:r>
            <a:r>
              <a:rPr sz="2000" b="0" spc="-5" dirty="0">
                <a:latin typeface="Calibri"/>
                <a:cs typeface="Calibri"/>
              </a:rPr>
              <a:t>female cabbage </a:t>
            </a:r>
            <a:r>
              <a:rPr sz="2000" b="0" spc="-10" dirty="0">
                <a:latin typeface="Calibri"/>
                <a:cs typeface="Calibri"/>
              </a:rPr>
              <a:t>white </a:t>
            </a:r>
            <a:r>
              <a:rPr sz="2000" b="0" spc="-5" dirty="0">
                <a:latin typeface="Calibri"/>
                <a:cs typeface="Calibri"/>
              </a:rPr>
              <a:t>butterflies, one a virgin </a:t>
            </a:r>
            <a:r>
              <a:rPr sz="2000" b="0" spc="-10" dirty="0">
                <a:latin typeface="Calibri"/>
                <a:cs typeface="Calibri"/>
              </a:rPr>
              <a:t>female, </a:t>
            </a:r>
            <a:r>
              <a:rPr sz="2000" b="0" spc="-5" dirty="0">
                <a:latin typeface="Calibri"/>
                <a:cs typeface="Calibri"/>
              </a:rPr>
              <a:t>the other  </a:t>
            </a:r>
            <a:r>
              <a:rPr sz="2000" b="0" spc="-10" dirty="0">
                <a:latin typeface="Calibri"/>
                <a:cs typeface="Calibri"/>
              </a:rPr>
              <a:t>recently </a:t>
            </a:r>
            <a:r>
              <a:rPr sz="2000" b="0" spc="-5" dirty="0">
                <a:latin typeface="Calibri"/>
                <a:cs typeface="Calibri"/>
              </a:rPr>
              <a:t>mated. </a:t>
            </a:r>
            <a:r>
              <a:rPr sz="2200" b="0" dirty="0">
                <a:latin typeface="Calibri"/>
                <a:cs typeface="Calibri"/>
              </a:rPr>
              <a:t>Results: </a:t>
            </a:r>
            <a:r>
              <a:rPr sz="2200" b="0" spc="-10" dirty="0">
                <a:latin typeface="Calibri"/>
                <a:cs typeface="Calibri"/>
              </a:rPr>
              <a:t>23 </a:t>
            </a:r>
            <a:r>
              <a:rPr sz="2200" b="0" spc="-5" dirty="0">
                <a:latin typeface="Calibri"/>
                <a:cs typeface="Calibri"/>
              </a:rPr>
              <a:t>successes </a:t>
            </a:r>
            <a:r>
              <a:rPr sz="2200" b="0" dirty="0">
                <a:latin typeface="Calibri"/>
                <a:cs typeface="Calibri"/>
              </a:rPr>
              <a:t>out </a:t>
            </a:r>
            <a:r>
              <a:rPr sz="2200" b="0" spc="5" dirty="0">
                <a:latin typeface="Calibri"/>
                <a:cs typeface="Calibri"/>
              </a:rPr>
              <a:t>of </a:t>
            </a:r>
            <a:r>
              <a:rPr sz="2200" b="0" i="1" dirty="0">
                <a:latin typeface="Calibri"/>
                <a:cs typeface="Calibri"/>
              </a:rPr>
              <a:t>n </a:t>
            </a:r>
            <a:r>
              <a:rPr sz="2200" b="0" dirty="0">
                <a:latin typeface="Calibri"/>
                <a:cs typeface="Calibri"/>
              </a:rPr>
              <a:t>= </a:t>
            </a:r>
            <a:r>
              <a:rPr sz="2200" b="0" spc="-5" dirty="0">
                <a:latin typeface="Calibri"/>
                <a:cs typeface="Calibri"/>
              </a:rPr>
              <a:t>32</a:t>
            </a:r>
            <a:r>
              <a:rPr sz="2200" b="0" spc="15" dirty="0">
                <a:latin typeface="Calibri"/>
                <a:cs typeface="Calibri"/>
              </a:rPr>
              <a:t> </a:t>
            </a:r>
            <a:r>
              <a:rPr sz="2200" b="0" spc="-10" dirty="0">
                <a:latin typeface="Calibri"/>
                <a:cs typeface="Calibri"/>
              </a:rPr>
              <a:t>trials.</a:t>
            </a:r>
            <a:endParaRPr sz="2200" dirty="0">
              <a:latin typeface="Calibri"/>
              <a:cs typeface="Calibri"/>
            </a:endParaRPr>
          </a:p>
        </p:txBody>
      </p:sp>
      <p:sp>
        <p:nvSpPr>
          <p:cNvPr id="3" name="object 3"/>
          <p:cNvSpPr txBox="1"/>
          <p:nvPr/>
        </p:nvSpPr>
        <p:spPr>
          <a:xfrm>
            <a:off x="667702" y="2687608"/>
            <a:ext cx="5496560" cy="3787775"/>
          </a:xfrm>
          <a:prstGeom prst="rect">
            <a:avLst/>
          </a:prstGeom>
        </p:spPr>
        <p:txBody>
          <a:bodyPr vert="horz" wrap="square" lIns="0" tIns="13335" rIns="0" bIns="0" rtlCol="0">
            <a:spAutoFit/>
          </a:bodyPr>
          <a:lstStyle/>
          <a:p>
            <a:pPr marL="63500">
              <a:lnSpc>
                <a:spcPct val="100000"/>
              </a:lnSpc>
              <a:spcBef>
                <a:spcPts val="105"/>
              </a:spcBef>
            </a:pPr>
            <a:r>
              <a:rPr sz="2200" dirty="0">
                <a:latin typeface="Calibri"/>
                <a:cs typeface="Calibri"/>
              </a:rPr>
              <a:t>“Reduced”</a:t>
            </a:r>
            <a:r>
              <a:rPr sz="2200" spc="-15" dirty="0">
                <a:latin typeface="Calibri"/>
                <a:cs typeface="Calibri"/>
              </a:rPr>
              <a:t> </a:t>
            </a:r>
            <a:r>
              <a:rPr sz="2200" spc="-5" dirty="0">
                <a:latin typeface="Calibri"/>
                <a:cs typeface="Calibri"/>
              </a:rPr>
              <a:t>model:</a:t>
            </a:r>
            <a:endParaRPr sz="2200">
              <a:latin typeface="Calibri"/>
              <a:cs typeface="Calibri"/>
            </a:endParaRPr>
          </a:p>
          <a:p>
            <a:pPr marL="508634" marR="55880" indent="-445770">
              <a:lnSpc>
                <a:spcPct val="101800"/>
              </a:lnSpc>
              <a:spcBef>
                <a:spcPts val="5"/>
              </a:spcBef>
            </a:pPr>
            <a:r>
              <a:rPr sz="2200" spc="-10" dirty="0">
                <a:latin typeface="Calibri"/>
                <a:cs typeface="Calibri"/>
              </a:rPr>
              <a:t>H</a:t>
            </a:r>
            <a:r>
              <a:rPr sz="2175" spc="-15" baseline="-7662" dirty="0">
                <a:latin typeface="Calibri"/>
                <a:cs typeface="Calibri"/>
              </a:rPr>
              <a:t>0</a:t>
            </a:r>
            <a:r>
              <a:rPr sz="2200" spc="-10" dirty="0">
                <a:latin typeface="Calibri"/>
                <a:cs typeface="Calibri"/>
              </a:rPr>
              <a:t>: </a:t>
            </a:r>
            <a:r>
              <a:rPr sz="2200" dirty="0">
                <a:latin typeface="Calibri"/>
                <a:cs typeface="Calibri"/>
              </a:rPr>
              <a:t>Wasps </a:t>
            </a:r>
            <a:r>
              <a:rPr sz="2200" spc="-5" dirty="0">
                <a:latin typeface="Calibri"/>
                <a:cs typeface="Calibri"/>
              </a:rPr>
              <a:t>choose </a:t>
            </a:r>
            <a:r>
              <a:rPr sz="2200" dirty="0">
                <a:latin typeface="Calibri"/>
                <a:cs typeface="Calibri"/>
              </a:rPr>
              <a:t>mated </a:t>
            </a:r>
            <a:r>
              <a:rPr sz="2200" spc="-10" dirty="0">
                <a:latin typeface="Calibri"/>
                <a:cs typeface="Calibri"/>
              </a:rPr>
              <a:t>and </a:t>
            </a:r>
            <a:r>
              <a:rPr sz="2200" dirty="0">
                <a:latin typeface="Calibri"/>
                <a:cs typeface="Calibri"/>
              </a:rPr>
              <a:t>unmated </a:t>
            </a:r>
            <a:r>
              <a:rPr sz="2200" spc="-5" dirty="0">
                <a:latin typeface="Calibri"/>
                <a:cs typeface="Calibri"/>
              </a:rPr>
              <a:t>females  with equal probability </a:t>
            </a:r>
            <a:r>
              <a:rPr sz="2200" spc="-15" dirty="0">
                <a:latin typeface="Calibri"/>
                <a:cs typeface="Calibri"/>
              </a:rPr>
              <a:t>(</a:t>
            </a:r>
            <a:r>
              <a:rPr sz="2200" i="1" spc="-15" dirty="0">
                <a:latin typeface="Calibri"/>
                <a:cs typeface="Calibri"/>
              </a:rPr>
              <a:t>p </a:t>
            </a:r>
            <a:r>
              <a:rPr sz="2200" dirty="0">
                <a:latin typeface="Calibri"/>
                <a:cs typeface="Calibri"/>
              </a:rPr>
              <a:t>=</a:t>
            </a:r>
            <a:r>
              <a:rPr sz="2200" spc="15" dirty="0">
                <a:latin typeface="Calibri"/>
                <a:cs typeface="Calibri"/>
              </a:rPr>
              <a:t> </a:t>
            </a:r>
            <a:r>
              <a:rPr sz="2200" spc="-5" dirty="0">
                <a:latin typeface="Calibri"/>
                <a:cs typeface="Calibri"/>
              </a:rPr>
              <a:t>0.5)</a:t>
            </a:r>
            <a:endParaRPr sz="2200">
              <a:latin typeface="Calibri"/>
              <a:cs typeface="Calibri"/>
            </a:endParaRPr>
          </a:p>
          <a:p>
            <a:pPr>
              <a:lnSpc>
                <a:spcPct val="100000"/>
              </a:lnSpc>
              <a:spcBef>
                <a:spcPts val="45"/>
              </a:spcBef>
            </a:pPr>
            <a:endParaRPr sz="2200">
              <a:latin typeface="Calibri"/>
              <a:cs typeface="Calibri"/>
            </a:endParaRPr>
          </a:p>
          <a:p>
            <a:pPr marL="63500">
              <a:lnSpc>
                <a:spcPct val="100000"/>
              </a:lnSpc>
            </a:pPr>
            <a:r>
              <a:rPr sz="2200" spc="-5" dirty="0">
                <a:latin typeface="Calibri"/>
                <a:cs typeface="Calibri"/>
              </a:rPr>
              <a:t>“Full”</a:t>
            </a:r>
            <a:r>
              <a:rPr sz="2200" spc="-15" dirty="0">
                <a:latin typeface="Calibri"/>
                <a:cs typeface="Calibri"/>
              </a:rPr>
              <a:t> </a:t>
            </a:r>
            <a:r>
              <a:rPr sz="2200" dirty="0">
                <a:latin typeface="Calibri"/>
                <a:cs typeface="Calibri"/>
              </a:rPr>
              <a:t>model:</a:t>
            </a:r>
            <a:endParaRPr sz="2200">
              <a:latin typeface="Calibri"/>
              <a:cs typeface="Calibri"/>
            </a:endParaRPr>
          </a:p>
          <a:p>
            <a:pPr marL="63500">
              <a:lnSpc>
                <a:spcPct val="100000"/>
              </a:lnSpc>
              <a:spcBef>
                <a:spcPts val="30"/>
              </a:spcBef>
            </a:pPr>
            <a:r>
              <a:rPr sz="2200" spc="-5" dirty="0">
                <a:latin typeface="Calibri"/>
                <a:cs typeface="Calibri"/>
              </a:rPr>
              <a:t>H</a:t>
            </a:r>
            <a:r>
              <a:rPr sz="2175" spc="-7" baseline="-7662" dirty="0">
                <a:latin typeface="Calibri"/>
                <a:cs typeface="Calibri"/>
              </a:rPr>
              <a:t>A</a:t>
            </a:r>
            <a:r>
              <a:rPr sz="2200" spc="-5" dirty="0">
                <a:latin typeface="Calibri"/>
                <a:cs typeface="Calibri"/>
              </a:rPr>
              <a:t>: </a:t>
            </a:r>
            <a:r>
              <a:rPr sz="2200" dirty="0">
                <a:latin typeface="Calibri"/>
                <a:cs typeface="Calibri"/>
              </a:rPr>
              <a:t>Wasps prefer </a:t>
            </a:r>
            <a:r>
              <a:rPr sz="2200" spc="-5" dirty="0">
                <a:latin typeface="Calibri"/>
                <a:cs typeface="Calibri"/>
              </a:rPr>
              <a:t>one type </a:t>
            </a:r>
            <a:r>
              <a:rPr sz="2200" spc="5" dirty="0">
                <a:latin typeface="Calibri"/>
                <a:cs typeface="Calibri"/>
              </a:rPr>
              <a:t>of </a:t>
            </a:r>
            <a:r>
              <a:rPr sz="2200" spc="-5" dirty="0">
                <a:latin typeface="Calibri"/>
                <a:cs typeface="Calibri"/>
              </a:rPr>
              <a:t>female </a:t>
            </a:r>
            <a:r>
              <a:rPr sz="2200" dirty="0">
                <a:latin typeface="Calibri"/>
                <a:cs typeface="Calibri"/>
              </a:rPr>
              <a:t>over</a:t>
            </a:r>
            <a:r>
              <a:rPr sz="2200" spc="-60" dirty="0">
                <a:latin typeface="Calibri"/>
                <a:cs typeface="Calibri"/>
              </a:rPr>
              <a:t> </a:t>
            </a:r>
            <a:r>
              <a:rPr sz="2200" dirty="0">
                <a:latin typeface="Calibri"/>
                <a:cs typeface="Calibri"/>
              </a:rPr>
              <a:t>the</a:t>
            </a:r>
            <a:endParaRPr sz="2200">
              <a:latin typeface="Calibri"/>
              <a:cs typeface="Calibri"/>
            </a:endParaRPr>
          </a:p>
          <a:p>
            <a:pPr marL="505459">
              <a:lnSpc>
                <a:spcPct val="100000"/>
              </a:lnSpc>
              <a:spcBef>
                <a:spcPts val="70"/>
              </a:spcBef>
            </a:pPr>
            <a:r>
              <a:rPr sz="2200" dirty="0">
                <a:latin typeface="Calibri"/>
                <a:cs typeface="Calibri"/>
              </a:rPr>
              <a:t>other </a:t>
            </a:r>
            <a:r>
              <a:rPr sz="2200" spc="5" dirty="0">
                <a:latin typeface="Calibri"/>
                <a:cs typeface="Calibri"/>
              </a:rPr>
              <a:t>(</a:t>
            </a:r>
            <a:r>
              <a:rPr sz="2200" i="1" spc="5" dirty="0">
                <a:latin typeface="Calibri"/>
                <a:cs typeface="Calibri"/>
              </a:rPr>
              <a:t>p </a:t>
            </a:r>
            <a:r>
              <a:rPr sz="2300" i="1" spc="-55" dirty="0">
                <a:latin typeface="Symbol"/>
                <a:cs typeface="Symbol"/>
              </a:rPr>
              <a:t></a:t>
            </a:r>
            <a:r>
              <a:rPr sz="2300" i="1" spc="-114" dirty="0">
                <a:latin typeface="Times New Roman"/>
                <a:cs typeface="Times New Roman"/>
              </a:rPr>
              <a:t> </a:t>
            </a:r>
            <a:r>
              <a:rPr sz="2200" spc="-5" dirty="0">
                <a:latin typeface="Calibri"/>
                <a:cs typeface="Calibri"/>
              </a:rPr>
              <a:t>0.5)</a:t>
            </a:r>
            <a:endParaRPr sz="2200">
              <a:latin typeface="Calibri"/>
              <a:cs typeface="Calibri"/>
            </a:endParaRPr>
          </a:p>
          <a:p>
            <a:pPr>
              <a:lnSpc>
                <a:spcPct val="100000"/>
              </a:lnSpc>
              <a:spcBef>
                <a:spcPts val="40"/>
              </a:spcBef>
            </a:pPr>
            <a:endParaRPr sz="2150">
              <a:latin typeface="Calibri"/>
              <a:cs typeface="Calibri"/>
            </a:endParaRPr>
          </a:p>
          <a:p>
            <a:pPr marL="62865" marR="332740" algn="just">
              <a:lnSpc>
                <a:spcPct val="101800"/>
              </a:lnSpc>
            </a:pPr>
            <a:r>
              <a:rPr sz="2200" dirty="0">
                <a:latin typeface="Calibri"/>
                <a:cs typeface="Calibri"/>
              </a:rPr>
              <a:t>To </a:t>
            </a:r>
            <a:r>
              <a:rPr sz="2200" spc="-10" dirty="0">
                <a:latin typeface="Calibri"/>
                <a:cs typeface="Calibri"/>
              </a:rPr>
              <a:t>fit </a:t>
            </a:r>
            <a:r>
              <a:rPr sz="2200" dirty="0">
                <a:latin typeface="Calibri"/>
                <a:cs typeface="Calibri"/>
              </a:rPr>
              <a:t>the </a:t>
            </a:r>
            <a:r>
              <a:rPr sz="2200" spc="-5" dirty="0">
                <a:latin typeface="Calibri"/>
                <a:cs typeface="Calibri"/>
              </a:rPr>
              <a:t>full </a:t>
            </a:r>
            <a:r>
              <a:rPr sz="2200" dirty="0">
                <a:latin typeface="Calibri"/>
                <a:cs typeface="Calibri"/>
              </a:rPr>
              <a:t>model, </a:t>
            </a:r>
            <a:r>
              <a:rPr sz="2200" i="1" dirty="0">
                <a:latin typeface="Calibri"/>
                <a:cs typeface="Calibri"/>
              </a:rPr>
              <a:t>p </a:t>
            </a:r>
            <a:r>
              <a:rPr sz="2200" dirty="0">
                <a:latin typeface="Calibri"/>
                <a:cs typeface="Calibri"/>
              </a:rPr>
              <a:t>is </a:t>
            </a:r>
            <a:r>
              <a:rPr sz="2200" spc="-5" dirty="0">
                <a:latin typeface="Calibri"/>
                <a:cs typeface="Calibri"/>
              </a:rPr>
              <a:t>estimated </a:t>
            </a:r>
            <a:r>
              <a:rPr sz="2200" spc="-10" dirty="0">
                <a:latin typeface="Calibri"/>
                <a:cs typeface="Calibri"/>
              </a:rPr>
              <a:t>from </a:t>
            </a:r>
            <a:r>
              <a:rPr sz="2200" dirty="0">
                <a:latin typeface="Calibri"/>
                <a:cs typeface="Calibri"/>
              </a:rPr>
              <a:t>the  </a:t>
            </a:r>
            <a:r>
              <a:rPr sz="2200" spc="-5" dirty="0">
                <a:latin typeface="Calibri"/>
                <a:cs typeface="Calibri"/>
              </a:rPr>
              <a:t>data. </a:t>
            </a:r>
            <a:r>
              <a:rPr sz="2200" dirty="0">
                <a:latin typeface="Calibri"/>
                <a:cs typeface="Calibri"/>
              </a:rPr>
              <a:t>In </a:t>
            </a:r>
            <a:r>
              <a:rPr sz="2200" spc="-5" dirty="0">
                <a:latin typeface="Calibri"/>
                <a:cs typeface="Calibri"/>
              </a:rPr>
              <a:t>this sense, </a:t>
            </a:r>
            <a:r>
              <a:rPr sz="2200" dirty="0">
                <a:latin typeface="Calibri"/>
                <a:cs typeface="Calibri"/>
              </a:rPr>
              <a:t>the </a:t>
            </a:r>
            <a:r>
              <a:rPr sz="2200" spc="-5" dirty="0">
                <a:latin typeface="Calibri"/>
                <a:cs typeface="Calibri"/>
              </a:rPr>
              <a:t>full </a:t>
            </a:r>
            <a:r>
              <a:rPr sz="2200" dirty="0">
                <a:latin typeface="Calibri"/>
                <a:cs typeface="Calibri"/>
              </a:rPr>
              <a:t>model </a:t>
            </a:r>
            <a:r>
              <a:rPr sz="2200" spc="-5" dirty="0">
                <a:latin typeface="Calibri"/>
                <a:cs typeface="Calibri"/>
              </a:rPr>
              <a:t>has </a:t>
            </a:r>
            <a:r>
              <a:rPr sz="2200" dirty="0">
                <a:latin typeface="Calibri"/>
                <a:cs typeface="Calibri"/>
              </a:rPr>
              <a:t>1 more  </a:t>
            </a:r>
            <a:r>
              <a:rPr sz="2200" spc="-5" dirty="0">
                <a:latin typeface="Calibri"/>
                <a:cs typeface="Calibri"/>
              </a:rPr>
              <a:t>term </a:t>
            </a:r>
            <a:r>
              <a:rPr sz="2200" dirty="0">
                <a:latin typeface="Calibri"/>
                <a:cs typeface="Calibri"/>
              </a:rPr>
              <a:t>than </a:t>
            </a:r>
            <a:r>
              <a:rPr sz="2200" spc="-10" dirty="0">
                <a:latin typeface="Calibri"/>
                <a:cs typeface="Calibri"/>
              </a:rPr>
              <a:t>the </a:t>
            </a:r>
            <a:r>
              <a:rPr sz="2200" spc="-5" dirty="0">
                <a:latin typeface="Calibri"/>
                <a:cs typeface="Calibri"/>
              </a:rPr>
              <a:t>reduced</a:t>
            </a:r>
            <a:r>
              <a:rPr sz="2200" dirty="0">
                <a:latin typeface="Calibri"/>
                <a:cs typeface="Calibri"/>
              </a:rPr>
              <a:t> model.</a:t>
            </a:r>
            <a:endParaRPr sz="2200">
              <a:latin typeface="Calibri"/>
              <a:cs typeface="Calibri"/>
            </a:endParaRPr>
          </a:p>
        </p:txBody>
      </p:sp>
      <p:sp>
        <p:nvSpPr>
          <p:cNvPr id="4" name="object 4"/>
          <p:cNvSpPr/>
          <p:nvPr/>
        </p:nvSpPr>
        <p:spPr>
          <a:xfrm>
            <a:off x="6459221" y="3152775"/>
            <a:ext cx="4173218" cy="2743200"/>
          </a:xfrm>
          <a:prstGeom prst="rect">
            <a:avLst/>
          </a:prstGeom>
          <a:blipFill>
            <a:blip r:embed="rId2" cstate="print"/>
            <a:stretch>
              <a:fillRect/>
            </a:stretch>
          </a:blipFill>
        </p:spPr>
        <p:txBody>
          <a:bodyPr wrap="square" lIns="0" tIns="0" rIns="0" bIns="0" rtlCol="0"/>
          <a:lstStyle/>
          <a:p>
            <a:endParaRPr/>
          </a:p>
        </p:txBody>
      </p:sp>
      <p:sp>
        <p:nvSpPr>
          <p:cNvPr id="5" name="object 2">
            <a:extLst>
              <a:ext uri="{FF2B5EF4-FFF2-40B4-BE49-F238E27FC236}">
                <a16:creationId xmlns:a16="http://schemas.microsoft.com/office/drawing/2014/main" id="{0B325212-6701-4F12-AB5C-0568B7E5E0FC}"/>
              </a:ext>
            </a:extLst>
          </p:cNvPr>
          <p:cNvSpPr txBox="1">
            <a:spLocks/>
          </p:cNvSpPr>
          <p:nvPr/>
        </p:nvSpPr>
        <p:spPr>
          <a:xfrm>
            <a:off x="750887" y="399800"/>
            <a:ext cx="3039110" cy="391160"/>
          </a:xfrm>
          <a:prstGeom prst="rect">
            <a:avLst/>
          </a:prstGeom>
        </p:spPr>
        <p:txBody>
          <a:bodyPr vert="horz" wrap="square" lIns="0" tIns="12700" rIns="0" bIns="0" rtlCol="0">
            <a:spAutoFit/>
          </a:bodyPr>
          <a:lstStyle>
            <a:lvl1pPr>
              <a:defRPr sz="2400" b="1" i="0">
                <a:solidFill>
                  <a:schemeClr val="tx1"/>
                </a:solidFill>
                <a:latin typeface="Calibri"/>
                <a:ea typeface="+mj-ea"/>
                <a:cs typeface="Calibri"/>
              </a:defRPr>
            </a:lvl1pPr>
          </a:lstStyle>
          <a:p>
            <a:pPr marL="12700">
              <a:spcBef>
                <a:spcPts val="100"/>
              </a:spcBef>
            </a:pPr>
            <a:r>
              <a:rPr lang="en-GB" kern="0" spc="-5"/>
              <a:t>Log-likelihood ratio test</a:t>
            </a:r>
            <a:endParaRPr lang="en-GB" kern="0" spc="-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3039110" cy="391160"/>
          </a:xfrm>
          <a:prstGeom prst="rect">
            <a:avLst/>
          </a:prstGeom>
        </p:spPr>
        <p:txBody>
          <a:bodyPr vert="horz" wrap="square" lIns="0" tIns="12700" rIns="0" bIns="0" rtlCol="0">
            <a:spAutoFit/>
          </a:bodyPr>
          <a:lstStyle/>
          <a:p>
            <a:pPr marL="12700">
              <a:lnSpc>
                <a:spcPct val="100000"/>
              </a:lnSpc>
              <a:spcBef>
                <a:spcPts val="100"/>
              </a:spcBef>
            </a:pPr>
            <a:r>
              <a:rPr spc="-5" dirty="0"/>
              <a:t>Log-likelihood ratio test</a:t>
            </a:r>
          </a:p>
        </p:txBody>
      </p:sp>
      <p:sp>
        <p:nvSpPr>
          <p:cNvPr id="3" name="object 3"/>
          <p:cNvSpPr txBox="1"/>
          <p:nvPr/>
        </p:nvSpPr>
        <p:spPr>
          <a:xfrm>
            <a:off x="3337052" y="1633220"/>
            <a:ext cx="11156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𝐺 = 2</a:t>
            </a:r>
            <a:r>
              <a:rPr sz="2400" spc="-250" dirty="0">
                <a:latin typeface="Cambria Math"/>
                <a:cs typeface="Cambria Math"/>
              </a:rPr>
              <a:t> </a:t>
            </a:r>
            <a:r>
              <a:rPr sz="2400" spc="-5" dirty="0">
                <a:latin typeface="Cambria Math"/>
                <a:cs typeface="Cambria Math"/>
              </a:rPr>
              <a:t>ln</a:t>
            </a:r>
            <a:endParaRPr sz="2400">
              <a:latin typeface="Cambria Math"/>
              <a:cs typeface="Cambria Math"/>
            </a:endParaRPr>
          </a:p>
        </p:txBody>
      </p:sp>
      <p:sp>
        <p:nvSpPr>
          <p:cNvPr id="4" name="object 4"/>
          <p:cNvSpPr txBox="1"/>
          <p:nvPr/>
        </p:nvSpPr>
        <p:spPr>
          <a:xfrm>
            <a:off x="4480052" y="1331467"/>
            <a:ext cx="3155950" cy="897255"/>
          </a:xfrm>
          <a:prstGeom prst="rect">
            <a:avLst/>
          </a:prstGeom>
        </p:spPr>
        <p:txBody>
          <a:bodyPr vert="horz" wrap="square" lIns="0" tIns="82550" rIns="0" bIns="0" rtlCol="0">
            <a:spAutoFit/>
          </a:bodyPr>
          <a:lstStyle/>
          <a:p>
            <a:pPr algn="ctr">
              <a:lnSpc>
                <a:spcPct val="100000"/>
              </a:lnSpc>
              <a:spcBef>
                <a:spcPts val="650"/>
              </a:spcBef>
            </a:pPr>
            <a:r>
              <a:rPr sz="2400" dirty="0">
                <a:latin typeface="Cambria Math"/>
                <a:cs typeface="Cambria Math"/>
              </a:rPr>
              <a:t>𝐿</a:t>
            </a:r>
            <a:r>
              <a:rPr sz="3600" baseline="2314" dirty="0">
                <a:latin typeface="Cambria Math"/>
                <a:cs typeface="Cambria Math"/>
              </a:rPr>
              <a:t>[</a:t>
            </a:r>
            <a:r>
              <a:rPr sz="2400" dirty="0">
                <a:latin typeface="Cambria Math"/>
                <a:cs typeface="Cambria Math"/>
              </a:rPr>
              <a:t>full </a:t>
            </a:r>
            <a:r>
              <a:rPr sz="2400" spc="-5" dirty="0">
                <a:latin typeface="Cambria Math"/>
                <a:cs typeface="Cambria Math"/>
              </a:rPr>
              <a:t>model </a:t>
            </a:r>
            <a:r>
              <a:rPr sz="3600" baseline="2314" dirty="0">
                <a:latin typeface="Cambria Math"/>
                <a:cs typeface="Cambria Math"/>
              </a:rPr>
              <a:t>|</a:t>
            </a:r>
            <a:r>
              <a:rPr sz="3600" spc="-15" baseline="2314" dirty="0">
                <a:latin typeface="Cambria Math"/>
                <a:cs typeface="Cambria Math"/>
              </a:rPr>
              <a:t> </a:t>
            </a:r>
            <a:r>
              <a:rPr sz="2400" spc="-5" dirty="0">
                <a:latin typeface="Cambria Math"/>
                <a:cs typeface="Cambria Math"/>
              </a:rPr>
              <a:t>data]</a:t>
            </a:r>
            <a:endParaRPr sz="2400">
              <a:latin typeface="Cambria Math"/>
              <a:cs typeface="Cambria Math"/>
            </a:endParaRPr>
          </a:p>
          <a:p>
            <a:pPr algn="ctr">
              <a:lnSpc>
                <a:spcPct val="100000"/>
              </a:lnSpc>
              <a:spcBef>
                <a:spcPts val="555"/>
              </a:spcBef>
            </a:pPr>
            <a:r>
              <a:rPr sz="2400" dirty="0">
                <a:latin typeface="Cambria Math"/>
                <a:cs typeface="Cambria Math"/>
              </a:rPr>
              <a:t>𝐿</a:t>
            </a:r>
            <a:r>
              <a:rPr sz="3600" baseline="2314" dirty="0">
                <a:latin typeface="Cambria Math"/>
                <a:cs typeface="Cambria Math"/>
              </a:rPr>
              <a:t>[</a:t>
            </a:r>
            <a:r>
              <a:rPr sz="2400" dirty="0">
                <a:latin typeface="Cambria Math"/>
                <a:cs typeface="Cambria Math"/>
              </a:rPr>
              <a:t>reduced model </a:t>
            </a:r>
            <a:r>
              <a:rPr sz="3600" baseline="2314" dirty="0">
                <a:latin typeface="Cambria Math"/>
                <a:cs typeface="Cambria Math"/>
              </a:rPr>
              <a:t>|</a:t>
            </a:r>
            <a:r>
              <a:rPr sz="3600" spc="-104" baseline="2314" dirty="0">
                <a:latin typeface="Cambria Math"/>
                <a:cs typeface="Cambria Math"/>
              </a:rPr>
              <a:t> </a:t>
            </a:r>
            <a:r>
              <a:rPr sz="2400" spc="-5" dirty="0">
                <a:latin typeface="Cambria Math"/>
                <a:cs typeface="Cambria Math"/>
              </a:rPr>
              <a:t>data]</a:t>
            </a:r>
            <a:endParaRPr sz="2400">
              <a:latin typeface="Cambria Math"/>
              <a:cs typeface="Cambria Math"/>
            </a:endParaRPr>
          </a:p>
        </p:txBody>
      </p:sp>
      <p:sp>
        <p:nvSpPr>
          <p:cNvPr id="5" name="object 5"/>
          <p:cNvSpPr/>
          <p:nvPr/>
        </p:nvSpPr>
        <p:spPr>
          <a:xfrm>
            <a:off x="4492752" y="1863851"/>
            <a:ext cx="3130550" cy="0"/>
          </a:xfrm>
          <a:custGeom>
            <a:avLst/>
            <a:gdLst/>
            <a:ahLst/>
            <a:cxnLst/>
            <a:rect l="l" t="t" r="r" b="b"/>
            <a:pathLst>
              <a:path w="3130550">
                <a:moveTo>
                  <a:pt x="0" y="0"/>
                </a:moveTo>
                <a:lnTo>
                  <a:pt x="3130296" y="0"/>
                </a:lnTo>
              </a:path>
            </a:pathLst>
          </a:custGeom>
          <a:ln w="21336">
            <a:solidFill>
              <a:srgbClr val="000000"/>
            </a:solidFill>
          </a:ln>
        </p:spPr>
        <p:txBody>
          <a:bodyPr wrap="square" lIns="0" tIns="0" rIns="0" bIns="0" rtlCol="0"/>
          <a:lstStyle/>
          <a:p>
            <a:endParaRPr/>
          </a:p>
        </p:txBody>
      </p:sp>
      <p:sp>
        <p:nvSpPr>
          <p:cNvPr id="6" name="object 6"/>
          <p:cNvSpPr/>
          <p:nvPr/>
        </p:nvSpPr>
        <p:spPr>
          <a:xfrm>
            <a:off x="2977895" y="3662171"/>
            <a:ext cx="6156960" cy="0"/>
          </a:xfrm>
          <a:custGeom>
            <a:avLst/>
            <a:gdLst/>
            <a:ahLst/>
            <a:cxnLst/>
            <a:rect l="l" t="t" r="r" b="b"/>
            <a:pathLst>
              <a:path w="6156959">
                <a:moveTo>
                  <a:pt x="0" y="0"/>
                </a:moveTo>
                <a:lnTo>
                  <a:pt x="6156959" y="0"/>
                </a:lnTo>
              </a:path>
            </a:pathLst>
          </a:custGeom>
          <a:ln w="21336">
            <a:solidFill>
              <a:srgbClr val="000000"/>
            </a:solidFill>
          </a:ln>
        </p:spPr>
        <p:txBody>
          <a:bodyPr wrap="square" lIns="0" tIns="0" rIns="0" bIns="0" rtlCol="0"/>
          <a:lstStyle/>
          <a:p>
            <a:endParaRPr/>
          </a:p>
        </p:txBody>
      </p:sp>
      <p:sp>
        <p:nvSpPr>
          <p:cNvPr id="7" name="object 7"/>
          <p:cNvSpPr txBox="1"/>
          <p:nvPr/>
        </p:nvSpPr>
        <p:spPr>
          <a:xfrm>
            <a:off x="680719" y="2532514"/>
            <a:ext cx="8517890" cy="2846070"/>
          </a:xfrm>
          <a:prstGeom prst="rect">
            <a:avLst/>
          </a:prstGeom>
        </p:spPr>
        <p:txBody>
          <a:bodyPr vert="horz" wrap="square" lIns="0" tIns="13335" rIns="0" bIns="0" rtlCol="0">
            <a:spAutoFit/>
          </a:bodyPr>
          <a:lstStyle/>
          <a:p>
            <a:pPr marL="50800">
              <a:lnSpc>
                <a:spcPct val="100000"/>
              </a:lnSpc>
              <a:spcBef>
                <a:spcPts val="105"/>
              </a:spcBef>
            </a:pPr>
            <a:r>
              <a:rPr sz="2200" spc="-5" dirty="0">
                <a:latin typeface="Calibri"/>
                <a:cs typeface="Calibri"/>
              </a:rPr>
              <a:t>Applied </a:t>
            </a:r>
            <a:r>
              <a:rPr sz="2200" dirty="0">
                <a:latin typeface="Calibri"/>
                <a:cs typeface="Calibri"/>
              </a:rPr>
              <a:t>to the wasp</a:t>
            </a:r>
            <a:r>
              <a:rPr sz="2200" spc="-35" dirty="0">
                <a:latin typeface="Calibri"/>
                <a:cs typeface="Calibri"/>
              </a:rPr>
              <a:t> </a:t>
            </a:r>
            <a:r>
              <a:rPr sz="2200" spc="-5" dirty="0">
                <a:latin typeface="Calibri"/>
                <a:cs typeface="Calibri"/>
              </a:rPr>
              <a:t>example:</a:t>
            </a:r>
            <a:endParaRPr sz="2200">
              <a:latin typeface="Calibri"/>
              <a:cs typeface="Calibri"/>
            </a:endParaRPr>
          </a:p>
          <a:p>
            <a:pPr>
              <a:lnSpc>
                <a:spcPct val="100000"/>
              </a:lnSpc>
              <a:spcBef>
                <a:spcPts val="45"/>
              </a:spcBef>
            </a:pPr>
            <a:endParaRPr sz="2100">
              <a:latin typeface="Calibri"/>
              <a:cs typeface="Calibri"/>
            </a:endParaRPr>
          </a:p>
          <a:p>
            <a:pPr marL="1029335" algn="ctr">
              <a:lnSpc>
                <a:spcPct val="100000"/>
              </a:lnSpc>
            </a:pPr>
            <a:r>
              <a:rPr sz="3600" baseline="-41666" dirty="0">
                <a:latin typeface="Cambria Math"/>
                <a:cs typeface="Cambria Math"/>
              </a:rPr>
              <a:t>𝐺 = 2 </a:t>
            </a:r>
            <a:r>
              <a:rPr sz="3600" spc="-7" baseline="-41666" dirty="0">
                <a:latin typeface="Cambria Math"/>
                <a:cs typeface="Cambria Math"/>
              </a:rPr>
              <a:t>ln </a:t>
            </a:r>
            <a:r>
              <a:rPr sz="2400" spc="10" dirty="0">
                <a:latin typeface="Cambria Math"/>
                <a:cs typeface="Cambria Math"/>
              </a:rPr>
              <a:t>𝐿</a:t>
            </a:r>
            <a:r>
              <a:rPr sz="3600" spc="15" baseline="2314" dirty="0">
                <a:latin typeface="Cambria Math"/>
                <a:cs typeface="Cambria Math"/>
              </a:rPr>
              <a:t>[</a:t>
            </a:r>
            <a:r>
              <a:rPr sz="2400" spc="10" dirty="0">
                <a:latin typeface="Cambria Math"/>
                <a:cs typeface="Cambria Math"/>
              </a:rPr>
              <a:t>𝑝 </a:t>
            </a:r>
            <a:r>
              <a:rPr sz="2400" dirty="0">
                <a:latin typeface="Cambria Math"/>
                <a:cs typeface="Cambria Math"/>
              </a:rPr>
              <a:t>= </a:t>
            </a:r>
            <a:r>
              <a:rPr sz="2400" spc="-70" dirty="0">
                <a:latin typeface="Cambria Math"/>
                <a:cs typeface="Cambria Math"/>
              </a:rPr>
              <a:t>𝑝̂ </a:t>
            </a:r>
            <a:r>
              <a:rPr sz="2400" dirty="0">
                <a:latin typeface="Cambria Math"/>
                <a:cs typeface="Cambria Math"/>
              </a:rPr>
              <a:t>= </a:t>
            </a:r>
            <a:r>
              <a:rPr sz="2400" spc="-5" dirty="0">
                <a:latin typeface="Cambria Math"/>
                <a:cs typeface="Cambria Math"/>
              </a:rPr>
              <a:t>0.72 </a:t>
            </a:r>
            <a:r>
              <a:rPr sz="3600" baseline="2314" dirty="0">
                <a:latin typeface="Cambria Math"/>
                <a:cs typeface="Cambria Math"/>
              </a:rPr>
              <a:t>| </a:t>
            </a:r>
            <a:r>
              <a:rPr sz="2400" spc="-5" dirty="0">
                <a:latin typeface="Cambria Math"/>
                <a:cs typeface="Cambria Math"/>
              </a:rPr>
              <a:t>23 of 32 </a:t>
            </a:r>
            <a:r>
              <a:rPr sz="2400" dirty="0">
                <a:latin typeface="Cambria Math"/>
                <a:cs typeface="Cambria Math"/>
              </a:rPr>
              <a:t>chose mated </a:t>
            </a:r>
            <a:r>
              <a:rPr sz="2400" spc="-5" dirty="0">
                <a:latin typeface="Cambria Math"/>
                <a:cs typeface="Cambria Math"/>
              </a:rPr>
              <a:t>female]</a:t>
            </a:r>
            <a:endParaRPr sz="2400">
              <a:latin typeface="Cambria Math"/>
              <a:cs typeface="Cambria Math"/>
            </a:endParaRPr>
          </a:p>
          <a:p>
            <a:pPr marL="2296795">
              <a:lnSpc>
                <a:spcPct val="100000"/>
              </a:lnSpc>
              <a:spcBef>
                <a:spcPts val="550"/>
              </a:spcBef>
              <a:tabLst>
                <a:tab pos="3211195" algn="l"/>
              </a:tabLst>
            </a:pPr>
            <a:r>
              <a:rPr sz="2400" spc="10" dirty="0">
                <a:latin typeface="Cambria Math"/>
                <a:cs typeface="Cambria Math"/>
              </a:rPr>
              <a:t>𝐿</a:t>
            </a:r>
            <a:r>
              <a:rPr sz="3600" spc="15" baseline="2314" dirty="0">
                <a:latin typeface="Cambria Math"/>
                <a:cs typeface="Cambria Math"/>
              </a:rPr>
              <a:t>[</a:t>
            </a:r>
            <a:r>
              <a:rPr sz="2400" spc="10" dirty="0">
                <a:latin typeface="Cambria Math"/>
                <a:cs typeface="Cambria Math"/>
              </a:rPr>
              <a:t>𝑝</a:t>
            </a:r>
            <a:r>
              <a:rPr sz="2400" spc="170" dirty="0">
                <a:latin typeface="Cambria Math"/>
                <a:cs typeface="Cambria Math"/>
              </a:rPr>
              <a:t> </a:t>
            </a:r>
            <a:r>
              <a:rPr sz="2400" dirty="0">
                <a:latin typeface="Cambria Math"/>
                <a:cs typeface="Cambria Math"/>
              </a:rPr>
              <a:t>=	</a:t>
            </a:r>
            <a:r>
              <a:rPr sz="2400" spc="-245" dirty="0">
                <a:latin typeface="Cambria Math"/>
                <a:cs typeface="Cambria Math"/>
              </a:rPr>
              <a:t>𝑝</a:t>
            </a:r>
            <a:r>
              <a:rPr sz="2625" spc="-367" baseline="-15873" dirty="0">
                <a:latin typeface="Cambria Math"/>
                <a:cs typeface="Cambria Math"/>
              </a:rPr>
              <a:t>M </a:t>
            </a:r>
            <a:r>
              <a:rPr sz="2400" dirty="0">
                <a:latin typeface="Cambria Math"/>
                <a:cs typeface="Cambria Math"/>
              </a:rPr>
              <a:t>= </a:t>
            </a:r>
            <a:r>
              <a:rPr sz="2400" spc="-5" dirty="0">
                <a:latin typeface="Cambria Math"/>
                <a:cs typeface="Cambria Math"/>
              </a:rPr>
              <a:t>0.50</a:t>
            </a:r>
            <a:r>
              <a:rPr sz="3600" spc="-7" baseline="2314" dirty="0">
                <a:latin typeface="Cambria Math"/>
                <a:cs typeface="Cambria Math"/>
              </a:rPr>
              <a:t>| </a:t>
            </a:r>
            <a:r>
              <a:rPr sz="2400" spc="-5" dirty="0">
                <a:latin typeface="Cambria Math"/>
                <a:cs typeface="Cambria Math"/>
              </a:rPr>
              <a:t>23 of </a:t>
            </a:r>
            <a:r>
              <a:rPr sz="2400" spc="5" dirty="0">
                <a:latin typeface="Cambria Math"/>
                <a:cs typeface="Cambria Math"/>
              </a:rPr>
              <a:t>32 </a:t>
            </a:r>
            <a:r>
              <a:rPr sz="2400" spc="-5" dirty="0">
                <a:latin typeface="Cambria Math"/>
                <a:cs typeface="Cambria Math"/>
              </a:rPr>
              <a:t>chose </a:t>
            </a:r>
            <a:r>
              <a:rPr sz="2400" dirty="0">
                <a:latin typeface="Cambria Math"/>
                <a:cs typeface="Cambria Math"/>
              </a:rPr>
              <a:t>mated</a:t>
            </a:r>
            <a:r>
              <a:rPr sz="2400" spc="114" dirty="0">
                <a:latin typeface="Cambria Math"/>
                <a:cs typeface="Cambria Math"/>
              </a:rPr>
              <a:t> </a:t>
            </a:r>
            <a:r>
              <a:rPr sz="2400" dirty="0">
                <a:latin typeface="Cambria Math"/>
                <a:cs typeface="Cambria Math"/>
              </a:rPr>
              <a:t>female]</a:t>
            </a:r>
            <a:endParaRPr sz="2400">
              <a:latin typeface="Cambria Math"/>
              <a:cs typeface="Cambria Math"/>
            </a:endParaRPr>
          </a:p>
          <a:p>
            <a:pPr marL="50165" marR="2635250">
              <a:lnSpc>
                <a:spcPct val="101800"/>
              </a:lnSpc>
              <a:spcBef>
                <a:spcPts val="2580"/>
              </a:spcBef>
            </a:pPr>
            <a:r>
              <a:rPr sz="2200" dirty="0">
                <a:latin typeface="Calibri"/>
                <a:cs typeface="Calibri"/>
              </a:rPr>
              <a:t>A parameter </a:t>
            </a:r>
            <a:r>
              <a:rPr sz="2200" spc="-5" dirty="0">
                <a:latin typeface="Calibri"/>
                <a:cs typeface="Calibri"/>
              </a:rPr>
              <a:t>estimated </a:t>
            </a:r>
            <a:r>
              <a:rPr sz="2200" spc="-10" dirty="0">
                <a:latin typeface="Calibri"/>
                <a:cs typeface="Calibri"/>
              </a:rPr>
              <a:t>from the </a:t>
            </a:r>
            <a:r>
              <a:rPr sz="2200" spc="-5" dirty="0">
                <a:latin typeface="Calibri"/>
                <a:cs typeface="Calibri"/>
              </a:rPr>
              <a:t>data </a:t>
            </a:r>
            <a:r>
              <a:rPr sz="2200" dirty="0">
                <a:latin typeface="Calibri"/>
                <a:cs typeface="Calibri"/>
              </a:rPr>
              <a:t>uses the  </a:t>
            </a:r>
            <a:r>
              <a:rPr sz="2200" spc="-5" dirty="0">
                <a:latin typeface="Calibri"/>
                <a:cs typeface="Calibri"/>
              </a:rPr>
              <a:t>maximum likelihood estimate </a:t>
            </a:r>
            <a:r>
              <a:rPr sz="2200" spc="-10" dirty="0">
                <a:latin typeface="Calibri"/>
                <a:cs typeface="Calibri"/>
              </a:rPr>
              <a:t>(e.g., </a:t>
            </a:r>
            <a:r>
              <a:rPr sz="2200" spc="-65" dirty="0">
                <a:latin typeface="Cambria Math"/>
                <a:cs typeface="Cambria Math"/>
              </a:rPr>
              <a:t>𝑝̂ </a:t>
            </a:r>
            <a:r>
              <a:rPr sz="2200" spc="5" dirty="0">
                <a:latin typeface="Cambria Math"/>
                <a:cs typeface="Cambria Math"/>
              </a:rPr>
              <a:t>= </a:t>
            </a:r>
            <a:r>
              <a:rPr sz="2200" dirty="0">
                <a:latin typeface="Cambria Math"/>
                <a:cs typeface="Cambria Math"/>
              </a:rPr>
              <a:t>0.72 </a:t>
            </a:r>
            <a:r>
              <a:rPr sz="2200" dirty="0">
                <a:latin typeface="Calibri"/>
                <a:cs typeface="Calibri"/>
              </a:rPr>
              <a:t>in the  </a:t>
            </a:r>
            <a:r>
              <a:rPr sz="2200" spc="-5" dirty="0">
                <a:latin typeface="Calibri"/>
                <a:cs typeface="Calibri"/>
              </a:rPr>
              <a:t>full </a:t>
            </a:r>
            <a:r>
              <a:rPr sz="2200" dirty="0">
                <a:latin typeface="Calibri"/>
                <a:cs typeface="Calibri"/>
              </a:rPr>
              <a:t>model </a:t>
            </a:r>
            <a:r>
              <a:rPr sz="2200" spc="-5" dirty="0">
                <a:latin typeface="Calibri"/>
                <a:cs typeface="Calibri"/>
              </a:rPr>
              <a:t>here).</a:t>
            </a:r>
            <a:endParaRPr sz="2200">
              <a:latin typeface="Calibri"/>
              <a:cs typeface="Calibri"/>
            </a:endParaRPr>
          </a:p>
        </p:txBody>
      </p:sp>
      <p:sp>
        <p:nvSpPr>
          <p:cNvPr id="8" name="object 8"/>
          <p:cNvSpPr/>
          <p:nvPr/>
        </p:nvSpPr>
        <p:spPr>
          <a:xfrm>
            <a:off x="6738621" y="4389120"/>
            <a:ext cx="3829048" cy="251650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3039110" cy="391160"/>
          </a:xfrm>
          <a:prstGeom prst="rect">
            <a:avLst/>
          </a:prstGeom>
        </p:spPr>
        <p:txBody>
          <a:bodyPr vert="horz" wrap="square" lIns="0" tIns="12700" rIns="0" bIns="0" rtlCol="0">
            <a:spAutoFit/>
          </a:bodyPr>
          <a:lstStyle/>
          <a:p>
            <a:pPr marL="12700">
              <a:lnSpc>
                <a:spcPct val="100000"/>
              </a:lnSpc>
              <a:spcBef>
                <a:spcPts val="100"/>
              </a:spcBef>
            </a:pPr>
            <a:r>
              <a:rPr spc="-5" dirty="0"/>
              <a:t>Log-likelihood ratio test</a:t>
            </a:r>
          </a:p>
        </p:txBody>
      </p:sp>
      <p:sp>
        <p:nvSpPr>
          <p:cNvPr id="3" name="object 3"/>
          <p:cNvSpPr txBox="1"/>
          <p:nvPr/>
        </p:nvSpPr>
        <p:spPr>
          <a:xfrm>
            <a:off x="718819" y="1416665"/>
            <a:ext cx="6380480" cy="1833245"/>
          </a:xfrm>
          <a:prstGeom prst="rect">
            <a:avLst/>
          </a:prstGeom>
        </p:spPr>
        <p:txBody>
          <a:bodyPr vert="horz" wrap="square" lIns="0" tIns="13335" rIns="0" bIns="0" rtlCol="0">
            <a:spAutoFit/>
          </a:bodyPr>
          <a:lstStyle/>
          <a:p>
            <a:pPr marL="12700">
              <a:lnSpc>
                <a:spcPct val="100000"/>
              </a:lnSpc>
              <a:spcBef>
                <a:spcPts val="105"/>
              </a:spcBef>
            </a:pPr>
            <a:r>
              <a:rPr sz="2200" dirty="0">
                <a:latin typeface="Calibri"/>
                <a:cs typeface="Calibri"/>
              </a:rPr>
              <a:t>From </a:t>
            </a:r>
            <a:r>
              <a:rPr sz="2200" spc="-5" dirty="0">
                <a:latin typeface="Calibri"/>
                <a:cs typeface="Calibri"/>
              </a:rPr>
              <a:t>calculations using formulae shown earlier,</a:t>
            </a:r>
            <a:endParaRPr sz="2200">
              <a:latin typeface="Calibri"/>
              <a:cs typeface="Calibri"/>
            </a:endParaRPr>
          </a:p>
          <a:p>
            <a:pPr>
              <a:lnSpc>
                <a:spcPct val="100000"/>
              </a:lnSpc>
              <a:spcBef>
                <a:spcPts val="40"/>
              </a:spcBef>
            </a:pPr>
            <a:endParaRPr sz="2400">
              <a:latin typeface="Calibri"/>
              <a:cs typeface="Calibri"/>
            </a:endParaRPr>
          </a:p>
          <a:p>
            <a:pPr marL="12700">
              <a:lnSpc>
                <a:spcPct val="100000"/>
              </a:lnSpc>
            </a:pPr>
            <a:r>
              <a:rPr sz="2400" spc="5" dirty="0">
                <a:latin typeface="Cambria Math"/>
                <a:cs typeface="Cambria Math"/>
              </a:rPr>
              <a:t>𝐿</a:t>
            </a:r>
            <a:r>
              <a:rPr sz="3600" spc="7" baseline="2314" dirty="0">
                <a:latin typeface="Cambria Math"/>
                <a:cs typeface="Cambria Math"/>
              </a:rPr>
              <a:t>[</a:t>
            </a:r>
            <a:r>
              <a:rPr sz="2400" spc="5" dirty="0">
                <a:latin typeface="Cambria Math"/>
                <a:cs typeface="Cambria Math"/>
              </a:rPr>
              <a:t>0.72 </a:t>
            </a:r>
            <a:r>
              <a:rPr sz="3600" baseline="2314" dirty="0">
                <a:latin typeface="Cambria Math"/>
                <a:cs typeface="Cambria Math"/>
              </a:rPr>
              <a:t>| </a:t>
            </a:r>
            <a:r>
              <a:rPr sz="2400" spc="-5" dirty="0">
                <a:latin typeface="Cambria Math"/>
                <a:cs typeface="Cambria Math"/>
              </a:rPr>
              <a:t>23 of 32 </a:t>
            </a:r>
            <a:r>
              <a:rPr sz="2400" dirty="0">
                <a:latin typeface="Cambria Math"/>
                <a:cs typeface="Cambria Math"/>
              </a:rPr>
              <a:t>chose mated female] =</a:t>
            </a:r>
            <a:r>
              <a:rPr sz="2400" spc="200" dirty="0">
                <a:latin typeface="Cambria Math"/>
                <a:cs typeface="Cambria Math"/>
              </a:rPr>
              <a:t> </a:t>
            </a:r>
            <a:r>
              <a:rPr sz="2400" spc="-10" dirty="0">
                <a:latin typeface="Cambria Math"/>
                <a:cs typeface="Cambria Math"/>
              </a:rPr>
              <a:t>0.1553</a:t>
            </a:r>
            <a:endParaRPr sz="2400">
              <a:latin typeface="Cambria Math"/>
              <a:cs typeface="Cambria Math"/>
            </a:endParaRPr>
          </a:p>
          <a:p>
            <a:pPr>
              <a:lnSpc>
                <a:spcPct val="100000"/>
              </a:lnSpc>
              <a:spcBef>
                <a:spcPts val="40"/>
              </a:spcBef>
            </a:pPr>
            <a:endParaRPr sz="2400">
              <a:latin typeface="Cambria Math"/>
              <a:cs typeface="Cambria Math"/>
            </a:endParaRPr>
          </a:p>
          <a:p>
            <a:pPr marL="12700">
              <a:lnSpc>
                <a:spcPct val="100000"/>
              </a:lnSpc>
              <a:spcBef>
                <a:spcPts val="5"/>
              </a:spcBef>
            </a:pPr>
            <a:r>
              <a:rPr sz="2400" spc="5" dirty="0">
                <a:latin typeface="Cambria Math"/>
                <a:cs typeface="Cambria Math"/>
              </a:rPr>
              <a:t>𝐿</a:t>
            </a:r>
            <a:r>
              <a:rPr sz="3600" spc="7" baseline="2314" dirty="0">
                <a:latin typeface="Cambria Math"/>
                <a:cs typeface="Cambria Math"/>
              </a:rPr>
              <a:t>[</a:t>
            </a:r>
            <a:r>
              <a:rPr sz="2400" spc="5" dirty="0">
                <a:latin typeface="Cambria Math"/>
                <a:cs typeface="Cambria Math"/>
              </a:rPr>
              <a:t>0.50 </a:t>
            </a:r>
            <a:r>
              <a:rPr sz="3600" baseline="2314" dirty="0">
                <a:latin typeface="Cambria Math"/>
                <a:cs typeface="Cambria Math"/>
              </a:rPr>
              <a:t>| </a:t>
            </a:r>
            <a:r>
              <a:rPr sz="2400" spc="-5" dirty="0">
                <a:latin typeface="Cambria Math"/>
                <a:cs typeface="Cambria Math"/>
              </a:rPr>
              <a:t>23 of 32 </a:t>
            </a:r>
            <a:r>
              <a:rPr sz="2400" dirty="0">
                <a:latin typeface="Cambria Math"/>
                <a:cs typeface="Cambria Math"/>
              </a:rPr>
              <a:t>chose mated female] =</a:t>
            </a:r>
            <a:r>
              <a:rPr sz="2400" spc="195" dirty="0">
                <a:latin typeface="Cambria Math"/>
                <a:cs typeface="Cambria Math"/>
              </a:rPr>
              <a:t> </a:t>
            </a:r>
            <a:r>
              <a:rPr sz="2400" spc="-10" dirty="0">
                <a:latin typeface="Cambria Math"/>
                <a:cs typeface="Cambria Math"/>
              </a:rPr>
              <a:t>0.00653</a:t>
            </a:r>
            <a:endParaRPr sz="2400">
              <a:latin typeface="Cambria Math"/>
              <a:cs typeface="Cambria Math"/>
            </a:endParaRPr>
          </a:p>
        </p:txBody>
      </p:sp>
      <p:sp>
        <p:nvSpPr>
          <p:cNvPr id="4" name="object 4"/>
          <p:cNvSpPr txBox="1"/>
          <p:nvPr/>
        </p:nvSpPr>
        <p:spPr>
          <a:xfrm>
            <a:off x="4940300" y="3961892"/>
            <a:ext cx="109537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mbria Math"/>
                <a:cs typeface="Cambria Math"/>
              </a:rPr>
              <a:t>0</a:t>
            </a:r>
            <a:r>
              <a:rPr sz="2400" spc="10" dirty="0">
                <a:latin typeface="Cambria Math"/>
                <a:cs typeface="Cambria Math"/>
              </a:rPr>
              <a:t>.</a:t>
            </a:r>
            <a:r>
              <a:rPr sz="2400" spc="-10" dirty="0">
                <a:latin typeface="Cambria Math"/>
                <a:cs typeface="Cambria Math"/>
              </a:rPr>
              <a:t>00653</a:t>
            </a:r>
            <a:endParaRPr sz="2400">
              <a:latin typeface="Cambria Math"/>
              <a:cs typeface="Cambria Math"/>
            </a:endParaRPr>
          </a:p>
        </p:txBody>
      </p:sp>
      <p:sp>
        <p:nvSpPr>
          <p:cNvPr id="5" name="object 5"/>
          <p:cNvSpPr/>
          <p:nvPr/>
        </p:nvSpPr>
        <p:spPr>
          <a:xfrm>
            <a:off x="4953000" y="3988308"/>
            <a:ext cx="1076325" cy="0"/>
          </a:xfrm>
          <a:custGeom>
            <a:avLst/>
            <a:gdLst/>
            <a:ahLst/>
            <a:cxnLst/>
            <a:rect l="l" t="t" r="r" b="b"/>
            <a:pathLst>
              <a:path w="1076325">
                <a:moveTo>
                  <a:pt x="0" y="0"/>
                </a:moveTo>
                <a:lnTo>
                  <a:pt x="1075944" y="0"/>
                </a:lnTo>
              </a:path>
            </a:pathLst>
          </a:custGeom>
          <a:ln w="21336">
            <a:solidFill>
              <a:srgbClr val="000000"/>
            </a:solidFill>
          </a:ln>
        </p:spPr>
        <p:txBody>
          <a:bodyPr wrap="square" lIns="0" tIns="0" rIns="0" bIns="0" rtlCol="0"/>
          <a:lstStyle/>
          <a:p>
            <a:endParaRPr/>
          </a:p>
        </p:txBody>
      </p:sp>
      <p:sp>
        <p:nvSpPr>
          <p:cNvPr id="6" name="object 6"/>
          <p:cNvSpPr txBox="1"/>
          <p:nvPr/>
        </p:nvSpPr>
        <p:spPr>
          <a:xfrm>
            <a:off x="3771900" y="3757676"/>
            <a:ext cx="3426460" cy="391160"/>
          </a:xfrm>
          <a:prstGeom prst="rect">
            <a:avLst/>
          </a:prstGeom>
        </p:spPr>
        <p:txBody>
          <a:bodyPr vert="horz" wrap="square" lIns="0" tIns="12700" rIns="0" bIns="0" rtlCol="0">
            <a:spAutoFit/>
          </a:bodyPr>
          <a:lstStyle/>
          <a:p>
            <a:pPr marL="38100">
              <a:lnSpc>
                <a:spcPct val="100000"/>
              </a:lnSpc>
              <a:spcBef>
                <a:spcPts val="100"/>
              </a:spcBef>
              <a:tabLst>
                <a:tab pos="1266190" algn="l"/>
                <a:tab pos="2338705" algn="l"/>
              </a:tabLst>
            </a:pPr>
            <a:r>
              <a:rPr sz="2400" dirty="0">
                <a:latin typeface="Cambria Math"/>
                <a:cs typeface="Cambria Math"/>
              </a:rPr>
              <a:t>𝐺  =</a:t>
            </a:r>
            <a:r>
              <a:rPr sz="2400" spc="-145" dirty="0">
                <a:latin typeface="Cambria Math"/>
                <a:cs typeface="Cambria Math"/>
              </a:rPr>
              <a:t> </a:t>
            </a:r>
            <a:r>
              <a:rPr sz="2400" dirty="0">
                <a:latin typeface="Cambria Math"/>
                <a:cs typeface="Cambria Math"/>
              </a:rPr>
              <a:t>2</a:t>
            </a:r>
            <a:r>
              <a:rPr sz="2400" spc="-10" dirty="0">
                <a:latin typeface="Cambria Math"/>
                <a:cs typeface="Cambria Math"/>
              </a:rPr>
              <a:t> </a:t>
            </a:r>
            <a:r>
              <a:rPr sz="2400" spc="-5" dirty="0">
                <a:latin typeface="Cambria Math"/>
                <a:cs typeface="Cambria Math"/>
              </a:rPr>
              <a:t>ln	</a:t>
            </a:r>
            <a:r>
              <a:rPr sz="3600" spc="-7" baseline="41666" dirty="0">
                <a:latin typeface="Cambria Math"/>
                <a:cs typeface="Cambria Math"/>
              </a:rPr>
              <a:t>0.1553	</a:t>
            </a:r>
            <a:r>
              <a:rPr sz="2400" dirty="0">
                <a:latin typeface="Cambria Math"/>
                <a:cs typeface="Cambria Math"/>
              </a:rPr>
              <a:t>=</a:t>
            </a:r>
            <a:r>
              <a:rPr sz="2400" spc="100" dirty="0">
                <a:latin typeface="Cambria Math"/>
                <a:cs typeface="Cambria Math"/>
              </a:rPr>
              <a:t> </a:t>
            </a:r>
            <a:r>
              <a:rPr sz="2400" spc="-10" dirty="0">
                <a:latin typeface="Cambria Math"/>
                <a:cs typeface="Cambria Math"/>
              </a:rPr>
              <a:t>6.336</a:t>
            </a:r>
            <a:endParaRPr sz="2400">
              <a:latin typeface="Cambria Math"/>
              <a:cs typeface="Cambria Math"/>
            </a:endParaRPr>
          </a:p>
        </p:txBody>
      </p:sp>
      <p:sp>
        <p:nvSpPr>
          <p:cNvPr id="7" name="object 7"/>
          <p:cNvSpPr txBox="1"/>
          <p:nvPr/>
        </p:nvSpPr>
        <p:spPr>
          <a:xfrm>
            <a:off x="680512" y="4574527"/>
            <a:ext cx="4227830" cy="1045210"/>
          </a:xfrm>
          <a:prstGeom prst="rect">
            <a:avLst/>
          </a:prstGeom>
        </p:spPr>
        <p:txBody>
          <a:bodyPr vert="horz" wrap="square" lIns="0" tIns="13335" rIns="0" bIns="0" rtlCol="0">
            <a:spAutoFit/>
          </a:bodyPr>
          <a:lstStyle/>
          <a:p>
            <a:pPr marL="50800">
              <a:lnSpc>
                <a:spcPct val="100000"/>
              </a:lnSpc>
              <a:spcBef>
                <a:spcPts val="105"/>
              </a:spcBef>
            </a:pPr>
            <a:r>
              <a:rPr sz="2200" i="1" dirty="0">
                <a:latin typeface="Times New Roman"/>
                <a:cs typeface="Times New Roman"/>
              </a:rPr>
              <a:t>df </a:t>
            </a:r>
            <a:r>
              <a:rPr sz="2200" dirty="0">
                <a:latin typeface="Calibri"/>
                <a:cs typeface="Calibri"/>
              </a:rPr>
              <a:t>= </a:t>
            </a:r>
            <a:r>
              <a:rPr sz="2200" spc="5" dirty="0">
                <a:latin typeface="Calibri"/>
                <a:cs typeface="Calibri"/>
              </a:rPr>
              <a:t>1, </a:t>
            </a:r>
            <a:r>
              <a:rPr sz="2200" dirty="0">
                <a:latin typeface="Calibri"/>
                <a:cs typeface="Calibri"/>
              </a:rPr>
              <a:t>so the critical </a:t>
            </a:r>
            <a:r>
              <a:rPr sz="2200" spc="-5" dirty="0">
                <a:latin typeface="Calibri"/>
                <a:cs typeface="Calibri"/>
              </a:rPr>
              <a:t>value χ</a:t>
            </a:r>
            <a:r>
              <a:rPr sz="2175" spc="-7" baseline="28735" dirty="0">
                <a:latin typeface="Calibri"/>
                <a:cs typeface="Calibri"/>
              </a:rPr>
              <a:t>2 </a:t>
            </a:r>
            <a:r>
              <a:rPr sz="2200" dirty="0">
                <a:latin typeface="Calibri"/>
                <a:cs typeface="Calibri"/>
              </a:rPr>
              <a:t>=</a:t>
            </a:r>
            <a:r>
              <a:rPr sz="2200" spc="-330" dirty="0">
                <a:latin typeface="Calibri"/>
                <a:cs typeface="Calibri"/>
              </a:rPr>
              <a:t> </a:t>
            </a:r>
            <a:r>
              <a:rPr sz="2200" spc="-5" dirty="0">
                <a:latin typeface="Calibri"/>
                <a:cs typeface="Calibri"/>
              </a:rPr>
              <a:t>3.841</a:t>
            </a:r>
            <a:endParaRPr sz="2200">
              <a:latin typeface="Calibri"/>
              <a:cs typeface="Calibri"/>
            </a:endParaRPr>
          </a:p>
          <a:p>
            <a:pPr>
              <a:lnSpc>
                <a:spcPct val="100000"/>
              </a:lnSpc>
              <a:spcBef>
                <a:spcPts val="50"/>
              </a:spcBef>
            </a:pPr>
            <a:endParaRPr sz="2200">
              <a:latin typeface="Calibri"/>
              <a:cs typeface="Calibri"/>
            </a:endParaRPr>
          </a:p>
          <a:p>
            <a:pPr marL="50800">
              <a:lnSpc>
                <a:spcPct val="100000"/>
              </a:lnSpc>
            </a:pPr>
            <a:r>
              <a:rPr sz="2200" spc="-5" dirty="0">
                <a:latin typeface="Calibri"/>
                <a:cs typeface="Calibri"/>
              </a:rPr>
              <a:t>Since 6.336 </a:t>
            </a:r>
            <a:r>
              <a:rPr sz="2200" dirty="0">
                <a:latin typeface="Calibri"/>
                <a:cs typeface="Calibri"/>
              </a:rPr>
              <a:t>&gt; </a:t>
            </a:r>
            <a:r>
              <a:rPr sz="2200" spc="-5" dirty="0">
                <a:latin typeface="Calibri"/>
                <a:cs typeface="Calibri"/>
              </a:rPr>
              <a:t>3.841, </a:t>
            </a:r>
            <a:r>
              <a:rPr sz="2200" spc="5" dirty="0">
                <a:latin typeface="Calibri"/>
                <a:cs typeface="Calibri"/>
              </a:rPr>
              <a:t>we </a:t>
            </a:r>
            <a:r>
              <a:rPr sz="2200" spc="-5" dirty="0">
                <a:latin typeface="Calibri"/>
                <a:cs typeface="Calibri"/>
              </a:rPr>
              <a:t>reject</a:t>
            </a:r>
            <a:r>
              <a:rPr sz="2200" dirty="0">
                <a:latin typeface="Calibri"/>
                <a:cs typeface="Calibri"/>
              </a:rPr>
              <a:t> </a:t>
            </a:r>
            <a:r>
              <a:rPr sz="2200" spc="-10" dirty="0">
                <a:latin typeface="Calibri"/>
                <a:cs typeface="Calibri"/>
              </a:rPr>
              <a:t>H</a:t>
            </a:r>
            <a:r>
              <a:rPr sz="2175" spc="-15" baseline="-7662" dirty="0">
                <a:latin typeface="Calibri"/>
                <a:cs typeface="Calibri"/>
              </a:rPr>
              <a:t>0</a:t>
            </a:r>
            <a:r>
              <a:rPr sz="2200" spc="-10" dirty="0">
                <a:latin typeface="Calibri"/>
                <a:cs typeface="Calibri"/>
              </a:rPr>
              <a:t>.</a:t>
            </a:r>
            <a:endParaRPr sz="2200">
              <a:latin typeface="Calibri"/>
              <a:cs typeface="Calibri"/>
            </a:endParaRPr>
          </a:p>
        </p:txBody>
      </p:sp>
      <p:sp>
        <p:nvSpPr>
          <p:cNvPr id="8" name="object 8"/>
          <p:cNvSpPr/>
          <p:nvPr/>
        </p:nvSpPr>
        <p:spPr>
          <a:xfrm>
            <a:off x="6891021" y="4541520"/>
            <a:ext cx="3829048" cy="251650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2761615" cy="391160"/>
          </a:xfrm>
          <a:prstGeom prst="rect">
            <a:avLst/>
          </a:prstGeom>
        </p:spPr>
        <p:txBody>
          <a:bodyPr vert="horz" wrap="square" lIns="0" tIns="12700" rIns="0" bIns="0" rtlCol="0">
            <a:spAutoFit/>
          </a:bodyPr>
          <a:lstStyle/>
          <a:p>
            <a:pPr marL="12700">
              <a:lnSpc>
                <a:spcPct val="100000"/>
              </a:lnSpc>
              <a:spcBef>
                <a:spcPts val="100"/>
              </a:spcBef>
            </a:pPr>
            <a:r>
              <a:rPr spc="-5" dirty="0"/>
              <a:t>Wasp example:</a:t>
            </a:r>
            <a:r>
              <a:rPr spc="-30" dirty="0"/>
              <a:t> </a:t>
            </a:r>
            <a:r>
              <a:rPr dirty="0"/>
              <a:t>finale</a:t>
            </a:r>
          </a:p>
        </p:txBody>
      </p:sp>
      <p:sp>
        <p:nvSpPr>
          <p:cNvPr id="3" name="object 3"/>
          <p:cNvSpPr txBox="1"/>
          <p:nvPr/>
        </p:nvSpPr>
        <p:spPr>
          <a:xfrm>
            <a:off x="718819" y="1416702"/>
            <a:ext cx="9239250" cy="1386205"/>
          </a:xfrm>
          <a:prstGeom prst="rect">
            <a:avLst/>
          </a:prstGeom>
        </p:spPr>
        <p:txBody>
          <a:bodyPr vert="horz" wrap="square" lIns="0" tIns="7620" rIns="0" bIns="0" rtlCol="0">
            <a:spAutoFit/>
          </a:bodyPr>
          <a:lstStyle/>
          <a:p>
            <a:pPr marL="12700" marR="5080">
              <a:lnSpc>
                <a:spcPct val="101800"/>
              </a:lnSpc>
              <a:spcBef>
                <a:spcPts val="60"/>
              </a:spcBef>
            </a:pPr>
            <a:r>
              <a:rPr sz="2200" dirty="0">
                <a:latin typeface="Calibri"/>
                <a:cs typeface="Calibri"/>
              </a:rPr>
              <a:t>The </a:t>
            </a:r>
            <a:r>
              <a:rPr sz="2200" spc="-5" dirty="0">
                <a:latin typeface="Calibri"/>
                <a:cs typeface="Calibri"/>
              </a:rPr>
              <a:t>chemical that </a:t>
            </a:r>
            <a:r>
              <a:rPr sz="2200" dirty="0">
                <a:latin typeface="Calibri"/>
                <a:cs typeface="Calibri"/>
              </a:rPr>
              <a:t>the </a:t>
            </a:r>
            <a:r>
              <a:rPr sz="2200" spc="-5" dirty="0">
                <a:latin typeface="Calibri"/>
                <a:cs typeface="Calibri"/>
              </a:rPr>
              <a:t>wasps </a:t>
            </a:r>
            <a:r>
              <a:rPr sz="2200" dirty="0">
                <a:latin typeface="Calibri"/>
                <a:cs typeface="Calibri"/>
              </a:rPr>
              <a:t>use </a:t>
            </a:r>
            <a:r>
              <a:rPr sz="2200" spc="-10" dirty="0">
                <a:latin typeface="Calibri"/>
                <a:cs typeface="Calibri"/>
              </a:rPr>
              <a:t>to </a:t>
            </a:r>
            <a:r>
              <a:rPr sz="2200" spc="-5" dirty="0">
                <a:latin typeface="Calibri"/>
                <a:cs typeface="Calibri"/>
              </a:rPr>
              <a:t>distinguish </a:t>
            </a:r>
            <a:r>
              <a:rPr sz="2200" dirty="0">
                <a:latin typeface="Calibri"/>
                <a:cs typeface="Calibri"/>
              </a:rPr>
              <a:t>mated </a:t>
            </a:r>
            <a:r>
              <a:rPr sz="2200" spc="-10" dirty="0">
                <a:latin typeface="Calibri"/>
                <a:cs typeface="Calibri"/>
              </a:rPr>
              <a:t>from </a:t>
            </a:r>
            <a:r>
              <a:rPr sz="2200" spc="-5" dirty="0">
                <a:latin typeface="Calibri"/>
                <a:cs typeface="Calibri"/>
              </a:rPr>
              <a:t>unmated females </a:t>
            </a:r>
            <a:r>
              <a:rPr sz="2200" dirty="0">
                <a:latin typeface="Calibri"/>
                <a:cs typeface="Calibri"/>
              </a:rPr>
              <a:t>is  benzyl </a:t>
            </a:r>
            <a:r>
              <a:rPr sz="2200" spc="-5" dirty="0">
                <a:latin typeface="Calibri"/>
                <a:cs typeface="Calibri"/>
              </a:rPr>
              <a:t>cyanide, which </a:t>
            </a:r>
            <a:r>
              <a:rPr sz="2200" dirty="0">
                <a:latin typeface="Calibri"/>
                <a:cs typeface="Calibri"/>
              </a:rPr>
              <a:t>the male </a:t>
            </a:r>
            <a:r>
              <a:rPr sz="2200" spc="-5" dirty="0">
                <a:latin typeface="Calibri"/>
                <a:cs typeface="Calibri"/>
              </a:rPr>
              <a:t>butterfly passes </a:t>
            </a:r>
            <a:r>
              <a:rPr sz="2200" spc="-10" dirty="0">
                <a:latin typeface="Calibri"/>
                <a:cs typeface="Calibri"/>
              </a:rPr>
              <a:t>to the </a:t>
            </a:r>
            <a:r>
              <a:rPr sz="2200" spc="-5" dirty="0">
                <a:latin typeface="Calibri"/>
                <a:cs typeface="Calibri"/>
              </a:rPr>
              <a:t>female during mating. </a:t>
            </a:r>
            <a:r>
              <a:rPr sz="2200" spc="-10" dirty="0">
                <a:latin typeface="Calibri"/>
                <a:cs typeface="Calibri"/>
              </a:rPr>
              <a:t>The  </a:t>
            </a:r>
            <a:r>
              <a:rPr sz="2200" dirty="0">
                <a:latin typeface="Calibri"/>
                <a:cs typeface="Calibri"/>
              </a:rPr>
              <a:t>compound is an </a:t>
            </a:r>
            <a:r>
              <a:rPr sz="2200" spc="-5" dirty="0">
                <a:latin typeface="Calibri"/>
                <a:cs typeface="Calibri"/>
              </a:rPr>
              <a:t>“anti-aphrodisiac”, rendering </a:t>
            </a:r>
            <a:r>
              <a:rPr sz="2200" dirty="0">
                <a:latin typeface="Calibri"/>
                <a:cs typeface="Calibri"/>
              </a:rPr>
              <a:t>the </a:t>
            </a:r>
            <a:r>
              <a:rPr sz="2200" spc="-5" dirty="0">
                <a:latin typeface="Calibri"/>
                <a:cs typeface="Calibri"/>
              </a:rPr>
              <a:t>mated female less attractive </a:t>
            </a:r>
            <a:r>
              <a:rPr sz="2200" spc="-10" dirty="0">
                <a:latin typeface="Calibri"/>
                <a:cs typeface="Calibri"/>
              </a:rPr>
              <a:t>to  </a:t>
            </a:r>
            <a:r>
              <a:rPr sz="2200" dirty="0">
                <a:latin typeface="Calibri"/>
                <a:cs typeface="Calibri"/>
              </a:rPr>
              <a:t>other </a:t>
            </a:r>
            <a:r>
              <a:rPr sz="2200" spc="-5" dirty="0">
                <a:latin typeface="Calibri"/>
                <a:cs typeface="Calibri"/>
              </a:rPr>
              <a:t>male butterflies (Fatouros </a:t>
            </a:r>
            <a:r>
              <a:rPr sz="2200" i="1" dirty="0">
                <a:latin typeface="Calibri"/>
                <a:cs typeface="Calibri"/>
              </a:rPr>
              <a:t>et </a:t>
            </a:r>
            <a:r>
              <a:rPr sz="2200" i="1" spc="-5" dirty="0">
                <a:latin typeface="Calibri"/>
                <a:cs typeface="Calibri"/>
              </a:rPr>
              <a:t>al</a:t>
            </a:r>
            <a:r>
              <a:rPr sz="2200" spc="-5" dirty="0">
                <a:latin typeface="Calibri"/>
                <a:cs typeface="Calibri"/>
              </a:rPr>
              <a:t>.</a:t>
            </a:r>
            <a:r>
              <a:rPr sz="2200" spc="-45" dirty="0">
                <a:latin typeface="Calibri"/>
                <a:cs typeface="Calibri"/>
              </a:rPr>
              <a:t> </a:t>
            </a:r>
            <a:r>
              <a:rPr sz="2200" spc="-5" dirty="0">
                <a:latin typeface="Calibri"/>
                <a:cs typeface="Calibri"/>
              </a:rPr>
              <a:t>2005).</a:t>
            </a:r>
            <a:endParaRPr sz="2200">
              <a:latin typeface="Calibri"/>
              <a:cs typeface="Calibri"/>
            </a:endParaRPr>
          </a:p>
        </p:txBody>
      </p:sp>
      <p:sp>
        <p:nvSpPr>
          <p:cNvPr id="4" name="object 4"/>
          <p:cNvSpPr/>
          <p:nvPr/>
        </p:nvSpPr>
        <p:spPr>
          <a:xfrm>
            <a:off x="3036571" y="3589020"/>
            <a:ext cx="4790438" cy="31426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66806" y="2891459"/>
            <a:ext cx="5994463" cy="42402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38872" y="990600"/>
            <a:ext cx="9347835" cy="1698222"/>
          </a:xfrm>
          <a:prstGeom prst="rect">
            <a:avLst/>
          </a:prstGeom>
        </p:spPr>
        <p:txBody>
          <a:bodyPr vert="horz" wrap="square" lIns="0" tIns="12700" rIns="0" bIns="0" rtlCol="0">
            <a:spAutoFit/>
          </a:bodyPr>
          <a:lstStyle/>
          <a:p>
            <a:pPr marL="12700" marR="5080" indent="-635">
              <a:lnSpc>
                <a:spcPct val="101600"/>
              </a:lnSpc>
              <a:spcBef>
                <a:spcPts val="60"/>
              </a:spcBef>
            </a:pPr>
            <a:r>
              <a:rPr sz="1800" b="0" spc="-5" dirty="0">
                <a:latin typeface="Calibri"/>
                <a:cs typeface="Calibri"/>
              </a:rPr>
              <a:t>At each marker </a:t>
            </a:r>
            <a:r>
              <a:rPr sz="1800" b="0" dirty="0">
                <a:latin typeface="Calibri"/>
                <a:cs typeface="Calibri"/>
              </a:rPr>
              <a:t>along </a:t>
            </a:r>
            <a:r>
              <a:rPr sz="1800" b="0" spc="-5" dirty="0">
                <a:latin typeface="Calibri"/>
                <a:cs typeface="Calibri"/>
              </a:rPr>
              <a:t>the </a:t>
            </a:r>
            <a:r>
              <a:rPr sz="1800" b="0" dirty="0">
                <a:latin typeface="Calibri"/>
                <a:cs typeface="Calibri"/>
              </a:rPr>
              <a:t>chromosome two </a:t>
            </a:r>
            <a:r>
              <a:rPr sz="1800" b="0" spc="-5" dirty="0">
                <a:latin typeface="Calibri"/>
                <a:cs typeface="Calibri"/>
              </a:rPr>
              <a:t>models are fitted to </a:t>
            </a:r>
            <a:r>
              <a:rPr sz="1800" b="0" dirty="0">
                <a:latin typeface="Calibri"/>
                <a:cs typeface="Calibri"/>
              </a:rPr>
              <a:t>data </a:t>
            </a:r>
            <a:r>
              <a:rPr sz="1800" b="0" spc="5" dirty="0">
                <a:latin typeface="Calibri"/>
                <a:cs typeface="Calibri"/>
              </a:rPr>
              <a:t>on </a:t>
            </a:r>
            <a:r>
              <a:rPr sz="1800" b="0" spc="-10" dirty="0">
                <a:latin typeface="Calibri"/>
                <a:cs typeface="Calibri"/>
              </a:rPr>
              <a:t>healthy </a:t>
            </a:r>
            <a:r>
              <a:rPr sz="1800" b="0" dirty="0">
                <a:latin typeface="Calibri"/>
                <a:cs typeface="Calibri"/>
              </a:rPr>
              <a:t>and </a:t>
            </a:r>
            <a:r>
              <a:rPr sz="1800" b="0" spc="-5" dirty="0">
                <a:latin typeface="Calibri"/>
                <a:cs typeface="Calibri"/>
              </a:rPr>
              <a:t>diseased  individuals. </a:t>
            </a:r>
            <a:r>
              <a:rPr sz="1800" b="0" dirty="0">
                <a:latin typeface="Calibri"/>
                <a:cs typeface="Calibri"/>
              </a:rPr>
              <a:t>The “reduced </a:t>
            </a:r>
            <a:r>
              <a:rPr sz="1800" b="0" spc="-5" dirty="0">
                <a:latin typeface="Calibri"/>
                <a:cs typeface="Calibri"/>
              </a:rPr>
              <a:t>model” </a:t>
            </a:r>
            <a:r>
              <a:rPr sz="1800" b="0" spc="-10" dirty="0">
                <a:latin typeface="Calibri"/>
                <a:cs typeface="Calibri"/>
              </a:rPr>
              <a:t>assumes </a:t>
            </a:r>
            <a:r>
              <a:rPr sz="1800" b="0" spc="-5" dirty="0">
                <a:latin typeface="Calibri"/>
                <a:cs typeface="Calibri"/>
              </a:rPr>
              <a:t>that </a:t>
            </a:r>
            <a:r>
              <a:rPr sz="1800" b="0" dirty="0">
                <a:latin typeface="Calibri"/>
                <a:cs typeface="Calibri"/>
              </a:rPr>
              <a:t>the </a:t>
            </a:r>
            <a:r>
              <a:rPr sz="1800" b="0" spc="-5" dirty="0">
                <a:latin typeface="Calibri"/>
                <a:cs typeface="Calibri"/>
              </a:rPr>
              <a:t>frequency </a:t>
            </a:r>
            <a:r>
              <a:rPr sz="1800" b="0" spc="5" dirty="0">
                <a:latin typeface="Calibri"/>
                <a:cs typeface="Calibri"/>
              </a:rPr>
              <a:t>of </a:t>
            </a:r>
            <a:r>
              <a:rPr sz="1800" b="0" spc="-10" dirty="0">
                <a:latin typeface="Calibri"/>
                <a:cs typeface="Calibri"/>
              </a:rPr>
              <a:t>healthy </a:t>
            </a:r>
            <a:r>
              <a:rPr sz="1800" b="0" dirty="0">
                <a:latin typeface="Calibri"/>
                <a:cs typeface="Calibri"/>
              </a:rPr>
              <a:t>and </a:t>
            </a:r>
            <a:r>
              <a:rPr sz="1800" b="0" spc="-5" dirty="0">
                <a:latin typeface="Calibri"/>
                <a:cs typeface="Calibri"/>
              </a:rPr>
              <a:t>diseased individuals </a:t>
            </a:r>
            <a:r>
              <a:rPr sz="1800" b="0" spc="5" dirty="0">
                <a:latin typeface="Calibri"/>
                <a:cs typeface="Calibri"/>
              </a:rPr>
              <a:t>is  </a:t>
            </a:r>
            <a:r>
              <a:rPr sz="1800" b="0" spc="-5" dirty="0">
                <a:latin typeface="Calibri"/>
                <a:cs typeface="Calibri"/>
              </a:rPr>
              <a:t>the same </a:t>
            </a:r>
            <a:r>
              <a:rPr sz="1800" b="0" dirty="0">
                <a:latin typeface="Calibri"/>
                <a:cs typeface="Calibri"/>
              </a:rPr>
              <a:t>for </a:t>
            </a:r>
            <a:r>
              <a:rPr sz="1800" b="0" spc="-5" dirty="0">
                <a:latin typeface="Calibri"/>
                <a:cs typeface="Calibri"/>
              </a:rPr>
              <a:t>every genotype. </a:t>
            </a:r>
            <a:r>
              <a:rPr sz="1800" b="0" dirty="0">
                <a:latin typeface="Calibri"/>
                <a:cs typeface="Calibri"/>
              </a:rPr>
              <a:t>The </a:t>
            </a:r>
            <a:r>
              <a:rPr sz="1800" b="0" spc="-10" dirty="0">
                <a:latin typeface="Calibri"/>
                <a:cs typeface="Calibri"/>
              </a:rPr>
              <a:t>“full </a:t>
            </a:r>
            <a:r>
              <a:rPr sz="1800" b="0" dirty="0">
                <a:latin typeface="Calibri"/>
                <a:cs typeface="Calibri"/>
              </a:rPr>
              <a:t>model” assumes </a:t>
            </a:r>
            <a:r>
              <a:rPr sz="1800" b="0" spc="-5" dirty="0">
                <a:latin typeface="Calibri"/>
                <a:cs typeface="Calibri"/>
              </a:rPr>
              <a:t>that </a:t>
            </a:r>
            <a:r>
              <a:rPr sz="1800" b="0" spc="5" dirty="0">
                <a:latin typeface="Calibri"/>
                <a:cs typeface="Calibri"/>
              </a:rPr>
              <a:t>some </a:t>
            </a:r>
            <a:r>
              <a:rPr sz="1800" b="0" spc="-5" dirty="0">
                <a:latin typeface="Calibri"/>
                <a:cs typeface="Calibri"/>
              </a:rPr>
              <a:t>genotypes are </a:t>
            </a:r>
            <a:r>
              <a:rPr sz="1800" b="0" dirty="0">
                <a:latin typeface="Calibri"/>
                <a:cs typeface="Calibri"/>
              </a:rPr>
              <a:t>associated </a:t>
            </a:r>
            <a:r>
              <a:rPr sz="1800" b="0" spc="-5" dirty="0">
                <a:latin typeface="Calibri"/>
                <a:cs typeface="Calibri"/>
              </a:rPr>
              <a:t>with </a:t>
            </a:r>
            <a:r>
              <a:rPr sz="1800" b="0" dirty="0">
                <a:latin typeface="Calibri"/>
                <a:cs typeface="Calibri"/>
              </a:rPr>
              <a:t>a  </a:t>
            </a:r>
            <a:r>
              <a:rPr sz="1800" b="0" spc="-5" dirty="0">
                <a:latin typeface="Calibri"/>
                <a:cs typeface="Calibri"/>
              </a:rPr>
              <a:t>higher </a:t>
            </a:r>
            <a:r>
              <a:rPr sz="1800" b="0" dirty="0">
                <a:latin typeface="Calibri"/>
                <a:cs typeface="Calibri"/>
              </a:rPr>
              <a:t>frequency </a:t>
            </a:r>
            <a:r>
              <a:rPr sz="1800" b="0" spc="5" dirty="0">
                <a:latin typeface="Calibri"/>
                <a:cs typeface="Calibri"/>
              </a:rPr>
              <a:t>of </a:t>
            </a:r>
            <a:r>
              <a:rPr sz="1800" b="0" spc="-5" dirty="0">
                <a:latin typeface="Calibri"/>
                <a:cs typeface="Calibri"/>
              </a:rPr>
              <a:t>diseased individuals </a:t>
            </a:r>
            <a:r>
              <a:rPr sz="1800" b="0" dirty="0">
                <a:latin typeface="Calibri"/>
                <a:cs typeface="Calibri"/>
              </a:rPr>
              <a:t>than other </a:t>
            </a:r>
            <a:r>
              <a:rPr sz="1800" b="0" spc="-5" dirty="0">
                <a:latin typeface="Calibri"/>
                <a:cs typeface="Calibri"/>
              </a:rPr>
              <a:t>genotypes. </a:t>
            </a:r>
            <a:r>
              <a:rPr sz="1800" b="0" spc="5" dirty="0">
                <a:latin typeface="Calibri"/>
                <a:cs typeface="Calibri"/>
              </a:rPr>
              <a:t>The </a:t>
            </a:r>
            <a:r>
              <a:rPr sz="1800" b="0" dirty="0">
                <a:latin typeface="Calibri"/>
                <a:cs typeface="Calibri"/>
              </a:rPr>
              <a:t>log </a:t>
            </a:r>
            <a:r>
              <a:rPr sz="1800" b="0" spc="5" dirty="0">
                <a:latin typeface="Calibri"/>
                <a:cs typeface="Calibri"/>
              </a:rPr>
              <a:t>of </a:t>
            </a:r>
            <a:r>
              <a:rPr sz="1800" b="0" spc="-10" dirty="0">
                <a:latin typeface="Calibri"/>
                <a:cs typeface="Calibri"/>
              </a:rPr>
              <a:t>the </a:t>
            </a:r>
            <a:r>
              <a:rPr sz="1800" b="0" spc="-5" dirty="0">
                <a:latin typeface="Calibri"/>
                <a:cs typeface="Calibri"/>
              </a:rPr>
              <a:t>ratio </a:t>
            </a:r>
            <a:r>
              <a:rPr sz="1800" b="0" spc="5" dirty="0">
                <a:latin typeface="Calibri"/>
                <a:cs typeface="Calibri"/>
              </a:rPr>
              <a:t>of </a:t>
            </a:r>
            <a:r>
              <a:rPr sz="1800" b="0" spc="-10" dirty="0">
                <a:latin typeface="Calibri"/>
                <a:cs typeface="Calibri"/>
              </a:rPr>
              <a:t>the </a:t>
            </a:r>
            <a:r>
              <a:rPr sz="1800" b="0" dirty="0">
                <a:latin typeface="Calibri"/>
                <a:cs typeface="Calibri"/>
              </a:rPr>
              <a:t>likelihoods  </a:t>
            </a:r>
            <a:r>
              <a:rPr sz="1800" b="0" spc="5" dirty="0">
                <a:latin typeface="Calibri"/>
                <a:cs typeface="Calibri"/>
              </a:rPr>
              <a:t>of </a:t>
            </a:r>
            <a:r>
              <a:rPr sz="1800" b="0" spc="-5" dirty="0">
                <a:latin typeface="Calibri"/>
                <a:cs typeface="Calibri"/>
              </a:rPr>
              <a:t>the </a:t>
            </a:r>
            <a:r>
              <a:rPr sz="1800" b="0" dirty="0">
                <a:latin typeface="Calibri"/>
                <a:cs typeface="Calibri"/>
              </a:rPr>
              <a:t>two </a:t>
            </a:r>
            <a:r>
              <a:rPr sz="1800" b="0" spc="-5" dirty="0">
                <a:latin typeface="Calibri"/>
                <a:cs typeface="Calibri"/>
              </a:rPr>
              <a:t>models (“full” divided </a:t>
            </a:r>
            <a:r>
              <a:rPr sz="1800" b="0" spc="-10" dirty="0">
                <a:latin typeface="Calibri"/>
                <a:cs typeface="Calibri"/>
              </a:rPr>
              <a:t>by </a:t>
            </a:r>
            <a:r>
              <a:rPr sz="1800" b="0" spc="-5" dirty="0">
                <a:latin typeface="Calibri"/>
                <a:cs typeface="Calibri"/>
              </a:rPr>
              <a:t>“reduced”) is </a:t>
            </a:r>
            <a:r>
              <a:rPr sz="1800" b="0" dirty="0">
                <a:latin typeface="Calibri"/>
                <a:cs typeface="Calibri"/>
              </a:rPr>
              <a:t>called </a:t>
            </a:r>
            <a:r>
              <a:rPr sz="1800" b="0" spc="-10" dirty="0">
                <a:latin typeface="Calibri"/>
                <a:cs typeface="Calibri"/>
              </a:rPr>
              <a:t>the </a:t>
            </a:r>
            <a:r>
              <a:rPr sz="1800" b="0" spc="5" dirty="0">
                <a:latin typeface="Calibri"/>
                <a:cs typeface="Calibri"/>
              </a:rPr>
              <a:t>LOD </a:t>
            </a:r>
            <a:r>
              <a:rPr sz="1800" b="0" dirty="0">
                <a:latin typeface="Calibri"/>
                <a:cs typeface="Calibri"/>
              </a:rPr>
              <a:t>score, </a:t>
            </a:r>
            <a:r>
              <a:rPr sz="1800" b="0" spc="-5" dirty="0">
                <a:latin typeface="Calibri"/>
                <a:cs typeface="Calibri"/>
              </a:rPr>
              <a:t>and is </a:t>
            </a:r>
            <a:r>
              <a:rPr sz="1800" b="0" dirty="0">
                <a:latin typeface="Calibri"/>
                <a:cs typeface="Calibri"/>
              </a:rPr>
              <a:t>a </a:t>
            </a:r>
            <a:r>
              <a:rPr sz="1800" b="0" spc="-5" dirty="0">
                <a:latin typeface="Calibri"/>
                <a:cs typeface="Calibri"/>
              </a:rPr>
              <a:t>measure </a:t>
            </a:r>
            <a:r>
              <a:rPr sz="1800" b="0" spc="5" dirty="0">
                <a:latin typeface="Calibri"/>
                <a:cs typeface="Calibri"/>
              </a:rPr>
              <a:t>of </a:t>
            </a:r>
            <a:r>
              <a:rPr sz="1800" b="0" spc="-5" dirty="0">
                <a:latin typeface="Calibri"/>
                <a:cs typeface="Calibri"/>
              </a:rPr>
              <a:t>the  strength </a:t>
            </a:r>
            <a:r>
              <a:rPr sz="1800" b="0" spc="5" dirty="0">
                <a:latin typeface="Calibri"/>
                <a:cs typeface="Calibri"/>
              </a:rPr>
              <a:t>of </a:t>
            </a:r>
            <a:r>
              <a:rPr sz="1800" b="0" spc="-5" dirty="0">
                <a:latin typeface="Calibri"/>
                <a:cs typeface="Calibri"/>
              </a:rPr>
              <a:t>evidence </a:t>
            </a:r>
            <a:r>
              <a:rPr sz="1800" b="0" dirty="0">
                <a:latin typeface="Calibri"/>
                <a:cs typeface="Calibri"/>
              </a:rPr>
              <a:t>for a </a:t>
            </a:r>
            <a:r>
              <a:rPr sz="1800" b="0" spc="-5" dirty="0">
                <a:latin typeface="Calibri"/>
                <a:cs typeface="Calibri"/>
              </a:rPr>
              <a:t>causative mutation near the</a:t>
            </a:r>
            <a:r>
              <a:rPr sz="1800" b="0" spc="-20" dirty="0">
                <a:latin typeface="Calibri"/>
                <a:cs typeface="Calibri"/>
              </a:rPr>
              <a:t> </a:t>
            </a:r>
            <a:r>
              <a:rPr sz="1800" b="0" dirty="0">
                <a:latin typeface="Calibri"/>
                <a:cs typeface="Calibri"/>
              </a:rPr>
              <a:t>marker.</a:t>
            </a:r>
            <a:endParaRPr sz="1800" dirty="0">
              <a:latin typeface="Calibri"/>
              <a:cs typeface="Calibri"/>
            </a:endParaRPr>
          </a:p>
        </p:txBody>
      </p:sp>
      <p:sp>
        <p:nvSpPr>
          <p:cNvPr id="4" name="object 4"/>
          <p:cNvSpPr txBox="1"/>
          <p:nvPr/>
        </p:nvSpPr>
        <p:spPr>
          <a:xfrm>
            <a:off x="718819" y="3093212"/>
            <a:ext cx="2930525" cy="767715"/>
          </a:xfrm>
          <a:prstGeom prst="rect">
            <a:avLst/>
          </a:prstGeom>
        </p:spPr>
        <p:txBody>
          <a:bodyPr vert="horz" wrap="square" lIns="0" tIns="8890" rIns="0" bIns="0" rtlCol="0">
            <a:spAutoFit/>
          </a:bodyPr>
          <a:lstStyle/>
          <a:p>
            <a:pPr marL="12700" marR="5080">
              <a:lnSpc>
                <a:spcPct val="101899"/>
              </a:lnSpc>
              <a:spcBef>
                <a:spcPts val="70"/>
              </a:spcBef>
            </a:pPr>
            <a:r>
              <a:rPr sz="1600" spc="-5" dirty="0">
                <a:latin typeface="Calibri"/>
                <a:cs typeface="Calibri"/>
              </a:rPr>
              <a:t>Evidence </a:t>
            </a:r>
            <a:r>
              <a:rPr sz="1600" spc="-10" dirty="0">
                <a:latin typeface="Calibri"/>
                <a:cs typeface="Calibri"/>
              </a:rPr>
              <a:t>for </a:t>
            </a:r>
            <a:r>
              <a:rPr sz="1600" dirty="0">
                <a:latin typeface="Calibri"/>
                <a:cs typeface="Calibri"/>
              </a:rPr>
              <a:t>a gene </a:t>
            </a:r>
            <a:r>
              <a:rPr sz="1600" spc="-5" dirty="0">
                <a:latin typeface="Calibri"/>
                <a:cs typeface="Calibri"/>
              </a:rPr>
              <a:t>affecting  schizo-affective </a:t>
            </a:r>
            <a:r>
              <a:rPr sz="1600" dirty="0">
                <a:latin typeface="Calibri"/>
                <a:cs typeface="Calibri"/>
              </a:rPr>
              <a:t>disorder </a:t>
            </a:r>
            <a:r>
              <a:rPr sz="1600" spc="-5" dirty="0">
                <a:latin typeface="Calibri"/>
                <a:cs typeface="Calibri"/>
              </a:rPr>
              <a:t>on</a:t>
            </a:r>
            <a:r>
              <a:rPr sz="1600" spc="-85" dirty="0">
                <a:latin typeface="Calibri"/>
                <a:cs typeface="Calibri"/>
              </a:rPr>
              <a:t> </a:t>
            </a:r>
            <a:r>
              <a:rPr sz="1600" dirty="0">
                <a:latin typeface="Calibri"/>
                <a:cs typeface="Calibri"/>
              </a:rPr>
              <a:t>human  </a:t>
            </a:r>
            <a:r>
              <a:rPr sz="1600" spc="-5" dirty="0">
                <a:latin typeface="Calibri"/>
                <a:cs typeface="Calibri"/>
              </a:rPr>
              <a:t>chromosome</a:t>
            </a:r>
            <a:r>
              <a:rPr sz="1600" spc="-15" dirty="0">
                <a:latin typeface="Calibri"/>
                <a:cs typeface="Calibri"/>
              </a:rPr>
              <a:t> </a:t>
            </a:r>
            <a:r>
              <a:rPr sz="1600" dirty="0">
                <a:latin typeface="Calibri"/>
                <a:cs typeface="Calibri"/>
              </a:rPr>
              <a:t>1.</a:t>
            </a:r>
            <a:endParaRPr sz="1600">
              <a:latin typeface="Calibri"/>
              <a:cs typeface="Calibri"/>
            </a:endParaRPr>
          </a:p>
        </p:txBody>
      </p:sp>
      <p:sp>
        <p:nvSpPr>
          <p:cNvPr id="6" name="TextBox 5">
            <a:extLst>
              <a:ext uri="{FF2B5EF4-FFF2-40B4-BE49-F238E27FC236}">
                <a16:creationId xmlns:a16="http://schemas.microsoft.com/office/drawing/2014/main" id="{3B816CF5-1639-4FF6-9B7F-5CD67489B55D}"/>
              </a:ext>
            </a:extLst>
          </p:cNvPr>
          <p:cNvSpPr txBox="1"/>
          <p:nvPr/>
        </p:nvSpPr>
        <p:spPr>
          <a:xfrm>
            <a:off x="718818" y="326633"/>
            <a:ext cx="7358381" cy="461665"/>
          </a:xfrm>
          <a:prstGeom prst="rect">
            <a:avLst/>
          </a:prstGeom>
          <a:noFill/>
        </p:spPr>
        <p:txBody>
          <a:bodyPr wrap="square">
            <a:spAutoFit/>
          </a:bodyPr>
          <a:lstStyle/>
          <a:p>
            <a:r>
              <a:rPr lang="en-GB" sz="2400" b="1" spc="-5" dirty="0"/>
              <a:t>Log-likelihood ratios </a:t>
            </a:r>
            <a:r>
              <a:rPr lang="en-GB" sz="2400" b="1" dirty="0"/>
              <a:t>are </a:t>
            </a:r>
            <a:r>
              <a:rPr lang="en-GB" sz="2400" b="1" spc="-5" dirty="0"/>
              <a:t>used </a:t>
            </a:r>
            <a:r>
              <a:rPr lang="en-GB" sz="2400" b="1" spc="5" dirty="0"/>
              <a:t>in </a:t>
            </a:r>
            <a:r>
              <a:rPr lang="en-GB" sz="2400" b="1" spc="-5" dirty="0"/>
              <a:t>gene</a:t>
            </a:r>
            <a:r>
              <a:rPr lang="en-GB" sz="2400" b="1" spc="15" dirty="0"/>
              <a:t> </a:t>
            </a:r>
            <a:r>
              <a:rPr lang="en-GB" sz="2400" b="1" spc="-5" dirty="0"/>
              <a:t>mapping</a:t>
            </a:r>
            <a:endParaRPr lang="en-GB"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2883535" cy="391160"/>
          </a:xfrm>
          <a:prstGeom prst="rect">
            <a:avLst/>
          </a:prstGeom>
        </p:spPr>
        <p:txBody>
          <a:bodyPr vert="horz" wrap="square" lIns="0" tIns="12700" rIns="0" bIns="0" rtlCol="0">
            <a:spAutoFit/>
          </a:bodyPr>
          <a:lstStyle/>
          <a:p>
            <a:pPr marL="12700">
              <a:lnSpc>
                <a:spcPct val="100000"/>
              </a:lnSpc>
              <a:spcBef>
                <a:spcPts val="100"/>
              </a:spcBef>
            </a:pPr>
            <a:r>
              <a:rPr lang="en-US" spc="-5" dirty="0"/>
              <a:t>Suggested reading</a:t>
            </a:r>
            <a:r>
              <a:rPr spc="-5" dirty="0"/>
              <a:t>:</a:t>
            </a:r>
          </a:p>
        </p:txBody>
      </p:sp>
      <p:pic>
        <p:nvPicPr>
          <p:cNvPr id="5" name="Picture 4">
            <a:extLst>
              <a:ext uri="{FF2B5EF4-FFF2-40B4-BE49-F238E27FC236}">
                <a16:creationId xmlns:a16="http://schemas.microsoft.com/office/drawing/2014/main" id="{F6ED98C9-8121-4846-A99F-43A9F9304DCB}"/>
              </a:ext>
            </a:extLst>
          </p:cNvPr>
          <p:cNvPicPr>
            <a:picLocks noChangeAspect="1"/>
          </p:cNvPicPr>
          <p:nvPr/>
        </p:nvPicPr>
        <p:blipFill>
          <a:blip r:embed="rId2"/>
          <a:stretch>
            <a:fillRect/>
          </a:stretch>
        </p:blipFill>
        <p:spPr>
          <a:xfrm>
            <a:off x="1600200" y="1752600"/>
            <a:ext cx="7531487" cy="2260716"/>
          </a:xfrm>
          <a:prstGeom prst="rect">
            <a:avLst/>
          </a:prstGeom>
        </p:spPr>
      </p:pic>
      <p:sp>
        <p:nvSpPr>
          <p:cNvPr id="7" name="TextBox 6">
            <a:extLst>
              <a:ext uri="{FF2B5EF4-FFF2-40B4-BE49-F238E27FC236}">
                <a16:creationId xmlns:a16="http://schemas.microsoft.com/office/drawing/2014/main" id="{9D9AFBA6-DEB2-4D3F-AC75-7D628B1E5DCF}"/>
              </a:ext>
            </a:extLst>
          </p:cNvPr>
          <p:cNvSpPr txBox="1"/>
          <p:nvPr/>
        </p:nvSpPr>
        <p:spPr>
          <a:xfrm>
            <a:off x="1530618" y="5029200"/>
            <a:ext cx="7911564" cy="923330"/>
          </a:xfrm>
          <a:prstGeom prst="rect">
            <a:avLst/>
          </a:prstGeom>
          <a:noFill/>
        </p:spPr>
        <p:txBody>
          <a:bodyPr wrap="square">
            <a:spAutoFit/>
          </a:bodyPr>
          <a:lstStyle/>
          <a:p>
            <a:r>
              <a:rPr lang="en-GB" dirty="0">
                <a:effectLst/>
              </a:rPr>
              <a:t>Verhoeven, K.J.F., Simonsen, K.L., McIntyre, L.M., 2005. Implementing false discovery rate control: increasing your power. Oikos 108, 643–647. </a:t>
            </a:r>
            <a:r>
              <a:rPr lang="en-GB" dirty="0">
                <a:effectLst/>
                <a:hlinkClick r:id="rId3"/>
              </a:rPr>
              <a:t>https://doi.org/10.1111/j.0030-1299.2005.13727.x</a:t>
            </a:r>
            <a:endParaRPr lang="en-GB"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8" y="703579"/>
            <a:ext cx="6824981" cy="689932"/>
          </a:xfrm>
          <a:prstGeom prst="rect">
            <a:avLst/>
          </a:prstGeom>
        </p:spPr>
        <p:txBody>
          <a:bodyPr vert="horz" wrap="square" lIns="0" tIns="12700" rIns="0" bIns="0" rtlCol="0">
            <a:spAutoFit/>
          </a:bodyPr>
          <a:lstStyle/>
          <a:p>
            <a:pPr marL="12700">
              <a:lnSpc>
                <a:spcPct val="100000"/>
              </a:lnSpc>
              <a:spcBef>
                <a:spcPts val="100"/>
              </a:spcBef>
            </a:pPr>
            <a:r>
              <a:rPr sz="4400" b="0" dirty="0">
                <a:solidFill>
                  <a:schemeClr val="accent1">
                    <a:lumMod val="75000"/>
                  </a:schemeClr>
                </a:solidFill>
              </a:rPr>
              <a:t>What </a:t>
            </a:r>
            <a:r>
              <a:rPr sz="4400" b="0" spc="5" dirty="0">
                <a:solidFill>
                  <a:schemeClr val="accent1">
                    <a:lumMod val="75000"/>
                  </a:schemeClr>
                </a:solidFill>
              </a:rPr>
              <a:t>is</a:t>
            </a:r>
            <a:r>
              <a:rPr sz="4400" b="0" spc="-60" dirty="0">
                <a:solidFill>
                  <a:schemeClr val="accent1">
                    <a:lumMod val="75000"/>
                  </a:schemeClr>
                </a:solidFill>
              </a:rPr>
              <a:t> </a:t>
            </a:r>
            <a:r>
              <a:rPr sz="4400" b="0" spc="-5" dirty="0">
                <a:solidFill>
                  <a:schemeClr val="accent1">
                    <a:lumMod val="75000"/>
                  </a:schemeClr>
                </a:solidFill>
              </a:rPr>
              <a:t>probability</a:t>
            </a:r>
          </a:p>
        </p:txBody>
      </p:sp>
      <p:sp>
        <p:nvSpPr>
          <p:cNvPr id="3" name="object 3"/>
          <p:cNvSpPr txBox="1"/>
          <p:nvPr/>
        </p:nvSpPr>
        <p:spPr>
          <a:xfrm>
            <a:off x="786765" y="1981200"/>
            <a:ext cx="9399270" cy="2891155"/>
          </a:xfrm>
          <a:prstGeom prst="rect">
            <a:avLst/>
          </a:prstGeom>
        </p:spPr>
        <p:txBody>
          <a:bodyPr vert="horz" wrap="square" lIns="0" tIns="198120" rIns="0" bIns="0" rtlCol="0">
            <a:spAutoFit/>
          </a:bodyPr>
          <a:lstStyle/>
          <a:p>
            <a:pPr marL="12700">
              <a:lnSpc>
                <a:spcPct val="100000"/>
              </a:lnSpc>
              <a:spcBef>
                <a:spcPts val="1560"/>
              </a:spcBef>
            </a:pPr>
            <a:r>
              <a:rPr sz="2200" b="1" i="1" dirty="0">
                <a:latin typeface="Calibri"/>
                <a:cs typeface="Calibri"/>
              </a:rPr>
              <a:t>Frequentist</a:t>
            </a:r>
            <a:r>
              <a:rPr sz="2200" b="1" i="1" spc="-25" dirty="0">
                <a:latin typeface="Calibri"/>
                <a:cs typeface="Calibri"/>
              </a:rPr>
              <a:t> </a:t>
            </a:r>
            <a:r>
              <a:rPr sz="2200" b="1" i="1" spc="-5" dirty="0">
                <a:latin typeface="Calibri"/>
                <a:cs typeface="Calibri"/>
              </a:rPr>
              <a:t>definition</a:t>
            </a:r>
            <a:r>
              <a:rPr sz="2200" b="1" spc="-5" dirty="0">
                <a:latin typeface="Calibri"/>
                <a:cs typeface="Calibri"/>
              </a:rPr>
              <a:t>:</a:t>
            </a:r>
            <a:endParaRPr sz="2200" dirty="0">
              <a:latin typeface="Calibri"/>
              <a:cs typeface="Calibri"/>
            </a:endParaRPr>
          </a:p>
          <a:p>
            <a:pPr marL="12700" marR="5080">
              <a:lnSpc>
                <a:spcPct val="116300"/>
              </a:lnSpc>
              <a:spcBef>
                <a:spcPts val="1035"/>
              </a:spcBef>
            </a:pPr>
            <a:r>
              <a:rPr sz="2200" dirty="0">
                <a:latin typeface="Calibri"/>
                <a:cs typeface="Calibri"/>
              </a:rPr>
              <a:t>The </a:t>
            </a:r>
            <a:r>
              <a:rPr sz="2200" b="1" i="1" spc="-5" dirty="0">
                <a:latin typeface="Calibri"/>
                <a:cs typeface="Calibri"/>
              </a:rPr>
              <a:t>probability</a:t>
            </a:r>
            <a:r>
              <a:rPr sz="2200" i="1" spc="-5" dirty="0">
                <a:latin typeface="Calibri"/>
                <a:cs typeface="Calibri"/>
              </a:rPr>
              <a:t> </a:t>
            </a:r>
            <a:r>
              <a:rPr sz="2200" spc="5" dirty="0">
                <a:latin typeface="Calibri"/>
                <a:cs typeface="Calibri"/>
              </a:rPr>
              <a:t>of </a:t>
            </a:r>
            <a:r>
              <a:rPr sz="2200" dirty="0">
                <a:latin typeface="Calibri"/>
                <a:cs typeface="Calibri"/>
              </a:rPr>
              <a:t>an </a:t>
            </a:r>
            <a:r>
              <a:rPr sz="2200" spc="-5" dirty="0">
                <a:latin typeface="Calibri"/>
                <a:cs typeface="Calibri"/>
              </a:rPr>
              <a:t>event </a:t>
            </a:r>
            <a:r>
              <a:rPr sz="2200" dirty="0">
                <a:latin typeface="Calibri"/>
                <a:cs typeface="Calibri"/>
              </a:rPr>
              <a:t>is the </a:t>
            </a:r>
            <a:r>
              <a:rPr sz="2200" b="1" spc="-5" dirty="0">
                <a:uFill>
                  <a:solidFill>
                    <a:srgbClr val="000000"/>
                  </a:solidFill>
                </a:uFill>
                <a:latin typeface="Calibri"/>
                <a:cs typeface="Calibri"/>
              </a:rPr>
              <a:t>proportion</a:t>
            </a:r>
            <a:r>
              <a:rPr sz="2200" b="1" spc="-5" dirty="0">
                <a:latin typeface="Calibri"/>
                <a:cs typeface="Calibri"/>
              </a:rPr>
              <a:t> </a:t>
            </a:r>
            <a:r>
              <a:rPr sz="2200" b="1" spc="5" dirty="0">
                <a:latin typeface="Calibri"/>
                <a:cs typeface="Calibri"/>
              </a:rPr>
              <a:t>of </a:t>
            </a:r>
            <a:r>
              <a:rPr sz="2200" b="1" spc="-5" dirty="0">
                <a:latin typeface="Calibri"/>
                <a:cs typeface="Calibri"/>
              </a:rPr>
              <a:t>times that </a:t>
            </a:r>
            <a:r>
              <a:rPr sz="2200" b="1" dirty="0">
                <a:latin typeface="Calibri"/>
                <a:cs typeface="Calibri"/>
              </a:rPr>
              <a:t>the event </a:t>
            </a:r>
            <a:r>
              <a:rPr sz="2200" b="1" spc="-5" dirty="0">
                <a:latin typeface="Calibri"/>
                <a:cs typeface="Calibri"/>
              </a:rPr>
              <a:t>would occur if  </a:t>
            </a:r>
            <a:r>
              <a:rPr sz="2200" b="1" dirty="0">
                <a:latin typeface="Calibri"/>
                <a:cs typeface="Calibri"/>
              </a:rPr>
              <a:t>a </a:t>
            </a:r>
            <a:r>
              <a:rPr sz="2200" b="1" spc="-5" dirty="0">
                <a:latin typeface="Calibri"/>
                <a:cs typeface="Calibri"/>
              </a:rPr>
              <a:t>random </a:t>
            </a:r>
            <a:r>
              <a:rPr sz="2200" b="1" dirty="0">
                <a:latin typeface="Calibri"/>
                <a:cs typeface="Calibri"/>
              </a:rPr>
              <a:t>trial is </a:t>
            </a:r>
            <a:r>
              <a:rPr sz="2200" b="1" spc="-5" dirty="0">
                <a:latin typeface="Calibri"/>
                <a:cs typeface="Calibri"/>
              </a:rPr>
              <a:t>repeated </a:t>
            </a:r>
            <a:r>
              <a:rPr sz="2200" b="1" dirty="0">
                <a:latin typeface="Calibri"/>
                <a:cs typeface="Calibri"/>
              </a:rPr>
              <a:t>over </a:t>
            </a:r>
            <a:r>
              <a:rPr sz="2200" b="1" spc="-5" dirty="0">
                <a:latin typeface="Calibri"/>
                <a:cs typeface="Calibri"/>
              </a:rPr>
              <a:t>and </a:t>
            </a:r>
            <a:r>
              <a:rPr sz="2200" b="1" dirty="0">
                <a:latin typeface="Calibri"/>
                <a:cs typeface="Calibri"/>
              </a:rPr>
              <a:t>over </a:t>
            </a:r>
            <a:r>
              <a:rPr sz="2200" b="1" spc="-5" dirty="0">
                <a:latin typeface="Calibri"/>
                <a:cs typeface="Calibri"/>
              </a:rPr>
              <a:t>again</a:t>
            </a:r>
            <a:r>
              <a:rPr sz="2200" spc="-5" dirty="0">
                <a:latin typeface="Calibri"/>
                <a:cs typeface="Calibri"/>
              </a:rPr>
              <a:t> under </a:t>
            </a:r>
            <a:r>
              <a:rPr sz="2200" dirty="0">
                <a:latin typeface="Calibri"/>
                <a:cs typeface="Calibri"/>
              </a:rPr>
              <a:t>the same</a:t>
            </a:r>
            <a:r>
              <a:rPr sz="2200" spc="-55" dirty="0">
                <a:latin typeface="Calibri"/>
                <a:cs typeface="Calibri"/>
              </a:rPr>
              <a:t> </a:t>
            </a:r>
            <a:r>
              <a:rPr sz="2200" spc="-5" dirty="0">
                <a:latin typeface="Calibri"/>
                <a:cs typeface="Calibri"/>
              </a:rPr>
              <a:t>conditions.</a:t>
            </a:r>
            <a:endParaRPr sz="2200" dirty="0">
              <a:latin typeface="Calibri"/>
              <a:cs typeface="Calibri"/>
            </a:endParaRPr>
          </a:p>
          <a:p>
            <a:pPr>
              <a:lnSpc>
                <a:spcPct val="100000"/>
              </a:lnSpc>
            </a:pPr>
            <a:endParaRPr sz="2700" dirty="0">
              <a:latin typeface="Calibri"/>
              <a:cs typeface="Calibri"/>
            </a:endParaRPr>
          </a:p>
          <a:p>
            <a:pPr marL="12700" marR="321310">
              <a:lnSpc>
                <a:spcPct val="117300"/>
              </a:lnSpc>
              <a:spcBef>
                <a:spcPts val="1795"/>
              </a:spcBef>
            </a:pPr>
            <a:r>
              <a:rPr sz="2200" dirty="0">
                <a:latin typeface="Calibri"/>
                <a:cs typeface="Calibri"/>
              </a:rPr>
              <a:t>A </a:t>
            </a:r>
            <a:r>
              <a:rPr sz="2200" b="1" i="1" spc="-5" dirty="0">
                <a:latin typeface="Calibri"/>
                <a:cs typeface="Calibri"/>
              </a:rPr>
              <a:t>probability distribution </a:t>
            </a:r>
            <a:r>
              <a:rPr sz="2200" dirty="0">
                <a:latin typeface="Calibri"/>
                <a:cs typeface="Calibri"/>
              </a:rPr>
              <a:t>is a </a:t>
            </a:r>
            <a:r>
              <a:rPr sz="2200" spc="-5" dirty="0">
                <a:latin typeface="Calibri"/>
                <a:cs typeface="Calibri"/>
              </a:rPr>
              <a:t>list </a:t>
            </a:r>
            <a:r>
              <a:rPr sz="2200" spc="5" dirty="0">
                <a:latin typeface="Calibri"/>
                <a:cs typeface="Calibri"/>
              </a:rPr>
              <a:t>of </a:t>
            </a:r>
            <a:r>
              <a:rPr sz="2200" b="1" spc="-5" dirty="0">
                <a:latin typeface="Calibri"/>
                <a:cs typeface="Calibri"/>
              </a:rPr>
              <a:t>all mutually exclusive </a:t>
            </a:r>
            <a:r>
              <a:rPr sz="2200" b="1" dirty="0">
                <a:latin typeface="Calibri"/>
                <a:cs typeface="Calibri"/>
              </a:rPr>
              <a:t>outcomes </a:t>
            </a:r>
            <a:r>
              <a:rPr sz="2200" b="1" spc="5" dirty="0">
                <a:latin typeface="Calibri"/>
                <a:cs typeface="Calibri"/>
              </a:rPr>
              <a:t>of </a:t>
            </a:r>
            <a:r>
              <a:rPr sz="2200" b="1" dirty="0">
                <a:latin typeface="Calibri"/>
                <a:cs typeface="Calibri"/>
              </a:rPr>
              <a:t>a </a:t>
            </a:r>
            <a:r>
              <a:rPr sz="2200" b="1" spc="-5" dirty="0">
                <a:latin typeface="Calibri"/>
                <a:cs typeface="Calibri"/>
              </a:rPr>
              <a:t>random trial and </a:t>
            </a:r>
            <a:r>
              <a:rPr sz="2200" b="1" dirty="0">
                <a:latin typeface="Calibri"/>
                <a:cs typeface="Calibri"/>
              </a:rPr>
              <a:t>their </a:t>
            </a:r>
            <a:r>
              <a:rPr sz="2200" b="1" spc="-5" dirty="0">
                <a:latin typeface="Calibri"/>
                <a:cs typeface="Calibri"/>
              </a:rPr>
              <a:t>probabilities </a:t>
            </a:r>
            <a:r>
              <a:rPr sz="2200" b="1" spc="5" dirty="0">
                <a:latin typeface="Calibri"/>
                <a:cs typeface="Calibri"/>
              </a:rPr>
              <a:t>of</a:t>
            </a:r>
            <a:r>
              <a:rPr sz="2200" b="1" spc="-50" dirty="0">
                <a:latin typeface="Calibri"/>
                <a:cs typeface="Calibri"/>
              </a:rPr>
              <a:t> </a:t>
            </a:r>
            <a:r>
              <a:rPr sz="2200" b="1" spc="-5" dirty="0">
                <a:latin typeface="Calibri"/>
                <a:cs typeface="Calibri"/>
              </a:rPr>
              <a:t>occurrence</a:t>
            </a:r>
            <a:r>
              <a:rPr sz="2200" spc="-5" dirty="0">
                <a:latin typeface="Calibri"/>
                <a:cs typeface="Calibri"/>
              </a:rPr>
              <a:t>.</a:t>
            </a:r>
            <a:endParaRPr sz="22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31" y="483739"/>
            <a:ext cx="3927475" cy="391160"/>
          </a:xfrm>
          <a:prstGeom prst="rect">
            <a:avLst/>
          </a:prstGeom>
        </p:spPr>
        <p:txBody>
          <a:bodyPr vert="horz" wrap="square" lIns="0" tIns="12700" rIns="0" bIns="0" rtlCol="0">
            <a:spAutoFit/>
          </a:bodyPr>
          <a:lstStyle/>
          <a:p>
            <a:pPr marL="12700">
              <a:lnSpc>
                <a:spcPct val="100000"/>
              </a:lnSpc>
              <a:spcBef>
                <a:spcPts val="100"/>
              </a:spcBef>
            </a:pPr>
            <a:r>
              <a:rPr spc="-5" dirty="0"/>
              <a:t>Example: binomial</a:t>
            </a:r>
            <a:r>
              <a:rPr spc="10" dirty="0"/>
              <a:t> </a:t>
            </a:r>
            <a:r>
              <a:rPr spc="-5" dirty="0"/>
              <a:t>distribution</a:t>
            </a:r>
          </a:p>
        </p:txBody>
      </p:sp>
      <p:sp>
        <p:nvSpPr>
          <p:cNvPr id="3" name="object 3"/>
          <p:cNvSpPr txBox="1"/>
          <p:nvPr/>
        </p:nvSpPr>
        <p:spPr>
          <a:xfrm>
            <a:off x="718259" y="1018792"/>
            <a:ext cx="8349541" cy="1202055"/>
          </a:xfrm>
          <a:prstGeom prst="rect">
            <a:avLst/>
          </a:prstGeom>
        </p:spPr>
        <p:txBody>
          <a:bodyPr vert="horz" wrap="square" lIns="0" tIns="13970" rIns="0" bIns="0" rtlCol="0">
            <a:spAutoFit/>
          </a:bodyPr>
          <a:lstStyle/>
          <a:p>
            <a:pPr marL="12700" marR="5080">
              <a:lnSpc>
                <a:spcPct val="116799"/>
              </a:lnSpc>
              <a:spcBef>
                <a:spcPts val="110"/>
              </a:spcBef>
            </a:pPr>
            <a:r>
              <a:rPr sz="2200" dirty="0">
                <a:latin typeface="Calibri"/>
                <a:cs typeface="Calibri"/>
              </a:rPr>
              <a:t>The </a:t>
            </a:r>
            <a:r>
              <a:rPr sz="2200" i="1" spc="-5" dirty="0">
                <a:latin typeface="Calibri"/>
                <a:cs typeface="Calibri"/>
              </a:rPr>
              <a:t>binomial distribution </a:t>
            </a:r>
            <a:r>
              <a:rPr sz="2200" dirty="0">
                <a:latin typeface="Calibri"/>
                <a:cs typeface="Calibri"/>
              </a:rPr>
              <a:t>is the </a:t>
            </a:r>
            <a:r>
              <a:rPr sz="2200" spc="-5" dirty="0">
                <a:latin typeface="Calibri"/>
                <a:cs typeface="Calibri"/>
              </a:rPr>
              <a:t>probability distribution </a:t>
            </a:r>
            <a:r>
              <a:rPr sz="2200" spc="5" dirty="0">
                <a:latin typeface="Calibri"/>
                <a:cs typeface="Calibri"/>
              </a:rPr>
              <a:t>of </a:t>
            </a:r>
            <a:r>
              <a:rPr sz="2200" spc="-10" dirty="0">
                <a:latin typeface="Calibri"/>
                <a:cs typeface="Calibri"/>
              </a:rPr>
              <a:t>the </a:t>
            </a:r>
            <a:r>
              <a:rPr sz="2200" spc="-5" dirty="0">
                <a:latin typeface="Calibri"/>
                <a:cs typeface="Calibri"/>
              </a:rPr>
              <a:t>number </a:t>
            </a:r>
            <a:r>
              <a:rPr sz="2200" spc="5" dirty="0">
                <a:latin typeface="Calibri"/>
                <a:cs typeface="Calibri"/>
              </a:rPr>
              <a:t>of  </a:t>
            </a:r>
            <a:r>
              <a:rPr lang="en-US" sz="2200" b="1" i="1" spc="5" dirty="0">
                <a:latin typeface="Calibri"/>
                <a:cs typeface="Calibri"/>
              </a:rPr>
              <a:t>Y</a:t>
            </a:r>
            <a:r>
              <a:rPr lang="en-US" sz="2200" b="1" spc="5" dirty="0">
                <a:latin typeface="Calibri"/>
                <a:cs typeface="Calibri"/>
              </a:rPr>
              <a:t> </a:t>
            </a:r>
            <a:r>
              <a:rPr sz="2200" b="1" spc="-5" dirty="0">
                <a:latin typeface="Calibri"/>
                <a:cs typeface="Calibri"/>
              </a:rPr>
              <a:t>“successes” </a:t>
            </a:r>
            <a:r>
              <a:rPr sz="2200" dirty="0">
                <a:latin typeface="Calibri"/>
                <a:cs typeface="Calibri"/>
              </a:rPr>
              <a:t>in </a:t>
            </a:r>
            <a:r>
              <a:rPr sz="2200" b="1" i="1" dirty="0">
                <a:latin typeface="Calibri"/>
                <a:cs typeface="Calibri"/>
              </a:rPr>
              <a:t>n </a:t>
            </a:r>
            <a:r>
              <a:rPr sz="2200" b="1" spc="-5" dirty="0">
                <a:latin typeface="Calibri"/>
                <a:cs typeface="Calibri"/>
              </a:rPr>
              <a:t>independent trials</a:t>
            </a:r>
            <a:r>
              <a:rPr sz="2200" spc="-5" dirty="0">
                <a:latin typeface="Calibri"/>
                <a:cs typeface="Calibri"/>
              </a:rPr>
              <a:t>, </a:t>
            </a:r>
            <a:r>
              <a:rPr sz="2200" dirty="0">
                <a:latin typeface="Calibri"/>
                <a:cs typeface="Calibri"/>
              </a:rPr>
              <a:t>w</a:t>
            </a:r>
            <a:r>
              <a:rPr lang="en-US" sz="2200" dirty="0">
                <a:latin typeface="Calibri"/>
                <a:cs typeface="Calibri"/>
              </a:rPr>
              <a:t>ith </a:t>
            </a:r>
            <a:r>
              <a:rPr lang="en-GB" sz="2200" b="1" i="1" dirty="0">
                <a:latin typeface="Calibri"/>
                <a:cs typeface="Calibri"/>
              </a:rPr>
              <a:t>p</a:t>
            </a:r>
            <a:r>
              <a:rPr sz="2200" b="1" dirty="0">
                <a:latin typeface="Calibri"/>
                <a:cs typeface="Calibri"/>
              </a:rPr>
              <a:t> the </a:t>
            </a:r>
            <a:r>
              <a:rPr sz="2200" b="1" spc="-5" dirty="0">
                <a:latin typeface="Calibri"/>
                <a:cs typeface="Calibri"/>
              </a:rPr>
              <a:t>probability </a:t>
            </a:r>
            <a:r>
              <a:rPr sz="2200" b="1" spc="5" dirty="0">
                <a:latin typeface="Calibri"/>
                <a:cs typeface="Calibri"/>
              </a:rPr>
              <a:t>of </a:t>
            </a:r>
            <a:r>
              <a:rPr sz="2200" b="1" spc="-5" dirty="0">
                <a:latin typeface="Calibri"/>
                <a:cs typeface="Calibri"/>
              </a:rPr>
              <a:t>success </a:t>
            </a:r>
            <a:r>
              <a:rPr lang="en-US" sz="2200" dirty="0">
                <a:latin typeface="Calibri"/>
                <a:cs typeface="Calibri"/>
              </a:rPr>
              <a:t>being </a:t>
            </a:r>
            <a:r>
              <a:rPr sz="2200" spc="-10" dirty="0">
                <a:latin typeface="Calibri"/>
                <a:cs typeface="Calibri"/>
              </a:rPr>
              <a:t>the </a:t>
            </a:r>
            <a:r>
              <a:rPr sz="2200" spc="-5" dirty="0">
                <a:latin typeface="Calibri"/>
                <a:cs typeface="Calibri"/>
              </a:rPr>
              <a:t>same in </a:t>
            </a:r>
            <a:r>
              <a:rPr sz="2200" dirty="0">
                <a:latin typeface="Calibri"/>
                <a:cs typeface="Calibri"/>
              </a:rPr>
              <a:t>each</a:t>
            </a:r>
            <a:r>
              <a:rPr sz="2200" spc="-10" dirty="0">
                <a:latin typeface="Calibri"/>
                <a:cs typeface="Calibri"/>
              </a:rPr>
              <a:t> </a:t>
            </a:r>
            <a:r>
              <a:rPr sz="2200" spc="-5" dirty="0">
                <a:latin typeface="Calibri"/>
                <a:cs typeface="Calibri"/>
              </a:rPr>
              <a:t>trial.</a:t>
            </a:r>
            <a:endParaRPr sz="2200" dirty="0">
              <a:latin typeface="Calibri"/>
              <a:cs typeface="Calibri"/>
            </a:endParaRPr>
          </a:p>
        </p:txBody>
      </p:sp>
      <p:sp>
        <p:nvSpPr>
          <p:cNvPr id="4" name="object 4"/>
          <p:cNvSpPr txBox="1"/>
          <p:nvPr/>
        </p:nvSpPr>
        <p:spPr>
          <a:xfrm>
            <a:off x="672131" y="6019800"/>
            <a:ext cx="3886200" cy="703580"/>
          </a:xfrm>
          <a:prstGeom prst="rect">
            <a:avLst/>
          </a:prstGeom>
        </p:spPr>
        <p:txBody>
          <a:bodyPr vert="horz" wrap="square" lIns="0" tIns="7620" rIns="0" bIns="0" rtlCol="0">
            <a:spAutoFit/>
          </a:bodyPr>
          <a:lstStyle/>
          <a:p>
            <a:pPr marL="12700" marR="5080">
              <a:lnSpc>
                <a:spcPct val="101800"/>
              </a:lnSpc>
              <a:spcBef>
                <a:spcPts val="60"/>
              </a:spcBef>
            </a:pPr>
            <a:r>
              <a:rPr sz="2200" spc="-5" dirty="0">
                <a:latin typeface="Calibri"/>
                <a:cs typeface="Calibri"/>
              </a:rPr>
              <a:t>Graph shows </a:t>
            </a:r>
            <a:r>
              <a:rPr sz="2200" dirty="0">
                <a:latin typeface="Calibri"/>
                <a:cs typeface="Calibri"/>
              </a:rPr>
              <a:t>Pr[0], Pr[1] , Pr[2],</a:t>
            </a:r>
            <a:r>
              <a:rPr sz="2200" spc="-120" dirty="0">
                <a:latin typeface="Calibri"/>
                <a:cs typeface="Calibri"/>
              </a:rPr>
              <a:t> </a:t>
            </a:r>
            <a:r>
              <a:rPr sz="2200" spc="5" dirty="0">
                <a:latin typeface="Calibri"/>
                <a:cs typeface="Calibri"/>
              </a:rPr>
              <a:t>…  </a:t>
            </a:r>
            <a:r>
              <a:rPr sz="2200" dirty="0">
                <a:latin typeface="Calibri"/>
                <a:cs typeface="Calibri"/>
              </a:rPr>
              <a:t>when </a:t>
            </a:r>
            <a:r>
              <a:rPr sz="2200" i="1" dirty="0">
                <a:latin typeface="Calibri"/>
                <a:cs typeface="Calibri"/>
              </a:rPr>
              <a:t>p </a:t>
            </a:r>
            <a:r>
              <a:rPr sz="2200" dirty="0">
                <a:latin typeface="Calibri"/>
                <a:cs typeface="Calibri"/>
              </a:rPr>
              <a:t>= </a:t>
            </a:r>
            <a:r>
              <a:rPr sz="2200" spc="-5" dirty="0">
                <a:latin typeface="Calibri"/>
                <a:cs typeface="Calibri"/>
              </a:rPr>
              <a:t>0.50 and </a:t>
            </a:r>
            <a:r>
              <a:rPr sz="2200" i="1" dirty="0">
                <a:latin typeface="Calibri"/>
                <a:cs typeface="Calibri"/>
              </a:rPr>
              <a:t>n </a:t>
            </a:r>
            <a:r>
              <a:rPr sz="2200" dirty="0">
                <a:latin typeface="Calibri"/>
                <a:cs typeface="Calibri"/>
              </a:rPr>
              <a:t>=</a:t>
            </a:r>
            <a:r>
              <a:rPr sz="2200" spc="-65" dirty="0">
                <a:latin typeface="Calibri"/>
                <a:cs typeface="Calibri"/>
              </a:rPr>
              <a:t> </a:t>
            </a:r>
            <a:r>
              <a:rPr sz="2200" spc="5" dirty="0">
                <a:latin typeface="Calibri"/>
                <a:cs typeface="Calibri"/>
              </a:rPr>
              <a:t>18</a:t>
            </a:r>
            <a:endParaRPr sz="2200">
              <a:latin typeface="Calibri"/>
              <a:cs typeface="Calibri"/>
            </a:endParaRPr>
          </a:p>
        </p:txBody>
      </p:sp>
      <p:sp>
        <p:nvSpPr>
          <p:cNvPr id="12" name="object 12"/>
          <p:cNvSpPr txBox="1"/>
          <p:nvPr/>
        </p:nvSpPr>
        <p:spPr>
          <a:xfrm>
            <a:off x="672412" y="4681940"/>
            <a:ext cx="3585210" cy="1019510"/>
          </a:xfrm>
          <a:prstGeom prst="rect">
            <a:avLst/>
          </a:prstGeom>
        </p:spPr>
        <p:txBody>
          <a:bodyPr vert="horz" wrap="square" lIns="0" tIns="13970" rIns="0" bIns="0" rtlCol="0">
            <a:spAutoFit/>
          </a:bodyPr>
          <a:lstStyle/>
          <a:p>
            <a:pPr marL="12700">
              <a:lnSpc>
                <a:spcPts val="2595"/>
              </a:lnSpc>
            </a:pPr>
            <a:r>
              <a:rPr lang="en-GB" sz="2200" dirty="0">
                <a:latin typeface="Calibri"/>
                <a:cs typeface="Calibri"/>
              </a:rPr>
              <a:t>counts </a:t>
            </a:r>
            <a:r>
              <a:rPr lang="en-GB" sz="2200" spc="-5" dirty="0">
                <a:latin typeface="Calibri"/>
                <a:cs typeface="Calibri"/>
              </a:rPr>
              <a:t>up </a:t>
            </a:r>
            <a:r>
              <a:rPr lang="en-GB" sz="2200" dirty="0">
                <a:latin typeface="Calibri"/>
                <a:cs typeface="Calibri"/>
              </a:rPr>
              <a:t>the </a:t>
            </a:r>
            <a:r>
              <a:rPr lang="en-GB" sz="2200" spc="-5" dirty="0">
                <a:latin typeface="Calibri"/>
                <a:cs typeface="Calibri"/>
              </a:rPr>
              <a:t>different</a:t>
            </a:r>
            <a:r>
              <a:rPr lang="en-GB" sz="2200" spc="-75" dirty="0">
                <a:latin typeface="Calibri"/>
                <a:cs typeface="Calibri"/>
              </a:rPr>
              <a:t> </a:t>
            </a:r>
            <a:r>
              <a:rPr lang="en-GB" sz="2200" spc="-5" dirty="0">
                <a:latin typeface="Calibri"/>
                <a:cs typeface="Calibri"/>
              </a:rPr>
              <a:t>ways</a:t>
            </a:r>
            <a:endParaRPr lang="en-GB" sz="2200" dirty="0">
              <a:latin typeface="Calibri"/>
              <a:cs typeface="Calibri"/>
            </a:endParaRPr>
          </a:p>
          <a:p>
            <a:pPr marL="12700">
              <a:lnSpc>
                <a:spcPts val="2595"/>
              </a:lnSpc>
            </a:pPr>
            <a:r>
              <a:rPr sz="2200" spc="5" dirty="0">
                <a:latin typeface="Calibri"/>
                <a:cs typeface="Calibri"/>
              </a:rPr>
              <a:t>of </a:t>
            </a:r>
            <a:r>
              <a:rPr sz="2200" spc="-5" dirty="0">
                <a:latin typeface="Calibri"/>
                <a:cs typeface="Calibri"/>
              </a:rPr>
              <a:t>getting </a:t>
            </a:r>
            <a:r>
              <a:rPr sz="2200" i="1" dirty="0">
                <a:latin typeface="Calibri"/>
                <a:cs typeface="Calibri"/>
              </a:rPr>
              <a:t>Y </a:t>
            </a:r>
            <a:r>
              <a:rPr sz="2200" dirty="0">
                <a:latin typeface="Calibri"/>
                <a:cs typeface="Calibri"/>
              </a:rPr>
              <a:t>successes </a:t>
            </a:r>
            <a:r>
              <a:rPr sz="2200" spc="-5" dirty="0">
                <a:latin typeface="Calibri"/>
                <a:cs typeface="Calibri"/>
              </a:rPr>
              <a:t>and </a:t>
            </a:r>
            <a:r>
              <a:rPr sz="2200" i="1" dirty="0">
                <a:latin typeface="Calibri"/>
                <a:cs typeface="Calibri"/>
              </a:rPr>
              <a:t>n </a:t>
            </a:r>
            <a:r>
              <a:rPr sz="2200" dirty="0">
                <a:latin typeface="Calibri"/>
                <a:cs typeface="Calibri"/>
              </a:rPr>
              <a:t>–</a:t>
            </a:r>
            <a:r>
              <a:rPr sz="2200" spc="-80" dirty="0">
                <a:latin typeface="Calibri"/>
                <a:cs typeface="Calibri"/>
              </a:rPr>
              <a:t> </a:t>
            </a:r>
            <a:r>
              <a:rPr sz="2200" i="1" dirty="0">
                <a:latin typeface="Calibri"/>
                <a:cs typeface="Calibri"/>
              </a:rPr>
              <a:t>Y</a:t>
            </a:r>
            <a:endParaRPr sz="2200" dirty="0">
              <a:latin typeface="Calibri"/>
              <a:cs typeface="Calibri"/>
            </a:endParaRPr>
          </a:p>
          <a:p>
            <a:pPr marL="12700">
              <a:lnSpc>
                <a:spcPct val="100000"/>
              </a:lnSpc>
              <a:spcBef>
                <a:spcPts val="45"/>
              </a:spcBef>
            </a:pPr>
            <a:r>
              <a:rPr sz="2200" spc="-5" dirty="0">
                <a:latin typeface="Calibri"/>
                <a:cs typeface="Calibri"/>
              </a:rPr>
              <a:t>failures (e.g., S-S-F; S-F-S; </a:t>
            </a:r>
            <a:r>
              <a:rPr sz="2200" spc="-10" dirty="0">
                <a:latin typeface="Calibri"/>
                <a:cs typeface="Calibri"/>
              </a:rPr>
              <a:t>F-S-S)</a:t>
            </a:r>
            <a:endParaRPr sz="2200" dirty="0">
              <a:latin typeface="Calibri"/>
              <a:cs typeface="Calibri"/>
            </a:endParaRPr>
          </a:p>
        </p:txBody>
      </p:sp>
      <p:sp>
        <p:nvSpPr>
          <p:cNvPr id="15" name="object 15"/>
          <p:cNvSpPr/>
          <p:nvPr/>
        </p:nvSpPr>
        <p:spPr>
          <a:xfrm>
            <a:off x="4782821" y="2560320"/>
            <a:ext cx="5771513" cy="4000499"/>
          </a:xfrm>
          <a:prstGeom prst="rect">
            <a:avLst/>
          </a:prstGeom>
          <a:blipFill>
            <a:blip r:embed="rId2" cstate="print"/>
            <a:stretch>
              <a:fillRect/>
            </a:stretch>
          </a:blipFill>
        </p:spPr>
        <p:txBody>
          <a:bodyPr wrap="square" lIns="0" tIns="0" rIns="0" bIns="0" rtlCol="0"/>
          <a:lstStyle/>
          <a:p>
            <a:endParaRPr/>
          </a:p>
        </p:txBody>
      </p:sp>
      <p:pic>
        <p:nvPicPr>
          <p:cNvPr id="19" name="Picture 18">
            <a:extLst>
              <a:ext uri="{FF2B5EF4-FFF2-40B4-BE49-F238E27FC236}">
                <a16:creationId xmlns:a16="http://schemas.microsoft.com/office/drawing/2014/main" id="{295336B1-AA54-4A6F-936F-D85BD2A946D3}"/>
              </a:ext>
            </a:extLst>
          </p:cNvPr>
          <p:cNvPicPr>
            <a:picLocks noChangeAspect="1"/>
          </p:cNvPicPr>
          <p:nvPr/>
        </p:nvPicPr>
        <p:blipFill>
          <a:blip r:embed="rId3"/>
          <a:stretch>
            <a:fillRect/>
          </a:stretch>
        </p:blipFill>
        <p:spPr>
          <a:xfrm>
            <a:off x="407263" y="2341807"/>
            <a:ext cx="4112600" cy="1019510"/>
          </a:xfrm>
          <a:prstGeom prst="rect">
            <a:avLst/>
          </a:prstGeom>
        </p:spPr>
      </p:pic>
      <p:pic>
        <p:nvPicPr>
          <p:cNvPr id="21" name="Picture 20">
            <a:extLst>
              <a:ext uri="{FF2B5EF4-FFF2-40B4-BE49-F238E27FC236}">
                <a16:creationId xmlns:a16="http://schemas.microsoft.com/office/drawing/2014/main" id="{390DCCA9-9BD7-4C42-B44E-0717D3F279AC}"/>
              </a:ext>
            </a:extLst>
          </p:cNvPr>
          <p:cNvPicPr>
            <a:picLocks noChangeAspect="1"/>
          </p:cNvPicPr>
          <p:nvPr/>
        </p:nvPicPr>
        <p:blipFill>
          <a:blip r:embed="rId4"/>
          <a:stretch>
            <a:fillRect/>
          </a:stretch>
        </p:blipFill>
        <p:spPr>
          <a:xfrm>
            <a:off x="533400" y="3617353"/>
            <a:ext cx="660434" cy="10732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457200"/>
            <a:ext cx="6748781" cy="382156"/>
          </a:xfrm>
          <a:prstGeom prst="rect">
            <a:avLst/>
          </a:prstGeom>
        </p:spPr>
        <p:txBody>
          <a:bodyPr vert="horz" wrap="square" lIns="0" tIns="12700" rIns="0" bIns="0" rtlCol="0">
            <a:spAutoFit/>
          </a:bodyPr>
          <a:lstStyle/>
          <a:p>
            <a:pPr marL="12700">
              <a:lnSpc>
                <a:spcPct val="100000"/>
              </a:lnSpc>
              <a:spcBef>
                <a:spcPts val="100"/>
              </a:spcBef>
            </a:pPr>
            <a:r>
              <a:rPr dirty="0"/>
              <a:t>What </a:t>
            </a:r>
            <a:r>
              <a:rPr spc="5" dirty="0"/>
              <a:t>is </a:t>
            </a:r>
            <a:r>
              <a:rPr spc="-5" dirty="0"/>
              <a:t>conditional</a:t>
            </a:r>
            <a:r>
              <a:rPr spc="-55" dirty="0"/>
              <a:t> </a:t>
            </a:r>
            <a:r>
              <a:rPr spc="-5" dirty="0"/>
              <a:t>probability</a:t>
            </a:r>
            <a:r>
              <a:rPr lang="en-US" spc="-5" dirty="0"/>
              <a:t>?</a:t>
            </a:r>
            <a:endParaRPr spc="-5" dirty="0"/>
          </a:p>
        </p:txBody>
      </p:sp>
      <p:sp>
        <p:nvSpPr>
          <p:cNvPr id="3" name="object 3"/>
          <p:cNvSpPr txBox="1"/>
          <p:nvPr/>
        </p:nvSpPr>
        <p:spPr>
          <a:xfrm>
            <a:off x="718819" y="1023096"/>
            <a:ext cx="9361805" cy="5754268"/>
          </a:xfrm>
          <a:prstGeom prst="rect">
            <a:avLst/>
          </a:prstGeom>
        </p:spPr>
        <p:txBody>
          <a:bodyPr vert="horz" wrap="square" lIns="0" tIns="12065" rIns="0" bIns="0" rtlCol="0">
            <a:spAutoFit/>
          </a:bodyPr>
          <a:lstStyle/>
          <a:p>
            <a:pPr marL="12700" marR="317500">
              <a:lnSpc>
                <a:spcPct val="117300"/>
              </a:lnSpc>
              <a:spcBef>
                <a:spcPts val="95"/>
              </a:spcBef>
            </a:pPr>
            <a:r>
              <a:rPr sz="2200" dirty="0">
                <a:latin typeface="Calibri"/>
                <a:cs typeface="Calibri"/>
              </a:rPr>
              <a:t>The </a:t>
            </a:r>
            <a:r>
              <a:rPr sz="2200" b="1" i="1" spc="-5" dirty="0">
                <a:latin typeface="Calibri"/>
                <a:cs typeface="Calibri"/>
              </a:rPr>
              <a:t>conditional probability </a:t>
            </a:r>
            <a:r>
              <a:rPr sz="2200" spc="5" dirty="0">
                <a:latin typeface="Calibri"/>
                <a:cs typeface="Calibri"/>
              </a:rPr>
              <a:t>of </a:t>
            </a:r>
            <a:r>
              <a:rPr sz="2200" dirty="0">
                <a:latin typeface="Calibri"/>
                <a:cs typeface="Calibri"/>
              </a:rPr>
              <a:t>an </a:t>
            </a:r>
            <a:r>
              <a:rPr sz="2200" spc="-5" dirty="0">
                <a:latin typeface="Calibri"/>
                <a:cs typeface="Calibri"/>
              </a:rPr>
              <a:t>event </a:t>
            </a:r>
            <a:r>
              <a:rPr sz="2200" dirty="0">
                <a:latin typeface="Calibri"/>
                <a:cs typeface="Calibri"/>
              </a:rPr>
              <a:t>is the </a:t>
            </a:r>
            <a:r>
              <a:rPr sz="2200" spc="-10" dirty="0">
                <a:latin typeface="Calibri"/>
                <a:cs typeface="Calibri"/>
              </a:rPr>
              <a:t>probability </a:t>
            </a:r>
            <a:r>
              <a:rPr sz="2200" spc="5" dirty="0">
                <a:latin typeface="Calibri"/>
                <a:cs typeface="Calibri"/>
              </a:rPr>
              <a:t>of </a:t>
            </a:r>
            <a:r>
              <a:rPr sz="2200" spc="-10" dirty="0">
                <a:latin typeface="Calibri"/>
                <a:cs typeface="Calibri"/>
              </a:rPr>
              <a:t>that </a:t>
            </a:r>
            <a:r>
              <a:rPr sz="2200" spc="-5" dirty="0">
                <a:latin typeface="Calibri"/>
                <a:cs typeface="Calibri"/>
              </a:rPr>
              <a:t>event occurring  </a:t>
            </a:r>
            <a:r>
              <a:rPr sz="2200" u="heavy" dirty="0">
                <a:uFill>
                  <a:solidFill>
                    <a:srgbClr val="000000"/>
                  </a:solidFill>
                </a:uFill>
                <a:latin typeface="Calibri"/>
                <a:cs typeface="Calibri"/>
              </a:rPr>
              <a:t>given</a:t>
            </a:r>
            <a:r>
              <a:rPr sz="2200" dirty="0">
                <a:latin typeface="Calibri"/>
                <a:cs typeface="Calibri"/>
              </a:rPr>
              <a:t> </a:t>
            </a:r>
            <a:r>
              <a:rPr sz="2200" spc="-5" dirty="0">
                <a:latin typeface="Calibri"/>
                <a:cs typeface="Calibri"/>
              </a:rPr>
              <a:t>that </a:t>
            </a:r>
            <a:r>
              <a:rPr sz="2200" dirty="0">
                <a:latin typeface="Calibri"/>
                <a:cs typeface="Calibri"/>
              </a:rPr>
              <a:t>a </a:t>
            </a:r>
            <a:r>
              <a:rPr sz="2200" spc="-5" dirty="0">
                <a:latin typeface="Calibri"/>
                <a:cs typeface="Calibri"/>
              </a:rPr>
              <a:t>condition </a:t>
            </a:r>
            <a:r>
              <a:rPr sz="2200" dirty="0">
                <a:latin typeface="Calibri"/>
                <a:cs typeface="Calibri"/>
              </a:rPr>
              <a:t>is met. “|” symbol used to </a:t>
            </a:r>
            <a:r>
              <a:rPr sz="2200" spc="-5" dirty="0">
                <a:latin typeface="Calibri"/>
                <a:cs typeface="Calibri"/>
              </a:rPr>
              <a:t>indicate</a:t>
            </a:r>
            <a:r>
              <a:rPr sz="2200" spc="-95" dirty="0">
                <a:latin typeface="Calibri"/>
                <a:cs typeface="Calibri"/>
              </a:rPr>
              <a:t> </a:t>
            </a:r>
            <a:r>
              <a:rPr sz="2200" spc="-5" dirty="0">
                <a:latin typeface="Calibri"/>
                <a:cs typeface="Calibri"/>
              </a:rPr>
              <a:t>“given”</a:t>
            </a:r>
            <a:endParaRPr sz="2200" dirty="0">
              <a:latin typeface="Calibri"/>
              <a:cs typeface="Calibri"/>
            </a:endParaRPr>
          </a:p>
          <a:p>
            <a:pPr marL="12700" marR="5080">
              <a:lnSpc>
                <a:spcPct val="117300"/>
              </a:lnSpc>
              <a:spcBef>
                <a:spcPts val="985"/>
              </a:spcBef>
            </a:pPr>
            <a:r>
              <a:rPr sz="2200" dirty="0">
                <a:latin typeface="Calibri"/>
                <a:cs typeface="Calibri"/>
              </a:rPr>
              <a:t>The </a:t>
            </a:r>
            <a:r>
              <a:rPr sz="2200" spc="-5" dirty="0">
                <a:latin typeface="Calibri"/>
                <a:cs typeface="Calibri"/>
              </a:rPr>
              <a:t>probability that </a:t>
            </a:r>
            <a:r>
              <a:rPr sz="2200" spc="-10" dirty="0">
                <a:latin typeface="Calibri"/>
                <a:cs typeface="Calibri"/>
              </a:rPr>
              <a:t>the </a:t>
            </a:r>
            <a:r>
              <a:rPr sz="2200" spc="-5" dirty="0">
                <a:latin typeface="Calibri"/>
                <a:cs typeface="Calibri"/>
              </a:rPr>
              <a:t>second child </a:t>
            </a:r>
            <a:r>
              <a:rPr sz="2200" dirty="0">
                <a:latin typeface="Calibri"/>
                <a:cs typeface="Calibri"/>
              </a:rPr>
              <a:t>born to a </a:t>
            </a:r>
            <a:r>
              <a:rPr sz="2200" spc="-5" dirty="0">
                <a:latin typeface="Calibri"/>
                <a:cs typeface="Calibri"/>
              </a:rPr>
              <a:t>couple </a:t>
            </a:r>
            <a:r>
              <a:rPr sz="2200" spc="-15" dirty="0">
                <a:latin typeface="Calibri"/>
                <a:cs typeface="Calibri"/>
              </a:rPr>
              <a:t>is </a:t>
            </a:r>
            <a:r>
              <a:rPr sz="2200" dirty="0">
                <a:latin typeface="Calibri"/>
                <a:cs typeface="Calibri"/>
              </a:rPr>
              <a:t>a </a:t>
            </a:r>
            <a:r>
              <a:rPr sz="2200" spc="-5" dirty="0">
                <a:latin typeface="Calibri"/>
                <a:cs typeface="Calibri"/>
              </a:rPr>
              <a:t>girl, given </a:t>
            </a:r>
            <a:r>
              <a:rPr sz="2200" spc="-10" dirty="0">
                <a:latin typeface="Calibri"/>
                <a:cs typeface="Calibri"/>
              </a:rPr>
              <a:t>that </a:t>
            </a:r>
            <a:r>
              <a:rPr sz="2200" dirty="0">
                <a:latin typeface="Calibri"/>
                <a:cs typeface="Calibri"/>
              </a:rPr>
              <a:t>their </a:t>
            </a:r>
            <a:r>
              <a:rPr sz="2200" spc="-5" dirty="0">
                <a:latin typeface="Calibri"/>
                <a:cs typeface="Calibri"/>
              </a:rPr>
              <a:t>first  child </a:t>
            </a:r>
            <a:r>
              <a:rPr sz="2200" dirty="0">
                <a:latin typeface="Calibri"/>
                <a:cs typeface="Calibri"/>
              </a:rPr>
              <a:t>was a</a:t>
            </a:r>
            <a:r>
              <a:rPr sz="2200" spc="-25" dirty="0">
                <a:latin typeface="Calibri"/>
                <a:cs typeface="Calibri"/>
              </a:rPr>
              <a:t> </a:t>
            </a:r>
            <a:r>
              <a:rPr sz="2200" spc="-5" dirty="0">
                <a:latin typeface="Calibri"/>
                <a:cs typeface="Calibri"/>
              </a:rPr>
              <a:t>girl,</a:t>
            </a:r>
            <a:endParaRPr sz="2200" dirty="0">
              <a:latin typeface="Calibri"/>
              <a:cs typeface="Calibri"/>
            </a:endParaRPr>
          </a:p>
          <a:p>
            <a:pPr marL="469900">
              <a:lnSpc>
                <a:spcPct val="100000"/>
              </a:lnSpc>
              <a:spcBef>
                <a:spcPts val="455"/>
              </a:spcBef>
            </a:pPr>
            <a:r>
              <a:rPr sz="2200" b="1" dirty="0">
                <a:latin typeface="Calibri"/>
                <a:cs typeface="Calibri"/>
              </a:rPr>
              <a:t>Pr[second </a:t>
            </a:r>
            <a:r>
              <a:rPr sz="2200" b="1" spc="-5" dirty="0">
                <a:latin typeface="Calibri"/>
                <a:cs typeface="Calibri"/>
              </a:rPr>
              <a:t>child </a:t>
            </a:r>
            <a:r>
              <a:rPr sz="2200" b="1" dirty="0">
                <a:latin typeface="Calibri"/>
                <a:cs typeface="Calibri"/>
              </a:rPr>
              <a:t>is </a:t>
            </a:r>
            <a:r>
              <a:rPr sz="2200" b="1" spc="-5" dirty="0">
                <a:latin typeface="Calibri"/>
                <a:cs typeface="Calibri"/>
              </a:rPr>
              <a:t>girl </a:t>
            </a:r>
            <a:r>
              <a:rPr sz="2200" b="1" dirty="0">
                <a:latin typeface="Calibri"/>
                <a:cs typeface="Calibri"/>
              </a:rPr>
              <a:t>| </a:t>
            </a:r>
            <a:r>
              <a:rPr sz="2200" b="1" spc="-5" dirty="0">
                <a:latin typeface="Calibri"/>
                <a:cs typeface="Calibri"/>
              </a:rPr>
              <a:t>first child </a:t>
            </a:r>
            <a:r>
              <a:rPr sz="2200" b="1" dirty="0">
                <a:latin typeface="Calibri"/>
                <a:cs typeface="Calibri"/>
              </a:rPr>
              <a:t>is</a:t>
            </a:r>
            <a:r>
              <a:rPr sz="2200" b="1" spc="-40" dirty="0">
                <a:latin typeface="Calibri"/>
                <a:cs typeface="Calibri"/>
              </a:rPr>
              <a:t> </a:t>
            </a:r>
            <a:r>
              <a:rPr sz="2200" b="1" spc="-5" dirty="0">
                <a:latin typeface="Calibri"/>
                <a:cs typeface="Calibri"/>
              </a:rPr>
              <a:t>girl]</a:t>
            </a:r>
            <a:endParaRPr sz="2200" b="1" dirty="0">
              <a:latin typeface="Calibri"/>
              <a:cs typeface="Calibri"/>
            </a:endParaRPr>
          </a:p>
          <a:p>
            <a:pPr marL="12700">
              <a:lnSpc>
                <a:spcPct val="100000"/>
              </a:lnSpc>
              <a:spcBef>
                <a:spcPts val="1440"/>
              </a:spcBef>
            </a:pPr>
            <a:endParaRPr lang="en-US" sz="2200" b="1" dirty="0">
              <a:latin typeface="Calibri"/>
              <a:cs typeface="Calibri"/>
            </a:endParaRPr>
          </a:p>
          <a:p>
            <a:pPr marL="12700">
              <a:lnSpc>
                <a:spcPct val="100000"/>
              </a:lnSpc>
              <a:spcBef>
                <a:spcPts val="1440"/>
              </a:spcBef>
            </a:pPr>
            <a:r>
              <a:rPr sz="2200" b="1" dirty="0">
                <a:latin typeface="Calibri"/>
                <a:cs typeface="Calibri"/>
              </a:rPr>
              <a:t>Other </a:t>
            </a:r>
            <a:r>
              <a:rPr sz="2200" b="1" spc="-5" dirty="0">
                <a:latin typeface="Calibri"/>
                <a:cs typeface="Calibri"/>
              </a:rPr>
              <a:t>conditional probabilities:</a:t>
            </a:r>
            <a:endParaRPr lang="en-US" sz="2200" b="1" spc="-5" dirty="0">
              <a:latin typeface="Calibri"/>
              <a:cs typeface="Calibri"/>
            </a:endParaRPr>
          </a:p>
          <a:p>
            <a:pPr marL="12700">
              <a:lnSpc>
                <a:spcPct val="100000"/>
              </a:lnSpc>
              <a:spcBef>
                <a:spcPts val="1440"/>
              </a:spcBef>
            </a:pPr>
            <a:endParaRPr lang="en-US" sz="2200" b="1" spc="-5" dirty="0">
              <a:latin typeface="Calibri"/>
              <a:cs typeface="Calibri"/>
            </a:endParaRPr>
          </a:p>
          <a:p>
            <a:pPr marL="12700">
              <a:lnSpc>
                <a:spcPct val="100000"/>
              </a:lnSpc>
              <a:spcBef>
                <a:spcPts val="1440"/>
              </a:spcBef>
            </a:pPr>
            <a:r>
              <a:rPr lang="en-GB" sz="2200" b="1" spc="-5" dirty="0" err="1">
                <a:latin typeface="Calibri"/>
                <a:cs typeface="Calibri"/>
              </a:rPr>
              <a:t>Pr</a:t>
            </a:r>
            <a:r>
              <a:rPr lang="en-GB" sz="2200" b="1" spc="-5" dirty="0">
                <a:latin typeface="Calibri"/>
                <a:cs typeface="Calibri"/>
              </a:rPr>
              <a:t>[we see an elephant today | we are in the Serengeti]  </a:t>
            </a:r>
          </a:p>
          <a:p>
            <a:pPr marL="12700">
              <a:lnSpc>
                <a:spcPct val="100000"/>
              </a:lnSpc>
              <a:spcBef>
                <a:spcPts val="1440"/>
              </a:spcBef>
            </a:pPr>
            <a:r>
              <a:rPr lang="en-GB" sz="2200" b="1" spc="-5" dirty="0" err="1">
                <a:latin typeface="Calibri"/>
                <a:cs typeface="Calibri"/>
              </a:rPr>
              <a:t>Pr</a:t>
            </a:r>
            <a:r>
              <a:rPr lang="en-GB" sz="2200" b="1" spc="-5" dirty="0">
                <a:latin typeface="Calibri"/>
                <a:cs typeface="Calibri"/>
              </a:rPr>
              <a:t>[we see an elephant today | we are in Telford]  </a:t>
            </a:r>
          </a:p>
          <a:p>
            <a:pPr marL="12700">
              <a:lnSpc>
                <a:spcPct val="100000"/>
              </a:lnSpc>
              <a:spcBef>
                <a:spcPts val="1440"/>
              </a:spcBef>
            </a:pPr>
            <a:r>
              <a:rPr lang="en-GB" sz="2200" b="1" spc="-5" dirty="0" err="1">
                <a:latin typeface="Calibri"/>
                <a:cs typeface="Calibri"/>
              </a:rPr>
              <a:t>Pr</a:t>
            </a:r>
            <a:r>
              <a:rPr lang="en-GB" sz="2200" b="1" spc="-5" dirty="0">
                <a:latin typeface="Calibri"/>
                <a:cs typeface="Calibri"/>
              </a:rPr>
              <a:t>[ 12 successes in n trials | p = 0.50]</a:t>
            </a:r>
          </a:p>
          <a:p>
            <a:pPr marL="12700">
              <a:lnSpc>
                <a:spcPct val="100000"/>
              </a:lnSpc>
              <a:spcBef>
                <a:spcPts val="1440"/>
              </a:spcBef>
            </a:pPr>
            <a:r>
              <a:rPr lang="en-GB" sz="2200" b="1" spc="-5" dirty="0" err="1">
                <a:latin typeface="Calibri"/>
                <a:cs typeface="Calibri"/>
              </a:rPr>
              <a:t>Pr</a:t>
            </a:r>
            <a:r>
              <a:rPr lang="en-GB" sz="2200" b="1" spc="-5" dirty="0">
                <a:latin typeface="Calibri"/>
                <a:cs typeface="Calibri"/>
              </a:rPr>
              <a:t>[ 12 successes in n trials | p = 0.10]</a:t>
            </a:r>
            <a:endParaRPr lang="en-US" sz="2200" b="1" spc="-5"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33400"/>
            <a:ext cx="5681981" cy="382156"/>
          </a:xfrm>
          <a:prstGeom prst="rect">
            <a:avLst/>
          </a:prstGeom>
        </p:spPr>
        <p:txBody>
          <a:bodyPr vert="horz" wrap="square" lIns="0" tIns="12700" rIns="0" bIns="0" rtlCol="0">
            <a:spAutoFit/>
          </a:bodyPr>
          <a:lstStyle/>
          <a:p>
            <a:pPr marL="12700">
              <a:lnSpc>
                <a:spcPct val="100000"/>
              </a:lnSpc>
              <a:spcBef>
                <a:spcPts val="100"/>
              </a:spcBef>
            </a:pPr>
            <a:r>
              <a:rPr dirty="0"/>
              <a:t>What </a:t>
            </a:r>
            <a:r>
              <a:rPr spc="5" dirty="0"/>
              <a:t>is</a:t>
            </a:r>
            <a:r>
              <a:rPr spc="-75" dirty="0"/>
              <a:t> </a:t>
            </a:r>
            <a:r>
              <a:rPr spc="-5" dirty="0"/>
              <a:t>likelihood</a:t>
            </a:r>
            <a:r>
              <a:rPr lang="en-US" spc="-5" dirty="0"/>
              <a:t>?</a:t>
            </a:r>
            <a:endParaRPr spc="-5" dirty="0"/>
          </a:p>
        </p:txBody>
      </p:sp>
      <p:sp>
        <p:nvSpPr>
          <p:cNvPr id="3" name="object 3"/>
          <p:cNvSpPr txBox="1"/>
          <p:nvPr/>
        </p:nvSpPr>
        <p:spPr>
          <a:xfrm>
            <a:off x="680719" y="1076606"/>
            <a:ext cx="9423400" cy="5116830"/>
          </a:xfrm>
          <a:prstGeom prst="rect">
            <a:avLst/>
          </a:prstGeom>
        </p:spPr>
        <p:txBody>
          <a:bodyPr vert="horz" wrap="square" lIns="0" tIns="194945" rIns="0" bIns="0" rtlCol="0">
            <a:spAutoFit/>
          </a:bodyPr>
          <a:lstStyle/>
          <a:p>
            <a:pPr marL="50800">
              <a:lnSpc>
                <a:spcPct val="100000"/>
              </a:lnSpc>
              <a:spcBef>
                <a:spcPts val="1535"/>
              </a:spcBef>
            </a:pPr>
            <a:r>
              <a:rPr sz="2200" b="1" dirty="0">
                <a:latin typeface="Calibri"/>
                <a:cs typeface="Calibri"/>
              </a:rPr>
              <a:t>Likelihood</a:t>
            </a:r>
            <a:r>
              <a:rPr sz="2200" dirty="0">
                <a:latin typeface="Calibri"/>
                <a:cs typeface="Calibri"/>
              </a:rPr>
              <a:t> </a:t>
            </a:r>
            <a:r>
              <a:rPr sz="2200" spc="-15" dirty="0">
                <a:latin typeface="Calibri"/>
                <a:cs typeface="Calibri"/>
              </a:rPr>
              <a:t>is </a:t>
            </a:r>
            <a:r>
              <a:rPr sz="2200" dirty="0">
                <a:latin typeface="Calibri"/>
                <a:cs typeface="Calibri"/>
              </a:rPr>
              <a:t>a </a:t>
            </a:r>
            <a:r>
              <a:rPr sz="2200" spc="-5" dirty="0">
                <a:latin typeface="Calibri"/>
                <a:cs typeface="Calibri"/>
              </a:rPr>
              <a:t>conditional</a:t>
            </a:r>
            <a:r>
              <a:rPr sz="2200" spc="-15" dirty="0">
                <a:latin typeface="Calibri"/>
                <a:cs typeface="Calibri"/>
              </a:rPr>
              <a:t> </a:t>
            </a:r>
            <a:r>
              <a:rPr sz="2200" dirty="0">
                <a:latin typeface="Calibri"/>
                <a:cs typeface="Calibri"/>
              </a:rPr>
              <a:t>probability.</a:t>
            </a:r>
          </a:p>
          <a:p>
            <a:pPr marL="50800" marR="71120">
              <a:lnSpc>
                <a:spcPct val="117300"/>
              </a:lnSpc>
              <a:spcBef>
                <a:spcPts val="985"/>
              </a:spcBef>
            </a:pPr>
            <a:r>
              <a:rPr sz="2200" dirty="0">
                <a:latin typeface="Calibri"/>
                <a:cs typeface="Calibri"/>
              </a:rPr>
              <a:t>The </a:t>
            </a:r>
            <a:r>
              <a:rPr sz="2200" b="1" spc="-5" dirty="0">
                <a:latin typeface="Calibri"/>
                <a:cs typeface="Calibri"/>
              </a:rPr>
              <a:t>likelihood </a:t>
            </a:r>
            <a:r>
              <a:rPr sz="2200" b="1" spc="5" dirty="0">
                <a:latin typeface="Calibri"/>
                <a:cs typeface="Calibri"/>
              </a:rPr>
              <a:t>of </a:t>
            </a:r>
            <a:r>
              <a:rPr sz="2200" b="1" dirty="0">
                <a:latin typeface="Calibri"/>
                <a:cs typeface="Calibri"/>
              </a:rPr>
              <a:t>a </a:t>
            </a:r>
            <a:r>
              <a:rPr sz="2200" b="1" spc="-5" dirty="0">
                <a:latin typeface="Calibri"/>
                <a:cs typeface="Calibri"/>
              </a:rPr>
              <a:t>population parameter</a:t>
            </a:r>
            <a:r>
              <a:rPr sz="2200" spc="-5" dirty="0">
                <a:latin typeface="Calibri"/>
                <a:cs typeface="Calibri"/>
              </a:rPr>
              <a:t> equaling </a:t>
            </a:r>
            <a:r>
              <a:rPr sz="2200" dirty="0">
                <a:latin typeface="Calibri"/>
                <a:cs typeface="Calibri"/>
              </a:rPr>
              <a:t>a </a:t>
            </a:r>
            <a:r>
              <a:rPr sz="2200" spc="-5" dirty="0">
                <a:latin typeface="Calibri"/>
                <a:cs typeface="Calibri"/>
              </a:rPr>
              <a:t>specific </a:t>
            </a:r>
            <a:r>
              <a:rPr sz="2200" dirty="0">
                <a:latin typeface="Calibri"/>
                <a:cs typeface="Calibri"/>
              </a:rPr>
              <a:t>value,</a:t>
            </a:r>
            <a:r>
              <a:rPr sz="2200" b="1" dirty="0">
                <a:latin typeface="Calibri"/>
                <a:cs typeface="Calibri"/>
              </a:rPr>
              <a:t> </a:t>
            </a:r>
            <a:r>
              <a:rPr sz="2200" b="1" spc="-5" dirty="0">
                <a:latin typeface="Calibri"/>
                <a:cs typeface="Calibri"/>
              </a:rPr>
              <a:t>given </a:t>
            </a:r>
            <a:r>
              <a:rPr sz="2200" b="1" dirty="0">
                <a:latin typeface="Calibri"/>
                <a:cs typeface="Calibri"/>
              </a:rPr>
              <a:t>the </a:t>
            </a:r>
            <a:r>
              <a:rPr sz="2200" b="1" spc="-5" dirty="0">
                <a:latin typeface="Calibri"/>
                <a:cs typeface="Calibri"/>
              </a:rPr>
              <a:t>data</a:t>
            </a:r>
            <a:r>
              <a:rPr sz="2200" spc="-5" dirty="0">
                <a:latin typeface="Calibri"/>
                <a:cs typeface="Calibri"/>
              </a:rPr>
              <a:t>, </a:t>
            </a:r>
            <a:r>
              <a:rPr sz="2200" dirty="0">
                <a:latin typeface="Calibri"/>
                <a:cs typeface="Calibri"/>
              </a:rPr>
              <a:t>is the </a:t>
            </a:r>
            <a:r>
              <a:rPr sz="2200" spc="-5" dirty="0">
                <a:latin typeface="Calibri"/>
                <a:cs typeface="Calibri"/>
              </a:rPr>
              <a:t>probability </a:t>
            </a:r>
            <a:r>
              <a:rPr sz="2200" spc="5" dirty="0">
                <a:latin typeface="Calibri"/>
                <a:cs typeface="Calibri"/>
              </a:rPr>
              <a:t>of </a:t>
            </a:r>
            <a:r>
              <a:rPr sz="2200" spc="-5" dirty="0">
                <a:latin typeface="Calibri"/>
                <a:cs typeface="Calibri"/>
              </a:rPr>
              <a:t>obtaining </a:t>
            </a:r>
            <a:r>
              <a:rPr sz="2200" dirty="0">
                <a:latin typeface="Calibri"/>
                <a:cs typeface="Calibri"/>
              </a:rPr>
              <a:t>the observed data </a:t>
            </a:r>
            <a:r>
              <a:rPr sz="2200" i="1" dirty="0">
                <a:latin typeface="Calibri"/>
                <a:cs typeface="Calibri"/>
              </a:rPr>
              <a:t>given </a:t>
            </a:r>
            <a:r>
              <a:rPr sz="2200" spc="-5" dirty="0">
                <a:latin typeface="Calibri"/>
                <a:cs typeface="Calibri"/>
              </a:rPr>
              <a:t>that </a:t>
            </a:r>
            <a:r>
              <a:rPr sz="2200" spc="-10" dirty="0">
                <a:latin typeface="Calibri"/>
                <a:cs typeface="Calibri"/>
              </a:rPr>
              <a:t>the </a:t>
            </a:r>
            <a:r>
              <a:rPr sz="2200" spc="-5" dirty="0">
                <a:latin typeface="Calibri"/>
                <a:cs typeface="Calibri"/>
              </a:rPr>
              <a:t>population  </a:t>
            </a:r>
            <a:r>
              <a:rPr sz="2200" dirty="0">
                <a:latin typeface="Calibri"/>
                <a:cs typeface="Calibri"/>
              </a:rPr>
              <a:t>parameter equals the </a:t>
            </a:r>
            <a:r>
              <a:rPr sz="2200" spc="-5" dirty="0">
                <a:latin typeface="Calibri"/>
                <a:cs typeface="Calibri"/>
              </a:rPr>
              <a:t>specific</a:t>
            </a:r>
            <a:r>
              <a:rPr sz="2200" spc="-35" dirty="0">
                <a:latin typeface="Calibri"/>
                <a:cs typeface="Calibri"/>
              </a:rPr>
              <a:t> </a:t>
            </a:r>
            <a:r>
              <a:rPr sz="2200" dirty="0">
                <a:latin typeface="Calibri"/>
                <a:cs typeface="Calibri"/>
              </a:rPr>
              <a:t>value.</a:t>
            </a:r>
          </a:p>
          <a:p>
            <a:pPr marL="50800">
              <a:lnSpc>
                <a:spcPct val="100000"/>
              </a:lnSpc>
              <a:spcBef>
                <a:spcPts val="1440"/>
              </a:spcBef>
            </a:pPr>
            <a:r>
              <a:rPr sz="2200" b="1" i="1" spc="5" dirty="0">
                <a:latin typeface="Calibri"/>
                <a:cs typeface="Calibri"/>
              </a:rPr>
              <a:t>L</a:t>
            </a:r>
            <a:r>
              <a:rPr sz="2200" b="1" spc="5" dirty="0">
                <a:latin typeface="Calibri"/>
                <a:cs typeface="Calibri"/>
              </a:rPr>
              <a:t>[ </a:t>
            </a:r>
            <a:r>
              <a:rPr sz="2200" b="1" spc="-5" dirty="0">
                <a:latin typeface="Calibri"/>
                <a:cs typeface="Calibri"/>
              </a:rPr>
              <a:t>parameter </a:t>
            </a:r>
            <a:r>
              <a:rPr sz="2200" b="1" dirty="0">
                <a:latin typeface="Calibri"/>
                <a:cs typeface="Calibri"/>
              </a:rPr>
              <a:t>= </a:t>
            </a:r>
            <a:r>
              <a:rPr sz="2200" b="1" i="1" dirty="0">
                <a:latin typeface="Calibri"/>
                <a:cs typeface="Calibri"/>
              </a:rPr>
              <a:t>ρ </a:t>
            </a:r>
            <a:r>
              <a:rPr sz="2200" b="1" dirty="0">
                <a:latin typeface="Calibri"/>
                <a:cs typeface="Calibri"/>
              </a:rPr>
              <a:t>| </a:t>
            </a:r>
            <a:r>
              <a:rPr sz="2200" b="1" spc="-10" dirty="0">
                <a:latin typeface="Calibri"/>
                <a:cs typeface="Calibri"/>
              </a:rPr>
              <a:t>data </a:t>
            </a:r>
            <a:r>
              <a:rPr sz="2200" b="1" dirty="0">
                <a:latin typeface="Calibri"/>
                <a:cs typeface="Calibri"/>
              </a:rPr>
              <a:t>] = Pr[ </a:t>
            </a:r>
            <a:r>
              <a:rPr sz="2200" b="1" spc="-5" dirty="0">
                <a:latin typeface="Calibri"/>
                <a:cs typeface="Calibri"/>
              </a:rPr>
              <a:t>data </a:t>
            </a:r>
            <a:r>
              <a:rPr sz="2200" b="1" dirty="0">
                <a:latin typeface="Calibri"/>
                <a:cs typeface="Calibri"/>
              </a:rPr>
              <a:t>| </a:t>
            </a:r>
            <a:r>
              <a:rPr sz="2200" b="1" spc="-5" dirty="0">
                <a:latin typeface="Calibri"/>
                <a:cs typeface="Calibri"/>
              </a:rPr>
              <a:t>parameter </a:t>
            </a:r>
            <a:r>
              <a:rPr sz="2200" b="1" dirty="0">
                <a:latin typeface="Calibri"/>
                <a:cs typeface="Calibri"/>
              </a:rPr>
              <a:t>= </a:t>
            </a:r>
            <a:r>
              <a:rPr sz="2200" b="1" i="1" dirty="0">
                <a:latin typeface="Calibri"/>
                <a:cs typeface="Calibri"/>
              </a:rPr>
              <a:t>ρ</a:t>
            </a:r>
            <a:r>
              <a:rPr sz="2200" b="1" i="1" spc="-50" dirty="0">
                <a:latin typeface="Calibri"/>
                <a:cs typeface="Calibri"/>
              </a:rPr>
              <a:t> </a:t>
            </a:r>
            <a:r>
              <a:rPr sz="2200" b="1" dirty="0">
                <a:latin typeface="Calibri"/>
                <a:cs typeface="Calibri"/>
              </a:rPr>
              <a:t>]</a:t>
            </a:r>
          </a:p>
          <a:p>
            <a:pPr>
              <a:lnSpc>
                <a:spcPct val="100000"/>
              </a:lnSpc>
              <a:spcBef>
                <a:spcPts val="40"/>
              </a:spcBef>
            </a:pPr>
            <a:endParaRPr sz="3350" dirty="0">
              <a:latin typeface="Calibri"/>
              <a:cs typeface="Calibri"/>
            </a:endParaRPr>
          </a:p>
          <a:p>
            <a:pPr marL="50165">
              <a:lnSpc>
                <a:spcPct val="100000"/>
              </a:lnSpc>
            </a:pPr>
            <a:r>
              <a:rPr sz="2200" b="1" spc="-5" dirty="0">
                <a:latin typeface="Calibri"/>
                <a:cs typeface="Calibri"/>
              </a:rPr>
              <a:t>Law of</a:t>
            </a:r>
            <a:r>
              <a:rPr sz="2200" b="1" spc="15" dirty="0">
                <a:latin typeface="Calibri"/>
                <a:cs typeface="Calibri"/>
              </a:rPr>
              <a:t> </a:t>
            </a:r>
            <a:r>
              <a:rPr sz="2200" b="1" spc="-10" dirty="0">
                <a:latin typeface="Calibri"/>
                <a:cs typeface="Calibri"/>
              </a:rPr>
              <a:t>Likelihood:</a:t>
            </a:r>
            <a:endParaRPr sz="2200" dirty="0">
              <a:latin typeface="Calibri"/>
              <a:cs typeface="Calibri"/>
            </a:endParaRPr>
          </a:p>
          <a:p>
            <a:pPr marL="50165" marR="17780">
              <a:lnSpc>
                <a:spcPct val="117300"/>
              </a:lnSpc>
              <a:spcBef>
                <a:spcPts val="1005"/>
              </a:spcBef>
            </a:pPr>
            <a:r>
              <a:rPr sz="2200" dirty="0">
                <a:latin typeface="Calibri"/>
                <a:cs typeface="Calibri"/>
              </a:rPr>
              <a:t>The </a:t>
            </a:r>
            <a:r>
              <a:rPr sz="2200" spc="-5" dirty="0">
                <a:latin typeface="Calibri"/>
                <a:cs typeface="Calibri"/>
              </a:rPr>
              <a:t>extent </a:t>
            </a:r>
            <a:r>
              <a:rPr sz="2200" spc="-10" dirty="0">
                <a:latin typeface="Calibri"/>
                <a:cs typeface="Calibri"/>
              </a:rPr>
              <a:t>to </a:t>
            </a:r>
            <a:r>
              <a:rPr sz="2200" dirty="0">
                <a:latin typeface="Calibri"/>
                <a:cs typeface="Calibri"/>
              </a:rPr>
              <a:t>which </a:t>
            </a:r>
            <a:r>
              <a:rPr sz="2200" spc="-5" dirty="0">
                <a:latin typeface="Calibri"/>
                <a:cs typeface="Calibri"/>
              </a:rPr>
              <a:t>data supports </a:t>
            </a:r>
            <a:r>
              <a:rPr sz="2200" dirty="0">
                <a:latin typeface="Calibri"/>
                <a:cs typeface="Calibri"/>
              </a:rPr>
              <a:t>one </a:t>
            </a:r>
            <a:r>
              <a:rPr sz="2200" spc="-5" dirty="0">
                <a:latin typeface="Calibri"/>
                <a:cs typeface="Calibri"/>
              </a:rPr>
              <a:t>parameter value </a:t>
            </a:r>
            <a:r>
              <a:rPr sz="2200" spc="5" dirty="0">
                <a:latin typeface="Calibri"/>
                <a:cs typeface="Calibri"/>
              </a:rPr>
              <a:t>or </a:t>
            </a:r>
            <a:r>
              <a:rPr sz="2200" dirty="0">
                <a:latin typeface="Calibri"/>
                <a:cs typeface="Calibri"/>
              </a:rPr>
              <a:t>hypothesis </a:t>
            </a:r>
            <a:r>
              <a:rPr sz="2200" spc="-5" dirty="0">
                <a:latin typeface="Calibri"/>
                <a:cs typeface="Calibri"/>
              </a:rPr>
              <a:t>against  </a:t>
            </a:r>
            <a:r>
              <a:rPr sz="2200" dirty="0">
                <a:latin typeface="Calibri"/>
                <a:cs typeface="Calibri"/>
              </a:rPr>
              <a:t>another </a:t>
            </a:r>
            <a:r>
              <a:rPr sz="2200" spc="-15" dirty="0">
                <a:latin typeface="Calibri"/>
                <a:cs typeface="Calibri"/>
              </a:rPr>
              <a:t>is </a:t>
            </a:r>
            <a:r>
              <a:rPr sz="2200" spc="-5" dirty="0">
                <a:latin typeface="Calibri"/>
                <a:cs typeface="Calibri"/>
              </a:rPr>
              <a:t>equal </a:t>
            </a:r>
            <a:r>
              <a:rPr sz="2200" spc="5" dirty="0">
                <a:latin typeface="Calibri"/>
                <a:cs typeface="Calibri"/>
              </a:rPr>
              <a:t>to </a:t>
            </a:r>
            <a:r>
              <a:rPr sz="2200" dirty="0">
                <a:latin typeface="Calibri"/>
                <a:cs typeface="Calibri"/>
              </a:rPr>
              <a:t>the </a:t>
            </a:r>
            <a:r>
              <a:rPr sz="2200" spc="-10" dirty="0">
                <a:latin typeface="Calibri"/>
                <a:cs typeface="Calibri"/>
              </a:rPr>
              <a:t>ratio </a:t>
            </a:r>
            <a:r>
              <a:rPr sz="2200" spc="5" dirty="0">
                <a:latin typeface="Calibri"/>
                <a:cs typeface="Calibri"/>
              </a:rPr>
              <a:t>of </a:t>
            </a:r>
            <a:r>
              <a:rPr sz="2200" dirty="0">
                <a:latin typeface="Calibri"/>
                <a:cs typeface="Calibri"/>
              </a:rPr>
              <a:t>their </a:t>
            </a:r>
            <a:r>
              <a:rPr sz="2200" spc="-5" dirty="0">
                <a:latin typeface="Calibri"/>
                <a:cs typeface="Calibri"/>
              </a:rPr>
              <a:t>likelihoods (difference </a:t>
            </a:r>
            <a:r>
              <a:rPr sz="2200" dirty="0">
                <a:latin typeface="Calibri"/>
                <a:cs typeface="Calibri"/>
              </a:rPr>
              <a:t>in their</a:t>
            </a:r>
            <a:r>
              <a:rPr sz="2200" spc="55" dirty="0">
                <a:latin typeface="Calibri"/>
                <a:cs typeface="Calibri"/>
              </a:rPr>
              <a:t> </a:t>
            </a:r>
            <a:r>
              <a:rPr sz="2200" spc="-5" dirty="0">
                <a:latin typeface="Calibri"/>
                <a:cs typeface="Calibri"/>
              </a:rPr>
              <a:t>log-likelihoods)</a:t>
            </a:r>
            <a:endParaRPr sz="2200" dirty="0">
              <a:latin typeface="Calibri"/>
              <a:cs typeface="Calibri"/>
            </a:endParaRPr>
          </a:p>
          <a:p>
            <a:pPr>
              <a:lnSpc>
                <a:spcPct val="100000"/>
              </a:lnSpc>
            </a:pPr>
            <a:endParaRPr sz="2700" dirty="0">
              <a:latin typeface="Calibri"/>
              <a:cs typeface="Calibri"/>
            </a:endParaRPr>
          </a:p>
          <a:p>
            <a:pPr marL="50800">
              <a:lnSpc>
                <a:spcPct val="100000"/>
              </a:lnSpc>
              <a:spcBef>
                <a:spcPts val="1995"/>
              </a:spcBef>
            </a:pPr>
            <a:r>
              <a:rPr sz="2000" spc="-5" dirty="0">
                <a:latin typeface="Calibri"/>
                <a:cs typeface="Calibri"/>
              </a:rPr>
              <a:t>Method invented </a:t>
            </a:r>
            <a:r>
              <a:rPr sz="2000" dirty="0">
                <a:latin typeface="Calibri"/>
                <a:cs typeface="Calibri"/>
              </a:rPr>
              <a:t>by </a:t>
            </a:r>
            <a:r>
              <a:rPr sz="2000" spc="-10" dirty="0">
                <a:latin typeface="Calibri"/>
                <a:cs typeface="Calibri"/>
              </a:rPr>
              <a:t>R. A. Fisher when </a:t>
            </a:r>
            <a:r>
              <a:rPr sz="2000" spc="-5" dirty="0">
                <a:latin typeface="Calibri"/>
                <a:cs typeface="Calibri"/>
              </a:rPr>
              <a:t>a 3</a:t>
            </a:r>
            <a:r>
              <a:rPr sz="1950" spc="-7" baseline="29914" dirty="0">
                <a:latin typeface="Calibri"/>
                <a:cs typeface="Calibri"/>
              </a:rPr>
              <a:t>rd</a:t>
            </a:r>
            <a:r>
              <a:rPr sz="2000" spc="-5" dirty="0">
                <a:latin typeface="Calibri"/>
                <a:cs typeface="Calibri"/>
              </a:rPr>
              <a:t>-year</a:t>
            </a:r>
            <a:r>
              <a:rPr sz="2000" spc="120" dirty="0">
                <a:latin typeface="Calibri"/>
                <a:cs typeface="Calibri"/>
              </a:rPr>
              <a:t> </a:t>
            </a:r>
            <a:r>
              <a:rPr sz="2000" spc="-5" dirty="0">
                <a:latin typeface="Calibri"/>
                <a:cs typeface="Calibri"/>
              </a:rPr>
              <a:t>undergraduate.</a:t>
            </a:r>
            <a:endParaRPr sz="2000" dirty="0">
              <a:latin typeface="Calibri"/>
              <a:cs typeface="Calibri"/>
            </a:endParaRPr>
          </a:p>
        </p:txBody>
      </p:sp>
      <p:pic>
        <p:nvPicPr>
          <p:cNvPr id="2050" name="Picture 2" descr="Do We Really Need the S-word? | American Scientist">
            <a:extLst>
              <a:ext uri="{FF2B5EF4-FFF2-40B4-BE49-F238E27FC236}">
                <a16:creationId xmlns:a16="http://schemas.microsoft.com/office/drawing/2014/main" id="{B71A3C98-07E9-44E7-B021-8226FC86E2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153400" y="5383811"/>
            <a:ext cx="1220915" cy="1619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500" y="591735"/>
            <a:ext cx="6026150" cy="391160"/>
          </a:xfrm>
          <a:prstGeom prst="rect">
            <a:avLst/>
          </a:prstGeom>
        </p:spPr>
        <p:txBody>
          <a:bodyPr vert="horz" wrap="square" lIns="0" tIns="12700" rIns="0" bIns="0" rtlCol="0">
            <a:spAutoFit/>
          </a:bodyPr>
          <a:lstStyle/>
          <a:p>
            <a:pPr marL="12700">
              <a:lnSpc>
                <a:spcPct val="100000"/>
              </a:lnSpc>
              <a:spcBef>
                <a:spcPts val="100"/>
              </a:spcBef>
            </a:pPr>
            <a:r>
              <a:rPr dirty="0"/>
              <a:t>Likelihood </a:t>
            </a:r>
            <a:r>
              <a:rPr spc="5" dirty="0"/>
              <a:t>is </a:t>
            </a:r>
            <a:r>
              <a:rPr spc="-5" dirty="0"/>
              <a:t>used </a:t>
            </a:r>
            <a:r>
              <a:rPr dirty="0"/>
              <a:t>a </a:t>
            </a:r>
            <a:r>
              <a:rPr spc="5" dirty="0"/>
              <a:t>lot </a:t>
            </a:r>
            <a:r>
              <a:rPr spc="-10" dirty="0"/>
              <a:t>in </a:t>
            </a:r>
            <a:r>
              <a:rPr spc="-5" dirty="0"/>
              <a:t>phylogeny</a:t>
            </a:r>
            <a:r>
              <a:rPr spc="-55" dirty="0"/>
              <a:t> </a:t>
            </a:r>
            <a:r>
              <a:rPr spc="-5" dirty="0"/>
              <a:t>estimation</a:t>
            </a:r>
          </a:p>
        </p:txBody>
      </p:sp>
      <p:sp>
        <p:nvSpPr>
          <p:cNvPr id="3" name="object 3"/>
          <p:cNvSpPr txBox="1"/>
          <p:nvPr/>
        </p:nvSpPr>
        <p:spPr>
          <a:xfrm>
            <a:off x="718819" y="1264412"/>
            <a:ext cx="9504045" cy="2014220"/>
          </a:xfrm>
          <a:prstGeom prst="rect">
            <a:avLst/>
          </a:prstGeom>
        </p:spPr>
        <p:txBody>
          <a:bodyPr vert="horz" wrap="square" lIns="0" tIns="6350" rIns="0" bIns="0" rtlCol="0">
            <a:spAutoFit/>
          </a:bodyPr>
          <a:lstStyle/>
          <a:p>
            <a:pPr marL="12700" marR="5080">
              <a:lnSpc>
                <a:spcPct val="101699"/>
              </a:lnSpc>
              <a:spcBef>
                <a:spcPts val="50"/>
              </a:spcBef>
            </a:pPr>
            <a:r>
              <a:rPr sz="2000" spc="-10" dirty="0">
                <a:latin typeface="Calibri"/>
                <a:cs typeface="Calibri"/>
              </a:rPr>
              <a:t>Three </a:t>
            </a:r>
            <a:r>
              <a:rPr sz="2000" spc="-5" dirty="0">
                <a:latin typeface="Calibri"/>
                <a:cs typeface="Calibri"/>
              </a:rPr>
              <a:t>proposed </a:t>
            </a:r>
            <a:r>
              <a:rPr sz="2000" spc="-10" dirty="0">
                <a:latin typeface="Calibri"/>
                <a:cs typeface="Calibri"/>
              </a:rPr>
              <a:t>trees </a:t>
            </a:r>
            <a:r>
              <a:rPr sz="2000" spc="-5" dirty="0">
                <a:latin typeface="Calibri"/>
                <a:cs typeface="Calibri"/>
              </a:rPr>
              <a:t>of ancestor–descendant relationships </a:t>
            </a:r>
            <a:r>
              <a:rPr sz="2000" spc="-10" dirty="0">
                <a:latin typeface="Calibri"/>
                <a:cs typeface="Calibri"/>
              </a:rPr>
              <a:t>between </a:t>
            </a:r>
            <a:r>
              <a:rPr sz="2000" spc="-5" dirty="0">
                <a:latin typeface="Calibri"/>
                <a:cs typeface="Calibri"/>
              </a:rPr>
              <a:t>humans and the </a:t>
            </a:r>
            <a:r>
              <a:rPr sz="2000" spc="-10" dirty="0">
                <a:latin typeface="Calibri"/>
                <a:cs typeface="Calibri"/>
              </a:rPr>
              <a:t>other  great </a:t>
            </a:r>
            <a:r>
              <a:rPr sz="2000" spc="-5" dirty="0">
                <a:latin typeface="Calibri"/>
                <a:cs typeface="Calibri"/>
              </a:rPr>
              <a:t>apes. </a:t>
            </a:r>
            <a:r>
              <a:rPr sz="2000" spc="-10" dirty="0">
                <a:latin typeface="Calibri"/>
                <a:cs typeface="Calibri"/>
              </a:rPr>
              <a:t>The </a:t>
            </a:r>
            <a:r>
              <a:rPr sz="2000" spc="-5" dirty="0">
                <a:latin typeface="Calibri"/>
                <a:cs typeface="Calibri"/>
              </a:rPr>
              <a:t>human branch is highlighted. Numbers at </a:t>
            </a:r>
            <a:r>
              <a:rPr sz="2000" spc="-10" dirty="0">
                <a:latin typeface="Calibri"/>
                <a:cs typeface="Calibri"/>
              </a:rPr>
              <a:t>the </a:t>
            </a:r>
            <a:r>
              <a:rPr sz="2000" spc="-5" dirty="0">
                <a:latin typeface="Calibri"/>
                <a:cs typeface="Calibri"/>
              </a:rPr>
              <a:t>bottom are the likelihoods </a:t>
            </a:r>
            <a:r>
              <a:rPr sz="2000" dirty="0">
                <a:latin typeface="Calibri"/>
                <a:cs typeface="Calibri"/>
              </a:rPr>
              <a:t>of  </a:t>
            </a:r>
            <a:r>
              <a:rPr sz="2000" spc="-10" dirty="0">
                <a:latin typeface="Calibri"/>
                <a:cs typeface="Calibri"/>
              </a:rPr>
              <a:t>each </a:t>
            </a:r>
            <a:r>
              <a:rPr sz="2000" spc="-5" dirty="0">
                <a:latin typeface="Calibri"/>
                <a:cs typeface="Calibri"/>
              </a:rPr>
              <a:t>proposed </a:t>
            </a:r>
            <a:r>
              <a:rPr sz="2000" spc="-10" dirty="0">
                <a:latin typeface="Calibri"/>
                <a:cs typeface="Calibri"/>
              </a:rPr>
              <a:t>tree </a:t>
            </a:r>
            <a:r>
              <a:rPr sz="2000" spc="-5" dirty="0">
                <a:latin typeface="Calibri"/>
                <a:cs typeface="Calibri"/>
              </a:rPr>
              <a:t>based on </a:t>
            </a:r>
            <a:r>
              <a:rPr sz="2000" spc="-10" dirty="0">
                <a:latin typeface="Calibri"/>
                <a:cs typeface="Calibri"/>
              </a:rPr>
              <a:t>gene </a:t>
            </a:r>
            <a:r>
              <a:rPr sz="2000" spc="-5" dirty="0">
                <a:latin typeface="Calibri"/>
                <a:cs typeface="Calibri"/>
              </a:rPr>
              <a:t>sequence data (Rannala and </a:t>
            </a:r>
            <a:r>
              <a:rPr sz="2000" spc="-10" dirty="0">
                <a:latin typeface="Calibri"/>
                <a:cs typeface="Calibri"/>
              </a:rPr>
              <a:t>Yang 1996). </a:t>
            </a:r>
            <a:r>
              <a:rPr sz="2000" dirty="0">
                <a:latin typeface="Calibri"/>
                <a:cs typeface="Calibri"/>
              </a:rPr>
              <a:t>The </a:t>
            </a:r>
            <a:r>
              <a:rPr sz="2000" spc="-5" dirty="0">
                <a:latin typeface="Calibri"/>
                <a:cs typeface="Calibri"/>
              </a:rPr>
              <a:t>likelihood  of the left-most </a:t>
            </a:r>
            <a:r>
              <a:rPr sz="2000" spc="-10" dirty="0">
                <a:latin typeface="Calibri"/>
                <a:cs typeface="Calibri"/>
              </a:rPr>
              <a:t>tree </a:t>
            </a:r>
            <a:r>
              <a:rPr sz="2000" spc="-5" dirty="0">
                <a:latin typeface="Calibri"/>
                <a:cs typeface="Calibri"/>
              </a:rPr>
              <a:t>is the</a:t>
            </a:r>
            <a:r>
              <a:rPr sz="2000" spc="25" dirty="0">
                <a:latin typeface="Calibri"/>
                <a:cs typeface="Calibri"/>
              </a:rPr>
              <a:t> </a:t>
            </a:r>
            <a:r>
              <a:rPr sz="2000" spc="-5" dirty="0">
                <a:latin typeface="Calibri"/>
                <a:cs typeface="Calibri"/>
              </a:rPr>
              <a:t>highest.</a:t>
            </a:r>
            <a:endParaRPr sz="2000" dirty="0">
              <a:latin typeface="Calibri"/>
              <a:cs typeface="Calibri"/>
            </a:endParaRPr>
          </a:p>
          <a:p>
            <a:pPr>
              <a:lnSpc>
                <a:spcPct val="100000"/>
              </a:lnSpc>
              <a:spcBef>
                <a:spcPts val="5"/>
              </a:spcBef>
            </a:pPr>
            <a:endParaRPr sz="2700" dirty="0">
              <a:latin typeface="Calibri"/>
              <a:cs typeface="Calibri"/>
            </a:endParaRPr>
          </a:p>
          <a:p>
            <a:pPr marL="12700">
              <a:lnSpc>
                <a:spcPct val="100000"/>
              </a:lnSpc>
            </a:pPr>
            <a:r>
              <a:rPr sz="2200" i="1" spc="5" dirty="0">
                <a:latin typeface="Calibri"/>
                <a:cs typeface="Calibri"/>
              </a:rPr>
              <a:t>L</a:t>
            </a:r>
            <a:r>
              <a:rPr sz="2200" spc="5" dirty="0">
                <a:latin typeface="Calibri"/>
                <a:cs typeface="Calibri"/>
              </a:rPr>
              <a:t>[ </a:t>
            </a:r>
            <a:r>
              <a:rPr sz="2200" spc="-5" dirty="0">
                <a:latin typeface="Calibri"/>
                <a:cs typeface="Calibri"/>
              </a:rPr>
              <a:t>tree </a:t>
            </a:r>
            <a:r>
              <a:rPr sz="2200" dirty="0">
                <a:latin typeface="Calibri"/>
                <a:cs typeface="Calibri"/>
              </a:rPr>
              <a:t>= </a:t>
            </a:r>
            <a:r>
              <a:rPr sz="2200" i="1" dirty="0">
                <a:latin typeface="Calibri"/>
                <a:cs typeface="Calibri"/>
              </a:rPr>
              <a:t>i </a:t>
            </a:r>
            <a:r>
              <a:rPr sz="2200" dirty="0">
                <a:latin typeface="Calibri"/>
                <a:cs typeface="Calibri"/>
              </a:rPr>
              <a:t>| </a:t>
            </a:r>
            <a:r>
              <a:rPr sz="2200" spc="-10" dirty="0">
                <a:latin typeface="Calibri"/>
                <a:cs typeface="Calibri"/>
              </a:rPr>
              <a:t>gene </a:t>
            </a:r>
            <a:r>
              <a:rPr sz="2200" spc="-5" dirty="0">
                <a:latin typeface="Calibri"/>
                <a:cs typeface="Calibri"/>
              </a:rPr>
              <a:t>sequences </a:t>
            </a:r>
            <a:r>
              <a:rPr sz="2200" dirty="0">
                <a:latin typeface="Calibri"/>
                <a:cs typeface="Calibri"/>
              </a:rPr>
              <a:t>] = Pr[ </a:t>
            </a:r>
            <a:r>
              <a:rPr sz="2200" spc="-10" dirty="0">
                <a:latin typeface="Calibri"/>
                <a:cs typeface="Calibri"/>
              </a:rPr>
              <a:t>gene </a:t>
            </a:r>
            <a:r>
              <a:rPr sz="2200" spc="-5" dirty="0">
                <a:latin typeface="Calibri"/>
                <a:cs typeface="Calibri"/>
              </a:rPr>
              <a:t>sequences </a:t>
            </a:r>
            <a:r>
              <a:rPr sz="2200" dirty="0">
                <a:latin typeface="Calibri"/>
                <a:cs typeface="Calibri"/>
              </a:rPr>
              <a:t>| </a:t>
            </a:r>
            <a:r>
              <a:rPr sz="2200" spc="-5" dirty="0">
                <a:latin typeface="Calibri"/>
                <a:cs typeface="Calibri"/>
              </a:rPr>
              <a:t>tree </a:t>
            </a:r>
            <a:r>
              <a:rPr sz="2200" dirty="0">
                <a:latin typeface="Calibri"/>
                <a:cs typeface="Calibri"/>
              </a:rPr>
              <a:t>= </a:t>
            </a:r>
            <a:r>
              <a:rPr sz="2200" i="1" dirty="0">
                <a:latin typeface="Calibri"/>
                <a:cs typeface="Calibri"/>
              </a:rPr>
              <a:t>i </a:t>
            </a:r>
            <a:r>
              <a:rPr sz="2200" dirty="0">
                <a:latin typeface="Calibri"/>
                <a:cs typeface="Calibri"/>
              </a:rPr>
              <a:t>]</a:t>
            </a:r>
          </a:p>
        </p:txBody>
      </p:sp>
      <p:sp>
        <p:nvSpPr>
          <p:cNvPr id="4" name="object 4"/>
          <p:cNvSpPr txBox="1"/>
          <p:nvPr/>
        </p:nvSpPr>
        <p:spPr>
          <a:xfrm>
            <a:off x="718259" y="5476589"/>
            <a:ext cx="9256395" cy="703580"/>
          </a:xfrm>
          <a:prstGeom prst="rect">
            <a:avLst/>
          </a:prstGeom>
        </p:spPr>
        <p:txBody>
          <a:bodyPr vert="horz" wrap="square" lIns="0" tIns="7620" rIns="0" bIns="0" rtlCol="0">
            <a:spAutoFit/>
          </a:bodyPr>
          <a:lstStyle/>
          <a:p>
            <a:pPr marL="12700" marR="5080">
              <a:lnSpc>
                <a:spcPct val="101800"/>
              </a:lnSpc>
              <a:spcBef>
                <a:spcPts val="60"/>
              </a:spcBef>
            </a:pPr>
            <a:r>
              <a:rPr sz="2200" dirty="0">
                <a:latin typeface="Calibri"/>
                <a:cs typeface="Calibri"/>
              </a:rPr>
              <a:t>What matters is </a:t>
            </a:r>
            <a:r>
              <a:rPr sz="2200" spc="-5" dirty="0">
                <a:latin typeface="Calibri"/>
                <a:cs typeface="Calibri"/>
              </a:rPr>
              <a:t>not </a:t>
            </a:r>
            <a:r>
              <a:rPr sz="2200" dirty="0">
                <a:latin typeface="Calibri"/>
                <a:cs typeface="Calibri"/>
              </a:rPr>
              <a:t>the </a:t>
            </a:r>
            <a:r>
              <a:rPr sz="2200" spc="-5" dirty="0">
                <a:latin typeface="Calibri"/>
                <a:cs typeface="Calibri"/>
              </a:rPr>
              <a:t>likelihood </a:t>
            </a:r>
            <a:r>
              <a:rPr sz="2200" spc="5" dirty="0">
                <a:latin typeface="Calibri"/>
                <a:cs typeface="Calibri"/>
              </a:rPr>
              <a:t>of </a:t>
            </a:r>
            <a:r>
              <a:rPr sz="2200" dirty="0">
                <a:latin typeface="Calibri"/>
                <a:cs typeface="Calibri"/>
              </a:rPr>
              <a:t>each </a:t>
            </a:r>
            <a:r>
              <a:rPr sz="2200" spc="-5" dirty="0">
                <a:latin typeface="Calibri"/>
                <a:cs typeface="Calibri"/>
              </a:rPr>
              <a:t>tree </a:t>
            </a:r>
            <a:r>
              <a:rPr sz="2200" dirty="0">
                <a:latin typeface="Calibri"/>
                <a:cs typeface="Calibri"/>
              </a:rPr>
              <a:t>as </a:t>
            </a:r>
            <a:r>
              <a:rPr sz="2200" spc="-10" dirty="0">
                <a:latin typeface="Calibri"/>
                <a:cs typeface="Calibri"/>
              </a:rPr>
              <a:t>such, </a:t>
            </a:r>
            <a:r>
              <a:rPr sz="2200" spc="-5" dirty="0">
                <a:latin typeface="Calibri"/>
                <a:cs typeface="Calibri"/>
              </a:rPr>
              <a:t>but </a:t>
            </a:r>
            <a:r>
              <a:rPr sz="2200" dirty="0">
                <a:latin typeface="Calibri"/>
                <a:cs typeface="Calibri"/>
              </a:rPr>
              <a:t>the </a:t>
            </a:r>
            <a:r>
              <a:rPr sz="2200" spc="-5" dirty="0">
                <a:latin typeface="Calibri"/>
                <a:cs typeface="Calibri"/>
              </a:rPr>
              <a:t>likelihood </a:t>
            </a:r>
            <a:r>
              <a:rPr sz="2200" spc="5" dirty="0">
                <a:latin typeface="Calibri"/>
                <a:cs typeface="Calibri"/>
              </a:rPr>
              <a:t>of </a:t>
            </a:r>
            <a:r>
              <a:rPr sz="2200" spc="-5" dirty="0">
                <a:latin typeface="Calibri"/>
                <a:cs typeface="Calibri"/>
              </a:rPr>
              <a:t>each  </a:t>
            </a:r>
            <a:r>
              <a:rPr sz="2200" dirty="0">
                <a:latin typeface="Calibri"/>
                <a:cs typeface="Calibri"/>
              </a:rPr>
              <a:t>tree </a:t>
            </a:r>
            <a:r>
              <a:rPr sz="2200" b="1" spc="-5" dirty="0">
                <a:uFill>
                  <a:solidFill>
                    <a:srgbClr val="000000"/>
                  </a:solidFill>
                </a:uFill>
                <a:latin typeface="Calibri"/>
                <a:cs typeface="Calibri"/>
              </a:rPr>
              <a:t>relative </a:t>
            </a:r>
            <a:r>
              <a:rPr sz="2200" b="1" dirty="0">
                <a:uFill>
                  <a:solidFill>
                    <a:srgbClr val="000000"/>
                  </a:solidFill>
                </a:uFill>
                <a:latin typeface="Calibri"/>
                <a:cs typeface="Calibri"/>
              </a:rPr>
              <a:t>to the</a:t>
            </a:r>
            <a:r>
              <a:rPr sz="2200" b="1" spc="-30" dirty="0">
                <a:uFill>
                  <a:solidFill>
                    <a:srgbClr val="000000"/>
                  </a:solidFill>
                </a:uFill>
                <a:latin typeface="Calibri"/>
                <a:cs typeface="Calibri"/>
              </a:rPr>
              <a:t> </a:t>
            </a:r>
            <a:r>
              <a:rPr sz="2200" b="1" spc="-5" dirty="0">
                <a:uFill>
                  <a:solidFill>
                    <a:srgbClr val="000000"/>
                  </a:solidFill>
                </a:uFill>
                <a:latin typeface="Calibri"/>
                <a:cs typeface="Calibri"/>
              </a:rPr>
              <a:t>others</a:t>
            </a:r>
            <a:r>
              <a:rPr sz="2200" b="1" spc="-5" dirty="0">
                <a:latin typeface="Calibri"/>
                <a:cs typeface="Calibri"/>
              </a:rPr>
              <a:t>.</a:t>
            </a:r>
            <a:endParaRPr sz="2200" b="1" dirty="0">
              <a:latin typeface="Calibri"/>
              <a:cs typeface="Calibri"/>
            </a:endParaRPr>
          </a:p>
        </p:txBody>
      </p:sp>
      <p:sp>
        <p:nvSpPr>
          <p:cNvPr id="5" name="object 5"/>
          <p:cNvSpPr/>
          <p:nvPr/>
        </p:nvSpPr>
        <p:spPr>
          <a:xfrm>
            <a:off x="755500" y="3581400"/>
            <a:ext cx="9256395" cy="15762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5673090" cy="391160"/>
          </a:xfrm>
          <a:prstGeom prst="rect">
            <a:avLst/>
          </a:prstGeom>
        </p:spPr>
        <p:txBody>
          <a:bodyPr vert="horz" wrap="square" lIns="0" tIns="12700" rIns="0" bIns="0" rtlCol="0">
            <a:spAutoFit/>
          </a:bodyPr>
          <a:lstStyle/>
          <a:p>
            <a:pPr marL="12700">
              <a:lnSpc>
                <a:spcPct val="100000"/>
              </a:lnSpc>
              <a:spcBef>
                <a:spcPts val="100"/>
              </a:spcBef>
            </a:pPr>
            <a:r>
              <a:rPr dirty="0"/>
              <a:t>Example 1: </a:t>
            </a:r>
            <a:r>
              <a:rPr spc="-5" dirty="0"/>
              <a:t>Estimate </a:t>
            </a:r>
            <a:r>
              <a:rPr dirty="0"/>
              <a:t>a </a:t>
            </a:r>
            <a:r>
              <a:rPr spc="-5" dirty="0"/>
              <a:t>binomial proportion</a:t>
            </a:r>
            <a:r>
              <a:rPr dirty="0"/>
              <a:t> </a:t>
            </a:r>
            <a:r>
              <a:rPr i="1" dirty="0">
                <a:latin typeface="Calibri"/>
                <a:cs typeface="Calibri"/>
              </a:rPr>
              <a:t>p</a:t>
            </a:r>
          </a:p>
        </p:txBody>
      </p:sp>
      <p:sp>
        <p:nvSpPr>
          <p:cNvPr id="3" name="object 3"/>
          <p:cNvSpPr txBox="1"/>
          <p:nvPr/>
        </p:nvSpPr>
        <p:spPr>
          <a:xfrm>
            <a:off x="718819" y="1392449"/>
            <a:ext cx="9415781" cy="5243615"/>
          </a:xfrm>
          <a:prstGeom prst="rect">
            <a:avLst/>
          </a:prstGeom>
        </p:spPr>
        <p:txBody>
          <a:bodyPr vert="horz" wrap="square" lIns="0" tIns="8255" rIns="0" bIns="0" rtlCol="0">
            <a:spAutoFit/>
          </a:bodyPr>
          <a:lstStyle/>
          <a:p>
            <a:pPr marL="12700" marR="3451860">
              <a:lnSpc>
                <a:spcPct val="101000"/>
              </a:lnSpc>
              <a:spcBef>
                <a:spcPts val="65"/>
              </a:spcBef>
            </a:pPr>
            <a:r>
              <a:rPr sz="2000" spc="-5" dirty="0">
                <a:latin typeface="Calibri"/>
                <a:cs typeface="Calibri"/>
              </a:rPr>
              <a:t>Data: </a:t>
            </a:r>
            <a:r>
              <a:rPr sz="2000" spc="-10" dirty="0">
                <a:latin typeface="Calibri"/>
                <a:cs typeface="Calibri"/>
              </a:rPr>
              <a:t>The </a:t>
            </a:r>
            <a:r>
              <a:rPr sz="2000" spc="-5" dirty="0">
                <a:latin typeface="Calibri"/>
                <a:cs typeface="Calibri"/>
              </a:rPr>
              <a:t>tiny wasp, </a:t>
            </a:r>
            <a:r>
              <a:rPr sz="2000" b="1" i="1" spc="-5" dirty="0">
                <a:latin typeface="Calibri"/>
                <a:cs typeface="Calibri"/>
              </a:rPr>
              <a:t>Trichogramma brassicae</a:t>
            </a:r>
            <a:r>
              <a:rPr sz="2000" spc="-5" dirty="0">
                <a:latin typeface="Calibri"/>
                <a:cs typeface="Calibri"/>
              </a:rPr>
              <a:t>, </a:t>
            </a:r>
            <a:r>
              <a:rPr sz="2000" spc="-10" dirty="0">
                <a:latin typeface="Calibri"/>
                <a:cs typeface="Calibri"/>
              </a:rPr>
              <a:t>rides </a:t>
            </a:r>
            <a:r>
              <a:rPr sz="2000" dirty="0">
                <a:latin typeface="Calibri"/>
                <a:cs typeface="Calibri"/>
              </a:rPr>
              <a:t>on  </a:t>
            </a:r>
            <a:r>
              <a:rPr sz="2000" spc="-5" dirty="0">
                <a:latin typeface="Calibri"/>
                <a:cs typeface="Calibri"/>
              </a:rPr>
              <a:t>female cabbage </a:t>
            </a:r>
            <a:r>
              <a:rPr sz="2000" dirty="0">
                <a:latin typeface="Calibri"/>
                <a:cs typeface="Calibri"/>
              </a:rPr>
              <a:t>white </a:t>
            </a:r>
            <a:r>
              <a:rPr sz="2000" spc="-5" dirty="0">
                <a:latin typeface="Calibri"/>
                <a:cs typeface="Calibri"/>
              </a:rPr>
              <a:t>butterflies, </a:t>
            </a:r>
            <a:r>
              <a:rPr sz="2000" b="1" i="1" spc="-10" dirty="0">
                <a:latin typeface="Calibri"/>
                <a:cs typeface="Calibri"/>
              </a:rPr>
              <a:t>Pieris </a:t>
            </a:r>
            <a:r>
              <a:rPr sz="2000" b="1" i="1" spc="-5" dirty="0">
                <a:latin typeface="Calibri"/>
                <a:cs typeface="Calibri"/>
              </a:rPr>
              <a:t>brassicae</a:t>
            </a:r>
            <a:r>
              <a:rPr sz="2000" spc="-5" dirty="0">
                <a:latin typeface="Calibri"/>
                <a:cs typeface="Calibri"/>
              </a:rPr>
              <a:t>.</a:t>
            </a:r>
            <a:endParaRPr sz="2000" dirty="0">
              <a:latin typeface="Calibri"/>
              <a:cs typeface="Calibri"/>
            </a:endParaRPr>
          </a:p>
          <a:p>
            <a:pPr marL="12700" marR="3482975" indent="-635">
              <a:lnSpc>
                <a:spcPct val="102000"/>
              </a:lnSpc>
            </a:pPr>
            <a:r>
              <a:rPr sz="2000" spc="-10" dirty="0">
                <a:latin typeface="Calibri"/>
                <a:cs typeface="Calibri"/>
              </a:rPr>
              <a:t>When </a:t>
            </a:r>
            <a:r>
              <a:rPr sz="2000" spc="-5" dirty="0">
                <a:latin typeface="Calibri"/>
                <a:cs typeface="Calibri"/>
              </a:rPr>
              <a:t>a butterfly lays </a:t>
            </a:r>
            <a:r>
              <a:rPr sz="2000" spc="-10" dirty="0">
                <a:latin typeface="Calibri"/>
                <a:cs typeface="Calibri"/>
              </a:rPr>
              <a:t>her eggs </a:t>
            </a:r>
            <a:r>
              <a:rPr sz="2000" spc="-5" dirty="0">
                <a:latin typeface="Calibri"/>
                <a:cs typeface="Calibri"/>
              </a:rPr>
              <a:t>on a </a:t>
            </a:r>
            <a:r>
              <a:rPr sz="2000" spc="-10" dirty="0">
                <a:latin typeface="Calibri"/>
                <a:cs typeface="Calibri"/>
              </a:rPr>
              <a:t>cabbage, </a:t>
            </a:r>
            <a:r>
              <a:rPr sz="2000" spc="-5" dirty="0">
                <a:latin typeface="Calibri"/>
                <a:cs typeface="Calibri"/>
              </a:rPr>
              <a:t>the wasp  </a:t>
            </a:r>
            <a:r>
              <a:rPr sz="2000" spc="-10" dirty="0">
                <a:latin typeface="Calibri"/>
                <a:cs typeface="Calibri"/>
              </a:rPr>
              <a:t>climbs down </a:t>
            </a:r>
            <a:r>
              <a:rPr sz="2000" spc="-5" dirty="0">
                <a:latin typeface="Calibri"/>
                <a:cs typeface="Calibri"/>
              </a:rPr>
              <a:t>and parasitizes </a:t>
            </a:r>
            <a:r>
              <a:rPr sz="2000" spc="-10" dirty="0">
                <a:latin typeface="Calibri"/>
                <a:cs typeface="Calibri"/>
              </a:rPr>
              <a:t>the </a:t>
            </a:r>
            <a:r>
              <a:rPr sz="2000" spc="-5" dirty="0">
                <a:latin typeface="Calibri"/>
                <a:cs typeface="Calibri"/>
              </a:rPr>
              <a:t>freshly laid</a:t>
            </a:r>
            <a:r>
              <a:rPr sz="2000" spc="114" dirty="0">
                <a:latin typeface="Calibri"/>
                <a:cs typeface="Calibri"/>
              </a:rPr>
              <a:t> </a:t>
            </a:r>
            <a:r>
              <a:rPr sz="2000" spc="-10" dirty="0">
                <a:latin typeface="Calibri"/>
                <a:cs typeface="Calibri"/>
              </a:rPr>
              <a:t>eggs.</a:t>
            </a:r>
            <a:endParaRPr sz="2000" dirty="0">
              <a:latin typeface="Calibri"/>
              <a:cs typeface="Calibri"/>
            </a:endParaRPr>
          </a:p>
          <a:p>
            <a:pPr>
              <a:lnSpc>
                <a:spcPct val="100000"/>
              </a:lnSpc>
              <a:spcBef>
                <a:spcPts val="45"/>
              </a:spcBef>
            </a:pPr>
            <a:endParaRPr sz="1950" dirty="0">
              <a:latin typeface="Calibri"/>
              <a:cs typeface="Calibri"/>
            </a:endParaRPr>
          </a:p>
          <a:p>
            <a:pPr>
              <a:lnSpc>
                <a:spcPct val="100000"/>
              </a:lnSpc>
            </a:pPr>
            <a:endParaRPr lang="en-US" sz="1950" dirty="0">
              <a:latin typeface="Calibri"/>
              <a:cs typeface="Calibri"/>
            </a:endParaRPr>
          </a:p>
          <a:p>
            <a:pPr>
              <a:lnSpc>
                <a:spcPct val="100000"/>
              </a:lnSpc>
            </a:pPr>
            <a:endParaRPr lang="en-US" sz="1950" dirty="0">
              <a:latin typeface="Calibri"/>
              <a:cs typeface="Calibri"/>
            </a:endParaRPr>
          </a:p>
          <a:p>
            <a:pPr>
              <a:lnSpc>
                <a:spcPct val="100000"/>
              </a:lnSpc>
            </a:pPr>
            <a:endParaRPr lang="en-US" sz="1950" dirty="0">
              <a:latin typeface="Calibri"/>
              <a:cs typeface="Calibri"/>
            </a:endParaRPr>
          </a:p>
          <a:p>
            <a:pPr>
              <a:lnSpc>
                <a:spcPct val="100000"/>
              </a:lnSpc>
            </a:pPr>
            <a:endParaRPr lang="en-US" sz="1950" dirty="0">
              <a:latin typeface="Calibri"/>
              <a:cs typeface="Calibri"/>
            </a:endParaRPr>
          </a:p>
          <a:p>
            <a:pPr>
              <a:lnSpc>
                <a:spcPct val="100000"/>
              </a:lnSpc>
            </a:pPr>
            <a:endParaRPr lang="en-US" sz="1950" dirty="0">
              <a:latin typeface="Calibri"/>
              <a:cs typeface="Calibri"/>
            </a:endParaRPr>
          </a:p>
          <a:p>
            <a:pPr>
              <a:lnSpc>
                <a:spcPct val="100000"/>
              </a:lnSpc>
            </a:pPr>
            <a:endParaRPr lang="en-US" sz="1950" dirty="0">
              <a:latin typeface="Calibri"/>
              <a:cs typeface="Calibri"/>
            </a:endParaRPr>
          </a:p>
          <a:p>
            <a:pPr>
              <a:lnSpc>
                <a:spcPct val="100000"/>
              </a:lnSpc>
            </a:pPr>
            <a:endParaRPr lang="en-US" sz="1950" dirty="0">
              <a:latin typeface="Calibri"/>
              <a:cs typeface="Calibri"/>
            </a:endParaRPr>
          </a:p>
          <a:p>
            <a:pPr>
              <a:lnSpc>
                <a:spcPct val="100000"/>
              </a:lnSpc>
            </a:pPr>
            <a:endParaRPr lang="en-US" sz="1950" dirty="0">
              <a:latin typeface="Calibri"/>
              <a:cs typeface="Calibri"/>
            </a:endParaRPr>
          </a:p>
          <a:p>
            <a:pPr>
              <a:lnSpc>
                <a:spcPct val="100000"/>
              </a:lnSpc>
            </a:pPr>
            <a:endParaRPr sz="1950" dirty="0">
              <a:latin typeface="Calibri"/>
              <a:cs typeface="Calibri"/>
            </a:endParaRPr>
          </a:p>
          <a:p>
            <a:pPr marL="12700">
              <a:lnSpc>
                <a:spcPct val="100000"/>
              </a:lnSpc>
            </a:pPr>
            <a:r>
              <a:rPr sz="2000" b="1" spc="-5" dirty="0">
                <a:latin typeface="Calibri"/>
                <a:cs typeface="Calibri"/>
              </a:rPr>
              <a:t>What is the proportion </a:t>
            </a:r>
            <a:r>
              <a:rPr sz="2000" b="1" i="1" spc="-5" dirty="0">
                <a:latin typeface="Calibri"/>
                <a:cs typeface="Calibri"/>
              </a:rPr>
              <a:t>p </a:t>
            </a:r>
            <a:r>
              <a:rPr sz="2000" b="1" spc="-5" dirty="0">
                <a:latin typeface="Calibri"/>
                <a:cs typeface="Calibri"/>
              </a:rPr>
              <a:t>of wasps </a:t>
            </a:r>
            <a:r>
              <a:rPr sz="2000" b="1" spc="-10" dirty="0">
                <a:latin typeface="Calibri"/>
                <a:cs typeface="Calibri"/>
              </a:rPr>
              <a:t>in </a:t>
            </a:r>
            <a:r>
              <a:rPr sz="2000" b="1" spc="-5" dirty="0">
                <a:latin typeface="Calibri"/>
                <a:cs typeface="Calibri"/>
              </a:rPr>
              <a:t>the population choosing the </a:t>
            </a:r>
            <a:r>
              <a:rPr sz="2000" b="1" spc="-10" dirty="0">
                <a:latin typeface="Calibri"/>
                <a:cs typeface="Calibri"/>
              </a:rPr>
              <a:t>mated</a:t>
            </a:r>
            <a:r>
              <a:rPr sz="2000" b="1" spc="130" dirty="0">
                <a:latin typeface="Calibri"/>
                <a:cs typeface="Calibri"/>
              </a:rPr>
              <a:t> </a:t>
            </a:r>
            <a:r>
              <a:rPr sz="2000" b="1" spc="-5" dirty="0">
                <a:latin typeface="Calibri"/>
                <a:cs typeface="Calibri"/>
              </a:rPr>
              <a:t>female?</a:t>
            </a:r>
            <a:endParaRPr sz="2000" b="1" dirty="0">
              <a:latin typeface="Calibri"/>
              <a:cs typeface="Calibri"/>
            </a:endParaRPr>
          </a:p>
          <a:p>
            <a:pPr>
              <a:lnSpc>
                <a:spcPct val="100000"/>
              </a:lnSpc>
              <a:spcBef>
                <a:spcPts val="15"/>
              </a:spcBef>
            </a:pPr>
            <a:endParaRPr sz="2200" dirty="0">
              <a:latin typeface="Calibri"/>
              <a:cs typeface="Calibri"/>
            </a:endParaRPr>
          </a:p>
          <a:p>
            <a:pPr marL="12700">
              <a:lnSpc>
                <a:spcPct val="100000"/>
              </a:lnSpc>
            </a:pPr>
            <a:r>
              <a:rPr sz="2200" i="1" dirty="0">
                <a:latin typeface="Calibri"/>
                <a:cs typeface="Calibri"/>
              </a:rPr>
              <a:t>Y </a:t>
            </a:r>
            <a:r>
              <a:rPr sz="2200" dirty="0">
                <a:latin typeface="Calibri"/>
                <a:cs typeface="Calibri"/>
              </a:rPr>
              <a:t>= </a:t>
            </a:r>
            <a:r>
              <a:rPr sz="2200" spc="5" dirty="0">
                <a:latin typeface="Calibri"/>
                <a:cs typeface="Calibri"/>
              </a:rPr>
              <a:t>23 </a:t>
            </a:r>
            <a:r>
              <a:rPr sz="2200" spc="-5" dirty="0">
                <a:latin typeface="Calibri"/>
                <a:cs typeface="Calibri"/>
              </a:rPr>
              <a:t>“successes”, </a:t>
            </a:r>
            <a:r>
              <a:rPr sz="2200" i="1" dirty="0">
                <a:latin typeface="Calibri"/>
                <a:cs typeface="Calibri"/>
              </a:rPr>
              <a:t>n </a:t>
            </a:r>
            <a:r>
              <a:rPr sz="2200" dirty="0">
                <a:latin typeface="Calibri"/>
                <a:cs typeface="Calibri"/>
              </a:rPr>
              <a:t>= </a:t>
            </a:r>
            <a:r>
              <a:rPr sz="2200" spc="-10" dirty="0">
                <a:latin typeface="Calibri"/>
                <a:cs typeface="Calibri"/>
              </a:rPr>
              <a:t>32 </a:t>
            </a:r>
            <a:r>
              <a:rPr sz="2200" spc="-5" dirty="0">
                <a:latin typeface="Calibri"/>
                <a:cs typeface="Calibri"/>
              </a:rPr>
              <a:t>trials. </a:t>
            </a:r>
            <a:r>
              <a:rPr sz="2200" dirty="0">
                <a:latin typeface="Calibri"/>
                <a:cs typeface="Calibri"/>
              </a:rPr>
              <a:t>Use these data </a:t>
            </a:r>
            <a:r>
              <a:rPr sz="2200" spc="5" dirty="0">
                <a:latin typeface="Calibri"/>
                <a:cs typeface="Calibri"/>
              </a:rPr>
              <a:t>to </a:t>
            </a:r>
            <a:r>
              <a:rPr sz="2200" spc="-5" dirty="0">
                <a:latin typeface="Calibri"/>
                <a:cs typeface="Calibri"/>
              </a:rPr>
              <a:t>estimate</a:t>
            </a:r>
            <a:r>
              <a:rPr sz="2200" spc="-75" dirty="0">
                <a:latin typeface="Calibri"/>
                <a:cs typeface="Calibri"/>
              </a:rPr>
              <a:t> </a:t>
            </a:r>
            <a:r>
              <a:rPr sz="2200" i="1" spc="-5" dirty="0">
                <a:latin typeface="Calibri"/>
                <a:cs typeface="Calibri"/>
              </a:rPr>
              <a:t>p</a:t>
            </a:r>
            <a:r>
              <a:rPr sz="2200" spc="-5" dirty="0">
                <a:latin typeface="Calibri"/>
                <a:cs typeface="Calibri"/>
              </a:rPr>
              <a:t>.</a:t>
            </a:r>
            <a:endParaRPr sz="2200" dirty="0">
              <a:latin typeface="Calibri"/>
              <a:cs typeface="Calibri"/>
            </a:endParaRPr>
          </a:p>
        </p:txBody>
      </p:sp>
      <p:sp>
        <p:nvSpPr>
          <p:cNvPr id="4" name="object 4"/>
          <p:cNvSpPr/>
          <p:nvPr/>
        </p:nvSpPr>
        <p:spPr>
          <a:xfrm>
            <a:off x="6705600" y="381000"/>
            <a:ext cx="3839843" cy="2514597"/>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07F2EAAB-4237-4D1B-B52E-67FE2541CCEB}"/>
              </a:ext>
            </a:extLst>
          </p:cNvPr>
          <p:cNvSpPr txBox="1"/>
          <p:nvPr/>
        </p:nvSpPr>
        <p:spPr>
          <a:xfrm>
            <a:off x="715954" y="2971800"/>
            <a:ext cx="5486400" cy="2246769"/>
          </a:xfrm>
          <a:prstGeom prst="rect">
            <a:avLst/>
          </a:prstGeom>
          <a:noFill/>
        </p:spPr>
        <p:txBody>
          <a:bodyPr wrap="square">
            <a:spAutoFit/>
          </a:bodyPr>
          <a:lstStyle/>
          <a:p>
            <a:r>
              <a:rPr lang="en-GB" sz="2000" dirty="0" err="1"/>
              <a:t>Fatouros</a:t>
            </a:r>
            <a:r>
              <a:rPr lang="en-GB" sz="2000" dirty="0"/>
              <a:t> et al. (2005): </a:t>
            </a:r>
            <a:r>
              <a:rPr lang="en-GB" sz="2000" b="1" dirty="0"/>
              <a:t>Can distinguish mated female  butterflies from unmated females? </a:t>
            </a:r>
          </a:p>
          <a:p>
            <a:endParaRPr lang="en-GB" sz="2000" dirty="0"/>
          </a:p>
          <a:p>
            <a:r>
              <a:rPr lang="en-GB" sz="2000" dirty="0"/>
              <a:t>In each trial a single wasp was presented with two female cabbage white butterflies, one a virgin female, the  other recently mated. Y = 23 of 32 wasps tested chose the mated female.</a:t>
            </a:r>
          </a:p>
        </p:txBody>
      </p:sp>
      <p:pic>
        <p:nvPicPr>
          <p:cNvPr id="3074" name="Picture 2" descr="Trichogramma platneri wasps">
            <a:extLst>
              <a:ext uri="{FF2B5EF4-FFF2-40B4-BE49-F238E27FC236}">
                <a16:creationId xmlns:a16="http://schemas.microsoft.com/office/drawing/2014/main" id="{3D164DF1-25DE-461D-A74C-4B7F9A2C4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068848"/>
            <a:ext cx="2866295" cy="2149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6102</TotalTime>
  <Words>2919</Words>
  <Application>Microsoft Office PowerPoint</Application>
  <PresentationFormat>Custom</PresentationFormat>
  <Paragraphs>470</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MS Mincho</vt:lpstr>
      <vt:lpstr>Arial</vt:lpstr>
      <vt:lpstr>Calibri</vt:lpstr>
      <vt:lpstr>Cambria</vt:lpstr>
      <vt:lpstr>Cambria Math</vt:lpstr>
      <vt:lpstr>Courier New</vt:lpstr>
      <vt:lpstr>Symbol</vt:lpstr>
      <vt:lpstr>Times New Roman</vt:lpstr>
      <vt:lpstr>Office Theme</vt:lpstr>
      <vt:lpstr>C7041 Experimental Design and Analysis</vt:lpstr>
      <vt:lpstr>2.06: Likelihood</vt:lpstr>
      <vt:lpstr>Outline</vt:lpstr>
      <vt:lpstr>What is probability</vt:lpstr>
      <vt:lpstr>Example: binomial distribution</vt:lpstr>
      <vt:lpstr>What is conditional probability?</vt:lpstr>
      <vt:lpstr>What is likelihood?</vt:lpstr>
      <vt:lpstr>Likelihood is used a lot in phylogeny estimation</vt:lpstr>
      <vt:lpstr>Example 1: Estimate a binomial proportion p</vt:lpstr>
      <vt:lpstr>Example 1: Estimate a binomial proportion p</vt:lpstr>
      <vt:lpstr>Example 1: Estimate a binomial proportion p Easier to work with log-likelihoods</vt:lpstr>
      <vt:lpstr>PowerPoint Presentation</vt:lpstr>
      <vt:lpstr>Likelihood works backward from probability.</vt:lpstr>
      <vt:lpstr>Maximum likelihood estimate</vt:lpstr>
      <vt:lpstr>Maximum likelihood estimate</vt:lpstr>
      <vt:lpstr>Likelihood-based confidence intervals</vt:lpstr>
      <vt:lpstr>Example 2: Survival rates of characters in Game of Thrones.</vt:lpstr>
      <vt:lpstr>Example 2: Survival rates of characters in Game of Thrones.</vt:lpstr>
      <vt:lpstr>PowerPoint Presentation</vt:lpstr>
      <vt:lpstr>PowerPoint Presentation</vt:lpstr>
      <vt:lpstr>Example 2: Survival rates of characters in Game of Thrones.</vt:lpstr>
      <vt:lpstr>Example 2: Survival rates of characters in Game of Thrones.</vt:lpstr>
      <vt:lpstr>Example 2: Survival rates of characters in Game of Thrones.</vt:lpstr>
      <vt:lpstr>Example 2: Survival rates of characters in Game of Thrones.</vt:lpstr>
      <vt:lpstr>Example 2: Survival rates of characters in Game of Thrones.</vt:lpstr>
      <vt:lpstr>Example 2: Survival rates of characters in Game of Thrones.</vt:lpstr>
      <vt:lpstr>Example 2: Estimating speciation and extinction rates</vt:lpstr>
      <vt:lpstr>Log-likelihood ratio test</vt:lpstr>
      <vt:lpstr>Log-likelihood ratio test</vt:lpstr>
      <vt:lpstr>Example 1: Fatouros et al. (2005) carried out trials to determine whether the wasps can  distinguish mated female butterflies from unmated females. In each trial, a single wasp was  presented with two female cabbage white butterflies, one a virgin female, the other  recently mated. Results: 23 successes out of n = 32 trials.</vt:lpstr>
      <vt:lpstr>Log-likelihood ratio test</vt:lpstr>
      <vt:lpstr>Log-likelihood ratio test</vt:lpstr>
      <vt:lpstr>Wasp example: finale</vt:lpstr>
      <vt:lpstr>At each marker along the chromosome two models are fitted to data on healthy and diseased  individuals. The “reduced model” assumes that the frequency of healthy and diseased individuals is  the same for every genotype. The “full model” assumes that some genotypes are associated with a  higher frequency of diseased individuals than other genotypes. The log of the ratio of the likelihoods  of the two models (“full” divided by “reduced”) is called the LOD score, and is a measure of the  strength of evidence for a causative mutation near the marker.</vt:lpstr>
      <vt:lpstr>Suggested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06.Likelihood8x12</dc:title>
  <dc:creator>Dolph Schluter</dc:creator>
  <cp:lastModifiedBy>Ed Harris</cp:lastModifiedBy>
  <cp:revision>18</cp:revision>
  <dcterms:created xsi:type="dcterms:W3CDTF">2020-09-20T21:11:59Z</dcterms:created>
  <dcterms:modified xsi:type="dcterms:W3CDTF">2020-11-08T12:19:48Z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2019-10-05T00:00:00Z</vt:filetime>
  </property>
  <property fmtid="{D5CDD505-2E9C-101B-9397-08002B2CF9AE}" pid="3" name="Creator">
    <vt:lpwstr>Word</vt:lpwstr>
  </property>
  <property fmtid="{D5CDD505-2E9C-101B-9397-08002B2CF9AE}" pid="4" name="LastSaved">
    <vt:filetime>2020-09-20T00:00:00Z</vt:filetime>
  </property>
</Properties>
</file>