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g"/>
  <Override PartName="/ppt/media/image20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30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703579"/>
            <a:ext cx="9535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9617" y="516892"/>
            <a:ext cx="4008119" cy="6362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40271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769" y="2522089"/>
            <a:ext cx="5962015" cy="249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doi=10.1037%2F0003-066X.49.12.997" TargetMode="External"/><Relationship Id="rId4" Type="http://schemas.openxmlformats.org/officeDocument/2006/relationships/hyperlink" Target="https://doi.org/10.1890/13-1452.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problem </a:t>
            </a:r>
            <a:r>
              <a:rPr dirty="0"/>
              <a:t>of </a:t>
            </a:r>
            <a:r>
              <a:rPr spc="-10" dirty="0"/>
              <a:t>model </a:t>
            </a:r>
            <a:r>
              <a:rPr spc="-5" dirty="0"/>
              <a:t>selection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600200"/>
            <a:ext cx="845312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325" spc="-7" baseline="2867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log-likelihood </a:t>
            </a:r>
            <a:r>
              <a:rPr sz="2400" spc="-10" dirty="0">
                <a:latin typeface="Calibri"/>
                <a:cs typeface="Calibri"/>
              </a:rPr>
              <a:t>increase </a:t>
            </a:r>
            <a:r>
              <a:rPr sz="2400" spc="-5" dirty="0">
                <a:latin typeface="Calibri"/>
                <a:cs typeface="Calibri"/>
              </a:rPr>
              <a:t>with number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parameters 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Isn’t this </a:t>
            </a:r>
            <a:r>
              <a:rPr sz="2200" spc="-10" dirty="0">
                <a:latin typeface="Calibri"/>
                <a:cs typeface="Calibri"/>
              </a:rPr>
              <a:t>good? </a:t>
            </a:r>
            <a:r>
              <a:rPr sz="2200" spc="-5" dirty="0">
                <a:latin typeface="Calibri"/>
                <a:cs typeface="Calibri"/>
              </a:rPr>
              <a:t>Isn’t this what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want – the </a:t>
            </a:r>
            <a:r>
              <a:rPr sz="2200" spc="-10" dirty="0">
                <a:latin typeface="Calibri"/>
                <a:cs typeface="Calibri"/>
              </a:rPr>
              <a:t>best </a:t>
            </a:r>
            <a:r>
              <a:rPr sz="2200" spc="-5" dirty="0">
                <a:latin typeface="Calibri"/>
                <a:cs typeface="Calibri"/>
              </a:rPr>
              <a:t>fit possible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data?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C05A0-4A6A-400B-9CB7-489633DC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95" y="2971800"/>
            <a:ext cx="8922209" cy="39308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1676400"/>
            <a:ext cx="5238060" cy="515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problem </a:t>
            </a:r>
            <a:r>
              <a:rPr dirty="0"/>
              <a:t>of </a:t>
            </a:r>
            <a:r>
              <a:rPr spc="-10" dirty="0"/>
              <a:t>model </a:t>
            </a:r>
            <a:r>
              <a:rPr spc="-5"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75" y="39624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What is </a:t>
            </a:r>
            <a:r>
              <a:rPr sz="2400" spc="-5" dirty="0">
                <a:latin typeface="Calibri"/>
                <a:cs typeface="Calibri"/>
              </a:rPr>
              <a:t>wrong with 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picture?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problem </a:t>
            </a:r>
            <a:r>
              <a:rPr dirty="0"/>
              <a:t>of </a:t>
            </a:r>
            <a:r>
              <a:rPr spc="-10" dirty="0"/>
              <a:t>model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84351"/>
            <a:ext cx="413639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Does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violate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principle?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Parsimony principle: Fit </a:t>
            </a:r>
            <a:r>
              <a:rPr sz="2200" spc="-15" dirty="0">
                <a:latin typeface="Calibri"/>
                <a:cs typeface="Calibri"/>
              </a:rPr>
              <a:t>no </a:t>
            </a:r>
            <a:r>
              <a:rPr sz="2200" dirty="0">
                <a:latin typeface="Calibri"/>
                <a:cs typeface="Calibri"/>
              </a:rPr>
              <a:t>more 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dirty="0">
                <a:latin typeface="Calibri"/>
                <a:cs typeface="Calibri"/>
              </a:rPr>
              <a:t>than is </a:t>
            </a:r>
            <a:r>
              <a:rPr sz="2200" spc="-10" dirty="0">
                <a:latin typeface="Calibri"/>
                <a:cs typeface="Calibri"/>
              </a:rPr>
              <a:t>necessary. </a:t>
            </a:r>
            <a:r>
              <a:rPr sz="2200" spc="-5" dirty="0">
                <a:latin typeface="Calibri"/>
                <a:cs typeface="Calibri"/>
              </a:rPr>
              <a:t>If two 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more models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almost  </a:t>
            </a:r>
            <a:r>
              <a:rPr sz="2200" spc="-5" dirty="0">
                <a:latin typeface="Calibri"/>
                <a:cs typeface="Calibri"/>
              </a:rPr>
              <a:t>equally well, prefer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simpler  </a:t>
            </a:r>
            <a:r>
              <a:rPr sz="2200" dirty="0">
                <a:latin typeface="Calibri"/>
                <a:cs typeface="Calibri"/>
              </a:rPr>
              <a:t>model.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43180">
              <a:lnSpc>
                <a:spcPct val="101800"/>
              </a:lnSpc>
            </a:pPr>
            <a:r>
              <a:rPr sz="2200" i="1" spc="-5" dirty="0">
                <a:latin typeface="Calibri"/>
                <a:cs typeface="Calibri"/>
              </a:rPr>
              <a:t>“models should be pared down until  </a:t>
            </a:r>
            <a:r>
              <a:rPr sz="2200" i="1" dirty="0">
                <a:latin typeface="Calibri"/>
                <a:cs typeface="Calibri"/>
              </a:rPr>
              <a:t>they are minimal</a:t>
            </a:r>
            <a:r>
              <a:rPr sz="2200" i="1" spc="-6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adequate”</a:t>
            </a:r>
            <a:endParaRPr sz="2200" dirty="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-- </a:t>
            </a:r>
            <a:r>
              <a:rPr sz="2200" spc="-5" dirty="0">
                <a:latin typeface="Calibri"/>
                <a:cs typeface="Calibri"/>
              </a:rPr>
              <a:t>Crawley 2007,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p325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39814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But how </a:t>
            </a:r>
            <a:r>
              <a:rPr sz="2200" dirty="0">
                <a:latin typeface="Calibri"/>
                <a:cs typeface="Calibri"/>
              </a:rPr>
              <a:t>is “minimal </a:t>
            </a:r>
            <a:r>
              <a:rPr sz="2200" spc="-5" dirty="0">
                <a:latin typeface="Calibri"/>
                <a:cs typeface="Calibri"/>
              </a:rPr>
              <a:t>adequate”  decided? </a:t>
            </a: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criterion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used?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0" y="1828800"/>
            <a:ext cx="4981366" cy="4906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problem </a:t>
            </a:r>
            <a:r>
              <a:rPr dirty="0"/>
              <a:t>of </a:t>
            </a:r>
            <a:r>
              <a:rPr spc="-10" dirty="0"/>
              <a:t>model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362200"/>
            <a:ext cx="9251315" cy="31540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65785">
              <a:lnSpc>
                <a:spcPct val="101699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Stepwise multiple </a:t>
            </a:r>
            <a:r>
              <a:rPr sz="2400" spc="-5" dirty="0">
                <a:latin typeface="Calibri"/>
                <a:cs typeface="Calibri"/>
              </a:rPr>
              <a:t>regression, </a:t>
            </a: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5" dirty="0">
                <a:latin typeface="Calibri"/>
                <a:cs typeface="Calibri"/>
              </a:rPr>
              <a:t>stepwise elimination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terms, </a:t>
            </a:r>
            <a:r>
              <a:rPr sz="2400" dirty="0">
                <a:latin typeface="Calibri"/>
                <a:cs typeface="Calibri"/>
              </a:rPr>
              <a:t>is a  common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practice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approach </a:t>
            </a:r>
            <a:r>
              <a:rPr sz="2200" spc="-5" dirty="0">
                <a:latin typeface="Calibri"/>
                <a:cs typeface="Calibri"/>
              </a:rPr>
              <a:t>involves </a:t>
            </a:r>
            <a:r>
              <a:rPr sz="2200" spc="-10" dirty="0">
                <a:latin typeface="Calibri"/>
                <a:cs typeface="Calibri"/>
              </a:rPr>
              <a:t>fitting </a:t>
            </a:r>
            <a:r>
              <a:rPr sz="2200" dirty="0">
                <a:latin typeface="Calibri"/>
                <a:cs typeface="Calibri"/>
              </a:rPr>
              <a:t>a multiple regression </a:t>
            </a:r>
            <a:r>
              <a:rPr sz="2200" spc="-5" dirty="0">
                <a:latin typeface="Calibri"/>
                <a:cs typeface="Calibri"/>
              </a:rPr>
              <a:t>with many </a:t>
            </a:r>
            <a:r>
              <a:rPr sz="2200" dirty="0">
                <a:latin typeface="Calibri"/>
                <a:cs typeface="Calibri"/>
              </a:rPr>
              <a:t>variables, </a:t>
            </a:r>
            <a:r>
              <a:rPr sz="2200" spc="-5" dirty="0">
                <a:latin typeface="Calibri"/>
                <a:cs typeface="Calibri"/>
              </a:rPr>
              <a:t>followed  by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cycle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deleting model </a:t>
            </a:r>
            <a:r>
              <a:rPr sz="2200" dirty="0">
                <a:latin typeface="Calibri"/>
                <a:cs typeface="Calibri"/>
              </a:rPr>
              <a:t>terms that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statistically significant and </a:t>
            </a:r>
            <a:r>
              <a:rPr sz="2200" dirty="0">
                <a:latin typeface="Calibri"/>
                <a:cs typeface="Calibri"/>
              </a:rPr>
              <a:t>then  </a:t>
            </a:r>
            <a:r>
              <a:rPr sz="2200" spc="-5" dirty="0">
                <a:latin typeface="Calibri"/>
                <a:cs typeface="Calibri"/>
              </a:rPr>
              <a:t>refitting. Continue until only statistically significant terms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remain.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461645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procedure </a:t>
            </a:r>
            <a:r>
              <a:rPr sz="2200" dirty="0">
                <a:latin typeface="Calibri"/>
                <a:cs typeface="Calibri"/>
              </a:rPr>
              <a:t>ends </a:t>
            </a:r>
            <a:r>
              <a:rPr sz="2200" spc="-5" dirty="0">
                <a:latin typeface="Calibri"/>
                <a:cs typeface="Calibri"/>
              </a:rPr>
              <a:t>us up </a:t>
            </a:r>
            <a:r>
              <a:rPr sz="2200" dirty="0">
                <a:latin typeface="Calibri"/>
                <a:cs typeface="Calibri"/>
              </a:rPr>
              <a:t>with a </a:t>
            </a:r>
            <a:r>
              <a:rPr sz="2200" spc="-5" dirty="0">
                <a:latin typeface="Calibri"/>
                <a:cs typeface="Calibri"/>
              </a:rPr>
              <a:t>single, final </a:t>
            </a:r>
            <a:r>
              <a:rPr sz="2200" dirty="0">
                <a:latin typeface="Calibri"/>
                <a:cs typeface="Calibri"/>
              </a:rPr>
              <a:t>model,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“minimum adequate  </a:t>
            </a:r>
            <a:r>
              <a:rPr sz="2200" dirty="0">
                <a:latin typeface="Calibri"/>
                <a:cs typeface="Calibri"/>
              </a:rPr>
              <a:t>model.”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62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Does stepwise elimination </a:t>
            </a:r>
            <a:r>
              <a:rPr spc="-10" dirty="0"/>
              <a:t>of </a:t>
            </a:r>
            <a:r>
              <a:rPr spc="-5" dirty="0"/>
              <a:t>terms actually yield </a:t>
            </a:r>
            <a:r>
              <a:rPr dirty="0"/>
              <a:t>the </a:t>
            </a:r>
            <a:r>
              <a:rPr spc="-5" dirty="0"/>
              <a:t>“best”</a:t>
            </a:r>
            <a:r>
              <a:rPr spc="114" dirty="0"/>
              <a:t> </a:t>
            </a:r>
            <a:r>
              <a:rPr spc="-5"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209800"/>
            <a:ext cx="9385935" cy="348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criterion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actually using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decide which </a:t>
            </a:r>
            <a:r>
              <a:rPr sz="2200" dirty="0">
                <a:latin typeface="Calibri"/>
                <a:cs typeface="Calibri"/>
              </a:rPr>
              <a:t>model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“best”?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241300" marR="184150" indent="-228600">
              <a:lnSpc>
                <a:spcPct val="101400"/>
              </a:lnSpc>
              <a:buAutoNum type="arabicPeriod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step </a:t>
            </a:r>
            <a:r>
              <a:rPr sz="2200" dirty="0">
                <a:latin typeface="Calibri"/>
                <a:cs typeface="Calibri"/>
              </a:rPr>
              <a:t>in which a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dropped from </a:t>
            </a:r>
            <a:r>
              <a:rPr sz="2200" spc="5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model involves “accepting”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null hypothesis. </a:t>
            </a: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happens if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drop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false null hypothesis? How </a:t>
            </a:r>
            <a:r>
              <a:rPr sz="2200" dirty="0">
                <a:latin typeface="Calibri"/>
                <a:cs typeface="Calibri"/>
              </a:rPr>
              <a:t>can a  sequence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Type 2 errors </a:t>
            </a:r>
            <a:r>
              <a:rPr sz="2200" spc="-10" dirty="0">
                <a:latin typeface="Calibri"/>
                <a:cs typeface="Calibri"/>
              </a:rPr>
              <a:t>lead </a:t>
            </a:r>
            <a:r>
              <a:rPr sz="2200" spc="-5" dirty="0">
                <a:latin typeface="Calibri"/>
                <a:cs typeface="Calibri"/>
              </a:rPr>
              <a:t>us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dirty="0">
                <a:latin typeface="Calibri"/>
                <a:cs typeface="Calibri"/>
              </a:rPr>
              <a:t>“best”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model?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spc="-10" dirty="0">
                <a:latin typeface="Calibri"/>
                <a:cs typeface="Calibri"/>
              </a:rPr>
              <a:t>repeatable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outcome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stepwise </a:t>
            </a:r>
            <a:r>
              <a:rPr sz="2200" spc="-10" dirty="0">
                <a:latin typeface="Calibri"/>
                <a:cs typeface="Calibri"/>
              </a:rPr>
              <a:t>regression?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different sample,  </a:t>
            </a:r>
            <a:r>
              <a:rPr sz="2200" dirty="0">
                <a:latin typeface="Calibri"/>
                <a:cs typeface="Calibri"/>
              </a:rPr>
              <a:t>would </a:t>
            </a:r>
            <a:r>
              <a:rPr sz="2200" spc="-5" dirty="0">
                <a:latin typeface="Calibri"/>
                <a:cs typeface="Calibri"/>
              </a:rPr>
              <a:t>stepwise elimination bring us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same 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again?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2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Might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with different </a:t>
            </a:r>
            <a:r>
              <a:rPr sz="2200" dirty="0">
                <a:latin typeface="Calibri"/>
                <a:cs typeface="Calibri"/>
              </a:rPr>
              <a:t>subsets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variables fit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nearly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well?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67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Alternative: choose </a:t>
            </a:r>
            <a:r>
              <a:rPr spc="-10" dirty="0"/>
              <a:t>among </a:t>
            </a:r>
            <a:r>
              <a:rPr dirty="0"/>
              <a:t>models using </a:t>
            </a:r>
            <a:r>
              <a:rPr spc="-5" dirty="0"/>
              <a:t>an explicit</a:t>
            </a:r>
            <a:r>
              <a:rPr spc="45" dirty="0"/>
              <a:t> </a:t>
            </a:r>
            <a:r>
              <a:rPr spc="-5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7291"/>
            <a:ext cx="797115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reasonable criterion: choose the model that </a:t>
            </a:r>
            <a:r>
              <a:rPr sz="2400" dirty="0">
                <a:latin typeface="Calibri"/>
                <a:cs typeface="Calibri"/>
              </a:rPr>
              <a:t>predicts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“Cross-validation score”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way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measure prediction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error: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527" y="5779990"/>
            <a:ext cx="95250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larger CV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score corresponds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worse prediction </a:t>
            </a:r>
            <a:r>
              <a:rPr sz="2200" dirty="0">
                <a:latin typeface="Calibri"/>
                <a:cs typeface="Calibri"/>
              </a:rPr>
              <a:t>(more </a:t>
            </a:r>
            <a:r>
              <a:rPr sz="2200" spc="-5" dirty="0">
                <a:latin typeface="Calibri"/>
                <a:cs typeface="Calibri"/>
              </a:rPr>
              <a:t>prediction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35F5A-B039-43A2-A29E-8EF51FD9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67278"/>
            <a:ext cx="2857647" cy="146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DD6B8-6D34-47CC-97B3-A987CB2C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449972"/>
            <a:ext cx="10287000" cy="1078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2971800" y="3048000"/>
            <a:ext cx="4465777" cy="3967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819" y="703579"/>
            <a:ext cx="614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Choose </a:t>
            </a:r>
            <a:r>
              <a:rPr sz="2400" b="1" spc="-5" dirty="0">
                <a:latin typeface="Calibri"/>
                <a:cs typeface="Calibri"/>
              </a:rPr>
              <a:t>among </a:t>
            </a:r>
            <a:r>
              <a:rPr sz="2400" b="1" dirty="0">
                <a:latin typeface="Calibri"/>
                <a:cs typeface="Calibri"/>
              </a:rPr>
              <a:t>models </a:t>
            </a:r>
            <a:r>
              <a:rPr sz="2400" b="1" spc="-5" dirty="0">
                <a:latin typeface="Calibri"/>
                <a:cs typeface="Calibri"/>
              </a:rPr>
              <a:t>using an explicit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criterion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1676400"/>
            <a:ext cx="9378315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In our </a:t>
            </a:r>
            <a:r>
              <a:rPr sz="2200" spc="-5" dirty="0">
                <a:latin typeface="Calibri"/>
                <a:cs typeface="Calibri"/>
              </a:rPr>
              <a:t>beetle </a:t>
            </a:r>
            <a:r>
              <a:rPr sz="2200" dirty="0">
                <a:latin typeface="Calibri"/>
                <a:cs typeface="Calibri"/>
              </a:rPr>
              <a:t>example, the CVscore </a:t>
            </a:r>
            <a:r>
              <a:rPr sz="2200" spc="-5" dirty="0">
                <a:latin typeface="Calibri"/>
                <a:cs typeface="Calibri"/>
              </a:rPr>
              <a:t>increases (prediction error </a:t>
            </a:r>
            <a:r>
              <a:rPr sz="2200" dirty="0">
                <a:latin typeface="Calibri"/>
                <a:cs typeface="Calibri"/>
              </a:rPr>
              <a:t>worsens) </a:t>
            </a:r>
            <a:r>
              <a:rPr sz="2200" spc="5" dirty="0">
                <a:latin typeface="Calibri"/>
                <a:cs typeface="Calibri"/>
              </a:rPr>
              <a:t>with  </a:t>
            </a:r>
            <a:r>
              <a:rPr sz="2200" spc="-5" dirty="0">
                <a:latin typeface="Calibri"/>
                <a:cs typeface="Calibri"/>
              </a:rPr>
              <a:t>increasing numbers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dirty="0">
                <a:latin typeface="Calibri"/>
                <a:cs typeface="Calibri"/>
              </a:rPr>
              <a:t>in the model. </a:t>
            </a:r>
            <a:r>
              <a:rPr sz="2200" spc="-5" dirty="0">
                <a:latin typeface="Calibri"/>
                <a:cs typeface="Calibri"/>
              </a:rPr>
              <a:t>Here,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simple linear </a:t>
            </a:r>
            <a:r>
              <a:rPr sz="2200" spc="-10" dirty="0">
                <a:latin typeface="Calibri"/>
                <a:cs typeface="Calibri"/>
              </a:rPr>
              <a:t>regression  </a:t>
            </a:r>
            <a:r>
              <a:rPr sz="2200" dirty="0">
                <a:latin typeface="Calibri"/>
                <a:cs typeface="Calibri"/>
              </a:rPr>
              <a:t>was “best”. </a:t>
            </a:r>
            <a:r>
              <a:rPr sz="2200" spc="-5" dirty="0">
                <a:latin typeface="Calibri"/>
                <a:cs typeface="Calibri"/>
              </a:rPr>
              <a:t>But some </a:t>
            </a:r>
            <a:r>
              <a:rPr sz="2200" i="1" spc="-5" dirty="0">
                <a:latin typeface="Calibri"/>
                <a:cs typeface="Calibri"/>
              </a:rPr>
              <a:t>other polynomials do nearly </a:t>
            </a:r>
            <a:r>
              <a:rPr sz="2200" i="1" spc="-10" dirty="0">
                <a:latin typeface="Calibri"/>
                <a:cs typeface="Calibri"/>
              </a:rPr>
              <a:t>equally</a:t>
            </a:r>
            <a:r>
              <a:rPr sz="2200" i="1" spc="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well</a:t>
            </a:r>
            <a:r>
              <a:rPr sz="2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8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determines prediction</a:t>
            </a:r>
            <a:r>
              <a:rPr spc="-15" dirty="0"/>
              <a:t> </a:t>
            </a:r>
            <a:r>
              <a:rPr spc="-5" dirty="0"/>
              <a:t>errors?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86331"/>
            <a:ext cx="9502140" cy="5074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86690">
              <a:lnSpc>
                <a:spcPct val="101800"/>
              </a:lnSpc>
              <a:spcBef>
                <a:spcPts val="60"/>
              </a:spcBef>
            </a:pP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think that prediction errors </a:t>
            </a:r>
            <a:r>
              <a:rPr sz="2200" dirty="0">
                <a:latin typeface="Calibri"/>
                <a:cs typeface="Calibri"/>
              </a:rPr>
              <a:t>worsen as models </a:t>
            </a:r>
            <a:r>
              <a:rPr sz="2200" spc="-5" dirty="0">
                <a:latin typeface="Calibri"/>
                <a:cs typeface="Calibri"/>
              </a:rPr>
              <a:t>become </a:t>
            </a:r>
            <a:r>
              <a:rPr sz="2200" dirty="0">
                <a:latin typeface="Calibri"/>
                <a:cs typeface="Calibri"/>
              </a:rPr>
              <a:t>more  </a:t>
            </a:r>
            <a:r>
              <a:rPr sz="2200" spc="-5" dirty="0">
                <a:latin typeface="Calibri"/>
                <a:cs typeface="Calibri"/>
              </a:rPr>
              <a:t>complicated because </a:t>
            </a:r>
            <a:r>
              <a:rPr sz="2200" dirty="0">
                <a:latin typeface="Calibri"/>
                <a:cs typeface="Calibri"/>
              </a:rPr>
              <a:t>the more </a:t>
            </a:r>
            <a:r>
              <a:rPr sz="2200" spc="-5" dirty="0">
                <a:latin typeface="Calibri"/>
                <a:cs typeface="Calibri"/>
              </a:rPr>
              <a:t>complicated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wrong. 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2700" marR="35179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Prediction </a:t>
            </a:r>
            <a:r>
              <a:rPr sz="2200" spc="-5" dirty="0">
                <a:latin typeface="Calibri"/>
                <a:cs typeface="Calibri"/>
              </a:rPr>
              <a:t>errors result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combination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bias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sampling error </a:t>
            </a:r>
            <a:r>
              <a:rPr sz="2200" spc="-5" dirty="0">
                <a:latin typeface="Calibri"/>
                <a:cs typeface="Calibri"/>
              </a:rPr>
              <a:t>(sampling  variance). These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quantities </a:t>
            </a:r>
            <a:r>
              <a:rPr sz="2200" spc="-10" dirty="0">
                <a:latin typeface="Calibri"/>
                <a:cs typeface="Calibri"/>
              </a:rPr>
              <a:t>trade </a:t>
            </a:r>
            <a:r>
              <a:rPr sz="2200" dirty="0">
                <a:latin typeface="Calibri"/>
                <a:cs typeface="Calibri"/>
              </a:rPr>
              <a:t>off </a:t>
            </a:r>
            <a:r>
              <a:rPr sz="2200" spc="-5" dirty="0">
                <a:latin typeface="Calibri"/>
                <a:cs typeface="Calibri"/>
              </a:rPr>
              <a:t>(the </a:t>
            </a:r>
            <a:r>
              <a:rPr sz="2200" i="1" spc="-10" dirty="0">
                <a:latin typeface="Calibri"/>
                <a:cs typeface="Calibri"/>
              </a:rPr>
              <a:t>bias-variance</a:t>
            </a:r>
            <a:r>
              <a:rPr sz="2200" i="1" spc="9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tradeoff</a:t>
            </a:r>
            <a:r>
              <a:rPr sz="220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 marR="32067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coefficients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simplest </a:t>
            </a:r>
            <a:r>
              <a:rPr sz="2200" dirty="0">
                <a:latin typeface="Calibri"/>
                <a:cs typeface="Calibri"/>
              </a:rPr>
              <a:t>model are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biased, because </a:t>
            </a:r>
            <a:r>
              <a:rPr sz="2200" dirty="0">
                <a:latin typeface="Calibri"/>
                <a:cs typeface="Calibri"/>
              </a:rPr>
              <a:t>the model  </a:t>
            </a:r>
            <a:r>
              <a:rPr sz="2200" spc="-5" dirty="0">
                <a:latin typeface="Calibri"/>
                <a:cs typeface="Calibri"/>
              </a:rPr>
              <a:t>includes </a:t>
            </a:r>
            <a:r>
              <a:rPr sz="2200" dirty="0">
                <a:latin typeface="Calibri"/>
                <a:cs typeface="Calibri"/>
              </a:rPr>
              <a:t>too </a:t>
            </a:r>
            <a:r>
              <a:rPr sz="2200" spc="-5" dirty="0">
                <a:latin typeface="Calibri"/>
                <a:cs typeface="Calibri"/>
              </a:rPr>
              <a:t>few </a:t>
            </a:r>
            <a:r>
              <a:rPr sz="2200" dirty="0">
                <a:latin typeface="Calibri"/>
                <a:cs typeface="Calibri"/>
              </a:rPr>
              <a:t>terms </a:t>
            </a:r>
            <a:r>
              <a:rPr sz="2200" spc="-5" dirty="0">
                <a:latin typeface="Calibri"/>
                <a:cs typeface="Calibri"/>
              </a:rPr>
              <a:t>(compared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true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nature). </a:t>
            </a:r>
            <a:r>
              <a:rPr sz="2200" spc="-5" dirty="0">
                <a:latin typeface="Calibri"/>
                <a:cs typeface="Calibri"/>
              </a:rPr>
              <a:t>But these  </a:t>
            </a:r>
            <a:r>
              <a:rPr sz="2200" dirty="0">
                <a:latin typeface="Calibri"/>
                <a:cs typeface="Calibri"/>
              </a:rPr>
              <a:t>coefficients are </a:t>
            </a:r>
            <a:r>
              <a:rPr sz="2200" spc="-5" dirty="0">
                <a:latin typeface="Calibri"/>
                <a:cs typeface="Calibri"/>
              </a:rPr>
              <a:t>relatively well </a:t>
            </a:r>
            <a:r>
              <a:rPr sz="2200" dirty="0">
                <a:latin typeface="Calibri"/>
                <a:cs typeface="Calibri"/>
              </a:rPr>
              <a:t>estimated </a:t>
            </a:r>
            <a:r>
              <a:rPr sz="2200" spc="-5" dirty="0">
                <a:latin typeface="Calibri"/>
                <a:cs typeface="Calibri"/>
              </a:rPr>
              <a:t>(low sampling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variance).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242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coefficients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most complex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spc="-15" dirty="0">
                <a:latin typeface="Calibri"/>
                <a:cs typeface="Calibri"/>
              </a:rPr>
              <a:t>low </a:t>
            </a:r>
            <a:r>
              <a:rPr sz="2200" spc="-5" dirty="0">
                <a:latin typeface="Calibri"/>
                <a:cs typeface="Calibri"/>
              </a:rPr>
              <a:t>bias </a:t>
            </a:r>
            <a:r>
              <a:rPr sz="2200" dirty="0">
                <a:latin typeface="Calibri"/>
                <a:cs typeface="Calibri"/>
              </a:rPr>
              <a:t>(their </a:t>
            </a:r>
            <a:r>
              <a:rPr sz="2200" spc="-5" dirty="0">
                <a:latin typeface="Calibri"/>
                <a:cs typeface="Calibri"/>
              </a:rPr>
              <a:t>long-run averages 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close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true values), but these coefficients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poorly estimated (high 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5" dirty="0">
                <a:latin typeface="Calibri"/>
                <a:cs typeface="Calibri"/>
              </a:rPr>
              <a:t> variance).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Prediction error is </a:t>
            </a:r>
            <a:r>
              <a:rPr sz="2200" spc="-5" dirty="0">
                <a:latin typeface="Calibri"/>
                <a:cs typeface="Calibri"/>
              </a:rPr>
              <a:t>minimized somewhere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between.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9984" y="1795009"/>
            <a:ext cx="5732325" cy="4905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8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determines prediction</a:t>
            </a:r>
            <a:r>
              <a:rPr spc="-15" dirty="0"/>
              <a:t> </a:t>
            </a:r>
            <a:r>
              <a:rPr spc="-5" dirty="0"/>
              <a:t>errors?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127" y="2051922"/>
            <a:ext cx="4422140" cy="4391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simplest </a:t>
            </a:r>
            <a:r>
              <a:rPr sz="2000" spc="-10" dirty="0">
                <a:latin typeface="Calibri"/>
                <a:cs typeface="Calibri"/>
              </a:rPr>
              <a:t>models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10" dirty="0">
                <a:latin typeface="Calibri"/>
                <a:cs typeface="Calibri"/>
              </a:rPr>
              <a:t>low </a:t>
            </a:r>
            <a:r>
              <a:rPr sz="2000" spc="-5" dirty="0">
                <a:latin typeface="Calibri"/>
                <a:cs typeface="Calibri"/>
              </a:rPr>
              <a:t>variance  but high </a:t>
            </a:r>
            <a:r>
              <a:rPr sz="2000" spc="-10" dirty="0">
                <a:latin typeface="Calibri"/>
                <a:cs typeface="Calibri"/>
              </a:rPr>
              <a:t>bias </a:t>
            </a:r>
            <a:r>
              <a:rPr sz="2000" spc="-5" dirty="0">
                <a:latin typeface="Calibri"/>
                <a:cs typeface="Calibri"/>
              </a:rPr>
              <a:t>resulting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756920">
              <a:lnSpc>
                <a:spcPct val="101000"/>
              </a:lnSpc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most complex </a:t>
            </a:r>
            <a:r>
              <a:rPr sz="2000" spc="-10" dirty="0">
                <a:latin typeface="Calibri"/>
                <a:cs typeface="Calibri"/>
              </a:rPr>
              <a:t>models </a:t>
            </a:r>
            <a:r>
              <a:rPr sz="2000" dirty="0">
                <a:latin typeface="Calibri"/>
                <a:cs typeface="Calibri"/>
              </a:rPr>
              <a:t>have  </a:t>
            </a:r>
            <a:r>
              <a:rPr sz="2000" spc="-10" dirty="0">
                <a:latin typeface="Calibri"/>
                <a:cs typeface="Calibri"/>
              </a:rPr>
              <a:t>low </a:t>
            </a:r>
            <a:r>
              <a:rPr sz="2000" spc="-5" dirty="0">
                <a:latin typeface="Calibri"/>
                <a:cs typeface="Calibri"/>
              </a:rPr>
              <a:t>bias but high variance resulting</a:t>
            </a:r>
            <a:endParaRPr sz="2000" dirty="0">
              <a:latin typeface="Calibri"/>
              <a:cs typeface="Calibri"/>
            </a:endParaRPr>
          </a:p>
          <a:p>
            <a:pPr marL="12700" marR="464820">
              <a:lnSpc>
                <a:spcPct val="102000"/>
              </a:lnSpc>
            </a:pP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estimating too many </a:t>
            </a:r>
            <a:r>
              <a:rPr sz="2000" spc="-10" dirty="0">
                <a:latin typeface="Calibri"/>
                <a:cs typeface="Calibri"/>
              </a:rPr>
              <a:t>parameters  </a:t>
            </a:r>
            <a:r>
              <a:rPr sz="2000" spc="-5" dirty="0">
                <a:latin typeface="Calibri"/>
                <a:cs typeface="Calibri"/>
              </a:rPr>
              <a:t>(“overfitting”)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1031875">
              <a:lnSpc>
                <a:spcPct val="102200"/>
              </a:lnSpc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error: how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model fits  the data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5" dirty="0">
                <a:latin typeface="Calibri"/>
                <a:cs typeface="Calibri"/>
              </a:rPr>
              <a:t>to fit 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1733550">
              <a:lnSpc>
                <a:spcPct val="101099"/>
              </a:lnSpc>
            </a:pPr>
            <a:r>
              <a:rPr sz="1800" spc="-5" dirty="0">
                <a:latin typeface="Calibri"/>
                <a:cs typeface="Calibri"/>
              </a:rPr>
              <a:t>Test error: </a:t>
            </a:r>
            <a:r>
              <a:rPr sz="1800" dirty="0">
                <a:latin typeface="Calibri"/>
                <a:cs typeface="Calibri"/>
              </a:rPr>
              <a:t>how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model  fits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sample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Hastie et al.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(2009)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0338" y="1828800"/>
            <a:ext cx="5173599" cy="459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5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problem </a:t>
            </a:r>
            <a:r>
              <a:rPr dirty="0"/>
              <a:t>of </a:t>
            </a:r>
            <a:r>
              <a:rPr spc="-10" dirty="0"/>
              <a:t>model </a:t>
            </a:r>
            <a:r>
              <a:rPr spc="-5" dirty="0"/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C4BD-2B48-45BF-BE28-B29C0E5C811A}"/>
              </a:ext>
            </a:extLst>
          </p:cNvPr>
          <p:cNvSpPr txBox="1"/>
          <p:nvPr/>
        </p:nvSpPr>
        <p:spPr>
          <a:xfrm>
            <a:off x="328863" y="1828800"/>
            <a:ext cx="49289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What else is worrying about my polynomial regression analysis:</a:t>
            </a:r>
          </a:p>
          <a:p>
            <a:endParaRPr lang="en-GB" sz="2400" dirty="0"/>
          </a:p>
          <a:p>
            <a:r>
              <a:rPr lang="en-GB" sz="2400" dirty="0"/>
              <a:t>I’m “data dredging”. I didn’t have any  hypotheses to help guide my search.  This too can lead to non-  reproducible results.</a:t>
            </a:r>
          </a:p>
          <a:p>
            <a:endParaRPr lang="en-GB" sz="2400" dirty="0"/>
          </a:p>
          <a:p>
            <a:r>
              <a:rPr lang="en-GB" sz="2400" dirty="0"/>
              <a:t>E.g., my 9th degree polynomial is  surprisingly good at prediction.</a:t>
            </a:r>
          </a:p>
          <a:p>
            <a:r>
              <a:rPr lang="en-GB" sz="2400" dirty="0"/>
              <a:t>But is there any good, a priori  reason to include it among the set of candidate models to  evaluate?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60" y="734725"/>
            <a:ext cx="6887016" cy="677108"/>
          </a:xfrm>
        </p:spPr>
        <p:txBody>
          <a:bodyPr/>
          <a:lstStyle/>
          <a:p>
            <a:r>
              <a:rPr lang="en-GB" sz="4400" b="0" dirty="0">
                <a:solidFill>
                  <a:schemeClr val="accent1">
                    <a:lumMod val="75000"/>
                  </a:schemeClr>
                </a:solidFill>
              </a:rPr>
              <a:t>2.08: 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83645-E37A-4B70-A06B-21071FC732C1}"/>
              </a:ext>
            </a:extLst>
          </p:cNvPr>
          <p:cNvSpPr txBox="1"/>
          <p:nvPr/>
        </p:nvSpPr>
        <p:spPr>
          <a:xfrm>
            <a:off x="2043201" y="32766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“All models are wrong, but some are useful”</a:t>
            </a: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D457B-3CD0-460A-B35A-0703CE0F898B}"/>
              </a:ext>
            </a:extLst>
          </p:cNvPr>
          <p:cNvSpPr txBox="1"/>
          <p:nvPr/>
        </p:nvSpPr>
        <p:spPr>
          <a:xfrm>
            <a:off x="3414800" y="4539734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-George Box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3C45D-6BA6-404D-90E2-7DBC75C2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32974"/>
            <a:ext cx="3352800" cy="47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person, building, person, table&#10;&#10;Description automatically generated">
            <a:extLst>
              <a:ext uri="{FF2B5EF4-FFF2-40B4-BE49-F238E27FC236}">
                <a16:creationId xmlns:a16="http://schemas.microsoft.com/office/drawing/2014/main" id="{35FA2583-7A93-4BCD-ABC5-D6601539B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17071" r="12582" b="3511"/>
          <a:stretch/>
        </p:blipFill>
        <p:spPr>
          <a:xfrm>
            <a:off x="519201" y="368496"/>
            <a:ext cx="1524000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811" y="6705600"/>
            <a:ext cx="177418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xkcd.com/2048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2050" name="Picture 2" descr="Curve-Fitting">
            <a:extLst>
              <a:ext uri="{FF2B5EF4-FFF2-40B4-BE49-F238E27FC236}">
                <a16:creationId xmlns:a16="http://schemas.microsoft.com/office/drawing/2014/main" id="{B5BF3CCE-7BB2-43E7-8396-B213DC56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3170"/>
            <a:ext cx="4343400" cy="68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 </a:t>
            </a:r>
            <a:r>
              <a:rPr spc="-10" dirty="0"/>
              <a:t>of model</a:t>
            </a:r>
            <a:r>
              <a:rPr spc="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7291"/>
            <a:ext cx="950976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Some </a:t>
            </a:r>
            <a:r>
              <a:rPr sz="2400" spc="-5" dirty="0">
                <a:latin typeface="Calibri"/>
                <a:cs typeface="Calibri"/>
              </a:rPr>
              <a:t>reasonable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objectives:</a:t>
            </a:r>
            <a:endParaRPr sz="2400">
              <a:latin typeface="Calibri"/>
              <a:cs typeface="Calibri"/>
            </a:endParaRPr>
          </a:p>
          <a:p>
            <a:pPr marL="466725" indent="-229235">
              <a:lnSpc>
                <a:spcPct val="100000"/>
              </a:lnSpc>
              <a:spcBef>
                <a:spcPts val="1975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A model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predicts</a:t>
            </a:r>
            <a:r>
              <a:rPr sz="2200" dirty="0">
                <a:latin typeface="Calibri"/>
                <a:cs typeface="Calibri"/>
              </a:rPr>
              <a:t> well.</a:t>
            </a:r>
            <a:endParaRPr sz="2200">
              <a:latin typeface="Calibri"/>
              <a:cs typeface="Calibri"/>
            </a:endParaRPr>
          </a:p>
          <a:p>
            <a:pPr marL="466725" indent="-229235">
              <a:lnSpc>
                <a:spcPct val="100000"/>
              </a:lnSpc>
              <a:spcBef>
                <a:spcPts val="1970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A model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approximates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true </a:t>
            </a:r>
            <a:r>
              <a:rPr sz="2200" spc="-5" dirty="0">
                <a:latin typeface="Calibri"/>
                <a:cs typeface="Calibri"/>
              </a:rPr>
              <a:t>relationship between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variables.</a:t>
            </a:r>
            <a:endParaRPr sz="2200">
              <a:latin typeface="Calibri"/>
              <a:cs typeface="Calibri"/>
            </a:endParaRPr>
          </a:p>
          <a:p>
            <a:pPr marL="466725" indent="-229235">
              <a:lnSpc>
                <a:spcPct val="100000"/>
              </a:lnSpc>
              <a:spcBef>
                <a:spcPts val="1964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A 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the data nearly as well </a:t>
            </a:r>
            <a:r>
              <a:rPr sz="2200" spc="-1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the “best”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466725" marR="873760" indent="-228600">
              <a:lnSpc>
                <a:spcPct val="101800"/>
              </a:lnSpc>
              <a:spcBef>
                <a:spcPts val="1895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To compare </a:t>
            </a:r>
            <a:r>
              <a:rPr sz="2200" spc="-5" dirty="0">
                <a:latin typeface="Calibri"/>
                <a:cs typeface="Calibri"/>
              </a:rPr>
              <a:t>non-nested* </a:t>
            </a:r>
            <a:r>
              <a:rPr sz="2200" dirty="0">
                <a:latin typeface="Calibri"/>
                <a:cs typeface="Calibri"/>
              </a:rPr>
              <a:t>models,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spc="-5" dirty="0">
                <a:latin typeface="Calibri"/>
                <a:cs typeface="Calibri"/>
              </a:rPr>
              <a:t>compare each “full”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“reduced”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having </a:t>
            </a:r>
            <a:r>
              <a:rPr sz="2200" dirty="0">
                <a:latin typeface="Calibri"/>
                <a:cs typeface="Calibri"/>
              </a:rPr>
              <a:t>a subset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its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terms.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860"/>
              </a:spcBef>
            </a:pPr>
            <a:r>
              <a:rPr sz="1800" spc="-5" dirty="0">
                <a:latin typeface="Calibri"/>
                <a:cs typeface="Calibri"/>
              </a:rPr>
              <a:t>*Reduced vs. full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-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referred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“nested models”, because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dirty="0">
                <a:latin typeface="Calibri"/>
                <a:cs typeface="Calibri"/>
              </a:rPr>
              <a:t>contains a </a:t>
            </a:r>
            <a:r>
              <a:rPr sz="1800" spc="-5" dirty="0">
                <a:latin typeface="Calibri"/>
                <a:cs typeface="Calibri"/>
              </a:rPr>
              <a:t>subset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terms occurring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other.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the terms </a:t>
            </a:r>
            <a:r>
              <a:rPr sz="1800" spc="-5" dirty="0">
                <a:latin typeface="Calibri"/>
                <a:cs typeface="Calibri"/>
              </a:rPr>
              <a:t>contained in </a:t>
            </a:r>
            <a:r>
              <a:rPr sz="1800" dirty="0">
                <a:latin typeface="Calibri"/>
                <a:cs typeface="Calibri"/>
              </a:rPr>
              <a:t>one </a:t>
            </a:r>
            <a:r>
              <a:rPr sz="1800" spc="-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not a </a:t>
            </a:r>
            <a:r>
              <a:rPr sz="1800" spc="-5" dirty="0">
                <a:latin typeface="Calibri"/>
                <a:cs typeface="Calibri"/>
              </a:rPr>
              <a:t>subset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terms in </a:t>
            </a:r>
            <a:r>
              <a:rPr sz="1800" dirty="0">
                <a:latin typeface="Calibri"/>
                <a:cs typeface="Calibri"/>
              </a:rPr>
              <a:t>the other </a:t>
            </a:r>
            <a:r>
              <a:rPr sz="1800" spc="-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called “non-nested” </a:t>
            </a:r>
            <a:r>
              <a:rPr sz="1800" spc="-5" dirty="0">
                <a:latin typeface="Calibri"/>
                <a:cs typeface="Calibri"/>
              </a:rPr>
              <a:t>models. </a:t>
            </a:r>
            <a:r>
              <a:rPr sz="1800" dirty="0">
                <a:latin typeface="Calibri"/>
                <a:cs typeface="Calibri"/>
              </a:rPr>
              <a:t>(Don’t confuse </a:t>
            </a:r>
            <a:r>
              <a:rPr sz="1800" spc="-5" dirty="0">
                <a:latin typeface="Calibri"/>
                <a:cs typeface="Calibri"/>
              </a:rPr>
              <a:t>with nested experimental </a:t>
            </a:r>
            <a:r>
              <a:rPr sz="1800" dirty="0">
                <a:latin typeface="Calibri"/>
                <a:cs typeface="Calibri"/>
              </a:rPr>
              <a:t>designs 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nested sampling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designs.)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 </a:t>
            </a:r>
            <a:r>
              <a:rPr spc="-10" dirty="0"/>
              <a:t>of model</a:t>
            </a:r>
            <a:r>
              <a:rPr spc="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454" y="1600200"/>
            <a:ext cx="9310370" cy="451675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85"/>
              </a:spcBef>
            </a:pP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accomplish these goals,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a model </a:t>
            </a:r>
            <a:r>
              <a:rPr sz="2200" spc="-5" dirty="0">
                <a:latin typeface="Calibri"/>
                <a:cs typeface="Calibri"/>
              </a:rPr>
              <a:t>selection approach that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includes: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criterion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models:</a:t>
            </a:r>
            <a:endParaRPr sz="2200" dirty="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spcBef>
                <a:spcPts val="13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CVscore</a:t>
            </a:r>
            <a:endParaRPr sz="2200" dirty="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AIC (Akaike’s Information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Criterion)</a:t>
            </a:r>
            <a:endParaRPr sz="2200" dirty="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1153160" algn="l"/>
              </a:tabLst>
            </a:pPr>
            <a:r>
              <a:rPr sz="2200" spc="-5" dirty="0">
                <a:latin typeface="Calibri"/>
                <a:cs typeface="Calibri"/>
              </a:rPr>
              <a:t>BIC (Bayesian Information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Criterion)</a:t>
            </a:r>
            <a:endParaRPr sz="2200" dirty="0">
              <a:latin typeface="Calibri"/>
              <a:cs typeface="Calibri"/>
            </a:endParaRPr>
          </a:p>
          <a:p>
            <a:pPr marL="812165" indent="-342900">
              <a:lnSpc>
                <a:spcPct val="100000"/>
              </a:lnSpc>
              <a:spcBef>
                <a:spcPts val="1490"/>
              </a:spcBef>
              <a:buFont typeface="Arial" panose="020B0604020202020204" pitchFamily="34" charset="0"/>
              <a:buChar char="•"/>
              <a:tabLst>
                <a:tab pos="69596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strategy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searching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candidate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Typically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are modeling </a:t>
            </a:r>
            <a:r>
              <a:rPr sz="2200" b="1" spc="-5" dirty="0">
                <a:latin typeface="Calibri"/>
                <a:cs typeface="Calibri"/>
              </a:rPr>
              <a:t>observational </a:t>
            </a:r>
            <a:r>
              <a:rPr sz="2200" spc="-10" dirty="0">
                <a:latin typeface="Calibri"/>
                <a:cs typeface="Calibri"/>
              </a:rPr>
              <a:t>data. We are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dealing </a:t>
            </a:r>
            <a:r>
              <a:rPr sz="2200" dirty="0">
                <a:latin typeface="Calibri"/>
                <a:cs typeface="Calibri"/>
              </a:rPr>
              <a:t>with data </a:t>
            </a:r>
            <a:r>
              <a:rPr sz="2200" spc="-10" dirty="0">
                <a:latin typeface="Calibri"/>
                <a:cs typeface="Calibri"/>
              </a:rPr>
              <a:t>from 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experiment, where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intelligent choices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experimental  design.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38963"/>
            <a:ext cx="454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AIC </a:t>
            </a:r>
            <a:r>
              <a:rPr spc="-5" dirty="0"/>
              <a:t>(Akaike’s Information</a:t>
            </a:r>
            <a:r>
              <a:rPr spc="25" dirty="0"/>
              <a:t> </a:t>
            </a:r>
            <a:r>
              <a:rPr spc="-5" dirty="0"/>
              <a:t>Criterion)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1758187"/>
            <a:ext cx="9556750" cy="452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alibri"/>
                <a:cs typeface="Calibri"/>
              </a:rPr>
              <a:t>Criterion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minimize </a:t>
            </a:r>
            <a:r>
              <a:rPr sz="2200" dirty="0">
                <a:latin typeface="Calibri"/>
                <a:cs typeface="Calibri"/>
              </a:rPr>
              <a:t>AIC.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119380" algn="ctr">
              <a:lnSpc>
                <a:spcPct val="100000"/>
              </a:lnSpc>
              <a:tabLst>
                <a:tab pos="1045844" algn="l"/>
              </a:tabLst>
            </a:pPr>
            <a:r>
              <a:rPr sz="2400" spc="-10" dirty="0">
                <a:latin typeface="Cambria Math"/>
                <a:cs typeface="Cambria Math"/>
              </a:rPr>
              <a:t>AIC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−2 </a:t>
            </a:r>
            <a:r>
              <a:rPr sz="2400" spc="-5" dirty="0">
                <a:latin typeface="Cambria Math"/>
                <a:cs typeface="Cambria Math"/>
              </a:rPr>
              <a:t>ln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3600" baseline="2314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model </a:t>
            </a:r>
            <a:r>
              <a:rPr sz="3600" baseline="2314" dirty="0">
                <a:latin typeface="Cambria Math"/>
                <a:cs typeface="Cambria Math"/>
              </a:rPr>
              <a:t>| </a:t>
            </a:r>
            <a:r>
              <a:rPr sz="2400" spc="-5" dirty="0">
                <a:latin typeface="Cambria Math"/>
                <a:cs typeface="Cambria Math"/>
              </a:rPr>
              <a:t>data)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2𝑘</a:t>
            </a:r>
            <a:endParaRPr sz="2400">
              <a:latin typeface="Cambria Math"/>
              <a:cs typeface="Cambria Math"/>
            </a:endParaRPr>
          </a:p>
          <a:p>
            <a:pPr marL="88900" marR="81280">
              <a:lnSpc>
                <a:spcPct val="190500"/>
              </a:lnSpc>
              <a:spcBef>
                <a:spcPts val="120"/>
              </a:spcBef>
            </a:pPr>
            <a:r>
              <a:rPr sz="2200" i="1" dirty="0">
                <a:latin typeface="Calibri"/>
                <a:cs typeface="Calibri"/>
              </a:rPr>
              <a:t>k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dirty="0">
                <a:latin typeface="Calibri"/>
                <a:cs typeface="Calibri"/>
              </a:rPr>
              <a:t>estimated in the model </a:t>
            </a:r>
            <a:r>
              <a:rPr sz="2200" spc="-5" dirty="0">
                <a:latin typeface="Calibri"/>
                <a:cs typeface="Calibri"/>
              </a:rPr>
              <a:t>(including </a:t>
            </a:r>
            <a:r>
              <a:rPr sz="2200" dirty="0">
                <a:latin typeface="Calibri"/>
                <a:cs typeface="Calibri"/>
              </a:rPr>
              <a:t>intercept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3675" i="1" spc="-97" baseline="2267" dirty="0">
                <a:latin typeface="Symbol"/>
                <a:cs typeface="Symbol"/>
              </a:rPr>
              <a:t></a:t>
            </a:r>
            <a:r>
              <a:rPr sz="3675" i="1" spc="-532" baseline="2267" dirty="0">
                <a:latin typeface="Times New Roman"/>
                <a:cs typeface="Times New Roman"/>
              </a:rPr>
              <a:t> </a:t>
            </a:r>
            <a:r>
              <a:rPr sz="2100" spc="44" baseline="47619" dirty="0">
                <a:latin typeface="Times New Roman"/>
                <a:cs typeface="Times New Roman"/>
              </a:rPr>
              <a:t>2</a:t>
            </a:r>
            <a:r>
              <a:rPr sz="2200" spc="30" dirty="0">
                <a:latin typeface="Calibri"/>
                <a:cs typeface="Calibri"/>
              </a:rPr>
              <a:t>)  </a:t>
            </a:r>
            <a:r>
              <a:rPr sz="2200" spc="-5" dirty="0">
                <a:latin typeface="Calibri"/>
                <a:cs typeface="Calibri"/>
              </a:rPr>
              <a:t>First 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AIC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log-likelihood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88900" marR="53975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Second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is 2</a:t>
            </a:r>
            <a:r>
              <a:rPr sz="2200" i="1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which </a:t>
            </a:r>
            <a:r>
              <a:rPr sz="2200" spc="-5" dirty="0">
                <a:latin typeface="Calibri"/>
                <a:cs typeface="Calibri"/>
              </a:rPr>
              <a:t>acts </a:t>
            </a:r>
            <a:r>
              <a:rPr sz="2200" dirty="0">
                <a:latin typeface="Calibri"/>
                <a:cs typeface="Calibri"/>
              </a:rPr>
              <a:t>like a </a:t>
            </a:r>
            <a:r>
              <a:rPr sz="2200" spc="-5" dirty="0">
                <a:latin typeface="Calibri"/>
                <a:cs typeface="Calibri"/>
              </a:rPr>
              <a:t>penalty </a:t>
            </a:r>
            <a:r>
              <a:rPr sz="2200" dirty="0">
                <a:latin typeface="Calibri"/>
                <a:cs typeface="Calibri"/>
              </a:rPr>
              <a:t>– the </a:t>
            </a:r>
            <a:r>
              <a:rPr sz="2200" spc="-5" dirty="0">
                <a:latin typeface="Calibri"/>
                <a:cs typeface="Calibri"/>
              </a:rPr>
              <a:t>price paid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i="1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variables  </a:t>
            </a:r>
            <a:r>
              <a:rPr sz="2200" dirty="0">
                <a:latin typeface="Calibri"/>
                <a:cs typeface="Calibri"/>
              </a:rPr>
              <a:t>in the model </a:t>
            </a:r>
            <a:r>
              <a:rPr sz="2200" spc="-5" dirty="0">
                <a:latin typeface="Calibri"/>
                <a:cs typeface="Calibri"/>
              </a:rPr>
              <a:t>(this </a:t>
            </a:r>
            <a:r>
              <a:rPr sz="2200" dirty="0">
                <a:latin typeface="Calibri"/>
                <a:cs typeface="Calibri"/>
              </a:rPr>
              <a:t>is an </a:t>
            </a:r>
            <a:r>
              <a:rPr sz="2200" spc="-5" dirty="0">
                <a:latin typeface="Calibri"/>
                <a:cs typeface="Calibri"/>
              </a:rPr>
              <a:t>interpretation, not </a:t>
            </a:r>
            <a:r>
              <a:rPr sz="2200" dirty="0">
                <a:latin typeface="Calibri"/>
                <a:cs typeface="Calibri"/>
              </a:rPr>
              <a:t>why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2</a:t>
            </a:r>
            <a:r>
              <a:rPr sz="2200" i="1" spc="5" dirty="0">
                <a:latin typeface="Calibri"/>
                <a:cs typeface="Calibri"/>
              </a:rPr>
              <a:t>k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formula).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88900" marR="57531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Just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log-likelihood, what </a:t>
            </a:r>
            <a:r>
              <a:rPr sz="2200" dirty="0">
                <a:latin typeface="Calibri"/>
                <a:cs typeface="Calibri"/>
              </a:rPr>
              <a:t>matters is </a:t>
            </a:r>
            <a:r>
              <a:rPr sz="2200" spc="-5" dirty="0">
                <a:latin typeface="Calibri"/>
                <a:cs typeface="Calibri"/>
              </a:rPr>
              <a:t>not AIC </a:t>
            </a:r>
            <a:r>
              <a:rPr sz="2200" dirty="0">
                <a:latin typeface="Calibri"/>
                <a:cs typeface="Calibri"/>
              </a:rPr>
              <a:t>itself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 models in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AIC.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4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AIC </a:t>
            </a:r>
            <a:r>
              <a:rPr spc="-5" dirty="0"/>
              <a:t>(Akaike’s Information</a:t>
            </a:r>
            <a:r>
              <a:rPr spc="25" dirty="0"/>
              <a:t> </a:t>
            </a:r>
            <a:r>
              <a:rPr spc="-5" dirty="0"/>
              <a:t>Criterion)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1"/>
            <a:ext cx="9392285" cy="443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 algn="ctr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sz="2400" spc="-10" dirty="0">
                <a:latin typeface="Cambria Math"/>
                <a:cs typeface="Cambria Math"/>
              </a:rPr>
              <a:t>AIC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−2 </a:t>
            </a:r>
            <a:r>
              <a:rPr sz="2400" spc="-5" dirty="0">
                <a:latin typeface="Cambria Math"/>
                <a:cs typeface="Cambria Math"/>
              </a:rPr>
              <a:t>ln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3600" baseline="2314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model </a:t>
            </a:r>
            <a:r>
              <a:rPr sz="3600" baseline="2314" dirty="0">
                <a:latin typeface="Cambria Math"/>
                <a:cs typeface="Cambria Math"/>
              </a:rPr>
              <a:t>| </a:t>
            </a:r>
            <a:r>
              <a:rPr sz="2400" spc="-5" dirty="0">
                <a:latin typeface="Cambria Math"/>
                <a:cs typeface="Cambria Math"/>
              </a:rPr>
              <a:t>data)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2𝑘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1800"/>
              </a:lnSpc>
              <a:spcBef>
                <a:spcPts val="2575"/>
              </a:spcBef>
            </a:pPr>
            <a:r>
              <a:rPr sz="2200" spc="-5" dirty="0">
                <a:latin typeface="Calibri"/>
                <a:cs typeface="Calibri"/>
              </a:rPr>
              <a:t>AIC </a:t>
            </a:r>
            <a:r>
              <a:rPr sz="2200" dirty="0">
                <a:latin typeface="Calibri"/>
                <a:cs typeface="Calibri"/>
              </a:rPr>
              <a:t>is an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expected </a:t>
            </a:r>
            <a:r>
              <a:rPr sz="2200" spc="-5" dirty="0">
                <a:latin typeface="Calibri"/>
                <a:cs typeface="Calibri"/>
              </a:rPr>
              <a:t>distance (“information lost”) between </a:t>
            </a:r>
            <a:r>
              <a:rPr sz="2200" spc="-10" dirty="0">
                <a:latin typeface="Calibri"/>
                <a:cs typeface="Calibri"/>
              </a:rPr>
              <a:t>the fitted 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“true”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There </a:t>
            </a:r>
            <a:r>
              <a:rPr sz="2200" spc="-10" dirty="0">
                <a:latin typeface="Calibri"/>
                <a:cs typeface="Calibri"/>
              </a:rPr>
              <a:t>are two </a:t>
            </a:r>
            <a:r>
              <a:rPr sz="2200" spc="-5" dirty="0">
                <a:latin typeface="Calibri"/>
                <a:cs typeface="Calibri"/>
              </a:rPr>
              <a:t>reasons </a:t>
            </a:r>
            <a:r>
              <a:rPr sz="2200" dirty="0">
                <a:latin typeface="Calibri"/>
                <a:cs typeface="Calibri"/>
              </a:rPr>
              <a:t>why a model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data might depart </a:t>
            </a:r>
            <a:r>
              <a:rPr sz="2200" spc="-10" dirty="0">
                <a:latin typeface="Calibri"/>
                <a:cs typeface="Calibri"/>
              </a:rPr>
              <a:t>from the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truth.</a:t>
            </a:r>
            <a:endParaRPr sz="2200">
              <a:latin typeface="Calibri"/>
              <a:cs typeface="Calibri"/>
            </a:endParaRPr>
          </a:p>
          <a:p>
            <a:pPr marL="518159" marR="148590" indent="-280670">
              <a:lnSpc>
                <a:spcPct val="100899"/>
              </a:lnSpc>
              <a:spcBef>
                <a:spcPts val="1225"/>
              </a:spcBef>
              <a:buAutoNum type="arabicPeriod"/>
              <a:tabLst>
                <a:tab pos="51879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Bias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5" dirty="0">
                <a:latin typeface="Calibri"/>
                <a:cs typeface="Calibri"/>
              </a:rPr>
              <a:t>may </a:t>
            </a:r>
            <a:r>
              <a:rPr sz="2200" dirty="0">
                <a:latin typeface="Calibri"/>
                <a:cs typeface="Calibri"/>
              </a:rPr>
              <a:t>contain </a:t>
            </a:r>
            <a:r>
              <a:rPr sz="2200" spc="-5" dirty="0">
                <a:latin typeface="Calibri"/>
                <a:cs typeface="Calibri"/>
              </a:rPr>
              <a:t>too few parameters, underestimating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complexity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reality.</a:t>
            </a:r>
            <a:endParaRPr sz="2200">
              <a:latin typeface="Calibri"/>
              <a:cs typeface="Calibri"/>
            </a:endParaRPr>
          </a:p>
          <a:p>
            <a:pPr marL="518159" marR="1194435" indent="-280670">
              <a:lnSpc>
                <a:spcPct val="101800"/>
              </a:lnSpc>
              <a:spcBef>
                <a:spcPts val="1200"/>
              </a:spcBef>
              <a:buAutoNum type="arabicPeriod"/>
              <a:tabLst>
                <a:tab pos="51879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Variance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dirty="0">
                <a:latin typeface="Calibri"/>
                <a:cs typeface="Calibri"/>
              </a:rPr>
              <a:t>There is </a:t>
            </a:r>
            <a:r>
              <a:rPr sz="2200" spc="-5" dirty="0">
                <a:latin typeface="Calibri"/>
                <a:cs typeface="Calibri"/>
              </a:rPr>
              <a:t>not enough data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yield </a:t>
            </a: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many  parameters, </a:t>
            </a:r>
            <a:r>
              <a:rPr sz="2200" spc="-5" dirty="0">
                <a:latin typeface="Calibri"/>
                <a:cs typeface="Calibri"/>
              </a:rPr>
              <a:t>leading </a:t>
            </a:r>
            <a:r>
              <a:rPr sz="2200" spc="-10" dirty="0">
                <a:latin typeface="Calibri"/>
                <a:cs typeface="Calibri"/>
              </a:rPr>
              <a:t>to high </a:t>
            </a:r>
            <a:r>
              <a:rPr sz="2200" dirty="0">
                <a:latin typeface="Calibri"/>
                <a:cs typeface="Calibri"/>
              </a:rPr>
              <a:t>sampling </a:t>
            </a:r>
            <a:r>
              <a:rPr sz="2200" spc="-5" dirty="0">
                <a:latin typeface="Calibri"/>
                <a:cs typeface="Calibri"/>
              </a:rPr>
              <a:t>error (low precision).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AIC </a:t>
            </a:r>
            <a:r>
              <a:rPr sz="2200" dirty="0">
                <a:latin typeface="Calibri"/>
                <a:cs typeface="Calibri"/>
              </a:rPr>
              <a:t>yields a </a:t>
            </a:r>
            <a:r>
              <a:rPr sz="2200" spc="-5" dirty="0">
                <a:latin typeface="Calibri"/>
                <a:cs typeface="Calibri"/>
              </a:rPr>
              <a:t>balance between these two </a:t>
            </a:r>
            <a:r>
              <a:rPr sz="2200" dirty="0">
                <a:latin typeface="Calibri"/>
                <a:cs typeface="Calibri"/>
              </a:rPr>
              <a:t>sources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information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499430"/>
            <a:ext cx="402717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0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5100"/>
            <a:ext cx="9067165" cy="1076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Data: 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latitude, </a:t>
            </a:r>
            <a:r>
              <a:rPr sz="2200" spc="-5" dirty="0">
                <a:latin typeface="Calibri"/>
                <a:cs typeface="Calibri"/>
              </a:rPr>
              <a:t>elevation, and habitat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ant </a:t>
            </a:r>
            <a:r>
              <a:rPr sz="2200" dirty="0">
                <a:latin typeface="Calibri"/>
                <a:cs typeface="Calibri"/>
              </a:rPr>
              <a:t>species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richness.</a:t>
            </a:r>
          </a:p>
          <a:p>
            <a:pPr marL="12700" marR="5080">
              <a:lnSpc>
                <a:spcPct val="101099"/>
              </a:lnSpc>
              <a:spcBef>
                <a:spcPts val="1265"/>
              </a:spcBef>
            </a:pPr>
            <a:r>
              <a:rPr sz="1800" spc="-5" dirty="0">
                <a:latin typeface="Calibri"/>
                <a:cs typeface="Calibri"/>
              </a:rPr>
              <a:t>Gotelli, N.J.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Ellison, A.M. (2002b). Biogeography </a:t>
            </a:r>
            <a:r>
              <a:rPr sz="1800" dirty="0">
                <a:latin typeface="Calibri"/>
                <a:cs typeface="Calibri"/>
              </a:rPr>
              <a:t>at a </a:t>
            </a:r>
            <a:r>
              <a:rPr sz="1800" spc="-5" dirty="0">
                <a:latin typeface="Calibri"/>
                <a:cs typeface="Calibri"/>
              </a:rPr>
              <a:t>regional </a:t>
            </a:r>
            <a:r>
              <a:rPr sz="1800" dirty="0">
                <a:latin typeface="Calibri"/>
                <a:cs typeface="Calibri"/>
              </a:rPr>
              <a:t>scale: </a:t>
            </a:r>
            <a:r>
              <a:rPr sz="1800" spc="-5" dirty="0">
                <a:latin typeface="Calibri"/>
                <a:cs typeface="Calibri"/>
              </a:rPr>
              <a:t>determinants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ant species  density in bogs and </a:t>
            </a:r>
            <a:r>
              <a:rPr sz="1800" dirty="0">
                <a:latin typeface="Calibri"/>
                <a:cs typeface="Calibri"/>
              </a:rPr>
              <a:t>forests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England. </a:t>
            </a:r>
            <a:r>
              <a:rPr sz="1800" dirty="0">
                <a:latin typeface="Calibri"/>
                <a:cs typeface="Calibri"/>
              </a:rPr>
              <a:t>Ecology, 83,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1604–1609.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2522089"/>
          <a:ext cx="5971538" cy="2499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site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nspecies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habitat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latitude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elevation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 marR="3175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TPB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41.97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389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 marR="3175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HBC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31750" marR="3175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CKB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31750" marR="3175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SKP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31750" marR="3175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TPB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41.97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389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31750" marR="3175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HBC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31750" marR="3175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CKB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marL="31750" marR="3175">
                        <a:lnSpc>
                          <a:spcPts val="17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SKP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79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79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7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42.05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4976876"/>
            <a:ext cx="950468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i="1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44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sites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2200"/>
              </a:lnSpc>
            </a:pPr>
            <a:r>
              <a:rPr sz="1800" dirty="0">
                <a:latin typeface="Calibri"/>
                <a:cs typeface="Calibri"/>
              </a:rPr>
              <a:t>(Bog </a:t>
            </a:r>
            <a:r>
              <a:rPr sz="1800" spc="-5" dirty="0">
                <a:latin typeface="Calibri"/>
                <a:cs typeface="Calibri"/>
              </a:rPr>
              <a:t>and forest sites were </a:t>
            </a:r>
            <a:r>
              <a:rPr sz="1800" dirty="0">
                <a:latin typeface="Calibri"/>
                <a:cs typeface="Calibri"/>
              </a:rPr>
              <a:t>technically </a:t>
            </a:r>
            <a:r>
              <a:rPr sz="1800" spc="-10" dirty="0">
                <a:latin typeface="Calibri"/>
                <a:cs typeface="Calibri"/>
              </a:rPr>
              <a:t>paired by </a:t>
            </a:r>
            <a:r>
              <a:rPr sz="1800" spc="-5" dirty="0">
                <a:latin typeface="Calibri"/>
                <a:cs typeface="Calibri"/>
              </a:rPr>
              <a:t>latitude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elevation, </a:t>
            </a:r>
            <a:r>
              <a:rPr sz="1800" spc="-1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residuals were  uncorrelated, so we’ll </a:t>
            </a:r>
            <a:r>
              <a:rPr sz="1800" dirty="0">
                <a:latin typeface="Calibri"/>
                <a:cs typeface="Calibri"/>
              </a:rPr>
              <a:t>follow </a:t>
            </a:r>
            <a:r>
              <a:rPr sz="1800" spc="-10" dirty="0">
                <a:latin typeface="Calibri"/>
                <a:cs typeface="Calibri"/>
              </a:rPr>
              <a:t>authors </a:t>
            </a:r>
            <a:r>
              <a:rPr sz="1800" spc="-5" dirty="0">
                <a:latin typeface="Calibri"/>
                <a:cs typeface="Calibri"/>
              </a:rPr>
              <a:t>in treating data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purposes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exercise)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493425"/>
            <a:ext cx="402717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0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41793"/>
            <a:ext cx="9016365" cy="1518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85"/>
              </a:spcBef>
            </a:pPr>
            <a:r>
              <a:rPr sz="2000" spc="-5" dirty="0">
                <a:latin typeface="Courier New"/>
                <a:cs typeface="Courier New"/>
              </a:rPr>
              <a:t>dredge</a:t>
            </a:r>
            <a:r>
              <a:rPr sz="2200" spc="-5" dirty="0">
                <a:latin typeface="Courier New"/>
                <a:cs typeface="Courier New"/>
              </a:rPr>
              <a:t>()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ourier New"/>
                <a:cs typeface="Courier New"/>
              </a:rPr>
              <a:t>MuMIn </a:t>
            </a:r>
            <a:r>
              <a:rPr sz="2200" spc="-5" dirty="0">
                <a:latin typeface="Calibri"/>
                <a:cs typeface="Calibri"/>
              </a:rPr>
              <a:t>package </a:t>
            </a:r>
            <a:r>
              <a:rPr sz="2200" dirty="0">
                <a:latin typeface="Calibri"/>
                <a:cs typeface="Calibri"/>
              </a:rPr>
              <a:t>in R. Provide model </a:t>
            </a:r>
            <a:r>
              <a:rPr sz="2200" spc="-5" dirty="0">
                <a:latin typeface="Calibri"/>
                <a:cs typeface="Calibri"/>
              </a:rPr>
              <a:t>with all </a:t>
            </a:r>
            <a:r>
              <a:rPr sz="2200" dirty="0">
                <a:latin typeface="Calibri"/>
                <a:cs typeface="Calibri"/>
              </a:rPr>
              <a:t>desired </a:t>
            </a:r>
            <a:r>
              <a:rPr sz="2200" spc="-5" dirty="0">
                <a:latin typeface="Calibri"/>
                <a:cs typeface="Calibri"/>
              </a:rPr>
              <a:t>terms:  </a:t>
            </a:r>
            <a:r>
              <a:rPr sz="2000" spc="-5" dirty="0">
                <a:latin typeface="Courier New"/>
                <a:cs typeface="Courier New"/>
              </a:rPr>
              <a:t>zfull &lt;- lm(log(nspecies) ~ habitat * latitude * elevation)  zdredge &lt;- dredge(zfull, evaluate = TRUE, rank 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"AIC")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# Model selection table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(variable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names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abbreviated; "+" refers to categorical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term)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25B74-48CA-4165-9831-35276891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2" y="3048000"/>
            <a:ext cx="9448800" cy="3978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533400"/>
            <a:ext cx="402717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0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75436"/>
            <a:ext cx="8977630" cy="129150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“Best” model </a:t>
            </a:r>
            <a:r>
              <a:rPr sz="2200" spc="-5" dirty="0">
                <a:latin typeface="Calibri"/>
                <a:cs typeface="Calibri"/>
              </a:rPr>
              <a:t>(smallest </a:t>
            </a:r>
            <a:r>
              <a:rPr sz="2200" spc="-10" dirty="0">
                <a:latin typeface="Calibri"/>
                <a:cs typeface="Calibri"/>
              </a:rPr>
              <a:t>AIC) </a:t>
            </a:r>
            <a:r>
              <a:rPr sz="2200" dirty="0">
                <a:latin typeface="Calibri"/>
                <a:cs typeface="Calibri"/>
              </a:rPr>
              <a:t>is the model with the </a:t>
            </a:r>
            <a:r>
              <a:rPr sz="2200" spc="-5" dirty="0">
                <a:latin typeface="Calibri"/>
                <a:cs typeface="Calibri"/>
              </a:rPr>
              <a:t>three additive terms Habitat,  </a:t>
            </a:r>
            <a:r>
              <a:rPr sz="2200" dirty="0">
                <a:latin typeface="Calibri"/>
                <a:cs typeface="Calibri"/>
              </a:rPr>
              <a:t>Latitude,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Elevation.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265"/>
              </a:lnSpc>
            </a:pPr>
            <a:endParaRPr lang="en-US" sz="2000" spc="-5" dirty="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</a:pPr>
            <a:r>
              <a:rPr sz="2000" spc="-5" dirty="0">
                <a:latin typeface="Courier New"/>
                <a:cs typeface="Courier New"/>
              </a:rPr>
              <a:t>z &lt;- lm(log(nspecies) ~ habitat + latitude +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elevation)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7928"/>
              </p:ext>
            </p:extLst>
          </p:nvPr>
        </p:nvGraphicFramePr>
        <p:xfrm>
          <a:off x="838200" y="2581931"/>
          <a:ext cx="7472043" cy="124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Estimate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Std.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Error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value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Pr(&gt;|t|)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(Intercept)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10.3180285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2.6101963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3.953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0.000306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***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habitat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0.6898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0.1269432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5.435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2.94e-06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***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latitude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-0.2007838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0.0609920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-3.292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0.002085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**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elevation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-0.0010856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0.0004049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-2.681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0.010610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>
            <a:spLocks noChangeAspect="1"/>
          </p:cNvSpPr>
          <p:nvPr/>
        </p:nvSpPr>
        <p:spPr>
          <a:xfrm>
            <a:off x="3352800" y="4038600"/>
            <a:ext cx="3487267" cy="3090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5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4003675" cy="479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dot refers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12700" marR="812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AIC difference </a:t>
            </a:r>
            <a:r>
              <a:rPr sz="2200" dirty="0">
                <a:latin typeface="Calibri"/>
                <a:cs typeface="Calibri"/>
              </a:rPr>
              <a:t>(Δ) 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difference  </a:t>
            </a:r>
            <a:r>
              <a:rPr sz="2200" dirty="0">
                <a:latin typeface="Calibri"/>
                <a:cs typeface="Calibri"/>
              </a:rPr>
              <a:t>between a model’s </a:t>
            </a:r>
            <a:r>
              <a:rPr sz="2200" spc="-5" dirty="0">
                <a:latin typeface="Calibri"/>
                <a:cs typeface="Calibri"/>
              </a:rPr>
              <a:t>AIC </a:t>
            </a:r>
            <a:r>
              <a:rPr sz="2200" spc="-10" dirty="0">
                <a:latin typeface="Calibri"/>
                <a:cs typeface="Calibri"/>
              </a:rPr>
              <a:t>score </a:t>
            </a:r>
            <a:r>
              <a:rPr sz="2200" spc="-5" dirty="0">
                <a:latin typeface="Calibri"/>
                <a:cs typeface="Calibri"/>
              </a:rPr>
              <a:t>and  that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“best”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best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5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few </a:t>
            </a:r>
            <a:r>
              <a:rPr sz="2200" dirty="0">
                <a:latin typeface="Calibri"/>
                <a:cs typeface="Calibri"/>
              </a:rPr>
              <a:t>other models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data  </a:t>
            </a:r>
            <a:r>
              <a:rPr sz="2200" spc="-5" dirty="0">
                <a:latin typeface="Calibri"/>
                <a:cs typeface="Calibri"/>
              </a:rPr>
              <a:t>nearly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 well.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1033144">
              <a:lnSpc>
                <a:spcPct val="101800"/>
              </a:lnSpc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AIC difference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(Δ) support </a:t>
            </a:r>
            <a:r>
              <a:rPr sz="2200" dirty="0">
                <a:latin typeface="Calibri"/>
                <a:cs typeface="Calibri"/>
              </a:rPr>
              <a:t> 0 – 2 </a:t>
            </a:r>
            <a:r>
              <a:rPr sz="2200" spc="-5" dirty="0">
                <a:latin typeface="Calibri"/>
                <a:cs typeface="Calibri"/>
              </a:rPr>
              <a:t>Substantial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4 – 7 </a:t>
            </a:r>
            <a:r>
              <a:rPr sz="2200" spc="-5" dirty="0">
                <a:latin typeface="Calibri"/>
                <a:cs typeface="Calibri"/>
              </a:rPr>
              <a:t>Considerably less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50"/>
              </a:spcBef>
              <a:buChar char="&gt;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10 </a:t>
            </a:r>
            <a:r>
              <a:rPr sz="2200" spc="-5" dirty="0">
                <a:latin typeface="Calibri"/>
                <a:cs typeface="Calibri"/>
              </a:rPr>
              <a:t>Essentially </a:t>
            </a:r>
            <a:r>
              <a:rPr sz="2200" spc="-15" dirty="0">
                <a:latin typeface="Calibri"/>
                <a:cs typeface="Calibri"/>
              </a:rPr>
              <a:t>no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5061" y="1682750"/>
            <a:ext cx="5800088" cy="5065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0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3545204" cy="3803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74675">
              <a:lnSpc>
                <a:spcPct val="101800"/>
              </a:lnSpc>
              <a:spcBef>
                <a:spcPts val="60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AIC difference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(Δ) support </a:t>
            </a:r>
            <a:r>
              <a:rPr sz="2200" dirty="0">
                <a:latin typeface="Calibri"/>
                <a:cs typeface="Calibri"/>
              </a:rPr>
              <a:t> 0 – 2 </a:t>
            </a:r>
            <a:r>
              <a:rPr sz="2200" spc="-5" dirty="0">
                <a:latin typeface="Calibri"/>
                <a:cs typeface="Calibri"/>
              </a:rPr>
              <a:t>Substantial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4 – 7 </a:t>
            </a:r>
            <a:r>
              <a:rPr sz="2200" spc="-5" dirty="0">
                <a:latin typeface="Calibri"/>
                <a:cs typeface="Calibri"/>
              </a:rPr>
              <a:t>Considerably less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50"/>
              </a:spcBef>
              <a:buChar char="&gt;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10 </a:t>
            </a:r>
            <a:r>
              <a:rPr sz="2200" spc="-5" dirty="0">
                <a:latin typeface="Calibri"/>
                <a:cs typeface="Calibri"/>
              </a:rPr>
              <a:t>Essentially </a:t>
            </a:r>
            <a:r>
              <a:rPr sz="2200" spc="-15" dirty="0">
                <a:latin typeface="Calibri"/>
                <a:cs typeface="Calibri"/>
              </a:rPr>
              <a:t>no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12700" marR="236220">
              <a:lnSpc>
                <a:spcPct val="101600"/>
              </a:lnSpc>
            </a:pPr>
            <a:r>
              <a:rPr sz="2200" dirty="0">
                <a:latin typeface="Calibri"/>
                <a:cs typeface="Calibri"/>
              </a:rPr>
              <a:t>A cutoff 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AIC score 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used to </a:t>
            </a:r>
            <a:r>
              <a:rPr sz="2200" spc="-5" dirty="0">
                <a:latin typeface="Calibri"/>
                <a:cs typeface="Calibri"/>
              </a:rPr>
              <a:t>generate </a:t>
            </a:r>
            <a:r>
              <a:rPr sz="2200" dirty="0">
                <a:latin typeface="Calibri"/>
                <a:cs typeface="Calibri"/>
              </a:rPr>
              <a:t>a  “95% </a:t>
            </a:r>
            <a:r>
              <a:rPr sz="2200" spc="-5" dirty="0">
                <a:latin typeface="Calibri"/>
                <a:cs typeface="Calibri"/>
              </a:rPr>
              <a:t>confidence set </a:t>
            </a:r>
            <a:r>
              <a:rPr sz="2200" spc="10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models”, analogous </a:t>
            </a:r>
            <a:r>
              <a:rPr sz="2200" dirty="0">
                <a:latin typeface="Calibri"/>
                <a:cs typeface="Calibri"/>
              </a:rPr>
              <a:t>to a </a:t>
            </a:r>
            <a:r>
              <a:rPr sz="2200" spc="-5" dirty="0">
                <a:latin typeface="Calibri"/>
                <a:cs typeface="Calibri"/>
              </a:rPr>
              <a:t>95% 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interval for </a:t>
            </a:r>
            <a:r>
              <a:rPr sz="2200" dirty="0">
                <a:latin typeface="Calibri"/>
                <a:cs typeface="Calibri"/>
              </a:rPr>
              <a:t>a  parameter.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1380" y="1238882"/>
            <a:ext cx="6481419" cy="569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7419" y="1061415"/>
            <a:ext cx="6784975" cy="536575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55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Example </a:t>
            </a:r>
            <a:r>
              <a:rPr sz="2200" spc="-10" dirty="0">
                <a:latin typeface="Calibri"/>
                <a:cs typeface="Calibri"/>
              </a:rPr>
              <a:t>1: </a:t>
            </a:r>
            <a:r>
              <a:rPr sz="2200" spc="-5" dirty="0">
                <a:latin typeface="Calibri"/>
                <a:cs typeface="Calibri"/>
              </a:rPr>
              <a:t>polynomial regression </a:t>
            </a:r>
            <a:r>
              <a:rPr sz="2200" dirty="0">
                <a:latin typeface="Calibri"/>
                <a:cs typeface="Calibri"/>
              </a:rPr>
              <a:t>– which </a:t>
            </a:r>
            <a:r>
              <a:rPr sz="2200" spc="-5" dirty="0">
                <a:latin typeface="Calibri"/>
                <a:cs typeface="Calibri"/>
              </a:rPr>
              <a:t>degree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best?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selection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Choose </a:t>
            </a:r>
            <a:r>
              <a:rPr sz="2200" spc="-5" dirty="0">
                <a:latin typeface="Calibri"/>
                <a:cs typeface="Calibri"/>
              </a:rPr>
              <a:t>among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explicit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criterion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Goals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selection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AIC</a:t>
            </a:r>
            <a:r>
              <a:rPr sz="2200" dirty="0">
                <a:latin typeface="Calibri"/>
                <a:cs typeface="Calibri"/>
              </a:rPr>
              <a:t> criterion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Search </a:t>
            </a:r>
            <a:r>
              <a:rPr sz="2200" spc="-5" dirty="0">
                <a:latin typeface="Calibri"/>
                <a:cs typeface="Calibri"/>
              </a:rPr>
              <a:t>strategies: </a:t>
            </a:r>
            <a:r>
              <a:rPr sz="2200" spc="-10" dirty="0">
                <a:latin typeface="Calibri"/>
                <a:cs typeface="Calibri"/>
              </a:rPr>
              <a:t>dredge();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stepAIC()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Example 2: Predicting ant species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richness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Several models </a:t>
            </a:r>
            <a:r>
              <a:rPr sz="2200" spc="5" dirty="0">
                <a:latin typeface="Calibri"/>
                <a:cs typeface="Calibri"/>
              </a:rPr>
              <a:t>may </a:t>
            </a:r>
            <a:r>
              <a:rPr sz="2200" spc="-10" dirty="0">
                <a:latin typeface="Calibri"/>
                <a:cs typeface="Calibri"/>
              </a:rPr>
              <a:t>fit about </a:t>
            </a:r>
            <a:r>
              <a:rPr sz="2200" spc="-5" dirty="0">
                <a:latin typeface="Calibri"/>
                <a:cs typeface="Calibri"/>
              </a:rPr>
              <a:t>equally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science </a:t>
            </a:r>
            <a:r>
              <a:rPr sz="2200" spc="-10" dirty="0">
                <a:latin typeface="Calibri"/>
                <a:cs typeface="Calibri"/>
              </a:rPr>
              <a:t>part: formulate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candidate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Example 3: Adaptive evolution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fossil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record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Ant species</a:t>
            </a:r>
            <a:r>
              <a:rPr spc="-30" dirty="0"/>
              <a:t> </a:t>
            </a:r>
            <a:r>
              <a:rPr spc="-5" dirty="0"/>
              <a:t>richness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516745" cy="246721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9217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Another way </a:t>
            </a:r>
            <a:r>
              <a:rPr sz="2200" spc="-10" dirty="0">
                <a:latin typeface="Calibri"/>
                <a:cs typeface="Calibri"/>
              </a:rPr>
              <a:t>to form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“95% confidence </a:t>
            </a:r>
            <a:r>
              <a:rPr sz="2200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models”, analogous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95% 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interval 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parameter,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to use </a:t>
            </a:r>
            <a:r>
              <a:rPr sz="2200" spc="-5" dirty="0">
                <a:latin typeface="Calibri"/>
                <a:cs typeface="Calibri"/>
              </a:rPr>
              <a:t>cumulative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weights.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spc="-5" dirty="0">
                <a:latin typeface="Calibri"/>
                <a:cs typeface="Calibri"/>
              </a:rPr>
              <a:t>AIC </a:t>
            </a:r>
            <a:r>
              <a:rPr sz="2200" dirty="0">
                <a:latin typeface="Calibri"/>
                <a:cs typeface="Calibri"/>
              </a:rPr>
              <a:t>weights </a:t>
            </a:r>
            <a:r>
              <a:rPr sz="2200" spc="-5" dirty="0">
                <a:latin typeface="Calibri"/>
                <a:cs typeface="Calibri"/>
              </a:rPr>
              <a:t>measure </a:t>
            </a:r>
            <a:r>
              <a:rPr sz="2200" dirty="0">
                <a:latin typeface="Calibri"/>
                <a:cs typeface="Calibri"/>
              </a:rPr>
              <a:t>support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“best” </a:t>
            </a:r>
            <a:r>
              <a:rPr sz="2200" dirty="0">
                <a:latin typeface="Calibri"/>
                <a:cs typeface="Calibri"/>
              </a:rPr>
              <a:t>model, </a:t>
            </a:r>
            <a:r>
              <a:rPr sz="2200" spc="-5" dirty="0">
                <a:latin typeface="Calibri"/>
                <a:cs typeface="Calibri"/>
              </a:rPr>
              <a:t>assuming </a:t>
            </a:r>
            <a:r>
              <a:rPr sz="2200" spc="-10" dirty="0">
                <a:latin typeface="Calibri"/>
                <a:cs typeface="Calibri"/>
              </a:rPr>
              <a:t>that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“best” </a:t>
            </a:r>
            <a:r>
              <a:rPr sz="2200" dirty="0">
                <a:latin typeface="Calibri"/>
                <a:cs typeface="Calibri"/>
              </a:rPr>
              <a:t>model is 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being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compared.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subset(</a:t>
            </a:r>
            <a:r>
              <a:rPr sz="2000" spc="-5" dirty="0">
                <a:latin typeface="Courier New"/>
                <a:cs typeface="Courier New"/>
              </a:rPr>
              <a:t>zdredge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, cumsum(</a:t>
            </a:r>
            <a:r>
              <a:rPr sz="2000" spc="-5" dirty="0">
                <a:latin typeface="Courier New"/>
                <a:cs typeface="Courier New"/>
              </a:rPr>
              <a:t>zdredge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$</a:t>
            </a:r>
            <a:r>
              <a:rPr sz="2000" spc="-5" dirty="0">
                <a:latin typeface="Courier New"/>
                <a:cs typeface="Courier New"/>
              </a:rPr>
              <a:t>weight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) &lt;=</a:t>
            </a:r>
            <a:r>
              <a:rPr sz="2000" spc="-80" dirty="0">
                <a:solidFill>
                  <a:srgbClr val="06008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.95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2F078-204D-413A-B0FD-1BBC494B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2" y="4006348"/>
            <a:ext cx="10190976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2: </a:t>
            </a:r>
            <a:r>
              <a:rPr sz="2400" b="1" spc="-5" dirty="0">
                <a:latin typeface="Calibri"/>
                <a:cs typeface="Calibri"/>
              </a:rPr>
              <a:t>Ant species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richness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8629650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Another way </a:t>
            </a:r>
            <a:r>
              <a:rPr sz="2200" spc="-10" dirty="0">
                <a:latin typeface="Calibri"/>
                <a:cs typeface="Calibri"/>
              </a:rPr>
              <a:t>to form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“95% confidence </a:t>
            </a:r>
            <a:r>
              <a:rPr sz="2200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models”, </a:t>
            </a:r>
            <a:r>
              <a:rPr sz="2200" spc="-5" dirty="0">
                <a:latin typeface="Calibri"/>
                <a:cs typeface="Calibri"/>
              </a:rPr>
              <a:t>analogous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95% 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interval 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parameter,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to use </a:t>
            </a:r>
            <a:r>
              <a:rPr sz="2200" spc="-5" dirty="0">
                <a:latin typeface="Calibri"/>
                <a:cs typeface="Calibri"/>
              </a:rPr>
              <a:t>cumulative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weights.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2514600" y="2514600"/>
            <a:ext cx="5153541" cy="456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985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</a:t>
            </a:r>
            <a:r>
              <a:rPr spc="-45" dirty="0"/>
              <a:t> </a:t>
            </a:r>
            <a:r>
              <a:rPr spc="-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05000"/>
            <a:ext cx="9277985" cy="4114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857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If regression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purely for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prediction</a:t>
            </a:r>
            <a:r>
              <a:rPr sz="2200" spc="-5" dirty="0">
                <a:latin typeface="Calibri"/>
                <a:cs typeface="Calibri"/>
              </a:rPr>
              <a:t>, all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models with </a:t>
            </a:r>
            <a:r>
              <a:rPr sz="2200" spc="-5" dirty="0">
                <a:latin typeface="Calibri"/>
                <a:cs typeface="Calibri"/>
              </a:rPr>
              <a:t>relatively </a:t>
            </a:r>
            <a:r>
              <a:rPr sz="2200" dirty="0">
                <a:latin typeface="Calibri"/>
                <a:cs typeface="Calibri"/>
              </a:rPr>
              <a:t>small ΔAIC  </a:t>
            </a:r>
            <a:r>
              <a:rPr sz="2200" spc="-5" dirty="0">
                <a:latin typeface="Calibri"/>
                <a:cs typeface="Calibri"/>
              </a:rPr>
              <a:t>predict about </a:t>
            </a:r>
            <a:r>
              <a:rPr sz="2200" spc="-10" dirty="0">
                <a:latin typeface="Calibri"/>
                <a:cs typeface="Calibri"/>
              </a:rPr>
              <a:t>equally </a:t>
            </a:r>
            <a:r>
              <a:rPr sz="2200" spc="-5" dirty="0">
                <a:latin typeface="Calibri"/>
                <a:cs typeface="Calibri"/>
              </a:rPr>
              <a:t>well. This means there’s no </a:t>
            </a:r>
            <a:r>
              <a:rPr sz="2200" dirty="0">
                <a:latin typeface="Calibri"/>
                <a:cs typeface="Calibri"/>
              </a:rPr>
              <a:t>reason </a:t>
            </a:r>
            <a:r>
              <a:rPr sz="2200" spc="-10" dirty="0">
                <a:latin typeface="Calibri"/>
                <a:cs typeface="Calibri"/>
              </a:rPr>
              <a:t>to get </a:t>
            </a:r>
            <a:r>
              <a:rPr sz="2200" spc="-5" dirty="0">
                <a:latin typeface="Calibri"/>
                <a:cs typeface="Calibri"/>
              </a:rPr>
              <a:t>carried away </a:t>
            </a:r>
            <a:r>
              <a:rPr sz="2200" spc="5" dirty="0">
                <a:latin typeface="Calibri"/>
                <a:cs typeface="Calibri"/>
              </a:rPr>
              <a:t>with  </a:t>
            </a:r>
            <a:r>
              <a:rPr sz="2200" dirty="0">
                <a:latin typeface="Calibri"/>
                <a:cs typeface="Calibri"/>
              </a:rPr>
              <a:t>excitement over a </a:t>
            </a:r>
            <a:r>
              <a:rPr sz="2200" spc="-5" dirty="0">
                <a:latin typeface="Calibri"/>
                <a:cs typeface="Calibri"/>
              </a:rPr>
              <a:t>single “best” </a:t>
            </a:r>
            <a:r>
              <a:rPr sz="2200" spc="5" dirty="0">
                <a:latin typeface="Calibri"/>
                <a:cs typeface="Calibri"/>
              </a:rPr>
              <a:t>model. </a:t>
            </a:r>
            <a:r>
              <a:rPr sz="2200" spc="-5" dirty="0">
                <a:latin typeface="Calibri"/>
                <a:cs typeface="Calibri"/>
              </a:rPr>
              <a:t>Present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confidence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models,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5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way </a:t>
            </a: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would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confidence interval </a:t>
            </a:r>
            <a:r>
              <a:rPr sz="2200" dirty="0">
                <a:latin typeface="Calibri"/>
                <a:cs typeface="Calibri"/>
              </a:rPr>
              <a:t>for 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interpretation </a:t>
            </a:r>
            <a:r>
              <a:rPr sz="2200" dirty="0">
                <a:latin typeface="Calibri"/>
                <a:cs typeface="Calibri"/>
              </a:rPr>
              <a:t>is more complex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regression 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explanation</a:t>
            </a:r>
            <a:r>
              <a:rPr sz="2200" spc="-5" dirty="0">
                <a:latin typeface="Calibri"/>
                <a:cs typeface="Calibri"/>
              </a:rPr>
              <a:t>. If  numerous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nearly equally </a:t>
            </a:r>
            <a:r>
              <a:rPr sz="2200" dirty="0">
                <a:latin typeface="Calibri"/>
                <a:cs typeface="Calibri"/>
              </a:rPr>
              <a:t>good at </a:t>
            </a:r>
            <a:r>
              <a:rPr sz="2200" spc="-5" dirty="0">
                <a:latin typeface="Calibri"/>
                <a:cs typeface="Calibri"/>
              </a:rPr>
              <a:t>fitting </a:t>
            </a:r>
            <a:r>
              <a:rPr sz="2200" dirty="0">
                <a:latin typeface="Calibri"/>
                <a:cs typeface="Calibri"/>
              </a:rPr>
              <a:t>the data, </a:t>
            </a:r>
            <a:r>
              <a:rPr sz="2200" spc="-1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difficult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claim 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found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predictors that “best explain”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response.</a:t>
            </a: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31750">
              <a:lnSpc>
                <a:spcPct val="101800"/>
              </a:lnSpc>
            </a:pPr>
            <a:r>
              <a:rPr sz="2200" spc="5" dirty="0">
                <a:latin typeface="Calibri"/>
                <a:cs typeface="Calibri"/>
              </a:rPr>
              <a:t>Keep </a:t>
            </a:r>
            <a:r>
              <a:rPr sz="2200" dirty="0">
                <a:latin typeface="Calibri"/>
                <a:cs typeface="Calibri"/>
              </a:rPr>
              <a:t>in mind </a:t>
            </a:r>
            <a:r>
              <a:rPr sz="2200" spc="-5" dirty="0">
                <a:latin typeface="Calibri"/>
                <a:cs typeface="Calibri"/>
              </a:rPr>
              <a:t>that, </a:t>
            </a:r>
            <a:r>
              <a:rPr sz="2200" spc="-1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correlation, “regression </a:t>
            </a:r>
            <a:r>
              <a:rPr sz="2200" dirty="0">
                <a:latin typeface="Calibri"/>
                <a:cs typeface="Calibri"/>
              </a:rPr>
              <a:t>is not </a:t>
            </a:r>
            <a:r>
              <a:rPr sz="2200" spc="-5" dirty="0">
                <a:latin typeface="Calibri"/>
                <a:cs typeface="Calibri"/>
              </a:rPr>
              <a:t>causation”. It </a:t>
            </a:r>
            <a:r>
              <a:rPr sz="2200" dirty="0">
                <a:latin typeface="Calibri"/>
                <a:cs typeface="Calibri"/>
              </a:rPr>
              <a:t>is not </a:t>
            </a:r>
            <a:r>
              <a:rPr sz="2200" spc="-5" dirty="0">
                <a:latin typeface="Calibri"/>
                <a:cs typeface="Calibri"/>
              </a:rPr>
              <a:t>possible 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true </a:t>
            </a:r>
            <a:r>
              <a:rPr sz="2200" spc="-5" dirty="0">
                <a:latin typeface="Calibri"/>
                <a:cs typeface="Calibri"/>
              </a:rPr>
              <a:t>causes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variation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explanatory </a:t>
            </a:r>
            <a:r>
              <a:rPr sz="2200" dirty="0">
                <a:latin typeface="Calibri"/>
                <a:cs typeface="Calibri"/>
              </a:rPr>
              <a:t>variable </a:t>
            </a:r>
            <a:r>
              <a:rPr sz="2200" spc="-5" dirty="0">
                <a:latin typeface="Calibri"/>
                <a:cs typeface="Calibri"/>
              </a:rPr>
              <a:t>without  experimentation.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4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AIC </a:t>
            </a:r>
            <a:r>
              <a:rPr spc="-5" dirty="0"/>
              <a:t>(Akaike’s Information</a:t>
            </a:r>
            <a:r>
              <a:rPr spc="25" dirty="0"/>
              <a:t> </a:t>
            </a:r>
            <a:r>
              <a:rPr spc="-5" dirty="0"/>
              <a:t>Criterion)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19" y="1416812"/>
            <a:ext cx="9372600" cy="477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alibri"/>
                <a:cs typeface="Calibri"/>
              </a:rPr>
              <a:t>Search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strategies:</a:t>
            </a:r>
            <a:endParaRPr sz="2200" dirty="0">
              <a:latin typeface="Calibri"/>
              <a:cs typeface="Calibri"/>
            </a:endParaRPr>
          </a:p>
          <a:p>
            <a:pPr marL="50800" marR="177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One method is a stepwise procedure for </a:t>
            </a:r>
            <a:r>
              <a:rPr sz="2200" spc="-5" dirty="0">
                <a:latin typeface="Calibri"/>
                <a:cs typeface="Calibri"/>
              </a:rPr>
              <a:t>selection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variables </a:t>
            </a:r>
            <a:r>
              <a:rPr sz="2200" spc="-5" dirty="0">
                <a:latin typeface="Calibri"/>
                <a:cs typeface="Calibri"/>
              </a:rPr>
              <a:t>implemented </a:t>
            </a:r>
            <a:r>
              <a:rPr sz="2200" spc="-35" dirty="0">
                <a:latin typeface="Calibri"/>
                <a:cs typeface="Calibri"/>
              </a:rPr>
              <a:t>by  </a:t>
            </a:r>
            <a:r>
              <a:rPr sz="2200" spc="-5" dirty="0">
                <a:latin typeface="Courier New"/>
                <a:cs typeface="Courier New"/>
              </a:rPr>
              <a:t>stepAIC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MASS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library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ourier New"/>
                <a:cs typeface="Courier New"/>
              </a:rPr>
              <a:t>dredge()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MuMIn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package, 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searches all </a:t>
            </a:r>
            <a:r>
              <a:rPr sz="2200" dirty="0">
                <a:latin typeface="Calibri"/>
                <a:cs typeface="Calibri"/>
              </a:rPr>
              <a:t>subsets while obeying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restrictions.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Both </a:t>
            </a:r>
            <a:r>
              <a:rPr sz="2200" dirty="0">
                <a:latin typeface="Calibri"/>
                <a:cs typeface="Calibri"/>
              </a:rPr>
              <a:t>methods </a:t>
            </a:r>
            <a:r>
              <a:rPr sz="2200" spc="-5" dirty="0">
                <a:latin typeface="Calibri"/>
                <a:cs typeface="Calibri"/>
              </a:rPr>
              <a:t>obey restrictions. Not all terms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equal </a:t>
            </a:r>
            <a:r>
              <a:rPr sz="2200" spc="-5" dirty="0">
                <a:latin typeface="Calibri"/>
                <a:cs typeface="Calibri"/>
              </a:rPr>
              <a:t>footing.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E.g.,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buFont typeface="Symbol"/>
              <a:buChar char=""/>
              <a:tabLst>
                <a:tab pos="508000" algn="l"/>
              </a:tabLst>
            </a:pPr>
            <a:r>
              <a:rPr sz="2200" spc="-5" dirty="0">
                <a:latin typeface="Calibri"/>
                <a:cs typeface="Calibri"/>
              </a:rPr>
              <a:t>Squared term </a:t>
            </a:r>
            <a:r>
              <a:rPr sz="2200" i="1" spc="10" dirty="0">
                <a:latin typeface="Calibri"/>
                <a:cs typeface="Calibri"/>
              </a:rPr>
              <a:t>x</a:t>
            </a:r>
            <a:r>
              <a:rPr sz="2100" spc="15" baseline="29761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fitted </a:t>
            </a:r>
            <a:r>
              <a:rPr sz="2200" spc="-5" dirty="0">
                <a:latin typeface="Calibri"/>
                <a:cs typeface="Calibri"/>
              </a:rPr>
              <a:t>unless </a:t>
            </a:r>
            <a:r>
              <a:rPr sz="2200" i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present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</a:p>
          <a:p>
            <a:pPr marL="508000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5080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interaction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i="1" dirty="0">
                <a:latin typeface="Calibri"/>
                <a:cs typeface="Calibri"/>
              </a:rPr>
              <a:t>b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 fitted unless both </a:t>
            </a:r>
            <a:r>
              <a:rPr sz="2200" i="1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i="1" dirty="0">
                <a:latin typeface="Calibri"/>
                <a:cs typeface="Calibri"/>
              </a:rPr>
              <a:t>b </a:t>
            </a:r>
            <a:r>
              <a:rPr sz="2200" dirty="0">
                <a:latin typeface="Calibri"/>
                <a:cs typeface="Calibri"/>
              </a:rPr>
              <a:t>are also </a:t>
            </a:r>
            <a:r>
              <a:rPr sz="2200" spc="-5" dirty="0">
                <a:latin typeface="Calibri"/>
                <a:cs typeface="Calibri"/>
              </a:rPr>
              <a:t>present</a:t>
            </a:r>
            <a:endParaRPr sz="2200" dirty="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508000" algn="l"/>
              </a:tabLst>
            </a:pPr>
            <a:r>
              <a:rPr sz="2200" i="1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i="1" dirty="0">
                <a:latin typeface="Calibri"/>
                <a:cs typeface="Calibri"/>
              </a:rPr>
              <a:t>c </a:t>
            </a:r>
            <a:r>
              <a:rPr sz="2200" spc="-5" dirty="0">
                <a:latin typeface="Calibri"/>
                <a:cs typeface="Calibri"/>
              </a:rPr>
              <a:t>not fitted unless all two-way interactions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i="1" spc="-1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present</a:t>
            </a:r>
            <a:endParaRPr sz="2200" dirty="0">
              <a:latin typeface="Calibri"/>
              <a:cs typeface="Calibri"/>
            </a:endParaRPr>
          </a:p>
          <a:p>
            <a:pPr marL="50800" marR="81915">
              <a:lnSpc>
                <a:spcPct val="101800"/>
              </a:lnSpc>
              <a:spcBef>
                <a:spcPts val="2180"/>
              </a:spcBef>
            </a:pPr>
            <a:r>
              <a:rPr sz="2200" dirty="0">
                <a:latin typeface="Calibri"/>
                <a:cs typeface="Calibri"/>
              </a:rPr>
              <a:t>However, </a:t>
            </a:r>
            <a:r>
              <a:rPr sz="2200" spc="-5" dirty="0">
                <a:latin typeface="Calibri"/>
                <a:cs typeface="Calibri"/>
              </a:rPr>
              <a:t>keep </a:t>
            </a:r>
            <a:r>
              <a:rPr sz="2200" dirty="0">
                <a:latin typeface="Calibri"/>
                <a:cs typeface="Calibri"/>
              </a:rPr>
              <a:t>in mind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b="1" spc="5" dirty="0">
                <a:latin typeface="Calibri"/>
                <a:cs typeface="Calibri"/>
              </a:rPr>
              <a:t>we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data dredging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only intelligent decision  </a:t>
            </a:r>
            <a:r>
              <a:rPr sz="2200" dirty="0">
                <a:latin typeface="Calibri"/>
                <a:cs typeface="Calibri"/>
              </a:rPr>
              <a:t>we’ve made 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choice of variables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include </a:t>
            </a:r>
            <a:r>
              <a:rPr sz="2200" dirty="0">
                <a:latin typeface="Calibri"/>
                <a:cs typeface="Calibri"/>
              </a:rPr>
              <a:t>in our dredge. </a:t>
            </a:r>
            <a:r>
              <a:rPr sz="2200" b="1" spc="-5" dirty="0">
                <a:latin typeface="Calibri"/>
                <a:cs typeface="Calibri"/>
              </a:rPr>
              <a:t>No other scientific  insight </a:t>
            </a:r>
            <a:r>
              <a:rPr sz="2200" b="1" dirty="0">
                <a:latin typeface="Calibri"/>
                <a:cs typeface="Calibri"/>
              </a:rPr>
              <a:t>was </a:t>
            </a:r>
            <a:r>
              <a:rPr sz="2200" b="1" spc="-5" dirty="0">
                <a:latin typeface="Calibri"/>
                <a:cs typeface="Calibri"/>
              </a:rPr>
              <a:t>used </a:t>
            </a:r>
            <a:r>
              <a:rPr sz="2200" b="1" spc="-10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decide </a:t>
            </a: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i="1" dirty="0">
                <a:latin typeface="Calibri"/>
                <a:cs typeface="Calibri"/>
              </a:rPr>
              <a:t>a priori </a:t>
            </a:r>
            <a:r>
              <a:rPr sz="2200" b="1" dirty="0">
                <a:latin typeface="Calibri"/>
                <a:cs typeface="Calibri"/>
              </a:rPr>
              <a:t>set </a:t>
            </a:r>
            <a:r>
              <a:rPr sz="2200" b="1" spc="5" dirty="0">
                <a:latin typeface="Calibri"/>
                <a:cs typeface="Calibri"/>
              </a:rPr>
              <a:t>of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models.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58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AIC </a:t>
            </a:r>
            <a:r>
              <a:rPr dirty="0"/>
              <a:t>differs </a:t>
            </a:r>
            <a:r>
              <a:rPr spc="-5" dirty="0"/>
              <a:t>from classical statistical</a:t>
            </a:r>
            <a:r>
              <a:rPr spc="-10" dirty="0"/>
              <a:t> </a:t>
            </a:r>
            <a:r>
              <a:rPr spc="-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514600"/>
            <a:ext cx="2559685" cy="2748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dirty="0">
                <a:latin typeface="Calibri"/>
                <a:cs typeface="Calibri"/>
              </a:rPr>
              <a:t>hypothesis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testing.</a:t>
            </a:r>
            <a:endParaRPr sz="2200" dirty="0">
              <a:latin typeface="Calibri"/>
              <a:cs typeface="Calibri"/>
            </a:endParaRPr>
          </a:p>
          <a:p>
            <a:pPr marL="12700" marR="867410">
              <a:lnSpc>
                <a:spcPct val="202700"/>
              </a:lnSpc>
              <a:spcBef>
                <a:spcPts val="25"/>
              </a:spcBef>
            </a:pPr>
            <a:r>
              <a:rPr sz="2200" spc="-5" dirty="0">
                <a:latin typeface="Calibri"/>
                <a:cs typeface="Calibri"/>
              </a:rPr>
              <a:t>No null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 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18351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formally  </a:t>
            </a:r>
            <a:r>
              <a:rPr sz="2200" dirty="0">
                <a:latin typeface="Calibri"/>
                <a:cs typeface="Calibri"/>
              </a:rPr>
              <a:t>“rejected”.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7148609-3C1E-48D9-972E-84978FFDFD37}"/>
              </a:ext>
            </a:extLst>
          </p:cNvPr>
          <p:cNvSpPr/>
          <p:nvPr/>
        </p:nvSpPr>
        <p:spPr>
          <a:xfrm>
            <a:off x="4378351" y="1264917"/>
            <a:ext cx="6481419" cy="569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582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AIC </a:t>
            </a:r>
            <a:r>
              <a:rPr dirty="0"/>
              <a:t>differs </a:t>
            </a:r>
            <a:r>
              <a:rPr spc="-5" dirty="0"/>
              <a:t>from classical statistical 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514600"/>
            <a:ext cx="3753485" cy="30899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Several models </a:t>
            </a:r>
            <a:r>
              <a:rPr sz="2200" spc="5" dirty="0">
                <a:latin typeface="Calibri"/>
                <a:cs typeface="Calibri"/>
              </a:rPr>
              <a:t>may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about  </a:t>
            </a:r>
            <a:r>
              <a:rPr sz="2200" spc="-5" dirty="0">
                <a:latin typeface="Calibri"/>
                <a:cs typeface="Calibri"/>
              </a:rPr>
              <a:t>equally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36195">
              <a:lnSpc>
                <a:spcPct val="101600"/>
              </a:lnSpc>
            </a:pPr>
            <a:r>
              <a:rPr sz="2200" dirty="0">
                <a:latin typeface="Calibri"/>
                <a:cs typeface="Calibri"/>
              </a:rPr>
              <a:t>Your “best” model </a:t>
            </a:r>
            <a:r>
              <a:rPr sz="2200" spc="-10" dirty="0">
                <a:latin typeface="Calibri"/>
                <a:cs typeface="Calibri"/>
              </a:rPr>
              <a:t>isn’t  </a:t>
            </a:r>
            <a:r>
              <a:rPr sz="2200" spc="-5" dirty="0">
                <a:latin typeface="Calibri"/>
                <a:cs typeface="Calibri"/>
              </a:rPr>
              <a:t>necessarily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true </a:t>
            </a:r>
            <a:r>
              <a:rPr sz="2200" dirty="0">
                <a:latin typeface="Calibri"/>
                <a:cs typeface="Calibri"/>
              </a:rPr>
              <a:t>model. 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because AIC balances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bias-variance trade-off. It  </a:t>
            </a:r>
            <a:r>
              <a:rPr sz="2200" dirty="0">
                <a:latin typeface="Calibri"/>
                <a:cs typeface="Calibri"/>
              </a:rPr>
              <a:t>does a good </a:t>
            </a:r>
            <a:r>
              <a:rPr sz="2200" spc="-5" dirty="0">
                <a:latin typeface="Calibri"/>
                <a:cs typeface="Calibri"/>
              </a:rPr>
              <a:t>job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minimize  </a:t>
            </a:r>
            <a:r>
              <a:rPr sz="2200" dirty="0">
                <a:latin typeface="Calibri"/>
                <a:cs typeface="Calibri"/>
              </a:rPr>
              <a:t>information </a:t>
            </a:r>
            <a:r>
              <a:rPr sz="2200" spc="-5" dirty="0">
                <a:latin typeface="Calibri"/>
                <a:cs typeface="Calibri"/>
              </a:rPr>
              <a:t>loss,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average.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8351" y="1264917"/>
            <a:ext cx="6481419" cy="569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58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AIC </a:t>
            </a:r>
            <a:r>
              <a:rPr dirty="0"/>
              <a:t>differs </a:t>
            </a:r>
            <a:r>
              <a:rPr spc="-5" dirty="0"/>
              <a:t>from classical statistical</a:t>
            </a:r>
            <a:r>
              <a:rPr spc="-20" dirty="0"/>
              <a:t> </a:t>
            </a:r>
            <a:r>
              <a:rPr spc="-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752600"/>
            <a:ext cx="9354185" cy="448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Model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uncertainty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6383655">
              <a:lnSpc>
                <a:spcPct val="101800"/>
              </a:lnSpc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AIC difference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(Δ) support </a:t>
            </a:r>
            <a:r>
              <a:rPr sz="2200" dirty="0">
                <a:latin typeface="Calibri"/>
                <a:cs typeface="Calibri"/>
              </a:rPr>
              <a:t> 0 – 2 </a:t>
            </a:r>
            <a:r>
              <a:rPr sz="2200" spc="-5" dirty="0">
                <a:latin typeface="Calibri"/>
                <a:cs typeface="Calibri"/>
              </a:rPr>
              <a:t>Substantial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4 – 7 </a:t>
            </a:r>
            <a:r>
              <a:rPr sz="2200" spc="-5" dirty="0">
                <a:latin typeface="Calibri"/>
                <a:cs typeface="Calibri"/>
              </a:rPr>
              <a:t>Considerably less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 dirty="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50"/>
              </a:spcBef>
              <a:buChar char="&gt;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10 </a:t>
            </a:r>
            <a:r>
              <a:rPr sz="2200" spc="-5" dirty="0">
                <a:latin typeface="Calibri"/>
                <a:cs typeface="Calibri"/>
              </a:rPr>
              <a:t>Essentially </a:t>
            </a:r>
            <a:r>
              <a:rPr sz="2200" spc="-15" dirty="0">
                <a:latin typeface="Calibri"/>
                <a:cs typeface="Calibri"/>
              </a:rPr>
              <a:t>no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reason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uncertainty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sampling error. </a:t>
            </a:r>
            <a:r>
              <a:rPr sz="2200" dirty="0">
                <a:latin typeface="Calibri"/>
                <a:cs typeface="Calibri"/>
              </a:rPr>
              <a:t>Keep in mind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data  </a:t>
            </a:r>
            <a:r>
              <a:rPr sz="2200" spc="-5" dirty="0">
                <a:latin typeface="Calibri"/>
                <a:cs typeface="Calibri"/>
              </a:rPr>
              <a:t>being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select </a:t>
            </a:r>
            <a:r>
              <a:rPr sz="2200" dirty="0">
                <a:latin typeface="Calibri"/>
                <a:cs typeface="Calibri"/>
              </a:rPr>
              <a:t>the “best” </a:t>
            </a:r>
            <a:r>
              <a:rPr sz="2200" spc="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sampled 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population, and would </a:t>
            </a:r>
            <a:r>
              <a:rPr sz="2200" spc="-10" dirty="0">
                <a:latin typeface="Calibri"/>
                <a:cs typeface="Calibri"/>
              </a:rPr>
              <a:t>be  </a:t>
            </a:r>
            <a:r>
              <a:rPr sz="2200" spc="-5" dirty="0">
                <a:latin typeface="Calibri"/>
                <a:cs typeface="Calibri"/>
              </a:rPr>
              <a:t>different if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returned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population for another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104775">
              <a:lnSpc>
                <a:spcPct val="1018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Think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 models that have 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support as </a:t>
            </a:r>
            <a:r>
              <a:rPr sz="2200" spc="-5" dirty="0">
                <a:latin typeface="Calibri"/>
                <a:cs typeface="Calibri"/>
              </a:rPr>
              <a:t>constituting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“confidence set” 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models, </a:t>
            </a:r>
            <a:r>
              <a:rPr sz="2200" spc="-5" dirty="0">
                <a:latin typeface="Calibri"/>
                <a:cs typeface="Calibri"/>
              </a:rPr>
              <a:t>analogous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confidence interval </a:t>
            </a:r>
            <a:r>
              <a:rPr sz="2200" dirty="0">
                <a:latin typeface="Calibri"/>
                <a:cs typeface="Calibri"/>
              </a:rPr>
              <a:t>when estimating 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65" y="649732"/>
            <a:ext cx="6581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AIC </a:t>
            </a:r>
            <a:r>
              <a:rPr dirty="0"/>
              <a:t>differs </a:t>
            </a:r>
            <a:r>
              <a:rPr spc="-5" dirty="0"/>
              <a:t>from classical statistical</a:t>
            </a:r>
            <a:r>
              <a:rPr spc="-20" dirty="0"/>
              <a:t> </a:t>
            </a:r>
            <a:r>
              <a:rPr spc="-5" dirty="0"/>
              <a:t>approaches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br>
              <a:rPr lang="en-US" b="0" dirty="0">
                <a:latin typeface="Calibri"/>
                <a:cs typeface="Calibri"/>
              </a:rPr>
            </a:br>
            <a:r>
              <a:rPr b="0" dirty="0">
                <a:latin typeface="Calibri"/>
                <a:cs typeface="Calibri"/>
              </a:rPr>
              <a:t>Going </a:t>
            </a:r>
            <a:r>
              <a:rPr b="0" spc="-5" dirty="0">
                <a:latin typeface="Calibri"/>
                <a:cs typeface="Calibri"/>
              </a:rPr>
              <a:t>further: </a:t>
            </a:r>
            <a:r>
              <a:rPr spc="-5" dirty="0">
                <a:latin typeface="Calibri"/>
                <a:cs typeface="Calibri"/>
              </a:rPr>
              <a:t>Multimodel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9380855" cy="47364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Multimodel </a:t>
            </a:r>
            <a:r>
              <a:rPr sz="2200" spc="-5" dirty="0">
                <a:latin typeface="Calibri"/>
                <a:cs typeface="Calibri"/>
              </a:rPr>
              <a:t>Inference allows inferences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made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parameter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 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 that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ranked and </a:t>
            </a:r>
            <a:r>
              <a:rPr sz="2200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according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level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support </a:t>
            </a:r>
            <a:r>
              <a:rPr sz="2200" spc="-10" dirty="0">
                <a:latin typeface="Calibri"/>
                <a:cs typeface="Calibri"/>
              </a:rPr>
              <a:t>from the  </a:t>
            </a:r>
            <a:r>
              <a:rPr sz="2200" spc="-5" dirty="0">
                <a:latin typeface="Calibri"/>
                <a:cs typeface="Calibri"/>
              </a:rPr>
              <a:t>data. It avoids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need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base </a:t>
            </a:r>
            <a:r>
              <a:rPr sz="2200" spc="-5" dirty="0">
                <a:latin typeface="Calibri"/>
                <a:cs typeface="Calibri"/>
              </a:rPr>
              <a:t>inference </a:t>
            </a:r>
            <a:r>
              <a:rPr sz="2200" spc="-10" dirty="0">
                <a:latin typeface="Calibri"/>
                <a:cs typeface="Calibri"/>
              </a:rPr>
              <a:t>solely </a:t>
            </a:r>
            <a:r>
              <a:rPr sz="2200" spc="-5" dirty="0">
                <a:latin typeface="Calibri"/>
                <a:cs typeface="Calibri"/>
              </a:rPr>
              <a:t>conditional </a:t>
            </a:r>
            <a:r>
              <a:rPr sz="2200" dirty="0">
                <a:latin typeface="Calibri"/>
                <a:cs typeface="Calibri"/>
              </a:rPr>
              <a:t>upon the </a:t>
            </a:r>
            <a:r>
              <a:rPr sz="2200" spc="-5" dirty="0">
                <a:latin typeface="Calibri"/>
                <a:cs typeface="Calibri"/>
              </a:rPr>
              <a:t>single </a:t>
            </a:r>
            <a:r>
              <a:rPr sz="2200" dirty="0">
                <a:latin typeface="Calibri"/>
                <a:cs typeface="Calibri"/>
              </a:rPr>
              <a:t>“best”  model.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16192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“Model </a:t>
            </a:r>
            <a:r>
              <a:rPr sz="2200" spc="-5" dirty="0">
                <a:latin typeface="Calibri"/>
                <a:cs typeface="Calibri"/>
              </a:rPr>
              <a:t>averaging” </a:t>
            </a:r>
            <a:r>
              <a:rPr sz="2200" dirty="0">
                <a:latin typeface="Calibri"/>
                <a:cs typeface="Calibri"/>
              </a:rPr>
              <a:t>is an </a:t>
            </a:r>
            <a:r>
              <a:rPr sz="2200" spc="-5" dirty="0">
                <a:latin typeface="Calibri"/>
                <a:cs typeface="Calibri"/>
              </a:rPr>
              <a:t>example: </a:t>
            </a:r>
            <a:r>
              <a:rPr sz="2200" dirty="0">
                <a:latin typeface="Calibri"/>
                <a:cs typeface="Calibri"/>
              </a:rPr>
              <a:t>a model-average </a:t>
            </a:r>
            <a:r>
              <a:rPr sz="2200" spc="-5" dirty="0">
                <a:latin typeface="Calibri"/>
                <a:cs typeface="Calibri"/>
              </a:rPr>
              <a:t>estimate takes </a:t>
            </a:r>
            <a:r>
              <a:rPr sz="2200" dirty="0">
                <a:latin typeface="Calibri"/>
                <a:cs typeface="Calibri"/>
              </a:rPr>
              <a:t>a weighted  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parameter estimates from </a:t>
            </a:r>
            <a:r>
              <a:rPr sz="2200" dirty="0">
                <a:latin typeface="Calibri"/>
                <a:cs typeface="Calibri"/>
              </a:rPr>
              <a:t>each model deemed to </a:t>
            </a:r>
            <a:r>
              <a:rPr sz="2200" spc="-5" dirty="0">
                <a:latin typeface="Calibri"/>
                <a:cs typeface="Calibri"/>
              </a:rPr>
              <a:t>have sufficient  </a:t>
            </a:r>
            <a:r>
              <a:rPr sz="2200" dirty="0">
                <a:latin typeface="Calibri"/>
                <a:cs typeface="Calibri"/>
              </a:rPr>
              <a:t>support.</a:t>
            </a:r>
          </a:p>
          <a:p>
            <a:pPr marL="12700" marR="4650105">
              <a:lnSpc>
                <a:spcPct val="203600"/>
              </a:lnSpc>
            </a:pPr>
            <a:r>
              <a:rPr sz="2200" dirty="0">
                <a:latin typeface="Calibri"/>
                <a:cs typeface="Calibri"/>
              </a:rPr>
              <a:t>Implemented in </a:t>
            </a:r>
            <a:r>
              <a:rPr sz="2200" spc="-5" dirty="0">
                <a:latin typeface="Courier New"/>
                <a:cs typeface="Courier New"/>
              </a:rPr>
              <a:t>MuMIn </a:t>
            </a:r>
            <a:r>
              <a:rPr sz="2200" spc="-5" dirty="0">
                <a:latin typeface="Calibri"/>
                <a:cs typeface="Calibri"/>
              </a:rPr>
              <a:t>package </a:t>
            </a:r>
            <a:r>
              <a:rPr sz="2200" dirty="0">
                <a:latin typeface="Calibri"/>
                <a:cs typeface="Calibri"/>
              </a:rPr>
              <a:t>in R.  The </a:t>
            </a:r>
            <a:r>
              <a:rPr sz="2200" spc="-5" dirty="0">
                <a:latin typeface="Calibri"/>
                <a:cs typeface="Calibri"/>
              </a:rPr>
              <a:t>best source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further information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</a:p>
          <a:p>
            <a:pPr marL="12700" marR="347345">
              <a:lnSpc>
                <a:spcPct val="101000"/>
              </a:lnSpc>
              <a:spcBef>
                <a:spcPts val="55"/>
              </a:spcBef>
            </a:pPr>
            <a:r>
              <a:rPr sz="2000" spc="-5" dirty="0">
                <a:latin typeface="Calibri"/>
                <a:cs typeface="Calibri"/>
              </a:rPr>
              <a:t>Burnham, </a:t>
            </a:r>
            <a:r>
              <a:rPr sz="2000" spc="-10" dirty="0">
                <a:latin typeface="Calibri"/>
                <a:cs typeface="Calibri"/>
              </a:rPr>
              <a:t>K. </a:t>
            </a:r>
            <a:r>
              <a:rPr sz="2000" spc="-5" dirty="0">
                <a:latin typeface="Calibri"/>
                <a:cs typeface="Calibri"/>
              </a:rPr>
              <a:t>P., and </a:t>
            </a:r>
            <a:r>
              <a:rPr sz="2000" spc="-10" dirty="0">
                <a:latin typeface="Calibri"/>
                <a:cs typeface="Calibri"/>
              </a:rPr>
              <a:t>D. R. </a:t>
            </a:r>
            <a:r>
              <a:rPr sz="2000" spc="-5" dirty="0">
                <a:latin typeface="Calibri"/>
                <a:cs typeface="Calibri"/>
              </a:rPr>
              <a:t>Anderson. </a:t>
            </a:r>
            <a:r>
              <a:rPr sz="2000" spc="-10" dirty="0">
                <a:latin typeface="Calibri"/>
                <a:cs typeface="Calibri"/>
              </a:rPr>
              <a:t>2002. </a:t>
            </a:r>
            <a:r>
              <a:rPr sz="2000" spc="-5" dirty="0">
                <a:latin typeface="Calibri"/>
                <a:cs typeface="Calibri"/>
              </a:rPr>
              <a:t>Model selection and </a:t>
            </a:r>
            <a:r>
              <a:rPr sz="2000" spc="-10" dirty="0">
                <a:latin typeface="Calibri"/>
                <a:cs typeface="Calibri"/>
              </a:rPr>
              <a:t>multimodel </a:t>
            </a:r>
            <a:r>
              <a:rPr sz="2000" spc="-5" dirty="0">
                <a:latin typeface="Calibri"/>
                <a:cs typeface="Calibri"/>
              </a:rPr>
              <a:t>inference: a  practical information-theoretic approach. 2nd.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York,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Springer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86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 </a:t>
            </a:r>
            <a:r>
              <a:rPr spc="-5" dirty="0"/>
              <a:t>data-dredging </a:t>
            </a:r>
            <a:r>
              <a:rPr dirty="0"/>
              <a:t>by formulating a </a:t>
            </a:r>
            <a:r>
              <a:rPr spc="-5" dirty="0"/>
              <a:t>set </a:t>
            </a:r>
            <a:r>
              <a:rPr dirty="0"/>
              <a:t>of </a:t>
            </a:r>
            <a:r>
              <a:rPr spc="-5" dirty="0"/>
              <a:t>candidate</a:t>
            </a:r>
            <a:r>
              <a:rPr spc="-4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209800"/>
            <a:ext cx="9242425" cy="2407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7211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information-theoretic </a:t>
            </a:r>
            <a:r>
              <a:rPr sz="2200" dirty="0">
                <a:latin typeface="Calibri"/>
                <a:cs typeface="Calibri"/>
              </a:rPr>
              <a:t>approach </a:t>
            </a:r>
            <a:r>
              <a:rPr sz="2200" spc="-5" dirty="0">
                <a:latin typeface="Calibri"/>
                <a:cs typeface="Calibri"/>
              </a:rPr>
              <a:t>shows it </a:t>
            </a:r>
            <a:r>
              <a:rPr sz="2200" spc="-10" dirty="0">
                <a:latin typeface="Calibri"/>
                <a:cs typeface="Calibri"/>
              </a:rPr>
              <a:t>true advantage </a:t>
            </a:r>
            <a:r>
              <a:rPr sz="2200" spc="-5" dirty="0">
                <a:latin typeface="Calibri"/>
                <a:cs typeface="Calibri"/>
              </a:rPr>
              <a:t>when comparing  </a:t>
            </a:r>
            <a:r>
              <a:rPr sz="2200" dirty="0">
                <a:latin typeface="Calibri"/>
                <a:cs typeface="Calibri"/>
              </a:rPr>
              <a:t>alternative </a:t>
            </a:r>
            <a:r>
              <a:rPr sz="2200" spc="-5" dirty="0">
                <a:latin typeface="Calibri"/>
                <a:cs typeface="Calibri"/>
              </a:rPr>
              <a:t>conceptual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mathematical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5" dirty="0">
                <a:latin typeface="Calibri"/>
                <a:cs typeface="Calibri"/>
              </a:rPr>
              <a:t>to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This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where </a:t>
            </a:r>
            <a:r>
              <a:rPr sz="2200" b="1" spc="-10" dirty="0">
                <a:latin typeface="Calibri"/>
                <a:cs typeface="Calibri"/>
              </a:rPr>
              <a:t>data </a:t>
            </a:r>
            <a:r>
              <a:rPr sz="2200" b="1" spc="-5" dirty="0">
                <a:latin typeface="Calibri"/>
                <a:cs typeface="Calibri"/>
              </a:rPr>
              <a:t>dredging ends and science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begins.</a:t>
            </a:r>
            <a:endParaRPr sz="2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considered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“null” </a:t>
            </a:r>
            <a:r>
              <a:rPr sz="2200" dirty="0">
                <a:latin typeface="Calibri"/>
                <a:cs typeface="Calibri"/>
              </a:rPr>
              <a:t>model. Rather,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evaluated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5" dirty="0">
                <a:latin typeface="Calibri"/>
                <a:cs typeface="Calibri"/>
              </a:rPr>
              <a:t>same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footing.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Adaptive evolution </a:t>
            </a:r>
            <a:r>
              <a:rPr spc="-10" dirty="0"/>
              <a:t>in </a:t>
            </a:r>
            <a:r>
              <a:rPr spc="-5" dirty="0"/>
              <a:t>the fossil</a:t>
            </a:r>
            <a:r>
              <a:rPr spc="30" dirty="0"/>
              <a:t> </a:t>
            </a:r>
            <a:r>
              <a:rPr spc="-5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271836"/>
            <a:ext cx="4380865" cy="277152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R="58419"/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dirty="0">
                <a:latin typeface="Calibri"/>
                <a:cs typeface="Calibri"/>
              </a:rPr>
              <a:t>Armor </a:t>
            </a:r>
            <a:r>
              <a:rPr sz="2200" spc="-5" dirty="0">
                <a:latin typeface="Calibri"/>
                <a:cs typeface="Calibri"/>
              </a:rPr>
              <a:t>measurements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5000  </a:t>
            </a:r>
            <a:r>
              <a:rPr sz="2200" dirty="0">
                <a:latin typeface="Calibri"/>
                <a:cs typeface="Calibri"/>
              </a:rPr>
              <a:t>fossil </a:t>
            </a:r>
            <a:r>
              <a:rPr sz="2200" i="1" spc="-5" dirty="0">
                <a:latin typeface="Calibri"/>
                <a:cs typeface="Calibri"/>
              </a:rPr>
              <a:t>Gasterosteus </a:t>
            </a:r>
            <a:r>
              <a:rPr sz="2200" i="1" spc="-10" dirty="0">
                <a:latin typeface="Calibri"/>
                <a:cs typeface="Calibri"/>
              </a:rPr>
              <a:t>doryssus  </a:t>
            </a:r>
            <a:r>
              <a:rPr sz="2200" dirty="0">
                <a:latin typeface="Calibri"/>
                <a:cs typeface="Calibri"/>
              </a:rPr>
              <a:t>(threespine </a:t>
            </a:r>
            <a:r>
              <a:rPr sz="2200" spc="-5" dirty="0">
                <a:latin typeface="Calibri"/>
                <a:cs typeface="Calibri"/>
              </a:rPr>
              <a:t>stickleback)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5" dirty="0">
                <a:latin typeface="Calibri"/>
                <a:cs typeface="Calibri"/>
              </a:rPr>
              <a:t>open  </a:t>
            </a:r>
            <a:r>
              <a:rPr sz="2200" spc="-5" dirty="0">
                <a:latin typeface="Calibri"/>
                <a:cs typeface="Calibri"/>
              </a:rPr>
              <a:t>pit diatomite </a:t>
            </a:r>
            <a:r>
              <a:rPr sz="2200" dirty="0">
                <a:latin typeface="Calibri"/>
                <a:cs typeface="Calibri"/>
              </a:rPr>
              <a:t>mine 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Nevada.</a:t>
            </a:r>
            <a:endParaRPr sz="2200" dirty="0">
              <a:latin typeface="Calibri"/>
              <a:cs typeface="Calibri"/>
            </a:endParaRPr>
          </a:p>
          <a:p>
            <a:pPr marR="100965"/>
            <a:r>
              <a:rPr sz="2200" dirty="0">
                <a:latin typeface="Calibri"/>
                <a:cs typeface="Calibri"/>
              </a:rPr>
              <a:t>Time=0 </a:t>
            </a:r>
            <a:r>
              <a:rPr sz="2200" spc="-5" dirty="0">
                <a:latin typeface="Calibri"/>
                <a:cs typeface="Calibri"/>
              </a:rPr>
              <a:t>corresponds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first  appearance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highly-armored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 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fossil record.</a:t>
            </a:r>
            <a:endParaRPr sz="2200" dirty="0">
              <a:latin typeface="Calibri"/>
              <a:cs typeface="Calibri"/>
            </a:endParaRPr>
          </a:p>
          <a:p>
            <a:endParaRPr sz="21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1621" y="1188083"/>
            <a:ext cx="5462270" cy="600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BE742-1A62-4E79-B2ED-D1C15E1E4B7E}"/>
              </a:ext>
            </a:extLst>
          </p:cNvPr>
          <p:cNvSpPr txBox="1"/>
          <p:nvPr/>
        </p:nvSpPr>
        <p:spPr>
          <a:xfrm>
            <a:off x="990600" y="5952466"/>
            <a:ext cx="548640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800" dirty="0">
                <a:latin typeface="Calibri"/>
                <a:cs typeface="Calibri"/>
              </a:rPr>
              <a:t>G. </a:t>
            </a:r>
            <a:r>
              <a:rPr lang="en-GB" sz="1800" spc="-5" dirty="0">
                <a:latin typeface="Calibri"/>
                <a:cs typeface="Calibri"/>
              </a:rPr>
              <a:t>Hunt, </a:t>
            </a:r>
            <a:r>
              <a:rPr lang="en-GB" sz="1800" spc="5" dirty="0">
                <a:latin typeface="Calibri"/>
                <a:cs typeface="Calibri"/>
              </a:rPr>
              <a:t>M. </a:t>
            </a:r>
            <a:r>
              <a:rPr lang="en-GB" sz="1800" spc="-5" dirty="0">
                <a:latin typeface="Calibri"/>
                <a:cs typeface="Calibri"/>
              </a:rPr>
              <a:t>A. </a:t>
            </a:r>
            <a:r>
              <a:rPr lang="en-GB" sz="1800" dirty="0">
                <a:latin typeface="Calibri"/>
                <a:cs typeface="Calibri"/>
              </a:rPr>
              <a:t>Bell </a:t>
            </a:r>
            <a:r>
              <a:rPr lang="en-GB" sz="1800" spc="5" dirty="0">
                <a:latin typeface="Calibri"/>
                <a:cs typeface="Calibri"/>
              </a:rPr>
              <a:t>&amp; M. </a:t>
            </a:r>
            <a:r>
              <a:rPr lang="en-GB" sz="1800" dirty="0">
                <a:latin typeface="Calibri"/>
                <a:cs typeface="Calibri"/>
              </a:rPr>
              <a:t>P Travis</a:t>
            </a:r>
            <a:r>
              <a:rPr lang="en-GB" sz="1800" spc="-150" dirty="0">
                <a:latin typeface="Calibri"/>
                <a:cs typeface="Calibri"/>
              </a:rPr>
              <a:t> </a:t>
            </a:r>
            <a:r>
              <a:rPr lang="en-GB" sz="1800" spc="-5" dirty="0">
                <a:latin typeface="Calibri"/>
                <a:cs typeface="Calibri"/>
              </a:rPr>
              <a:t>2008,</a:t>
            </a:r>
            <a:endParaRPr lang="en-GB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GB" sz="1800" i="1" spc="-5" dirty="0">
                <a:latin typeface="Calibri"/>
                <a:cs typeface="Calibri"/>
              </a:rPr>
              <a:t>Evolution </a:t>
            </a:r>
            <a:r>
              <a:rPr lang="en-GB" sz="1800" spc="-5" dirty="0">
                <a:latin typeface="Calibri"/>
                <a:cs typeface="Calibri"/>
              </a:rPr>
              <a:t>62:</a:t>
            </a:r>
            <a:r>
              <a:rPr lang="en-GB" sz="1800" spc="-15" dirty="0">
                <a:latin typeface="Calibri"/>
                <a:cs typeface="Calibri"/>
              </a:rPr>
              <a:t> </a:t>
            </a:r>
            <a:r>
              <a:rPr lang="en-GB" sz="1800" spc="-5" dirty="0">
                <a:latin typeface="Calibri"/>
                <a:cs typeface="Calibri"/>
              </a:rPr>
              <a:t>700–710.</a:t>
            </a:r>
            <a:endParaRPr lang="en-GB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635" y="2668302"/>
            <a:ext cx="4861076" cy="4311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556" y="2453740"/>
            <a:ext cx="3662044" cy="341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spc="20" dirty="0"/>
              <a:t> </a:t>
            </a:r>
            <a:r>
              <a:rPr spc="-5" dirty="0"/>
              <a:t>best?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8819" y="1599692"/>
            <a:ext cx="9168765" cy="70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Data: Trade-off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wings and horns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spc="5" dirty="0">
                <a:latin typeface="Calibri"/>
                <a:cs typeface="Calibri"/>
              </a:rPr>
              <a:t>19 </a:t>
            </a:r>
            <a:r>
              <a:rPr sz="2200" dirty="0">
                <a:latin typeface="Calibri"/>
                <a:cs typeface="Calibri"/>
              </a:rPr>
              <a:t>females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beetle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i="1" spc="-5" dirty="0">
                <a:latin typeface="Calibri"/>
                <a:cs typeface="Calibri"/>
              </a:rPr>
              <a:t>Onthophagus </a:t>
            </a:r>
            <a:r>
              <a:rPr sz="2200" i="1" dirty="0">
                <a:latin typeface="Calibri"/>
                <a:cs typeface="Calibri"/>
              </a:rPr>
              <a:t>sagittarius</a:t>
            </a:r>
            <a:r>
              <a:rPr sz="2200" dirty="0">
                <a:latin typeface="Calibri"/>
                <a:cs typeface="Calibri"/>
              </a:rPr>
              <a:t>. Both variables are </a:t>
            </a:r>
            <a:r>
              <a:rPr sz="2200" spc="-5" dirty="0">
                <a:latin typeface="Calibri"/>
                <a:cs typeface="Calibri"/>
              </a:rPr>
              <a:t>size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556" y="5980626"/>
            <a:ext cx="3459479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Emlen, D. </a:t>
            </a:r>
            <a:r>
              <a:rPr sz="1800" dirty="0">
                <a:latin typeface="Calibri"/>
                <a:cs typeface="Calibri"/>
              </a:rPr>
              <a:t>J. </a:t>
            </a:r>
            <a:r>
              <a:rPr sz="1800" spc="-5" dirty="0">
                <a:latin typeface="Calibri"/>
                <a:cs typeface="Calibri"/>
              </a:rPr>
              <a:t>2001. Costs and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diversification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exaggerated </a:t>
            </a:r>
            <a:r>
              <a:rPr sz="1800" spc="5" dirty="0">
                <a:latin typeface="Calibri"/>
                <a:cs typeface="Calibri"/>
              </a:rPr>
              <a:t>animal  </a:t>
            </a:r>
            <a:r>
              <a:rPr sz="1800" spc="-5" dirty="0">
                <a:latin typeface="Calibri"/>
                <a:cs typeface="Calibri"/>
              </a:rPr>
              <a:t>structures. Science 291: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1534-1536.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Adaptive evolution </a:t>
            </a:r>
            <a:r>
              <a:rPr spc="-10" dirty="0"/>
              <a:t>in </a:t>
            </a:r>
            <a:r>
              <a:rPr spc="-5" dirty="0"/>
              <a:t>the fossil</a:t>
            </a:r>
            <a:r>
              <a:rPr spc="30" dirty="0"/>
              <a:t> </a:t>
            </a:r>
            <a:r>
              <a:rPr spc="-5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872" y="3352800"/>
            <a:ext cx="3985895" cy="17246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previous analysis </a:t>
            </a:r>
            <a:r>
              <a:rPr sz="2200" dirty="0">
                <a:latin typeface="Calibri"/>
                <a:cs typeface="Calibri"/>
              </a:rPr>
              <a:t>was </a:t>
            </a:r>
            <a:r>
              <a:rPr sz="2200" spc="-5" dirty="0">
                <a:latin typeface="Calibri"/>
                <a:cs typeface="Calibri"/>
              </a:rPr>
              <a:t>not able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reject a </a:t>
            </a:r>
            <a:r>
              <a:rPr sz="2200" spc="-5" dirty="0">
                <a:latin typeface="Calibri"/>
                <a:cs typeface="Calibri"/>
              </a:rPr>
              <a:t>null hypothesis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random  drift </a:t>
            </a:r>
            <a:r>
              <a:rPr sz="2200" dirty="0">
                <a:latin typeface="Calibri"/>
                <a:cs typeface="Calibri"/>
              </a:rPr>
              <a:t>in the trait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generation </a:t>
            </a:r>
            <a:r>
              <a:rPr sz="2200" dirty="0">
                <a:latin typeface="Calibri"/>
                <a:cs typeface="Calibri"/>
              </a:rPr>
              <a:t>= 2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years</a:t>
            </a:r>
          </a:p>
        </p:txBody>
      </p:sp>
      <p:sp>
        <p:nvSpPr>
          <p:cNvPr id="4" name="object 4"/>
          <p:cNvSpPr/>
          <p:nvPr/>
        </p:nvSpPr>
        <p:spPr>
          <a:xfrm>
            <a:off x="5271771" y="1186178"/>
            <a:ext cx="5440678" cy="598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Adaptive evolution </a:t>
            </a:r>
            <a:r>
              <a:rPr spc="-10" dirty="0"/>
              <a:t>in </a:t>
            </a:r>
            <a:r>
              <a:rPr spc="-5" dirty="0"/>
              <a:t>the fossil</a:t>
            </a:r>
            <a:r>
              <a:rPr spc="30" dirty="0"/>
              <a:t> </a:t>
            </a:r>
            <a:r>
              <a:rPr spc="-5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828800"/>
            <a:ext cx="9527540" cy="37731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4386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Hunt </a:t>
            </a:r>
            <a:r>
              <a:rPr sz="2200" dirty="0">
                <a:latin typeface="Calibri"/>
                <a:cs typeface="Calibri"/>
              </a:rPr>
              <a:t>et al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AIC criterion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compare </a:t>
            </a:r>
            <a:r>
              <a:rPr sz="2200" dirty="0">
                <a:latin typeface="Calibri"/>
                <a:cs typeface="Calibri"/>
              </a:rPr>
              <a:t>the fits </a:t>
            </a:r>
            <a:r>
              <a:rPr sz="2200" spc="-5" dirty="0">
                <a:latin typeface="Calibri"/>
                <a:cs typeface="Calibri"/>
              </a:rPr>
              <a:t>of two evolutionary </a:t>
            </a:r>
            <a:r>
              <a:rPr sz="2200" dirty="0">
                <a:latin typeface="Calibri"/>
                <a:cs typeface="Calibri"/>
              </a:rPr>
              <a:t>models  fitted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200" b="1" spc="-5" dirty="0">
                <a:latin typeface="Calibri"/>
                <a:cs typeface="Calibri"/>
              </a:rPr>
              <a:t>Neutral random </a:t>
            </a:r>
            <a:r>
              <a:rPr sz="2200" b="1" dirty="0">
                <a:latin typeface="Calibri"/>
                <a:cs typeface="Calibri"/>
              </a:rPr>
              <a:t>walk </a:t>
            </a:r>
            <a:r>
              <a:rPr sz="2200" dirty="0">
                <a:latin typeface="Calibri"/>
                <a:cs typeface="Calibri"/>
              </a:rPr>
              <a:t>(like </a:t>
            </a:r>
            <a:r>
              <a:rPr sz="2200" spc="-5" dirty="0">
                <a:latin typeface="Calibri"/>
                <a:cs typeface="Calibri"/>
              </a:rPr>
              <a:t>Brownian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motion)</a:t>
            </a:r>
            <a:endParaRPr sz="2200" dirty="0">
              <a:latin typeface="Calibri"/>
              <a:cs typeface="Calibri"/>
            </a:endParaRPr>
          </a:p>
          <a:p>
            <a:pPr marL="12700" marR="846455">
              <a:lnSpc>
                <a:spcPts val="2690"/>
              </a:lnSpc>
              <a:spcBef>
                <a:spcPts val="70"/>
              </a:spcBef>
            </a:pPr>
            <a:r>
              <a:rPr sz="2200" spc="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parameters need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estimated </a:t>
            </a:r>
            <a:r>
              <a:rPr sz="2200" spc="-10" dirty="0">
                <a:latin typeface="Calibri"/>
                <a:cs typeface="Calibri"/>
              </a:rPr>
              <a:t>from the </a:t>
            </a:r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spc="5" dirty="0">
                <a:latin typeface="Calibri"/>
                <a:cs typeface="Calibri"/>
              </a:rPr>
              <a:t>1)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dirty="0">
                <a:latin typeface="Calibri"/>
                <a:cs typeface="Calibri"/>
              </a:rPr>
              <a:t>trait </a:t>
            </a:r>
            <a:r>
              <a:rPr sz="2200" spc="-5" dirty="0">
                <a:latin typeface="Calibri"/>
                <a:cs typeface="Calibri"/>
              </a:rPr>
              <a:t>mean; </a:t>
            </a:r>
            <a:r>
              <a:rPr sz="2200" spc="5" dirty="0">
                <a:latin typeface="Calibri"/>
                <a:cs typeface="Calibri"/>
              </a:rPr>
              <a:t>2)  </a:t>
            </a:r>
            <a:r>
              <a:rPr sz="2200" dirty="0">
                <a:latin typeface="Calibri"/>
                <a:cs typeface="Calibri"/>
              </a:rPr>
              <a:t>variance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random step </a:t>
            </a:r>
            <a:r>
              <a:rPr sz="2200" spc="-5" dirty="0">
                <a:latin typeface="Calibri"/>
                <a:cs typeface="Calibri"/>
              </a:rPr>
              <a:t>size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generation.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3370" algn="l"/>
              </a:tabLst>
            </a:pPr>
            <a:r>
              <a:rPr sz="2200" b="1" spc="-5" dirty="0">
                <a:latin typeface="Calibri"/>
                <a:cs typeface="Calibri"/>
              </a:rPr>
              <a:t>Adaptive peak </a:t>
            </a:r>
            <a:r>
              <a:rPr sz="2200" b="1" dirty="0">
                <a:latin typeface="Calibri"/>
                <a:cs typeface="Calibri"/>
              </a:rPr>
              <a:t>shift </a:t>
            </a:r>
            <a:r>
              <a:rPr sz="2200" spc="-5" dirty="0">
                <a:latin typeface="Calibri"/>
                <a:cs typeface="Calibri"/>
              </a:rPr>
              <a:t>(Orstein–Uhlenbeck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process)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Four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estimated: </a:t>
            </a:r>
            <a:r>
              <a:rPr sz="2200" spc="5" dirty="0">
                <a:latin typeface="Calibri"/>
                <a:cs typeface="Calibri"/>
              </a:rPr>
              <a:t>1)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dirty="0">
                <a:latin typeface="Calibri"/>
                <a:cs typeface="Calibri"/>
              </a:rPr>
              <a:t>trait </a:t>
            </a:r>
            <a:r>
              <a:rPr sz="2200" spc="-10" dirty="0">
                <a:latin typeface="Calibri"/>
                <a:cs typeface="Calibri"/>
              </a:rPr>
              <a:t>mean; 2) </a:t>
            </a:r>
            <a:r>
              <a:rPr sz="2200" spc="-5" dirty="0">
                <a:latin typeface="Calibri"/>
                <a:cs typeface="Calibri"/>
              </a:rPr>
              <a:t>variance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random  </a:t>
            </a:r>
            <a:r>
              <a:rPr sz="2200" dirty="0">
                <a:latin typeface="Calibri"/>
                <a:cs typeface="Calibri"/>
              </a:rPr>
              <a:t>step </a:t>
            </a:r>
            <a:r>
              <a:rPr sz="2200" spc="-5" dirty="0">
                <a:latin typeface="Calibri"/>
                <a:cs typeface="Calibri"/>
              </a:rPr>
              <a:t>size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generation; </a:t>
            </a:r>
            <a:r>
              <a:rPr sz="2200" spc="5" dirty="0">
                <a:latin typeface="Calibri"/>
                <a:cs typeface="Calibri"/>
              </a:rPr>
              <a:t>3) </a:t>
            </a:r>
            <a:r>
              <a:rPr sz="2200" spc="-5" dirty="0">
                <a:latin typeface="Calibri"/>
                <a:cs typeface="Calibri"/>
              </a:rPr>
              <a:t>phenotypic </a:t>
            </a:r>
            <a:r>
              <a:rPr sz="2200" dirty="0">
                <a:latin typeface="Calibri"/>
                <a:cs typeface="Calibri"/>
              </a:rPr>
              <a:t>position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 “optimum”; </a:t>
            </a:r>
            <a:r>
              <a:rPr sz="2200" spc="5" dirty="0">
                <a:latin typeface="Calibri"/>
                <a:cs typeface="Calibri"/>
              </a:rPr>
              <a:t>4) </a:t>
            </a:r>
            <a:r>
              <a:rPr sz="2200" spc="-5" dirty="0">
                <a:latin typeface="Calibri"/>
                <a:cs typeface="Calibri"/>
              </a:rPr>
              <a:t>strength 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“pull” toward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optimum.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Adaptive evolution </a:t>
            </a:r>
            <a:r>
              <a:rPr spc="-10" dirty="0"/>
              <a:t>in </a:t>
            </a:r>
            <a:r>
              <a:rPr spc="-5" dirty="0"/>
              <a:t>the fossil</a:t>
            </a:r>
            <a:r>
              <a:rPr spc="30" dirty="0"/>
              <a:t> </a:t>
            </a:r>
            <a:r>
              <a:rPr spc="-5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7279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Results: AIC difference </a:t>
            </a:r>
            <a:r>
              <a:rPr sz="2200" dirty="0">
                <a:latin typeface="Calibri"/>
                <a:cs typeface="Calibri"/>
              </a:rPr>
              <a:t>(Δ)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neutral </a:t>
            </a:r>
            <a:r>
              <a:rPr sz="2200" spc="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(no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803396"/>
            <a:ext cx="9537065" cy="206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adaptive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beats neutral drift for all three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traits.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Akaike weight is the </a:t>
            </a:r>
            <a:r>
              <a:rPr sz="2200" spc="-5" dirty="0">
                <a:latin typeface="Calibri"/>
                <a:cs typeface="Calibri"/>
              </a:rPr>
              <a:t>weight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evidence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favor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model </a:t>
            </a:r>
            <a:r>
              <a:rPr sz="2200" spc="-5" dirty="0">
                <a:latin typeface="Calibri"/>
                <a:cs typeface="Calibri"/>
              </a:rPr>
              <a:t>being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best </a:t>
            </a:r>
            <a:r>
              <a:rPr sz="2200" dirty="0">
                <a:latin typeface="Calibri"/>
                <a:cs typeface="Calibri"/>
              </a:rPr>
              <a:t>model  among the set </a:t>
            </a:r>
            <a:r>
              <a:rPr sz="2200" spc="-10" dirty="0">
                <a:latin typeface="Calibri"/>
                <a:cs typeface="Calibri"/>
              </a:rPr>
              <a:t>being </a:t>
            </a:r>
            <a:r>
              <a:rPr sz="2200" spc="-5" dirty="0">
                <a:latin typeface="Calibri"/>
                <a:cs typeface="Calibri"/>
              </a:rPr>
              <a:t>considered, and assuming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models in the set  </a:t>
            </a:r>
            <a:r>
              <a:rPr sz="2200" spc="-5" dirty="0">
                <a:latin typeface="Calibri"/>
                <a:cs typeface="Calibri"/>
              </a:rPr>
              <a:t>really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best.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95% confidence 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 is </a:t>
            </a:r>
            <a:r>
              <a:rPr sz="2200" spc="-5" dirty="0">
                <a:latin typeface="Calibri"/>
                <a:cs typeface="Calibri"/>
              </a:rPr>
              <a:t>obtained by ranking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models  and </a:t>
            </a:r>
            <a:r>
              <a:rPr sz="2200" dirty="0">
                <a:latin typeface="Calibri"/>
                <a:cs typeface="Calibri"/>
              </a:rPr>
              <a:t>summing the weights </a:t>
            </a:r>
            <a:r>
              <a:rPr sz="2200" spc="-5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cumulative </a:t>
            </a:r>
            <a:r>
              <a:rPr sz="2200" dirty="0">
                <a:latin typeface="Calibri"/>
                <a:cs typeface="Calibri"/>
              </a:rPr>
              <a:t>sum </a:t>
            </a:r>
            <a:r>
              <a:rPr sz="2200" spc="-5" dirty="0">
                <a:latin typeface="Calibri"/>
                <a:cs typeface="Calibri"/>
              </a:rPr>
              <a:t>reaches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0.95.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561" y="1847213"/>
            <a:ext cx="10233660" cy="198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Adaptive evolution </a:t>
            </a:r>
            <a:r>
              <a:rPr spc="-10" dirty="0"/>
              <a:t>in </a:t>
            </a:r>
            <a:r>
              <a:rPr spc="-5" dirty="0"/>
              <a:t>the fossil</a:t>
            </a:r>
            <a:r>
              <a:rPr spc="30" dirty="0"/>
              <a:t> </a:t>
            </a:r>
            <a:r>
              <a:rPr spc="-5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3711955"/>
            <a:ext cx="9413240" cy="24072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sz="2200" spc="-5" dirty="0">
                <a:latin typeface="Calibri"/>
                <a:cs typeface="Calibri"/>
              </a:rPr>
              <a:t>Stepping </a:t>
            </a:r>
            <a:r>
              <a:rPr sz="2200" dirty="0">
                <a:latin typeface="Calibri"/>
                <a:cs typeface="Calibri"/>
              </a:rPr>
              <a:t>back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model selection approach, </a:t>
            </a:r>
            <a:r>
              <a:rPr sz="2200" dirty="0">
                <a:latin typeface="Calibri"/>
                <a:cs typeface="Calibri"/>
              </a:rPr>
              <a:t>the authors </a:t>
            </a:r>
            <a:r>
              <a:rPr sz="2200" spc="-5" dirty="0">
                <a:latin typeface="Calibri"/>
                <a:cs typeface="Calibri"/>
              </a:rPr>
              <a:t>showed </a:t>
            </a:r>
            <a:r>
              <a:rPr sz="2200" spc="-10" dirty="0">
                <a:latin typeface="Calibri"/>
                <a:cs typeface="Calibri"/>
              </a:rPr>
              <a:t>that the  </a:t>
            </a:r>
            <a:r>
              <a:rPr sz="2200" dirty="0">
                <a:latin typeface="Calibri"/>
                <a:cs typeface="Calibri"/>
              </a:rPr>
              <a:t>adaptive model </a:t>
            </a:r>
            <a:r>
              <a:rPr sz="2200" spc="-5" dirty="0">
                <a:latin typeface="Calibri"/>
                <a:cs typeface="Calibri"/>
              </a:rPr>
              <a:t>rejects neutrality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likelihood ratio test (here </a:t>
            </a:r>
            <a:r>
              <a:rPr sz="2200" dirty="0">
                <a:latin typeface="Calibri"/>
                <a:cs typeface="Calibri"/>
              </a:rPr>
              <a:t>the 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i="1" spc="-10" dirty="0">
                <a:latin typeface="Calibri"/>
                <a:cs typeface="Calibri"/>
              </a:rPr>
              <a:t>not 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equal footing </a:t>
            </a:r>
            <a:r>
              <a:rPr sz="2200" dirty="0">
                <a:latin typeface="Calibri"/>
                <a:cs typeface="Calibri"/>
              </a:rPr>
              <a:t>– 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them,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simpler,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-1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hypothesis).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120014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suggests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even </a:t>
            </a:r>
            <a:r>
              <a:rPr sz="2200" spc="-10" dirty="0">
                <a:latin typeface="Calibri"/>
                <a:cs typeface="Calibri"/>
              </a:rPr>
              <a:t>under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conventional hypothesis testing framework,  </a:t>
            </a:r>
            <a:r>
              <a:rPr sz="2200" dirty="0">
                <a:latin typeface="Calibri"/>
                <a:cs typeface="Calibri"/>
              </a:rPr>
              <a:t>specifying 2 </a:t>
            </a:r>
            <a:r>
              <a:rPr sz="2200" spc="-5" dirty="0">
                <a:latin typeface="Calibri"/>
                <a:cs typeface="Calibri"/>
              </a:rPr>
              <a:t>specific candidate </a:t>
            </a:r>
            <a:r>
              <a:rPr sz="2200" dirty="0">
                <a:latin typeface="Calibri"/>
                <a:cs typeface="Calibri"/>
              </a:rPr>
              <a:t>models is </a:t>
            </a:r>
            <a:r>
              <a:rPr sz="2200" spc="-5" dirty="0">
                <a:latin typeface="Calibri"/>
                <a:cs typeface="Calibri"/>
              </a:rPr>
              <a:t>already superior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an approach in which  the </a:t>
            </a:r>
            <a:r>
              <a:rPr sz="2200" spc="-5" dirty="0">
                <a:latin typeface="Calibri"/>
                <a:cs typeface="Calibri"/>
              </a:rPr>
              <a:t>alternative hypothesis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merely “everything but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hypothesis.”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71" y="1379816"/>
            <a:ext cx="10256632" cy="1991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52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450070" cy="4796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lang="en-GB" sz="2200" spc="-5" dirty="0">
                <a:latin typeface="Calibri"/>
                <a:cs typeface="Calibri"/>
              </a:rPr>
              <a:t>Stepwise elimination </a:t>
            </a:r>
            <a:r>
              <a:rPr lang="en-GB" sz="2200" spc="5" dirty="0">
                <a:latin typeface="Calibri"/>
                <a:cs typeface="Calibri"/>
              </a:rPr>
              <a:t>of </a:t>
            </a:r>
            <a:r>
              <a:rPr lang="en-GB" sz="2200" spc="-5" dirty="0">
                <a:latin typeface="Calibri"/>
                <a:cs typeface="Calibri"/>
              </a:rPr>
              <a:t>terms and null hypothesis significance testing </a:t>
            </a:r>
            <a:r>
              <a:rPr lang="en-GB" sz="2200" dirty="0">
                <a:latin typeface="Calibri"/>
                <a:cs typeface="Calibri"/>
              </a:rPr>
              <a:t>is not the  ideal approach for model </a:t>
            </a:r>
            <a:r>
              <a:rPr lang="en-GB" sz="2200" spc="-5" dirty="0">
                <a:latin typeface="Calibri"/>
                <a:cs typeface="Calibri"/>
              </a:rPr>
              <a:t>selection. </a:t>
            </a:r>
            <a:r>
              <a:rPr lang="en-GB" sz="2200" b="1" spc="-5" dirty="0">
                <a:latin typeface="Calibri"/>
                <a:cs typeface="Calibri"/>
              </a:rPr>
              <a:t>Information-theoretic approaches have explicit </a:t>
            </a:r>
            <a:r>
              <a:rPr lang="en-GB" sz="2200" b="1" dirty="0">
                <a:latin typeface="Calibri"/>
                <a:cs typeface="Calibri"/>
              </a:rPr>
              <a:t>criteria </a:t>
            </a:r>
            <a:r>
              <a:rPr lang="en-GB" sz="2200" b="1" spc="-5" dirty="0">
                <a:latin typeface="Calibri"/>
                <a:cs typeface="Calibri"/>
              </a:rPr>
              <a:t>and better</a:t>
            </a:r>
            <a:r>
              <a:rPr lang="en-GB" sz="2200" b="1" dirty="0">
                <a:latin typeface="Calibri"/>
                <a:cs typeface="Calibri"/>
              </a:rPr>
              <a:t> </a:t>
            </a:r>
            <a:r>
              <a:rPr lang="en-GB" sz="2200" b="1" spc="-5" dirty="0">
                <a:latin typeface="Calibri"/>
                <a:cs typeface="Calibri"/>
              </a:rPr>
              <a:t>properties.</a:t>
            </a:r>
            <a:endParaRPr lang="en-GB" sz="2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approach involves giving up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213995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These </a:t>
            </a:r>
            <a:r>
              <a:rPr sz="2200" spc="-15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approaches </a:t>
            </a:r>
            <a:r>
              <a:rPr sz="2200" dirty="0">
                <a:latin typeface="Calibri"/>
                <a:cs typeface="Calibri"/>
              </a:rPr>
              <a:t>work best </a:t>
            </a:r>
            <a:r>
              <a:rPr sz="2200" spc="-5" dirty="0">
                <a:latin typeface="Calibri"/>
                <a:cs typeface="Calibri"/>
              </a:rPr>
              <a:t>when thoughtful science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specify the  candidate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under </a:t>
            </a:r>
            <a:r>
              <a:rPr sz="2200" dirty="0">
                <a:latin typeface="Calibri"/>
                <a:cs typeface="Calibri"/>
              </a:rPr>
              <a:t>consideration </a:t>
            </a:r>
            <a:r>
              <a:rPr sz="2200" spc="-10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testing (minimizing data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dredging).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11874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Working </a:t>
            </a:r>
            <a:r>
              <a:rPr sz="2200" dirty="0">
                <a:latin typeface="Calibri"/>
                <a:cs typeface="Calibri"/>
              </a:rPr>
              <a:t>with a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models that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data about </a:t>
            </a:r>
            <a:r>
              <a:rPr sz="2200" spc="-5" dirty="0">
                <a:latin typeface="Calibri"/>
                <a:cs typeface="Calibri"/>
              </a:rPr>
              <a:t>equally </a:t>
            </a:r>
            <a:r>
              <a:rPr sz="2200" dirty="0">
                <a:latin typeface="Calibri"/>
                <a:cs typeface="Calibri"/>
              </a:rPr>
              <a:t>well, rather than </a:t>
            </a:r>
            <a:r>
              <a:rPr sz="2200" spc="-5" dirty="0">
                <a:latin typeface="Calibri"/>
                <a:cs typeface="Calibri"/>
              </a:rPr>
              <a:t>with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one single best </a:t>
            </a:r>
            <a:r>
              <a:rPr sz="2200" dirty="0">
                <a:latin typeface="Calibri"/>
                <a:cs typeface="Calibri"/>
              </a:rPr>
              <a:t>model, recognizes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there is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uncertainty.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264795">
              <a:lnSpc>
                <a:spcPct val="101800"/>
              </a:lnSpc>
            </a:pPr>
            <a:r>
              <a:rPr sz="2200" b="1" spc="-5" dirty="0">
                <a:latin typeface="Calibri"/>
                <a:cs typeface="Calibri"/>
              </a:rPr>
              <a:t>If </a:t>
            </a:r>
            <a:r>
              <a:rPr sz="2200" b="1" spc="5" dirty="0">
                <a:latin typeface="Calibri"/>
                <a:cs typeface="Calibri"/>
              </a:rPr>
              <a:t>you </a:t>
            </a:r>
            <a:r>
              <a:rPr sz="2200" b="1" dirty="0">
                <a:latin typeface="Calibri"/>
                <a:cs typeface="Calibri"/>
              </a:rPr>
              <a:t>want more </a:t>
            </a:r>
            <a:r>
              <a:rPr sz="2200" b="1" spc="-5" dirty="0">
                <a:latin typeface="Calibri"/>
                <a:cs typeface="Calibri"/>
              </a:rPr>
              <a:t>certainty </a:t>
            </a:r>
            <a:r>
              <a:rPr sz="2200" b="1" dirty="0">
                <a:latin typeface="Calibri"/>
                <a:cs typeface="Calibri"/>
              </a:rPr>
              <a:t>about which </a:t>
            </a:r>
            <a:r>
              <a:rPr sz="2200" b="1" spc="-5" dirty="0">
                <a:latin typeface="Calibri"/>
                <a:cs typeface="Calibri"/>
              </a:rPr>
              <a:t>variables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cause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variation </a:t>
            </a:r>
            <a:r>
              <a:rPr sz="2200" b="1" dirty="0">
                <a:latin typeface="Calibri"/>
                <a:cs typeface="Calibri"/>
              </a:rPr>
              <a:t>in the </a:t>
            </a:r>
            <a:r>
              <a:rPr sz="2200" b="1" spc="-5" dirty="0">
                <a:latin typeface="Calibri"/>
                <a:cs typeface="Calibri"/>
              </a:rPr>
              <a:t>response  </a:t>
            </a:r>
            <a:r>
              <a:rPr sz="2200" b="1" dirty="0">
                <a:latin typeface="Calibri"/>
                <a:cs typeface="Calibri"/>
              </a:rPr>
              <a:t>variable, then </a:t>
            </a:r>
            <a:r>
              <a:rPr sz="2200" b="1" spc="5" dirty="0">
                <a:latin typeface="Calibri"/>
                <a:cs typeface="Calibri"/>
              </a:rPr>
              <a:t>you </a:t>
            </a:r>
            <a:r>
              <a:rPr sz="2200" b="1" dirty="0">
                <a:latin typeface="Calibri"/>
                <a:cs typeface="Calibri"/>
              </a:rPr>
              <a:t>will </a:t>
            </a:r>
            <a:r>
              <a:rPr sz="2200" b="1" spc="-10" dirty="0">
                <a:latin typeface="Calibri"/>
                <a:cs typeface="Calibri"/>
              </a:rPr>
              <a:t>need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do </a:t>
            </a:r>
            <a:r>
              <a:rPr sz="2200" b="1" dirty="0">
                <a:latin typeface="Calibri"/>
                <a:cs typeface="Calibri"/>
              </a:rPr>
              <a:t>an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experiment.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569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Digression: Exploring </a:t>
            </a:r>
            <a:r>
              <a:rPr spc="-10" dirty="0"/>
              <a:t>your </a:t>
            </a:r>
            <a:r>
              <a:rPr dirty="0"/>
              <a:t>data </a:t>
            </a:r>
            <a:r>
              <a:rPr spc="-5" dirty="0"/>
              <a:t>can </a:t>
            </a:r>
            <a:r>
              <a:rPr dirty="0"/>
              <a:t>be</a:t>
            </a:r>
            <a:r>
              <a:rPr spc="5" dirty="0"/>
              <a:t> </a:t>
            </a:r>
            <a:r>
              <a:rPr dirty="0"/>
              <a:t>good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066800" y="1752600"/>
            <a:ext cx="8640310" cy="4965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62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Suggested reading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C0EAC-FC08-40D8-9FC5-75B4358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276139"/>
            <a:ext cx="5621866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058D3-871F-412A-AF2B-CC769FC4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23" y="2895600"/>
            <a:ext cx="7848600" cy="211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CE83B-4CE7-489C-9D88-EEF89AE23920}"/>
              </a:ext>
            </a:extLst>
          </p:cNvPr>
          <p:cNvSpPr txBox="1"/>
          <p:nvPr/>
        </p:nvSpPr>
        <p:spPr>
          <a:xfrm>
            <a:off x="1600200" y="5486400"/>
            <a:ext cx="8153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dirty="0" err="1">
                <a:effectLst/>
              </a:rPr>
              <a:t>Aho</a:t>
            </a:r>
            <a:r>
              <a:rPr lang="en-GB" dirty="0">
                <a:effectLst/>
              </a:rPr>
              <a:t>, K., </a:t>
            </a:r>
            <a:r>
              <a:rPr lang="en-GB" dirty="0" err="1">
                <a:effectLst/>
              </a:rPr>
              <a:t>Derryberry</a:t>
            </a:r>
            <a:r>
              <a:rPr lang="en-GB" dirty="0">
                <a:effectLst/>
              </a:rPr>
              <a:t>, D., Peterson, T., 2014. Model selection for ecologists: the worldviews of AIC and BIC. Ecology 95, 631–636. </a:t>
            </a:r>
            <a:r>
              <a:rPr lang="en-GB" dirty="0">
                <a:effectLst/>
                <a:hlinkClick r:id="rId4"/>
              </a:rPr>
              <a:t>https://doi.org/10.1890/13-1452.1</a:t>
            </a:r>
            <a:endParaRPr lang="en-GB" dirty="0">
              <a:effectLst/>
            </a:endParaRPr>
          </a:p>
          <a:p>
            <a:pPr marL="457200" indent="-457200"/>
            <a:r>
              <a:rPr lang="en-GB" dirty="0">
                <a:effectLst/>
              </a:rPr>
              <a:t>Cohen, J., 1994. The earth is round (p &lt; .05). 49, 997–1003. </a:t>
            </a:r>
            <a:r>
              <a:rPr lang="en-GB" dirty="0">
                <a:effectLst/>
                <a:hlinkClick r:id="rId5"/>
              </a:rPr>
              <a:t>https://doi.org/doi=10.1037%2F0003-066X.49.12.997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spc="15" dirty="0"/>
              <a:t> </a:t>
            </a:r>
            <a:r>
              <a:rPr spc="-5" dirty="0"/>
              <a:t>best?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3886200"/>
            <a:ext cx="358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Start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F0EE8-3C97-4D21-B501-BAC61F93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057400"/>
            <a:ext cx="5257800" cy="4761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spc="20" dirty="0"/>
              <a:t> </a:t>
            </a:r>
            <a:r>
              <a:rPr spc="-5" dirty="0"/>
              <a:t>best?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581400"/>
            <a:ext cx="39293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Why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quadratic regression instead </a:t>
            </a:r>
            <a:r>
              <a:rPr sz="2400" spc="-10" dirty="0">
                <a:latin typeface="Calibri"/>
                <a:cs typeface="Calibri"/>
              </a:rPr>
              <a:t>(polynomial </a:t>
            </a:r>
            <a:r>
              <a:rPr sz="2400" spc="-5" dirty="0">
                <a:latin typeface="Calibri"/>
                <a:cs typeface="Calibri"/>
              </a:rPr>
              <a:t>degree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1981200"/>
            <a:ext cx="5128130" cy="505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spc="25" dirty="0"/>
              <a:t> </a:t>
            </a:r>
            <a:r>
              <a:rPr spc="-5" dirty="0"/>
              <a:t>best?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3462020"/>
            <a:ext cx="4267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How about </a:t>
            </a:r>
            <a:r>
              <a:rPr sz="2400" dirty="0">
                <a:latin typeface="Calibri"/>
                <a:cs typeface="Calibri"/>
              </a:rPr>
              <a:t>a cubic </a:t>
            </a:r>
            <a:r>
              <a:rPr sz="2400" spc="-5" dirty="0">
                <a:latin typeface="Calibri"/>
                <a:cs typeface="Calibri"/>
              </a:rPr>
              <a:t>polynomial regression (degree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3)</a:t>
            </a:r>
          </a:p>
        </p:txBody>
      </p:sp>
      <p:sp>
        <p:nvSpPr>
          <p:cNvPr id="4" name="object 4"/>
          <p:cNvSpPr/>
          <p:nvPr/>
        </p:nvSpPr>
        <p:spPr>
          <a:xfrm>
            <a:off x="5144599" y="1905000"/>
            <a:ext cx="5113742" cy="503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spc="20" dirty="0"/>
              <a:t> </a:t>
            </a:r>
            <a:r>
              <a:rPr spc="-5" dirty="0"/>
              <a:t>best?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3951760"/>
            <a:ext cx="420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Better still, a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</a:p>
        </p:txBody>
      </p:sp>
      <p:sp>
        <p:nvSpPr>
          <p:cNvPr id="4" name="object 4"/>
          <p:cNvSpPr/>
          <p:nvPr/>
        </p:nvSpPr>
        <p:spPr>
          <a:xfrm>
            <a:off x="5257800" y="1905000"/>
            <a:ext cx="5022805" cy="494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8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Fit a </a:t>
            </a:r>
            <a:r>
              <a:rPr spc="-5" dirty="0"/>
              <a:t>polynomial regression model </a:t>
            </a:r>
            <a:r>
              <a:rPr dirty="0"/>
              <a:t>– which </a:t>
            </a:r>
            <a:r>
              <a:rPr spc="-5" dirty="0"/>
              <a:t>degree </a:t>
            </a:r>
            <a:r>
              <a:rPr spc="5" dirty="0"/>
              <a:t>is</a:t>
            </a:r>
            <a:r>
              <a:rPr dirty="0"/>
              <a:t> best?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3810000"/>
            <a:ext cx="303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polynomial, degree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</a:p>
        </p:txBody>
      </p:sp>
      <p:sp>
        <p:nvSpPr>
          <p:cNvPr id="4" name="object 4"/>
          <p:cNvSpPr/>
          <p:nvPr/>
        </p:nvSpPr>
        <p:spPr>
          <a:xfrm>
            <a:off x="5136578" y="1905000"/>
            <a:ext cx="5064820" cy="4987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3205</Words>
  <Application>Microsoft Office PowerPoint</Application>
  <PresentationFormat>Custom</PresentationFormat>
  <Paragraphs>338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C7041 Experimental Design and Analysis</vt:lpstr>
      <vt:lpstr>2.08: Model selection</vt:lpstr>
      <vt:lpstr>Outline</vt:lpstr>
      <vt:lpstr>Example 1: Fit a polynomial regression model – which degree is best?</vt:lpstr>
      <vt:lpstr>Example 1: Fit a polynomial regression model – which degree is best?</vt:lpstr>
      <vt:lpstr>Example 1: Fit a polynomial regression model – which degree is best?</vt:lpstr>
      <vt:lpstr>Example 1: Fit a polynomial regression model – which degree is best?</vt:lpstr>
      <vt:lpstr>Example 1: Fit a polynomial regression model – which degree is best?</vt:lpstr>
      <vt:lpstr>Example 1: Fit a polynomial regression model – which degree is best?</vt:lpstr>
      <vt:lpstr>The problem of model selection</vt:lpstr>
      <vt:lpstr>The problem of model selection</vt:lpstr>
      <vt:lpstr>The problem of model selection</vt:lpstr>
      <vt:lpstr>The problem of model selection</vt:lpstr>
      <vt:lpstr>Does stepwise elimination of terms actually yield the “best” model?</vt:lpstr>
      <vt:lpstr>Alternative: choose among models using an explicit criterion</vt:lpstr>
      <vt:lpstr>PowerPoint Presentation</vt:lpstr>
      <vt:lpstr>What determines prediction errors?</vt:lpstr>
      <vt:lpstr>What determines prediction errors?</vt:lpstr>
      <vt:lpstr>The problem of model selection</vt:lpstr>
      <vt:lpstr>PowerPoint Presentation</vt:lpstr>
      <vt:lpstr>Goals of model selection</vt:lpstr>
      <vt:lpstr>Goals of model selection</vt:lpstr>
      <vt:lpstr>AIC (Akaike’s Information Criterion)</vt:lpstr>
      <vt:lpstr>AIC (Akaike’s Information Criterion)</vt:lpstr>
      <vt:lpstr>Example 2: Ant species richness</vt:lpstr>
      <vt:lpstr>Example 2: Ant species richness</vt:lpstr>
      <vt:lpstr>Example 2: Ant species richness</vt:lpstr>
      <vt:lpstr>Example 2: Ant species richness</vt:lpstr>
      <vt:lpstr>Example 2: Ant species richness</vt:lpstr>
      <vt:lpstr>Example 2: Ant species richness</vt:lpstr>
      <vt:lpstr>PowerPoint Presentation</vt:lpstr>
      <vt:lpstr>Example 2: Conclusions</vt:lpstr>
      <vt:lpstr>AIC (Akaike’s Information Criterion)</vt:lpstr>
      <vt:lpstr>How AIC differs from classical statistical approaches</vt:lpstr>
      <vt:lpstr>How AIC differs from classical statistical approaches</vt:lpstr>
      <vt:lpstr>How AIC differs from classical statistical approaches</vt:lpstr>
      <vt:lpstr>How AIC differs from classical statistical approaches  Going further: Multimodel Inference</vt:lpstr>
      <vt:lpstr>Avoid data-dredging by formulating a set of candidate models</vt:lpstr>
      <vt:lpstr>Example 3: Adaptive evolution in the fossil record</vt:lpstr>
      <vt:lpstr>Example 3: Adaptive evolution in the fossil record</vt:lpstr>
      <vt:lpstr>Example 3: Adaptive evolution in the fossil record</vt:lpstr>
      <vt:lpstr>Example 3: Adaptive evolution in the fossil record</vt:lpstr>
      <vt:lpstr>Example 3: Adaptive evolution in the fossil record</vt:lpstr>
      <vt:lpstr>Conclusions</vt:lpstr>
      <vt:lpstr>Digression: Exploring your data can be good</vt:lpstr>
      <vt:lpstr>Suggested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today</dc:title>
  <cp:lastModifiedBy>Ed Harris</cp:lastModifiedBy>
  <cp:revision>11</cp:revision>
  <dcterms:created xsi:type="dcterms:W3CDTF">2020-09-20T21:11:58Z</dcterms:created>
  <dcterms:modified xsi:type="dcterms:W3CDTF">2020-11-08T20:34:39Z</dcterms:modified>
</cp:coreProperties>
</file>