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256" r:id="rId4"/>
    <p:sldId id="309" r:id="rId5"/>
    <p:sldId id="310" r:id="rId6"/>
    <p:sldId id="257" r:id="rId7"/>
    <p:sldId id="311" r:id="rId8"/>
    <p:sldId id="312" r:id="rId9"/>
    <p:sldId id="313" r:id="rId10"/>
    <p:sldId id="314" r:id="rId11"/>
    <p:sldId id="315" r:id="rId12"/>
    <p:sldId id="259" r:id="rId13"/>
    <p:sldId id="317" r:id="rId14"/>
    <p:sldId id="318" r:id="rId15"/>
    <p:sldId id="260" r:id="rId16"/>
    <p:sldId id="319" r:id="rId17"/>
    <p:sldId id="320" r:id="rId18"/>
    <p:sldId id="321" r:id="rId19"/>
    <p:sldId id="261" r:id="rId20"/>
    <p:sldId id="322" r:id="rId21"/>
    <p:sldId id="323" r:id="rId22"/>
    <p:sldId id="324" r:id="rId23"/>
    <p:sldId id="262" r:id="rId24"/>
    <p:sldId id="325" r:id="rId25"/>
    <p:sldId id="326" r:id="rId26"/>
    <p:sldId id="327" r:id="rId27"/>
    <p:sldId id="329" r:id="rId28"/>
    <p:sldId id="263" r:id="rId29"/>
    <p:sldId id="328" r:id="rId3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6794" y="538241"/>
            <a:ext cx="7244811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76400" y="954586"/>
            <a:ext cx="67056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median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US 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household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income,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2005</a:t>
            </a:r>
            <a:endParaRPr sz="44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54893"/>
              </p:ext>
            </p:extLst>
          </p:nvPr>
        </p:nvGraphicFramePr>
        <p:xfrm>
          <a:off x="3124200" y="3657600"/>
          <a:ext cx="3810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10" dirty="0">
                          <a:latin typeface="Times New Roman"/>
                          <a:cs typeface="Times New Roman"/>
                        </a:rPr>
                        <a:t>Median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$46,326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10" dirty="0">
                          <a:latin typeface="Times New Roman"/>
                          <a:cs typeface="Times New Roman"/>
                        </a:rPr>
                        <a:t>Mean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$63,344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10" dirty="0">
                          <a:latin typeface="Times New Roman"/>
                          <a:cs typeface="Times New Roman"/>
                        </a:rPr>
                        <a:t>Mode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$5000-$9999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14800" y="5638800"/>
            <a:ext cx="1219200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spc="20" dirty="0">
                <a:latin typeface="Arial"/>
                <a:cs typeface="Arial"/>
              </a:rPr>
              <a:t>W</a:t>
            </a:r>
            <a:r>
              <a:rPr sz="2800" spc="5" dirty="0">
                <a:latin typeface="Arial"/>
                <a:cs typeface="Arial"/>
              </a:rPr>
              <a:t>hy</a:t>
            </a:r>
            <a:r>
              <a:rPr sz="2800" spc="2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8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 Income Distribution 2005">
            <a:extLst>
              <a:ext uri="{FF2B5EF4-FFF2-40B4-BE49-F238E27FC236}">
                <a16:creationId xmlns:a16="http://schemas.microsoft.com/office/drawing/2014/main" id="{8585E81B-A319-4951-A63D-7943DB7C6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838200"/>
            <a:ext cx="5562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73CF7A-26EA-44B9-8B2C-DEDDCB29A1FF}"/>
              </a:ext>
            </a:extLst>
          </p:cNvPr>
          <p:cNvSpPr txBox="1"/>
          <p:nvPr/>
        </p:nvSpPr>
        <p:spPr>
          <a:xfrm>
            <a:off x="2743200" y="6629400"/>
            <a:ext cx="502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http://www.visualizingeconomics.com/blog/2006/11/05/2005-us-income-distribution?rq=household%20income</a:t>
            </a:r>
          </a:p>
        </p:txBody>
      </p:sp>
    </p:spTree>
    <p:extLst>
      <p:ext uri="{BB962C8B-B14F-4D97-AF65-F5344CB8AC3E}">
        <p14:creationId xmlns:p14="http://schemas.microsoft.com/office/powerpoint/2010/main" val="40446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0" y="6144158"/>
            <a:ext cx="4114800" cy="101886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spc="-20" dirty="0">
                <a:latin typeface="Times New Roman"/>
                <a:cs typeface="Times New Roman"/>
              </a:rPr>
              <a:t>Mean </a:t>
            </a:r>
            <a:r>
              <a:rPr sz="2000" spc="-5" dirty="0">
                <a:latin typeface="Times New Roman"/>
                <a:cs typeface="Times New Roman"/>
              </a:rPr>
              <a:t>16</a:t>
            </a:r>
            <a:r>
              <a:rPr lang="en-US" sz="2000" spc="-5" dirty="0">
                <a:latin typeface="Times New Roman"/>
                <a:cs typeface="Times New Roman"/>
              </a:rPr>
              <a:t>8</a:t>
            </a:r>
            <a:r>
              <a:rPr sz="2000" spc="-5" dirty="0">
                <a:latin typeface="Times New Roman"/>
                <a:cs typeface="Times New Roman"/>
              </a:rPr>
              <a:t>.3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cm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-15" dirty="0">
                <a:latin typeface="Times New Roman"/>
                <a:cs typeface="Times New Roman"/>
              </a:rPr>
              <a:t>Median 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lang="en-US" sz="2000" spc="-10" dirty="0">
                <a:latin typeface="Times New Roman"/>
                <a:cs typeface="Times New Roman"/>
              </a:rPr>
              <a:t>66.3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cm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-15" dirty="0">
                <a:latin typeface="Times New Roman"/>
                <a:cs typeface="Times New Roman"/>
              </a:rPr>
              <a:t>Mode </a:t>
            </a:r>
            <a:r>
              <a:rPr lang="en-US" sz="2000" spc="-5" dirty="0">
                <a:latin typeface="Times New Roman"/>
                <a:cs typeface="Times New Roman"/>
              </a:rPr>
              <a:t>160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794" y="584584"/>
            <a:ext cx="5934901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400" spc="10" dirty="0">
                <a:latin typeface="Arial"/>
                <a:cs typeface="Arial"/>
              </a:rPr>
              <a:t>EDA</a:t>
            </a:r>
            <a:r>
              <a:rPr sz="4400" spc="10" dirty="0">
                <a:latin typeface="Arial"/>
                <a:cs typeface="Arial"/>
              </a:rPr>
              <a:t> student</a:t>
            </a:r>
            <a:r>
              <a:rPr sz="4400" spc="-7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heights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C416D6-E2A3-44A2-BB02-683B4A2C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00200"/>
            <a:ext cx="5174841" cy="4381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62000" y="685800"/>
            <a:ext cx="5715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Measures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width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400" y="3124200"/>
            <a:ext cx="4343400" cy="183575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75"/>
              </a:spcBef>
              <a:buFont typeface="Arial" panose="020B0604020202020204" pitchFamily="34" charset="0"/>
              <a:buChar char="•"/>
              <a:tabLst>
                <a:tab pos="170180" algn="l"/>
              </a:tabLst>
            </a:pPr>
            <a:r>
              <a:rPr sz="2800" spc="-50" dirty="0">
                <a:latin typeface="Arial"/>
                <a:cs typeface="Arial"/>
              </a:rPr>
              <a:t>Range</a:t>
            </a:r>
            <a:endParaRPr sz="2800" dirty="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  <a:tabLst>
                <a:tab pos="170180" algn="l"/>
              </a:tabLst>
            </a:pPr>
            <a:r>
              <a:rPr sz="2800" spc="-20" dirty="0">
                <a:latin typeface="Arial"/>
                <a:cs typeface="Arial"/>
              </a:rPr>
              <a:t>Standard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deviation</a:t>
            </a:r>
            <a:endParaRPr sz="2800" dirty="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  <a:tabLst>
                <a:tab pos="170180" algn="l"/>
              </a:tabLst>
            </a:pPr>
            <a:r>
              <a:rPr sz="2800" spc="-70" dirty="0">
                <a:latin typeface="Arial"/>
                <a:cs typeface="Arial"/>
              </a:rPr>
              <a:t>Variance</a:t>
            </a:r>
            <a:endParaRPr sz="2800" dirty="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  <a:tabLst>
                <a:tab pos="170180" algn="l"/>
              </a:tabLst>
            </a:pPr>
            <a:r>
              <a:rPr sz="2800" spc="-30" dirty="0">
                <a:latin typeface="Arial"/>
                <a:cs typeface="Arial"/>
              </a:rPr>
              <a:t>Coefficient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variation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591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000500" y="1371600"/>
            <a:ext cx="2057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05" dirty="0">
                <a:solidFill>
                  <a:srgbClr val="2F5597"/>
                </a:solidFill>
                <a:latin typeface="Arial"/>
                <a:cs typeface="Arial"/>
              </a:rPr>
              <a:t>Ra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n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g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728" y="3154436"/>
            <a:ext cx="6686472" cy="87716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  <a:tabLst>
                <a:tab pos="511809" algn="l"/>
                <a:tab pos="1010919" algn="l"/>
                <a:tab pos="1510665" algn="l"/>
                <a:tab pos="2009775" algn="l"/>
                <a:tab pos="2509520" algn="l"/>
              </a:tabLst>
            </a:pPr>
            <a:r>
              <a:rPr lang="en-GB" sz="2400" spc="5" dirty="0">
                <a:latin typeface="Arial"/>
                <a:cs typeface="Arial"/>
              </a:rPr>
              <a:t>14</a:t>
            </a:r>
            <a:r>
              <a:rPr lang="en-GB"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17	18	20	22	22</a:t>
            </a:r>
            <a:r>
              <a:rPr lang="en-US" sz="2400" spc="5" dirty="0">
                <a:latin typeface="Arial"/>
                <a:cs typeface="Arial"/>
              </a:rPr>
              <a:t>  </a:t>
            </a:r>
            <a:r>
              <a:rPr sz="2400" spc="5" dirty="0">
                <a:latin typeface="Arial"/>
                <a:cs typeface="Arial"/>
              </a:rPr>
              <a:t>24</a:t>
            </a:r>
            <a:r>
              <a:rPr lang="en-US" sz="2400" spc="5" dirty="0">
                <a:latin typeface="Arial"/>
                <a:cs typeface="Arial"/>
              </a:rPr>
              <a:t>  </a:t>
            </a:r>
            <a:r>
              <a:rPr lang="en-GB" sz="2400" spc="5" dirty="0">
                <a:latin typeface="Arial"/>
                <a:cs typeface="Arial"/>
              </a:rPr>
              <a:t>25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511809" algn="l"/>
                <a:tab pos="1010919" algn="l"/>
                <a:tab pos="1510665" algn="l"/>
                <a:tab pos="2009775" algn="l"/>
                <a:tab pos="2509520" algn="l"/>
                <a:tab pos="3008630" algn="l"/>
              </a:tabLst>
            </a:pPr>
            <a:r>
              <a:rPr sz="2400" spc="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6	</a:t>
            </a:r>
            <a:r>
              <a:rPr sz="2400" spc="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8	</a:t>
            </a:r>
            <a:r>
              <a:rPr sz="2400" spc="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8	</a:t>
            </a:r>
            <a:r>
              <a:rPr sz="2400" spc="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8	</a:t>
            </a:r>
            <a:r>
              <a:rPr sz="2400" spc="5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0	</a:t>
            </a:r>
            <a:r>
              <a:rPr sz="2400" spc="5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4	</a:t>
            </a:r>
            <a:r>
              <a:rPr sz="2400" spc="5" dirty="0">
                <a:latin typeface="Arial"/>
                <a:cs typeface="Arial"/>
              </a:rPr>
              <a:t>36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8400" y="4495800"/>
            <a:ext cx="4218939" cy="135742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7155" marR="5080" indent="-85090" algn="ctr">
              <a:spcBef>
                <a:spcPts val="305"/>
              </a:spcBef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range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the maximum </a:t>
            </a:r>
            <a:r>
              <a:rPr sz="2800" spc="-25" dirty="0">
                <a:latin typeface="Arial"/>
                <a:cs typeface="Arial"/>
              </a:rPr>
              <a:t>minus </a:t>
            </a:r>
            <a:r>
              <a:rPr sz="2800" spc="-15" dirty="0">
                <a:latin typeface="Arial"/>
                <a:cs typeface="Arial"/>
              </a:rPr>
              <a:t>the minimum:</a:t>
            </a:r>
            <a:endParaRPr sz="2800" dirty="0">
              <a:latin typeface="Arial"/>
              <a:cs typeface="Arial"/>
            </a:endParaRPr>
          </a:p>
          <a:p>
            <a:pPr marL="1026160">
              <a:spcBef>
                <a:spcPts val="229"/>
              </a:spcBef>
            </a:pPr>
            <a:r>
              <a:rPr sz="2800" spc="5" dirty="0">
                <a:latin typeface="Arial"/>
                <a:cs typeface="Arial"/>
              </a:rPr>
              <a:t>36 </a:t>
            </a:r>
            <a:r>
              <a:rPr sz="2800" spc="25" dirty="0">
                <a:latin typeface="Arial"/>
                <a:cs typeface="Arial"/>
              </a:rPr>
              <a:t>-14 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22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42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1" y="526858"/>
            <a:ext cx="8273269" cy="14087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spcBef>
                <a:spcPts val="425"/>
              </a:spcBef>
            </a:pP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range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is </a:t>
            </a: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poor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measure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 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width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3065078"/>
            <a:ext cx="7315200" cy="82112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5"/>
              </a:spcBef>
            </a:pPr>
            <a:r>
              <a:rPr sz="2800" b="1" spc="-55" dirty="0">
                <a:latin typeface="Arial"/>
                <a:cs typeface="Arial"/>
              </a:rPr>
              <a:t>Small </a:t>
            </a:r>
            <a:r>
              <a:rPr sz="2800" b="1" spc="-30" dirty="0">
                <a:latin typeface="Arial"/>
                <a:cs typeface="Arial"/>
              </a:rPr>
              <a:t>samples </a:t>
            </a:r>
            <a:r>
              <a:rPr sz="2800" spc="-5" dirty="0">
                <a:latin typeface="Arial"/>
                <a:cs typeface="Arial"/>
              </a:rPr>
              <a:t>tend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0" dirty="0">
                <a:latin typeface="Arial"/>
                <a:cs typeface="Arial"/>
              </a:rPr>
              <a:t>give </a:t>
            </a:r>
            <a:r>
              <a:rPr sz="2800" spc="-25" dirty="0">
                <a:latin typeface="Arial"/>
                <a:cs typeface="Arial"/>
              </a:rPr>
              <a:t>lower </a:t>
            </a:r>
            <a:r>
              <a:rPr sz="2800" spc="-30" dirty="0">
                <a:latin typeface="Arial"/>
                <a:cs typeface="Arial"/>
              </a:rPr>
              <a:t>estimates </a:t>
            </a:r>
            <a:r>
              <a:rPr sz="2800" spc="-15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range </a:t>
            </a:r>
            <a:r>
              <a:rPr sz="2800" spc="-20" dirty="0">
                <a:latin typeface="Arial"/>
                <a:cs typeface="Arial"/>
              </a:rPr>
              <a:t>than </a:t>
            </a:r>
            <a:r>
              <a:rPr sz="2800" spc="-50" dirty="0">
                <a:latin typeface="Arial"/>
                <a:cs typeface="Arial"/>
              </a:rPr>
              <a:t>large </a:t>
            </a:r>
            <a:r>
              <a:rPr sz="2800" spc="-30" dirty="0">
                <a:latin typeface="Arial"/>
                <a:cs typeface="Arial"/>
              </a:rPr>
              <a:t>samples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4584172"/>
            <a:ext cx="6458259" cy="863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2800" spc="15" dirty="0">
                <a:solidFill>
                  <a:srgbClr val="ED7D31"/>
                </a:solidFill>
                <a:latin typeface="Arial"/>
                <a:cs typeface="Arial"/>
              </a:rPr>
              <a:t>So sample range </a:t>
            </a:r>
            <a:r>
              <a:rPr sz="2800" spc="5" dirty="0">
                <a:solidFill>
                  <a:srgbClr val="ED7D31"/>
                </a:solidFill>
                <a:latin typeface="Arial"/>
                <a:cs typeface="Arial"/>
              </a:rPr>
              <a:t>is </a:t>
            </a:r>
            <a:r>
              <a:rPr sz="2800" spc="10" dirty="0">
                <a:solidFill>
                  <a:srgbClr val="ED7D31"/>
                </a:solidFill>
                <a:latin typeface="Arial"/>
                <a:cs typeface="Arial"/>
              </a:rPr>
              <a:t>a </a:t>
            </a:r>
            <a:r>
              <a:rPr sz="2800" b="1" i="1" spc="10" dirty="0">
                <a:solidFill>
                  <a:srgbClr val="ED7D31"/>
                </a:solidFill>
                <a:latin typeface="Arial"/>
                <a:cs typeface="Arial"/>
              </a:rPr>
              <a:t>biased estimator </a:t>
            </a:r>
            <a:r>
              <a:rPr sz="2800" spc="15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800" spc="10" dirty="0">
                <a:solidFill>
                  <a:srgbClr val="ED7D31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ED7D31"/>
                </a:solidFill>
                <a:latin typeface="Arial"/>
                <a:cs typeface="Arial"/>
              </a:rPr>
              <a:t>true </a:t>
            </a:r>
            <a:r>
              <a:rPr sz="2800" spc="10" dirty="0">
                <a:solidFill>
                  <a:srgbClr val="ED7D31"/>
                </a:solidFill>
                <a:latin typeface="Arial"/>
                <a:cs typeface="Arial"/>
              </a:rPr>
              <a:t>range of the</a:t>
            </a:r>
            <a:r>
              <a:rPr sz="2800" spc="-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ED7D31"/>
                </a:solidFill>
                <a:latin typeface="Arial"/>
                <a:cs typeface="Arial"/>
              </a:rPr>
              <a:t>population.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828800" y="4438196"/>
            <a:ext cx="6400800" cy="17524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sz="2800" i="1" spc="15" dirty="0">
                <a:latin typeface="Arial"/>
                <a:cs typeface="Arial"/>
              </a:rPr>
              <a:t>N </a:t>
            </a:r>
            <a:r>
              <a:rPr sz="2800" spc="5" dirty="0">
                <a:latin typeface="Arial"/>
                <a:cs typeface="Arial"/>
              </a:rPr>
              <a:t>is </a:t>
            </a:r>
            <a:r>
              <a:rPr sz="2800" spc="10" dirty="0">
                <a:latin typeface="Arial"/>
                <a:cs typeface="Arial"/>
              </a:rPr>
              <a:t>the </a:t>
            </a:r>
            <a:r>
              <a:rPr sz="2800" spc="15" dirty="0">
                <a:latin typeface="Arial"/>
                <a:cs typeface="Arial"/>
              </a:rPr>
              <a:t>number </a:t>
            </a:r>
            <a:r>
              <a:rPr sz="2800" spc="10" dirty="0">
                <a:latin typeface="Arial"/>
                <a:cs typeface="Arial"/>
              </a:rPr>
              <a:t>of individuals </a:t>
            </a:r>
            <a:r>
              <a:rPr sz="2800" spc="5" dirty="0">
                <a:latin typeface="Arial"/>
                <a:cs typeface="Arial"/>
              </a:rPr>
              <a:t>in </a:t>
            </a:r>
            <a:r>
              <a:rPr sz="2800" spc="10" dirty="0">
                <a:latin typeface="Arial"/>
                <a:cs typeface="Arial"/>
              </a:rPr>
              <a:t>the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population.</a:t>
            </a:r>
            <a:endParaRPr lang="en-US" sz="2800" spc="10" dirty="0">
              <a:latin typeface="Arial"/>
              <a:cs typeface="Arial"/>
            </a:endParaRPr>
          </a:p>
          <a:p>
            <a:pPr marL="12700" algn="ctr">
              <a:spcBef>
                <a:spcPts val="125"/>
              </a:spcBef>
            </a:pPr>
            <a:endParaRPr sz="2800" dirty="0">
              <a:latin typeface="Arial"/>
              <a:cs typeface="Arial"/>
            </a:endParaRPr>
          </a:p>
          <a:p>
            <a:pPr marL="12700" algn="ctr"/>
            <a:r>
              <a:rPr sz="2800" i="1" spc="-45" dirty="0">
                <a:latin typeface="Symbol"/>
                <a:cs typeface="Symbol"/>
              </a:rPr>
              <a:t>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lang="en-US" sz="2800" i="1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Arial"/>
                <a:cs typeface="Arial"/>
              </a:rPr>
              <a:t>is </a:t>
            </a:r>
            <a:r>
              <a:rPr sz="2800" spc="10" dirty="0">
                <a:latin typeface="Arial"/>
                <a:cs typeface="Arial"/>
              </a:rPr>
              <a:t>the true </a:t>
            </a:r>
            <a:r>
              <a:rPr sz="2800" spc="15" dirty="0">
                <a:latin typeface="Arial"/>
                <a:cs typeface="Arial"/>
              </a:rPr>
              <a:t>mean </a:t>
            </a:r>
            <a:r>
              <a:rPr sz="2800" spc="10" dirty="0">
                <a:latin typeface="Arial"/>
                <a:cs typeface="Arial"/>
              </a:rPr>
              <a:t>of the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population.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FF2634-3D8B-41AD-8F95-F9E1FDDC6065}"/>
              </a:ext>
            </a:extLst>
          </p:cNvPr>
          <p:cNvSpPr txBox="1"/>
          <p:nvPr/>
        </p:nvSpPr>
        <p:spPr>
          <a:xfrm>
            <a:off x="811180" y="533400"/>
            <a:ext cx="59859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85" dirty="0">
                <a:solidFill>
                  <a:schemeClr val="accent1">
                    <a:lumMod val="75000"/>
                  </a:schemeClr>
                </a:solidFill>
              </a:rPr>
              <a:t>Variance </a:t>
            </a:r>
            <a:r>
              <a:rPr lang="en-GB" sz="4400" spc="-60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GB" sz="4400" spc="-7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4400" spc="9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b="1" spc="-20" dirty="0">
                <a:solidFill>
                  <a:schemeClr val="accent1">
                    <a:lumMod val="75000"/>
                  </a:schemeClr>
                </a:solidFill>
              </a:rPr>
              <a:t>population</a:t>
            </a:r>
            <a:endParaRPr lang="en-GB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AF6E9A-B79F-420D-AD74-4B8FC6E90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93" y="2436237"/>
            <a:ext cx="3194214" cy="15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6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429000" y="5257800"/>
            <a:ext cx="419100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10" dirty="0">
                <a:latin typeface="Arial"/>
                <a:cs typeface="Arial"/>
              </a:rPr>
              <a:t>n </a:t>
            </a:r>
            <a:r>
              <a:rPr sz="2800" spc="5" dirty="0">
                <a:latin typeface="Arial"/>
                <a:cs typeface="Arial"/>
              </a:rPr>
              <a:t>is </a:t>
            </a:r>
            <a:r>
              <a:rPr sz="2800" spc="10" dirty="0">
                <a:latin typeface="Arial"/>
                <a:cs typeface="Arial"/>
              </a:rPr>
              <a:t>the </a:t>
            </a:r>
            <a:r>
              <a:rPr sz="2800" spc="15" dirty="0">
                <a:latin typeface="Arial"/>
                <a:cs typeface="Arial"/>
              </a:rPr>
              <a:t>sample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size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AD941F-5DDA-4976-9E41-367E72B69D4B}"/>
              </a:ext>
            </a:extLst>
          </p:cNvPr>
          <p:cNvSpPr txBox="1"/>
          <p:nvPr/>
        </p:nvSpPr>
        <p:spPr>
          <a:xfrm>
            <a:off x="811180" y="533400"/>
            <a:ext cx="59859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85" dirty="0">
                <a:solidFill>
                  <a:schemeClr val="accent1">
                    <a:lumMod val="75000"/>
                  </a:schemeClr>
                </a:solidFill>
              </a:rPr>
              <a:t>Variance </a:t>
            </a:r>
            <a:r>
              <a:rPr lang="en-GB" sz="4400" spc="-60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GB" sz="4400" spc="-7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4400" spc="9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b="1" spc="-20" dirty="0">
                <a:solidFill>
                  <a:schemeClr val="accent1">
                    <a:lumMod val="75000"/>
                  </a:schemeClr>
                </a:solidFill>
              </a:rPr>
              <a:t>sample</a:t>
            </a:r>
            <a:endParaRPr lang="en-GB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5495063-04A5-49E7-919E-E0A30A74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64" y="3219415"/>
            <a:ext cx="3340272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1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378752" y="2133600"/>
            <a:ext cx="7434517" cy="10586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435"/>
              </a:spcBef>
            </a:pPr>
            <a:r>
              <a:rPr sz="2800" spc="-10" dirty="0">
                <a:latin typeface="Arial"/>
                <a:cs typeface="Arial"/>
              </a:rPr>
              <a:t>Family sizes of </a:t>
            </a:r>
            <a:r>
              <a:rPr sz="2800" spc="-5" dirty="0">
                <a:latin typeface="Arial"/>
                <a:cs typeface="Arial"/>
              </a:rPr>
              <a:t>5 </a:t>
            </a:r>
            <a:r>
              <a:rPr lang="en-US" sz="2800" spc="-15" dirty="0">
                <a:latin typeface="Arial"/>
                <a:cs typeface="Arial"/>
              </a:rPr>
              <a:t>EDA </a:t>
            </a:r>
            <a:r>
              <a:rPr sz="2800" spc="-10" dirty="0">
                <a:latin typeface="Arial"/>
                <a:cs typeface="Arial"/>
              </a:rPr>
              <a:t>students</a:t>
            </a:r>
            <a:r>
              <a:rPr lang="en-US" sz="2800" spc="-10" dirty="0">
                <a:latin typeface="Arial"/>
                <a:cs typeface="Arial"/>
              </a:rPr>
              <a:t> (# siblings)</a:t>
            </a:r>
            <a:r>
              <a:rPr sz="2800" spc="-10" dirty="0">
                <a:latin typeface="Arial"/>
                <a:cs typeface="Arial"/>
              </a:rPr>
              <a:t>: </a:t>
            </a:r>
            <a:endParaRPr lang="en-US" sz="2800" spc="-10" dirty="0">
              <a:latin typeface="Arial"/>
              <a:cs typeface="Arial"/>
            </a:endParaRPr>
          </a:p>
          <a:p>
            <a:pPr marL="125095" algn="ctr">
              <a:lnSpc>
                <a:spcPct val="100000"/>
              </a:lnSpc>
              <a:spcBef>
                <a:spcPts val="1435"/>
              </a:spcBef>
            </a:pPr>
            <a:r>
              <a:rPr sz="2800" spc="10" dirty="0">
                <a:latin typeface="Arial"/>
                <a:cs typeface="Arial"/>
              </a:rPr>
              <a:t>2 3 3 4</a:t>
            </a:r>
            <a:r>
              <a:rPr sz="2800" spc="29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4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F1C46ED2-502E-4ED6-867F-B7052854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94" y="538241"/>
            <a:ext cx="7244811" cy="677108"/>
          </a:xfrm>
        </p:spPr>
        <p:txBody>
          <a:bodyPr/>
          <a:lstStyle/>
          <a:p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Sample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variance</a:t>
            </a:r>
            <a:endParaRPr lang="en-GB" sz="44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E4CB972-F148-42D3-ADA6-920E93D8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99934"/>
            <a:ext cx="6553200" cy="37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2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1" y="534081"/>
            <a:ext cx="8806669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Shortcut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sample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variance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E4B7E6F-3D25-48AF-898D-1692851B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88" y="3181314"/>
            <a:ext cx="4343623" cy="14097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10668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1.03 Describing data</a:t>
            </a:r>
          </a:p>
        </p:txBody>
      </p:sp>
      <p:pic>
        <p:nvPicPr>
          <p:cNvPr id="1026" name="Picture 2" descr="What is your favorite &quot;data analysis&quot; cartoon? - Cross Validated">
            <a:extLst>
              <a:ext uri="{FF2B5EF4-FFF2-40B4-BE49-F238E27FC236}">
                <a16:creationId xmlns:a16="http://schemas.microsoft.com/office/drawing/2014/main" id="{50361C85-B2B1-4DC0-84F7-638BDA5B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F3CD122A-ED24-46B2-877D-025008B3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6931944" cy="346597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60E8350-1AD5-4EF2-85B7-63FC29075CCD}"/>
              </a:ext>
            </a:extLst>
          </p:cNvPr>
          <p:cNvSpPr txBox="1"/>
          <p:nvPr/>
        </p:nvSpPr>
        <p:spPr>
          <a:xfrm>
            <a:off x="304800" y="685800"/>
            <a:ext cx="944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Sample </a:t>
            </a: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variance</a:t>
            </a:r>
            <a:r>
              <a:rPr lang="en-GB" sz="4400" spc="4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(shortcut)</a:t>
            </a:r>
            <a:endParaRPr lang="en-GB" sz="4400" dirty="0">
              <a:latin typeface="Arial"/>
              <a:cs typeface="Arial"/>
            </a:endParaRPr>
          </a:p>
        </p:txBody>
      </p:sp>
      <p:sp>
        <p:nvSpPr>
          <p:cNvPr id="56" name="object 21">
            <a:extLst>
              <a:ext uri="{FF2B5EF4-FFF2-40B4-BE49-F238E27FC236}">
                <a16:creationId xmlns:a16="http://schemas.microsoft.com/office/drawing/2014/main" id="{DA686774-FA9C-4348-8B27-5CEDC308F29F}"/>
              </a:ext>
            </a:extLst>
          </p:cNvPr>
          <p:cNvSpPr txBox="1"/>
          <p:nvPr/>
        </p:nvSpPr>
        <p:spPr>
          <a:xfrm>
            <a:off x="1447800" y="2362200"/>
            <a:ext cx="7434517" cy="10586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435"/>
              </a:spcBef>
            </a:pPr>
            <a:r>
              <a:rPr sz="2800" spc="-10" dirty="0">
                <a:latin typeface="Arial"/>
                <a:cs typeface="Arial"/>
              </a:rPr>
              <a:t>Family sizes of </a:t>
            </a:r>
            <a:r>
              <a:rPr sz="2800" spc="-5" dirty="0">
                <a:latin typeface="Arial"/>
                <a:cs typeface="Arial"/>
              </a:rPr>
              <a:t>5 </a:t>
            </a:r>
            <a:r>
              <a:rPr lang="en-US" sz="2800" spc="-15" dirty="0">
                <a:latin typeface="Arial"/>
                <a:cs typeface="Arial"/>
              </a:rPr>
              <a:t>EDA </a:t>
            </a:r>
            <a:r>
              <a:rPr sz="2800" spc="-10" dirty="0">
                <a:latin typeface="Arial"/>
                <a:cs typeface="Arial"/>
              </a:rPr>
              <a:t>students</a:t>
            </a:r>
            <a:r>
              <a:rPr lang="en-US" sz="2800" spc="-10" dirty="0">
                <a:latin typeface="Arial"/>
                <a:cs typeface="Arial"/>
              </a:rPr>
              <a:t> (# siblings)</a:t>
            </a:r>
            <a:r>
              <a:rPr sz="2800" spc="-10" dirty="0">
                <a:latin typeface="Arial"/>
                <a:cs typeface="Arial"/>
              </a:rPr>
              <a:t>: </a:t>
            </a:r>
            <a:endParaRPr lang="en-US" sz="2800" spc="-10" dirty="0">
              <a:latin typeface="Arial"/>
              <a:cs typeface="Arial"/>
            </a:endParaRPr>
          </a:p>
          <a:p>
            <a:pPr marL="125095" algn="ctr">
              <a:lnSpc>
                <a:spcPct val="100000"/>
              </a:lnSpc>
              <a:spcBef>
                <a:spcPts val="1435"/>
              </a:spcBef>
            </a:pPr>
            <a:r>
              <a:rPr sz="2800" spc="10" dirty="0">
                <a:latin typeface="Arial"/>
                <a:cs typeface="Arial"/>
              </a:rPr>
              <a:t>2 3 3 4</a:t>
            </a:r>
            <a:r>
              <a:rPr sz="2800" spc="29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4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49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094840" y="2190318"/>
            <a:ext cx="5892734" cy="22063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Positive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square </a:t>
            </a:r>
            <a:r>
              <a:rPr sz="2400" dirty="0">
                <a:solidFill>
                  <a:srgbClr val="C55A11"/>
                </a:solidFill>
                <a:latin typeface="Arial"/>
                <a:cs typeface="Arial"/>
              </a:rPr>
              <a:t>root </a:t>
            </a:r>
            <a:r>
              <a:rPr sz="2400" spc="-10" dirty="0">
                <a:solidFill>
                  <a:srgbClr val="C55A11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C55A11"/>
                </a:solidFill>
                <a:latin typeface="Arial"/>
                <a:cs typeface="Arial"/>
              </a:rPr>
              <a:t>the</a:t>
            </a:r>
            <a:r>
              <a:rPr sz="2400" spc="4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variance</a:t>
            </a:r>
            <a:endParaRPr lang="en-US" sz="2400" spc="-35" dirty="0">
              <a:solidFill>
                <a:srgbClr val="C55A1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endParaRPr sz="2400" dirty="0">
              <a:latin typeface="Arial"/>
              <a:cs typeface="Arial"/>
            </a:endParaRPr>
          </a:p>
          <a:p>
            <a:pPr marL="534670" indent="-342900">
              <a:lnSpc>
                <a:spcPct val="100000"/>
              </a:lnSpc>
              <a:spcBef>
                <a:spcPts val="425"/>
              </a:spcBef>
              <a:buFont typeface="Symbol" panose="05050102010706020507" pitchFamily="18" charset="2"/>
              <a:buChar char="s"/>
            </a:pPr>
            <a:r>
              <a:rPr lang="en-US" sz="2400" spc="5" dirty="0">
                <a:latin typeface="Arial"/>
                <a:cs typeface="Arial"/>
              </a:rPr>
              <a:t>(sigma) </a:t>
            </a:r>
            <a:r>
              <a:rPr sz="2400" spc="5" dirty="0">
                <a:latin typeface="Arial"/>
                <a:cs typeface="Arial"/>
              </a:rPr>
              <a:t>is </a:t>
            </a:r>
            <a:r>
              <a:rPr sz="2400" spc="10" dirty="0">
                <a:latin typeface="Arial"/>
                <a:cs typeface="Arial"/>
              </a:rPr>
              <a:t>the true standard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deviation</a:t>
            </a:r>
            <a:endParaRPr lang="en-US" sz="2400" spc="10" dirty="0">
              <a:latin typeface="Arial"/>
              <a:cs typeface="Arial"/>
            </a:endParaRPr>
          </a:p>
          <a:p>
            <a:pPr marL="534670" indent="-342900">
              <a:lnSpc>
                <a:spcPct val="100000"/>
              </a:lnSpc>
              <a:spcBef>
                <a:spcPts val="425"/>
              </a:spcBef>
              <a:buFont typeface="Symbol" panose="05050102010706020507" pitchFamily="18" charset="2"/>
              <a:buChar char="s"/>
            </a:pPr>
            <a:endParaRPr sz="2400" dirty="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2400" i="1" spc="10" dirty="0">
                <a:latin typeface="Arial"/>
                <a:cs typeface="Arial"/>
              </a:rPr>
              <a:t>s </a:t>
            </a:r>
            <a:r>
              <a:rPr lang="en-US" sz="2400" i="1" spc="10" dirty="0">
                <a:latin typeface="Arial"/>
                <a:cs typeface="Arial"/>
              </a:rPr>
              <a:t>  </a:t>
            </a:r>
            <a:r>
              <a:rPr sz="2400" spc="5" dirty="0">
                <a:latin typeface="Arial"/>
                <a:cs typeface="Arial"/>
              </a:rPr>
              <a:t>is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sample </a:t>
            </a:r>
            <a:r>
              <a:rPr sz="2400" spc="10" dirty="0">
                <a:latin typeface="Arial"/>
                <a:cs typeface="Arial"/>
              </a:rPr>
              <a:t>standard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deviation: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86200" y="6694389"/>
            <a:ext cx="871053" cy="335755"/>
          </a:xfrm>
          <a:custGeom>
            <a:avLst/>
            <a:gdLst/>
            <a:ahLst/>
            <a:cxnLst/>
            <a:rect l="l" t="t" r="r" b="b"/>
            <a:pathLst>
              <a:path w="495300" h="193040">
                <a:moveTo>
                  <a:pt x="495233" y="0"/>
                </a:moveTo>
                <a:lnTo>
                  <a:pt x="122699" y="0"/>
                </a:lnTo>
                <a:lnTo>
                  <a:pt x="122699" y="1958"/>
                </a:lnTo>
                <a:lnTo>
                  <a:pt x="113546" y="1958"/>
                </a:lnTo>
                <a:lnTo>
                  <a:pt x="65808" y="167055"/>
                </a:lnTo>
                <a:lnTo>
                  <a:pt x="31696" y="92002"/>
                </a:lnTo>
                <a:lnTo>
                  <a:pt x="0" y="106510"/>
                </a:lnTo>
                <a:lnTo>
                  <a:pt x="2995" y="113764"/>
                </a:lnTo>
                <a:lnTo>
                  <a:pt x="19326" y="106510"/>
                </a:lnTo>
                <a:lnTo>
                  <a:pt x="59334" y="192589"/>
                </a:lnTo>
                <a:lnTo>
                  <a:pt x="68708" y="192589"/>
                </a:lnTo>
                <a:lnTo>
                  <a:pt x="120696" y="14821"/>
                </a:lnTo>
                <a:lnTo>
                  <a:pt x="138188" y="14821"/>
                </a:lnTo>
                <a:lnTo>
                  <a:pt x="138188" y="11651"/>
                </a:lnTo>
                <a:lnTo>
                  <a:pt x="495233" y="11651"/>
                </a:lnTo>
                <a:lnTo>
                  <a:pt x="495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124200" y="5993058"/>
            <a:ext cx="4204955" cy="108683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0800">
              <a:spcBef>
                <a:spcPts val="295"/>
              </a:spcBef>
            </a:pPr>
            <a:r>
              <a:rPr lang="en-US" sz="2400" spc="150" dirty="0">
                <a:latin typeface="Cambria Math"/>
                <a:cs typeface="Cambria Math"/>
              </a:rPr>
              <a:t>s</a:t>
            </a:r>
            <a:r>
              <a:rPr lang="en-GB" sz="2400" spc="7" baseline="23809" dirty="0">
                <a:latin typeface="Arial"/>
                <a:cs typeface="Arial"/>
              </a:rPr>
              <a:t>2</a:t>
            </a:r>
            <a:r>
              <a:rPr sz="2400" spc="225" baseline="2898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= 0.70</a:t>
            </a:r>
            <a:r>
              <a:rPr sz="2400" spc="29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Arial"/>
                <a:cs typeface="Arial"/>
              </a:rPr>
              <a:t>people</a:t>
            </a:r>
            <a:r>
              <a:rPr sz="2400" spc="7" baseline="23809" dirty="0">
                <a:latin typeface="Arial"/>
                <a:cs typeface="Arial"/>
              </a:rPr>
              <a:t>2</a:t>
            </a:r>
            <a:endParaRPr lang="en-US" sz="2400" spc="7" baseline="23809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</a:pPr>
            <a:endParaRPr sz="2400" baseline="23809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95"/>
              </a:spcBef>
              <a:tabLst>
                <a:tab pos="539115" algn="l"/>
              </a:tabLst>
            </a:pPr>
            <a:r>
              <a:rPr lang="en-US" sz="2400" spc="275" dirty="0">
                <a:latin typeface="Cambria Math"/>
                <a:cs typeface="Cambria Math"/>
              </a:rPr>
              <a:t>s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=</a:t>
            </a:r>
            <a:r>
              <a:rPr lang="en-US" sz="2400" spc="5" dirty="0">
                <a:latin typeface="Cambria Math"/>
                <a:cs typeface="Cambria Math"/>
              </a:rPr>
              <a:t>  </a:t>
            </a:r>
            <a:r>
              <a:rPr sz="2400" spc="5" dirty="0">
                <a:latin typeface="Cambria Math"/>
                <a:cs typeface="Cambria Math"/>
              </a:rPr>
              <a:t>	</a:t>
            </a:r>
            <a:r>
              <a:rPr lang="en-US" sz="2400" spc="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0.70 = </a:t>
            </a:r>
            <a:r>
              <a:rPr lang="en-US" sz="2400" spc="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0.84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Arial"/>
                <a:cs typeface="Arial"/>
              </a:rPr>
              <a:t>people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6D1ADF-9249-4C63-AB5F-EFD1EF64F2B2}"/>
              </a:ext>
            </a:extLst>
          </p:cNvPr>
          <p:cNvSpPr txBox="1"/>
          <p:nvPr/>
        </p:nvSpPr>
        <p:spPr>
          <a:xfrm>
            <a:off x="580224" y="685800"/>
            <a:ext cx="726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deviation</a:t>
            </a:r>
            <a:r>
              <a:rPr lang="en-GB"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35" dirty="0">
                <a:solidFill>
                  <a:srgbClr val="2F5597"/>
                </a:solidFill>
                <a:latin typeface="Arial"/>
                <a:cs typeface="Arial"/>
              </a:rPr>
              <a:t>(SD)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F8AFAD7-8D9F-4164-A263-74F7A7AC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628163"/>
            <a:ext cx="4136989" cy="12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4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1066800" y="2133600"/>
            <a:ext cx="7596195" cy="3949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48F8E-53A8-4C15-90E8-03756D7351AA}"/>
              </a:ext>
            </a:extLst>
          </p:cNvPr>
          <p:cNvSpPr txBox="1"/>
          <p:nvPr/>
        </p:nvSpPr>
        <p:spPr>
          <a:xfrm>
            <a:off x="580224" y="685800"/>
            <a:ext cx="726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deviation</a:t>
            </a:r>
            <a:r>
              <a:rPr lang="en-GB"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35" dirty="0">
                <a:solidFill>
                  <a:srgbClr val="2F5597"/>
                </a:solidFill>
                <a:latin typeface="Arial"/>
                <a:cs typeface="Arial"/>
              </a:rPr>
              <a:t>(SD)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95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7968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/>
              <a:t>Coefficient </a:t>
            </a:r>
            <a:r>
              <a:rPr sz="4400" spc="-15" dirty="0"/>
              <a:t>of </a:t>
            </a:r>
            <a:r>
              <a:rPr sz="4400" spc="-50" dirty="0"/>
              <a:t>variation</a:t>
            </a:r>
            <a:r>
              <a:rPr sz="4400" spc="15" dirty="0"/>
              <a:t> </a:t>
            </a:r>
            <a:r>
              <a:rPr sz="4400" spc="-155" dirty="0"/>
              <a:t>(CV)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5D9520-7FB8-4555-ABE2-ACDEB78D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93" y="2743200"/>
            <a:ext cx="4140413" cy="18415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981200"/>
            <a:ext cx="5906770" cy="1699183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40640">
              <a:spcBef>
                <a:spcPts val="1140"/>
              </a:spcBef>
            </a:pPr>
            <a:r>
              <a:rPr sz="2400" spc="-40" dirty="0">
                <a:latin typeface="Arial"/>
                <a:cs typeface="Arial"/>
              </a:rPr>
              <a:t>Skew </a:t>
            </a:r>
            <a:r>
              <a:rPr sz="2400" spc="-5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measurement </a:t>
            </a:r>
            <a:r>
              <a:rPr sz="2400" spc="-30" dirty="0">
                <a:latin typeface="Arial"/>
                <a:cs typeface="Arial"/>
              </a:rPr>
              <a:t>of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asymmetry.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400" dirty="0">
              <a:latin typeface="Arial"/>
              <a:cs typeface="Arial"/>
            </a:endParaRPr>
          </a:p>
          <a:p>
            <a:pPr marL="40640" marR="408305"/>
            <a:r>
              <a:rPr sz="2400" spc="-40" dirty="0">
                <a:latin typeface="Arial"/>
                <a:cs typeface="Arial"/>
              </a:rPr>
              <a:t>Skew </a:t>
            </a:r>
            <a:r>
              <a:rPr sz="2400" spc="-95" dirty="0">
                <a:latin typeface="Arial"/>
                <a:cs typeface="Arial"/>
              </a:rPr>
              <a:t>(as </a:t>
            </a:r>
            <a:r>
              <a:rPr sz="2400" spc="-55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"skewer") </a:t>
            </a:r>
            <a:r>
              <a:rPr sz="2400" spc="-60" dirty="0">
                <a:latin typeface="Arial"/>
                <a:cs typeface="Arial"/>
              </a:rPr>
              <a:t>refers </a:t>
            </a: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30" dirty="0">
                <a:latin typeface="Arial"/>
                <a:cs typeface="Arial"/>
              </a:rPr>
              <a:t>pointy </a:t>
            </a:r>
            <a:r>
              <a:rPr sz="2400" spc="-50" dirty="0">
                <a:latin typeface="Arial"/>
                <a:cs typeface="Arial"/>
              </a:rPr>
              <a:t>tail </a:t>
            </a:r>
            <a:r>
              <a:rPr sz="2400" spc="-30" dirty="0">
                <a:latin typeface="Arial"/>
                <a:cs typeface="Arial"/>
              </a:rPr>
              <a:t>of </a:t>
            </a:r>
            <a:r>
              <a:rPr sz="2400" spc="-7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distribution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1207543" y="4445012"/>
            <a:ext cx="7643313" cy="252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13F7C-1E19-4AEC-9A2C-312DD2986B3D}"/>
              </a:ext>
            </a:extLst>
          </p:cNvPr>
          <p:cNvSpPr txBox="1"/>
          <p:nvPr/>
        </p:nvSpPr>
        <p:spPr>
          <a:xfrm>
            <a:off x="838200" y="447130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Skew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79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53013"/>
              </p:ext>
            </p:extLst>
          </p:nvPr>
        </p:nvGraphicFramePr>
        <p:xfrm>
          <a:off x="1806130" y="2634724"/>
          <a:ext cx="5966269" cy="2896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1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Population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6350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Parameters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Sample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969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Statistics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Mean</a:t>
                      </a:r>
                      <a:endParaRPr lang="en-US" sz="2000" spc="15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Variance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GB" sz="2000" i="1" dirty="0">
                          <a:latin typeface="Arial"/>
                          <a:cs typeface="Arial"/>
                        </a:rPr>
                        <a:t>     s</a:t>
                      </a:r>
                      <a:r>
                        <a:rPr lang="en-GB" sz="2000" i="1" baseline="30000" dirty="0">
                          <a:latin typeface="Arial"/>
                          <a:cs typeface="Arial"/>
                        </a:rPr>
                        <a:t>2</a:t>
                      </a:r>
                      <a:endParaRPr lang="en-GB" sz="2000" baseline="30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723">
                <a:tc>
                  <a:txBody>
                    <a:bodyPr/>
                    <a:lstStyle/>
                    <a:p>
                      <a:pPr marL="148590" marR="141605" indent="9525" algn="ctr">
                        <a:lnSpc>
                          <a:spcPct val="101899"/>
                        </a:lnSpc>
                        <a:spcBef>
                          <a:spcPts val="1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Standard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Devia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ion</a:t>
                      </a: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8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2000" i="1" dirty="0">
                          <a:latin typeface="Arial"/>
                          <a:cs typeface="Arial"/>
                        </a:rPr>
                        <a:t>   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s</a:t>
                      </a:r>
                      <a:endParaRPr sz="2000" baseline="300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705600" y="3672387"/>
            <a:ext cx="304800" cy="295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4802034" y="3672387"/>
            <a:ext cx="304800" cy="295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4707456" y="4169843"/>
            <a:ext cx="413399" cy="391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4" name="object 14"/>
          <p:cNvSpPr/>
          <p:nvPr/>
        </p:nvSpPr>
        <p:spPr>
          <a:xfrm>
            <a:off x="4711419" y="4964264"/>
            <a:ext cx="337199" cy="277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1EF79E27-D76A-4671-A2B5-55DF5934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94" y="538241"/>
            <a:ext cx="7244811" cy="677108"/>
          </a:xfrm>
        </p:spPr>
        <p:txBody>
          <a:bodyPr/>
          <a:lstStyle/>
          <a:p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N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</a:t>
            </a: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me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n</a:t>
            </a:r>
            <a:r>
              <a:rPr lang="en-GB" sz="4400" spc="45" dirty="0">
                <a:solidFill>
                  <a:srgbClr val="2F5597"/>
                </a:solidFill>
                <a:latin typeface="Arial"/>
                <a:cs typeface="Arial"/>
              </a:rPr>
              <a:t>c</a:t>
            </a:r>
            <a:r>
              <a:rPr lang="en-GB" sz="4400" spc="-90" dirty="0">
                <a:solidFill>
                  <a:srgbClr val="2F5597"/>
                </a:solidFill>
                <a:latin typeface="Arial"/>
                <a:cs typeface="Arial"/>
              </a:rPr>
              <a:t>l</a:t>
            </a:r>
            <a:r>
              <a:rPr lang="en-GB" sz="4400" spc="-85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lang="en-GB" sz="4400" spc="45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u</a:t>
            </a:r>
            <a:r>
              <a:rPr lang="en-GB" sz="4400" spc="-85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r>
              <a:rPr lang="en-GB" sz="4400" spc="-70" dirty="0">
                <a:solidFill>
                  <a:srgbClr val="2F5597"/>
                </a:solidFill>
                <a:latin typeface="Arial"/>
                <a:cs typeface="Arial"/>
              </a:rPr>
              <a:t>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1251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717405" y="2362200"/>
            <a:ext cx="6934200" cy="416748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14629">
              <a:lnSpc>
                <a:spcPct val="102499"/>
              </a:lnSpc>
              <a:spcBef>
                <a:spcPts val="85"/>
              </a:spcBef>
              <a:buChar char="&gt;"/>
              <a:tabLst>
                <a:tab pos="222885" algn="l"/>
              </a:tabLst>
            </a:pPr>
            <a:r>
              <a:rPr sz="2400" b="1" spc="15" dirty="0">
                <a:solidFill>
                  <a:srgbClr val="0644FF"/>
                </a:solidFill>
                <a:latin typeface="Courier New"/>
                <a:cs typeface="Courier New"/>
              </a:rPr>
              <a:t>mean(classHeightDataFull$height)  </a:t>
            </a:r>
            <a:r>
              <a:rPr sz="2400" b="1" spc="15" dirty="0">
                <a:latin typeface="Courier New"/>
                <a:cs typeface="Courier New"/>
              </a:rPr>
              <a:t>[1]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15" dirty="0">
                <a:latin typeface="Courier New"/>
                <a:cs typeface="Courier New"/>
              </a:rPr>
              <a:t>169.7955</a:t>
            </a:r>
            <a:endParaRPr lang="en-US" sz="2400" b="1" spc="15" dirty="0">
              <a:latin typeface="Courier New"/>
              <a:cs typeface="Courier New"/>
            </a:endParaRPr>
          </a:p>
          <a:p>
            <a:pPr marL="12700" marR="214629">
              <a:lnSpc>
                <a:spcPct val="102499"/>
              </a:lnSpc>
              <a:spcBef>
                <a:spcPts val="85"/>
              </a:spcBef>
              <a:buChar char="&gt;"/>
              <a:tabLst>
                <a:tab pos="222885" algn="l"/>
              </a:tabLst>
            </a:pPr>
            <a:endParaRPr sz="2400" b="1" dirty="0">
              <a:latin typeface="Courier New"/>
              <a:cs typeface="Courier New"/>
            </a:endParaRPr>
          </a:p>
          <a:p>
            <a:pPr marL="12700" marR="5080">
              <a:lnSpc>
                <a:spcPct val="101899"/>
              </a:lnSpc>
              <a:buChar char="&gt;"/>
              <a:tabLst>
                <a:tab pos="222885" algn="l"/>
              </a:tabLst>
            </a:pPr>
            <a:r>
              <a:rPr sz="2400" b="1" spc="15" dirty="0">
                <a:solidFill>
                  <a:srgbClr val="0644FF"/>
                </a:solidFill>
                <a:latin typeface="Courier New"/>
                <a:cs typeface="Courier New"/>
              </a:rPr>
              <a:t>median(classHeightDataFull$height)  </a:t>
            </a:r>
            <a:r>
              <a:rPr sz="2400" b="1" spc="15" dirty="0">
                <a:latin typeface="Courier New"/>
                <a:cs typeface="Courier New"/>
              </a:rPr>
              <a:t>[1]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15" dirty="0">
                <a:latin typeface="Courier New"/>
                <a:cs typeface="Courier New"/>
              </a:rPr>
              <a:t>170</a:t>
            </a:r>
            <a:endParaRPr lang="en-US" sz="2400" b="1" spc="15" dirty="0">
              <a:latin typeface="Courier New"/>
              <a:cs typeface="Courier New"/>
            </a:endParaRPr>
          </a:p>
          <a:p>
            <a:pPr marL="12700" marR="5080">
              <a:lnSpc>
                <a:spcPct val="101899"/>
              </a:lnSpc>
              <a:buChar char="&gt;"/>
              <a:tabLst>
                <a:tab pos="222885" algn="l"/>
              </a:tabLst>
            </a:pPr>
            <a:endParaRPr sz="2400" b="1" dirty="0">
              <a:latin typeface="Courier New"/>
              <a:cs typeface="Courier New"/>
            </a:endParaRPr>
          </a:p>
          <a:p>
            <a:pPr marL="12700" marR="424180">
              <a:lnSpc>
                <a:spcPct val="101899"/>
              </a:lnSpc>
              <a:buChar char="&gt;"/>
              <a:tabLst>
                <a:tab pos="222885" algn="l"/>
              </a:tabLst>
            </a:pPr>
            <a:r>
              <a:rPr sz="2400" b="1" spc="15" dirty="0">
                <a:solidFill>
                  <a:srgbClr val="0644FF"/>
                </a:solidFill>
                <a:latin typeface="Courier New"/>
                <a:cs typeface="Courier New"/>
              </a:rPr>
              <a:t>sd(classHeightDataFull$height)  </a:t>
            </a:r>
            <a:r>
              <a:rPr sz="2400" b="1" spc="15" dirty="0">
                <a:latin typeface="Courier New"/>
                <a:cs typeface="Courier New"/>
              </a:rPr>
              <a:t>[1]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15" dirty="0">
                <a:latin typeface="Courier New"/>
                <a:cs typeface="Courier New"/>
              </a:rPr>
              <a:t>11.48828</a:t>
            </a:r>
            <a:endParaRPr lang="en-US" sz="2400" b="1" spc="15" dirty="0">
              <a:latin typeface="Courier New"/>
              <a:cs typeface="Courier New"/>
            </a:endParaRPr>
          </a:p>
          <a:p>
            <a:pPr marL="12700" marR="424180">
              <a:lnSpc>
                <a:spcPct val="101899"/>
              </a:lnSpc>
              <a:buChar char="&gt;"/>
              <a:tabLst>
                <a:tab pos="222885" algn="l"/>
              </a:tabLst>
            </a:pPr>
            <a:endParaRPr sz="2400" b="1" dirty="0">
              <a:latin typeface="Courier New"/>
              <a:cs typeface="Courier New"/>
            </a:endParaRPr>
          </a:p>
          <a:p>
            <a:pPr marL="12700" marR="319405">
              <a:lnSpc>
                <a:spcPct val="101899"/>
              </a:lnSpc>
              <a:buChar char="&gt;"/>
              <a:tabLst>
                <a:tab pos="222885" algn="l"/>
              </a:tabLst>
            </a:pPr>
            <a:r>
              <a:rPr sz="2400" b="1" spc="15" dirty="0">
                <a:solidFill>
                  <a:srgbClr val="0644FF"/>
                </a:solidFill>
                <a:latin typeface="Courier New"/>
                <a:cs typeface="Courier New"/>
              </a:rPr>
              <a:t>var(classHeightDataFull$height)  </a:t>
            </a:r>
            <a:r>
              <a:rPr sz="2400" b="1" spc="15" dirty="0">
                <a:latin typeface="Courier New"/>
                <a:cs typeface="Courier New"/>
              </a:rPr>
              <a:t>[1]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spc="15" dirty="0">
                <a:latin typeface="Courier New"/>
                <a:cs typeface="Courier New"/>
              </a:rPr>
              <a:t>131.9807</a:t>
            </a:r>
            <a:endParaRPr sz="2400" b="1" dirty="0">
              <a:latin typeface="Courier New"/>
              <a:cs typeface="Courier New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E902C9C-BB94-4C2F-B456-948CB076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94" y="538241"/>
            <a:ext cx="7244811" cy="677108"/>
          </a:xfrm>
        </p:spPr>
        <p:txBody>
          <a:bodyPr/>
          <a:lstStyle/>
          <a:p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Basic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stats </a:t>
            </a: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10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7712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7587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/>
              <a:t>Manipulating</a:t>
            </a:r>
            <a:r>
              <a:rPr sz="4400" spc="-55" dirty="0"/>
              <a:t> </a:t>
            </a:r>
            <a:r>
              <a:rPr sz="4400" spc="-50" dirty="0"/>
              <a:t>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362200"/>
            <a:ext cx="9220200" cy="40363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4320">
              <a:spcBef>
                <a:spcPts val="95"/>
              </a:spcBef>
              <a:tabLst>
                <a:tab pos="97790" algn="l"/>
              </a:tabLst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b="1" spc="-20" dirty="0">
                <a:latin typeface="Arial"/>
                <a:cs typeface="Arial"/>
              </a:rPr>
              <a:t>mean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sum of </a:t>
            </a:r>
            <a:r>
              <a:rPr sz="2800" b="1" spc="25" dirty="0">
                <a:latin typeface="Arial"/>
                <a:cs typeface="Arial"/>
              </a:rPr>
              <a:t>two </a:t>
            </a:r>
            <a:r>
              <a:rPr sz="2800" b="1" spc="-25" dirty="0">
                <a:latin typeface="Arial"/>
                <a:cs typeface="Arial"/>
              </a:rPr>
              <a:t>variables</a:t>
            </a:r>
            <a:r>
              <a:rPr sz="2800" spc="-25" dirty="0">
                <a:latin typeface="Arial"/>
                <a:cs typeface="Arial"/>
              </a:rPr>
              <a:t>:  </a:t>
            </a:r>
            <a:endParaRPr lang="en-US" sz="2800" spc="-25" dirty="0">
              <a:latin typeface="Arial"/>
              <a:cs typeface="Arial"/>
            </a:endParaRPr>
          </a:p>
          <a:p>
            <a:pPr marR="274320">
              <a:spcBef>
                <a:spcPts val="95"/>
              </a:spcBef>
              <a:tabLst>
                <a:tab pos="97790" algn="l"/>
              </a:tabLst>
            </a:pPr>
            <a:r>
              <a:rPr sz="2800" spc="-80" dirty="0">
                <a:latin typeface="Arial"/>
                <a:cs typeface="Arial"/>
              </a:rPr>
              <a:t>E[X </a:t>
            </a:r>
            <a:r>
              <a:rPr sz="2800" spc="35" dirty="0">
                <a:latin typeface="Arial"/>
                <a:cs typeface="Arial"/>
              </a:rPr>
              <a:t>+ </a:t>
            </a:r>
            <a:r>
              <a:rPr sz="2800" spc="-55" dirty="0">
                <a:latin typeface="Arial"/>
                <a:cs typeface="Arial"/>
              </a:rPr>
              <a:t>Y] </a:t>
            </a:r>
            <a:r>
              <a:rPr sz="2800" spc="35" dirty="0">
                <a:latin typeface="Arial"/>
                <a:cs typeface="Arial"/>
              </a:rPr>
              <a:t>= </a:t>
            </a:r>
            <a:r>
              <a:rPr sz="2800" spc="-50" dirty="0">
                <a:latin typeface="Arial"/>
                <a:cs typeface="Arial"/>
              </a:rPr>
              <a:t>E[X]+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E[Y]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L="12065" marR="74295">
              <a:spcBef>
                <a:spcPts val="1085"/>
              </a:spcBef>
              <a:tabLst>
                <a:tab pos="97790" algn="l"/>
              </a:tabLst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b="1" spc="-20" dirty="0">
                <a:latin typeface="Arial"/>
                <a:cs typeface="Arial"/>
              </a:rPr>
              <a:t>mean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sum of </a:t>
            </a:r>
            <a:r>
              <a:rPr sz="2800" b="1" spc="-40" dirty="0">
                <a:latin typeface="Arial"/>
                <a:cs typeface="Arial"/>
              </a:rPr>
              <a:t>a </a:t>
            </a:r>
            <a:r>
              <a:rPr sz="2800" b="1" spc="-30" dirty="0">
                <a:latin typeface="Arial"/>
                <a:cs typeface="Arial"/>
              </a:rPr>
              <a:t>variable </a:t>
            </a:r>
            <a:r>
              <a:rPr sz="2800" b="1" spc="-5" dirty="0">
                <a:latin typeface="Arial"/>
                <a:cs typeface="Arial"/>
              </a:rPr>
              <a:t>and </a:t>
            </a:r>
            <a:r>
              <a:rPr sz="2800" b="1" spc="-40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constant</a:t>
            </a:r>
            <a:r>
              <a:rPr sz="2800" dirty="0">
                <a:latin typeface="Arial"/>
                <a:cs typeface="Arial"/>
              </a:rPr>
              <a:t>: </a:t>
            </a:r>
            <a:endParaRPr lang="en-US" sz="2800" dirty="0">
              <a:latin typeface="Arial"/>
              <a:cs typeface="Arial"/>
            </a:endParaRPr>
          </a:p>
          <a:p>
            <a:pPr marL="12065" marR="74295">
              <a:spcBef>
                <a:spcPts val="1085"/>
              </a:spcBef>
              <a:tabLst>
                <a:tab pos="97790" algn="l"/>
              </a:tabLst>
            </a:pPr>
            <a:r>
              <a:rPr sz="2800" spc="-80" dirty="0">
                <a:latin typeface="Arial"/>
                <a:cs typeface="Arial"/>
              </a:rPr>
              <a:t>E[X </a:t>
            </a:r>
            <a:r>
              <a:rPr sz="2800" spc="35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c] </a:t>
            </a:r>
            <a:r>
              <a:rPr sz="2800" spc="35" dirty="0">
                <a:latin typeface="Arial"/>
                <a:cs typeface="Arial"/>
              </a:rPr>
              <a:t>= </a:t>
            </a:r>
            <a:r>
              <a:rPr sz="2800" spc="-50" dirty="0">
                <a:latin typeface="Arial"/>
                <a:cs typeface="Arial"/>
              </a:rPr>
              <a:t>E[X]+</a:t>
            </a:r>
            <a:r>
              <a:rPr sz="2800" spc="35" dirty="0">
                <a:latin typeface="Arial"/>
                <a:cs typeface="Arial"/>
              </a:rPr>
              <a:t> c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L="12065" marR="5080">
              <a:spcBef>
                <a:spcPts val="1060"/>
              </a:spcBef>
              <a:tabLst>
                <a:tab pos="97790" algn="l"/>
              </a:tabLst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b="1" spc="-20" dirty="0">
                <a:latin typeface="Arial"/>
                <a:cs typeface="Arial"/>
              </a:rPr>
              <a:t>mean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40" dirty="0">
                <a:latin typeface="Arial"/>
                <a:cs typeface="Arial"/>
              </a:rPr>
              <a:t>a </a:t>
            </a:r>
            <a:r>
              <a:rPr sz="2800" b="1" spc="15" dirty="0">
                <a:latin typeface="Arial"/>
                <a:cs typeface="Arial"/>
              </a:rPr>
              <a:t>product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40" dirty="0">
                <a:latin typeface="Arial"/>
                <a:cs typeface="Arial"/>
              </a:rPr>
              <a:t>a </a:t>
            </a:r>
            <a:r>
              <a:rPr sz="2800" b="1" spc="-30" dirty="0">
                <a:latin typeface="Arial"/>
                <a:cs typeface="Arial"/>
              </a:rPr>
              <a:t>variable </a:t>
            </a:r>
            <a:r>
              <a:rPr sz="2800" b="1" spc="-5" dirty="0">
                <a:latin typeface="Arial"/>
                <a:cs typeface="Arial"/>
              </a:rPr>
              <a:t>and </a:t>
            </a:r>
            <a:r>
              <a:rPr sz="2800" b="1" spc="-40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constant</a:t>
            </a:r>
            <a:r>
              <a:rPr sz="2800" dirty="0">
                <a:latin typeface="Arial"/>
                <a:cs typeface="Arial"/>
              </a:rPr>
              <a:t>: </a:t>
            </a:r>
            <a:endParaRPr lang="en-US" sz="2800" dirty="0">
              <a:latin typeface="Arial"/>
              <a:cs typeface="Arial"/>
            </a:endParaRPr>
          </a:p>
          <a:p>
            <a:pPr marL="12065" marR="5080">
              <a:spcBef>
                <a:spcPts val="1060"/>
              </a:spcBef>
              <a:tabLst>
                <a:tab pos="97790" algn="l"/>
              </a:tabLst>
            </a:pPr>
            <a:r>
              <a:rPr sz="2800" spc="-30" dirty="0">
                <a:latin typeface="Arial"/>
                <a:cs typeface="Arial"/>
              </a:rPr>
              <a:t>E[c </a:t>
            </a:r>
            <a:r>
              <a:rPr sz="2800" spc="-80" dirty="0">
                <a:latin typeface="Arial"/>
                <a:cs typeface="Arial"/>
              </a:rPr>
              <a:t>X] </a:t>
            </a:r>
            <a:r>
              <a:rPr sz="2800" spc="35" dirty="0">
                <a:latin typeface="Arial"/>
                <a:cs typeface="Arial"/>
              </a:rPr>
              <a:t>= c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E[X]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784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2362200"/>
            <a:ext cx="8915400" cy="4382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5890" marR="312420" indent="-135890">
              <a:spcBef>
                <a:spcPts val="1505"/>
              </a:spcBef>
              <a:buChar char="•"/>
              <a:tabLst>
                <a:tab pos="135890" algn="l"/>
              </a:tabLst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variance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sum of </a:t>
            </a:r>
            <a:r>
              <a:rPr sz="2800" spc="25" dirty="0">
                <a:latin typeface="Arial"/>
                <a:cs typeface="Arial"/>
              </a:rPr>
              <a:t>two </a:t>
            </a:r>
            <a:r>
              <a:rPr sz="2800" spc="-25" dirty="0">
                <a:latin typeface="Arial"/>
                <a:cs typeface="Arial"/>
              </a:rPr>
              <a:t>variables:  </a:t>
            </a:r>
            <a:endParaRPr lang="en-US" sz="2800" spc="-25" dirty="0">
              <a:latin typeface="Arial"/>
              <a:cs typeface="Arial"/>
            </a:endParaRPr>
          </a:p>
          <a:p>
            <a:pPr marR="312420">
              <a:spcBef>
                <a:spcPts val="1505"/>
              </a:spcBef>
              <a:tabLst>
                <a:tab pos="135890" algn="l"/>
              </a:tabLst>
            </a:pPr>
            <a:r>
              <a:rPr sz="2800" spc="-75" dirty="0">
                <a:latin typeface="Arial"/>
                <a:cs typeface="Arial"/>
              </a:rPr>
              <a:t>Var[X </a:t>
            </a:r>
            <a:r>
              <a:rPr sz="2800" spc="35" dirty="0">
                <a:latin typeface="Arial"/>
                <a:cs typeface="Arial"/>
              </a:rPr>
              <a:t>+ </a:t>
            </a:r>
            <a:r>
              <a:rPr sz="2800" spc="-55" dirty="0">
                <a:latin typeface="Arial"/>
                <a:cs typeface="Arial"/>
              </a:rPr>
              <a:t>Y] </a:t>
            </a:r>
            <a:r>
              <a:rPr sz="2800" spc="35" dirty="0">
                <a:latin typeface="Arial"/>
                <a:cs typeface="Arial"/>
              </a:rPr>
              <a:t>= </a:t>
            </a:r>
            <a:r>
              <a:rPr sz="2800" spc="-55" dirty="0">
                <a:latin typeface="Arial"/>
                <a:cs typeface="Arial"/>
              </a:rPr>
              <a:t>Var[X]+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Var[Y]</a:t>
            </a:r>
            <a:endParaRPr sz="2800" dirty="0">
              <a:latin typeface="Arial"/>
              <a:cs typeface="Arial"/>
            </a:endParaRPr>
          </a:p>
          <a:p>
            <a:pPr marR="645795" algn="ctr">
              <a:spcBef>
                <a:spcPts val="180"/>
              </a:spcBef>
            </a:pP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only if 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independent</a:t>
            </a:r>
            <a:r>
              <a:rPr sz="2800" spc="-2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L="135255" marR="160655" indent="-85090">
              <a:spcBef>
                <a:spcPts val="1035"/>
              </a:spcBef>
              <a:buChar char="•"/>
              <a:tabLst>
                <a:tab pos="135890" algn="l"/>
              </a:tabLst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variance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sum of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variable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constant:</a:t>
            </a:r>
            <a:endParaRPr lang="en-US" sz="2800" dirty="0">
              <a:latin typeface="Arial"/>
              <a:cs typeface="Arial"/>
            </a:endParaRPr>
          </a:p>
          <a:p>
            <a:pPr marL="50165" marR="160655">
              <a:spcBef>
                <a:spcPts val="1035"/>
              </a:spcBef>
              <a:tabLst>
                <a:tab pos="135890" algn="l"/>
              </a:tabLst>
            </a:pPr>
            <a:r>
              <a:rPr sz="2800" spc="-75" dirty="0">
                <a:latin typeface="Arial"/>
                <a:cs typeface="Arial"/>
              </a:rPr>
              <a:t>Var[X </a:t>
            </a:r>
            <a:r>
              <a:rPr sz="2800" spc="35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c] </a:t>
            </a:r>
            <a:r>
              <a:rPr sz="2800" spc="35" dirty="0">
                <a:latin typeface="Arial"/>
                <a:cs typeface="Arial"/>
              </a:rPr>
              <a:t>=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Var[X]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135255" marR="43180" indent="-85090">
              <a:buChar char="•"/>
              <a:tabLst>
                <a:tab pos="135890" algn="l"/>
              </a:tabLst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variance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15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variable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lang="en-US" sz="2800" spc="-4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onstant:</a:t>
            </a:r>
            <a:endParaRPr lang="en-US" sz="2800" dirty="0">
              <a:latin typeface="Arial"/>
              <a:cs typeface="Arial"/>
            </a:endParaRPr>
          </a:p>
          <a:p>
            <a:pPr marL="50165" marR="43180">
              <a:tabLst>
                <a:tab pos="135890" algn="l"/>
              </a:tabLst>
            </a:pPr>
            <a:r>
              <a:rPr sz="280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Var[c </a:t>
            </a:r>
            <a:r>
              <a:rPr sz="2800" spc="-80" dirty="0">
                <a:latin typeface="Arial"/>
                <a:cs typeface="Arial"/>
              </a:rPr>
              <a:t>X] </a:t>
            </a:r>
            <a:r>
              <a:rPr sz="2800" spc="35" dirty="0">
                <a:latin typeface="Arial"/>
                <a:cs typeface="Arial"/>
              </a:rPr>
              <a:t>= </a:t>
            </a:r>
            <a:r>
              <a:rPr sz="2800" spc="20" dirty="0">
                <a:latin typeface="Arial"/>
                <a:cs typeface="Arial"/>
              </a:rPr>
              <a:t>c</a:t>
            </a:r>
            <a:r>
              <a:rPr sz="2800" spc="30" baseline="24691" dirty="0">
                <a:latin typeface="Arial"/>
                <a:cs typeface="Arial"/>
              </a:rPr>
              <a:t>2</a:t>
            </a:r>
            <a:r>
              <a:rPr sz="2800" spc="345" baseline="24691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Var[X]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B8B5BB5-19C7-495F-B185-A74CD744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94" y="538241"/>
            <a:ext cx="7244811" cy="677108"/>
          </a:xfrm>
        </p:spPr>
        <p:txBody>
          <a:bodyPr/>
          <a:lstStyle/>
          <a:p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Manipulating</a:t>
            </a: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 variance</a:t>
            </a:r>
            <a:endParaRPr lang="en-GB"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76400" y="2438400"/>
            <a:ext cx="7010400" cy="31104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spcBef>
                <a:spcPts val="1895"/>
              </a:spcBef>
            </a:pPr>
            <a:r>
              <a:rPr sz="2800" spc="-15" dirty="0">
                <a:latin typeface="Arial"/>
                <a:cs typeface="Arial"/>
              </a:rPr>
              <a:t>Height:</a:t>
            </a:r>
            <a:endParaRPr sz="2800" dirty="0">
              <a:latin typeface="Arial"/>
              <a:cs typeface="Arial"/>
            </a:endParaRPr>
          </a:p>
          <a:p>
            <a:pPr marL="388620" marR="1543050">
              <a:spcBef>
                <a:spcPts val="70"/>
              </a:spcBef>
            </a:pPr>
            <a:r>
              <a:rPr sz="2800" spc="-30" dirty="0">
                <a:latin typeface="Arial"/>
                <a:cs typeface="Arial"/>
              </a:rPr>
              <a:t>Mean </a:t>
            </a:r>
            <a:r>
              <a:rPr sz="2800" spc="25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169.8 </a:t>
            </a:r>
            <a:r>
              <a:rPr sz="2800" spc="25" dirty="0">
                <a:latin typeface="Arial"/>
                <a:cs typeface="Arial"/>
              </a:rPr>
              <a:t>cm  </a:t>
            </a:r>
            <a:r>
              <a:rPr sz="2800" spc="-50" dirty="0">
                <a:latin typeface="Arial"/>
                <a:cs typeface="Arial"/>
              </a:rPr>
              <a:t>Variance </a:t>
            </a:r>
            <a:r>
              <a:rPr sz="2800" spc="25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131.98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cm</a:t>
            </a:r>
            <a:r>
              <a:rPr sz="2800" spc="22" baseline="23809" dirty="0">
                <a:latin typeface="Arial"/>
                <a:cs typeface="Arial"/>
              </a:rPr>
              <a:t>2</a:t>
            </a:r>
            <a:endParaRPr sz="2800" baseline="23809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800" dirty="0">
              <a:latin typeface="Arial"/>
              <a:cs typeface="Arial"/>
            </a:endParaRPr>
          </a:p>
          <a:p>
            <a:pPr marL="50800"/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25" dirty="0">
                <a:latin typeface="Arial"/>
                <a:cs typeface="Arial"/>
              </a:rPr>
              <a:t>inches </a:t>
            </a:r>
            <a:r>
              <a:rPr sz="2800" spc="-70" dirty="0">
                <a:latin typeface="Arial"/>
                <a:cs typeface="Arial"/>
              </a:rPr>
              <a:t>(1 </a:t>
            </a:r>
            <a:r>
              <a:rPr sz="2800" spc="20" dirty="0">
                <a:latin typeface="Arial"/>
                <a:cs typeface="Arial"/>
              </a:rPr>
              <a:t>cm </a:t>
            </a:r>
            <a:r>
              <a:rPr sz="2800" spc="25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0.394</a:t>
            </a:r>
            <a:r>
              <a:rPr sz="2800" spc="204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in):</a:t>
            </a:r>
            <a:endParaRPr sz="2800" dirty="0">
              <a:latin typeface="Arial"/>
              <a:cs typeface="Arial"/>
            </a:endParaRPr>
          </a:p>
          <a:p>
            <a:pPr marL="388620">
              <a:spcBef>
                <a:spcPts val="204"/>
              </a:spcBef>
            </a:pPr>
            <a:r>
              <a:rPr sz="2800" spc="-25" dirty="0">
                <a:latin typeface="Arial"/>
                <a:cs typeface="Arial"/>
              </a:rPr>
              <a:t>Mean: </a:t>
            </a:r>
            <a:r>
              <a:rPr sz="2800" spc="5" dirty="0">
                <a:latin typeface="Arial"/>
                <a:cs typeface="Arial"/>
              </a:rPr>
              <a:t>169.8 </a:t>
            </a:r>
            <a:r>
              <a:rPr sz="2800" spc="25" dirty="0">
                <a:latin typeface="Arial"/>
                <a:cs typeface="Arial"/>
              </a:rPr>
              <a:t>cm </a:t>
            </a:r>
            <a:r>
              <a:rPr sz="2800" spc="5" dirty="0">
                <a:latin typeface="Segoe UI Symbol"/>
                <a:cs typeface="Segoe UI Symbol"/>
              </a:rPr>
              <a:t>✕ </a:t>
            </a:r>
            <a:r>
              <a:rPr sz="2800" spc="5" dirty="0">
                <a:latin typeface="Arial"/>
                <a:cs typeface="Arial"/>
              </a:rPr>
              <a:t>0.394 </a:t>
            </a:r>
            <a:r>
              <a:rPr sz="2800" spc="25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66.9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in</a:t>
            </a:r>
            <a:endParaRPr sz="2800" dirty="0">
              <a:latin typeface="Arial"/>
              <a:cs typeface="Arial"/>
            </a:endParaRPr>
          </a:p>
          <a:p>
            <a:pPr marL="388620">
              <a:spcBef>
                <a:spcPts val="254"/>
              </a:spcBef>
            </a:pPr>
            <a:r>
              <a:rPr sz="2800" spc="-45" dirty="0">
                <a:latin typeface="Arial"/>
                <a:cs typeface="Arial"/>
              </a:rPr>
              <a:t>Variance: </a:t>
            </a:r>
            <a:r>
              <a:rPr sz="2800" spc="5" dirty="0">
                <a:latin typeface="Arial"/>
                <a:cs typeface="Arial"/>
              </a:rPr>
              <a:t>131.98 </a:t>
            </a:r>
            <a:r>
              <a:rPr sz="2800" spc="15" dirty="0">
                <a:latin typeface="Arial"/>
                <a:cs typeface="Arial"/>
              </a:rPr>
              <a:t>cm</a:t>
            </a:r>
            <a:r>
              <a:rPr sz="2800" spc="22" baseline="23809" dirty="0">
                <a:latin typeface="Arial"/>
                <a:cs typeface="Arial"/>
              </a:rPr>
              <a:t>2 </a:t>
            </a:r>
            <a:r>
              <a:rPr sz="2800" spc="-30" dirty="0">
                <a:latin typeface="Arial"/>
                <a:cs typeface="Arial"/>
              </a:rPr>
              <a:t>(0.394)</a:t>
            </a:r>
            <a:r>
              <a:rPr sz="2800" spc="-44" baseline="23809" dirty="0">
                <a:latin typeface="Arial"/>
                <a:cs typeface="Arial"/>
              </a:rPr>
              <a:t>2 </a:t>
            </a:r>
            <a:r>
              <a:rPr sz="2800" spc="25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20.5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in</a:t>
            </a:r>
            <a:r>
              <a:rPr sz="2800" spc="-37" baseline="23809" dirty="0">
                <a:latin typeface="Arial"/>
                <a:cs typeface="Arial"/>
              </a:rPr>
              <a:t>2</a:t>
            </a:r>
            <a:endParaRPr sz="2800" baseline="23809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BB8E9-0EE2-4C8D-99E3-00CF79265D07}"/>
              </a:ext>
            </a:extLst>
          </p:cNvPr>
          <p:cNvSpPr txBox="1"/>
          <p:nvPr/>
        </p:nvSpPr>
        <p:spPr>
          <a:xfrm>
            <a:off x="533400" y="609600"/>
            <a:ext cx="8229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converting</a:t>
            </a:r>
            <a:r>
              <a:rPr lang="en-GB"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units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6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23286" y="1588488"/>
            <a:ext cx="5410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875"/>
              </a:spcBef>
            </a:pPr>
            <a:r>
              <a:rPr lang="en-US" sz="2800" spc="-25" dirty="0">
                <a:latin typeface="Arial"/>
                <a:cs typeface="Arial"/>
              </a:rPr>
              <a:t>C</a:t>
            </a:r>
            <a:r>
              <a:rPr sz="2800" spc="-25" dirty="0">
                <a:latin typeface="Arial"/>
                <a:cs typeface="Arial"/>
              </a:rPr>
              <a:t>entral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tendency</a:t>
            </a:r>
            <a:r>
              <a:rPr lang="en-US" sz="2800" spc="-35" dirty="0">
                <a:latin typeface="Arial"/>
                <a:cs typeface="Arial"/>
              </a:rPr>
              <a:t> (or Frequency)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7839" y="2155567"/>
            <a:ext cx="351807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5" dirty="0">
                <a:latin typeface="Arial"/>
                <a:cs typeface="Arial"/>
              </a:rPr>
              <a:t>Width </a:t>
            </a:r>
            <a:r>
              <a:rPr sz="2800" spc="-70" dirty="0">
                <a:latin typeface="Arial"/>
                <a:cs typeface="Arial"/>
              </a:rPr>
              <a:t>(or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spread)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F030D-A2C7-449F-864B-35205D5B720C}"/>
              </a:ext>
            </a:extLst>
          </p:cNvPr>
          <p:cNvSpPr txBox="1"/>
          <p:nvPr/>
        </p:nvSpPr>
        <p:spPr>
          <a:xfrm>
            <a:off x="685800" y="609600"/>
            <a:ext cx="822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000" spc="-100" dirty="0">
                <a:solidFill>
                  <a:srgbClr val="2F5597"/>
                </a:solidFill>
                <a:latin typeface="Arial"/>
                <a:cs typeface="Arial"/>
              </a:rPr>
              <a:t>Two </a:t>
            </a:r>
            <a:r>
              <a:rPr lang="en-GB" sz="4000" spc="5" dirty="0">
                <a:solidFill>
                  <a:srgbClr val="2F5597"/>
                </a:solidFill>
                <a:latin typeface="Arial"/>
                <a:cs typeface="Arial"/>
              </a:rPr>
              <a:t>common </a:t>
            </a:r>
            <a:r>
              <a:rPr lang="en-GB" sz="4000" spc="-20" dirty="0">
                <a:solidFill>
                  <a:srgbClr val="2F5597"/>
                </a:solidFill>
                <a:latin typeface="Arial"/>
                <a:cs typeface="Arial"/>
              </a:rPr>
              <a:t>descriptions of</a:t>
            </a:r>
            <a:r>
              <a:rPr lang="en-GB" sz="4000" spc="15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000" spc="-20" dirty="0">
                <a:solidFill>
                  <a:srgbClr val="2F5597"/>
                </a:solidFill>
                <a:latin typeface="Arial"/>
                <a:cs typeface="Arial"/>
              </a:rPr>
              <a:t>data</a:t>
            </a:r>
            <a:endParaRPr lang="en-GB" sz="4000" dirty="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5DB99C-EB51-49E3-A728-CACB0B7C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4979972" cy="42160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B03577-4397-4014-B19C-8FE9646CA2B4}"/>
              </a:ext>
            </a:extLst>
          </p:cNvPr>
          <p:cNvSpPr txBox="1"/>
          <p:nvPr/>
        </p:nvSpPr>
        <p:spPr>
          <a:xfrm>
            <a:off x="5562600" y="4191000"/>
            <a:ext cx="441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hist(height,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col="blue", 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"Height (cm)")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4400" y="685800"/>
            <a:ext cx="754380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60" dirty="0">
                <a:solidFill>
                  <a:srgbClr val="2F5597"/>
                </a:solidFill>
                <a:latin typeface="Arial"/>
                <a:cs typeface="Arial"/>
              </a:rPr>
              <a:t>Measures </a:t>
            </a:r>
            <a:r>
              <a:rPr sz="40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40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US" sz="4000" spc="-25" dirty="0">
                <a:solidFill>
                  <a:srgbClr val="2F5597"/>
                </a:solidFill>
                <a:latin typeface="Arial"/>
                <a:cs typeface="Arial"/>
              </a:rPr>
              <a:t>central tendency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800" y="2777884"/>
            <a:ext cx="2618898" cy="22166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spcBef>
                <a:spcPts val="85"/>
              </a:spcBef>
            </a:pPr>
            <a:r>
              <a:rPr sz="2800" spc="-50" dirty="0">
                <a:latin typeface="Arial"/>
                <a:cs typeface="Arial"/>
              </a:rPr>
              <a:t>Mean</a:t>
            </a:r>
            <a:endParaRPr lang="en-US" sz="2800" spc="-50" dirty="0">
              <a:latin typeface="Arial"/>
              <a:cs typeface="Arial"/>
            </a:endParaRPr>
          </a:p>
          <a:p>
            <a:pPr marL="12700" marR="5080" algn="ctr">
              <a:spcBef>
                <a:spcPts val="85"/>
              </a:spcBef>
            </a:pPr>
            <a:r>
              <a:rPr sz="2800" spc="-50" dirty="0">
                <a:latin typeface="Arial"/>
                <a:cs typeface="Arial"/>
              </a:rPr>
              <a:t> </a:t>
            </a:r>
            <a:endParaRPr lang="en-US" sz="2800" spc="-50" dirty="0">
              <a:latin typeface="Arial"/>
              <a:cs typeface="Arial"/>
            </a:endParaRPr>
          </a:p>
          <a:p>
            <a:pPr marL="12700" marR="5080" algn="ctr">
              <a:spcBef>
                <a:spcPts val="85"/>
              </a:spcBef>
            </a:pPr>
            <a:r>
              <a:rPr sz="2800" spc="-50" dirty="0">
                <a:latin typeface="Arial"/>
                <a:cs typeface="Arial"/>
              </a:rPr>
              <a:t>M</a:t>
            </a:r>
            <a:r>
              <a:rPr sz="2800" spc="-40" dirty="0">
                <a:latin typeface="Arial"/>
                <a:cs typeface="Arial"/>
              </a:rPr>
              <a:t>e</a:t>
            </a:r>
            <a:r>
              <a:rPr sz="2800" spc="45" dirty="0">
                <a:latin typeface="Arial"/>
                <a:cs typeface="Arial"/>
              </a:rPr>
              <a:t>d</a:t>
            </a:r>
            <a:r>
              <a:rPr sz="2800" spc="-80" dirty="0">
                <a:latin typeface="Arial"/>
                <a:cs typeface="Arial"/>
              </a:rPr>
              <a:t>i</a:t>
            </a:r>
            <a:r>
              <a:rPr sz="2800" spc="-75" dirty="0">
                <a:latin typeface="Arial"/>
                <a:cs typeface="Arial"/>
              </a:rPr>
              <a:t>a</a:t>
            </a:r>
            <a:r>
              <a:rPr sz="2800" spc="-30" dirty="0">
                <a:latin typeface="Arial"/>
                <a:cs typeface="Arial"/>
              </a:rPr>
              <a:t>n</a:t>
            </a:r>
            <a:endParaRPr lang="en-US" sz="2800" spc="-30" dirty="0">
              <a:latin typeface="Arial"/>
              <a:cs typeface="Arial"/>
            </a:endParaRPr>
          </a:p>
          <a:p>
            <a:pPr marL="12700" marR="5080" algn="ctr">
              <a:spcBef>
                <a:spcPts val="85"/>
              </a:spcBef>
            </a:pPr>
            <a:endParaRPr lang="en-US" sz="2800" spc="-30" dirty="0">
              <a:latin typeface="Arial"/>
              <a:cs typeface="Arial"/>
            </a:endParaRPr>
          </a:p>
          <a:p>
            <a:pPr marL="12700" marR="5080" algn="ctr">
              <a:spcBef>
                <a:spcPts val="85"/>
              </a:spcBef>
            </a:pPr>
            <a:r>
              <a:rPr sz="2800" spc="-10" dirty="0">
                <a:latin typeface="Arial"/>
                <a:cs typeface="Arial"/>
              </a:rPr>
              <a:t>Mode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0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74541" y="914400"/>
            <a:ext cx="167640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65" dirty="0">
                <a:solidFill>
                  <a:srgbClr val="2F5597"/>
                </a:solidFill>
                <a:latin typeface="Arial"/>
                <a:cs typeface="Arial"/>
              </a:rPr>
              <a:t>M</a:t>
            </a:r>
            <a:r>
              <a:rPr sz="4000" spc="-45" dirty="0">
                <a:solidFill>
                  <a:srgbClr val="2F5597"/>
                </a:solidFill>
                <a:latin typeface="Arial"/>
                <a:cs typeface="Arial"/>
              </a:rPr>
              <a:t>e</a:t>
            </a:r>
            <a:r>
              <a:rPr sz="4000" spc="-85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0" name="object 10"/>
          <p:cNvSpPr>
            <a:spLocks noChangeAspect="1"/>
          </p:cNvSpPr>
          <p:nvPr/>
        </p:nvSpPr>
        <p:spPr>
          <a:xfrm>
            <a:off x="3488741" y="2037268"/>
            <a:ext cx="2362200" cy="2415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24200" y="5181600"/>
            <a:ext cx="3685946" cy="12727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000" i="1" spc="10" dirty="0">
                <a:latin typeface="Arial"/>
                <a:cs typeface="Arial"/>
              </a:rPr>
              <a:t>n </a:t>
            </a:r>
            <a:r>
              <a:rPr sz="2000" spc="5" dirty="0">
                <a:latin typeface="Arial"/>
                <a:cs typeface="Arial"/>
              </a:rPr>
              <a:t>is </a:t>
            </a:r>
            <a:r>
              <a:rPr sz="2000" spc="10" dirty="0">
                <a:latin typeface="Arial"/>
                <a:cs typeface="Arial"/>
              </a:rPr>
              <a:t>the size of 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sample</a:t>
            </a:r>
            <a:endParaRPr lang="en-US" sz="2000" spc="15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endParaRPr lang="en-US" sz="2000" spc="15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000" spc="15" dirty="0">
                <a:latin typeface="Arial"/>
                <a:cs typeface="Arial"/>
              </a:rPr>
              <a:t>Y</a:t>
            </a:r>
            <a:r>
              <a:rPr lang="en-US" sz="2000" spc="15" baseline="-25000" dirty="0">
                <a:latin typeface="Arial"/>
                <a:cs typeface="Arial"/>
              </a:rPr>
              <a:t>i</a:t>
            </a:r>
            <a:r>
              <a:rPr lang="en-US" sz="2000" spc="15" dirty="0">
                <a:latin typeface="Arial"/>
                <a:cs typeface="Arial"/>
              </a:rPr>
              <a:t> are the individual measures of observation </a:t>
            </a:r>
            <a:r>
              <a:rPr lang="en-US" sz="2000" i="1" spc="15" dirty="0" err="1">
                <a:latin typeface="Arial"/>
                <a:cs typeface="Arial"/>
              </a:rPr>
              <a:t>i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600200"/>
            <a:ext cx="299718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65" dirty="0"/>
              <a:t>M</a:t>
            </a:r>
            <a:r>
              <a:rPr sz="4400" spc="-45" dirty="0"/>
              <a:t>e</a:t>
            </a:r>
            <a:r>
              <a:rPr sz="4400" spc="-85" dirty="0"/>
              <a:t>a</a:t>
            </a:r>
            <a:r>
              <a:rPr sz="4400" spc="-3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3581400"/>
            <a:ext cx="6477000" cy="1308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45" dirty="0">
                <a:latin typeface="Arial"/>
                <a:cs typeface="Arial"/>
              </a:rPr>
              <a:t>Y</a:t>
            </a:r>
            <a:r>
              <a:rPr sz="2800" spc="-67" baseline="-19230" dirty="0">
                <a:latin typeface="Arial"/>
                <a:cs typeface="Arial"/>
              </a:rPr>
              <a:t>1 </a:t>
            </a:r>
            <a:r>
              <a:rPr sz="2800" spc="40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56, </a:t>
            </a:r>
            <a:r>
              <a:rPr sz="2800" spc="-45" dirty="0">
                <a:latin typeface="Arial"/>
                <a:cs typeface="Arial"/>
              </a:rPr>
              <a:t>Y</a:t>
            </a:r>
            <a:r>
              <a:rPr sz="2800" spc="-67" baseline="-19230" dirty="0">
                <a:latin typeface="Arial"/>
                <a:cs typeface="Arial"/>
              </a:rPr>
              <a:t>2 </a:t>
            </a:r>
            <a:r>
              <a:rPr sz="2800" spc="40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72, </a:t>
            </a:r>
            <a:r>
              <a:rPr sz="2800" spc="-45" dirty="0">
                <a:latin typeface="Arial"/>
                <a:cs typeface="Arial"/>
              </a:rPr>
              <a:t>Y</a:t>
            </a:r>
            <a:r>
              <a:rPr sz="2800" spc="-67" baseline="-19230" dirty="0">
                <a:latin typeface="Arial"/>
                <a:cs typeface="Arial"/>
              </a:rPr>
              <a:t>3 </a:t>
            </a:r>
            <a:r>
              <a:rPr sz="2800" spc="40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18, </a:t>
            </a:r>
            <a:r>
              <a:rPr sz="2800" spc="-45" dirty="0">
                <a:latin typeface="Arial"/>
                <a:cs typeface="Arial"/>
              </a:rPr>
              <a:t>Y</a:t>
            </a:r>
            <a:r>
              <a:rPr sz="2800" spc="-67" baseline="-19230" dirty="0">
                <a:latin typeface="Arial"/>
                <a:cs typeface="Arial"/>
              </a:rPr>
              <a:t>4 </a:t>
            </a:r>
            <a:r>
              <a:rPr sz="2800" spc="40" dirty="0">
                <a:latin typeface="Arial"/>
                <a:cs typeface="Arial"/>
              </a:rPr>
              <a:t>=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42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5" dirty="0">
                <a:latin typeface="Arial"/>
                <a:cs typeface="Arial"/>
              </a:rPr>
              <a:t>Mean </a:t>
            </a:r>
            <a:r>
              <a:rPr sz="2800" spc="-15" dirty="0">
                <a:latin typeface="Arial"/>
                <a:cs typeface="Arial"/>
              </a:rPr>
              <a:t>= (56+72+18+42) </a:t>
            </a:r>
            <a:r>
              <a:rPr sz="2800" spc="110" dirty="0">
                <a:latin typeface="Arial"/>
                <a:cs typeface="Arial"/>
              </a:rPr>
              <a:t>/ </a:t>
            </a:r>
            <a:r>
              <a:rPr sz="2800" spc="10" dirty="0">
                <a:latin typeface="Arial"/>
                <a:cs typeface="Arial"/>
              </a:rPr>
              <a:t>4 </a:t>
            </a:r>
            <a:r>
              <a:rPr sz="2800" spc="40" dirty="0">
                <a:latin typeface="Arial"/>
                <a:cs typeface="Arial"/>
              </a:rPr>
              <a:t>=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47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43200" y="3505200"/>
            <a:ext cx="4419600" cy="130997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spcBef>
                <a:spcPts val="2075"/>
              </a:spcBef>
            </a:pPr>
            <a:r>
              <a:rPr sz="2800" spc="-65" dirty="0">
                <a:latin typeface="Arial"/>
                <a:cs typeface="Arial"/>
              </a:rPr>
              <a:t>The </a:t>
            </a:r>
            <a:r>
              <a:rPr sz="2800" i="1" spc="-30" dirty="0">
                <a:solidFill>
                  <a:srgbClr val="FF0000"/>
                </a:solidFill>
                <a:latin typeface="Arial"/>
                <a:cs typeface="Arial"/>
              </a:rPr>
              <a:t>median </a:t>
            </a:r>
            <a:r>
              <a:rPr sz="2800" spc="-55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the middle  </a:t>
            </a:r>
            <a:r>
              <a:rPr sz="2800" spc="-35" dirty="0">
                <a:latin typeface="Arial"/>
                <a:cs typeface="Arial"/>
              </a:rPr>
              <a:t>measurement </a:t>
            </a:r>
            <a:r>
              <a:rPr sz="2800" spc="-50" dirty="0">
                <a:latin typeface="Arial"/>
                <a:cs typeface="Arial"/>
              </a:rPr>
              <a:t>in </a:t>
            </a:r>
            <a:r>
              <a:rPr sz="2800" spc="-65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set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5" dirty="0">
                <a:latin typeface="Arial"/>
                <a:cs typeface="Arial"/>
              </a:rPr>
              <a:t>ordered </a:t>
            </a:r>
            <a:r>
              <a:rPr sz="2800" spc="-10" dirty="0">
                <a:latin typeface="Arial"/>
                <a:cs typeface="Arial"/>
              </a:rPr>
              <a:t>data.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8C5A0-5D10-4F0E-B3BA-4DEF77A8E170}"/>
              </a:ext>
            </a:extLst>
          </p:cNvPr>
          <p:cNvSpPr txBox="1"/>
          <p:nvPr/>
        </p:nvSpPr>
        <p:spPr>
          <a:xfrm>
            <a:off x="2362200" y="1524000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Median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2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86000" y="3035477"/>
            <a:ext cx="5486400" cy="3222677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10"/>
              </a:spcBef>
            </a:pP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data:</a:t>
            </a:r>
            <a:endParaRPr sz="2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515"/>
              </a:spcBef>
              <a:tabLst>
                <a:tab pos="575310" algn="l"/>
                <a:tab pos="1137920" algn="l"/>
                <a:tab pos="1700530" algn="l"/>
                <a:tab pos="2263775" algn="l"/>
                <a:tab pos="2826385" algn="l"/>
                <a:tab pos="3388995" algn="l"/>
              </a:tabLst>
            </a:pPr>
            <a:r>
              <a:rPr sz="2800" spc="10" dirty="0">
                <a:latin typeface="Arial"/>
                <a:cs typeface="Arial"/>
              </a:rPr>
              <a:t>1</a:t>
            </a:r>
            <a:r>
              <a:rPr sz="2800" spc="20" dirty="0">
                <a:latin typeface="Arial"/>
                <a:cs typeface="Arial"/>
              </a:rPr>
              <a:t>8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800" spc="20" dirty="0">
                <a:latin typeface="Arial"/>
                <a:cs typeface="Arial"/>
              </a:rPr>
              <a:t>8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800" spc="20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800" spc="20" dirty="0">
                <a:latin typeface="Arial"/>
                <a:cs typeface="Arial"/>
              </a:rPr>
              <a:t>5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3</a:t>
            </a:r>
            <a:r>
              <a:rPr sz="2800" spc="20" dirty="0">
                <a:latin typeface="Arial"/>
                <a:cs typeface="Arial"/>
              </a:rPr>
              <a:t>6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1</a:t>
            </a:r>
            <a:r>
              <a:rPr sz="2800" spc="20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34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en-US" sz="2800" spc="-10" dirty="0">
                <a:latin typeface="Arial"/>
                <a:cs typeface="Arial"/>
              </a:rPr>
              <a:t>C</a:t>
            </a:r>
            <a:r>
              <a:rPr sz="2800" spc="-1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spc="20" dirty="0">
                <a:latin typeface="Arial"/>
                <a:cs typeface="Arial"/>
              </a:rPr>
              <a:t>put </a:t>
            </a:r>
            <a:r>
              <a:rPr sz="2800" spc="-40" dirty="0">
                <a:latin typeface="Arial"/>
                <a:cs typeface="Arial"/>
              </a:rPr>
              <a:t>in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order:</a:t>
            </a:r>
            <a:endParaRPr sz="2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465"/>
              </a:spcBef>
              <a:tabLst>
                <a:tab pos="512445" algn="l"/>
                <a:tab pos="1137920" algn="l"/>
                <a:tab pos="1700530" algn="l"/>
                <a:tab pos="2263775" algn="l"/>
                <a:tab pos="2826385" algn="l"/>
                <a:tab pos="3388995" algn="l"/>
              </a:tabLst>
            </a:pPr>
            <a:r>
              <a:rPr sz="2800" spc="10" dirty="0">
                <a:latin typeface="Arial"/>
                <a:cs typeface="Arial"/>
              </a:rPr>
              <a:t>1</a:t>
            </a:r>
            <a:r>
              <a:rPr sz="2800" spc="20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1</a:t>
            </a:r>
            <a:r>
              <a:rPr sz="2800" spc="20" dirty="0">
                <a:latin typeface="Arial"/>
                <a:cs typeface="Arial"/>
              </a:rPr>
              <a:t>8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800" spc="20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u="heavy" spc="10" dirty="0">
                <a:uFill>
                  <a:solidFill>
                    <a:srgbClr val="DA0D17"/>
                  </a:solidFill>
                </a:uFill>
                <a:latin typeface="Arial"/>
                <a:cs typeface="Arial"/>
              </a:rPr>
              <a:t>2</a:t>
            </a:r>
            <a:r>
              <a:rPr sz="2800" u="heavy" spc="20" dirty="0">
                <a:uFill>
                  <a:solidFill>
                    <a:srgbClr val="DA0D17"/>
                  </a:solidFill>
                </a:uFill>
                <a:latin typeface="Arial"/>
                <a:cs typeface="Arial"/>
              </a:rPr>
              <a:t>5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800" spc="20" dirty="0">
                <a:latin typeface="Arial"/>
                <a:cs typeface="Arial"/>
              </a:rPr>
              <a:t>8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3</a:t>
            </a:r>
            <a:r>
              <a:rPr sz="2800" spc="20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36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en-US" sz="2800" spc="-30" dirty="0">
                <a:latin typeface="Arial"/>
                <a:cs typeface="Arial"/>
              </a:rPr>
              <a:t>The m</a:t>
            </a:r>
            <a:r>
              <a:rPr sz="2800" spc="-30" dirty="0">
                <a:latin typeface="Arial"/>
                <a:cs typeface="Arial"/>
              </a:rPr>
              <a:t>edian </a:t>
            </a:r>
            <a:r>
              <a:rPr sz="2800" spc="-40" dirty="0">
                <a:latin typeface="Arial"/>
                <a:cs typeface="Arial"/>
              </a:rPr>
              <a:t>is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25.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26879-12D3-4469-A849-E2377517F0AC}"/>
              </a:ext>
            </a:extLst>
          </p:cNvPr>
          <p:cNvSpPr txBox="1"/>
          <p:nvPr/>
        </p:nvSpPr>
        <p:spPr>
          <a:xfrm>
            <a:off x="2362200" y="1524000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Median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038600" y="1066800"/>
            <a:ext cx="3200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M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o</a:t>
            </a:r>
            <a:r>
              <a:rPr sz="4400" spc="45" dirty="0">
                <a:solidFill>
                  <a:srgbClr val="2F5597"/>
                </a:solidFill>
                <a:latin typeface="Arial"/>
                <a:cs typeface="Arial"/>
              </a:rPr>
              <a:t>d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5909949"/>
            <a:ext cx="4114800" cy="920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0300"/>
              </a:lnSpc>
              <a:spcBef>
                <a:spcPts val="75"/>
              </a:spcBef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mode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10" dirty="0">
                <a:latin typeface="Arial"/>
                <a:cs typeface="Arial"/>
              </a:rPr>
              <a:t>most </a:t>
            </a:r>
            <a:r>
              <a:rPr sz="2800" spc="-20" dirty="0">
                <a:latin typeface="Arial"/>
                <a:cs typeface="Arial"/>
              </a:rPr>
              <a:t>frequent </a:t>
            </a:r>
            <a:r>
              <a:rPr sz="2800" spc="-25" dirty="0">
                <a:latin typeface="Arial"/>
                <a:cs typeface="Arial"/>
              </a:rPr>
              <a:t>measurement.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2746790" y="1911890"/>
            <a:ext cx="4412419" cy="387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078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707</Words>
  <Application>Microsoft Office PowerPoint</Application>
  <PresentationFormat>Custom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Segoe UI Symbol</vt:lpstr>
      <vt:lpstr>Symbol</vt:lpstr>
      <vt:lpstr>Times New Roman</vt:lpstr>
      <vt:lpstr>Office Theme</vt:lpstr>
      <vt:lpstr>C7041 Experimental Design and Analysis</vt:lpstr>
      <vt:lpstr>1.03 Describing data</vt:lpstr>
      <vt:lpstr>PowerPoint Presentation</vt:lpstr>
      <vt:lpstr>PowerPoint Presentation</vt:lpstr>
      <vt:lpstr>PowerPoint Presentation</vt:lpstr>
      <vt:lpstr>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Sample variance</vt:lpstr>
      <vt:lpstr>PowerPoint Presentation</vt:lpstr>
      <vt:lpstr>PowerPoint Presentation</vt:lpstr>
      <vt:lpstr>PowerPoint Presentation</vt:lpstr>
      <vt:lpstr>PowerPoint Presentation</vt:lpstr>
      <vt:lpstr>Coefficient of variation (CV)</vt:lpstr>
      <vt:lpstr>PowerPoint Presentation</vt:lpstr>
      <vt:lpstr>Nomenclature</vt:lpstr>
      <vt:lpstr>Basic stats in R</vt:lpstr>
      <vt:lpstr>Manipulating means</vt:lpstr>
      <vt:lpstr>Manipulating variance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12</cp:revision>
  <dcterms:created xsi:type="dcterms:W3CDTF">2020-10-28T11:51:53Z</dcterms:created>
  <dcterms:modified xsi:type="dcterms:W3CDTF">2020-10-28T13:52:34Z</dcterms:modified>
</cp:coreProperties>
</file>