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7" r:id="rId2"/>
    <p:sldId id="308" r:id="rId3"/>
    <p:sldId id="256" r:id="rId4"/>
    <p:sldId id="309" r:id="rId5"/>
    <p:sldId id="310" r:id="rId6"/>
    <p:sldId id="311" r:id="rId7"/>
    <p:sldId id="257" r:id="rId8"/>
    <p:sldId id="312" r:id="rId9"/>
    <p:sldId id="313" r:id="rId10"/>
    <p:sldId id="314" r:id="rId11"/>
    <p:sldId id="258" r:id="rId12"/>
    <p:sldId id="315" r:id="rId13"/>
    <p:sldId id="316" r:id="rId14"/>
    <p:sldId id="317" r:id="rId15"/>
    <p:sldId id="259" r:id="rId16"/>
    <p:sldId id="318" r:id="rId17"/>
    <p:sldId id="319" r:id="rId18"/>
    <p:sldId id="320" r:id="rId19"/>
    <p:sldId id="260" r:id="rId20"/>
    <p:sldId id="321" r:id="rId21"/>
    <p:sldId id="322" r:id="rId22"/>
    <p:sldId id="323" r:id="rId23"/>
    <p:sldId id="324" r:id="rId24"/>
    <p:sldId id="325" r:id="rId25"/>
    <p:sldId id="326" r:id="rId26"/>
    <p:sldId id="329" r:id="rId27"/>
    <p:sldId id="262" r:id="rId28"/>
    <p:sldId id="327" r:id="rId29"/>
    <p:sldId id="328" r:id="rId30"/>
    <p:sldId id="263" r:id="rId31"/>
    <p:sldId id="330" r:id="rId32"/>
    <p:sldId id="331" r:id="rId33"/>
    <p:sldId id="332" r:id="rId34"/>
    <p:sldId id="264" r:id="rId35"/>
    <p:sldId id="333" r:id="rId36"/>
    <p:sldId id="334" r:id="rId37"/>
    <p:sldId id="335" r:id="rId38"/>
    <p:sldId id="338" r:id="rId39"/>
    <p:sldId id="265" r:id="rId40"/>
    <p:sldId id="336" r:id="rId41"/>
    <p:sldId id="337" r:id="rId42"/>
    <p:sldId id="266" r:id="rId43"/>
    <p:sldId id="339" r:id="rId44"/>
    <p:sldId id="340" r:id="rId45"/>
    <p:sldId id="341" r:id="rId46"/>
    <p:sldId id="267" r:id="rId47"/>
    <p:sldId id="342" r:id="rId48"/>
    <p:sldId id="343" r:id="rId49"/>
    <p:sldId id="344" r:id="rId50"/>
    <p:sldId id="268" r:id="rId51"/>
    <p:sldId id="345" r:id="rId52"/>
    <p:sldId id="346" r:id="rId53"/>
    <p:sldId id="347" r:id="rId54"/>
    <p:sldId id="348" r:id="rId5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50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34457" y="563387"/>
            <a:ext cx="2702559" cy="71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journals.plos.org/plosone/article?id=10.1371/journal.pone.018854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spotify.com/track/1bqlZd9wv4gTK34JKhT0qo?si=CIngjU_1SIash2DqERBauA" TargetMode="External"/><Relationship Id="rId2" Type="http://schemas.openxmlformats.org/officeDocument/2006/relationships/hyperlink" Target="https://www.quanthocke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39" y="1113692"/>
            <a:ext cx="7650993" cy="1406282"/>
          </a:xfrm>
        </p:spPr>
        <p:txBody>
          <a:bodyPr/>
          <a:lstStyle/>
          <a:p>
            <a:pPr algn="ctr"/>
            <a:r>
              <a:rPr lang="en-GB" sz="4569" dirty="0"/>
              <a:t>C7041 Experimental Design and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9903-BB99-4D04-AE74-9CB383949716}"/>
              </a:ext>
            </a:extLst>
          </p:cNvPr>
          <p:cNvSpPr txBox="1"/>
          <p:nvPr/>
        </p:nvSpPr>
        <p:spPr>
          <a:xfrm>
            <a:off x="4637214" y="2689674"/>
            <a:ext cx="1134606" cy="404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31" dirty="0"/>
              <a:t>Ed Harris</a:t>
            </a:r>
          </a:p>
        </p:txBody>
      </p:sp>
      <p:pic>
        <p:nvPicPr>
          <p:cNvPr id="1026" name="Picture 2" descr="Biodiversity can benefit your farm - Farm and Dairy">
            <a:extLst>
              <a:ext uri="{FF2B5EF4-FFF2-40B4-BE49-F238E27FC236}">
                <a16:creationId xmlns:a16="http://schemas.microsoft.com/office/drawing/2014/main" id="{9A8DB3F7-9257-4104-BE9A-B79D2EF49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694" y="4987556"/>
            <a:ext cx="2965938" cy="198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Insect Apocalypse Is Here - The New York Times">
            <a:extLst>
              <a:ext uri="{FF2B5EF4-FFF2-40B4-BE49-F238E27FC236}">
                <a16:creationId xmlns:a16="http://schemas.microsoft.com/office/drawing/2014/main" id="{A18371C3-9DC8-4ED0-973B-1ACD6F9EF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265" y="3886201"/>
            <a:ext cx="2532282" cy="308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rming Systems Trial - Rodale Institute">
            <a:extLst>
              <a:ext uri="{FF2B5EF4-FFF2-40B4-BE49-F238E27FC236}">
                <a16:creationId xmlns:a16="http://schemas.microsoft.com/office/drawing/2014/main" id="{BA9DE0EF-7893-47F8-A4AE-948BDF6BB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262" y="3040016"/>
            <a:ext cx="3708803" cy="192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DNA of rare goat breeds in France reveals secrets of paternity">
            <a:extLst>
              <a:ext uri="{FF2B5EF4-FFF2-40B4-BE49-F238E27FC236}">
                <a16:creationId xmlns:a16="http://schemas.microsoft.com/office/drawing/2014/main" id="{750CC69D-DB06-486D-B6E2-903B479AF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1" y="2751808"/>
            <a:ext cx="2969701" cy="197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inter wheat - New variety types with huge potential">
            <a:extLst>
              <a:ext uri="{FF2B5EF4-FFF2-40B4-BE49-F238E27FC236}">
                <a16:creationId xmlns:a16="http://schemas.microsoft.com/office/drawing/2014/main" id="{5E5D5D30-DE77-4F31-B11F-4EAED03A8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2"/>
          <a:stretch/>
        </p:blipFill>
        <p:spPr bwMode="auto">
          <a:xfrm>
            <a:off x="1031631" y="4791888"/>
            <a:ext cx="1874490" cy="219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31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333500" y="2514600"/>
            <a:ext cx="7391400" cy="2241511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7145" rIns="0" bIns="0" rtlCol="0">
            <a:spAutoFit/>
          </a:bodyPr>
          <a:lstStyle/>
          <a:p>
            <a:pPr marL="44450" marR="133350" algn="ctr">
              <a:lnSpc>
                <a:spcPct val="102200"/>
              </a:lnSpc>
              <a:spcBef>
                <a:spcPts val="135"/>
              </a:spcBef>
            </a:pPr>
            <a:r>
              <a:rPr sz="3600" spc="15" dirty="0">
                <a:latin typeface="Arial"/>
                <a:cs typeface="Arial"/>
              </a:rPr>
              <a:t>A </a:t>
            </a:r>
            <a:r>
              <a:rPr sz="3600" b="1" i="1" spc="10" dirty="0">
                <a:latin typeface="Arial"/>
                <a:cs typeface="Arial"/>
              </a:rPr>
              <a:t>Goodness-of-Fit </a:t>
            </a:r>
            <a:r>
              <a:rPr sz="3600" b="1" i="1" spc="5" dirty="0">
                <a:latin typeface="Arial"/>
                <a:cs typeface="Arial"/>
              </a:rPr>
              <a:t>test </a:t>
            </a:r>
            <a:r>
              <a:rPr sz="3600" spc="15" dirty="0">
                <a:latin typeface="Arial"/>
                <a:cs typeface="Arial"/>
              </a:rPr>
              <a:t>compares</a:t>
            </a:r>
            <a:r>
              <a:rPr sz="3600" spc="-105" dirty="0">
                <a:latin typeface="Arial"/>
                <a:cs typeface="Arial"/>
              </a:rPr>
              <a:t> </a:t>
            </a:r>
            <a:r>
              <a:rPr sz="3600" spc="10" dirty="0">
                <a:latin typeface="Arial"/>
                <a:cs typeface="Arial"/>
              </a:rPr>
              <a:t>count data to a </a:t>
            </a:r>
            <a:r>
              <a:rPr sz="3600" spc="15" dirty="0">
                <a:latin typeface="Arial"/>
                <a:cs typeface="Arial"/>
              </a:rPr>
              <a:t>model </a:t>
            </a:r>
            <a:r>
              <a:rPr sz="3600" spc="10" dirty="0">
                <a:latin typeface="Arial"/>
                <a:cs typeface="Arial"/>
              </a:rPr>
              <a:t>of the expected frequencies of a set of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spc="10" dirty="0">
                <a:latin typeface="Arial"/>
                <a:cs typeface="Arial"/>
              </a:rPr>
              <a:t>categories.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54A71989-FC91-46E8-9195-3DC89BA57E27}"/>
              </a:ext>
            </a:extLst>
          </p:cNvPr>
          <p:cNvSpPr txBox="1"/>
          <p:nvPr/>
        </p:nvSpPr>
        <p:spPr>
          <a:xfrm>
            <a:off x="692930" y="650001"/>
            <a:ext cx="631746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4400" spc="-114" dirty="0">
                <a:solidFill>
                  <a:srgbClr val="2F5597"/>
                </a:solidFill>
                <a:latin typeface="Arial"/>
                <a:cs typeface="Arial"/>
              </a:rPr>
              <a:t>Test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statistic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for </a:t>
            </a:r>
            <a:r>
              <a:rPr sz="4400" spc="5" dirty="0">
                <a:solidFill>
                  <a:srgbClr val="2F5597"/>
                </a:solidFill>
                <a:latin typeface="Symbol"/>
                <a:cs typeface="Symbol"/>
              </a:rPr>
              <a:t></a:t>
            </a:r>
            <a:r>
              <a:rPr sz="4400" spc="7" baseline="25089" dirty="0">
                <a:solidFill>
                  <a:srgbClr val="2F5597"/>
                </a:solidFill>
                <a:latin typeface="Arial"/>
                <a:cs typeface="Arial"/>
              </a:rPr>
              <a:t>2</a:t>
            </a:r>
            <a:r>
              <a:rPr sz="4400" spc="487" baseline="25089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test</a:t>
            </a:r>
            <a:endParaRPr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718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9800" y="2273577"/>
            <a:ext cx="6096000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spc="-20" dirty="0">
                <a:solidFill>
                  <a:srgbClr val="2F5597"/>
                </a:solidFill>
                <a:latin typeface="Arial"/>
                <a:cs typeface="Arial"/>
              </a:rPr>
              <a:t>Hypotheses for </a:t>
            </a:r>
            <a:r>
              <a:rPr sz="2800" spc="-10" dirty="0">
                <a:solidFill>
                  <a:srgbClr val="2F5597"/>
                </a:solidFill>
                <a:latin typeface="Arial"/>
                <a:cs typeface="Arial"/>
              </a:rPr>
              <a:t>birth </a:t>
            </a:r>
            <a:r>
              <a:rPr sz="2800" dirty="0">
                <a:solidFill>
                  <a:srgbClr val="2F5597"/>
                </a:solidFill>
                <a:latin typeface="Arial"/>
                <a:cs typeface="Arial"/>
              </a:rPr>
              <a:t>month</a:t>
            </a:r>
            <a:r>
              <a:rPr sz="2800" spc="3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2F5597"/>
                </a:solidFill>
                <a:latin typeface="Arial"/>
                <a:cs typeface="Arial"/>
              </a:rPr>
              <a:t>example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3276600"/>
            <a:ext cx="7253686" cy="31952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>
              <a:lnSpc>
                <a:spcPct val="101899"/>
              </a:lnSpc>
              <a:spcBef>
                <a:spcPts val="95"/>
              </a:spcBef>
            </a:pPr>
            <a:r>
              <a:rPr sz="2800" spc="10" dirty="0">
                <a:latin typeface="Arial"/>
                <a:cs typeface="Arial"/>
              </a:rPr>
              <a:t>H</a:t>
            </a:r>
            <a:r>
              <a:rPr sz="2800" spc="15" baseline="-18518" dirty="0">
                <a:latin typeface="Arial"/>
                <a:cs typeface="Arial"/>
              </a:rPr>
              <a:t>0</a:t>
            </a:r>
            <a:r>
              <a:rPr sz="2800" spc="10" dirty="0">
                <a:latin typeface="Arial"/>
                <a:cs typeface="Arial"/>
              </a:rPr>
              <a:t>: The </a:t>
            </a:r>
            <a:r>
              <a:rPr sz="2800" spc="5" dirty="0">
                <a:latin typeface="Arial"/>
                <a:cs typeface="Arial"/>
              </a:rPr>
              <a:t>probability </a:t>
            </a:r>
            <a:r>
              <a:rPr sz="2800" spc="10" dirty="0">
                <a:latin typeface="Arial"/>
                <a:cs typeface="Arial"/>
              </a:rPr>
              <a:t>of a </a:t>
            </a:r>
            <a:r>
              <a:rPr sz="2800" spc="15" dirty="0">
                <a:latin typeface="Arial"/>
                <a:cs typeface="Arial"/>
              </a:rPr>
              <a:t>NHL </a:t>
            </a:r>
            <a:r>
              <a:rPr sz="2800" spc="5" dirty="0">
                <a:latin typeface="Arial"/>
                <a:cs typeface="Arial"/>
              </a:rPr>
              <a:t>birth </a:t>
            </a:r>
            <a:r>
              <a:rPr sz="2800" spc="10" dirty="0">
                <a:latin typeface="Arial"/>
                <a:cs typeface="Arial"/>
              </a:rPr>
              <a:t>occurring on  </a:t>
            </a:r>
            <a:r>
              <a:rPr sz="2800" spc="15" dirty="0">
                <a:latin typeface="Arial"/>
                <a:cs typeface="Arial"/>
              </a:rPr>
              <a:t>any </a:t>
            </a:r>
            <a:r>
              <a:rPr sz="2800" spc="10" dirty="0">
                <a:latin typeface="Arial"/>
                <a:cs typeface="Arial"/>
              </a:rPr>
              <a:t>given </a:t>
            </a:r>
            <a:r>
              <a:rPr sz="2800" spc="15" dirty="0">
                <a:latin typeface="Arial"/>
                <a:cs typeface="Arial"/>
              </a:rPr>
              <a:t>month </a:t>
            </a:r>
            <a:r>
              <a:rPr sz="2800" spc="5" dirty="0">
                <a:latin typeface="Arial"/>
                <a:cs typeface="Arial"/>
              </a:rPr>
              <a:t>is </a:t>
            </a:r>
            <a:r>
              <a:rPr sz="2800" spc="15" dirty="0">
                <a:latin typeface="Arial"/>
                <a:cs typeface="Arial"/>
              </a:rPr>
              <a:t>equal </a:t>
            </a:r>
            <a:r>
              <a:rPr sz="2800" spc="10" dirty="0">
                <a:latin typeface="Arial"/>
                <a:cs typeface="Arial"/>
              </a:rPr>
              <a:t>to national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proportions.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 dirty="0">
              <a:latin typeface="Arial"/>
              <a:cs typeface="Arial"/>
            </a:endParaRPr>
          </a:p>
          <a:p>
            <a:pPr marL="50800" marR="231140">
              <a:lnSpc>
                <a:spcPct val="100499"/>
              </a:lnSpc>
              <a:spcBef>
                <a:spcPts val="1145"/>
              </a:spcBef>
            </a:pPr>
            <a:r>
              <a:rPr sz="2800" spc="10" dirty="0">
                <a:latin typeface="Arial"/>
                <a:cs typeface="Arial"/>
              </a:rPr>
              <a:t>H</a:t>
            </a:r>
            <a:r>
              <a:rPr sz="2800" spc="15" baseline="-18518" dirty="0">
                <a:latin typeface="Arial"/>
                <a:cs typeface="Arial"/>
              </a:rPr>
              <a:t>A</a:t>
            </a:r>
            <a:r>
              <a:rPr sz="2800" spc="10" dirty="0">
                <a:latin typeface="Arial"/>
                <a:cs typeface="Arial"/>
              </a:rPr>
              <a:t>: The </a:t>
            </a:r>
            <a:r>
              <a:rPr sz="2800" spc="5" dirty="0">
                <a:latin typeface="Arial"/>
                <a:cs typeface="Arial"/>
              </a:rPr>
              <a:t>probability </a:t>
            </a:r>
            <a:r>
              <a:rPr sz="2800" spc="10" dirty="0">
                <a:latin typeface="Arial"/>
                <a:cs typeface="Arial"/>
              </a:rPr>
              <a:t>of a </a:t>
            </a:r>
            <a:r>
              <a:rPr sz="2800" spc="15" dirty="0">
                <a:latin typeface="Arial"/>
                <a:cs typeface="Arial"/>
              </a:rPr>
              <a:t>NHL </a:t>
            </a:r>
            <a:r>
              <a:rPr sz="2800" spc="5" dirty="0">
                <a:latin typeface="Arial"/>
                <a:cs typeface="Arial"/>
              </a:rPr>
              <a:t>birth </a:t>
            </a:r>
            <a:r>
              <a:rPr sz="2800" spc="10" dirty="0">
                <a:latin typeface="Arial"/>
                <a:cs typeface="Arial"/>
              </a:rPr>
              <a:t>occurring on </a:t>
            </a:r>
            <a:r>
              <a:rPr sz="2800" spc="15" dirty="0">
                <a:latin typeface="Arial"/>
                <a:cs typeface="Arial"/>
              </a:rPr>
              <a:t>any </a:t>
            </a:r>
            <a:r>
              <a:rPr sz="2800" spc="10" dirty="0">
                <a:latin typeface="Arial"/>
                <a:cs typeface="Arial"/>
              </a:rPr>
              <a:t>given </a:t>
            </a:r>
            <a:r>
              <a:rPr sz="2800" spc="15" dirty="0">
                <a:latin typeface="Arial"/>
                <a:cs typeface="Arial"/>
              </a:rPr>
              <a:t>month </a:t>
            </a:r>
            <a:r>
              <a:rPr sz="2800" spc="5" dirty="0">
                <a:latin typeface="Arial"/>
                <a:cs typeface="Arial"/>
              </a:rPr>
              <a:t>is </a:t>
            </a:r>
            <a:r>
              <a:rPr sz="2800" i="1" spc="10" dirty="0">
                <a:latin typeface="Arial"/>
                <a:cs typeface="Arial"/>
              </a:rPr>
              <a:t>not </a:t>
            </a:r>
            <a:r>
              <a:rPr sz="2800" spc="15" dirty="0">
                <a:latin typeface="Arial"/>
                <a:cs typeface="Arial"/>
              </a:rPr>
              <a:t>equal </a:t>
            </a:r>
            <a:r>
              <a:rPr sz="2800" spc="10" dirty="0">
                <a:latin typeface="Arial"/>
                <a:cs typeface="Arial"/>
              </a:rPr>
              <a:t>to national proportions.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8804298B-1282-4A43-8F61-04C249695575}"/>
              </a:ext>
            </a:extLst>
          </p:cNvPr>
          <p:cNvSpPr txBox="1"/>
          <p:nvPr/>
        </p:nvSpPr>
        <p:spPr>
          <a:xfrm>
            <a:off x="692930" y="650001"/>
            <a:ext cx="631746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4400" spc="-114" dirty="0">
                <a:solidFill>
                  <a:srgbClr val="2F5597"/>
                </a:solidFill>
                <a:latin typeface="Arial"/>
                <a:cs typeface="Arial"/>
              </a:rPr>
              <a:t>Test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statistic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for </a:t>
            </a:r>
            <a:r>
              <a:rPr sz="4400" spc="5" dirty="0">
                <a:solidFill>
                  <a:srgbClr val="2F5597"/>
                </a:solidFill>
                <a:latin typeface="Symbol"/>
                <a:cs typeface="Symbol"/>
              </a:rPr>
              <a:t></a:t>
            </a:r>
            <a:r>
              <a:rPr sz="4400" spc="7" baseline="25089" dirty="0">
                <a:solidFill>
                  <a:srgbClr val="2F5597"/>
                </a:solidFill>
                <a:latin typeface="Arial"/>
                <a:cs typeface="Arial"/>
              </a:rPr>
              <a:t>2</a:t>
            </a:r>
            <a:r>
              <a:rPr sz="4400" spc="487" baseline="25089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test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33600" y="1676400"/>
            <a:ext cx="5638800" cy="48603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ctr">
              <a:spcBef>
                <a:spcPts val="430"/>
              </a:spcBef>
            </a:pPr>
            <a:r>
              <a:rPr sz="2800" spc="-35" dirty="0"/>
              <a:t>NHL </a:t>
            </a:r>
            <a:r>
              <a:rPr sz="2800" spc="-10" dirty="0"/>
              <a:t>compared </a:t>
            </a:r>
            <a:r>
              <a:rPr sz="2800" spc="30" dirty="0"/>
              <a:t>to</a:t>
            </a:r>
            <a:r>
              <a:rPr sz="2800" spc="-55" dirty="0"/>
              <a:t> </a:t>
            </a:r>
            <a:r>
              <a:rPr sz="2800" spc="-85" dirty="0"/>
              <a:t>all </a:t>
            </a:r>
            <a:r>
              <a:rPr sz="2800" spc="-50" dirty="0"/>
              <a:t>Canadians</a:t>
            </a: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CA2D50BC-83FD-48B2-823B-42F6DEB9A24E}"/>
              </a:ext>
            </a:extLst>
          </p:cNvPr>
          <p:cNvSpPr txBox="1"/>
          <p:nvPr/>
        </p:nvSpPr>
        <p:spPr>
          <a:xfrm>
            <a:off x="692930" y="650001"/>
            <a:ext cx="631746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4400" spc="-114" dirty="0">
                <a:solidFill>
                  <a:srgbClr val="2F5597"/>
                </a:solidFill>
                <a:latin typeface="Arial"/>
                <a:cs typeface="Arial"/>
              </a:rPr>
              <a:t>Test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statistic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for </a:t>
            </a:r>
            <a:r>
              <a:rPr sz="4400" spc="5" dirty="0">
                <a:solidFill>
                  <a:srgbClr val="2F5597"/>
                </a:solidFill>
                <a:latin typeface="Symbol"/>
                <a:cs typeface="Symbol"/>
              </a:rPr>
              <a:t></a:t>
            </a:r>
            <a:r>
              <a:rPr sz="4400" spc="7" baseline="25089" dirty="0">
                <a:solidFill>
                  <a:srgbClr val="2F5597"/>
                </a:solidFill>
                <a:latin typeface="Arial"/>
                <a:cs typeface="Arial"/>
              </a:rPr>
              <a:t>2</a:t>
            </a:r>
            <a:r>
              <a:rPr sz="4400" spc="487" baseline="25089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test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DB66C8C-FE49-4C81-B1B8-524B789D8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590800"/>
            <a:ext cx="3644966" cy="365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06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752600" y="1279667"/>
            <a:ext cx="74676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Computing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Expected</a:t>
            </a: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70" dirty="0">
                <a:solidFill>
                  <a:srgbClr val="2F5597"/>
                </a:solidFill>
                <a:latin typeface="Arial"/>
                <a:cs typeface="Arial"/>
              </a:rPr>
              <a:t>values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313AB20-03F8-43D6-A73E-AB39B2D0B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438400"/>
            <a:ext cx="5813543" cy="456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40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672876" y="1168206"/>
            <a:ext cx="7077383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80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calculation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for</a:t>
            </a:r>
            <a:r>
              <a:rPr sz="4400" spc="8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55" dirty="0">
                <a:solidFill>
                  <a:srgbClr val="2F5597"/>
                </a:solidFill>
                <a:latin typeface="Arial"/>
                <a:cs typeface="Arial"/>
              </a:rPr>
              <a:t>January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611F7FA-7DE5-4FE6-A6EC-C80AE716A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342" y="2554912"/>
            <a:ext cx="6121715" cy="100970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0AA1A0F-F787-46AE-A2E1-E4C5D1508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089" y="4256899"/>
            <a:ext cx="3498221" cy="274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22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931" y="650001"/>
            <a:ext cx="540306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Calculating</a:t>
            </a:r>
            <a:r>
              <a:rPr sz="4400" spc="-7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5" dirty="0">
                <a:solidFill>
                  <a:srgbClr val="2F5597"/>
                </a:solidFill>
                <a:latin typeface="Symbol"/>
                <a:cs typeface="Symbol"/>
              </a:rPr>
              <a:t></a:t>
            </a:r>
            <a:r>
              <a:rPr sz="4400" spc="7" baseline="25089" dirty="0">
                <a:solidFill>
                  <a:srgbClr val="2F5597"/>
                </a:solidFill>
                <a:latin typeface="Arial"/>
                <a:cs typeface="Arial"/>
              </a:rPr>
              <a:t>2</a:t>
            </a:r>
            <a:endParaRPr sz="4400" baseline="25089" dirty="0">
              <a:latin typeface="Arial"/>
              <a:cs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45ED9A-0B13-4CFD-AB53-BEC2D3029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652" y="1638263"/>
            <a:ext cx="6093095" cy="22479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31D35B8-BF21-4FE6-B824-43783EBAD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088" y="4171573"/>
            <a:ext cx="3498221" cy="274757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85800" y="762000"/>
            <a:ext cx="8915400" cy="136832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spcBef>
                <a:spcPts val="110"/>
              </a:spcBef>
            </a:pPr>
            <a:r>
              <a:rPr sz="4400" spc="-75" dirty="0"/>
              <a:t>The </a:t>
            </a:r>
            <a:r>
              <a:rPr sz="4400" spc="-30" dirty="0"/>
              <a:t>sampling </a:t>
            </a:r>
            <a:r>
              <a:rPr sz="4400" spc="-20" dirty="0"/>
              <a:t>distribution of</a:t>
            </a:r>
            <a:r>
              <a:rPr sz="4400" spc="135" dirty="0"/>
              <a:t> </a:t>
            </a:r>
            <a:r>
              <a:rPr sz="4400" spc="10" dirty="0">
                <a:latin typeface="Symbol"/>
                <a:cs typeface="Symbol"/>
              </a:rPr>
              <a:t></a:t>
            </a:r>
            <a:r>
              <a:rPr sz="4400" spc="15" baseline="25793" dirty="0"/>
              <a:t>2</a:t>
            </a:r>
            <a:endParaRPr sz="4400" baseline="25793" dirty="0">
              <a:latin typeface="Symbol"/>
              <a:cs typeface="Symbol"/>
            </a:endParaRPr>
          </a:p>
          <a:p>
            <a:pPr marL="38100"/>
            <a:r>
              <a:rPr sz="4400" spc="-20" dirty="0"/>
              <a:t>by</a:t>
            </a:r>
            <a:r>
              <a:rPr sz="4400" spc="5" dirty="0"/>
              <a:t> </a:t>
            </a:r>
            <a:r>
              <a:rPr sz="4400" b="1" spc="-35" dirty="0"/>
              <a:t>simulation</a:t>
            </a:r>
            <a:endParaRPr sz="4400" b="1" dirty="0"/>
          </a:p>
        </p:txBody>
      </p:sp>
      <p:sp>
        <p:nvSpPr>
          <p:cNvPr id="11" name="object 11"/>
          <p:cNvSpPr>
            <a:spLocks noChangeAspect="1"/>
          </p:cNvSpPr>
          <p:nvPr/>
        </p:nvSpPr>
        <p:spPr>
          <a:xfrm>
            <a:off x="1447800" y="2667000"/>
            <a:ext cx="6987906" cy="4408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5636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685800" y="685800"/>
            <a:ext cx="8686800" cy="140743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8100" marR="30480">
              <a:spcBef>
                <a:spcPts val="415"/>
              </a:spcBef>
            </a:pP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Sampling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distribution of </a:t>
            </a:r>
            <a:r>
              <a:rPr sz="4400" spc="10" dirty="0">
                <a:solidFill>
                  <a:srgbClr val="2F5597"/>
                </a:solidFill>
                <a:latin typeface="Symbol"/>
                <a:cs typeface="Symbol"/>
              </a:rPr>
              <a:t></a:t>
            </a:r>
            <a:r>
              <a:rPr sz="4400" spc="15" baseline="25793" dirty="0">
                <a:solidFill>
                  <a:srgbClr val="2F5597"/>
                </a:solidFill>
                <a:latin typeface="Arial"/>
                <a:cs typeface="Arial"/>
              </a:rPr>
              <a:t>2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by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sz="4400" b="1" spc="10" dirty="0">
                <a:solidFill>
                  <a:srgbClr val="2F5597"/>
                </a:solidFill>
                <a:latin typeface="Symbol"/>
                <a:cs typeface="Symbol"/>
              </a:rPr>
              <a:t></a:t>
            </a:r>
            <a:r>
              <a:rPr sz="4400" b="1" spc="15" baseline="25793" dirty="0">
                <a:solidFill>
                  <a:srgbClr val="2F5597"/>
                </a:solidFill>
                <a:latin typeface="Arial"/>
                <a:cs typeface="Arial"/>
              </a:rPr>
              <a:t>2</a:t>
            </a:r>
            <a:r>
              <a:rPr sz="4400" b="1" spc="345" baseline="25793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b="1" spc="-15" dirty="0">
                <a:solidFill>
                  <a:srgbClr val="2F5597"/>
                </a:solidFill>
                <a:latin typeface="Arial"/>
                <a:cs typeface="Arial"/>
              </a:rPr>
              <a:t>distribution</a:t>
            </a:r>
            <a:endParaRPr sz="4400" b="1" dirty="0">
              <a:latin typeface="Arial"/>
              <a:cs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7B4DD04-161C-4F94-814D-5229A1922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44452"/>
            <a:ext cx="6629400" cy="45086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CEB601-8D0D-49F7-BC62-09CF32A90110}"/>
              </a:ext>
            </a:extLst>
          </p:cNvPr>
          <p:cNvSpPr txBox="1"/>
          <p:nvPr/>
        </p:nvSpPr>
        <p:spPr>
          <a:xfrm>
            <a:off x="6248400" y="3196948"/>
            <a:ext cx="2672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Degrees of freedom</a:t>
            </a:r>
            <a:endParaRPr lang="en-GB" sz="2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6575EE-9F3E-4F80-9CD9-19D1CC16DDB9}"/>
              </a:ext>
            </a:extLst>
          </p:cNvPr>
          <p:cNvCxnSpPr>
            <a:cxnSpLocks/>
          </p:cNvCxnSpPr>
          <p:nvPr/>
        </p:nvCxnSpPr>
        <p:spPr>
          <a:xfrm flipH="1">
            <a:off x="5105400" y="3733800"/>
            <a:ext cx="2667000" cy="3013253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778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209800" y="1447800"/>
            <a:ext cx="67056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65" dirty="0">
                <a:solidFill>
                  <a:srgbClr val="2F5597"/>
                </a:solidFill>
                <a:latin typeface="Arial"/>
                <a:cs typeface="Arial"/>
              </a:rPr>
              <a:t>Degrees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of</a:t>
            </a:r>
            <a:r>
              <a:rPr sz="4400" spc="1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freedom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4093" y="2863035"/>
            <a:ext cx="9170213" cy="2046329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8415" rIns="0" bIns="0" rtlCol="0">
            <a:spAutoFit/>
          </a:bodyPr>
          <a:lstStyle/>
          <a:p>
            <a:pPr marL="44450" marR="321310" algn="ctr">
              <a:lnSpc>
                <a:spcPct val="101899"/>
              </a:lnSpc>
              <a:spcBef>
                <a:spcPts val="145"/>
              </a:spcBef>
            </a:pPr>
            <a:r>
              <a:rPr sz="4400" spc="-35" dirty="0">
                <a:latin typeface="Arial"/>
                <a:cs typeface="Arial"/>
              </a:rPr>
              <a:t>The </a:t>
            </a:r>
            <a:r>
              <a:rPr sz="4400" spc="-5" dirty="0">
                <a:latin typeface="Arial"/>
                <a:cs typeface="Arial"/>
              </a:rPr>
              <a:t>number of </a:t>
            </a:r>
            <a:r>
              <a:rPr sz="4400" b="1" spc="-15" dirty="0">
                <a:latin typeface="Arial"/>
                <a:cs typeface="Arial"/>
              </a:rPr>
              <a:t>degrees </a:t>
            </a:r>
            <a:r>
              <a:rPr sz="4400" b="1" spc="-5" dirty="0">
                <a:latin typeface="Arial"/>
                <a:cs typeface="Arial"/>
              </a:rPr>
              <a:t>of </a:t>
            </a:r>
            <a:r>
              <a:rPr sz="4400" b="1" spc="-10" dirty="0">
                <a:latin typeface="Arial"/>
                <a:cs typeface="Arial"/>
              </a:rPr>
              <a:t>freedom </a:t>
            </a:r>
            <a:r>
              <a:rPr sz="4400" spc="-5" dirty="0">
                <a:latin typeface="Arial"/>
                <a:cs typeface="Arial"/>
              </a:rPr>
              <a:t>of </a:t>
            </a:r>
            <a:r>
              <a:rPr sz="4400" spc="-40" dirty="0">
                <a:latin typeface="Arial"/>
                <a:cs typeface="Arial"/>
              </a:rPr>
              <a:t>a </a:t>
            </a:r>
            <a:r>
              <a:rPr sz="4400" dirty="0">
                <a:latin typeface="Arial"/>
                <a:cs typeface="Arial"/>
              </a:rPr>
              <a:t>test </a:t>
            </a:r>
            <a:r>
              <a:rPr sz="4400" spc="-20" dirty="0">
                <a:latin typeface="Arial"/>
                <a:cs typeface="Arial"/>
              </a:rPr>
              <a:t>specifies </a:t>
            </a:r>
            <a:r>
              <a:rPr sz="4400" dirty="0">
                <a:latin typeface="Arial"/>
                <a:cs typeface="Arial"/>
              </a:rPr>
              <a:t>which </a:t>
            </a:r>
            <a:r>
              <a:rPr sz="4400" spc="-5" dirty="0">
                <a:latin typeface="Arial"/>
                <a:cs typeface="Arial"/>
              </a:rPr>
              <a:t>of </a:t>
            </a:r>
            <a:r>
              <a:rPr sz="4400" spc="-40" dirty="0">
                <a:latin typeface="Arial"/>
                <a:cs typeface="Arial"/>
              </a:rPr>
              <a:t>a </a:t>
            </a:r>
            <a:r>
              <a:rPr sz="4400" spc="-30" dirty="0">
                <a:latin typeface="Arial"/>
                <a:cs typeface="Arial"/>
              </a:rPr>
              <a:t>family </a:t>
            </a:r>
            <a:r>
              <a:rPr sz="4400" spc="-5" dirty="0">
                <a:latin typeface="Arial"/>
                <a:cs typeface="Arial"/>
              </a:rPr>
              <a:t>of distributions </a:t>
            </a:r>
            <a:r>
              <a:rPr sz="4400" spc="20" dirty="0">
                <a:latin typeface="Arial"/>
                <a:cs typeface="Arial"/>
              </a:rPr>
              <a:t>to</a:t>
            </a:r>
            <a:r>
              <a:rPr sz="4400" spc="15" dirty="0">
                <a:latin typeface="Arial"/>
                <a:cs typeface="Arial"/>
              </a:rPr>
              <a:t> </a:t>
            </a:r>
            <a:r>
              <a:rPr sz="4400" spc="-15" dirty="0">
                <a:latin typeface="Arial"/>
                <a:cs typeface="Arial"/>
              </a:rPr>
              <a:t>use.</a:t>
            </a:r>
            <a:endParaRPr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1897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365" y="990600"/>
            <a:ext cx="8679669" cy="40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ts val="2695"/>
              </a:lnSpc>
              <a:spcBef>
                <a:spcPts val="135"/>
              </a:spcBef>
            </a:pPr>
            <a:r>
              <a:rPr sz="4400" spc="-65" dirty="0"/>
              <a:t>Degrees </a:t>
            </a:r>
            <a:r>
              <a:rPr sz="4400" spc="-15" dirty="0"/>
              <a:t>of </a:t>
            </a:r>
            <a:r>
              <a:rPr sz="4400" spc="-35" dirty="0"/>
              <a:t>freedom </a:t>
            </a:r>
            <a:r>
              <a:rPr sz="4400" spc="-25" dirty="0"/>
              <a:t>for</a:t>
            </a:r>
            <a:r>
              <a:rPr sz="4400" spc="60" dirty="0"/>
              <a:t> </a:t>
            </a:r>
            <a:r>
              <a:rPr sz="4400" spc="5" dirty="0">
                <a:latin typeface="Symbol"/>
                <a:cs typeface="Symbol"/>
              </a:rPr>
              <a:t></a:t>
            </a:r>
            <a:r>
              <a:rPr sz="4400" spc="7" baseline="25089" dirty="0"/>
              <a:t>2</a:t>
            </a:r>
            <a:r>
              <a:rPr lang="en-US" sz="4400" spc="7" baseline="25089" dirty="0"/>
              <a:t> </a:t>
            </a:r>
            <a:r>
              <a:rPr sz="4400" spc="-10" dirty="0"/>
              <a:t>test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434" y="3048000"/>
            <a:ext cx="8610600" cy="1534394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462915" algn="l"/>
              </a:tabLst>
            </a:pPr>
            <a:r>
              <a:rPr sz="2800" spc="-10" dirty="0">
                <a:latin typeface="Arial"/>
                <a:cs typeface="Arial"/>
              </a:rPr>
              <a:t>df </a:t>
            </a:r>
            <a:r>
              <a:rPr sz="2800" spc="10" dirty="0">
                <a:latin typeface="Arial"/>
                <a:cs typeface="Arial"/>
              </a:rPr>
              <a:t>=</a:t>
            </a:r>
            <a:r>
              <a:rPr lang="en-US" sz="2800" spc="10" dirty="0">
                <a:latin typeface="Arial"/>
                <a:cs typeface="Arial"/>
              </a:rPr>
              <a:t>  </a:t>
            </a:r>
            <a:r>
              <a:rPr sz="2800" spc="-45" dirty="0">
                <a:latin typeface="Arial"/>
                <a:cs typeface="Arial"/>
              </a:rPr>
              <a:t>(</a:t>
            </a:r>
            <a:r>
              <a:rPr sz="2800" b="1" spc="-45" dirty="0">
                <a:latin typeface="Arial"/>
                <a:cs typeface="Arial"/>
              </a:rPr>
              <a:t>Number </a:t>
            </a:r>
            <a:r>
              <a:rPr sz="2800" b="1" spc="-20" dirty="0">
                <a:latin typeface="Arial"/>
                <a:cs typeface="Arial"/>
              </a:rPr>
              <a:t>of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35" dirty="0">
                <a:latin typeface="Arial"/>
                <a:cs typeface="Arial"/>
              </a:rPr>
              <a:t>categories</a:t>
            </a:r>
            <a:r>
              <a:rPr sz="2800" spc="-35" dirty="0"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462915">
              <a:lnSpc>
                <a:spcPct val="100000"/>
              </a:lnSpc>
              <a:spcBef>
                <a:spcPts val="585"/>
              </a:spcBef>
            </a:pPr>
            <a:r>
              <a:rPr sz="2800" spc="-75" dirty="0">
                <a:latin typeface="Arial"/>
                <a:cs typeface="Arial"/>
              </a:rPr>
              <a:t>– </a:t>
            </a:r>
            <a:r>
              <a:rPr lang="en-US" sz="2800" spc="-7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(</a:t>
            </a:r>
            <a:r>
              <a:rPr sz="2800" b="1" spc="-45" dirty="0">
                <a:latin typeface="Arial"/>
                <a:cs typeface="Arial"/>
              </a:rPr>
              <a:t>Number </a:t>
            </a:r>
            <a:r>
              <a:rPr sz="2800" b="1" spc="-20" dirty="0">
                <a:latin typeface="Arial"/>
                <a:cs typeface="Arial"/>
              </a:rPr>
              <a:t>of </a:t>
            </a:r>
            <a:r>
              <a:rPr sz="2800" b="1" spc="-35" dirty="0">
                <a:latin typeface="Arial"/>
                <a:cs typeface="Arial"/>
              </a:rPr>
              <a:t>parameters </a:t>
            </a:r>
            <a:r>
              <a:rPr sz="2800" spc="-25" dirty="0">
                <a:latin typeface="Arial"/>
                <a:cs typeface="Arial"/>
              </a:rPr>
              <a:t>estimated </a:t>
            </a:r>
            <a:r>
              <a:rPr sz="2800" spc="-30" dirty="0">
                <a:latin typeface="Arial"/>
                <a:cs typeface="Arial"/>
              </a:rPr>
              <a:t>from </a:t>
            </a:r>
            <a:r>
              <a:rPr sz="2800" spc="-25" dirty="0">
                <a:latin typeface="Arial"/>
                <a:cs typeface="Arial"/>
              </a:rPr>
              <a:t>the</a:t>
            </a:r>
            <a:r>
              <a:rPr sz="2800" spc="15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data)</a:t>
            </a:r>
            <a:endParaRPr sz="2800" dirty="0">
              <a:latin typeface="Arial"/>
              <a:cs typeface="Arial"/>
            </a:endParaRPr>
          </a:p>
          <a:p>
            <a:pPr marL="462915">
              <a:lnSpc>
                <a:spcPct val="100000"/>
              </a:lnSpc>
              <a:spcBef>
                <a:spcPts val="580"/>
              </a:spcBef>
            </a:pPr>
            <a:r>
              <a:rPr sz="2800" spc="-75" dirty="0">
                <a:latin typeface="Arial"/>
                <a:cs typeface="Arial"/>
              </a:rPr>
              <a:t>–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lang="en-US" sz="2800" spc="-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1</a:t>
            </a:r>
            <a:r>
              <a:rPr lang="en-US" sz="2800" b="1" spc="-5" dirty="0">
                <a:latin typeface="Arial"/>
                <a:cs typeface="Arial"/>
              </a:rPr>
              <a:t> </a:t>
            </a:r>
            <a:endParaRPr sz="28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49A1B69-413E-4CBF-876D-842689F94658}"/>
              </a:ext>
            </a:extLst>
          </p:cNvPr>
          <p:cNvSpPr txBox="1"/>
          <p:nvPr/>
        </p:nvSpPr>
        <p:spPr>
          <a:xfrm>
            <a:off x="457200" y="2169348"/>
            <a:ext cx="44196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~“Life is good for only two things, researching statistics and teaching statistics”</a:t>
            </a:r>
            <a:endParaRPr lang="en-GB" sz="3200" dirty="0"/>
          </a:p>
        </p:txBody>
      </p:sp>
      <p:pic>
        <p:nvPicPr>
          <p:cNvPr id="1028" name="Picture 4" descr="Siméon Denis Poisson - Wikiquote">
            <a:extLst>
              <a:ext uri="{FF2B5EF4-FFF2-40B4-BE49-F238E27FC236}">
                <a16:creationId xmlns:a16="http://schemas.microsoft.com/office/drawing/2014/main" id="{3DFA4B63-92BA-41D8-9D5E-0AC3D0D4C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95400"/>
            <a:ext cx="4222594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D87B00-E5FC-4216-AF9A-CBCB7DFC8974}"/>
              </a:ext>
            </a:extLst>
          </p:cNvPr>
          <p:cNvSpPr txBox="1"/>
          <p:nvPr/>
        </p:nvSpPr>
        <p:spPr>
          <a:xfrm>
            <a:off x="1066800" y="4953000"/>
            <a:ext cx="3657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u="none" strike="noStrike" dirty="0">
                <a:effectLst/>
                <a:latin typeface="Roboto" panose="02000000000000000000" pitchFamily="2" charset="0"/>
              </a:rPr>
              <a:t>-</a:t>
            </a:r>
            <a:r>
              <a:rPr lang="en-GB" sz="2400" b="0" i="0" u="none" strike="noStrike" dirty="0" err="1">
                <a:effectLst/>
                <a:latin typeface="Roboto" panose="02000000000000000000" pitchFamily="2" charset="0"/>
              </a:rPr>
              <a:t>Siméon</a:t>
            </a:r>
            <a:r>
              <a:rPr lang="en-GB" sz="2400" b="0" i="0" u="none" strike="noStrike" dirty="0">
                <a:effectLst/>
                <a:latin typeface="Roboto" panose="02000000000000000000" pitchFamily="2" charset="0"/>
              </a:rPr>
              <a:t> Denis Poisson</a:t>
            </a:r>
            <a:endParaRPr lang="en-GB" sz="2400" b="0" i="0" dirty="0">
              <a:effectLst/>
              <a:latin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66800" y="990600"/>
            <a:ext cx="7543800" cy="140743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>
              <a:spcBef>
                <a:spcPts val="415"/>
              </a:spcBef>
            </a:pPr>
            <a:r>
              <a:rPr sz="4400" spc="-55" dirty="0">
                <a:solidFill>
                  <a:srgbClr val="2F5597"/>
                </a:solidFill>
                <a:latin typeface="Arial"/>
                <a:cs typeface="Arial"/>
              </a:rPr>
              <a:t>Degrees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freedom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for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NHL </a:t>
            </a:r>
            <a:r>
              <a:rPr sz="4400" dirty="0">
                <a:solidFill>
                  <a:srgbClr val="2F5597"/>
                </a:solidFill>
                <a:latin typeface="Arial"/>
                <a:cs typeface="Arial"/>
              </a:rPr>
              <a:t>month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of</a:t>
            </a:r>
            <a:r>
              <a:rPr sz="4400" spc="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birth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9000" y="4495800"/>
            <a:ext cx="4038600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i="1" spc="5" dirty="0">
                <a:latin typeface="Arial"/>
                <a:cs typeface="Arial"/>
              </a:rPr>
              <a:t>df </a:t>
            </a:r>
            <a:r>
              <a:rPr sz="2800" spc="10" dirty="0">
                <a:latin typeface="Arial"/>
                <a:cs typeface="Arial"/>
              </a:rPr>
              <a:t>= 12 </a:t>
            </a:r>
            <a:r>
              <a:rPr sz="2800" spc="5" dirty="0">
                <a:latin typeface="Arial"/>
                <a:cs typeface="Arial"/>
              </a:rPr>
              <a:t>- </a:t>
            </a:r>
            <a:r>
              <a:rPr sz="2800" spc="10" dirty="0">
                <a:latin typeface="Arial"/>
                <a:cs typeface="Arial"/>
              </a:rPr>
              <a:t>0 </a:t>
            </a:r>
            <a:r>
              <a:rPr sz="2800" spc="5" dirty="0">
                <a:latin typeface="Arial"/>
                <a:cs typeface="Arial"/>
              </a:rPr>
              <a:t>- </a:t>
            </a:r>
            <a:r>
              <a:rPr sz="2800" spc="10" dirty="0">
                <a:latin typeface="Arial"/>
                <a:cs typeface="Arial"/>
              </a:rPr>
              <a:t>1 =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11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93B437-3C39-433F-A487-AA1D9B586893}"/>
              </a:ext>
            </a:extLst>
          </p:cNvPr>
          <p:cNvSpPr txBox="1"/>
          <p:nvPr/>
        </p:nvSpPr>
        <p:spPr>
          <a:xfrm>
            <a:off x="1904826" y="3068462"/>
            <a:ext cx="1558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# months</a:t>
            </a:r>
            <a:endParaRPr lang="en-GB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F4346A-101A-4010-876B-4E38DA1F1DC1}"/>
              </a:ext>
            </a:extLst>
          </p:cNvPr>
          <p:cNvSpPr txBox="1"/>
          <p:nvPr/>
        </p:nvSpPr>
        <p:spPr>
          <a:xfrm>
            <a:off x="4012569" y="2923698"/>
            <a:ext cx="2582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Zero parameters</a:t>
            </a:r>
            <a:endParaRPr lang="en-GB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547BDA-7D65-453A-88CA-488984B981A8}"/>
              </a:ext>
            </a:extLst>
          </p:cNvPr>
          <p:cNvSpPr txBox="1"/>
          <p:nvPr/>
        </p:nvSpPr>
        <p:spPr>
          <a:xfrm>
            <a:off x="7433462" y="3000010"/>
            <a:ext cx="1358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Minus 1</a:t>
            </a:r>
            <a:endParaRPr lang="en-GB" sz="2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9EA7F7-0181-45A7-B9FA-1EE4B4697DC1}"/>
              </a:ext>
            </a:extLst>
          </p:cNvPr>
          <p:cNvCxnSpPr/>
          <p:nvPr/>
        </p:nvCxnSpPr>
        <p:spPr>
          <a:xfrm>
            <a:off x="3352800" y="3514738"/>
            <a:ext cx="838200" cy="98106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6A7DD1-11B8-4E79-8EB0-A65C3A8CD443}"/>
              </a:ext>
            </a:extLst>
          </p:cNvPr>
          <p:cNvCxnSpPr/>
          <p:nvPr/>
        </p:nvCxnSpPr>
        <p:spPr>
          <a:xfrm flipH="1">
            <a:off x="5029200" y="3514738"/>
            <a:ext cx="152400" cy="98106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C90EF4-ACA5-42AE-A0EB-DB7D6E8381E5}"/>
              </a:ext>
            </a:extLst>
          </p:cNvPr>
          <p:cNvCxnSpPr/>
          <p:nvPr/>
        </p:nvCxnSpPr>
        <p:spPr>
          <a:xfrm flipH="1">
            <a:off x="5638800" y="3461266"/>
            <a:ext cx="1828800" cy="111073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538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85800" y="704708"/>
            <a:ext cx="713026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55" dirty="0">
                <a:solidFill>
                  <a:srgbClr val="2F5597"/>
                </a:solidFill>
                <a:latin typeface="Arial"/>
                <a:cs typeface="Arial"/>
              </a:rPr>
              <a:t>Finding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the</a:t>
            </a:r>
            <a:r>
              <a:rPr sz="4400" spc="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i="1" spc="-55" dirty="0">
                <a:solidFill>
                  <a:srgbClr val="2F5597"/>
                </a:solidFill>
                <a:latin typeface="Arial"/>
                <a:cs typeface="Arial"/>
              </a:rPr>
              <a:t>P</a:t>
            </a:r>
            <a:r>
              <a:rPr sz="4400" spc="-55" dirty="0">
                <a:solidFill>
                  <a:srgbClr val="2F5597"/>
                </a:solidFill>
                <a:latin typeface="Arial"/>
                <a:cs typeface="Arial"/>
              </a:rPr>
              <a:t>-value</a:t>
            </a:r>
            <a:endParaRPr sz="4400" dirty="0">
              <a:latin typeface="Arial"/>
              <a:cs typeface="Arial"/>
            </a:endParaRPr>
          </a:p>
        </p:txBody>
      </p:sp>
      <p:grpSp>
        <p:nvGrpSpPr>
          <p:cNvPr id="7" name="object 7"/>
          <p:cNvGrpSpPr>
            <a:grpSpLocks noChangeAspect="1"/>
          </p:cNvGrpSpPr>
          <p:nvPr/>
        </p:nvGrpSpPr>
        <p:grpSpPr>
          <a:xfrm>
            <a:off x="1143000" y="1968850"/>
            <a:ext cx="7539060" cy="5098842"/>
            <a:chOff x="1178353" y="5073285"/>
            <a:chExt cx="2915285" cy="1971675"/>
          </a:xfrm>
        </p:grpSpPr>
        <p:sp>
          <p:nvSpPr>
            <p:cNvPr id="8" name="object 8"/>
            <p:cNvSpPr/>
            <p:nvPr/>
          </p:nvSpPr>
          <p:spPr>
            <a:xfrm>
              <a:off x="1178353" y="5073285"/>
              <a:ext cx="2914776" cy="19714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92420" y="5148438"/>
              <a:ext cx="413384" cy="1428115"/>
            </a:xfrm>
            <a:custGeom>
              <a:avLst/>
              <a:gdLst/>
              <a:ahLst/>
              <a:cxnLst/>
              <a:rect l="l" t="t" r="r" b="b"/>
              <a:pathLst>
                <a:path w="413385" h="1428115">
                  <a:moveTo>
                    <a:pt x="412988" y="0"/>
                  </a:moveTo>
                  <a:lnTo>
                    <a:pt x="0" y="0"/>
                  </a:lnTo>
                  <a:lnTo>
                    <a:pt x="0" y="1427915"/>
                  </a:lnTo>
                  <a:lnTo>
                    <a:pt x="412988" y="1427915"/>
                  </a:lnTo>
                  <a:lnTo>
                    <a:pt x="412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04698" y="5373899"/>
              <a:ext cx="0" cy="1240155"/>
            </a:xfrm>
            <a:custGeom>
              <a:avLst/>
              <a:gdLst/>
              <a:ahLst/>
              <a:cxnLst/>
              <a:rect l="l" t="t" r="r" b="b"/>
              <a:pathLst>
                <a:path h="1240154">
                  <a:moveTo>
                    <a:pt x="0" y="0"/>
                  </a:moveTo>
                  <a:lnTo>
                    <a:pt x="0" y="1240031"/>
                  </a:lnTo>
                </a:path>
              </a:pathLst>
            </a:custGeom>
            <a:ln w="18772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011609" y="2168650"/>
            <a:ext cx="2231348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800" dirty="0">
                <a:solidFill>
                  <a:srgbClr val="C55A11"/>
                </a:solidFill>
                <a:latin typeface="Symbol"/>
                <a:cs typeface="Symbol"/>
              </a:rPr>
              <a:t></a:t>
            </a:r>
            <a:r>
              <a:rPr sz="2800" baseline="25925" dirty="0">
                <a:solidFill>
                  <a:srgbClr val="C55A11"/>
                </a:solidFill>
                <a:latin typeface="Arial"/>
                <a:cs typeface="Arial"/>
              </a:rPr>
              <a:t>2 </a:t>
            </a:r>
            <a:r>
              <a:rPr sz="2800" spc="-5" dirty="0">
                <a:solidFill>
                  <a:srgbClr val="C55A11"/>
                </a:solidFill>
                <a:latin typeface="Arial"/>
                <a:cs typeface="Arial"/>
              </a:rPr>
              <a:t>=</a:t>
            </a:r>
            <a:r>
              <a:rPr sz="2800" spc="-17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55A11"/>
                </a:solidFill>
                <a:latin typeface="Arial"/>
                <a:cs typeface="Arial"/>
              </a:rPr>
              <a:t>36.5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1976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219200" y="921527"/>
            <a:ext cx="36576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Critical</a:t>
            </a:r>
            <a:r>
              <a:rPr sz="4400" spc="-75" dirty="0">
                <a:solidFill>
                  <a:srgbClr val="2F5597"/>
                </a:solidFill>
                <a:latin typeface="Arial"/>
                <a:cs typeface="Arial"/>
              </a:rPr>
              <a:t> value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9200" y="1981200"/>
            <a:ext cx="7848600" cy="44884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40"/>
              </a:spcBef>
            </a:pPr>
            <a:r>
              <a:rPr sz="2800" spc="10" dirty="0">
                <a:latin typeface="Arial"/>
                <a:cs typeface="Arial"/>
              </a:rPr>
              <a:t>The value of the </a:t>
            </a:r>
            <a:r>
              <a:rPr sz="2800" spc="5" dirty="0">
                <a:latin typeface="Arial"/>
                <a:cs typeface="Arial"/>
              </a:rPr>
              <a:t>test statistic </a:t>
            </a:r>
            <a:r>
              <a:rPr sz="2800" spc="10" dirty="0">
                <a:latin typeface="Arial"/>
                <a:cs typeface="Arial"/>
              </a:rPr>
              <a:t>where </a:t>
            </a:r>
            <a:r>
              <a:rPr sz="2800" i="1" spc="25" dirty="0">
                <a:latin typeface="Arial"/>
                <a:cs typeface="Arial"/>
              </a:rPr>
              <a:t>P </a:t>
            </a:r>
            <a:r>
              <a:rPr sz="2800" spc="20" dirty="0">
                <a:latin typeface="Arial"/>
                <a:cs typeface="Arial"/>
              </a:rPr>
              <a:t>=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i="1" spc="-20" dirty="0">
                <a:latin typeface="Symbol"/>
                <a:cs typeface="Symbol"/>
              </a:rPr>
              <a:t></a:t>
            </a:r>
            <a:r>
              <a:rPr sz="2800" i="1" spc="-20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B4173A84-A38A-4537-A8F9-1F67B009CD2B}"/>
              </a:ext>
            </a:extLst>
          </p:cNvPr>
          <p:cNvSpPr txBox="1">
            <a:spLocks/>
          </p:cNvSpPr>
          <p:nvPr/>
        </p:nvSpPr>
        <p:spPr>
          <a:xfrm>
            <a:off x="1676400" y="2946000"/>
            <a:ext cx="6400800" cy="60721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2350" b="0" i="0">
                <a:solidFill>
                  <a:srgbClr val="2F5597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100" algn="ctr">
              <a:spcBef>
                <a:spcPts val="135"/>
              </a:spcBef>
            </a:pPr>
            <a:r>
              <a:rPr lang="en-GB" b="1" kern="0" spc="5" dirty="0">
                <a:solidFill>
                  <a:srgbClr val="000000"/>
                </a:solidFill>
                <a:latin typeface="Symbol"/>
                <a:cs typeface="Symbol"/>
              </a:rPr>
              <a:t></a:t>
            </a:r>
            <a:r>
              <a:rPr lang="en-GB" sz="2325" b="1" kern="0" spc="7" baseline="25089" dirty="0">
                <a:solidFill>
                  <a:srgbClr val="000000"/>
                </a:solidFill>
              </a:rPr>
              <a:t>2</a:t>
            </a:r>
            <a:r>
              <a:rPr lang="en-GB" sz="2325" b="1" kern="0" spc="412" baseline="25089" dirty="0">
                <a:solidFill>
                  <a:srgbClr val="000000"/>
                </a:solidFill>
              </a:rPr>
              <a:t> </a:t>
            </a:r>
            <a:r>
              <a:rPr lang="en-GB" b="1" kern="0" spc="-20" dirty="0">
                <a:solidFill>
                  <a:srgbClr val="000000"/>
                </a:solidFill>
              </a:rPr>
              <a:t>distribution table</a:t>
            </a:r>
          </a:p>
          <a:p>
            <a:pPr marL="38100" algn="ctr">
              <a:spcBef>
                <a:spcPts val="135"/>
              </a:spcBef>
            </a:pPr>
            <a:r>
              <a:rPr lang="en-GB" sz="1400" kern="0" spc="-20" dirty="0">
                <a:solidFill>
                  <a:srgbClr val="000000"/>
                </a:solidFill>
              </a:rPr>
              <a:t>(like when I were a child)</a:t>
            </a:r>
            <a:endParaRPr lang="en-GB" sz="1400" kern="0" dirty="0">
              <a:latin typeface="Symbol"/>
              <a:cs typeface="Symbol"/>
            </a:endParaRPr>
          </a:p>
        </p:txBody>
      </p:sp>
      <p:grpSp>
        <p:nvGrpSpPr>
          <p:cNvPr id="17" name="object 3">
            <a:extLst>
              <a:ext uri="{FF2B5EF4-FFF2-40B4-BE49-F238E27FC236}">
                <a16:creationId xmlns:a16="http://schemas.microsoft.com/office/drawing/2014/main" id="{920D2424-8AC9-4F28-BA91-42189FCA9B60}"/>
              </a:ext>
            </a:extLst>
          </p:cNvPr>
          <p:cNvGrpSpPr>
            <a:grpSpLocks noChangeAspect="1"/>
          </p:cNvGrpSpPr>
          <p:nvPr/>
        </p:nvGrpSpPr>
        <p:grpSpPr>
          <a:xfrm>
            <a:off x="1141594" y="3810000"/>
            <a:ext cx="7775211" cy="2890955"/>
            <a:chOff x="518411" y="1343856"/>
            <a:chExt cx="4064635" cy="1511300"/>
          </a:xfrm>
        </p:grpSpPr>
        <p:sp>
          <p:nvSpPr>
            <p:cNvPr id="18" name="object 4">
              <a:extLst>
                <a:ext uri="{FF2B5EF4-FFF2-40B4-BE49-F238E27FC236}">
                  <a16:creationId xmlns:a16="http://schemas.microsoft.com/office/drawing/2014/main" id="{8A14D0B5-6862-4AAA-9048-261A6BAC887B}"/>
                </a:ext>
              </a:extLst>
            </p:cNvPr>
            <p:cNvSpPr/>
            <p:nvPr/>
          </p:nvSpPr>
          <p:spPr>
            <a:xfrm>
              <a:off x="518411" y="1343856"/>
              <a:ext cx="4064221" cy="15107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9239D383-E5F3-4354-B759-60749D6F9651}"/>
                </a:ext>
              </a:extLst>
            </p:cNvPr>
            <p:cNvSpPr/>
            <p:nvPr/>
          </p:nvSpPr>
          <p:spPr>
            <a:xfrm>
              <a:off x="2741533" y="2618140"/>
              <a:ext cx="262890" cy="150495"/>
            </a:xfrm>
            <a:custGeom>
              <a:avLst/>
              <a:gdLst/>
              <a:ahLst/>
              <a:cxnLst/>
              <a:rect l="l" t="t" r="r" b="b"/>
              <a:pathLst>
                <a:path w="262889" h="150494">
                  <a:moveTo>
                    <a:pt x="0" y="0"/>
                  </a:moveTo>
                  <a:lnTo>
                    <a:pt x="262810" y="0"/>
                  </a:lnTo>
                  <a:lnTo>
                    <a:pt x="262810" y="150306"/>
                  </a:lnTo>
                  <a:lnTo>
                    <a:pt x="0" y="150306"/>
                  </a:lnTo>
                  <a:lnTo>
                    <a:pt x="0" y="0"/>
                  </a:lnTo>
                  <a:close/>
                </a:path>
              </a:pathLst>
            </a:custGeom>
            <a:ln w="14088">
              <a:solidFill>
                <a:srgbClr val="FF03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47462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38200" y="523776"/>
            <a:ext cx="65532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80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sz="4400" spc="15" dirty="0">
                <a:solidFill>
                  <a:srgbClr val="2F5597"/>
                </a:solidFill>
                <a:latin typeface="Arial"/>
                <a:cs typeface="Arial"/>
              </a:rPr>
              <a:t>5%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critical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75" dirty="0">
                <a:solidFill>
                  <a:srgbClr val="2F5597"/>
                </a:solidFill>
                <a:latin typeface="Arial"/>
                <a:cs typeface="Arial"/>
              </a:rPr>
              <a:t>value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3A6FFF-1B18-4C7F-B3A1-23D081AF0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28" y="1752600"/>
            <a:ext cx="8002143" cy="534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50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132012" y="2524760"/>
            <a:ext cx="6042355" cy="89255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800" i="1" spc="10" dirty="0">
                <a:latin typeface="Arial"/>
                <a:cs typeface="Arial"/>
              </a:rPr>
              <a:t>P&lt;0.05</a:t>
            </a:r>
            <a:r>
              <a:rPr sz="2800" spc="10" dirty="0">
                <a:latin typeface="Arial"/>
                <a:cs typeface="Arial"/>
              </a:rPr>
              <a:t>,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00" spc="10" dirty="0">
                <a:latin typeface="Arial"/>
                <a:cs typeface="Arial"/>
              </a:rPr>
              <a:t>so </a:t>
            </a:r>
            <a:r>
              <a:rPr sz="2800" spc="15" dirty="0">
                <a:latin typeface="Arial"/>
                <a:cs typeface="Arial"/>
              </a:rPr>
              <a:t>we </a:t>
            </a:r>
            <a:r>
              <a:rPr sz="2800" spc="10" dirty="0">
                <a:latin typeface="Arial"/>
                <a:cs typeface="Arial"/>
              </a:rPr>
              <a:t>can </a:t>
            </a:r>
            <a:r>
              <a:rPr sz="2800" spc="5" dirty="0">
                <a:latin typeface="Arial"/>
                <a:cs typeface="Arial"/>
              </a:rPr>
              <a:t>reject </a:t>
            </a:r>
            <a:r>
              <a:rPr sz="2800" spc="10" dirty="0">
                <a:latin typeface="Arial"/>
                <a:cs typeface="Arial"/>
              </a:rPr>
              <a:t>the </a:t>
            </a:r>
            <a:r>
              <a:rPr sz="2800" spc="5" dirty="0">
                <a:latin typeface="Arial"/>
                <a:cs typeface="Arial"/>
              </a:rPr>
              <a:t>null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hypothesis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5800" y="4648200"/>
            <a:ext cx="5846799" cy="1294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125"/>
              </a:spcBef>
            </a:pPr>
            <a:r>
              <a:rPr sz="2800" spc="15" dirty="0">
                <a:latin typeface="Arial"/>
                <a:cs typeface="Arial"/>
              </a:rPr>
              <a:t>NHL </a:t>
            </a:r>
            <a:r>
              <a:rPr sz="2800" spc="10" dirty="0">
                <a:latin typeface="Arial"/>
                <a:cs typeface="Arial"/>
              </a:rPr>
              <a:t>players are not born in the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same  </a:t>
            </a:r>
            <a:r>
              <a:rPr sz="2800" spc="5" dirty="0">
                <a:latin typeface="Arial"/>
                <a:cs typeface="Arial"/>
              </a:rPr>
              <a:t>proportions </a:t>
            </a:r>
            <a:r>
              <a:rPr sz="2800" spc="10" dirty="0">
                <a:latin typeface="Arial"/>
                <a:cs typeface="Arial"/>
              </a:rPr>
              <a:t>per month as </a:t>
            </a:r>
            <a:r>
              <a:rPr sz="2800" spc="5" dirty="0">
                <a:latin typeface="Arial"/>
                <a:cs typeface="Arial"/>
              </a:rPr>
              <a:t>the  population </a:t>
            </a:r>
            <a:r>
              <a:rPr sz="2800" spc="10" dirty="0">
                <a:latin typeface="Arial"/>
                <a:cs typeface="Arial"/>
              </a:rPr>
              <a:t>at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large.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C11AA2B0-2FE6-4BDD-9808-D59C9F3BD1B8}"/>
              </a:ext>
            </a:extLst>
          </p:cNvPr>
          <p:cNvSpPr txBox="1"/>
          <p:nvPr/>
        </p:nvSpPr>
        <p:spPr>
          <a:xfrm>
            <a:off x="838200" y="523776"/>
            <a:ext cx="65532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80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sz="4400" spc="15" dirty="0">
                <a:solidFill>
                  <a:srgbClr val="2F5597"/>
                </a:solidFill>
                <a:latin typeface="Arial"/>
                <a:cs typeface="Arial"/>
              </a:rPr>
              <a:t>5%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critical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75" dirty="0">
                <a:solidFill>
                  <a:srgbClr val="2F5597"/>
                </a:solidFill>
                <a:latin typeface="Arial"/>
                <a:cs typeface="Arial"/>
              </a:rPr>
              <a:t>value</a:t>
            </a:r>
            <a:endParaRPr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2573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066800" y="863590"/>
            <a:ext cx="54864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Goodness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fit 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in</a:t>
            </a:r>
            <a:r>
              <a:rPr sz="4400" spc="2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110" dirty="0">
                <a:solidFill>
                  <a:srgbClr val="2F5597"/>
                </a:solidFill>
                <a:latin typeface="Arial"/>
                <a:cs typeface="Arial"/>
              </a:rPr>
              <a:t>R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C7D05C-AD02-47BE-BC09-F8D995A4B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438400"/>
            <a:ext cx="5146589" cy="18987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C4C1DE-FC34-4431-A157-993FE7927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5009314"/>
            <a:ext cx="7769480" cy="21280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973FED1-A3C8-48B3-A54E-EC7606AEBB26}"/>
              </a:ext>
            </a:extLst>
          </p:cNvPr>
          <p:cNvSpPr txBox="1"/>
          <p:nvPr/>
        </p:nvSpPr>
        <p:spPr>
          <a:xfrm>
            <a:off x="1066800" y="3046436"/>
            <a:ext cx="1727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Math way:</a:t>
            </a:r>
            <a:endParaRPr lang="en-GB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7CBFE5-07AB-4514-9B3D-AC8BC8BF32E4}"/>
              </a:ext>
            </a:extLst>
          </p:cNvPr>
          <p:cNvSpPr txBox="1"/>
          <p:nvPr/>
        </p:nvSpPr>
        <p:spPr>
          <a:xfrm>
            <a:off x="685800" y="5943600"/>
            <a:ext cx="1137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 way: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185817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330" y="650001"/>
            <a:ext cx="652066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114" dirty="0"/>
              <a:t>Test</a:t>
            </a:r>
            <a:r>
              <a:rPr sz="4400" spc="-55" dirty="0"/>
              <a:t> </a:t>
            </a:r>
            <a:r>
              <a:rPr sz="4400" spc="-20" dirty="0"/>
              <a:t>statistics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2743200"/>
            <a:ext cx="7772400" cy="2807243"/>
          </a:xfrm>
          <a:prstGeom prst="rect">
            <a:avLst/>
          </a:prstGeom>
          <a:solidFill>
            <a:srgbClr val="E3D329"/>
          </a:solidFill>
        </p:spPr>
        <p:txBody>
          <a:bodyPr vert="horz" wrap="square" lIns="0" tIns="17780" rIns="0" bIns="0" rtlCol="0">
            <a:spAutoFit/>
          </a:bodyPr>
          <a:lstStyle/>
          <a:p>
            <a:pPr marL="44450" marR="84455" algn="ctr">
              <a:lnSpc>
                <a:spcPct val="101899"/>
              </a:lnSpc>
              <a:spcBef>
                <a:spcPts val="140"/>
              </a:spcBef>
            </a:pPr>
            <a:r>
              <a:rPr sz="3600" spc="15" dirty="0">
                <a:latin typeface="Arial"/>
                <a:cs typeface="Arial"/>
              </a:rPr>
              <a:t>A </a:t>
            </a:r>
            <a:r>
              <a:rPr sz="3600" b="1" i="1" spc="10" dirty="0">
                <a:latin typeface="Arial"/>
                <a:cs typeface="Arial"/>
              </a:rPr>
              <a:t>test </a:t>
            </a:r>
            <a:r>
              <a:rPr sz="3600" b="1" i="1" spc="5" dirty="0">
                <a:latin typeface="Arial"/>
                <a:cs typeface="Arial"/>
              </a:rPr>
              <a:t>statistic </a:t>
            </a:r>
            <a:r>
              <a:rPr sz="3600" spc="5" dirty="0">
                <a:latin typeface="Arial"/>
                <a:cs typeface="Arial"/>
              </a:rPr>
              <a:t>is </a:t>
            </a:r>
            <a:r>
              <a:rPr sz="3600" spc="10" dirty="0">
                <a:latin typeface="Arial"/>
                <a:cs typeface="Arial"/>
              </a:rPr>
              <a:t>a </a:t>
            </a:r>
            <a:r>
              <a:rPr sz="3600" spc="15" dirty="0">
                <a:latin typeface="Arial"/>
                <a:cs typeface="Arial"/>
              </a:rPr>
              <a:t>number </a:t>
            </a:r>
            <a:r>
              <a:rPr sz="3600" spc="10" dirty="0">
                <a:latin typeface="Arial"/>
                <a:cs typeface="Arial"/>
              </a:rPr>
              <a:t>calculated from the data and the </a:t>
            </a:r>
            <a:r>
              <a:rPr sz="3600" spc="5" dirty="0">
                <a:latin typeface="Arial"/>
                <a:cs typeface="Arial"/>
              </a:rPr>
              <a:t>null </a:t>
            </a:r>
            <a:r>
              <a:rPr sz="3600" spc="10" dirty="0">
                <a:latin typeface="Arial"/>
                <a:cs typeface="Arial"/>
              </a:rPr>
              <a:t>hypothesis that can be </a:t>
            </a:r>
            <a:r>
              <a:rPr sz="3600" spc="15" dirty="0">
                <a:latin typeface="Arial"/>
                <a:cs typeface="Arial"/>
              </a:rPr>
              <a:t>compared </a:t>
            </a:r>
            <a:r>
              <a:rPr sz="3600" spc="5" dirty="0">
                <a:latin typeface="Arial"/>
                <a:cs typeface="Arial"/>
              </a:rPr>
              <a:t>to </a:t>
            </a:r>
            <a:r>
              <a:rPr sz="3600" spc="10" dirty="0">
                <a:latin typeface="Arial"/>
                <a:cs typeface="Arial"/>
              </a:rPr>
              <a:t>a standard </a:t>
            </a:r>
            <a:r>
              <a:rPr sz="3600" spc="5" dirty="0">
                <a:latin typeface="Arial"/>
                <a:cs typeface="Arial"/>
              </a:rPr>
              <a:t>distribution to find </a:t>
            </a:r>
            <a:r>
              <a:rPr sz="3600" spc="10" dirty="0">
                <a:latin typeface="Arial"/>
                <a:cs typeface="Arial"/>
              </a:rPr>
              <a:t>the </a:t>
            </a:r>
            <a:r>
              <a:rPr sz="3600" i="1" spc="10" dirty="0">
                <a:latin typeface="Arial"/>
                <a:cs typeface="Arial"/>
              </a:rPr>
              <a:t>P</a:t>
            </a:r>
            <a:r>
              <a:rPr sz="3600" spc="10" dirty="0">
                <a:latin typeface="Arial"/>
                <a:cs typeface="Arial"/>
              </a:rPr>
              <a:t>-value of </a:t>
            </a:r>
            <a:r>
              <a:rPr sz="3600" spc="5" dirty="0">
                <a:latin typeface="Arial"/>
                <a:cs typeface="Arial"/>
              </a:rPr>
              <a:t>the</a:t>
            </a:r>
            <a:r>
              <a:rPr sz="3600" dirty="0">
                <a:latin typeface="Arial"/>
                <a:cs typeface="Arial"/>
              </a:rPr>
              <a:t> </a:t>
            </a:r>
            <a:r>
              <a:rPr sz="3600" spc="5" dirty="0">
                <a:latin typeface="Arial"/>
                <a:cs typeface="Arial"/>
              </a:rPr>
              <a:t>test.</a:t>
            </a:r>
            <a:endParaRPr sz="3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539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2">
            <a:extLst>
              <a:ext uri="{FF2B5EF4-FFF2-40B4-BE49-F238E27FC236}">
                <a16:creationId xmlns:a16="http://schemas.microsoft.com/office/drawing/2014/main" id="{F3302C27-B8E5-47B5-BC51-0BF2B2B9E6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330" y="650001"/>
            <a:ext cx="652066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114" dirty="0"/>
              <a:t>Test</a:t>
            </a:r>
            <a:r>
              <a:rPr sz="4400" spc="-55" dirty="0"/>
              <a:t> </a:t>
            </a:r>
            <a:r>
              <a:rPr sz="4400" spc="-20" dirty="0"/>
              <a:t>statistics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64A81EE-CD15-437A-A7FD-BA00FBDDD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52600"/>
            <a:ext cx="5638800" cy="523664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 txBox="1"/>
          <p:nvPr/>
        </p:nvSpPr>
        <p:spPr>
          <a:xfrm>
            <a:off x="1447800" y="2581166"/>
            <a:ext cx="7391400" cy="1345881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66040" marR="30480">
              <a:spcBef>
                <a:spcPts val="2210"/>
              </a:spcBef>
            </a:pPr>
            <a:r>
              <a:rPr sz="2800" spc="10" dirty="0">
                <a:latin typeface="Symbol"/>
                <a:cs typeface="Symbol"/>
              </a:rPr>
              <a:t></a:t>
            </a:r>
            <a:r>
              <a:rPr sz="2800" spc="15" baseline="24691" dirty="0">
                <a:latin typeface="Arial"/>
                <a:cs typeface="Arial"/>
              </a:rPr>
              <a:t>2 </a:t>
            </a:r>
            <a:r>
              <a:rPr sz="2800" spc="5" dirty="0">
                <a:latin typeface="Arial"/>
                <a:cs typeface="Arial"/>
              </a:rPr>
              <a:t>goodness-of-fit </a:t>
            </a:r>
            <a:r>
              <a:rPr sz="2800" dirty="0">
                <a:latin typeface="Arial"/>
                <a:cs typeface="Arial"/>
              </a:rPr>
              <a:t>test </a:t>
            </a:r>
            <a:r>
              <a:rPr sz="2800" spc="5" dirty="0">
                <a:latin typeface="Arial"/>
                <a:cs typeface="Arial"/>
              </a:rPr>
              <a:t>works </a:t>
            </a:r>
            <a:r>
              <a:rPr sz="2800" spc="-35" dirty="0">
                <a:latin typeface="Arial"/>
                <a:cs typeface="Arial"/>
              </a:rPr>
              <a:t>even </a:t>
            </a:r>
            <a:r>
              <a:rPr sz="2800" spc="-5" dirty="0">
                <a:latin typeface="Arial"/>
                <a:cs typeface="Arial"/>
              </a:rPr>
              <a:t>when </a:t>
            </a:r>
            <a:r>
              <a:rPr sz="2800" spc="-25" dirty="0">
                <a:latin typeface="Arial"/>
                <a:cs typeface="Arial"/>
              </a:rPr>
              <a:t>there </a:t>
            </a:r>
            <a:r>
              <a:rPr sz="2800" spc="-40" dirty="0">
                <a:latin typeface="Arial"/>
                <a:cs typeface="Arial"/>
              </a:rPr>
              <a:t>are  </a:t>
            </a:r>
            <a:r>
              <a:rPr sz="2800" spc="-25" dirty="0">
                <a:latin typeface="Arial"/>
                <a:cs typeface="Arial"/>
              </a:rPr>
              <a:t>only </a:t>
            </a:r>
            <a:r>
              <a:rPr sz="2800" spc="25" dirty="0">
                <a:latin typeface="Arial"/>
                <a:cs typeface="Arial"/>
              </a:rPr>
              <a:t>two </a:t>
            </a:r>
            <a:r>
              <a:rPr sz="2800" spc="-10" dirty="0">
                <a:latin typeface="Arial"/>
                <a:cs typeface="Arial"/>
              </a:rPr>
              <a:t>categories, </a:t>
            </a:r>
            <a:r>
              <a:rPr sz="2800" dirty="0">
                <a:latin typeface="Arial"/>
                <a:cs typeface="Arial"/>
              </a:rPr>
              <a:t>so </a:t>
            </a:r>
            <a:r>
              <a:rPr sz="2800" spc="-10" dirty="0">
                <a:latin typeface="Arial"/>
                <a:cs typeface="Arial"/>
              </a:rPr>
              <a:t>it </a:t>
            </a:r>
            <a:r>
              <a:rPr sz="2800" spc="-5" dirty="0">
                <a:latin typeface="Arial"/>
                <a:cs typeface="Arial"/>
              </a:rPr>
              <a:t>can </a:t>
            </a:r>
            <a:r>
              <a:rPr sz="2800" dirty="0">
                <a:latin typeface="Arial"/>
                <a:cs typeface="Arial"/>
              </a:rPr>
              <a:t>be </a:t>
            </a:r>
            <a:r>
              <a:rPr sz="2800" spc="-10" dirty="0">
                <a:latin typeface="Arial"/>
                <a:cs typeface="Arial"/>
              </a:rPr>
              <a:t>used </a:t>
            </a:r>
            <a:r>
              <a:rPr sz="2800" spc="-30" dirty="0">
                <a:latin typeface="Arial"/>
                <a:cs typeface="Arial"/>
              </a:rPr>
              <a:t>as </a:t>
            </a:r>
            <a:r>
              <a:rPr sz="2800" spc="-40" dirty="0">
                <a:latin typeface="Arial"/>
                <a:cs typeface="Arial"/>
              </a:rPr>
              <a:t>a  </a:t>
            </a:r>
            <a:r>
              <a:rPr sz="2800" spc="-5" dirty="0">
                <a:latin typeface="Arial"/>
                <a:cs typeface="Arial"/>
              </a:rPr>
              <a:t>substitute </a:t>
            </a:r>
            <a:r>
              <a:rPr sz="2800" spc="-10" dirty="0">
                <a:latin typeface="Arial"/>
                <a:cs typeface="Arial"/>
              </a:rPr>
              <a:t>for the </a:t>
            </a:r>
            <a:r>
              <a:rPr sz="2800" spc="-15" dirty="0">
                <a:latin typeface="Arial"/>
                <a:cs typeface="Arial"/>
              </a:rPr>
              <a:t>binomial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test.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628900" y="4724400"/>
            <a:ext cx="5029200" cy="8778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800" spc="-65" dirty="0">
                <a:latin typeface="Arial"/>
                <a:cs typeface="Arial"/>
              </a:rPr>
              <a:t>Very </a:t>
            </a:r>
            <a:r>
              <a:rPr sz="2800" spc="-25" dirty="0">
                <a:latin typeface="Arial"/>
                <a:cs typeface="Arial"/>
              </a:rPr>
              <a:t>useful </a:t>
            </a:r>
            <a:r>
              <a:rPr sz="2800" spc="-35" dirty="0">
                <a:latin typeface="Arial"/>
                <a:cs typeface="Arial"/>
              </a:rPr>
              <a:t>if </a:t>
            </a: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number of data </a:t>
            </a:r>
            <a:r>
              <a:rPr sz="2800" dirty="0">
                <a:latin typeface="Arial"/>
                <a:cs typeface="Arial"/>
              </a:rPr>
              <a:t>points </a:t>
            </a:r>
            <a:r>
              <a:rPr sz="2800" spc="-35" dirty="0">
                <a:latin typeface="Arial"/>
                <a:cs typeface="Arial"/>
              </a:rPr>
              <a:t>is</a:t>
            </a:r>
            <a:r>
              <a:rPr sz="2800" spc="19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large.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D2681E-176A-4013-B2FA-4762743E010E}"/>
              </a:ext>
            </a:extLst>
          </p:cNvPr>
          <p:cNvSpPr txBox="1"/>
          <p:nvPr/>
        </p:nvSpPr>
        <p:spPr>
          <a:xfrm>
            <a:off x="304800" y="533400"/>
            <a:ext cx="9144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695960">
              <a:spcBef>
                <a:spcPts val="415"/>
              </a:spcBef>
            </a:pPr>
            <a:r>
              <a:rPr lang="en-GB" sz="4400" spc="10" dirty="0">
                <a:solidFill>
                  <a:srgbClr val="2F5597"/>
                </a:solidFill>
                <a:latin typeface="Symbol"/>
                <a:cs typeface="Symbol"/>
              </a:rPr>
              <a:t></a:t>
            </a:r>
            <a:r>
              <a:rPr lang="en-GB" sz="4400" spc="15" baseline="25793" dirty="0">
                <a:solidFill>
                  <a:srgbClr val="2F5597"/>
                </a:solidFill>
                <a:latin typeface="Arial"/>
                <a:cs typeface="Arial"/>
              </a:rPr>
              <a:t>2 </a:t>
            </a:r>
            <a:r>
              <a:rPr lang="en-GB" sz="4400" spc="-10" dirty="0">
                <a:solidFill>
                  <a:srgbClr val="2F5597"/>
                </a:solidFill>
                <a:latin typeface="Arial"/>
                <a:cs typeface="Arial"/>
              </a:rPr>
              <a:t>test </a:t>
            </a:r>
            <a:r>
              <a:rPr lang="en-GB" sz="4400" spc="-55" dirty="0">
                <a:solidFill>
                  <a:srgbClr val="2F5597"/>
                </a:solidFill>
                <a:latin typeface="Arial"/>
                <a:cs typeface="Arial"/>
              </a:rPr>
              <a:t>as </a:t>
            </a:r>
            <a:r>
              <a:rPr lang="en-GB" sz="4400" spc="-25" dirty="0">
                <a:solidFill>
                  <a:srgbClr val="2F5597"/>
                </a:solidFill>
                <a:latin typeface="Arial"/>
                <a:cs typeface="Arial"/>
              </a:rPr>
              <a:t>approximation </a:t>
            </a:r>
            <a:r>
              <a:rPr lang="en-GB" sz="4400" spc="-20" dirty="0">
                <a:solidFill>
                  <a:srgbClr val="2F5597"/>
                </a:solidFill>
                <a:latin typeface="Arial"/>
                <a:cs typeface="Arial"/>
              </a:rPr>
              <a:t>of the </a:t>
            </a:r>
            <a:r>
              <a:rPr lang="en-GB" sz="4400" spc="-35" dirty="0">
                <a:solidFill>
                  <a:srgbClr val="2F5597"/>
                </a:solidFill>
                <a:latin typeface="Arial"/>
                <a:cs typeface="Arial"/>
              </a:rPr>
              <a:t>binomial</a:t>
            </a:r>
            <a:r>
              <a:rPr lang="en-GB" sz="4400" spc="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5" dirty="0">
                <a:solidFill>
                  <a:srgbClr val="2F5597"/>
                </a:solidFill>
                <a:latin typeface="Arial"/>
                <a:cs typeface="Arial"/>
              </a:rPr>
              <a:t>test</a:t>
            </a:r>
            <a:endParaRPr lang="en-GB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9289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/>
          <p:nvPr/>
        </p:nvSpPr>
        <p:spPr>
          <a:xfrm>
            <a:off x="1676400" y="2971800"/>
            <a:ext cx="6477000" cy="87908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0365" marR="30480" indent="-342900">
              <a:spcBef>
                <a:spcPts val="2075"/>
              </a:spcBef>
              <a:buSzPct val="94871"/>
              <a:buFont typeface="Arial" panose="020B0604020202020204" pitchFamily="34" charset="0"/>
              <a:buChar char="•"/>
              <a:tabLst>
                <a:tab pos="126364" algn="l"/>
              </a:tabLst>
            </a:pPr>
            <a:r>
              <a:rPr sz="2800" spc="-10" dirty="0">
                <a:latin typeface="Arial"/>
                <a:cs typeface="Arial"/>
              </a:rPr>
              <a:t>No </a:t>
            </a:r>
            <a:r>
              <a:rPr sz="2800" spc="-30" dirty="0">
                <a:latin typeface="Arial"/>
                <a:cs typeface="Arial"/>
              </a:rPr>
              <a:t>more </a:t>
            </a:r>
            <a:r>
              <a:rPr sz="2800" spc="-20" dirty="0">
                <a:latin typeface="Arial"/>
                <a:cs typeface="Arial"/>
              </a:rPr>
              <a:t>than </a:t>
            </a:r>
            <a:r>
              <a:rPr sz="2800" spc="10" dirty="0">
                <a:latin typeface="Arial"/>
                <a:cs typeface="Arial"/>
              </a:rPr>
              <a:t>20%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25" dirty="0">
                <a:latin typeface="Arial"/>
                <a:cs typeface="Arial"/>
              </a:rPr>
              <a:t>categories </a:t>
            </a:r>
            <a:r>
              <a:rPr sz="2800" spc="-60" dirty="0">
                <a:latin typeface="Arial"/>
                <a:cs typeface="Arial"/>
              </a:rPr>
              <a:t>have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i="1" spc="-15" dirty="0">
                <a:latin typeface="Arial"/>
                <a:cs typeface="Arial"/>
              </a:rPr>
              <a:t>Expected</a:t>
            </a:r>
            <a:r>
              <a:rPr lang="en-US" sz="2800" i="1" spc="-1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&lt;</a:t>
            </a:r>
            <a:r>
              <a:rPr lang="en-US" sz="2800" spc="-1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5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10538" y="4661527"/>
            <a:ext cx="5791200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5600" indent="-342900">
              <a:spcBef>
                <a:spcPts val="120"/>
              </a:spcBef>
              <a:buSzPct val="94871"/>
              <a:buFont typeface="Arial" panose="020B0604020202020204" pitchFamily="34" charset="0"/>
              <a:buChar char="•"/>
              <a:tabLst>
                <a:tab pos="100965" algn="l"/>
              </a:tabLst>
            </a:pPr>
            <a:r>
              <a:rPr sz="2800" spc="-10" dirty="0">
                <a:latin typeface="Arial"/>
                <a:cs typeface="Arial"/>
              </a:rPr>
              <a:t>No </a:t>
            </a:r>
            <a:r>
              <a:rPr sz="2800" spc="-15" dirty="0">
                <a:latin typeface="Arial"/>
                <a:cs typeface="Arial"/>
              </a:rPr>
              <a:t>category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i="1" spc="-25" dirty="0">
                <a:latin typeface="Arial"/>
                <a:cs typeface="Arial"/>
              </a:rPr>
              <a:t>Expected </a:t>
            </a:r>
            <a:r>
              <a:rPr sz="2800" spc="10" dirty="0">
                <a:latin typeface="Symbol"/>
                <a:cs typeface="Symbol"/>
              </a:rPr>
              <a:t>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Arial"/>
                <a:cs typeface="Arial"/>
              </a:rPr>
              <a:t>1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BDAB21-2771-44F0-A21B-034868C8670E}"/>
              </a:ext>
            </a:extLst>
          </p:cNvPr>
          <p:cNvSpPr txBox="1"/>
          <p:nvPr/>
        </p:nvSpPr>
        <p:spPr>
          <a:xfrm>
            <a:off x="609600" y="869243"/>
            <a:ext cx="7239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lang="en-GB" sz="4400" spc="-25" dirty="0">
                <a:solidFill>
                  <a:srgbClr val="2F5597"/>
                </a:solidFill>
                <a:latin typeface="Arial"/>
                <a:cs typeface="Arial"/>
              </a:rPr>
              <a:t>Assumptions </a:t>
            </a:r>
            <a:r>
              <a:rPr lang="en-GB" sz="4400" spc="-15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lang="en-GB" sz="4400" spc="5" dirty="0">
                <a:solidFill>
                  <a:srgbClr val="2F5597"/>
                </a:solidFill>
                <a:latin typeface="Symbol"/>
                <a:cs typeface="Symbol"/>
              </a:rPr>
              <a:t></a:t>
            </a:r>
            <a:r>
              <a:rPr lang="en-GB" sz="4400" spc="7" baseline="25089" dirty="0">
                <a:solidFill>
                  <a:srgbClr val="2F5597"/>
                </a:solidFill>
                <a:latin typeface="Arial"/>
                <a:cs typeface="Arial"/>
              </a:rPr>
              <a:t>2</a:t>
            </a:r>
            <a:r>
              <a:rPr lang="en-GB" sz="4400" spc="375" baseline="25089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10" dirty="0">
                <a:solidFill>
                  <a:srgbClr val="2F5597"/>
                </a:solidFill>
                <a:latin typeface="Arial"/>
                <a:cs typeface="Arial"/>
              </a:rPr>
              <a:t>test</a:t>
            </a:r>
            <a:endParaRPr lang="en-GB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89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6400" y="2895600"/>
            <a:ext cx="6825659" cy="1404231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R="5080" indent="-695960" algn="ctr"/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Fitting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probability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models </a:t>
            </a:r>
            <a:r>
              <a:rPr sz="4400" spc="25" dirty="0">
                <a:solidFill>
                  <a:srgbClr val="2F5597"/>
                </a:solidFill>
                <a:latin typeface="Arial"/>
                <a:cs typeface="Arial"/>
              </a:rPr>
              <a:t>to 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frequency</a:t>
            </a:r>
            <a:r>
              <a:rPr sz="440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data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>
            <a:spLocks noChangeAspect="1"/>
          </p:cNvSpPr>
          <p:nvPr/>
        </p:nvSpPr>
        <p:spPr>
          <a:xfrm>
            <a:off x="2895600" y="2362200"/>
            <a:ext cx="4464941" cy="3807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331" y="688464"/>
            <a:ext cx="8273269" cy="69249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400" spc="-30" dirty="0"/>
              <a:t>Estimating </a:t>
            </a:r>
            <a:r>
              <a:rPr sz="4400" spc="-25" dirty="0"/>
              <a:t>parameters </a:t>
            </a:r>
            <a:r>
              <a:rPr sz="4400" spc="-20" dirty="0"/>
              <a:t>from</a:t>
            </a:r>
            <a:r>
              <a:rPr sz="4400" spc="-5" dirty="0"/>
              <a:t> </a:t>
            </a:r>
            <a:r>
              <a:rPr sz="4400" spc="-10" dirty="0"/>
              <a:t>data</a:t>
            </a:r>
            <a:endParaRPr sz="4400" dirty="0"/>
          </a:p>
        </p:txBody>
      </p:sp>
      <p:sp>
        <p:nvSpPr>
          <p:cNvPr id="5" name="object 5"/>
          <p:cNvSpPr txBox="1"/>
          <p:nvPr/>
        </p:nvSpPr>
        <p:spPr>
          <a:xfrm>
            <a:off x="914400" y="1645431"/>
            <a:ext cx="8610599" cy="599523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ctr">
              <a:spcBef>
                <a:spcPts val="155"/>
              </a:spcBef>
            </a:pPr>
            <a:r>
              <a:rPr spc="-50" dirty="0">
                <a:latin typeface="Arial"/>
                <a:cs typeface="Arial"/>
              </a:rPr>
              <a:t>HUU </a:t>
            </a:r>
            <a:r>
              <a:rPr spc="-40" dirty="0">
                <a:latin typeface="Arial"/>
                <a:cs typeface="Arial"/>
              </a:rPr>
              <a:t>(Hyperuricosuria </a:t>
            </a:r>
            <a:r>
              <a:rPr spc="-25" dirty="0">
                <a:latin typeface="Arial"/>
                <a:cs typeface="Arial"/>
              </a:rPr>
              <a:t>and </a:t>
            </a:r>
            <a:r>
              <a:rPr spc="-40" dirty="0">
                <a:latin typeface="Arial"/>
                <a:cs typeface="Arial"/>
              </a:rPr>
              <a:t>hyperuricemia) </a:t>
            </a:r>
            <a:r>
              <a:rPr spc="-30" dirty="0">
                <a:latin typeface="Arial"/>
                <a:cs typeface="Arial"/>
              </a:rPr>
              <a:t>caused </a:t>
            </a:r>
            <a:r>
              <a:rPr spc="-25" dirty="0">
                <a:latin typeface="Arial"/>
                <a:cs typeface="Arial"/>
              </a:rPr>
              <a:t>by</a:t>
            </a:r>
            <a:r>
              <a:rPr spc="-50" dirty="0">
                <a:latin typeface="Arial"/>
                <a:cs typeface="Arial"/>
              </a:rPr>
              <a:t> </a:t>
            </a:r>
            <a:r>
              <a:rPr spc="-25" dirty="0">
                <a:latin typeface="Arial"/>
                <a:cs typeface="Arial"/>
              </a:rPr>
              <a:t>mutation </a:t>
            </a:r>
            <a:r>
              <a:rPr spc="-40" dirty="0">
                <a:latin typeface="Arial"/>
                <a:cs typeface="Arial"/>
              </a:rPr>
              <a:t>in </a:t>
            </a:r>
            <a:r>
              <a:rPr spc="-25" dirty="0">
                <a:latin typeface="Arial"/>
                <a:cs typeface="Arial"/>
              </a:rPr>
              <a:t>the </a:t>
            </a:r>
            <a:r>
              <a:rPr spc="-35" dirty="0">
                <a:latin typeface="Arial"/>
                <a:cs typeface="Arial"/>
              </a:rPr>
              <a:t>SLC2A9</a:t>
            </a:r>
            <a:r>
              <a:rPr spc="30" dirty="0">
                <a:latin typeface="Arial"/>
                <a:cs typeface="Arial"/>
              </a:rPr>
              <a:t> </a:t>
            </a:r>
            <a:r>
              <a:rPr spc="-40" dirty="0">
                <a:latin typeface="Arial"/>
                <a:cs typeface="Arial"/>
              </a:rPr>
              <a:t>gene</a:t>
            </a:r>
            <a:endParaRPr lang="en-US" spc="-40" dirty="0">
              <a:latin typeface="Arial"/>
              <a:cs typeface="Arial"/>
            </a:endParaRPr>
          </a:p>
          <a:p>
            <a:pPr marL="12700" marR="5080" algn="ctr">
              <a:spcBef>
                <a:spcPts val="155"/>
              </a:spcBef>
            </a:pPr>
            <a:r>
              <a:rPr lang="en-US" spc="-40" dirty="0">
                <a:latin typeface="Arial"/>
                <a:cs typeface="Arial"/>
              </a:rPr>
              <a:t>&gt;&gt; uric acid…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8610" y="6589358"/>
            <a:ext cx="695298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Arial"/>
                <a:cs typeface="Arial"/>
              </a:rPr>
              <a:t>Zierath, </a:t>
            </a:r>
            <a:r>
              <a:rPr sz="1400" spc="-5" dirty="0">
                <a:latin typeface="Arial"/>
                <a:cs typeface="Arial"/>
              </a:rPr>
              <a:t>S. </a:t>
            </a:r>
            <a:r>
              <a:rPr sz="1400" spc="-10" dirty="0">
                <a:latin typeface="Arial"/>
                <a:cs typeface="Arial"/>
              </a:rPr>
              <a:t>2017. Frequency </a:t>
            </a:r>
            <a:r>
              <a:rPr sz="1400" spc="-5" dirty="0">
                <a:latin typeface="Arial"/>
                <a:cs typeface="Arial"/>
              </a:rPr>
              <a:t>of five </a:t>
            </a:r>
            <a:r>
              <a:rPr sz="1400" spc="-10" dirty="0">
                <a:latin typeface="Arial"/>
                <a:cs typeface="Arial"/>
              </a:rPr>
              <a:t>disease-causing genetic mutations </a:t>
            </a:r>
            <a:r>
              <a:rPr sz="1400" spc="-5" dirty="0">
                <a:latin typeface="Arial"/>
                <a:cs typeface="Arial"/>
              </a:rPr>
              <a:t>in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large </a:t>
            </a:r>
            <a:r>
              <a:rPr sz="1400" spc="-10" dirty="0">
                <a:latin typeface="Arial"/>
                <a:cs typeface="Arial"/>
              </a:rPr>
              <a:t>mixed-breed dog population (2011–2012). </a:t>
            </a:r>
            <a:r>
              <a:rPr sz="1400" spc="-5" dirty="0">
                <a:latin typeface="Arial"/>
                <a:cs typeface="Arial"/>
              </a:rPr>
              <a:t>PLoS </a:t>
            </a:r>
            <a:r>
              <a:rPr sz="1400" spc="-10" dirty="0">
                <a:latin typeface="Arial"/>
                <a:cs typeface="Arial"/>
              </a:rPr>
              <a:t>ONE 12(11):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e0188543.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414749" y="2876555"/>
            <a:ext cx="4996670" cy="24737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000" spc="-10" dirty="0">
                <a:solidFill>
                  <a:srgbClr val="C55A11"/>
                </a:solidFill>
                <a:latin typeface="Arial"/>
                <a:cs typeface="Arial"/>
              </a:rPr>
              <a:t>34,118 </a:t>
            </a:r>
            <a:r>
              <a:rPr sz="2000" spc="-30" dirty="0">
                <a:solidFill>
                  <a:srgbClr val="C55A11"/>
                </a:solidFill>
                <a:latin typeface="Arial"/>
                <a:cs typeface="Arial"/>
              </a:rPr>
              <a:t>mixed breed </a:t>
            </a:r>
            <a:r>
              <a:rPr sz="2000" spc="-10" dirty="0">
                <a:solidFill>
                  <a:srgbClr val="C55A11"/>
                </a:solidFill>
                <a:latin typeface="Arial"/>
                <a:cs typeface="Arial"/>
              </a:rPr>
              <a:t>dogs</a:t>
            </a:r>
            <a:r>
              <a:rPr sz="2000" spc="-1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C55A11"/>
                </a:solidFill>
                <a:latin typeface="Arial"/>
                <a:cs typeface="Arial"/>
              </a:rPr>
              <a:t>tested:</a:t>
            </a:r>
            <a:endParaRPr sz="2000" dirty="0"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2000" dirty="0">
              <a:latin typeface="Arial"/>
              <a:cs typeface="Arial"/>
            </a:endParaRPr>
          </a:p>
          <a:p>
            <a:pPr marL="12700" marR="346075"/>
            <a:r>
              <a:rPr sz="2000" spc="-10" dirty="0">
                <a:latin typeface="Arial"/>
                <a:cs typeface="Arial"/>
              </a:rPr>
              <a:t>57 </a:t>
            </a:r>
            <a:r>
              <a:rPr lang="en-US" sz="2000" spc="-10" dirty="0">
                <a:latin typeface="Arial"/>
                <a:cs typeface="Arial"/>
              </a:rPr>
              <a:t>         </a:t>
            </a:r>
            <a:r>
              <a:rPr sz="2000" spc="-30" dirty="0">
                <a:latin typeface="Arial"/>
                <a:cs typeface="Arial"/>
              </a:rPr>
              <a:t>Homozygous </a:t>
            </a:r>
            <a:r>
              <a:rPr sz="2000" spc="-25" dirty="0">
                <a:latin typeface="Arial"/>
                <a:cs typeface="Arial"/>
              </a:rPr>
              <a:t>for mutation  </a:t>
            </a:r>
            <a:endParaRPr lang="en-US" sz="2000" spc="-25" dirty="0">
              <a:latin typeface="Arial"/>
              <a:cs typeface="Arial"/>
            </a:endParaRPr>
          </a:p>
          <a:p>
            <a:pPr marL="12700" marR="346075"/>
            <a:r>
              <a:rPr sz="2000" spc="-10" dirty="0">
                <a:latin typeface="Arial"/>
                <a:cs typeface="Arial"/>
              </a:rPr>
              <a:t>1</a:t>
            </a:r>
            <a:r>
              <a:rPr lang="en-US" sz="2000" spc="-10" dirty="0">
                <a:latin typeface="Arial"/>
                <a:cs typeface="Arial"/>
              </a:rPr>
              <a:t>,</a:t>
            </a:r>
            <a:r>
              <a:rPr sz="2000" spc="-10" dirty="0">
                <a:latin typeface="Arial"/>
                <a:cs typeface="Arial"/>
              </a:rPr>
              <a:t>517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lang="en-US" sz="2000" spc="-25" dirty="0">
                <a:latin typeface="Arial"/>
                <a:cs typeface="Arial"/>
              </a:rPr>
              <a:t>    </a:t>
            </a:r>
            <a:r>
              <a:rPr sz="2000" spc="-30" dirty="0">
                <a:latin typeface="Arial"/>
                <a:cs typeface="Arial"/>
              </a:rPr>
              <a:t>Heterozygotes</a:t>
            </a:r>
            <a:endParaRPr sz="2000" dirty="0">
              <a:latin typeface="Arial"/>
              <a:cs typeface="Arial"/>
            </a:endParaRPr>
          </a:p>
          <a:p>
            <a:pPr marL="12700"/>
            <a:r>
              <a:rPr sz="2000" spc="-10" dirty="0">
                <a:latin typeface="Arial"/>
                <a:cs typeface="Arial"/>
              </a:rPr>
              <a:t>32,544 </a:t>
            </a:r>
            <a:r>
              <a:rPr lang="en-US" sz="2000" spc="-10" dirty="0">
                <a:latin typeface="Arial"/>
                <a:cs typeface="Arial"/>
              </a:rPr>
              <a:t>  </a:t>
            </a:r>
            <a:r>
              <a:rPr sz="2000" spc="-30" dirty="0">
                <a:latin typeface="Arial"/>
                <a:cs typeface="Arial"/>
              </a:rPr>
              <a:t>Homozygous </a:t>
            </a:r>
            <a:r>
              <a:rPr sz="2000" spc="-25" dirty="0">
                <a:latin typeface="Arial"/>
                <a:cs typeface="Arial"/>
              </a:rPr>
              <a:t>for </a:t>
            </a:r>
            <a:r>
              <a:rPr sz="2000" spc="-20" dirty="0">
                <a:latin typeface="Arial"/>
                <a:cs typeface="Arial"/>
              </a:rPr>
              <a:t>wild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type</a:t>
            </a:r>
            <a:endParaRPr sz="2000" dirty="0"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sz="2000" dirty="0">
              <a:latin typeface="Arial"/>
              <a:cs typeface="Arial"/>
            </a:endParaRPr>
          </a:p>
          <a:p>
            <a:pPr marL="26034" marR="82550"/>
            <a:r>
              <a:rPr sz="2000" spc="-35" dirty="0">
                <a:solidFill>
                  <a:srgbClr val="C55A11"/>
                </a:solidFill>
                <a:latin typeface="Arial"/>
                <a:cs typeface="Arial"/>
              </a:rPr>
              <a:t>Do these </a:t>
            </a:r>
            <a:r>
              <a:rPr sz="2000" spc="-25" dirty="0">
                <a:solidFill>
                  <a:srgbClr val="C55A11"/>
                </a:solidFill>
                <a:latin typeface="Arial"/>
                <a:cs typeface="Arial"/>
              </a:rPr>
              <a:t>genotypes </a:t>
            </a:r>
            <a:r>
              <a:rPr sz="2000" spc="-30" dirty="0">
                <a:solidFill>
                  <a:srgbClr val="C55A11"/>
                </a:solidFill>
                <a:latin typeface="Arial"/>
                <a:cs typeface="Arial"/>
              </a:rPr>
              <a:t>appear </a:t>
            </a:r>
            <a:r>
              <a:rPr sz="2000" spc="-40" dirty="0">
                <a:solidFill>
                  <a:srgbClr val="C55A11"/>
                </a:solidFill>
                <a:latin typeface="Arial"/>
                <a:cs typeface="Arial"/>
              </a:rPr>
              <a:t>in </a:t>
            </a:r>
            <a:r>
              <a:rPr sz="2000" spc="-35" dirty="0">
                <a:solidFill>
                  <a:srgbClr val="C55A11"/>
                </a:solidFill>
                <a:latin typeface="Arial"/>
                <a:cs typeface="Arial"/>
              </a:rPr>
              <a:t>frequencies </a:t>
            </a:r>
            <a:r>
              <a:rPr sz="2000" spc="-20" dirty="0">
                <a:solidFill>
                  <a:srgbClr val="C55A11"/>
                </a:solidFill>
                <a:latin typeface="Arial"/>
                <a:cs typeface="Arial"/>
              </a:rPr>
              <a:t>predicted </a:t>
            </a:r>
            <a:r>
              <a:rPr sz="2000" spc="-25" dirty="0">
                <a:solidFill>
                  <a:srgbClr val="C55A11"/>
                </a:solidFill>
                <a:latin typeface="Arial"/>
                <a:cs typeface="Arial"/>
              </a:rPr>
              <a:t>by random </a:t>
            </a:r>
            <a:r>
              <a:rPr sz="2000" spc="-35" dirty="0">
                <a:solidFill>
                  <a:srgbClr val="C55A11"/>
                </a:solidFill>
                <a:latin typeface="Arial"/>
                <a:cs typeface="Arial"/>
              </a:rPr>
              <a:t>pairing </a:t>
            </a:r>
            <a:r>
              <a:rPr sz="2000" spc="-20" dirty="0">
                <a:solidFill>
                  <a:srgbClr val="C55A11"/>
                </a:solidFill>
                <a:latin typeface="Arial"/>
                <a:cs typeface="Arial"/>
              </a:rPr>
              <a:t>of</a:t>
            </a:r>
            <a:r>
              <a:rPr sz="2000" spc="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C55A11"/>
                </a:solidFill>
                <a:latin typeface="Arial"/>
                <a:cs typeface="Arial"/>
              </a:rPr>
              <a:t>alleles?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D0BBB5C4-31E4-4994-8898-068D5AEFD1F3}"/>
              </a:ext>
            </a:extLst>
          </p:cNvPr>
          <p:cNvSpPr txBox="1">
            <a:spLocks/>
          </p:cNvSpPr>
          <p:nvPr/>
        </p:nvSpPr>
        <p:spPr>
          <a:xfrm>
            <a:off x="718331" y="688464"/>
            <a:ext cx="8273269" cy="69249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2350" b="0" i="0">
                <a:solidFill>
                  <a:srgbClr val="2F559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20"/>
              </a:spcBef>
            </a:pPr>
            <a:r>
              <a:rPr lang="en-GB" sz="4400" kern="0" spc="-30" dirty="0"/>
              <a:t>Estimating </a:t>
            </a:r>
            <a:r>
              <a:rPr lang="en-GB" sz="4400" kern="0" spc="-25" dirty="0"/>
              <a:t>parameters </a:t>
            </a:r>
            <a:r>
              <a:rPr lang="en-GB" sz="4400" kern="0" spc="-20" dirty="0"/>
              <a:t>from</a:t>
            </a:r>
            <a:r>
              <a:rPr lang="en-GB" sz="4400" kern="0" spc="-5" dirty="0"/>
              <a:t> </a:t>
            </a:r>
            <a:r>
              <a:rPr lang="en-GB" sz="4400" kern="0" spc="-10" dirty="0"/>
              <a:t>data</a:t>
            </a:r>
            <a:endParaRPr lang="en-GB" sz="4400" kern="0" dirty="0"/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84A4921F-5ABE-40FD-B68A-3895652D0A99}"/>
              </a:ext>
            </a:extLst>
          </p:cNvPr>
          <p:cNvSpPr>
            <a:spLocks noChangeAspect="1"/>
          </p:cNvSpPr>
          <p:nvPr/>
        </p:nvSpPr>
        <p:spPr>
          <a:xfrm>
            <a:off x="5410200" y="2209800"/>
            <a:ext cx="4464941" cy="3807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6">
            <a:extLst>
              <a:ext uri="{FF2B5EF4-FFF2-40B4-BE49-F238E27FC236}">
                <a16:creationId xmlns:a16="http://schemas.microsoft.com/office/drawing/2014/main" id="{7A682D90-10D8-4364-8301-E536ECBC4DA3}"/>
              </a:ext>
            </a:extLst>
          </p:cNvPr>
          <p:cNvSpPr txBox="1"/>
          <p:nvPr/>
        </p:nvSpPr>
        <p:spPr>
          <a:xfrm>
            <a:off x="2038610" y="6589358"/>
            <a:ext cx="695298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Arial"/>
                <a:cs typeface="Arial"/>
              </a:rPr>
              <a:t>Zierath, </a:t>
            </a:r>
            <a:r>
              <a:rPr sz="1400" spc="-5" dirty="0">
                <a:latin typeface="Arial"/>
                <a:cs typeface="Arial"/>
              </a:rPr>
              <a:t>S. </a:t>
            </a:r>
            <a:r>
              <a:rPr sz="1400" spc="-10" dirty="0">
                <a:latin typeface="Arial"/>
                <a:cs typeface="Arial"/>
              </a:rPr>
              <a:t>2017. Frequency </a:t>
            </a:r>
            <a:r>
              <a:rPr sz="1400" spc="-5" dirty="0">
                <a:latin typeface="Arial"/>
                <a:cs typeface="Arial"/>
              </a:rPr>
              <a:t>of five </a:t>
            </a:r>
            <a:r>
              <a:rPr sz="1400" spc="-10" dirty="0">
                <a:latin typeface="Arial"/>
                <a:cs typeface="Arial"/>
              </a:rPr>
              <a:t>disease-causing genetic mutations </a:t>
            </a:r>
            <a:r>
              <a:rPr sz="1400" spc="-5" dirty="0">
                <a:latin typeface="Arial"/>
                <a:cs typeface="Arial"/>
              </a:rPr>
              <a:t>in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large </a:t>
            </a:r>
            <a:r>
              <a:rPr sz="1400" spc="-10" dirty="0">
                <a:latin typeface="Arial"/>
                <a:cs typeface="Arial"/>
              </a:rPr>
              <a:t>mixed-breed dog population (2011–2012). </a:t>
            </a:r>
            <a:r>
              <a:rPr sz="1400" spc="-5" dirty="0">
                <a:latin typeface="Arial"/>
                <a:cs typeface="Arial"/>
              </a:rPr>
              <a:t>PLoS </a:t>
            </a:r>
            <a:r>
              <a:rPr sz="1400" spc="-10" dirty="0">
                <a:latin typeface="Arial"/>
                <a:cs typeface="Arial"/>
              </a:rPr>
              <a:t>ONE 12(11):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e0188543.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709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370599" y="2542442"/>
            <a:ext cx="5142548" cy="283282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spcBef>
                <a:spcPts val="495"/>
              </a:spcBef>
            </a:pPr>
            <a:r>
              <a:rPr lang="en-GB" sz="2000" spc="-55" dirty="0">
                <a:latin typeface="Arial"/>
                <a:cs typeface="Arial"/>
              </a:rPr>
              <a:t>The </a:t>
            </a:r>
            <a:r>
              <a:rPr lang="en-GB" sz="2000" spc="-25" dirty="0">
                <a:latin typeface="Arial"/>
                <a:cs typeface="Arial"/>
              </a:rPr>
              <a:t>expectation for </a:t>
            </a:r>
            <a:r>
              <a:rPr lang="en-GB" sz="2000" spc="-35" dirty="0">
                <a:latin typeface="Arial"/>
                <a:cs typeface="Arial"/>
              </a:rPr>
              <a:t>these frequencies</a:t>
            </a:r>
            <a:r>
              <a:rPr lang="en-GB" sz="2000" spc="70" dirty="0">
                <a:latin typeface="Arial"/>
                <a:cs typeface="Arial"/>
              </a:rPr>
              <a:t> </a:t>
            </a:r>
            <a:r>
              <a:rPr lang="en-GB" sz="2000" spc="-40" dirty="0">
                <a:latin typeface="Arial"/>
                <a:cs typeface="Arial"/>
              </a:rPr>
              <a:t>is</a:t>
            </a:r>
          </a:p>
          <a:p>
            <a:pPr marL="38100">
              <a:spcBef>
                <a:spcPts val="495"/>
              </a:spcBef>
            </a:pPr>
            <a:r>
              <a:rPr lang="en-GB" sz="2000" spc="-40" dirty="0">
                <a:latin typeface="Arial"/>
                <a:cs typeface="Arial"/>
              </a:rPr>
              <a:t>(From the Hardy-Weinberg equation…)</a:t>
            </a:r>
            <a:endParaRPr lang="en-GB" sz="20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95"/>
              </a:spcBef>
            </a:pPr>
            <a:endParaRPr lang="en-GB" sz="2000" spc="-3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95"/>
              </a:spcBef>
            </a:pPr>
            <a:r>
              <a:rPr lang="en-GB" sz="2000" spc="-30" dirty="0">
                <a:latin typeface="Arial"/>
                <a:cs typeface="Arial"/>
              </a:rPr>
              <a:t>Homozygous </a:t>
            </a:r>
            <a:r>
              <a:rPr lang="en-GB" sz="2000" spc="-20" dirty="0">
                <a:latin typeface="Arial"/>
                <a:cs typeface="Arial"/>
              </a:rPr>
              <a:t>mutant: 		</a:t>
            </a:r>
            <a:r>
              <a:rPr lang="fr-FR" sz="2000" i="1" spc="15" dirty="0">
                <a:latin typeface="Arial"/>
                <a:cs typeface="Arial"/>
              </a:rPr>
              <a:t>q</a:t>
            </a:r>
            <a:r>
              <a:rPr lang="fr-FR" sz="2000" spc="10" baseline="30000" dirty="0">
                <a:latin typeface="Arial"/>
                <a:cs typeface="Arial"/>
              </a:rPr>
              <a:t>2</a:t>
            </a:r>
            <a:endParaRPr lang="fr-FR" sz="2000" baseline="30000" dirty="0">
              <a:latin typeface="Arial"/>
              <a:cs typeface="Arial"/>
            </a:endParaRPr>
          </a:p>
          <a:p>
            <a:pPr marL="38100">
              <a:spcBef>
                <a:spcPts val="400"/>
              </a:spcBef>
            </a:pPr>
            <a:endParaRPr lang="en-GB" sz="2000" spc="-30" dirty="0">
              <a:latin typeface="Arial"/>
              <a:cs typeface="Arial"/>
            </a:endParaRPr>
          </a:p>
          <a:p>
            <a:pPr marL="38100">
              <a:spcBef>
                <a:spcPts val="400"/>
              </a:spcBef>
            </a:pPr>
            <a:r>
              <a:rPr lang="en-GB" sz="2000" spc="-30" dirty="0">
                <a:latin typeface="Arial"/>
                <a:cs typeface="Arial"/>
              </a:rPr>
              <a:t>Heterozygote:			</a:t>
            </a:r>
            <a:r>
              <a:rPr lang="fr-FR" sz="2000" spc="-5" dirty="0">
                <a:latin typeface="Arial"/>
                <a:cs typeface="Arial"/>
              </a:rPr>
              <a:t>2 </a:t>
            </a:r>
            <a:r>
              <a:rPr lang="fr-FR" sz="2000" i="1" spc="15" dirty="0">
                <a:latin typeface="Arial"/>
                <a:cs typeface="Arial"/>
              </a:rPr>
              <a:t>q </a:t>
            </a:r>
            <a:r>
              <a:rPr lang="fr-FR" sz="2000" spc="-70" dirty="0">
                <a:latin typeface="Arial"/>
                <a:cs typeface="Arial"/>
              </a:rPr>
              <a:t>(1–</a:t>
            </a:r>
            <a:r>
              <a:rPr lang="fr-FR" sz="2000" spc="-120" dirty="0">
                <a:latin typeface="Arial"/>
                <a:cs typeface="Arial"/>
              </a:rPr>
              <a:t> </a:t>
            </a:r>
            <a:r>
              <a:rPr lang="fr-FR" sz="2000" i="1" spc="-55" dirty="0">
                <a:latin typeface="Arial"/>
                <a:cs typeface="Arial"/>
              </a:rPr>
              <a:t>q</a:t>
            </a:r>
            <a:r>
              <a:rPr lang="fr-FR" sz="2000" spc="-55" dirty="0">
                <a:latin typeface="Arial"/>
                <a:cs typeface="Arial"/>
              </a:rPr>
              <a:t>)</a:t>
            </a:r>
            <a:endParaRPr lang="fr-FR" sz="20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00"/>
              </a:spcBef>
            </a:pPr>
            <a:endParaRPr lang="en-GB" sz="20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000" spc="-30" dirty="0">
                <a:latin typeface="Arial"/>
                <a:cs typeface="Arial"/>
              </a:rPr>
              <a:t>Homozygous </a:t>
            </a:r>
            <a:r>
              <a:rPr sz="2000" spc="-35" dirty="0">
                <a:latin typeface="Arial"/>
                <a:cs typeface="Arial"/>
              </a:rPr>
              <a:t>healthy: </a:t>
            </a:r>
            <a:r>
              <a:rPr lang="en-US" sz="2000" spc="-35" dirty="0">
                <a:latin typeface="Arial"/>
                <a:cs typeface="Arial"/>
              </a:rPr>
              <a:t>		</a:t>
            </a:r>
            <a:r>
              <a:rPr sz="2000" spc="-65" dirty="0">
                <a:latin typeface="Arial"/>
                <a:cs typeface="Arial"/>
              </a:rPr>
              <a:t>(1 </a:t>
            </a:r>
            <a:r>
              <a:rPr sz="2000" spc="-75" dirty="0">
                <a:latin typeface="Arial"/>
                <a:cs typeface="Arial"/>
              </a:rPr>
              <a:t>–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i="1" spc="-35" dirty="0">
                <a:latin typeface="Arial"/>
                <a:cs typeface="Arial"/>
              </a:rPr>
              <a:t>q</a:t>
            </a:r>
            <a:r>
              <a:rPr sz="2000" spc="-35" dirty="0">
                <a:latin typeface="Arial"/>
                <a:cs typeface="Arial"/>
              </a:rPr>
              <a:t>)</a:t>
            </a:r>
            <a:r>
              <a:rPr sz="2000" spc="-52" baseline="25925" dirty="0">
                <a:latin typeface="Arial"/>
                <a:cs typeface="Arial"/>
              </a:rPr>
              <a:t>2</a:t>
            </a:r>
            <a:endParaRPr sz="2000" baseline="25925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503717" y="2137144"/>
            <a:ext cx="4230052" cy="3498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6DD3ED48-7438-4D45-B642-26F5658BFF43}"/>
              </a:ext>
            </a:extLst>
          </p:cNvPr>
          <p:cNvSpPr txBox="1">
            <a:spLocks/>
          </p:cNvSpPr>
          <p:nvPr/>
        </p:nvSpPr>
        <p:spPr>
          <a:xfrm>
            <a:off x="718331" y="688464"/>
            <a:ext cx="8273269" cy="69249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2350" b="0" i="0">
                <a:solidFill>
                  <a:srgbClr val="2F559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20"/>
              </a:spcBef>
            </a:pPr>
            <a:r>
              <a:rPr lang="en-GB" sz="4400" kern="0" spc="-30" dirty="0"/>
              <a:t>Estimating </a:t>
            </a:r>
            <a:r>
              <a:rPr lang="en-GB" sz="4400" kern="0" spc="-25" dirty="0"/>
              <a:t>parameters </a:t>
            </a:r>
            <a:r>
              <a:rPr lang="en-GB" sz="4400" kern="0" spc="-20" dirty="0"/>
              <a:t>from</a:t>
            </a:r>
            <a:r>
              <a:rPr lang="en-GB" sz="4400" kern="0" spc="-5" dirty="0"/>
              <a:t> </a:t>
            </a:r>
            <a:r>
              <a:rPr lang="en-GB" sz="4400" kern="0" spc="-10" dirty="0"/>
              <a:t>data</a:t>
            </a:r>
            <a:endParaRPr lang="en-GB" sz="4400" kern="0" dirty="0"/>
          </a:p>
        </p:txBody>
      </p:sp>
    </p:spTree>
    <p:extLst>
      <p:ext uri="{BB962C8B-B14F-4D97-AF65-F5344CB8AC3E}">
        <p14:creationId xmlns:p14="http://schemas.microsoft.com/office/powerpoint/2010/main" val="1201520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1981200" y="4913193"/>
            <a:ext cx="6553200" cy="888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 algn="ctr">
              <a:spcBef>
                <a:spcPts val="110"/>
              </a:spcBef>
            </a:pPr>
            <a:r>
              <a:rPr lang="en-GB" sz="2800" b="1" i="1" spc="30" dirty="0">
                <a:latin typeface="Arial"/>
                <a:cs typeface="Arial"/>
              </a:rPr>
              <a:t>q</a:t>
            </a:r>
            <a:r>
              <a:rPr lang="en-GB" sz="2800" b="1" spc="20" baseline="30000" dirty="0">
                <a:latin typeface="Arial"/>
                <a:cs typeface="Arial"/>
              </a:rPr>
              <a:t>2</a:t>
            </a:r>
            <a:r>
              <a:rPr lang="en-GB" sz="2800" b="1" spc="20" dirty="0">
                <a:latin typeface="Arial"/>
                <a:cs typeface="Arial"/>
              </a:rPr>
              <a:t>       </a:t>
            </a:r>
            <a:r>
              <a:rPr lang="fr-FR" sz="2800" b="1" dirty="0">
                <a:latin typeface="Arial"/>
                <a:cs typeface="Arial"/>
              </a:rPr>
              <a:t>:   2</a:t>
            </a:r>
            <a:r>
              <a:rPr lang="fr-FR" sz="2800" b="1" i="1" spc="30" dirty="0">
                <a:latin typeface="Arial"/>
                <a:cs typeface="Arial"/>
              </a:rPr>
              <a:t>q </a:t>
            </a:r>
            <a:r>
              <a:rPr lang="fr-FR" sz="2800" b="1" spc="-70" dirty="0">
                <a:latin typeface="Arial"/>
                <a:cs typeface="Arial"/>
              </a:rPr>
              <a:t>(1– </a:t>
            </a:r>
            <a:r>
              <a:rPr lang="fr-FR" sz="2800" b="1" i="1" spc="-50" dirty="0">
                <a:latin typeface="Arial"/>
                <a:cs typeface="Arial"/>
              </a:rPr>
              <a:t>q</a:t>
            </a:r>
            <a:r>
              <a:rPr lang="fr-FR" sz="2800" b="1" spc="-50" dirty="0">
                <a:latin typeface="Arial"/>
                <a:cs typeface="Arial"/>
              </a:rPr>
              <a:t>)           </a:t>
            </a:r>
            <a:r>
              <a:rPr lang="fr-FR" sz="2800" b="1" dirty="0">
                <a:latin typeface="Arial"/>
                <a:cs typeface="Arial"/>
              </a:rPr>
              <a:t>:   </a:t>
            </a:r>
            <a:r>
              <a:rPr lang="fr-FR" sz="2800" b="1" spc="-70" dirty="0">
                <a:latin typeface="Arial"/>
                <a:cs typeface="Arial"/>
              </a:rPr>
              <a:t>(1 </a:t>
            </a:r>
            <a:r>
              <a:rPr lang="fr-FR" sz="2800" b="1" spc="-85" dirty="0">
                <a:latin typeface="Arial"/>
                <a:cs typeface="Arial"/>
              </a:rPr>
              <a:t>–</a:t>
            </a:r>
            <a:r>
              <a:rPr lang="fr-FR" sz="2800" b="1" spc="235" dirty="0">
                <a:latin typeface="Arial"/>
                <a:cs typeface="Arial"/>
              </a:rPr>
              <a:t> </a:t>
            </a:r>
            <a:r>
              <a:rPr lang="fr-FR" sz="2800" b="1" i="1" spc="-35" dirty="0">
                <a:latin typeface="Arial"/>
                <a:cs typeface="Arial"/>
              </a:rPr>
              <a:t>q</a:t>
            </a:r>
            <a:r>
              <a:rPr lang="fr-FR" sz="2800" b="1" spc="-35" dirty="0">
                <a:latin typeface="Arial"/>
                <a:cs typeface="Arial"/>
              </a:rPr>
              <a:t>)</a:t>
            </a:r>
            <a:r>
              <a:rPr lang="fr-FR" sz="2800" b="1" spc="-52" baseline="23809" dirty="0">
                <a:latin typeface="Arial"/>
                <a:cs typeface="Arial"/>
              </a:rPr>
              <a:t>2</a:t>
            </a:r>
            <a:endParaRPr lang="fr-FR" sz="2800" b="1" baseline="23809" dirty="0">
              <a:latin typeface="Arial"/>
              <a:cs typeface="Arial"/>
            </a:endParaRPr>
          </a:p>
          <a:p>
            <a:pPr marL="38100" algn="ctr">
              <a:lnSpc>
                <a:spcPct val="100000"/>
              </a:lnSpc>
              <a:spcBef>
                <a:spcPts val="110"/>
              </a:spcBef>
            </a:pPr>
            <a:endParaRPr lang="en-GB" sz="2800" b="1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86000" y="2370400"/>
            <a:ext cx="6248400" cy="21698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19710" marR="269240">
              <a:spcBef>
                <a:spcPts val="1485"/>
              </a:spcBef>
            </a:pPr>
            <a:r>
              <a:rPr sz="2800" spc="-5" dirty="0">
                <a:latin typeface="Arial"/>
                <a:cs typeface="Arial"/>
              </a:rPr>
              <a:t>H</a:t>
            </a:r>
            <a:r>
              <a:rPr sz="2800" spc="-7" baseline="-18518" dirty="0">
                <a:latin typeface="Arial"/>
                <a:cs typeface="Arial"/>
              </a:rPr>
              <a:t>0</a:t>
            </a:r>
            <a:r>
              <a:rPr sz="2800" spc="-5" dirty="0">
                <a:latin typeface="Arial"/>
                <a:cs typeface="Arial"/>
              </a:rPr>
              <a:t>: </a:t>
            </a:r>
            <a:r>
              <a:rPr sz="2800" spc="-15" dirty="0">
                <a:latin typeface="Arial"/>
                <a:cs typeface="Arial"/>
              </a:rPr>
              <a:t>Genotype </a:t>
            </a:r>
            <a:r>
              <a:rPr sz="2800" spc="-25" dirty="0">
                <a:latin typeface="Arial"/>
                <a:cs typeface="Arial"/>
              </a:rPr>
              <a:t>frequencies </a:t>
            </a:r>
            <a:r>
              <a:rPr sz="2800" spc="-15" dirty="0">
                <a:latin typeface="Arial"/>
                <a:cs typeface="Arial"/>
              </a:rPr>
              <a:t>follow  </a:t>
            </a:r>
            <a:r>
              <a:rPr sz="2800" spc="-10" dirty="0">
                <a:latin typeface="Arial"/>
                <a:cs typeface="Arial"/>
              </a:rPr>
              <a:t>predictions of </a:t>
            </a:r>
            <a:r>
              <a:rPr sz="2800" spc="-5" dirty="0">
                <a:latin typeface="Arial"/>
                <a:cs typeface="Arial"/>
              </a:rPr>
              <a:t>random </a:t>
            </a:r>
            <a:r>
              <a:rPr sz="2800" spc="-20" dirty="0">
                <a:latin typeface="Arial"/>
                <a:cs typeface="Arial"/>
              </a:rPr>
              <a:t>association </a:t>
            </a:r>
            <a:r>
              <a:rPr sz="2800" spc="-10" dirty="0">
                <a:latin typeface="Arial"/>
                <a:cs typeface="Arial"/>
              </a:rPr>
              <a:t>of  </a:t>
            </a:r>
            <a:r>
              <a:rPr sz="2800" spc="-40" dirty="0">
                <a:latin typeface="Arial"/>
                <a:cs typeface="Arial"/>
              </a:rPr>
              <a:t>alleles:</a:t>
            </a:r>
            <a:endParaRPr sz="2800" dirty="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2800" dirty="0">
              <a:latin typeface="Arial"/>
              <a:cs typeface="Arial"/>
            </a:endParaRPr>
          </a:p>
          <a:p>
            <a:pPr marL="219710"/>
            <a:r>
              <a:rPr sz="2800" spc="5" dirty="0">
                <a:solidFill>
                  <a:srgbClr val="C55A11"/>
                </a:solidFill>
                <a:latin typeface="Arial"/>
                <a:cs typeface="Arial"/>
              </a:rPr>
              <a:t>But </a:t>
            </a:r>
            <a:r>
              <a:rPr sz="2800" dirty="0">
                <a:solidFill>
                  <a:srgbClr val="C55A11"/>
                </a:solidFill>
                <a:latin typeface="Arial"/>
                <a:cs typeface="Arial"/>
              </a:rPr>
              <a:t>what </a:t>
            </a:r>
            <a:r>
              <a:rPr sz="2800" spc="-45" dirty="0">
                <a:solidFill>
                  <a:srgbClr val="C55A11"/>
                </a:solidFill>
                <a:latin typeface="Arial"/>
                <a:cs typeface="Arial"/>
              </a:rPr>
              <a:t>is </a:t>
            </a:r>
            <a:r>
              <a:rPr sz="2800" spc="-15" dirty="0">
                <a:solidFill>
                  <a:srgbClr val="C55A11"/>
                </a:solidFill>
                <a:latin typeface="Arial"/>
                <a:cs typeface="Arial"/>
              </a:rPr>
              <a:t>the </a:t>
            </a:r>
            <a:r>
              <a:rPr sz="2800" spc="-45" dirty="0">
                <a:solidFill>
                  <a:srgbClr val="C55A11"/>
                </a:solidFill>
                <a:latin typeface="Arial"/>
                <a:cs typeface="Arial"/>
              </a:rPr>
              <a:t>value </a:t>
            </a:r>
            <a:r>
              <a:rPr sz="2800" spc="-10" dirty="0">
                <a:solidFill>
                  <a:srgbClr val="C55A11"/>
                </a:solidFill>
                <a:latin typeface="Arial"/>
                <a:cs typeface="Arial"/>
              </a:rPr>
              <a:t>of</a:t>
            </a:r>
            <a:r>
              <a:rPr sz="2800" spc="15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800" i="1" spc="5" dirty="0">
                <a:solidFill>
                  <a:srgbClr val="C55A11"/>
                </a:solidFill>
                <a:latin typeface="Arial"/>
                <a:cs typeface="Arial"/>
              </a:rPr>
              <a:t>q</a:t>
            </a:r>
            <a:r>
              <a:rPr sz="2800" spc="5" dirty="0">
                <a:solidFill>
                  <a:srgbClr val="C55A11"/>
                </a:solidFill>
                <a:latin typeface="Arial"/>
                <a:cs typeface="Arial"/>
              </a:rPr>
              <a:t>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FF33925D-C293-4E92-B136-9AA02D6514D0}"/>
              </a:ext>
            </a:extLst>
          </p:cNvPr>
          <p:cNvSpPr txBox="1">
            <a:spLocks/>
          </p:cNvSpPr>
          <p:nvPr/>
        </p:nvSpPr>
        <p:spPr>
          <a:xfrm>
            <a:off x="718331" y="688464"/>
            <a:ext cx="8273269" cy="69249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2350" b="0" i="0">
                <a:solidFill>
                  <a:srgbClr val="2F559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20"/>
              </a:spcBef>
            </a:pPr>
            <a:r>
              <a:rPr lang="en-GB" sz="4400" kern="0" spc="-30" dirty="0"/>
              <a:t>Estimating </a:t>
            </a:r>
            <a:r>
              <a:rPr lang="en-GB" sz="4400" kern="0" spc="-25" dirty="0"/>
              <a:t>parameters </a:t>
            </a:r>
            <a:r>
              <a:rPr lang="en-GB" sz="4400" kern="0" spc="-20" dirty="0"/>
              <a:t>from</a:t>
            </a:r>
            <a:r>
              <a:rPr lang="en-GB" sz="4400" kern="0" spc="-5" dirty="0"/>
              <a:t> </a:t>
            </a:r>
            <a:r>
              <a:rPr lang="en-GB" sz="4400" kern="0" spc="-10" dirty="0"/>
              <a:t>data</a:t>
            </a:r>
            <a:endParaRPr lang="en-GB" sz="4400" kern="0"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C03BD75-3A27-4F33-80E5-2BB47747CE68}"/>
              </a:ext>
            </a:extLst>
          </p:cNvPr>
          <p:cNvSpPr txBox="1"/>
          <p:nvPr/>
        </p:nvSpPr>
        <p:spPr>
          <a:xfrm>
            <a:off x="304800" y="5804336"/>
            <a:ext cx="9653626" cy="888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spcBef>
                <a:spcPts val="110"/>
              </a:spcBef>
            </a:pPr>
            <a:r>
              <a:rPr lang="en-GB" sz="2800" b="1" i="1" spc="30" dirty="0" err="1">
                <a:latin typeface="Arial"/>
                <a:cs typeface="Arial"/>
              </a:rPr>
              <a:t>Homozyg</a:t>
            </a:r>
            <a:r>
              <a:rPr lang="en-GB" sz="2800" b="1" i="1" spc="30" dirty="0">
                <a:latin typeface="Arial"/>
                <a:cs typeface="Arial"/>
              </a:rPr>
              <a:t> mutant  </a:t>
            </a:r>
            <a:r>
              <a:rPr lang="fr-FR" sz="2800" b="1" dirty="0">
                <a:latin typeface="Arial"/>
                <a:cs typeface="Arial"/>
              </a:rPr>
              <a:t>:   </a:t>
            </a:r>
            <a:r>
              <a:rPr lang="fr-FR" sz="2800" b="1" dirty="0" err="1">
                <a:latin typeface="Arial"/>
                <a:cs typeface="Arial"/>
              </a:rPr>
              <a:t>Hetero</a:t>
            </a:r>
            <a:r>
              <a:rPr lang="fr-FR" sz="2800" b="1" dirty="0">
                <a:latin typeface="Arial"/>
                <a:cs typeface="Arial"/>
              </a:rPr>
              <a:t>  normal  :   </a:t>
            </a:r>
            <a:r>
              <a:rPr lang="fr-FR" sz="2800" b="1" spc="-70" dirty="0" err="1">
                <a:latin typeface="Arial"/>
                <a:cs typeface="Arial"/>
              </a:rPr>
              <a:t>homozyg</a:t>
            </a:r>
            <a:r>
              <a:rPr lang="fr-FR" sz="2800" b="1" spc="-70" dirty="0">
                <a:latin typeface="Arial"/>
                <a:cs typeface="Arial"/>
              </a:rPr>
              <a:t> normal</a:t>
            </a:r>
            <a:endParaRPr lang="fr-FR" sz="2800" b="1" baseline="23809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10"/>
              </a:spcBef>
            </a:pPr>
            <a:endParaRPr lang="en-GB" sz="28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9208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40835" y="2563483"/>
            <a:ext cx="4176728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5" dirty="0">
                <a:solidFill>
                  <a:srgbClr val="C55A11"/>
                </a:solidFill>
                <a:latin typeface="Arial"/>
                <a:cs typeface="Arial"/>
              </a:rPr>
              <a:t>But </a:t>
            </a:r>
            <a:r>
              <a:rPr sz="2800" dirty="0">
                <a:solidFill>
                  <a:srgbClr val="C55A11"/>
                </a:solidFill>
                <a:latin typeface="Arial"/>
                <a:cs typeface="Arial"/>
              </a:rPr>
              <a:t>what </a:t>
            </a:r>
            <a:r>
              <a:rPr sz="2800" spc="-45" dirty="0">
                <a:solidFill>
                  <a:srgbClr val="C55A11"/>
                </a:solidFill>
                <a:latin typeface="Arial"/>
                <a:cs typeface="Arial"/>
              </a:rPr>
              <a:t>is </a:t>
            </a:r>
            <a:r>
              <a:rPr sz="2800" spc="-15" dirty="0">
                <a:solidFill>
                  <a:srgbClr val="C55A11"/>
                </a:solidFill>
                <a:latin typeface="Arial"/>
                <a:cs typeface="Arial"/>
              </a:rPr>
              <a:t>the </a:t>
            </a:r>
            <a:r>
              <a:rPr sz="2800" spc="-45" dirty="0">
                <a:solidFill>
                  <a:srgbClr val="C55A11"/>
                </a:solidFill>
                <a:latin typeface="Arial"/>
                <a:cs typeface="Arial"/>
              </a:rPr>
              <a:t>value </a:t>
            </a:r>
            <a:r>
              <a:rPr sz="2800" spc="-10" dirty="0">
                <a:solidFill>
                  <a:srgbClr val="C55A11"/>
                </a:solidFill>
                <a:latin typeface="Arial"/>
                <a:cs typeface="Arial"/>
              </a:rPr>
              <a:t>of</a:t>
            </a:r>
            <a:r>
              <a:rPr sz="2800" spc="12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800" i="1" spc="5" dirty="0">
                <a:solidFill>
                  <a:srgbClr val="C55A11"/>
                </a:solidFill>
                <a:latin typeface="Arial"/>
                <a:cs typeface="Arial"/>
              </a:rPr>
              <a:t>q</a:t>
            </a:r>
            <a:r>
              <a:rPr sz="2800" spc="5" dirty="0">
                <a:solidFill>
                  <a:srgbClr val="C55A11"/>
                </a:solidFill>
                <a:latin typeface="Arial"/>
                <a:cs typeface="Arial"/>
              </a:rPr>
              <a:t>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6" name="object 2">
            <a:extLst>
              <a:ext uri="{FF2B5EF4-FFF2-40B4-BE49-F238E27FC236}">
                <a16:creationId xmlns:a16="http://schemas.microsoft.com/office/drawing/2014/main" id="{5A7B0D90-919D-4964-AE9F-BC54661C7891}"/>
              </a:ext>
            </a:extLst>
          </p:cNvPr>
          <p:cNvSpPr txBox="1">
            <a:spLocks/>
          </p:cNvSpPr>
          <p:nvPr/>
        </p:nvSpPr>
        <p:spPr>
          <a:xfrm>
            <a:off x="718331" y="688464"/>
            <a:ext cx="8273269" cy="69249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2350" b="0" i="0">
                <a:solidFill>
                  <a:srgbClr val="2F559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20"/>
              </a:spcBef>
            </a:pPr>
            <a:r>
              <a:rPr lang="en-GB" sz="4400" kern="0" spc="-30" dirty="0"/>
              <a:t>Estimating </a:t>
            </a:r>
            <a:r>
              <a:rPr lang="en-GB" sz="4400" kern="0" spc="-25" dirty="0"/>
              <a:t>parameters </a:t>
            </a:r>
            <a:r>
              <a:rPr lang="en-GB" sz="4400" kern="0" spc="-20" dirty="0"/>
              <a:t>from</a:t>
            </a:r>
            <a:r>
              <a:rPr lang="en-GB" sz="4400" kern="0" spc="-5" dirty="0"/>
              <a:t> </a:t>
            </a:r>
            <a:r>
              <a:rPr lang="en-GB" sz="4400" kern="0" spc="-10" dirty="0"/>
              <a:t>data</a:t>
            </a:r>
            <a:endParaRPr lang="en-GB" sz="4400" kern="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E934A82-9DD2-4235-A7C4-5317140FB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581400"/>
            <a:ext cx="6528573" cy="250828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3200400" y="2209800"/>
            <a:ext cx="4388707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3500">
              <a:spcBef>
                <a:spcPts val="110"/>
              </a:spcBef>
            </a:pPr>
            <a:r>
              <a:rPr sz="2800" spc="-10" dirty="0">
                <a:solidFill>
                  <a:srgbClr val="C55A11"/>
                </a:solidFill>
                <a:latin typeface="Arial"/>
                <a:cs typeface="Arial"/>
              </a:rPr>
              <a:t>Expected</a:t>
            </a:r>
            <a:r>
              <a:rPr sz="2800" spc="10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C55A11"/>
                </a:solidFill>
                <a:latin typeface="Arial"/>
                <a:cs typeface="Arial"/>
              </a:rPr>
              <a:t>values:</a:t>
            </a:r>
            <a:endParaRPr sz="28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3"/>
              <p:cNvSpPr txBox="1"/>
              <p:nvPr/>
            </p:nvSpPr>
            <p:spPr>
              <a:xfrm>
                <a:off x="1981200" y="5410200"/>
                <a:ext cx="6324600" cy="880369"/>
              </a:xfrm>
              <a:prstGeom prst="rect">
                <a:avLst/>
              </a:prstGeom>
            </p:spPr>
            <p:txBody>
              <a:bodyPr vert="horz" wrap="square" lIns="0" tIns="18415" rIns="0" bIns="0" rtlCol="0">
                <a:spAutoFit/>
              </a:bodyPr>
              <a:lstStyle/>
              <a:p>
                <a:pPr marL="12700" marR="5080">
                  <a:spcBef>
                    <a:spcPts val="145"/>
                  </a:spcBef>
                </a:pPr>
                <a:r>
                  <a:rPr lang="en-GB" sz="2800" spc="-15" dirty="0">
                    <a:solidFill>
                      <a:srgbClr val="C55A11"/>
                    </a:solidFill>
                    <a:latin typeface="Arial"/>
                    <a:cs typeface="Arial"/>
                  </a:rPr>
                  <a:t>But </a:t>
                </a:r>
                <a:r>
                  <a:rPr lang="en-GB" sz="2800" spc="-35" dirty="0">
                    <a:solidFill>
                      <a:srgbClr val="C55A11"/>
                    </a:solidFill>
                    <a:latin typeface="Arial"/>
                    <a:cs typeface="Arial"/>
                  </a:rPr>
                  <a:t>remember </a:t>
                </a:r>
                <a:r>
                  <a:rPr lang="en-GB" sz="2800" spc="-75" dirty="0">
                    <a:solidFill>
                      <a:srgbClr val="C55A11"/>
                    </a:solidFill>
                    <a:latin typeface="Arial"/>
                    <a:cs typeface="Arial"/>
                  </a:rPr>
                  <a:t>– </a:t>
                </a:r>
                <a:r>
                  <a:rPr lang="en-GB" sz="2800" spc="-25" dirty="0">
                    <a:solidFill>
                      <a:srgbClr val="C55A11"/>
                    </a:solidFill>
                    <a:latin typeface="Arial"/>
                    <a:cs typeface="Arial"/>
                  </a:rPr>
                  <a:t>we had </a:t>
                </a:r>
                <a:r>
                  <a:rPr lang="en-GB" sz="2800" dirty="0">
                    <a:solidFill>
                      <a:srgbClr val="C55A11"/>
                    </a:solidFill>
                    <a:latin typeface="Arial"/>
                    <a:cs typeface="Arial"/>
                  </a:rPr>
                  <a:t>to </a:t>
                </a:r>
                <a:r>
                  <a:rPr lang="en-GB" sz="2800" spc="-30" dirty="0">
                    <a:solidFill>
                      <a:srgbClr val="C55A11"/>
                    </a:solidFill>
                    <a:latin typeface="Arial"/>
                    <a:cs typeface="Arial"/>
                  </a:rPr>
                  <a:t>estimate </a:t>
                </a:r>
                <a:r>
                  <a:rPr lang="en-GB" sz="2800" spc="-35" dirty="0">
                    <a:solidFill>
                      <a:srgbClr val="C55A11"/>
                    </a:solidFill>
                    <a:latin typeface="Arial"/>
                    <a:cs typeface="Arial"/>
                  </a:rPr>
                  <a:t>one </a:t>
                </a:r>
                <a:r>
                  <a:rPr lang="en-GB" sz="2800" spc="-30" dirty="0">
                    <a:solidFill>
                      <a:srgbClr val="C55A11"/>
                    </a:solidFill>
                    <a:latin typeface="Arial"/>
                    <a:cs typeface="Arial"/>
                  </a:rPr>
                  <a:t>parameter </a:t>
                </a:r>
                <a:r>
                  <a:rPr lang="en-GB" sz="2800" b="0" i="0" u="none" strike="noStrike" baseline="0" dirty="0">
                    <a:solidFill>
                      <a:srgbClr val="C65A11"/>
                    </a:solidFill>
                    <a:latin typeface="HelveticaNeue-Light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800" b="0" i="1" u="none" strike="noStrike" baseline="0" dirty="0" smtClean="0">
                            <a:solidFill>
                              <a:srgbClr val="C65A1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2800" b="0" i="1" u="none" strike="noStrike" baseline="0" dirty="0" smtClean="0">
                            <a:solidFill>
                              <a:srgbClr val="C65A1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2800" b="0" i="1" u="none" strike="noStrike" baseline="0" dirty="0" smtClean="0">
                        <a:solidFill>
                          <a:srgbClr val="C65A1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2800" spc="-30" dirty="0">
                    <a:solidFill>
                      <a:srgbClr val="C55A11"/>
                    </a:solidFill>
                    <a:latin typeface="Arial"/>
                    <a:cs typeface="Arial"/>
                  </a:rPr>
                  <a:t>from </a:t>
                </a:r>
                <a:r>
                  <a:rPr lang="en-GB" sz="2800" spc="-25" dirty="0">
                    <a:solidFill>
                      <a:srgbClr val="C55A11"/>
                    </a:solidFill>
                    <a:latin typeface="Arial"/>
                    <a:cs typeface="Arial"/>
                  </a:rPr>
                  <a:t>the</a:t>
                </a:r>
                <a:r>
                  <a:rPr lang="en-GB" sz="2800" dirty="0">
                    <a:solidFill>
                      <a:srgbClr val="C55A11"/>
                    </a:solidFill>
                    <a:latin typeface="Arial"/>
                    <a:cs typeface="Arial"/>
                  </a:rPr>
                  <a:t> </a:t>
                </a:r>
                <a:r>
                  <a:rPr lang="en-GB" sz="2800" spc="-20" dirty="0">
                    <a:solidFill>
                      <a:srgbClr val="C55A11"/>
                    </a:solidFill>
                    <a:latin typeface="Arial"/>
                    <a:cs typeface="Arial"/>
                  </a:rPr>
                  <a:t>data.</a:t>
                </a:r>
                <a:endParaRPr sz="28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3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410200"/>
                <a:ext cx="6324600" cy="880369"/>
              </a:xfrm>
              <a:prstGeom prst="rect">
                <a:avLst/>
              </a:prstGeom>
              <a:blipFill>
                <a:blip r:embed="rId2"/>
                <a:stretch>
                  <a:fillRect l="-3179" t="-10417" r="-2987" b="-236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bject 2">
            <a:extLst>
              <a:ext uri="{FF2B5EF4-FFF2-40B4-BE49-F238E27FC236}">
                <a16:creationId xmlns:a16="http://schemas.microsoft.com/office/drawing/2014/main" id="{6060C3AA-D42E-4450-A11F-F113A41F6945}"/>
              </a:ext>
            </a:extLst>
          </p:cNvPr>
          <p:cNvSpPr txBox="1">
            <a:spLocks/>
          </p:cNvSpPr>
          <p:nvPr/>
        </p:nvSpPr>
        <p:spPr>
          <a:xfrm>
            <a:off x="718331" y="688464"/>
            <a:ext cx="8273269" cy="69249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2350" b="0" i="0">
                <a:solidFill>
                  <a:srgbClr val="2F559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20"/>
              </a:spcBef>
            </a:pPr>
            <a:r>
              <a:rPr lang="en-GB" sz="4400" kern="0" spc="-30" dirty="0"/>
              <a:t>Estimating </a:t>
            </a:r>
            <a:r>
              <a:rPr lang="en-GB" sz="4400" kern="0" spc="-25" dirty="0"/>
              <a:t>parameters </a:t>
            </a:r>
            <a:r>
              <a:rPr lang="en-GB" sz="4400" kern="0" spc="-20" dirty="0"/>
              <a:t>from</a:t>
            </a:r>
            <a:r>
              <a:rPr lang="en-GB" sz="4400" kern="0" spc="-5" dirty="0"/>
              <a:t> </a:t>
            </a:r>
            <a:r>
              <a:rPr lang="en-GB" sz="4400" kern="0" spc="-10" dirty="0"/>
              <a:t>data</a:t>
            </a:r>
            <a:endParaRPr lang="en-GB" sz="4400" kern="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8AECAEB-193A-4134-AECF-AAF119490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613" y="3163553"/>
            <a:ext cx="6619243" cy="124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78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">
            <a:extLst>
              <a:ext uri="{FF2B5EF4-FFF2-40B4-BE49-F238E27FC236}">
                <a16:creationId xmlns:a16="http://schemas.microsoft.com/office/drawing/2014/main" id="{EBCC36C8-0023-40CF-ABA6-DAEC3A6E3E2E}"/>
              </a:ext>
            </a:extLst>
          </p:cNvPr>
          <p:cNvSpPr txBox="1">
            <a:spLocks/>
          </p:cNvSpPr>
          <p:nvPr/>
        </p:nvSpPr>
        <p:spPr>
          <a:xfrm>
            <a:off x="718331" y="688464"/>
            <a:ext cx="8273269" cy="69249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2350" b="0" i="0">
                <a:solidFill>
                  <a:srgbClr val="2F559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20"/>
              </a:spcBef>
            </a:pPr>
            <a:r>
              <a:rPr lang="en-GB" sz="4400" kern="0" spc="-30" dirty="0"/>
              <a:t>Estimating </a:t>
            </a:r>
            <a:r>
              <a:rPr lang="en-GB" sz="4400" kern="0" spc="-25" dirty="0"/>
              <a:t>parameters </a:t>
            </a:r>
            <a:r>
              <a:rPr lang="en-GB" sz="4400" kern="0" spc="-20" dirty="0"/>
              <a:t>from</a:t>
            </a:r>
            <a:r>
              <a:rPr lang="en-GB" sz="4400" kern="0" spc="-5" dirty="0"/>
              <a:t> </a:t>
            </a:r>
            <a:r>
              <a:rPr lang="en-GB" sz="4400" kern="0" spc="-10" dirty="0"/>
              <a:t>data</a:t>
            </a:r>
            <a:endParaRPr lang="en-GB" sz="44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13">
                <a:extLst>
                  <a:ext uri="{FF2B5EF4-FFF2-40B4-BE49-F238E27FC236}">
                    <a16:creationId xmlns:a16="http://schemas.microsoft.com/office/drawing/2014/main" id="{BB327C13-CF04-4223-8A04-A99A9D23DAA3}"/>
                  </a:ext>
                </a:extLst>
              </p:cNvPr>
              <p:cNvSpPr txBox="1"/>
              <p:nvPr/>
            </p:nvSpPr>
            <p:spPr>
              <a:xfrm>
                <a:off x="1981200" y="5410200"/>
                <a:ext cx="6324600" cy="880369"/>
              </a:xfrm>
              <a:prstGeom prst="rect">
                <a:avLst/>
              </a:prstGeom>
            </p:spPr>
            <p:txBody>
              <a:bodyPr vert="horz" wrap="square" lIns="0" tIns="18415" rIns="0" bIns="0" rtlCol="0">
                <a:spAutoFit/>
              </a:bodyPr>
              <a:lstStyle/>
              <a:p>
                <a:pPr marL="12700" marR="5080">
                  <a:spcBef>
                    <a:spcPts val="145"/>
                  </a:spcBef>
                </a:pPr>
                <a:r>
                  <a:rPr lang="en-GB" sz="2800" spc="-15" dirty="0">
                    <a:solidFill>
                      <a:srgbClr val="C55A11"/>
                    </a:solidFill>
                    <a:latin typeface="Arial"/>
                    <a:cs typeface="Arial"/>
                  </a:rPr>
                  <a:t>But </a:t>
                </a:r>
                <a:r>
                  <a:rPr lang="en-GB" sz="2800" spc="-35" dirty="0">
                    <a:solidFill>
                      <a:srgbClr val="C55A11"/>
                    </a:solidFill>
                    <a:latin typeface="Arial"/>
                    <a:cs typeface="Arial"/>
                  </a:rPr>
                  <a:t>remember </a:t>
                </a:r>
                <a:r>
                  <a:rPr lang="en-GB" sz="2800" spc="-75" dirty="0">
                    <a:solidFill>
                      <a:srgbClr val="C55A11"/>
                    </a:solidFill>
                    <a:latin typeface="Arial"/>
                    <a:cs typeface="Arial"/>
                  </a:rPr>
                  <a:t>– </a:t>
                </a:r>
                <a:r>
                  <a:rPr lang="en-GB" sz="2800" spc="-25" dirty="0">
                    <a:solidFill>
                      <a:srgbClr val="C55A11"/>
                    </a:solidFill>
                    <a:latin typeface="Arial"/>
                    <a:cs typeface="Arial"/>
                  </a:rPr>
                  <a:t>we had </a:t>
                </a:r>
                <a:r>
                  <a:rPr lang="en-GB" sz="2800" dirty="0">
                    <a:solidFill>
                      <a:srgbClr val="C55A11"/>
                    </a:solidFill>
                    <a:latin typeface="Arial"/>
                    <a:cs typeface="Arial"/>
                  </a:rPr>
                  <a:t>to </a:t>
                </a:r>
                <a:r>
                  <a:rPr lang="en-GB" sz="2800" spc="-30" dirty="0">
                    <a:solidFill>
                      <a:srgbClr val="C55A11"/>
                    </a:solidFill>
                    <a:latin typeface="Arial"/>
                    <a:cs typeface="Arial"/>
                  </a:rPr>
                  <a:t>estimate </a:t>
                </a:r>
                <a:r>
                  <a:rPr lang="en-GB" sz="2800" spc="-35" dirty="0">
                    <a:solidFill>
                      <a:srgbClr val="C55A11"/>
                    </a:solidFill>
                    <a:latin typeface="Arial"/>
                    <a:cs typeface="Arial"/>
                  </a:rPr>
                  <a:t>one </a:t>
                </a:r>
                <a:r>
                  <a:rPr lang="en-GB" sz="2800" spc="-30" dirty="0">
                    <a:solidFill>
                      <a:srgbClr val="C55A11"/>
                    </a:solidFill>
                    <a:latin typeface="Arial"/>
                    <a:cs typeface="Arial"/>
                  </a:rPr>
                  <a:t>parameter </a:t>
                </a:r>
                <a:r>
                  <a:rPr lang="en-GB" sz="2800" b="0" i="0" u="none" strike="noStrike" baseline="0" dirty="0">
                    <a:solidFill>
                      <a:srgbClr val="C65A11"/>
                    </a:solidFill>
                    <a:latin typeface="HelveticaNeue-Light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sz="2800" b="0" i="1" u="none" strike="noStrike" baseline="0" dirty="0" smtClean="0">
                            <a:solidFill>
                              <a:srgbClr val="C65A1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2800" b="0" i="1" u="none" strike="noStrike" baseline="0" dirty="0" smtClean="0">
                            <a:solidFill>
                              <a:srgbClr val="C65A1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2800" b="0" i="1" u="none" strike="noStrike" baseline="0" dirty="0" smtClean="0">
                        <a:solidFill>
                          <a:srgbClr val="C65A1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2800" spc="-30" dirty="0">
                    <a:solidFill>
                      <a:srgbClr val="C55A11"/>
                    </a:solidFill>
                    <a:latin typeface="Arial"/>
                    <a:cs typeface="Arial"/>
                  </a:rPr>
                  <a:t>from </a:t>
                </a:r>
                <a:r>
                  <a:rPr lang="en-GB" sz="2800" spc="-25" dirty="0">
                    <a:solidFill>
                      <a:srgbClr val="C55A11"/>
                    </a:solidFill>
                    <a:latin typeface="Arial"/>
                    <a:cs typeface="Arial"/>
                  </a:rPr>
                  <a:t>the</a:t>
                </a:r>
                <a:r>
                  <a:rPr lang="en-GB" sz="2800" dirty="0">
                    <a:solidFill>
                      <a:srgbClr val="C55A11"/>
                    </a:solidFill>
                    <a:latin typeface="Arial"/>
                    <a:cs typeface="Arial"/>
                  </a:rPr>
                  <a:t> </a:t>
                </a:r>
                <a:r>
                  <a:rPr lang="en-GB" sz="2800" spc="-20" dirty="0">
                    <a:solidFill>
                      <a:srgbClr val="C55A11"/>
                    </a:solidFill>
                    <a:latin typeface="Arial"/>
                    <a:cs typeface="Arial"/>
                  </a:rPr>
                  <a:t>data.</a:t>
                </a:r>
                <a:endParaRPr sz="28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0" name="object 13">
                <a:extLst>
                  <a:ext uri="{FF2B5EF4-FFF2-40B4-BE49-F238E27FC236}">
                    <a16:creationId xmlns:a16="http://schemas.microsoft.com/office/drawing/2014/main" id="{BB327C13-CF04-4223-8A04-A99A9D23D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410200"/>
                <a:ext cx="6324600" cy="880369"/>
              </a:xfrm>
              <a:prstGeom prst="rect">
                <a:avLst/>
              </a:prstGeom>
              <a:blipFill>
                <a:blip r:embed="rId2"/>
                <a:stretch>
                  <a:fillRect l="-3179" t="-10417" r="-2987" b="-236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2CEA878A-1A70-484F-8E10-A9EECF132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572" y="2514600"/>
            <a:ext cx="6889855" cy="23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91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/>
          <p:nvPr/>
        </p:nvSpPr>
        <p:spPr>
          <a:xfrm>
            <a:off x="914400" y="5715000"/>
            <a:ext cx="8610600" cy="11181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1899"/>
              </a:lnSpc>
              <a:spcBef>
                <a:spcPts val="95"/>
              </a:spcBef>
            </a:pPr>
            <a:r>
              <a:rPr sz="2400" spc="-30" dirty="0">
                <a:latin typeface="Arial"/>
                <a:cs typeface="Arial"/>
              </a:rPr>
              <a:t>Therefore </a:t>
            </a:r>
            <a:r>
              <a:rPr sz="2400" spc="-35" dirty="0">
                <a:latin typeface="Arial"/>
                <a:cs typeface="Arial"/>
              </a:rPr>
              <a:t>P </a:t>
            </a:r>
            <a:r>
              <a:rPr sz="2400" spc="35" dirty="0">
                <a:latin typeface="Arial"/>
                <a:cs typeface="Arial"/>
              </a:rPr>
              <a:t>= </a:t>
            </a:r>
            <a:r>
              <a:rPr sz="2400" spc="10" dirty="0">
                <a:latin typeface="Arial"/>
                <a:cs typeface="Arial"/>
              </a:rPr>
              <a:t>3.</a:t>
            </a:r>
            <a:r>
              <a:rPr lang="en-US" sz="2400" spc="10" dirty="0">
                <a:latin typeface="Arial"/>
                <a:cs typeface="Arial"/>
              </a:rPr>
              <a:t>14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x </a:t>
            </a:r>
            <a:r>
              <a:rPr sz="2400" spc="15" dirty="0">
                <a:latin typeface="Arial"/>
                <a:cs typeface="Arial"/>
              </a:rPr>
              <a:t>10</a:t>
            </a:r>
            <a:r>
              <a:rPr sz="2400" spc="22" baseline="24691" dirty="0">
                <a:latin typeface="Arial"/>
                <a:cs typeface="Arial"/>
              </a:rPr>
              <a:t>-18</a:t>
            </a:r>
            <a:r>
              <a:rPr sz="2400" spc="15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we </a:t>
            </a:r>
            <a:r>
              <a:rPr sz="2400" spc="-20" dirty="0">
                <a:latin typeface="Arial"/>
                <a:cs typeface="Arial"/>
              </a:rPr>
              <a:t>reject </a:t>
            </a:r>
            <a:r>
              <a:rPr sz="2400" spc="-10" dirty="0">
                <a:latin typeface="Arial"/>
                <a:cs typeface="Arial"/>
              </a:rPr>
              <a:t>the </a:t>
            </a:r>
            <a:r>
              <a:rPr sz="2400" spc="-35" dirty="0">
                <a:latin typeface="Arial"/>
                <a:cs typeface="Arial"/>
              </a:rPr>
              <a:t>null  </a:t>
            </a:r>
            <a:r>
              <a:rPr sz="2400" spc="-10" dirty="0">
                <a:latin typeface="Arial"/>
                <a:cs typeface="Arial"/>
              </a:rPr>
              <a:t>hypothesis. </a:t>
            </a:r>
            <a:r>
              <a:rPr sz="2400" spc="-35" dirty="0">
                <a:latin typeface="Arial"/>
                <a:cs typeface="Arial"/>
              </a:rPr>
              <a:t>These </a:t>
            </a:r>
            <a:r>
              <a:rPr sz="2400" spc="-10" dirty="0">
                <a:latin typeface="Arial"/>
                <a:cs typeface="Arial"/>
              </a:rPr>
              <a:t>genotypes </a:t>
            </a:r>
            <a:r>
              <a:rPr sz="2400" spc="25" dirty="0">
                <a:latin typeface="Arial"/>
                <a:cs typeface="Arial"/>
              </a:rPr>
              <a:t>do </a:t>
            </a:r>
            <a:r>
              <a:rPr sz="2400" spc="10" dirty="0">
                <a:solidFill>
                  <a:srgbClr val="C55A11"/>
                </a:solidFill>
                <a:latin typeface="Arial"/>
                <a:cs typeface="Arial"/>
              </a:rPr>
              <a:t>not </a:t>
            </a:r>
            <a:r>
              <a:rPr sz="2400" spc="10" dirty="0">
                <a:latin typeface="Arial"/>
                <a:cs typeface="Arial"/>
              </a:rPr>
              <a:t>occur </a:t>
            </a:r>
            <a:r>
              <a:rPr sz="2400" spc="-30" dirty="0">
                <a:latin typeface="Arial"/>
                <a:cs typeface="Arial"/>
              </a:rPr>
              <a:t>as </a:t>
            </a:r>
            <a:r>
              <a:rPr sz="2400" dirty="0">
                <a:latin typeface="Arial"/>
                <a:cs typeface="Arial"/>
              </a:rPr>
              <a:t>we </a:t>
            </a:r>
            <a:r>
              <a:rPr sz="2400" spc="5" dirty="0">
                <a:latin typeface="Arial"/>
                <a:cs typeface="Arial"/>
              </a:rPr>
              <a:t>would </a:t>
            </a:r>
            <a:r>
              <a:rPr sz="2400" dirty="0">
                <a:latin typeface="Arial"/>
                <a:cs typeface="Arial"/>
              </a:rPr>
              <a:t>expect by random </a:t>
            </a:r>
            <a:r>
              <a:rPr sz="2400" spc="-5" dirty="0">
                <a:latin typeface="Arial"/>
                <a:cs typeface="Arial"/>
              </a:rPr>
              <a:t>combinations of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alleles.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8" name="object 2">
            <a:extLst>
              <a:ext uri="{FF2B5EF4-FFF2-40B4-BE49-F238E27FC236}">
                <a16:creationId xmlns:a16="http://schemas.microsoft.com/office/drawing/2014/main" id="{AAE8A4B3-E293-4AC4-94DC-3A35621B3F3A}"/>
              </a:ext>
            </a:extLst>
          </p:cNvPr>
          <p:cNvSpPr txBox="1">
            <a:spLocks/>
          </p:cNvSpPr>
          <p:nvPr/>
        </p:nvSpPr>
        <p:spPr>
          <a:xfrm>
            <a:off x="718331" y="688464"/>
            <a:ext cx="8273269" cy="69249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2350" b="0" i="0">
                <a:solidFill>
                  <a:srgbClr val="2F559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20"/>
              </a:spcBef>
            </a:pPr>
            <a:r>
              <a:rPr lang="en-GB" sz="4400" kern="0" spc="-30" dirty="0"/>
              <a:t>Estimating </a:t>
            </a:r>
            <a:r>
              <a:rPr lang="en-GB" sz="4400" kern="0" spc="-25" dirty="0"/>
              <a:t>parameters </a:t>
            </a:r>
            <a:r>
              <a:rPr lang="en-GB" sz="4400" kern="0" spc="-20" dirty="0"/>
              <a:t>from</a:t>
            </a:r>
            <a:r>
              <a:rPr lang="en-GB" sz="4400" kern="0" spc="-5" dirty="0"/>
              <a:t> </a:t>
            </a:r>
            <a:r>
              <a:rPr lang="en-GB" sz="4400" kern="0" spc="-10" dirty="0"/>
              <a:t>data</a:t>
            </a:r>
            <a:endParaRPr lang="en-GB" sz="4400" kern="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C1D4028-ADFA-4487-816A-C4F33AAD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479" y="2073250"/>
            <a:ext cx="5095442" cy="174700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1B51617-4E6A-4AD9-BD14-E161B2CCE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879" y="4277458"/>
            <a:ext cx="7275833" cy="79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814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331" y="534080"/>
            <a:ext cx="9187669" cy="140743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>
              <a:spcBef>
                <a:spcPts val="415"/>
              </a:spcBef>
            </a:pP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Fitting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other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distributions: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Poisson</a:t>
            </a:r>
            <a:r>
              <a:rPr lang="en-US" sz="4400" spc="-3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distribution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3505200"/>
            <a:ext cx="8379143" cy="218726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7780" rIns="0" bIns="0" rtlCol="0">
            <a:spAutoFit/>
          </a:bodyPr>
          <a:lstStyle/>
          <a:p>
            <a:pPr marL="44450" marR="82550" algn="ctr">
              <a:lnSpc>
                <a:spcPct val="102000"/>
              </a:lnSpc>
              <a:spcBef>
                <a:spcPts val="140"/>
              </a:spcBef>
            </a:pPr>
            <a:r>
              <a:rPr lang="en-GB" sz="2800" b="1" spc="-35" dirty="0">
                <a:latin typeface="Arial"/>
                <a:cs typeface="Arial"/>
              </a:rPr>
              <a:t>The </a:t>
            </a:r>
            <a:r>
              <a:rPr lang="en-GB" sz="2800" b="1" spc="-15" dirty="0">
                <a:latin typeface="Arial"/>
                <a:cs typeface="Arial"/>
              </a:rPr>
              <a:t>Poisson </a:t>
            </a:r>
            <a:r>
              <a:rPr lang="en-GB" sz="2800" b="1" spc="-5" dirty="0">
                <a:latin typeface="Arial"/>
                <a:cs typeface="Arial"/>
              </a:rPr>
              <a:t>distribution </a:t>
            </a:r>
            <a:r>
              <a:rPr sz="2800" spc="-5" dirty="0">
                <a:latin typeface="Arial"/>
                <a:cs typeface="Arial"/>
              </a:rPr>
              <a:t>describes </a:t>
            </a:r>
            <a:r>
              <a:rPr sz="2800" spc="-10" dirty="0">
                <a:latin typeface="Arial"/>
                <a:cs typeface="Arial"/>
              </a:rPr>
              <a:t>the  probability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40" dirty="0">
                <a:latin typeface="Arial"/>
                <a:cs typeface="Arial"/>
              </a:rPr>
              <a:t>a </a:t>
            </a:r>
            <a:r>
              <a:rPr sz="2800" spc="-15" dirty="0">
                <a:latin typeface="Arial"/>
                <a:cs typeface="Arial"/>
              </a:rPr>
              <a:t>certain </a:t>
            </a:r>
            <a:r>
              <a:rPr sz="2800" spc="-5" dirty="0">
                <a:latin typeface="Arial"/>
                <a:cs typeface="Arial"/>
              </a:rPr>
              <a:t>number of </a:t>
            </a:r>
            <a:r>
              <a:rPr sz="2800" spc="-20" dirty="0">
                <a:latin typeface="Arial"/>
                <a:cs typeface="Arial"/>
              </a:rPr>
              <a:t>events </a:t>
            </a:r>
            <a:r>
              <a:rPr sz="2800" spc="10" dirty="0">
                <a:latin typeface="Arial"/>
                <a:cs typeface="Arial"/>
              </a:rPr>
              <a:t>occur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40" dirty="0">
                <a:latin typeface="Arial"/>
                <a:cs typeface="Arial"/>
              </a:rPr>
              <a:t>a </a:t>
            </a:r>
            <a:r>
              <a:rPr sz="2800" spc="10" dirty="0">
                <a:latin typeface="Arial"/>
                <a:cs typeface="Arial"/>
              </a:rPr>
              <a:t>block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0" dirty="0">
                <a:latin typeface="Arial"/>
                <a:cs typeface="Arial"/>
              </a:rPr>
              <a:t>time </a:t>
            </a:r>
            <a:r>
              <a:rPr sz="2800" dirty="0">
                <a:latin typeface="Arial"/>
                <a:cs typeface="Arial"/>
              </a:rPr>
              <a:t>or space, </a:t>
            </a:r>
            <a:r>
              <a:rPr sz="2800" spc="-5" dirty="0">
                <a:latin typeface="Arial"/>
                <a:cs typeface="Arial"/>
              </a:rPr>
              <a:t>when those </a:t>
            </a:r>
            <a:r>
              <a:rPr sz="2800" spc="-20" dirty="0">
                <a:latin typeface="Arial"/>
                <a:cs typeface="Arial"/>
              </a:rPr>
              <a:t>events </a:t>
            </a:r>
            <a:r>
              <a:rPr sz="2800" spc="-5" dirty="0">
                <a:latin typeface="Arial"/>
                <a:cs typeface="Arial"/>
              </a:rPr>
              <a:t>happen </a:t>
            </a:r>
            <a:r>
              <a:rPr sz="2800" spc="-15" dirty="0">
                <a:latin typeface="Arial"/>
                <a:cs typeface="Arial"/>
              </a:rPr>
              <a:t>independently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5" dirty="0">
                <a:latin typeface="Arial"/>
                <a:cs typeface="Arial"/>
              </a:rPr>
              <a:t>each </a:t>
            </a:r>
            <a:r>
              <a:rPr sz="2800" spc="-5" dirty="0">
                <a:latin typeface="Arial"/>
                <a:cs typeface="Arial"/>
              </a:rPr>
              <a:t>other and </a:t>
            </a:r>
            <a:r>
              <a:rPr sz="2800" spc="10" dirty="0">
                <a:latin typeface="Arial"/>
                <a:cs typeface="Arial"/>
              </a:rPr>
              <a:t>occur </a:t>
            </a:r>
            <a:r>
              <a:rPr sz="2800" dirty="0">
                <a:latin typeface="Arial"/>
                <a:cs typeface="Arial"/>
              </a:rPr>
              <a:t>with </a:t>
            </a:r>
            <a:r>
              <a:rPr sz="2800" b="1" spc="-20" dirty="0">
                <a:latin typeface="Arial"/>
                <a:cs typeface="Arial"/>
              </a:rPr>
              <a:t>equal </a:t>
            </a:r>
            <a:r>
              <a:rPr sz="2800" b="1" spc="-10" dirty="0">
                <a:latin typeface="Arial"/>
                <a:cs typeface="Arial"/>
              </a:rPr>
              <a:t>probability </a:t>
            </a:r>
            <a:r>
              <a:rPr sz="2800" b="1" spc="-5" dirty="0">
                <a:latin typeface="Arial"/>
                <a:cs typeface="Arial"/>
              </a:rPr>
              <a:t>at </a:t>
            </a:r>
            <a:r>
              <a:rPr sz="2800" b="1" spc="-35" dirty="0">
                <a:latin typeface="Arial"/>
                <a:cs typeface="Arial"/>
              </a:rPr>
              <a:t>every </a:t>
            </a:r>
            <a:r>
              <a:rPr sz="2800" b="1" dirty="0">
                <a:latin typeface="Arial"/>
                <a:cs typeface="Arial"/>
              </a:rPr>
              <a:t>point </a:t>
            </a:r>
            <a:r>
              <a:rPr sz="2800" b="1" spc="-35" dirty="0">
                <a:latin typeface="Arial"/>
                <a:cs typeface="Arial"/>
              </a:rPr>
              <a:t>in </a:t>
            </a:r>
            <a:r>
              <a:rPr sz="2800" b="1" spc="-10" dirty="0">
                <a:latin typeface="Arial"/>
                <a:cs typeface="Arial"/>
              </a:rPr>
              <a:t>time </a:t>
            </a:r>
            <a:r>
              <a:rPr sz="2800" b="1" spc="-5" dirty="0">
                <a:latin typeface="Arial"/>
                <a:cs typeface="Arial"/>
              </a:rPr>
              <a:t>or</a:t>
            </a:r>
            <a:r>
              <a:rPr sz="2800" b="1" spc="1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space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6856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>
            <a:spLocks noChangeAspect="1"/>
          </p:cNvSpPr>
          <p:nvPr/>
        </p:nvSpPr>
        <p:spPr>
          <a:xfrm>
            <a:off x="609600" y="3200400"/>
            <a:ext cx="9032597" cy="2915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5ED98461-20B3-4ED3-A22A-F2B50EE1C5EF}"/>
              </a:ext>
            </a:extLst>
          </p:cNvPr>
          <p:cNvSpPr txBox="1"/>
          <p:nvPr/>
        </p:nvSpPr>
        <p:spPr>
          <a:xfrm>
            <a:off x="718331" y="534080"/>
            <a:ext cx="9187669" cy="140743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>
              <a:spcBef>
                <a:spcPts val="415"/>
              </a:spcBef>
            </a:pP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Fitting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other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distributions: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Poisson</a:t>
            </a:r>
            <a:r>
              <a:rPr lang="en-US" sz="4400" spc="-3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distribution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3152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45" dirty="0"/>
              <a:t>Discrete</a:t>
            </a:r>
            <a:r>
              <a:rPr sz="4400" spc="-55" dirty="0"/>
              <a:t> </a:t>
            </a:r>
            <a:r>
              <a:rPr sz="4400" spc="-20" dirty="0"/>
              <a:t>distribution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00200" y="2112958"/>
            <a:ext cx="7315200" cy="3977371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R="51435"/>
            <a:r>
              <a:rPr sz="2800" spc="-50" dirty="0">
                <a:latin typeface="Arial"/>
                <a:cs typeface="Arial"/>
              </a:rPr>
              <a:t>A </a:t>
            </a:r>
            <a:r>
              <a:rPr sz="2800" spc="-20" dirty="0">
                <a:latin typeface="Arial"/>
                <a:cs typeface="Arial"/>
              </a:rPr>
              <a:t>probability </a:t>
            </a:r>
            <a:r>
              <a:rPr sz="2800" spc="-15" dirty="0">
                <a:latin typeface="Arial"/>
                <a:cs typeface="Arial"/>
              </a:rPr>
              <a:t>distribution describing </a:t>
            </a:r>
            <a:r>
              <a:rPr sz="2800" spc="-50" dirty="0">
                <a:latin typeface="Arial"/>
                <a:cs typeface="Arial"/>
              </a:rPr>
              <a:t>a </a:t>
            </a:r>
            <a:r>
              <a:rPr sz="2800" spc="-20" dirty="0">
                <a:latin typeface="Arial"/>
                <a:cs typeface="Arial"/>
              </a:rPr>
              <a:t>discrete </a:t>
            </a:r>
            <a:r>
              <a:rPr sz="2800" spc="-30" dirty="0">
                <a:latin typeface="Arial"/>
                <a:cs typeface="Arial"/>
              </a:rPr>
              <a:t>numerical </a:t>
            </a:r>
            <a:r>
              <a:rPr sz="2800" spc="-10" dirty="0">
                <a:latin typeface="Arial"/>
                <a:cs typeface="Arial"/>
              </a:rPr>
              <a:t>random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variable</a:t>
            </a:r>
            <a:r>
              <a:rPr lang="en-US" sz="2800" spc="-45" dirty="0">
                <a:latin typeface="Arial"/>
                <a:cs typeface="Arial"/>
              </a:rPr>
              <a:t> (where you count something)</a:t>
            </a:r>
          </a:p>
          <a:p>
            <a:pPr marR="51435"/>
            <a:endParaRPr sz="2800" dirty="0">
              <a:latin typeface="Arial"/>
              <a:cs typeface="Arial"/>
            </a:endParaRPr>
          </a:p>
          <a:p>
            <a:r>
              <a:rPr sz="2800" spc="-45" dirty="0">
                <a:latin typeface="Arial"/>
                <a:cs typeface="Arial"/>
              </a:rPr>
              <a:t>For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example</a:t>
            </a:r>
            <a:r>
              <a:rPr lang="en-US" sz="2800" spc="-25" dirty="0">
                <a:latin typeface="Arial"/>
                <a:cs typeface="Arial"/>
              </a:rPr>
              <a:t>:</a:t>
            </a:r>
          </a:p>
          <a:p>
            <a:endParaRPr sz="2800" dirty="0">
              <a:latin typeface="Arial"/>
              <a:cs typeface="Arial"/>
            </a:endParaRPr>
          </a:p>
          <a:p>
            <a:pPr marL="457200" marR="171450" indent="-457200">
              <a:buSzPct val="94444"/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800" b="1" spc="-15" dirty="0">
                <a:latin typeface="Arial"/>
                <a:cs typeface="Arial"/>
              </a:rPr>
              <a:t>Number </a:t>
            </a:r>
            <a:r>
              <a:rPr sz="2800" b="1" spc="-10" dirty="0">
                <a:latin typeface="Arial"/>
                <a:cs typeface="Arial"/>
              </a:rPr>
              <a:t>of </a:t>
            </a:r>
            <a:r>
              <a:rPr sz="2800" b="1" spc="-25" dirty="0">
                <a:latin typeface="Arial"/>
                <a:cs typeface="Arial"/>
              </a:rPr>
              <a:t>heads </a:t>
            </a:r>
            <a:r>
              <a:rPr sz="2800" spc="-15" dirty="0">
                <a:latin typeface="Arial"/>
                <a:cs typeface="Arial"/>
              </a:rPr>
              <a:t>from </a:t>
            </a:r>
            <a:r>
              <a:rPr sz="2800" spc="15" dirty="0">
                <a:latin typeface="Arial"/>
                <a:cs typeface="Arial"/>
              </a:rPr>
              <a:t>10 </a:t>
            </a:r>
            <a:r>
              <a:rPr sz="2800" spc="-30" dirty="0">
                <a:latin typeface="Arial"/>
                <a:cs typeface="Arial"/>
              </a:rPr>
              <a:t>flips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5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coin</a:t>
            </a:r>
            <a:endParaRPr sz="2800" dirty="0">
              <a:latin typeface="Arial"/>
              <a:cs typeface="Arial"/>
            </a:endParaRPr>
          </a:p>
          <a:p>
            <a:pPr marL="457200" indent="-457200">
              <a:buSzPct val="94444"/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800" b="1" spc="-15" dirty="0">
                <a:latin typeface="Arial"/>
                <a:cs typeface="Arial"/>
              </a:rPr>
              <a:t>Number </a:t>
            </a:r>
            <a:r>
              <a:rPr sz="2800" b="1" spc="-10" dirty="0">
                <a:latin typeface="Arial"/>
                <a:cs typeface="Arial"/>
              </a:rPr>
              <a:t>of </a:t>
            </a:r>
            <a:r>
              <a:rPr sz="2800" b="1" spc="-20" dirty="0">
                <a:latin typeface="Arial"/>
                <a:cs typeface="Arial"/>
              </a:rPr>
              <a:t>flowers </a:t>
            </a:r>
            <a:r>
              <a:rPr sz="2800" spc="-45" dirty="0">
                <a:latin typeface="Arial"/>
                <a:cs typeface="Arial"/>
              </a:rPr>
              <a:t>in </a:t>
            </a:r>
            <a:r>
              <a:rPr sz="2800" spc="-50" dirty="0">
                <a:latin typeface="Arial"/>
                <a:cs typeface="Arial"/>
              </a:rPr>
              <a:t>a </a:t>
            </a:r>
            <a:r>
              <a:rPr sz="2800" spc="-30" dirty="0">
                <a:latin typeface="Arial"/>
                <a:cs typeface="Arial"/>
              </a:rPr>
              <a:t>square</a:t>
            </a:r>
            <a:r>
              <a:rPr sz="2800" spc="10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meter</a:t>
            </a:r>
            <a:endParaRPr sz="2800" dirty="0">
              <a:latin typeface="Arial"/>
              <a:cs typeface="Arial"/>
            </a:endParaRPr>
          </a:p>
          <a:p>
            <a:pPr marL="457200" marR="280035" indent="-457200">
              <a:buSzPct val="94444"/>
              <a:buFont typeface="Arial" panose="020B0604020202020204" pitchFamily="34" charset="0"/>
              <a:buChar char="•"/>
              <a:tabLst>
                <a:tab pos="97790" algn="l"/>
              </a:tabLst>
            </a:pPr>
            <a:r>
              <a:rPr sz="2800" b="1" spc="-15" dirty="0">
                <a:latin typeface="Arial"/>
                <a:cs typeface="Arial"/>
              </a:rPr>
              <a:t>Number </a:t>
            </a:r>
            <a:r>
              <a:rPr sz="2800" b="1" spc="-10" dirty="0">
                <a:latin typeface="Arial"/>
                <a:cs typeface="Arial"/>
              </a:rPr>
              <a:t>of </a:t>
            </a:r>
            <a:r>
              <a:rPr sz="2800" b="1" spc="-35" dirty="0">
                <a:latin typeface="Arial"/>
                <a:cs typeface="Arial"/>
              </a:rPr>
              <a:t>disease </a:t>
            </a:r>
            <a:r>
              <a:rPr sz="2800" spc="-15" dirty="0">
                <a:latin typeface="Arial"/>
                <a:cs typeface="Arial"/>
              </a:rPr>
              <a:t>outbreaks </a:t>
            </a:r>
            <a:r>
              <a:rPr sz="2800" spc="-45" dirty="0">
                <a:latin typeface="Arial"/>
                <a:cs typeface="Arial"/>
              </a:rPr>
              <a:t>in </a:t>
            </a:r>
            <a:r>
              <a:rPr sz="2800" spc="-50" dirty="0">
                <a:latin typeface="Arial"/>
                <a:cs typeface="Arial"/>
              </a:rPr>
              <a:t>a  year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3815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14400" y="838200"/>
            <a:ext cx="73152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Poisson</a:t>
            </a:r>
            <a:r>
              <a:rPr sz="4400" spc="-5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distribution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FDE3EE-CB0C-4323-A75D-7BBE67889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899002"/>
            <a:ext cx="5073469" cy="23590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916FA5-1971-4764-B400-73937CF7B7B2}"/>
              </a:ext>
            </a:extLst>
          </p:cNvPr>
          <p:cNvSpPr txBox="1"/>
          <p:nvPr/>
        </p:nvSpPr>
        <p:spPr>
          <a:xfrm>
            <a:off x="555010" y="2903241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Number successes</a:t>
            </a:r>
            <a:endParaRPr lang="en-GB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1C373B-ADA5-4C8B-8720-505F88E026B4}"/>
              </a:ext>
            </a:extLst>
          </p:cNvPr>
          <p:cNvSpPr txBox="1"/>
          <p:nvPr/>
        </p:nvSpPr>
        <p:spPr>
          <a:xfrm>
            <a:off x="7772400" y="3424535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Mean successes</a:t>
            </a:r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7C5185-27BB-4036-B064-8238AA5B975F}"/>
              </a:ext>
            </a:extLst>
          </p:cNvPr>
          <p:cNvSpPr txBox="1"/>
          <p:nvPr/>
        </p:nvSpPr>
        <p:spPr>
          <a:xfrm>
            <a:off x="3692653" y="2487742"/>
            <a:ext cx="3610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Base of natural log (~2.718)</a:t>
            </a:r>
          </a:p>
          <a:p>
            <a:pPr algn="ctr"/>
            <a:r>
              <a:rPr lang="en-US" sz="2400" dirty="0"/>
              <a:t>Aka “Euler’s number”</a:t>
            </a:r>
            <a:endParaRPr lang="en-GB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A05A88-3F62-4BC7-A582-1A5D5AD0927E}"/>
              </a:ext>
            </a:extLst>
          </p:cNvPr>
          <p:cNvCxnSpPr/>
          <p:nvPr/>
        </p:nvCxnSpPr>
        <p:spPr>
          <a:xfrm>
            <a:off x="2590800" y="3404246"/>
            <a:ext cx="914400" cy="1110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3FAEB0-3A3D-4EBA-8DFA-BD51EC260E25}"/>
              </a:ext>
            </a:extLst>
          </p:cNvPr>
          <p:cNvCxnSpPr/>
          <p:nvPr/>
        </p:nvCxnSpPr>
        <p:spPr>
          <a:xfrm flipH="1">
            <a:off x="5105400" y="3404246"/>
            <a:ext cx="76200" cy="9391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E772EB-B231-40D3-A3FE-F1B6A850ACC3}"/>
              </a:ext>
            </a:extLst>
          </p:cNvPr>
          <p:cNvCxnSpPr/>
          <p:nvPr/>
        </p:nvCxnSpPr>
        <p:spPr>
          <a:xfrm flipH="1">
            <a:off x="6324600" y="3852835"/>
            <a:ext cx="2809603" cy="871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Leonhard Euler - Wikipedia">
            <a:extLst>
              <a:ext uri="{FF2B5EF4-FFF2-40B4-BE49-F238E27FC236}">
                <a16:creationId xmlns:a16="http://schemas.microsoft.com/office/drawing/2014/main" id="{B596C2BF-0D0C-4535-923D-95D481067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269" y="1401232"/>
            <a:ext cx="1102559" cy="142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3207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3048000" y="3377753"/>
            <a:ext cx="5562600" cy="89018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462915" marR="5080" indent="-450850">
              <a:lnSpc>
                <a:spcPct val="100600"/>
              </a:lnSpc>
              <a:spcBef>
                <a:spcPts val="1995"/>
              </a:spcBef>
            </a:pPr>
            <a:r>
              <a:rPr sz="2800" spc="-25" dirty="0">
                <a:latin typeface="Arial"/>
                <a:cs typeface="Arial"/>
              </a:rPr>
              <a:t>Q: </a:t>
            </a:r>
            <a:r>
              <a:rPr sz="2800" spc="-55" dirty="0">
                <a:latin typeface="Arial"/>
                <a:cs typeface="Arial"/>
              </a:rPr>
              <a:t>Is </a:t>
            </a:r>
            <a:r>
              <a:rPr sz="2800" spc="-15" dirty="0">
                <a:latin typeface="Arial"/>
                <a:cs typeface="Arial"/>
              </a:rPr>
              <a:t>the </a:t>
            </a:r>
            <a:r>
              <a:rPr sz="2800" spc="5" dirty="0">
                <a:latin typeface="Arial"/>
                <a:cs typeface="Arial"/>
              </a:rPr>
              <a:t>outcome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50" dirty="0">
                <a:latin typeface="Arial"/>
                <a:cs typeface="Arial"/>
              </a:rPr>
              <a:t>a </a:t>
            </a:r>
            <a:r>
              <a:rPr lang="en-US" sz="2800" dirty="0">
                <a:latin typeface="Arial"/>
                <a:cs typeface="Arial"/>
              </a:rPr>
              <a:t>football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game </a:t>
            </a:r>
            <a:r>
              <a:rPr sz="2800" spc="-60" dirty="0">
                <a:latin typeface="Arial"/>
                <a:cs typeface="Arial"/>
              </a:rPr>
              <a:t>(at </a:t>
            </a:r>
            <a:r>
              <a:rPr sz="2800" spc="-20" dirty="0">
                <a:latin typeface="Arial"/>
                <a:cs typeface="Arial"/>
              </a:rPr>
              <a:t>this </a:t>
            </a:r>
            <a:r>
              <a:rPr sz="2800" spc="-75" dirty="0">
                <a:latin typeface="Arial"/>
                <a:cs typeface="Arial"/>
              </a:rPr>
              <a:t>level)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random?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80398" y="4941575"/>
            <a:ext cx="5430202" cy="12926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110"/>
              </a:spcBef>
            </a:pPr>
            <a:r>
              <a:rPr sz="2800" spc="-55" dirty="0">
                <a:latin typeface="Arial"/>
                <a:cs typeface="Arial"/>
              </a:rPr>
              <a:t>In </a:t>
            </a:r>
            <a:r>
              <a:rPr sz="2800" spc="-10" dirty="0">
                <a:latin typeface="Arial"/>
                <a:cs typeface="Arial"/>
              </a:rPr>
              <a:t>other </a:t>
            </a:r>
            <a:r>
              <a:rPr sz="2800" spc="5" dirty="0">
                <a:latin typeface="Arial"/>
                <a:cs typeface="Arial"/>
              </a:rPr>
              <a:t>words, </a:t>
            </a:r>
            <a:r>
              <a:rPr sz="2800" spc="-40" dirty="0">
                <a:latin typeface="Arial"/>
                <a:cs typeface="Arial"/>
              </a:rPr>
              <a:t>is </a:t>
            </a:r>
            <a:r>
              <a:rPr sz="2800" spc="-15" dirty="0">
                <a:latin typeface="Arial"/>
                <a:cs typeface="Arial"/>
              </a:rPr>
              <a:t>the </a:t>
            </a:r>
            <a:r>
              <a:rPr sz="2800" spc="-10" dirty="0">
                <a:latin typeface="Arial"/>
                <a:cs typeface="Arial"/>
              </a:rPr>
              <a:t>number of </a:t>
            </a:r>
            <a:r>
              <a:rPr sz="2800" spc="-25" dirty="0">
                <a:latin typeface="Arial"/>
                <a:cs typeface="Arial"/>
              </a:rPr>
              <a:t>goals </a:t>
            </a:r>
            <a:r>
              <a:rPr sz="2800" spc="-15" dirty="0">
                <a:latin typeface="Arial"/>
                <a:cs typeface="Arial"/>
              </a:rPr>
              <a:t>per team </a:t>
            </a:r>
            <a:r>
              <a:rPr sz="2800" spc="-5" dirty="0">
                <a:latin typeface="Arial"/>
                <a:cs typeface="Arial"/>
              </a:rPr>
              <a:t>distributed </a:t>
            </a:r>
            <a:r>
              <a:rPr sz="2800" spc="-40" dirty="0">
                <a:latin typeface="Arial"/>
                <a:cs typeface="Arial"/>
              </a:rPr>
              <a:t>as </a:t>
            </a:r>
            <a:r>
              <a:rPr sz="2800" spc="-5" dirty="0">
                <a:latin typeface="Arial"/>
                <a:cs typeface="Arial"/>
              </a:rPr>
              <a:t>expected </a:t>
            </a:r>
            <a:r>
              <a:rPr sz="2800" spc="-10" dirty="0">
                <a:latin typeface="Arial"/>
                <a:cs typeface="Arial"/>
              </a:rPr>
              <a:t>by </a:t>
            </a:r>
            <a:r>
              <a:rPr sz="2800" spc="-20" dirty="0">
                <a:latin typeface="Arial"/>
                <a:cs typeface="Arial"/>
              </a:rPr>
              <a:t>pure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chance?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12"/>
          <p:cNvSpPr>
            <a:spLocks noChangeAspect="1"/>
          </p:cNvSpPr>
          <p:nvPr/>
        </p:nvSpPr>
        <p:spPr>
          <a:xfrm>
            <a:off x="685800" y="3793683"/>
            <a:ext cx="1828800" cy="1830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506990-D766-48C1-BA9E-DFDE0B876282}"/>
              </a:ext>
            </a:extLst>
          </p:cNvPr>
          <p:cNvSpPr txBox="1"/>
          <p:nvPr/>
        </p:nvSpPr>
        <p:spPr>
          <a:xfrm>
            <a:off x="981018" y="1266085"/>
            <a:ext cx="809636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63830" algn="ctr">
              <a:tabLst>
                <a:tab pos="1925955" algn="l"/>
              </a:tabLst>
            </a:pPr>
            <a:r>
              <a:rPr lang="en-GB" sz="4400" spc="-45" dirty="0">
                <a:solidFill>
                  <a:srgbClr val="2F5597"/>
                </a:solidFill>
                <a:latin typeface="Arial"/>
                <a:cs typeface="Arial"/>
              </a:rPr>
              <a:t>Example: </a:t>
            </a:r>
            <a:r>
              <a:rPr lang="en-GB" sz="4400" spc="-20" dirty="0">
                <a:solidFill>
                  <a:srgbClr val="2F5597"/>
                </a:solidFill>
                <a:latin typeface="Arial"/>
                <a:cs typeface="Arial"/>
              </a:rPr>
              <a:t>Number of </a:t>
            </a:r>
            <a:r>
              <a:rPr lang="en-GB" sz="4400" spc="-35" dirty="0">
                <a:solidFill>
                  <a:srgbClr val="2F5597"/>
                </a:solidFill>
                <a:latin typeface="Arial"/>
                <a:cs typeface="Arial"/>
              </a:rPr>
              <a:t>goals </a:t>
            </a:r>
            <a:r>
              <a:rPr lang="en-GB" sz="4400" spc="-25" dirty="0">
                <a:solidFill>
                  <a:srgbClr val="2F5597"/>
                </a:solidFill>
                <a:latin typeface="Arial"/>
                <a:cs typeface="Arial"/>
              </a:rPr>
              <a:t>per </a:t>
            </a:r>
            <a:r>
              <a:rPr lang="en-GB" sz="4400" spc="-40" dirty="0">
                <a:solidFill>
                  <a:srgbClr val="2F5597"/>
                </a:solidFill>
                <a:latin typeface="Arial"/>
                <a:cs typeface="Arial"/>
              </a:rPr>
              <a:t>side </a:t>
            </a:r>
            <a:r>
              <a:rPr lang="en-GB" sz="4400" spc="-60" dirty="0">
                <a:solidFill>
                  <a:srgbClr val="2F5597"/>
                </a:solidFill>
                <a:latin typeface="Arial"/>
                <a:cs typeface="Arial"/>
              </a:rPr>
              <a:t>in </a:t>
            </a:r>
            <a:r>
              <a:rPr lang="en-GB" sz="4400" spc="-35" dirty="0">
                <a:solidFill>
                  <a:srgbClr val="2F5597"/>
                </a:solidFill>
                <a:latin typeface="Arial"/>
                <a:cs typeface="Arial"/>
              </a:rPr>
              <a:t>World </a:t>
            </a:r>
            <a:r>
              <a:rPr lang="en-GB" sz="4400" spc="-10" dirty="0">
                <a:solidFill>
                  <a:srgbClr val="2F5597"/>
                </a:solidFill>
                <a:latin typeface="Arial"/>
                <a:cs typeface="Arial"/>
              </a:rPr>
              <a:t>Cup</a:t>
            </a:r>
            <a:r>
              <a:rPr lang="en-GB" sz="4400" spc="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15" dirty="0">
                <a:solidFill>
                  <a:srgbClr val="2F5597"/>
                </a:solidFill>
                <a:latin typeface="Arial"/>
                <a:cs typeface="Arial"/>
              </a:rPr>
              <a:t>Soccer</a:t>
            </a:r>
            <a:endParaRPr lang="en-GB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66749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1600200"/>
            <a:ext cx="3815715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4400" spc="-70" dirty="0"/>
              <a:t>H</a:t>
            </a:r>
            <a:r>
              <a:rPr sz="4400" spc="-50" dirty="0"/>
              <a:t>y</a:t>
            </a:r>
            <a:r>
              <a:rPr sz="4400" spc="45" dirty="0"/>
              <a:t>p</a:t>
            </a:r>
            <a:r>
              <a:rPr sz="4400" spc="5" dirty="0"/>
              <a:t>o</a:t>
            </a:r>
            <a:r>
              <a:rPr sz="4400" spc="45" dirty="0"/>
              <a:t>t</a:t>
            </a:r>
            <a:r>
              <a:rPr sz="4400" spc="-45" dirty="0"/>
              <a:t>h</a:t>
            </a:r>
            <a:r>
              <a:rPr sz="4400" spc="-85" dirty="0"/>
              <a:t>e</a:t>
            </a:r>
            <a:r>
              <a:rPr sz="4400" spc="-40" dirty="0"/>
              <a:t>s</a:t>
            </a:r>
            <a:r>
              <a:rPr sz="4400" spc="-85" dirty="0"/>
              <a:t>e</a:t>
            </a:r>
            <a:r>
              <a:rPr sz="4400" spc="-3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6400" y="3124200"/>
            <a:ext cx="7086600" cy="2203807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R="603250" indent="-457200"/>
            <a:r>
              <a:rPr sz="2800" spc="-30" dirty="0">
                <a:latin typeface="Arial"/>
                <a:cs typeface="Arial"/>
              </a:rPr>
              <a:t>H</a:t>
            </a:r>
            <a:r>
              <a:rPr sz="2800" spc="15" dirty="0">
                <a:latin typeface="Arial"/>
                <a:cs typeface="Arial"/>
              </a:rPr>
              <a:t>0</a:t>
            </a:r>
            <a:r>
              <a:rPr sz="2800" spc="5" dirty="0">
                <a:latin typeface="Arial"/>
                <a:cs typeface="Arial"/>
              </a:rPr>
              <a:t>: </a:t>
            </a:r>
            <a:r>
              <a:rPr sz="2800" spc="-3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um</a:t>
            </a:r>
            <a:r>
              <a:rPr sz="2800" spc="45" dirty="0">
                <a:latin typeface="Arial"/>
                <a:cs typeface="Arial"/>
              </a:rPr>
              <a:t>b</a:t>
            </a:r>
            <a:r>
              <a:rPr sz="2800" spc="-50" dirty="0">
                <a:latin typeface="Arial"/>
                <a:cs typeface="Arial"/>
              </a:rPr>
              <a:t>er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goa</a:t>
            </a:r>
            <a:r>
              <a:rPr sz="2800" spc="-20" dirty="0">
                <a:latin typeface="Arial"/>
                <a:cs typeface="Arial"/>
              </a:rPr>
              <a:t>l</a:t>
            </a:r>
            <a:r>
              <a:rPr sz="2800" spc="-30" dirty="0">
                <a:latin typeface="Arial"/>
                <a:cs typeface="Arial"/>
              </a:rPr>
              <a:t>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45" dirty="0">
                <a:latin typeface="Arial"/>
                <a:cs typeface="Arial"/>
              </a:rPr>
              <a:t>p</a:t>
            </a:r>
            <a:r>
              <a:rPr sz="2800" spc="-50" dirty="0">
                <a:latin typeface="Arial"/>
                <a:cs typeface="Arial"/>
              </a:rPr>
              <a:t>er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s</a:t>
            </a:r>
            <a:r>
              <a:rPr sz="2800" spc="-35" dirty="0">
                <a:latin typeface="Arial"/>
                <a:cs typeface="Arial"/>
              </a:rPr>
              <a:t>i</a:t>
            </a:r>
            <a:r>
              <a:rPr sz="2800" spc="45" dirty="0">
                <a:latin typeface="Arial"/>
                <a:cs typeface="Arial"/>
              </a:rPr>
              <a:t>d</a:t>
            </a:r>
            <a:r>
              <a:rPr sz="2800" spc="-45" dirty="0">
                <a:latin typeface="Arial"/>
                <a:cs typeface="Arial"/>
              </a:rPr>
              <a:t>e  </a:t>
            </a:r>
            <a:r>
              <a:rPr sz="2800" b="1" spc="-20" dirty="0">
                <a:latin typeface="Arial"/>
                <a:cs typeface="Arial"/>
              </a:rPr>
              <a:t>follows </a:t>
            </a:r>
            <a:r>
              <a:rPr sz="2800" b="1" spc="-65" dirty="0">
                <a:latin typeface="Arial"/>
                <a:cs typeface="Arial"/>
              </a:rPr>
              <a:t>a </a:t>
            </a:r>
            <a:r>
              <a:rPr sz="2800" b="1" spc="-30" dirty="0">
                <a:latin typeface="Arial"/>
                <a:cs typeface="Arial"/>
              </a:rPr>
              <a:t>Poisson</a:t>
            </a:r>
            <a:r>
              <a:rPr sz="2800" b="1" spc="85" dirty="0">
                <a:latin typeface="Arial"/>
                <a:cs typeface="Arial"/>
              </a:rPr>
              <a:t> </a:t>
            </a:r>
            <a:r>
              <a:rPr sz="2800" b="1" spc="-15" dirty="0">
                <a:latin typeface="Arial"/>
                <a:cs typeface="Arial"/>
              </a:rPr>
              <a:t>distribution</a:t>
            </a:r>
            <a:r>
              <a:rPr sz="2800" spc="-15" dirty="0">
                <a:latin typeface="Arial"/>
                <a:cs typeface="Arial"/>
              </a:rPr>
              <a:t>.</a:t>
            </a:r>
            <a:r>
              <a:rPr lang="en-US" sz="2800" spc="-15" dirty="0">
                <a:latin typeface="Arial"/>
                <a:cs typeface="Arial"/>
              </a:rPr>
              <a:t> (i.e. random)</a:t>
            </a:r>
            <a:endParaRPr sz="2800" dirty="0">
              <a:latin typeface="Arial"/>
              <a:cs typeface="Arial"/>
            </a:endParaRPr>
          </a:p>
          <a:p>
            <a:pPr indent="-457200"/>
            <a:endParaRPr sz="2800" dirty="0">
              <a:latin typeface="Arial"/>
              <a:cs typeface="Arial"/>
            </a:endParaRPr>
          </a:p>
          <a:p>
            <a:pPr marR="5080" indent="-457200">
              <a:tabLst>
                <a:tab pos="476250" algn="l"/>
              </a:tabLst>
            </a:pPr>
            <a:r>
              <a:rPr sz="2800" spc="-25" dirty="0">
                <a:latin typeface="Arial"/>
                <a:cs typeface="Arial"/>
              </a:rPr>
              <a:t>HA:</a:t>
            </a:r>
            <a:r>
              <a:rPr lang="en-US" sz="2800" spc="-2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Number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30" dirty="0">
                <a:latin typeface="Arial"/>
                <a:cs typeface="Arial"/>
              </a:rPr>
              <a:t>goals </a:t>
            </a:r>
            <a:r>
              <a:rPr sz="2800" spc="-15" dirty="0">
                <a:latin typeface="Arial"/>
                <a:cs typeface="Arial"/>
              </a:rPr>
              <a:t>per </a:t>
            </a:r>
            <a:r>
              <a:rPr sz="2800" spc="-30" dirty="0">
                <a:latin typeface="Arial"/>
                <a:cs typeface="Arial"/>
              </a:rPr>
              <a:t>side </a:t>
            </a:r>
            <a:r>
              <a:rPr sz="2800" spc="-10" dirty="0">
                <a:latin typeface="Arial"/>
                <a:cs typeface="Arial"/>
              </a:rPr>
              <a:t>does  </a:t>
            </a:r>
            <a:r>
              <a:rPr sz="2800" spc="5" dirty="0">
                <a:latin typeface="Arial"/>
                <a:cs typeface="Arial"/>
              </a:rPr>
              <a:t>not </a:t>
            </a:r>
            <a:r>
              <a:rPr sz="2800" spc="-20" dirty="0">
                <a:latin typeface="Arial"/>
                <a:cs typeface="Arial"/>
              </a:rPr>
              <a:t>follow </a:t>
            </a:r>
            <a:r>
              <a:rPr sz="2800" spc="-65" dirty="0">
                <a:latin typeface="Arial"/>
                <a:cs typeface="Arial"/>
              </a:rPr>
              <a:t>a </a:t>
            </a:r>
            <a:r>
              <a:rPr sz="2800" spc="-30" dirty="0">
                <a:latin typeface="Arial"/>
                <a:cs typeface="Arial"/>
              </a:rPr>
              <a:t>Poisson</a:t>
            </a:r>
            <a:r>
              <a:rPr sz="2800" spc="10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distribution.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8200" y="838200"/>
            <a:ext cx="71628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World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Cup </a:t>
            </a:r>
            <a:r>
              <a:rPr sz="4400" spc="10" dirty="0">
                <a:solidFill>
                  <a:srgbClr val="2F5597"/>
                </a:solidFill>
                <a:latin typeface="Arial"/>
                <a:cs typeface="Arial"/>
              </a:rPr>
              <a:t>2002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scores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5" name="object 5"/>
          <p:cNvSpPr>
            <a:spLocks noChangeAspect="1"/>
          </p:cNvSpPr>
          <p:nvPr/>
        </p:nvSpPr>
        <p:spPr>
          <a:xfrm>
            <a:off x="1447800" y="2209800"/>
            <a:ext cx="7052903" cy="46293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59233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33400" y="688768"/>
            <a:ext cx="8458200" cy="140743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R="5080"/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Number of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goals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for </a:t>
            </a:r>
            <a:r>
              <a:rPr sz="4400" spc="-75" dirty="0">
                <a:solidFill>
                  <a:srgbClr val="2F5597"/>
                </a:solidFill>
                <a:latin typeface="Arial"/>
                <a:cs typeface="Arial"/>
              </a:rPr>
              <a:t>a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team 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(World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Cup</a:t>
            </a:r>
            <a:r>
              <a:rPr sz="4400" spc="7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2002)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ChangeAspect="1"/>
          </p:cNvSpPr>
          <p:nvPr/>
        </p:nvSpPr>
        <p:spPr>
          <a:xfrm>
            <a:off x="1976246" y="2590800"/>
            <a:ext cx="6105907" cy="4571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95195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6">
            <a:extLst>
              <a:ext uri="{FF2B5EF4-FFF2-40B4-BE49-F238E27FC236}">
                <a16:creationId xmlns:a16="http://schemas.microsoft.com/office/drawing/2014/main" id="{41C9512F-24DA-47DE-ADBD-EA6A0245E464}"/>
              </a:ext>
            </a:extLst>
          </p:cNvPr>
          <p:cNvSpPr txBox="1"/>
          <p:nvPr/>
        </p:nvSpPr>
        <p:spPr>
          <a:xfrm>
            <a:off x="533400" y="688768"/>
            <a:ext cx="8458200" cy="140743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R="5080"/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Number of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goals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for </a:t>
            </a:r>
            <a:r>
              <a:rPr sz="4400" spc="-75" dirty="0">
                <a:solidFill>
                  <a:srgbClr val="2F5597"/>
                </a:solidFill>
                <a:latin typeface="Arial"/>
                <a:cs typeface="Arial"/>
              </a:rPr>
              <a:t>a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team 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(World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Cup</a:t>
            </a:r>
            <a:r>
              <a:rPr sz="4400" spc="7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2002)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49FEE6C9-1AD2-4BE0-BC66-A960AE748AD6}"/>
              </a:ext>
            </a:extLst>
          </p:cNvPr>
          <p:cNvSpPr>
            <a:spLocks noChangeAspect="1"/>
          </p:cNvSpPr>
          <p:nvPr/>
        </p:nvSpPr>
        <p:spPr>
          <a:xfrm>
            <a:off x="7360485" y="1600200"/>
            <a:ext cx="2367154" cy="1772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730D6-A32A-4DD9-943A-7A864BF5C546}"/>
              </a:ext>
            </a:extLst>
          </p:cNvPr>
          <p:cNvSpPr txBox="1"/>
          <p:nvPr/>
        </p:nvSpPr>
        <p:spPr>
          <a:xfrm>
            <a:off x="2514600" y="3362980"/>
            <a:ext cx="5029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4465">
              <a:lnSpc>
                <a:spcPct val="100000"/>
              </a:lnSpc>
              <a:spcBef>
                <a:spcPts val="120"/>
              </a:spcBef>
            </a:pPr>
            <a:r>
              <a:rPr lang="en-GB" sz="2800" spc="-55" dirty="0">
                <a:solidFill>
                  <a:srgbClr val="2F5597"/>
                </a:solidFill>
                <a:latin typeface="Arial"/>
                <a:cs typeface="Arial"/>
              </a:rPr>
              <a:t>What’s </a:t>
            </a:r>
            <a:r>
              <a:rPr lang="en-GB" sz="2800" spc="-25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lang="en-GB" sz="2800" spc="-40" dirty="0">
                <a:solidFill>
                  <a:srgbClr val="2F5597"/>
                </a:solidFill>
                <a:latin typeface="Arial"/>
                <a:cs typeface="Arial"/>
              </a:rPr>
              <a:t>mean</a:t>
            </a:r>
            <a:r>
              <a:rPr lang="en-GB" sz="2800" spc="-55" dirty="0">
                <a:solidFill>
                  <a:srgbClr val="2F5597"/>
                </a:solidFill>
                <a:latin typeface="Arial"/>
                <a:cs typeface="Arial"/>
              </a:rPr>
              <a:t>?</a:t>
            </a:r>
            <a:endParaRPr lang="en-GB" sz="2800" dirty="0">
              <a:latin typeface="Arial"/>
              <a:cs typeface="Arial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231DC0B-E59E-4F85-B479-A20E085E9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696" y="4388208"/>
            <a:ext cx="5847007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942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6">
            <a:extLst>
              <a:ext uri="{FF2B5EF4-FFF2-40B4-BE49-F238E27FC236}">
                <a16:creationId xmlns:a16="http://schemas.microsoft.com/office/drawing/2014/main" id="{92D2524C-28E5-4B48-8938-44C502EF203E}"/>
              </a:ext>
            </a:extLst>
          </p:cNvPr>
          <p:cNvSpPr txBox="1"/>
          <p:nvPr/>
        </p:nvSpPr>
        <p:spPr>
          <a:xfrm>
            <a:off x="533400" y="688768"/>
            <a:ext cx="8458200" cy="140743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R="5080"/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Number of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goals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for </a:t>
            </a:r>
            <a:r>
              <a:rPr sz="4400" spc="-75" dirty="0">
                <a:solidFill>
                  <a:srgbClr val="2F5597"/>
                </a:solidFill>
                <a:latin typeface="Arial"/>
                <a:cs typeface="Arial"/>
              </a:rPr>
              <a:t>a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team 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(World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Cup</a:t>
            </a:r>
            <a:r>
              <a:rPr sz="4400" spc="7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2002)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9" name="object 7">
            <a:extLst>
              <a:ext uri="{FF2B5EF4-FFF2-40B4-BE49-F238E27FC236}">
                <a16:creationId xmlns:a16="http://schemas.microsoft.com/office/drawing/2014/main" id="{50B9819D-B50F-43CE-B03F-6712F7ACCB9F}"/>
              </a:ext>
            </a:extLst>
          </p:cNvPr>
          <p:cNvSpPr>
            <a:spLocks noChangeAspect="1"/>
          </p:cNvSpPr>
          <p:nvPr/>
        </p:nvSpPr>
        <p:spPr>
          <a:xfrm>
            <a:off x="7360485" y="1600200"/>
            <a:ext cx="2367154" cy="1772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6F2FD5-63BD-4FAF-9A3D-BD9C582A98F4}"/>
              </a:ext>
            </a:extLst>
          </p:cNvPr>
          <p:cNvSpPr txBox="1"/>
          <p:nvPr/>
        </p:nvSpPr>
        <p:spPr>
          <a:xfrm>
            <a:off x="1295400" y="3372427"/>
            <a:ext cx="50292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4465">
              <a:lnSpc>
                <a:spcPct val="100000"/>
              </a:lnSpc>
              <a:spcBef>
                <a:spcPts val="120"/>
              </a:spcBef>
            </a:pPr>
            <a:r>
              <a:rPr lang="en-GB" sz="2800" spc="-55" dirty="0">
                <a:solidFill>
                  <a:srgbClr val="2F5597"/>
                </a:solidFill>
                <a:latin typeface="Arial"/>
                <a:cs typeface="Arial"/>
              </a:rPr>
              <a:t>What’s </a:t>
            </a:r>
            <a:r>
              <a:rPr lang="en-GB" sz="2800" spc="-25" dirty="0">
                <a:solidFill>
                  <a:srgbClr val="2F5597"/>
                </a:solidFill>
                <a:latin typeface="Arial"/>
                <a:cs typeface="Arial"/>
              </a:rPr>
              <a:t>the P</a:t>
            </a:r>
            <a:r>
              <a:rPr lang="en-GB" sz="2800" spc="-40" dirty="0">
                <a:solidFill>
                  <a:srgbClr val="2F5597"/>
                </a:solidFill>
                <a:latin typeface="Arial"/>
                <a:cs typeface="Arial"/>
              </a:rPr>
              <a:t>oisson probability (e.g. for scoring exactly 2 goals) with mean = 1.26</a:t>
            </a:r>
            <a:r>
              <a:rPr lang="en-GB" sz="2800" spc="-55" dirty="0">
                <a:solidFill>
                  <a:srgbClr val="2F5597"/>
                </a:solidFill>
                <a:latin typeface="Arial"/>
                <a:cs typeface="Arial"/>
              </a:rPr>
              <a:t>?</a:t>
            </a:r>
            <a:endParaRPr lang="en-GB" sz="2800" dirty="0">
              <a:latin typeface="Arial"/>
              <a:cs typeface="Arial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6E474FD-86C6-4B8D-BF27-C7DC2583E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953000"/>
            <a:ext cx="6751335" cy="1772226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3295015" y="2952607"/>
            <a:ext cx="2858770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spc="-40" dirty="0">
                <a:solidFill>
                  <a:srgbClr val="2F5597"/>
                </a:solidFill>
                <a:latin typeface="Arial"/>
                <a:cs typeface="Arial"/>
              </a:rPr>
              <a:t>Poisson </a:t>
            </a:r>
            <a:r>
              <a:rPr sz="2350" spc="-5" dirty="0">
                <a:solidFill>
                  <a:srgbClr val="2F5597"/>
                </a:solidFill>
                <a:latin typeface="Arial"/>
                <a:cs typeface="Arial"/>
              </a:rPr>
              <a:t>with </a:t>
            </a:r>
            <a:r>
              <a:rPr sz="2350" spc="15" dirty="0">
                <a:solidFill>
                  <a:srgbClr val="2F5597"/>
                </a:solidFill>
                <a:latin typeface="Symbol"/>
                <a:cs typeface="Symbol"/>
              </a:rPr>
              <a:t></a:t>
            </a:r>
            <a:r>
              <a:rPr sz="2350" spc="15" dirty="0">
                <a:solidFill>
                  <a:srgbClr val="2F5597"/>
                </a:solidFill>
                <a:latin typeface="Times New Roman"/>
                <a:cs typeface="Times New Roman"/>
              </a:rPr>
              <a:t> </a:t>
            </a:r>
            <a:r>
              <a:rPr sz="2350" spc="55" dirty="0">
                <a:solidFill>
                  <a:srgbClr val="2F5597"/>
                </a:solidFill>
                <a:latin typeface="Arial"/>
                <a:cs typeface="Arial"/>
              </a:rPr>
              <a:t>=</a:t>
            </a:r>
            <a:r>
              <a:rPr sz="2350" spc="1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350" spc="5" dirty="0">
                <a:solidFill>
                  <a:srgbClr val="2F5597"/>
                </a:solidFill>
                <a:latin typeface="Arial"/>
                <a:cs typeface="Arial"/>
              </a:rPr>
              <a:t>1.26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16" name="object 16"/>
          <p:cNvSpPr>
            <a:spLocks noChangeAspect="1"/>
          </p:cNvSpPr>
          <p:nvPr/>
        </p:nvSpPr>
        <p:spPr>
          <a:xfrm>
            <a:off x="838200" y="3901884"/>
            <a:ext cx="4753387" cy="3024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90312"/>
              </p:ext>
            </p:extLst>
          </p:nvPr>
        </p:nvGraphicFramePr>
        <p:xfrm>
          <a:off x="6400800" y="3810000"/>
          <a:ext cx="2133600" cy="31540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92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Goals (X)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Pr[X]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2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171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0.284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6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0.357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0.225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6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0.095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0.030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2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0.008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6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0.002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6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2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Symbol"/>
                          <a:cs typeface="Symbol"/>
                        </a:rPr>
                        <a:t>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190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7" name="object 6">
            <a:extLst>
              <a:ext uri="{FF2B5EF4-FFF2-40B4-BE49-F238E27FC236}">
                <a16:creationId xmlns:a16="http://schemas.microsoft.com/office/drawing/2014/main" id="{E372BEB7-820D-4D89-BEAC-0D4CABE10876}"/>
              </a:ext>
            </a:extLst>
          </p:cNvPr>
          <p:cNvSpPr txBox="1"/>
          <p:nvPr/>
        </p:nvSpPr>
        <p:spPr>
          <a:xfrm>
            <a:off x="533400" y="688768"/>
            <a:ext cx="8458200" cy="140743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R="5080"/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Number of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goals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for </a:t>
            </a:r>
            <a:r>
              <a:rPr sz="4400" spc="-75" dirty="0">
                <a:solidFill>
                  <a:srgbClr val="2F5597"/>
                </a:solidFill>
                <a:latin typeface="Arial"/>
                <a:cs typeface="Arial"/>
              </a:rPr>
              <a:t>a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team 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(World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Cup</a:t>
            </a:r>
            <a:r>
              <a:rPr sz="4400" spc="7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2002)</a:t>
            </a:r>
            <a:endParaRPr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07218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3124200" y="2485282"/>
            <a:ext cx="2746375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spc="-55" dirty="0">
                <a:solidFill>
                  <a:srgbClr val="2F5597"/>
                </a:solidFill>
                <a:latin typeface="Arial"/>
                <a:cs typeface="Arial"/>
              </a:rPr>
              <a:t>Finding </a:t>
            </a:r>
            <a:r>
              <a:rPr sz="2350" spc="-25" dirty="0">
                <a:solidFill>
                  <a:srgbClr val="2F5597"/>
                </a:solidFill>
                <a:latin typeface="Arial"/>
                <a:cs typeface="Arial"/>
              </a:rPr>
              <a:t>the</a:t>
            </a:r>
            <a:r>
              <a:rPr sz="2350" spc="-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350" i="1" spc="-35" dirty="0">
                <a:solidFill>
                  <a:srgbClr val="2F5597"/>
                </a:solidFill>
                <a:latin typeface="Arial"/>
                <a:cs typeface="Arial"/>
              </a:rPr>
              <a:t>Expected</a:t>
            </a:r>
            <a:endParaRPr sz="2350" dirty="0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411275"/>
              </p:ext>
            </p:extLst>
          </p:nvPr>
        </p:nvGraphicFramePr>
        <p:xfrm>
          <a:off x="1007452" y="3429000"/>
          <a:ext cx="4478948" cy="3707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2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144">
                <a:tc>
                  <a:txBody>
                    <a:bodyPr/>
                    <a:lstStyle/>
                    <a:p>
                      <a:pPr marR="354330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lang="en-US" sz="2000" dirty="0">
                          <a:latin typeface="Arial"/>
                          <a:cs typeface="Arial"/>
                        </a:rPr>
                        <a:t>Goals (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X</a:t>
                      </a:r>
                      <a:r>
                        <a:rPr lang="en-US" sz="2000" dirty="0">
                          <a:latin typeface="Arial"/>
                          <a:cs typeface="Arial"/>
                        </a:rPr>
                        <a:t>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15" dirty="0">
                          <a:latin typeface="Arial"/>
                          <a:cs typeface="Arial"/>
                        </a:rPr>
                        <a:t>Pr[X]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i="1" spc="-10" dirty="0">
                          <a:latin typeface="Arial"/>
                          <a:cs typeface="Arial"/>
                        </a:rPr>
                        <a:t>Expected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144">
                <a:tc>
                  <a:txBody>
                    <a:bodyPr/>
                    <a:lstStyle/>
                    <a:p>
                      <a:pPr marR="36258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0.284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36.3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144">
                <a:tc>
                  <a:txBody>
                    <a:bodyPr/>
                    <a:lstStyle/>
                    <a:p>
                      <a:pPr marR="362585" algn="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0.357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45.7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144">
                <a:tc>
                  <a:txBody>
                    <a:bodyPr/>
                    <a:lstStyle/>
                    <a:p>
                      <a:pPr marR="36258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0.225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28.8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144">
                <a:tc>
                  <a:txBody>
                    <a:bodyPr/>
                    <a:lstStyle/>
                    <a:p>
                      <a:pPr marR="36258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0.095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12.1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144">
                <a:tc>
                  <a:txBody>
                    <a:bodyPr/>
                    <a:lstStyle/>
                    <a:p>
                      <a:pPr marR="36258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0.030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3.8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144">
                <a:tc>
                  <a:txBody>
                    <a:bodyPr/>
                    <a:lstStyle/>
                    <a:p>
                      <a:pPr marR="362585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0.008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1.0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44">
                <a:tc>
                  <a:txBody>
                    <a:bodyPr/>
                    <a:lstStyle/>
                    <a:p>
                      <a:pPr marR="36258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0.002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0.2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570">
                <a:tc>
                  <a:txBody>
                    <a:bodyPr/>
                    <a:lstStyle/>
                    <a:p>
                      <a:pPr marR="36258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0.04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144">
                <a:tc>
                  <a:txBody>
                    <a:bodyPr/>
                    <a:lstStyle/>
                    <a:p>
                      <a:pPr marR="32194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10" dirty="0">
                          <a:latin typeface="Symbol"/>
                          <a:cs typeface="Symbol"/>
                        </a:rPr>
                        <a:t>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0.007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5870575" y="5499199"/>
            <a:ext cx="338455" cy="14946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600" spc="5" dirty="0">
                <a:latin typeface="Arial"/>
                <a:cs typeface="Arial"/>
              </a:rPr>
              <a:t>}</a:t>
            </a:r>
            <a:endParaRPr sz="96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93205" y="6246519"/>
            <a:ext cx="2169795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-55" dirty="0">
                <a:latin typeface="Arial"/>
                <a:cs typeface="Arial"/>
              </a:rPr>
              <a:t>Too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small!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8AC5F49F-93BB-43AC-B557-FEE74322AFE7}"/>
              </a:ext>
            </a:extLst>
          </p:cNvPr>
          <p:cNvSpPr txBox="1"/>
          <p:nvPr/>
        </p:nvSpPr>
        <p:spPr>
          <a:xfrm>
            <a:off x="533400" y="688768"/>
            <a:ext cx="8458200" cy="140743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R="5080"/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Number of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goals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for </a:t>
            </a:r>
            <a:r>
              <a:rPr sz="4400" spc="-75" dirty="0">
                <a:solidFill>
                  <a:srgbClr val="2F5597"/>
                </a:solidFill>
                <a:latin typeface="Arial"/>
                <a:cs typeface="Arial"/>
              </a:rPr>
              <a:t>a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team 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(World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Cup</a:t>
            </a:r>
            <a:r>
              <a:rPr sz="4400" spc="7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2002)</a:t>
            </a:r>
            <a:endParaRPr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0375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/>
          <p:nvPr/>
        </p:nvSpPr>
        <p:spPr>
          <a:xfrm>
            <a:off x="1004011" y="2709410"/>
            <a:ext cx="2743200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800" spc="-40" dirty="0">
                <a:solidFill>
                  <a:srgbClr val="2F5597"/>
                </a:solidFill>
                <a:latin typeface="Arial"/>
                <a:cs typeface="Arial"/>
              </a:rPr>
              <a:t>Calculating</a:t>
            </a:r>
            <a:r>
              <a:rPr sz="2800" i="1" spc="-7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2F5597"/>
                </a:solidFill>
                <a:latin typeface="Symbol"/>
                <a:cs typeface="Symbol"/>
              </a:rPr>
              <a:t></a:t>
            </a:r>
            <a:r>
              <a:rPr sz="2800" i="1" spc="-52" baseline="25089" dirty="0">
                <a:solidFill>
                  <a:srgbClr val="2F5597"/>
                </a:solidFill>
                <a:latin typeface="Arial"/>
                <a:cs typeface="Arial"/>
              </a:rPr>
              <a:t>2</a:t>
            </a:r>
            <a:endParaRPr sz="2800" baseline="25089" dirty="0">
              <a:latin typeface="Arial"/>
              <a:cs typeface="Arial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189665"/>
              </p:ext>
            </p:extLst>
          </p:nvPr>
        </p:nvGraphicFramePr>
        <p:xfrm>
          <a:off x="609600" y="4038600"/>
          <a:ext cx="7848600" cy="3493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8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25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095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171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i="1" spc="-10" dirty="0">
                          <a:latin typeface="Arial"/>
                          <a:cs typeface="Arial"/>
                        </a:rPr>
                        <a:t>Expected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i="1" spc="-10" dirty="0">
                          <a:latin typeface="Arial"/>
                          <a:cs typeface="Arial"/>
                        </a:rPr>
                        <a:t>Observed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6055" algn="r">
                        <a:lnSpc>
                          <a:spcPts val="160"/>
                        </a:lnSpc>
                      </a:pPr>
                      <a:endParaRPr lang="en-US" sz="1800" spc="-15" baseline="-3703" dirty="0">
                        <a:latin typeface="Symbol"/>
                        <a:cs typeface="Symbol"/>
                      </a:endParaRPr>
                    </a:p>
                    <a:p>
                      <a:pPr marR="7620" algn="ctr">
                        <a:lnSpc>
                          <a:spcPts val="665"/>
                        </a:lnSpc>
                      </a:pPr>
                      <a:endParaRPr lang="en-US" sz="1800" spc="-15" baseline="-3703" dirty="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36.3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37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0.013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45.7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0.037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28.8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30" dirty="0">
                          <a:latin typeface="Arial"/>
                          <a:cs typeface="Arial"/>
                        </a:rPr>
                        <a:t>0.113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12.1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0.067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4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5" dirty="0">
                          <a:latin typeface="Symbol"/>
                          <a:cs typeface="Symbol"/>
                        </a:rPr>
                        <a:t>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5.0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0.200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" name="object 6">
            <a:extLst>
              <a:ext uri="{FF2B5EF4-FFF2-40B4-BE49-F238E27FC236}">
                <a16:creationId xmlns:a16="http://schemas.microsoft.com/office/drawing/2014/main" id="{D77FE1E5-96B9-4B2D-8DAC-167CD73F166F}"/>
              </a:ext>
            </a:extLst>
          </p:cNvPr>
          <p:cNvSpPr txBox="1"/>
          <p:nvPr/>
        </p:nvSpPr>
        <p:spPr>
          <a:xfrm>
            <a:off x="533400" y="688768"/>
            <a:ext cx="8458200" cy="140743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R="5080"/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Number of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goals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for </a:t>
            </a:r>
            <a:r>
              <a:rPr sz="4400" spc="-75" dirty="0">
                <a:solidFill>
                  <a:srgbClr val="2F5597"/>
                </a:solidFill>
                <a:latin typeface="Arial"/>
                <a:cs typeface="Arial"/>
              </a:rPr>
              <a:t>a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team 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(World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Cup</a:t>
            </a:r>
            <a:r>
              <a:rPr sz="4400" spc="7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2002)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5299636-570A-46A2-BBB8-7C5FD6A98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355108"/>
            <a:ext cx="5700580" cy="133274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3E9580-5590-4C4C-9840-4FC6ADBF8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4114800"/>
            <a:ext cx="2616343" cy="66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2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414905" y="3733800"/>
            <a:ext cx="522859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 marR="60325" algn="ctr">
              <a:spcBef>
                <a:spcPts val="2190"/>
              </a:spcBef>
            </a:pPr>
            <a:r>
              <a:rPr sz="2800" spc="-35" dirty="0">
                <a:latin typeface="Arial"/>
                <a:cs typeface="Arial"/>
              </a:rPr>
              <a:t>Compares </a:t>
            </a:r>
            <a:r>
              <a:rPr sz="2800" spc="-15" dirty="0">
                <a:latin typeface="Arial"/>
                <a:cs typeface="Arial"/>
              </a:rPr>
              <a:t>counts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0" dirty="0">
                <a:latin typeface="Arial"/>
                <a:cs typeface="Arial"/>
              </a:rPr>
              <a:t>a </a:t>
            </a:r>
            <a:r>
              <a:rPr sz="2800" spc="-30" dirty="0">
                <a:latin typeface="Arial"/>
                <a:cs typeface="Arial"/>
              </a:rPr>
              <a:t>discrete </a:t>
            </a:r>
            <a:r>
              <a:rPr sz="2800" spc="-25" dirty="0">
                <a:latin typeface="Arial"/>
                <a:cs typeface="Arial"/>
              </a:rPr>
              <a:t>probability distribution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2232B9-E7E6-45C6-917A-486D56627E6D}"/>
              </a:ext>
            </a:extLst>
          </p:cNvPr>
          <p:cNvSpPr txBox="1"/>
          <p:nvPr/>
        </p:nvSpPr>
        <p:spPr>
          <a:xfrm>
            <a:off x="1849437" y="1981200"/>
            <a:ext cx="5996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00"/>
              </a:spcBef>
            </a:pPr>
            <a:r>
              <a:rPr lang="en-GB" sz="4400" spc="5" dirty="0">
                <a:solidFill>
                  <a:srgbClr val="2F5597"/>
                </a:solidFill>
                <a:latin typeface="Symbol"/>
                <a:cs typeface="Symbol"/>
              </a:rPr>
              <a:t></a:t>
            </a:r>
            <a:r>
              <a:rPr lang="en-GB" sz="4400" spc="7" baseline="26819" dirty="0">
                <a:solidFill>
                  <a:srgbClr val="2F5597"/>
                </a:solidFill>
                <a:latin typeface="Arial"/>
                <a:cs typeface="Arial"/>
              </a:rPr>
              <a:t>2 </a:t>
            </a:r>
            <a:r>
              <a:rPr lang="en-GB" sz="4400" spc="-10" dirty="0">
                <a:solidFill>
                  <a:srgbClr val="2F5597"/>
                </a:solidFill>
                <a:latin typeface="Arial"/>
                <a:cs typeface="Arial"/>
              </a:rPr>
              <a:t>Goodness-of-fit</a:t>
            </a:r>
            <a:r>
              <a:rPr lang="en-GB" sz="4400" spc="-25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10" dirty="0">
                <a:solidFill>
                  <a:srgbClr val="2F5597"/>
                </a:solidFill>
                <a:latin typeface="Arial"/>
                <a:cs typeface="Arial"/>
              </a:rPr>
              <a:t>test</a:t>
            </a:r>
            <a:endParaRPr lang="en-GB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03685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800" y="2720158"/>
            <a:ext cx="3531870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-65" dirty="0"/>
              <a:t>Degrees </a:t>
            </a:r>
            <a:r>
              <a:rPr sz="2800" spc="-15" dirty="0"/>
              <a:t>of</a:t>
            </a:r>
            <a:r>
              <a:rPr sz="2800" spc="15" dirty="0"/>
              <a:t> </a:t>
            </a:r>
            <a:r>
              <a:rPr sz="2800" spc="-35" dirty="0"/>
              <a:t>freedom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4863" y="4191000"/>
            <a:ext cx="8789670" cy="2029402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462915" algn="l"/>
              </a:tabLst>
            </a:pPr>
            <a:r>
              <a:rPr sz="2800" i="1" spc="-10" dirty="0">
                <a:latin typeface="Arial"/>
                <a:cs typeface="Arial"/>
              </a:rPr>
              <a:t>df </a:t>
            </a:r>
            <a:r>
              <a:rPr lang="en-US" sz="2800" i="1" spc="-1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=	</a:t>
            </a:r>
            <a:r>
              <a:rPr sz="2800" spc="-45" dirty="0">
                <a:latin typeface="Arial"/>
                <a:cs typeface="Arial"/>
              </a:rPr>
              <a:t>(Number </a:t>
            </a:r>
            <a:r>
              <a:rPr sz="2800" spc="-20" dirty="0">
                <a:latin typeface="Arial"/>
                <a:cs typeface="Arial"/>
              </a:rPr>
              <a:t>of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categories)</a:t>
            </a:r>
            <a:endParaRPr sz="2800" dirty="0">
              <a:latin typeface="Arial"/>
              <a:cs typeface="Arial"/>
            </a:endParaRPr>
          </a:p>
          <a:p>
            <a:pPr marL="462915">
              <a:lnSpc>
                <a:spcPct val="100000"/>
              </a:lnSpc>
              <a:spcBef>
                <a:spcPts val="585"/>
              </a:spcBef>
            </a:pPr>
            <a:r>
              <a:rPr sz="2800" spc="-75" dirty="0">
                <a:latin typeface="Arial"/>
                <a:cs typeface="Arial"/>
              </a:rPr>
              <a:t>– </a:t>
            </a:r>
            <a:r>
              <a:rPr lang="en-US" sz="2800" spc="-75" dirty="0">
                <a:latin typeface="Arial"/>
                <a:cs typeface="Arial"/>
              </a:rPr>
              <a:t>  </a:t>
            </a:r>
            <a:r>
              <a:rPr sz="2800" spc="-45" dirty="0">
                <a:latin typeface="Arial"/>
                <a:cs typeface="Arial"/>
              </a:rPr>
              <a:t>(Number </a:t>
            </a:r>
            <a:r>
              <a:rPr sz="2800" spc="-20" dirty="0">
                <a:latin typeface="Arial"/>
                <a:cs typeface="Arial"/>
              </a:rPr>
              <a:t>of </a:t>
            </a:r>
            <a:r>
              <a:rPr sz="2800" spc="-35" dirty="0">
                <a:latin typeface="Arial"/>
                <a:cs typeface="Arial"/>
              </a:rPr>
              <a:t>parameters </a:t>
            </a:r>
            <a:r>
              <a:rPr sz="2800" spc="-25" dirty="0">
                <a:latin typeface="Arial"/>
                <a:cs typeface="Arial"/>
              </a:rPr>
              <a:t>estimated </a:t>
            </a:r>
            <a:r>
              <a:rPr sz="2800" spc="-30" dirty="0">
                <a:latin typeface="Arial"/>
                <a:cs typeface="Arial"/>
              </a:rPr>
              <a:t>from </a:t>
            </a:r>
            <a:r>
              <a:rPr sz="2800" spc="-25" dirty="0">
                <a:latin typeface="Arial"/>
                <a:cs typeface="Arial"/>
              </a:rPr>
              <a:t>the</a:t>
            </a:r>
            <a:r>
              <a:rPr sz="2800" spc="15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data)</a:t>
            </a:r>
            <a:endParaRPr sz="2800" dirty="0">
              <a:latin typeface="Arial"/>
              <a:cs typeface="Arial"/>
            </a:endParaRPr>
          </a:p>
          <a:p>
            <a:pPr marL="462915">
              <a:lnSpc>
                <a:spcPct val="100000"/>
              </a:lnSpc>
              <a:spcBef>
                <a:spcPts val="580"/>
              </a:spcBef>
            </a:pPr>
            <a:r>
              <a:rPr sz="2800" spc="-75" dirty="0">
                <a:latin typeface="Arial"/>
                <a:cs typeface="Arial"/>
              </a:rPr>
              <a:t>–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lang="en-US" sz="2800" spc="-20" dirty="0">
                <a:latin typeface="Arial"/>
                <a:cs typeface="Arial"/>
              </a:rPr>
              <a:t>  </a:t>
            </a:r>
            <a:r>
              <a:rPr sz="2800" spc="-5" dirty="0">
                <a:latin typeface="Arial"/>
                <a:cs typeface="Arial"/>
              </a:rPr>
              <a:t>1</a:t>
            </a:r>
            <a:endParaRPr sz="2800" dirty="0">
              <a:latin typeface="Arial"/>
              <a:cs typeface="Arial"/>
            </a:endParaRPr>
          </a:p>
          <a:p>
            <a:pPr marL="462915">
              <a:lnSpc>
                <a:spcPct val="100000"/>
              </a:lnSpc>
              <a:spcBef>
                <a:spcPts val="530"/>
              </a:spcBef>
            </a:pPr>
            <a:r>
              <a:rPr sz="2800" spc="10" dirty="0">
                <a:latin typeface="Arial"/>
                <a:cs typeface="Arial"/>
              </a:rPr>
              <a:t>= </a:t>
            </a:r>
            <a:r>
              <a:rPr lang="en-US" sz="2800" spc="10" dirty="0">
                <a:latin typeface="Arial"/>
                <a:cs typeface="Arial"/>
              </a:rPr>
              <a:t>  </a:t>
            </a:r>
            <a:r>
              <a:rPr sz="2800" spc="-5" dirty="0">
                <a:latin typeface="Arial"/>
                <a:cs typeface="Arial"/>
              </a:rPr>
              <a:t>5 </a:t>
            </a:r>
            <a:r>
              <a:rPr sz="2800" spc="-75" dirty="0">
                <a:latin typeface="Arial"/>
                <a:cs typeface="Arial"/>
              </a:rPr>
              <a:t>– </a:t>
            </a:r>
            <a:r>
              <a:rPr sz="2800" spc="-5" dirty="0">
                <a:latin typeface="Arial"/>
                <a:cs typeface="Arial"/>
              </a:rPr>
              <a:t>1 </a:t>
            </a:r>
            <a:r>
              <a:rPr sz="2800" spc="-75" dirty="0">
                <a:latin typeface="Arial"/>
                <a:cs typeface="Arial"/>
              </a:rPr>
              <a:t>– </a:t>
            </a:r>
            <a:r>
              <a:rPr sz="2800" spc="-5" dirty="0">
                <a:latin typeface="Arial"/>
                <a:cs typeface="Arial"/>
              </a:rPr>
              <a:t>1 </a:t>
            </a:r>
            <a:r>
              <a:rPr sz="2800" spc="10" dirty="0">
                <a:latin typeface="Arial"/>
                <a:cs typeface="Arial"/>
              </a:rPr>
              <a:t>=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3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5D3E95F3-A912-4A62-A3CD-EDFA0B617F26}"/>
              </a:ext>
            </a:extLst>
          </p:cNvPr>
          <p:cNvSpPr txBox="1"/>
          <p:nvPr/>
        </p:nvSpPr>
        <p:spPr>
          <a:xfrm>
            <a:off x="533400" y="688768"/>
            <a:ext cx="8458200" cy="140743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R="5080"/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Number of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goals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for </a:t>
            </a:r>
            <a:r>
              <a:rPr sz="4400" spc="-75" dirty="0">
                <a:solidFill>
                  <a:srgbClr val="2F5597"/>
                </a:solidFill>
                <a:latin typeface="Arial"/>
                <a:cs typeface="Arial"/>
              </a:rPr>
              <a:t>a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team 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(World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Cup</a:t>
            </a:r>
            <a:r>
              <a:rPr sz="4400" spc="7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2002)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>
            <a:grpSpLocks noChangeAspect="1"/>
          </p:cNvGrpSpPr>
          <p:nvPr/>
        </p:nvGrpSpPr>
        <p:grpSpPr>
          <a:xfrm>
            <a:off x="990600" y="3869267"/>
            <a:ext cx="8573306" cy="3187700"/>
            <a:chOff x="5319011" y="1343856"/>
            <a:chExt cx="4064635" cy="1511300"/>
          </a:xfrm>
        </p:grpSpPr>
        <p:sp>
          <p:nvSpPr>
            <p:cNvPr id="5" name="object 5"/>
            <p:cNvSpPr/>
            <p:nvPr/>
          </p:nvSpPr>
          <p:spPr>
            <a:xfrm>
              <a:off x="5319011" y="1343856"/>
              <a:ext cx="4064221" cy="15107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42133" y="1791453"/>
              <a:ext cx="262890" cy="150495"/>
            </a:xfrm>
            <a:custGeom>
              <a:avLst/>
              <a:gdLst/>
              <a:ahLst/>
              <a:cxnLst/>
              <a:rect l="l" t="t" r="r" b="b"/>
              <a:pathLst>
                <a:path w="262890" h="150494">
                  <a:moveTo>
                    <a:pt x="0" y="0"/>
                  </a:moveTo>
                  <a:lnTo>
                    <a:pt x="262810" y="0"/>
                  </a:lnTo>
                  <a:lnTo>
                    <a:pt x="262810" y="150306"/>
                  </a:lnTo>
                  <a:lnTo>
                    <a:pt x="0" y="150306"/>
                  </a:lnTo>
                  <a:lnTo>
                    <a:pt x="0" y="0"/>
                  </a:lnTo>
                  <a:close/>
                </a:path>
              </a:pathLst>
            </a:custGeom>
            <a:ln w="14088">
              <a:solidFill>
                <a:srgbClr val="FF03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38600" y="3048000"/>
            <a:ext cx="2421268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-40" dirty="0">
                <a:solidFill>
                  <a:srgbClr val="2F5597"/>
                </a:solidFill>
                <a:latin typeface="Arial"/>
                <a:cs typeface="Arial"/>
              </a:rPr>
              <a:t>Critical</a:t>
            </a:r>
            <a:r>
              <a:rPr sz="2800" spc="-75" dirty="0">
                <a:solidFill>
                  <a:srgbClr val="2F5597"/>
                </a:solidFill>
                <a:latin typeface="Arial"/>
                <a:cs typeface="Arial"/>
              </a:rPr>
              <a:t> value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6" name="object 6">
            <a:extLst>
              <a:ext uri="{FF2B5EF4-FFF2-40B4-BE49-F238E27FC236}">
                <a16:creationId xmlns:a16="http://schemas.microsoft.com/office/drawing/2014/main" id="{4B51AB2F-3583-4C0C-ADFF-F90A8312A965}"/>
              </a:ext>
            </a:extLst>
          </p:cNvPr>
          <p:cNvSpPr txBox="1"/>
          <p:nvPr/>
        </p:nvSpPr>
        <p:spPr>
          <a:xfrm>
            <a:off x="533400" y="688768"/>
            <a:ext cx="8458200" cy="140743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R="5080"/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Number of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goals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for </a:t>
            </a:r>
            <a:r>
              <a:rPr sz="4400" spc="-75" dirty="0">
                <a:solidFill>
                  <a:srgbClr val="2F5597"/>
                </a:solidFill>
                <a:latin typeface="Arial"/>
                <a:cs typeface="Arial"/>
              </a:rPr>
              <a:t>a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team 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(World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Cup</a:t>
            </a:r>
            <a:r>
              <a:rPr sz="4400" spc="7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2002)</a:t>
            </a:r>
            <a:endParaRPr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51600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905000" y="2319989"/>
            <a:ext cx="5868544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135"/>
              </a:spcBef>
            </a:pP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Comparing </a:t>
            </a:r>
            <a:r>
              <a:rPr sz="2800" spc="5" dirty="0">
                <a:solidFill>
                  <a:srgbClr val="2F5597"/>
                </a:solidFill>
                <a:latin typeface="Symbol"/>
                <a:cs typeface="Symbol"/>
              </a:rPr>
              <a:t></a:t>
            </a:r>
            <a:r>
              <a:rPr sz="2800" spc="7" baseline="25089" dirty="0">
                <a:solidFill>
                  <a:srgbClr val="2F5597"/>
                </a:solidFill>
                <a:latin typeface="Arial"/>
                <a:cs typeface="Arial"/>
              </a:rPr>
              <a:t>2 </a:t>
            </a:r>
            <a:r>
              <a:rPr sz="2800" spc="30" dirty="0">
                <a:solidFill>
                  <a:srgbClr val="2F5597"/>
                </a:solidFill>
                <a:latin typeface="Arial"/>
                <a:cs typeface="Arial"/>
              </a:rPr>
              <a:t>to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the</a:t>
            </a:r>
            <a:r>
              <a:rPr sz="2800" spc="-28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2F5597"/>
                </a:solidFill>
                <a:latin typeface="Arial"/>
                <a:cs typeface="Arial"/>
              </a:rPr>
              <a:t>critical</a:t>
            </a:r>
            <a:r>
              <a:rPr lang="en-US" sz="2800" spc="-3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2800" spc="-80" dirty="0">
                <a:solidFill>
                  <a:srgbClr val="2F5597"/>
                </a:solidFill>
                <a:latin typeface="Arial"/>
                <a:cs typeface="Arial"/>
              </a:rPr>
              <a:t>v</a:t>
            </a:r>
            <a:r>
              <a:rPr lang="en-GB" sz="2800" spc="-90" dirty="0">
                <a:solidFill>
                  <a:srgbClr val="2F5597"/>
                </a:solidFill>
                <a:latin typeface="Arial"/>
                <a:cs typeface="Arial"/>
              </a:rPr>
              <a:t>al</a:t>
            </a:r>
            <a:r>
              <a:rPr lang="en-GB" sz="2800" spc="-45" dirty="0">
                <a:solidFill>
                  <a:srgbClr val="2F5597"/>
                </a:solidFill>
                <a:latin typeface="Arial"/>
                <a:cs typeface="Arial"/>
              </a:rPr>
              <a:t>u</a:t>
            </a:r>
            <a:r>
              <a:rPr lang="en-GB" sz="2800" spc="-70" dirty="0">
                <a:solidFill>
                  <a:srgbClr val="2F5597"/>
                </a:solidFill>
                <a:latin typeface="Arial"/>
                <a:cs typeface="Arial"/>
              </a:rPr>
              <a:t>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85786" y="4069363"/>
            <a:ext cx="905510" cy="280846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650"/>
              </a:spcBef>
            </a:pPr>
            <a:r>
              <a:rPr sz="850" spc="15" dirty="0">
                <a:latin typeface="Times New Roman"/>
                <a:cs typeface="Times New Roman"/>
              </a:rPr>
              <a:t>2</a:t>
            </a:r>
            <a:endParaRPr sz="85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1000" y="5169384"/>
            <a:ext cx="9464617" cy="1735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r>
              <a:rPr sz="2800" spc="-35" dirty="0">
                <a:latin typeface="Arial"/>
                <a:cs typeface="Arial"/>
              </a:rPr>
              <a:t>So </a:t>
            </a:r>
            <a:r>
              <a:rPr sz="2800" spc="-25" dirty="0">
                <a:latin typeface="Arial"/>
                <a:cs typeface="Arial"/>
              </a:rPr>
              <a:t>we </a:t>
            </a:r>
            <a:r>
              <a:rPr sz="2800" spc="-20" dirty="0">
                <a:latin typeface="Arial"/>
                <a:cs typeface="Arial"/>
              </a:rPr>
              <a:t>cannot </a:t>
            </a:r>
            <a:r>
              <a:rPr sz="2800" spc="-30" dirty="0">
                <a:latin typeface="Arial"/>
                <a:cs typeface="Arial"/>
              </a:rPr>
              <a:t>reject </a:t>
            </a:r>
            <a:r>
              <a:rPr sz="2800" spc="-25" dirty="0">
                <a:latin typeface="Arial"/>
                <a:cs typeface="Arial"/>
              </a:rPr>
              <a:t>the </a:t>
            </a:r>
            <a:r>
              <a:rPr sz="2800" spc="-45" dirty="0">
                <a:latin typeface="Arial"/>
                <a:cs typeface="Arial"/>
              </a:rPr>
              <a:t>null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hypothesis.</a:t>
            </a:r>
            <a:endParaRPr sz="2800" dirty="0">
              <a:latin typeface="Arial"/>
              <a:cs typeface="Arial"/>
            </a:endParaRPr>
          </a:p>
          <a:p>
            <a:endParaRPr sz="2800" dirty="0">
              <a:latin typeface="Arial"/>
              <a:cs typeface="Arial"/>
            </a:endParaRPr>
          </a:p>
          <a:p>
            <a:pPr marR="5080"/>
            <a:r>
              <a:rPr sz="2800" spc="-55" dirty="0">
                <a:latin typeface="Arial"/>
                <a:cs typeface="Arial"/>
              </a:rPr>
              <a:t>There </a:t>
            </a:r>
            <a:r>
              <a:rPr sz="2800" spc="-40" dirty="0">
                <a:latin typeface="Arial"/>
                <a:cs typeface="Arial"/>
              </a:rPr>
              <a:t>is </a:t>
            </a:r>
            <a:r>
              <a:rPr sz="2800" spc="-25" dirty="0">
                <a:latin typeface="Arial"/>
                <a:cs typeface="Arial"/>
              </a:rPr>
              <a:t>no </a:t>
            </a:r>
            <a:r>
              <a:rPr sz="2800" spc="-35" dirty="0">
                <a:latin typeface="Arial"/>
                <a:cs typeface="Arial"/>
              </a:rPr>
              <a:t>evidence </a:t>
            </a:r>
            <a:r>
              <a:rPr sz="2800" spc="-15" dirty="0">
                <a:latin typeface="Arial"/>
                <a:cs typeface="Arial"/>
              </a:rPr>
              <a:t>that </a:t>
            </a:r>
            <a:r>
              <a:rPr sz="2800" spc="-25" dirty="0">
                <a:latin typeface="Arial"/>
                <a:cs typeface="Arial"/>
              </a:rPr>
              <a:t>the </a:t>
            </a:r>
            <a:r>
              <a:rPr sz="2800" spc="-30" dirty="0">
                <a:latin typeface="Arial"/>
                <a:cs typeface="Arial"/>
              </a:rPr>
              <a:t>score </a:t>
            </a:r>
            <a:r>
              <a:rPr sz="2800" spc="-20" dirty="0">
                <a:latin typeface="Arial"/>
                <a:cs typeface="Arial"/>
              </a:rPr>
              <a:t>of </a:t>
            </a:r>
            <a:r>
              <a:rPr sz="2800" spc="-50" dirty="0">
                <a:latin typeface="Arial"/>
                <a:cs typeface="Arial"/>
              </a:rPr>
              <a:t>a </a:t>
            </a:r>
            <a:r>
              <a:rPr sz="2800" spc="-35" dirty="0">
                <a:latin typeface="Arial"/>
                <a:cs typeface="Arial"/>
              </a:rPr>
              <a:t>World </a:t>
            </a:r>
            <a:r>
              <a:rPr sz="2800" spc="-20" dirty="0">
                <a:latin typeface="Arial"/>
                <a:cs typeface="Arial"/>
              </a:rPr>
              <a:t>Cup </a:t>
            </a:r>
            <a:r>
              <a:rPr lang="en-US" sz="2800" spc="-25" dirty="0">
                <a:latin typeface="Arial"/>
                <a:cs typeface="Arial"/>
              </a:rPr>
              <a:t>football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game </a:t>
            </a:r>
            <a:r>
              <a:rPr sz="2800" spc="-40" dirty="0">
                <a:latin typeface="Arial"/>
                <a:cs typeface="Arial"/>
              </a:rPr>
              <a:t>is </a:t>
            </a:r>
            <a:r>
              <a:rPr sz="2800" spc="-10" dirty="0">
                <a:latin typeface="Arial"/>
                <a:cs typeface="Arial"/>
              </a:rPr>
              <a:t>not </a:t>
            </a:r>
            <a:r>
              <a:rPr sz="2800" spc="-35" dirty="0">
                <a:latin typeface="Arial"/>
                <a:cs typeface="Arial"/>
              </a:rPr>
              <a:t>Poisson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distributed.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6" name="object 6">
            <a:extLst>
              <a:ext uri="{FF2B5EF4-FFF2-40B4-BE49-F238E27FC236}">
                <a16:creationId xmlns:a16="http://schemas.microsoft.com/office/drawing/2014/main" id="{31DC4495-56F3-4FB9-BDE0-0D7BD7BA6590}"/>
              </a:ext>
            </a:extLst>
          </p:cNvPr>
          <p:cNvSpPr txBox="1"/>
          <p:nvPr/>
        </p:nvSpPr>
        <p:spPr>
          <a:xfrm>
            <a:off x="533400" y="688768"/>
            <a:ext cx="8458200" cy="140743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R="5080"/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Number of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goals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for </a:t>
            </a:r>
            <a:r>
              <a:rPr sz="4400" spc="-75" dirty="0">
                <a:solidFill>
                  <a:srgbClr val="2F5597"/>
                </a:solidFill>
                <a:latin typeface="Arial"/>
                <a:cs typeface="Arial"/>
              </a:rPr>
              <a:t>a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team 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(World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Cup</a:t>
            </a:r>
            <a:r>
              <a:rPr sz="4400" spc="7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2002)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0DFAAFE-DD12-4FFE-B930-3D63E20B5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54" y="3058604"/>
            <a:ext cx="1820883" cy="156369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D1A3FDA-A45B-41A4-BEDB-E7AD0C0F4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604297"/>
            <a:ext cx="6672064" cy="69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469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567267" y="2800262"/>
            <a:ext cx="4038600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20" dirty="0">
                <a:solidFill>
                  <a:srgbClr val="2F5597"/>
                </a:solidFill>
                <a:latin typeface="Arial"/>
                <a:cs typeface="Arial"/>
              </a:rPr>
              <a:t>World </a:t>
            </a:r>
            <a:r>
              <a:rPr sz="2800" dirty="0">
                <a:solidFill>
                  <a:srgbClr val="2F5597"/>
                </a:solidFill>
                <a:latin typeface="Arial"/>
                <a:cs typeface="Arial"/>
              </a:rPr>
              <a:t>Cup </a:t>
            </a:r>
            <a:r>
              <a:rPr sz="2800" spc="5" dirty="0">
                <a:solidFill>
                  <a:srgbClr val="2F5597"/>
                </a:solidFill>
                <a:latin typeface="Arial"/>
                <a:cs typeface="Arial"/>
              </a:rPr>
              <a:t>2002</a:t>
            </a:r>
            <a:r>
              <a:rPr sz="2800" spc="-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scores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0" name="object 20"/>
          <p:cNvSpPr>
            <a:spLocks noChangeAspect="1"/>
          </p:cNvSpPr>
          <p:nvPr/>
        </p:nvSpPr>
        <p:spPr>
          <a:xfrm>
            <a:off x="533400" y="3379662"/>
            <a:ext cx="3765303" cy="24716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>
            <a:spLocks noChangeAspect="1"/>
          </p:cNvSpPr>
          <p:nvPr/>
        </p:nvSpPr>
        <p:spPr>
          <a:xfrm>
            <a:off x="5562600" y="3406199"/>
            <a:ext cx="3837713" cy="2441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867400" y="2800262"/>
            <a:ext cx="3421746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5" dirty="0">
                <a:solidFill>
                  <a:srgbClr val="ED7D31"/>
                </a:solidFill>
                <a:latin typeface="Arial"/>
                <a:cs typeface="Arial"/>
              </a:rPr>
              <a:t>Poisson</a:t>
            </a:r>
            <a:r>
              <a:rPr sz="2800" spc="-4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ED7D31"/>
                </a:solidFill>
                <a:latin typeface="Arial"/>
                <a:cs typeface="Arial"/>
              </a:rPr>
              <a:t>distribution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26" name="Picture 2" descr="World Cup Picture of the Day: The Dive Edition | Mexican jokes, Football  funny, Funny">
            <a:extLst>
              <a:ext uri="{FF2B5EF4-FFF2-40B4-BE49-F238E27FC236}">
                <a16:creationId xmlns:a16="http://schemas.microsoft.com/office/drawing/2014/main" id="{B90943FF-3815-4B77-AAC3-03971F2C2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6008678"/>
            <a:ext cx="2025897" cy="151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object 6">
            <a:extLst>
              <a:ext uri="{FF2B5EF4-FFF2-40B4-BE49-F238E27FC236}">
                <a16:creationId xmlns:a16="http://schemas.microsoft.com/office/drawing/2014/main" id="{3A4190A8-3A0F-4F4C-9E15-FE48C4279558}"/>
              </a:ext>
            </a:extLst>
          </p:cNvPr>
          <p:cNvSpPr txBox="1"/>
          <p:nvPr/>
        </p:nvSpPr>
        <p:spPr>
          <a:xfrm>
            <a:off x="533400" y="688768"/>
            <a:ext cx="8458200" cy="140743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R="5080"/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Number of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goals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for </a:t>
            </a:r>
            <a:r>
              <a:rPr sz="4400" spc="-75" dirty="0">
                <a:solidFill>
                  <a:srgbClr val="2F5597"/>
                </a:solidFill>
                <a:latin typeface="Arial"/>
                <a:cs typeface="Arial"/>
              </a:rPr>
              <a:t>a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team 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(World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Cup</a:t>
            </a:r>
            <a:r>
              <a:rPr sz="4400" spc="7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2002)</a:t>
            </a:r>
            <a:endParaRPr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12845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9E17F9B3-00A6-4048-87D3-52B82A48D6A7}"/>
              </a:ext>
            </a:extLst>
          </p:cNvPr>
          <p:cNvSpPr txBox="1"/>
          <p:nvPr/>
        </p:nvSpPr>
        <p:spPr>
          <a:xfrm>
            <a:off x="2038610" y="6589358"/>
            <a:ext cx="695298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Arial"/>
                <a:cs typeface="Arial"/>
                <a:hlinkClick r:id="rId2"/>
              </a:rPr>
              <a:t>Zierath, </a:t>
            </a:r>
            <a:r>
              <a:rPr sz="1400" spc="-5" dirty="0">
                <a:latin typeface="Arial"/>
                <a:cs typeface="Arial"/>
                <a:hlinkClick r:id="rId2"/>
              </a:rPr>
              <a:t>S. </a:t>
            </a:r>
            <a:r>
              <a:rPr sz="1400" spc="-10" dirty="0">
                <a:latin typeface="Arial"/>
                <a:cs typeface="Arial"/>
                <a:hlinkClick r:id="rId2"/>
              </a:rPr>
              <a:t>2017. Frequency </a:t>
            </a:r>
            <a:r>
              <a:rPr sz="1400" spc="-5" dirty="0">
                <a:latin typeface="Arial"/>
                <a:cs typeface="Arial"/>
                <a:hlinkClick r:id="rId2"/>
              </a:rPr>
              <a:t>of five </a:t>
            </a:r>
            <a:r>
              <a:rPr sz="1400" spc="-10" dirty="0">
                <a:latin typeface="Arial"/>
                <a:cs typeface="Arial"/>
                <a:hlinkClick r:id="rId2"/>
              </a:rPr>
              <a:t>disease-causing genetic mutations </a:t>
            </a:r>
            <a:r>
              <a:rPr sz="1400" spc="-5" dirty="0">
                <a:latin typeface="Arial"/>
                <a:cs typeface="Arial"/>
                <a:hlinkClick r:id="rId2"/>
              </a:rPr>
              <a:t>in </a:t>
            </a:r>
            <a:r>
              <a:rPr sz="1400" dirty="0">
                <a:latin typeface="Arial"/>
                <a:cs typeface="Arial"/>
                <a:hlinkClick r:id="rId2"/>
              </a:rPr>
              <a:t>a </a:t>
            </a:r>
            <a:r>
              <a:rPr sz="1400" spc="-5" dirty="0">
                <a:latin typeface="Arial"/>
                <a:cs typeface="Arial"/>
                <a:hlinkClick r:id="rId2"/>
              </a:rPr>
              <a:t>large </a:t>
            </a:r>
            <a:r>
              <a:rPr sz="1400" spc="-10" dirty="0">
                <a:latin typeface="Arial"/>
                <a:cs typeface="Arial"/>
                <a:hlinkClick r:id="rId2"/>
              </a:rPr>
              <a:t>mixed-breed dog population (2011–2012). </a:t>
            </a:r>
            <a:r>
              <a:rPr sz="1400" spc="-5" dirty="0">
                <a:latin typeface="Arial"/>
                <a:cs typeface="Arial"/>
                <a:hlinkClick r:id="rId2"/>
              </a:rPr>
              <a:t>PLoS </a:t>
            </a:r>
            <a:r>
              <a:rPr sz="1400" spc="-10" dirty="0">
                <a:latin typeface="Arial"/>
                <a:cs typeface="Arial"/>
                <a:hlinkClick r:id="rId2"/>
              </a:rPr>
              <a:t>ONE 12(11):</a:t>
            </a:r>
            <a:r>
              <a:rPr sz="1400" spc="-30" dirty="0">
                <a:latin typeface="Arial"/>
                <a:cs typeface="Arial"/>
                <a:hlinkClick r:id="rId2"/>
              </a:rPr>
              <a:t> </a:t>
            </a:r>
            <a:r>
              <a:rPr sz="1400" spc="-10" dirty="0">
                <a:latin typeface="Arial"/>
                <a:cs typeface="Arial"/>
                <a:hlinkClick r:id="rId2"/>
              </a:rPr>
              <a:t>e0188543.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B7536F-84DE-4CF6-ACE3-6FEE767E4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057400"/>
            <a:ext cx="7696200" cy="3234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8707E2-5B0E-40E3-BE2E-62B29FC41685}"/>
              </a:ext>
            </a:extLst>
          </p:cNvPr>
          <p:cNvSpPr txBox="1"/>
          <p:nvPr/>
        </p:nvSpPr>
        <p:spPr>
          <a:xfrm>
            <a:off x="1676400" y="738690"/>
            <a:ext cx="190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Suggested reading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37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171700" y="2286000"/>
            <a:ext cx="57150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Hypotheses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for </a:t>
            </a:r>
            <a:r>
              <a:rPr sz="4400" spc="5" dirty="0">
                <a:solidFill>
                  <a:srgbClr val="2F5597"/>
                </a:solidFill>
                <a:latin typeface="Symbol"/>
                <a:cs typeface="Symbol"/>
              </a:rPr>
              <a:t></a:t>
            </a:r>
            <a:r>
              <a:rPr sz="4400" spc="7" baseline="25089" dirty="0">
                <a:solidFill>
                  <a:srgbClr val="2F5597"/>
                </a:solidFill>
                <a:latin typeface="Arial"/>
                <a:cs typeface="Arial"/>
              </a:rPr>
              <a:t>2</a:t>
            </a:r>
            <a:r>
              <a:rPr sz="4400" spc="337" baseline="25089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test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7400" y="3810000"/>
            <a:ext cx="6477000" cy="21794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0" marR="43180" indent="-914400">
              <a:spcBef>
                <a:spcPts val="95"/>
              </a:spcBef>
            </a:pPr>
            <a:r>
              <a:rPr sz="2800" spc="10" dirty="0">
                <a:latin typeface="Arial"/>
                <a:cs typeface="Arial"/>
              </a:rPr>
              <a:t>H</a:t>
            </a:r>
            <a:r>
              <a:rPr sz="2800" spc="15" baseline="-18518" dirty="0">
                <a:latin typeface="Arial"/>
                <a:cs typeface="Arial"/>
              </a:rPr>
              <a:t>0</a:t>
            </a:r>
            <a:r>
              <a:rPr sz="2800" spc="10" dirty="0">
                <a:latin typeface="Arial"/>
                <a:cs typeface="Arial"/>
              </a:rPr>
              <a:t>: The data </a:t>
            </a:r>
            <a:r>
              <a:rPr sz="2800" spc="15" dirty="0">
                <a:latin typeface="Arial"/>
                <a:cs typeface="Arial"/>
              </a:rPr>
              <a:t>come </a:t>
            </a:r>
            <a:r>
              <a:rPr sz="2800" spc="10" dirty="0">
                <a:latin typeface="Arial"/>
                <a:cs typeface="Arial"/>
              </a:rPr>
              <a:t>from a </a:t>
            </a:r>
            <a:r>
              <a:rPr sz="2800" spc="5" dirty="0">
                <a:latin typeface="Arial"/>
                <a:cs typeface="Arial"/>
              </a:rPr>
              <a:t>particular  </a:t>
            </a:r>
            <a:r>
              <a:rPr sz="2800" spc="10" dirty="0">
                <a:latin typeface="Arial"/>
                <a:cs typeface="Arial"/>
              </a:rPr>
              <a:t>discrete probability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distribution.</a:t>
            </a:r>
            <a:endParaRPr sz="2800" dirty="0">
              <a:latin typeface="Arial"/>
              <a:cs typeface="Arial"/>
            </a:endParaRPr>
          </a:p>
          <a:p>
            <a:pPr marL="914400" indent="-914400">
              <a:spcBef>
                <a:spcPts val="55"/>
              </a:spcBef>
            </a:pPr>
            <a:endParaRPr sz="2800" dirty="0">
              <a:latin typeface="Arial"/>
              <a:cs typeface="Arial"/>
            </a:endParaRPr>
          </a:p>
          <a:p>
            <a:pPr marL="914400" marR="68580" indent="-914400"/>
            <a:r>
              <a:rPr sz="2800" spc="10" dirty="0">
                <a:latin typeface="Arial"/>
                <a:cs typeface="Arial"/>
              </a:rPr>
              <a:t>H</a:t>
            </a:r>
            <a:r>
              <a:rPr sz="2800" spc="15" baseline="-18518" dirty="0">
                <a:latin typeface="Arial"/>
                <a:cs typeface="Arial"/>
              </a:rPr>
              <a:t>A</a:t>
            </a:r>
            <a:r>
              <a:rPr sz="2800" spc="10" dirty="0">
                <a:latin typeface="Arial"/>
                <a:cs typeface="Arial"/>
              </a:rPr>
              <a:t>: The data do </a:t>
            </a:r>
            <a:r>
              <a:rPr sz="2800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not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15" dirty="0">
                <a:latin typeface="Arial"/>
                <a:cs typeface="Arial"/>
              </a:rPr>
              <a:t>come </a:t>
            </a:r>
            <a:r>
              <a:rPr sz="2800" spc="10" dirty="0">
                <a:latin typeface="Arial"/>
                <a:cs typeface="Arial"/>
              </a:rPr>
              <a:t>from </a:t>
            </a:r>
            <a:r>
              <a:rPr sz="2800" spc="5" dirty="0">
                <a:latin typeface="Arial"/>
                <a:cs typeface="Arial"/>
              </a:rPr>
              <a:t>that  </a:t>
            </a:r>
            <a:r>
              <a:rPr sz="2800" spc="10" dirty="0">
                <a:latin typeface="Arial"/>
                <a:cs typeface="Arial"/>
              </a:rPr>
              <a:t>distribution.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6882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930" y="650001"/>
            <a:ext cx="631746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4400" spc="-114" dirty="0">
                <a:solidFill>
                  <a:srgbClr val="2F5597"/>
                </a:solidFill>
                <a:latin typeface="Arial"/>
                <a:cs typeface="Arial"/>
              </a:rPr>
              <a:t>Test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statistic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for </a:t>
            </a:r>
            <a:r>
              <a:rPr sz="4400" spc="5" dirty="0">
                <a:solidFill>
                  <a:srgbClr val="2F5597"/>
                </a:solidFill>
                <a:latin typeface="Symbol"/>
                <a:cs typeface="Symbol"/>
              </a:rPr>
              <a:t></a:t>
            </a:r>
            <a:r>
              <a:rPr sz="4400" spc="7" baseline="25089" dirty="0">
                <a:solidFill>
                  <a:srgbClr val="2F5597"/>
                </a:solidFill>
                <a:latin typeface="Arial"/>
                <a:cs typeface="Arial"/>
              </a:rPr>
              <a:t>2</a:t>
            </a:r>
            <a:r>
              <a:rPr sz="4400" spc="487" baseline="25089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test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6B9715-37D9-4530-839C-D68C21728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48000"/>
            <a:ext cx="7617288" cy="20891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752600" y="7391400"/>
            <a:ext cx="532132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latin typeface="Arial"/>
                <a:cs typeface="Arial"/>
              </a:rPr>
              <a:t>Data </a:t>
            </a:r>
            <a:r>
              <a:rPr sz="1200" spc="-5" dirty="0">
                <a:latin typeface="Arial"/>
                <a:cs typeface="Arial"/>
              </a:rPr>
              <a:t>from </a:t>
            </a:r>
            <a:r>
              <a:rPr sz="12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2"/>
              </a:rPr>
              <a:t>https://www.quanthockey.com/</a:t>
            </a:r>
            <a:r>
              <a:rPr lang="en-US" sz="12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for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2019-2020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45A23515-4F12-44BB-B232-0FEBED75E61A}"/>
              </a:ext>
            </a:extLst>
          </p:cNvPr>
          <p:cNvSpPr txBox="1"/>
          <p:nvPr/>
        </p:nvSpPr>
        <p:spPr>
          <a:xfrm>
            <a:off x="692930" y="650001"/>
            <a:ext cx="631746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4400" spc="-114" dirty="0">
                <a:solidFill>
                  <a:srgbClr val="2F5597"/>
                </a:solidFill>
                <a:latin typeface="Arial"/>
                <a:cs typeface="Arial"/>
              </a:rPr>
              <a:t>Test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statistic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for </a:t>
            </a:r>
            <a:r>
              <a:rPr sz="4400" spc="5" dirty="0">
                <a:solidFill>
                  <a:srgbClr val="2F5597"/>
                </a:solidFill>
                <a:latin typeface="Symbol"/>
                <a:cs typeface="Symbol"/>
              </a:rPr>
              <a:t></a:t>
            </a:r>
            <a:r>
              <a:rPr sz="4400" spc="7" baseline="25089" dirty="0">
                <a:solidFill>
                  <a:srgbClr val="2F5597"/>
                </a:solidFill>
                <a:latin typeface="Arial"/>
                <a:cs typeface="Arial"/>
              </a:rPr>
              <a:t>2</a:t>
            </a:r>
            <a:r>
              <a:rPr sz="4400" spc="487" baseline="25089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test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D69B96-C2CD-4FCD-A93C-C574B344397A}"/>
              </a:ext>
            </a:extLst>
          </p:cNvPr>
          <p:cNvSpPr txBox="1"/>
          <p:nvPr/>
        </p:nvSpPr>
        <p:spPr>
          <a:xfrm>
            <a:off x="838200" y="1882025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3"/>
              </a:rPr>
              <a:t>Relatable example </a:t>
            </a:r>
            <a:r>
              <a:rPr lang="en-US" sz="2800" dirty="0"/>
              <a:t>™</a:t>
            </a:r>
            <a:endParaRPr lang="en-GB" sz="28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D2DFCF7-B3D2-4CE2-BDE6-10E215213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365" y="1850006"/>
            <a:ext cx="2787793" cy="50358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9E7D8F9-2851-4774-B4C5-DDB0D63381DC}"/>
              </a:ext>
            </a:extLst>
          </p:cNvPr>
          <p:cNvSpPr txBox="1"/>
          <p:nvPr/>
        </p:nvSpPr>
        <p:spPr>
          <a:xfrm>
            <a:off x="1208516" y="2726164"/>
            <a:ext cx="3450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NHL player birth month 2019-2020</a:t>
            </a:r>
            <a:endParaRPr lang="en-GB" dirty="0"/>
          </a:p>
        </p:txBody>
      </p:sp>
      <p:pic>
        <p:nvPicPr>
          <p:cNvPr id="2050" name="Picture 2" descr="NHL, NHLPA agree on protocols to resume season | wusa9.com">
            <a:extLst>
              <a:ext uri="{FF2B5EF4-FFF2-40B4-BE49-F238E27FC236}">
                <a16:creationId xmlns:a16="http://schemas.microsoft.com/office/drawing/2014/main" id="{E61CA785-C5FB-4A63-8A41-E71702E64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89" y="3225136"/>
            <a:ext cx="5163294" cy="290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61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>
            <a:spLocks noChangeAspect="1"/>
          </p:cNvSpPr>
          <p:nvPr/>
        </p:nvSpPr>
        <p:spPr>
          <a:xfrm>
            <a:off x="1295400" y="2438400"/>
            <a:ext cx="7313696" cy="4319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90C9B45D-6D6F-4883-A245-610EBBD9E459}"/>
              </a:ext>
            </a:extLst>
          </p:cNvPr>
          <p:cNvSpPr txBox="1"/>
          <p:nvPr/>
        </p:nvSpPr>
        <p:spPr>
          <a:xfrm>
            <a:off x="692930" y="650001"/>
            <a:ext cx="631746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4400" spc="-114" dirty="0">
                <a:solidFill>
                  <a:srgbClr val="2F5597"/>
                </a:solidFill>
                <a:latin typeface="Arial"/>
                <a:cs typeface="Arial"/>
              </a:rPr>
              <a:t>Test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statistic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for </a:t>
            </a:r>
            <a:r>
              <a:rPr sz="4400" spc="5" dirty="0">
                <a:solidFill>
                  <a:srgbClr val="2F5597"/>
                </a:solidFill>
                <a:latin typeface="Symbol"/>
                <a:cs typeface="Symbol"/>
              </a:rPr>
              <a:t></a:t>
            </a:r>
            <a:r>
              <a:rPr sz="4400" spc="7" baseline="25089" dirty="0">
                <a:solidFill>
                  <a:srgbClr val="2F5597"/>
                </a:solidFill>
                <a:latin typeface="Arial"/>
                <a:cs typeface="Arial"/>
              </a:rPr>
              <a:t>2</a:t>
            </a:r>
            <a:r>
              <a:rPr sz="4400" spc="487" baseline="25089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test</a:t>
            </a:r>
            <a:endParaRPr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4021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1311</Words>
  <Application>Microsoft Office PowerPoint</Application>
  <PresentationFormat>Custom</PresentationFormat>
  <Paragraphs>233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Cambria Math</vt:lpstr>
      <vt:lpstr>HelveticaNeue-Light</vt:lpstr>
      <vt:lpstr>Roboto</vt:lpstr>
      <vt:lpstr>Symbol</vt:lpstr>
      <vt:lpstr>Times New Roman</vt:lpstr>
      <vt:lpstr>Office Theme</vt:lpstr>
      <vt:lpstr>C7041 Experimental Design and Analysis</vt:lpstr>
      <vt:lpstr>PowerPoint Presentation</vt:lpstr>
      <vt:lpstr>PowerPoint Presentation</vt:lpstr>
      <vt:lpstr>Discrete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NHL compared to all Canadians</vt:lpstr>
      <vt:lpstr>PowerPoint Presentation</vt:lpstr>
      <vt:lpstr>PowerPoint Presentation</vt:lpstr>
      <vt:lpstr>PowerPoint Presentation</vt:lpstr>
      <vt:lpstr>The sampling distribution of 2 by simulation</vt:lpstr>
      <vt:lpstr>PowerPoint Presentation</vt:lpstr>
      <vt:lpstr>PowerPoint Presentation</vt:lpstr>
      <vt:lpstr>Degrees of freedom for 2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statistics</vt:lpstr>
      <vt:lpstr>Test statistics</vt:lpstr>
      <vt:lpstr>PowerPoint Presentation</vt:lpstr>
      <vt:lpstr>PowerPoint Presentation</vt:lpstr>
      <vt:lpstr>Estimating parameters from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Hypotheses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Degrees of freedom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08.Fitting</dc:title>
  <cp:lastModifiedBy>Ed Harris</cp:lastModifiedBy>
  <cp:revision>20</cp:revision>
  <dcterms:created xsi:type="dcterms:W3CDTF">2020-10-29T11:04:00Z</dcterms:created>
  <dcterms:modified xsi:type="dcterms:W3CDTF">2020-10-29T14:47:02Z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2020-09-03T00:00:00Z</vt:filetime>
  </property>
  <property fmtid="{D5CDD505-2E9C-101B-9397-08002B2CF9AE}" pid="3" name="Creator">
    <vt:lpwstr>pdftopdf filter</vt:lpwstr>
  </property>
  <property fmtid="{D5CDD505-2E9C-101B-9397-08002B2CF9AE}" pid="4" name="LastSaved">
    <vt:filetime>2020-10-29T00:00:00Z</vt:filetime>
  </property>
</Properties>
</file>