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310" r:id="rId4"/>
    <p:sldId id="256" r:id="rId5"/>
    <p:sldId id="309" r:id="rId6"/>
    <p:sldId id="257" r:id="rId7"/>
    <p:sldId id="311" r:id="rId8"/>
    <p:sldId id="312" r:id="rId9"/>
    <p:sldId id="313" r:id="rId10"/>
    <p:sldId id="258" r:id="rId11"/>
    <p:sldId id="314" r:id="rId12"/>
    <p:sldId id="315" r:id="rId13"/>
    <p:sldId id="316" r:id="rId14"/>
    <p:sldId id="259" r:id="rId15"/>
    <p:sldId id="317" r:id="rId16"/>
    <p:sldId id="318" r:id="rId17"/>
    <p:sldId id="319" r:id="rId18"/>
    <p:sldId id="260" r:id="rId19"/>
    <p:sldId id="320" r:id="rId20"/>
    <p:sldId id="321" r:id="rId21"/>
    <p:sldId id="322" r:id="rId22"/>
    <p:sldId id="261" r:id="rId23"/>
    <p:sldId id="323" r:id="rId24"/>
    <p:sldId id="324" r:id="rId25"/>
    <p:sldId id="325" r:id="rId26"/>
    <p:sldId id="262" r:id="rId27"/>
    <p:sldId id="326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5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2804" y="500523"/>
            <a:ext cx="2512791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0837" y="1190224"/>
            <a:ext cx="4217034" cy="2261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bmj.320.7247.1468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09800" y="5562600"/>
            <a:ext cx="7696200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spcBef>
                <a:spcPts val="90"/>
              </a:spcBef>
            </a:pPr>
            <a:r>
              <a:rPr sz="2000" spc="-35" dirty="0">
                <a:latin typeface="Arial"/>
                <a:cs typeface="Arial"/>
              </a:rPr>
              <a:t>Pr[Infection] </a:t>
            </a:r>
            <a:r>
              <a:rPr sz="2000" spc="1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59/308=0.1916</a:t>
            </a:r>
            <a:endParaRPr sz="2000" dirty="0">
              <a:latin typeface="Arial"/>
              <a:cs typeface="Arial"/>
            </a:endParaRPr>
          </a:p>
          <a:p>
            <a:pPr marL="71120" marR="1550670" indent="-8255">
              <a:spcBef>
                <a:spcPts val="575"/>
              </a:spcBef>
            </a:pPr>
            <a:r>
              <a:rPr sz="2000" spc="-40" dirty="0">
                <a:latin typeface="Arial"/>
                <a:cs typeface="Arial"/>
              </a:rPr>
              <a:t>Pr[No </a:t>
            </a:r>
            <a:r>
              <a:rPr sz="2000" spc="-25" dirty="0">
                <a:latin typeface="Arial"/>
                <a:cs typeface="Arial"/>
              </a:rPr>
              <a:t>accident] </a:t>
            </a:r>
            <a:r>
              <a:rPr sz="2000" spc="10" dirty="0">
                <a:latin typeface="Arial"/>
                <a:cs typeface="Arial"/>
              </a:rPr>
              <a:t>= </a:t>
            </a:r>
            <a:r>
              <a:rPr sz="2000" dirty="0">
                <a:latin typeface="Arial"/>
                <a:cs typeface="Arial"/>
              </a:rPr>
              <a:t>249/308= </a:t>
            </a:r>
            <a:r>
              <a:rPr sz="2000" spc="-15" dirty="0">
                <a:latin typeface="Arial"/>
                <a:cs typeface="Arial"/>
              </a:rPr>
              <a:t>0.8084  </a:t>
            </a:r>
            <a:endParaRPr lang="en-US" sz="2000" spc="-15" dirty="0">
              <a:latin typeface="Arial"/>
              <a:cs typeface="Arial"/>
            </a:endParaRPr>
          </a:p>
          <a:p>
            <a:pPr marL="71120" marR="1550670" indent="-8255">
              <a:spcBef>
                <a:spcPts val="575"/>
              </a:spcBef>
            </a:pPr>
            <a:r>
              <a:rPr sz="2000" spc="-50" dirty="0">
                <a:latin typeface="Arial"/>
                <a:cs typeface="Arial"/>
              </a:rPr>
              <a:t>If 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-22" baseline="-18518" dirty="0">
                <a:latin typeface="Arial"/>
                <a:cs typeface="Arial"/>
              </a:rPr>
              <a:t>0 </a:t>
            </a:r>
            <a:r>
              <a:rPr sz="2000" spc="-40" dirty="0">
                <a:latin typeface="Arial"/>
                <a:cs typeface="Arial"/>
              </a:rPr>
              <a:t>is </a:t>
            </a:r>
            <a:r>
              <a:rPr sz="2000" spc="-25" dirty="0">
                <a:latin typeface="Arial"/>
                <a:cs typeface="Arial"/>
              </a:rPr>
              <a:t>true,</a:t>
            </a:r>
            <a:endParaRPr sz="2000" dirty="0">
              <a:latin typeface="Arial"/>
              <a:cs typeface="Arial"/>
            </a:endParaRPr>
          </a:p>
          <a:p>
            <a:pPr marL="71120"/>
            <a:r>
              <a:rPr sz="2000" spc="-35" dirty="0">
                <a:latin typeface="Arial"/>
                <a:cs typeface="Arial"/>
              </a:rPr>
              <a:t>Pr[Infection </a:t>
            </a:r>
            <a:r>
              <a:rPr sz="2000" spc="-50" dirty="0">
                <a:latin typeface="Arial"/>
                <a:cs typeface="Arial"/>
              </a:rPr>
              <a:t>AND </a:t>
            </a:r>
            <a:r>
              <a:rPr sz="2000" spc="-25" dirty="0">
                <a:latin typeface="Arial"/>
                <a:cs typeface="Arial"/>
              </a:rPr>
              <a:t>No accident] </a:t>
            </a:r>
            <a:r>
              <a:rPr sz="2000" spc="10" dirty="0">
                <a:latin typeface="Arial"/>
                <a:cs typeface="Arial"/>
              </a:rPr>
              <a:t>= </a:t>
            </a:r>
            <a:r>
              <a:rPr sz="2000" spc="-40" dirty="0">
                <a:latin typeface="Arial"/>
                <a:cs typeface="Arial"/>
              </a:rPr>
              <a:t>(0.1916)(0.8084) </a:t>
            </a:r>
            <a:r>
              <a:rPr sz="2000" spc="10" dirty="0">
                <a:latin typeface="Arial"/>
                <a:cs typeface="Arial"/>
              </a:rPr>
              <a:t>=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0.1548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71120">
              <a:spcBef>
                <a:spcPts val="5"/>
              </a:spcBef>
            </a:pPr>
            <a:r>
              <a:rPr sz="2000" spc="-25" dirty="0">
                <a:latin typeface="Arial"/>
                <a:cs typeface="Arial"/>
              </a:rPr>
              <a:t>Expected </a:t>
            </a:r>
            <a:r>
              <a:rPr sz="2000" spc="10" dirty="0">
                <a:latin typeface="Arial"/>
                <a:cs typeface="Arial"/>
              </a:rPr>
              <a:t>= </a:t>
            </a:r>
            <a:r>
              <a:rPr sz="2000" spc="-10" dirty="0">
                <a:latin typeface="Arial"/>
                <a:cs typeface="Arial"/>
              </a:rPr>
              <a:t>0.1548 </a:t>
            </a:r>
            <a:r>
              <a:rPr sz="2000" spc="-30" dirty="0">
                <a:latin typeface="Arial"/>
                <a:cs typeface="Arial"/>
              </a:rPr>
              <a:t>x </a:t>
            </a:r>
            <a:r>
              <a:rPr sz="2000" spc="-10" dirty="0">
                <a:latin typeface="Arial"/>
                <a:cs typeface="Arial"/>
              </a:rPr>
              <a:t>308 </a:t>
            </a:r>
            <a:r>
              <a:rPr sz="2000" spc="1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47.7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48708"/>
              </p:ext>
            </p:extLst>
          </p:nvPr>
        </p:nvGraphicFramePr>
        <p:xfrm>
          <a:off x="2057400" y="2133600"/>
          <a:ext cx="6096000" cy="325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5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u="sng" spc="-70" dirty="0">
                          <a:solidFill>
                            <a:srgbClr val="C55A11"/>
                          </a:solidFill>
                          <a:uFill>
                            <a:solidFill>
                              <a:srgbClr val="C55A11"/>
                            </a:solidFill>
                          </a:uFill>
                          <a:latin typeface="Arial"/>
                          <a:cs typeface="Arial"/>
                        </a:rPr>
                        <a:t>EXPECTED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6355" indent="-635" algn="ctr">
                        <a:lnSpc>
                          <a:spcPct val="97600"/>
                        </a:lnSpc>
                        <a:spcBef>
                          <a:spcPts val="17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Infected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2000" i="1" spc="-1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i="1" spc="-15" dirty="0">
                          <a:latin typeface="Arial"/>
                          <a:cs typeface="Arial"/>
                        </a:rPr>
                        <a:t>oxop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i="1" spc="-1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000" i="1" spc="-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Uninfected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Totals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58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Accident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47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accident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15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47.7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249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15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Totals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249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308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6">
            <a:extLst>
              <a:ext uri="{FF2B5EF4-FFF2-40B4-BE49-F238E27FC236}">
                <a16:creationId xmlns:a16="http://schemas.microsoft.com/office/drawing/2014/main" id="{CFDCD0A5-9E45-41B5-B404-50D2ECB5BDDF}"/>
              </a:ext>
            </a:extLst>
          </p:cNvPr>
          <p:cNvSpPr txBox="1"/>
          <p:nvPr/>
        </p:nvSpPr>
        <p:spPr>
          <a:xfrm>
            <a:off x="634143" y="380345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776BEEC8-597B-497C-A812-7C7321B1A91B}"/>
              </a:ext>
            </a:extLst>
          </p:cNvPr>
          <p:cNvSpPr txBox="1"/>
          <p:nvPr/>
        </p:nvSpPr>
        <p:spPr>
          <a:xfrm>
            <a:off x="2362200" y="1295400"/>
            <a:ext cx="48006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expectations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21489"/>
              </p:ext>
            </p:extLst>
          </p:nvPr>
        </p:nvGraphicFramePr>
        <p:xfrm>
          <a:off x="1905000" y="3124200"/>
          <a:ext cx="6362700" cy="3364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00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u="sng" spc="-65" dirty="0">
                          <a:solidFill>
                            <a:srgbClr val="C55A11"/>
                          </a:solidFill>
                          <a:uFill>
                            <a:solidFill>
                              <a:srgbClr val="C55A11"/>
                            </a:solidFill>
                          </a:uFill>
                          <a:latin typeface="Arial"/>
                          <a:cs typeface="Arial"/>
                        </a:rPr>
                        <a:t>EXPECTED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51435" algn="ctr">
                        <a:lnSpc>
                          <a:spcPct val="102200"/>
                        </a:lnSpc>
                        <a:spcBef>
                          <a:spcPts val="13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Infected 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2000" i="1" spc="-15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oxop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000" i="1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Uninfected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Totals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Accident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1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11.3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1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47.7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0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accident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1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47.7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1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201.3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249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35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Totals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249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15" dirty="0">
                          <a:latin typeface="Arial"/>
                          <a:cs typeface="Arial"/>
                        </a:rPr>
                        <a:t>308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6">
            <a:extLst>
              <a:ext uri="{FF2B5EF4-FFF2-40B4-BE49-F238E27FC236}">
                <a16:creationId xmlns:a16="http://schemas.microsoft.com/office/drawing/2014/main" id="{D2012ADF-0695-4A6B-A522-254BD4E67FBA}"/>
              </a:ext>
            </a:extLst>
          </p:cNvPr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2D087BCE-5A22-47B8-B9F2-0D4A3517B240}"/>
              </a:ext>
            </a:extLst>
          </p:cNvPr>
          <p:cNvSpPr txBox="1"/>
          <p:nvPr/>
        </p:nvSpPr>
        <p:spPr>
          <a:xfrm>
            <a:off x="2438399" y="1981200"/>
            <a:ext cx="48006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expectations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28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971800" y="2209800"/>
            <a:ext cx="3498069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</a:t>
            </a:r>
            <a:r>
              <a:rPr sz="2800" spc="-1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28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endParaRPr sz="2800" baseline="25089" dirty="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34044F84-3E11-423F-AF14-186E0E34EAF2}"/>
              </a:ext>
            </a:extLst>
          </p:cNvPr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BFFB5C5-63FD-44DF-9F57-03178BF7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429000"/>
            <a:ext cx="6792974" cy="26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9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371600" y="3331240"/>
            <a:ext cx="6875575" cy="11099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65" dirty="0">
                <a:solidFill>
                  <a:srgbClr val="2F5597"/>
                </a:solidFill>
                <a:latin typeface="Arial"/>
                <a:cs typeface="Arial"/>
              </a:rPr>
              <a:t>Degrees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sz="2800" spc="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freedom</a:t>
            </a:r>
            <a:endParaRPr sz="2800" dirty="0">
              <a:latin typeface="Arial"/>
              <a:cs typeface="Arial"/>
            </a:endParaRPr>
          </a:p>
          <a:p>
            <a:pPr marL="348615" algn="ctr">
              <a:lnSpc>
                <a:spcPct val="100000"/>
              </a:lnSpc>
              <a:spcBef>
                <a:spcPts val="1814"/>
              </a:spcBef>
            </a:pPr>
            <a:r>
              <a:rPr lang="en-GB" sz="2800" i="1" spc="15" dirty="0">
                <a:latin typeface="Arial"/>
                <a:cs typeface="Arial"/>
              </a:rPr>
              <a:t>d</a:t>
            </a:r>
            <a:r>
              <a:rPr sz="2800" i="1" spc="15" dirty="0">
                <a:latin typeface="Arial"/>
                <a:cs typeface="Arial"/>
              </a:rPr>
              <a:t>f</a:t>
            </a:r>
            <a:r>
              <a:rPr lang="en-US" sz="2800" i="1" spc="15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= </a:t>
            </a:r>
            <a:r>
              <a:rPr sz="2800" spc="-85" dirty="0">
                <a:latin typeface="Arial"/>
                <a:cs typeface="Arial"/>
              </a:rPr>
              <a:t>(# </a:t>
            </a:r>
            <a:r>
              <a:rPr sz="2800" spc="-15" dirty="0">
                <a:latin typeface="Arial"/>
                <a:cs typeface="Arial"/>
              </a:rPr>
              <a:t>columns </a:t>
            </a:r>
            <a:r>
              <a:rPr sz="2800" spc="40" dirty="0">
                <a:latin typeface="Arial"/>
                <a:cs typeface="Arial"/>
              </a:rPr>
              <a:t>-1 </a:t>
            </a:r>
            <a:r>
              <a:rPr sz="2800" spc="-55" dirty="0">
                <a:latin typeface="Arial"/>
                <a:cs typeface="Arial"/>
              </a:rPr>
              <a:t>)(#rows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-1)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9400" y="5122788"/>
            <a:ext cx="4191000" cy="923971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50" dirty="0">
                <a:latin typeface="Arial"/>
                <a:cs typeface="Arial"/>
              </a:rPr>
              <a:t>For </a:t>
            </a:r>
            <a:r>
              <a:rPr sz="2800" i="1" spc="-55" dirty="0">
                <a:latin typeface="Arial"/>
                <a:cs typeface="Arial"/>
              </a:rPr>
              <a:t>Toxoplasma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example,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917575" algn="l"/>
              </a:tabLst>
            </a:pPr>
            <a:r>
              <a:rPr lang="en-US" sz="2800" i="1" spc="5" dirty="0">
                <a:latin typeface="Arial"/>
                <a:cs typeface="Arial"/>
              </a:rPr>
              <a:t>df </a:t>
            </a:r>
            <a:r>
              <a:rPr sz="2800" spc="40" dirty="0">
                <a:latin typeface="Arial"/>
                <a:cs typeface="Arial"/>
              </a:rPr>
              <a:t>= </a:t>
            </a:r>
            <a:r>
              <a:rPr sz="2800" spc="-55" dirty="0">
                <a:latin typeface="Arial"/>
                <a:cs typeface="Arial"/>
              </a:rPr>
              <a:t>(2-1)(2-1) </a:t>
            </a:r>
            <a:r>
              <a:rPr sz="2800" spc="40" dirty="0">
                <a:latin typeface="Arial"/>
                <a:cs typeface="Arial"/>
              </a:rPr>
              <a:t>=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765C613F-B786-4B22-B40E-33884BD8D4B2}"/>
              </a:ext>
            </a:extLst>
          </p:cNvPr>
          <p:cNvSpPr txBox="1"/>
          <p:nvPr/>
        </p:nvSpPr>
        <p:spPr>
          <a:xfrm>
            <a:off x="2971800" y="2209800"/>
            <a:ext cx="3498069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</a:t>
            </a:r>
            <a:r>
              <a:rPr sz="2800" spc="-1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28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endParaRPr sz="2800" baseline="25089" dirty="0">
              <a:latin typeface="Arial"/>
              <a:cs typeface="Arial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2201741D-70F5-48BA-817B-3B3B334E2ECE}"/>
              </a:ext>
            </a:extLst>
          </p:cNvPr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10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0" y="3733800"/>
            <a:ext cx="6781800" cy="17758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10" dirty="0">
                <a:latin typeface="Symbol"/>
                <a:cs typeface="Symbol"/>
              </a:rPr>
              <a:t></a:t>
            </a:r>
            <a:r>
              <a:rPr sz="2400" spc="15" baseline="24691" dirty="0">
                <a:latin typeface="Arial"/>
                <a:cs typeface="Arial"/>
              </a:rPr>
              <a:t>2 </a:t>
            </a:r>
            <a:r>
              <a:rPr sz="2400" spc="35" dirty="0">
                <a:latin typeface="Arial"/>
                <a:cs typeface="Arial"/>
              </a:rPr>
              <a:t>= </a:t>
            </a:r>
            <a:r>
              <a:rPr sz="2400" spc="10" dirty="0">
                <a:latin typeface="Arial"/>
                <a:cs typeface="Arial"/>
              </a:rPr>
              <a:t>12.7 </a:t>
            </a:r>
            <a:r>
              <a:rPr sz="2400" spc="35" dirty="0">
                <a:latin typeface="Arial"/>
                <a:cs typeface="Arial"/>
              </a:rPr>
              <a:t>&gt;&gt; </a:t>
            </a:r>
            <a:r>
              <a:rPr sz="2400" i="1" spc="5" dirty="0">
                <a:latin typeface="Symbol"/>
                <a:cs typeface="Symbol"/>
              </a:rPr>
              <a:t></a:t>
            </a:r>
            <a:r>
              <a:rPr sz="2400" spc="7" baseline="24691" dirty="0">
                <a:latin typeface="Arial"/>
                <a:cs typeface="Arial"/>
              </a:rPr>
              <a:t>2</a:t>
            </a:r>
            <a:r>
              <a:rPr sz="2400" spc="7" baseline="-21604" dirty="0">
                <a:latin typeface="Symbol"/>
                <a:cs typeface="Symbol"/>
              </a:rPr>
              <a:t></a:t>
            </a:r>
            <a:r>
              <a:rPr sz="2400" i="1" spc="7" baseline="-21604" dirty="0">
                <a:latin typeface="Symbol"/>
                <a:cs typeface="Symbol"/>
              </a:rPr>
              <a:t></a:t>
            </a:r>
            <a:r>
              <a:rPr sz="2400" spc="7" baseline="-21604" dirty="0">
                <a:latin typeface="Symbol"/>
                <a:cs typeface="Symbol"/>
              </a:rPr>
              <a:t></a:t>
            </a:r>
            <a:r>
              <a:rPr sz="2400" spc="7" baseline="-21604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3.84,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Arial"/>
              <a:cs typeface="Arial"/>
            </a:endParaRPr>
          </a:p>
          <a:p>
            <a:pPr marL="122555" marR="17780">
              <a:lnSpc>
                <a:spcPct val="90600"/>
              </a:lnSpc>
            </a:pPr>
            <a:r>
              <a:rPr sz="2400" spc="-4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</a:t>
            </a:r>
            <a:r>
              <a:rPr sz="2400" spc="-20" dirty="0">
                <a:latin typeface="Arial"/>
                <a:cs typeface="Arial"/>
              </a:rPr>
              <a:t>reject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null </a:t>
            </a:r>
            <a:r>
              <a:rPr sz="2400" spc="-10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spc="-10" dirty="0">
                <a:latin typeface="Arial"/>
                <a:cs typeface="Arial"/>
              </a:rPr>
              <a:t>independence. </a:t>
            </a:r>
            <a:r>
              <a:rPr sz="2400" spc="-30" dirty="0">
                <a:latin typeface="Arial"/>
                <a:cs typeface="Arial"/>
              </a:rPr>
              <a:t>Toxoplasma </a:t>
            </a:r>
            <a:r>
              <a:rPr sz="2400" spc="-15" dirty="0">
                <a:latin typeface="Arial"/>
                <a:cs typeface="Arial"/>
              </a:rPr>
              <a:t>infection </a:t>
            </a:r>
            <a:r>
              <a:rPr sz="2400" spc="-5" dirty="0">
                <a:latin typeface="Arial"/>
                <a:cs typeface="Arial"/>
              </a:rPr>
              <a:t>status </a:t>
            </a:r>
            <a:r>
              <a:rPr sz="2400" spc="5" dirty="0">
                <a:latin typeface="Arial"/>
                <a:cs typeface="Arial"/>
              </a:rPr>
              <a:t>did </a:t>
            </a:r>
            <a:r>
              <a:rPr sz="2400" spc="-15" dirty="0">
                <a:latin typeface="Arial"/>
                <a:cs typeface="Arial"/>
              </a:rPr>
              <a:t>covary </a:t>
            </a:r>
            <a:r>
              <a:rPr sz="2400" dirty="0">
                <a:latin typeface="Arial"/>
                <a:cs typeface="Arial"/>
              </a:rPr>
              <a:t>with </a:t>
            </a:r>
            <a:r>
              <a:rPr sz="2400" spc="-25" dirty="0">
                <a:latin typeface="Arial"/>
                <a:cs typeface="Arial"/>
              </a:rPr>
              <a:t>having </a:t>
            </a:r>
            <a:r>
              <a:rPr sz="2400" spc="-5" dirty="0">
                <a:latin typeface="Arial"/>
                <a:cs typeface="Arial"/>
              </a:rPr>
              <a:t>car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accidents.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EA02D8AF-1276-4C1E-9D1A-84A96531C7B4}"/>
              </a:ext>
            </a:extLst>
          </p:cNvPr>
          <p:cNvSpPr txBox="1"/>
          <p:nvPr/>
        </p:nvSpPr>
        <p:spPr>
          <a:xfrm>
            <a:off x="2971800" y="2209800"/>
            <a:ext cx="3498069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</a:t>
            </a:r>
            <a:r>
              <a:rPr sz="2800" spc="-1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28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endParaRPr sz="2800" baseline="25089" dirty="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07F2E350-160E-445F-AC9C-D10495BFF865}"/>
              </a:ext>
            </a:extLst>
          </p:cNvPr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3400" y="4725146"/>
            <a:ext cx="129540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40" dirty="0">
                <a:solidFill>
                  <a:srgbClr val="2F5597"/>
                </a:solidFill>
                <a:latin typeface="Arial"/>
                <a:cs typeface="Arial"/>
              </a:rPr>
              <a:t>using</a:t>
            </a:r>
            <a:r>
              <a:rPr sz="2350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350" spc="-110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B0BD269A-4D87-4013-847B-06A32B2D8B82}"/>
              </a:ext>
            </a:extLst>
          </p:cNvPr>
          <p:cNvSpPr txBox="1"/>
          <p:nvPr/>
        </p:nvSpPr>
        <p:spPr>
          <a:xfrm>
            <a:off x="2971800" y="2209800"/>
            <a:ext cx="3498069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</a:t>
            </a:r>
            <a:r>
              <a:rPr sz="2800" spc="-1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28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endParaRPr sz="2800" baseline="25089" dirty="0">
              <a:latin typeface="Arial"/>
              <a:cs typeface="Arial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6FA985EB-71F5-49DA-9632-DD49D5C0335B}"/>
              </a:ext>
            </a:extLst>
          </p:cNvPr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3E8738-491A-4F20-94F4-A8FDEA06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0"/>
            <a:ext cx="7002896" cy="29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649486" y="2971800"/>
            <a:ext cx="7244569" cy="217174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 marR="54610">
              <a:spcBef>
                <a:spcPts val="2075"/>
              </a:spcBef>
            </a:pPr>
            <a:r>
              <a:rPr sz="2800" spc="-60" dirty="0">
                <a:latin typeface="Arial"/>
                <a:cs typeface="Arial"/>
              </a:rPr>
              <a:t>This </a:t>
            </a:r>
            <a:r>
              <a:rPr sz="2800" spc="10" dirty="0">
                <a:latin typeface="Symbol"/>
                <a:cs typeface="Symbol"/>
              </a:rPr>
              <a:t></a:t>
            </a:r>
            <a:r>
              <a:rPr sz="2800" spc="15" baseline="25641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test </a:t>
            </a:r>
            <a:r>
              <a:rPr sz="2800" spc="-55" dirty="0">
                <a:latin typeface="Arial"/>
                <a:cs typeface="Arial"/>
              </a:rPr>
              <a:t>is </a:t>
            </a:r>
            <a:r>
              <a:rPr sz="2800" spc="-25" dirty="0">
                <a:latin typeface="Arial"/>
                <a:cs typeface="Arial"/>
              </a:rPr>
              <a:t>just </a:t>
            </a:r>
            <a:r>
              <a:rPr sz="2800" spc="-65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special </a:t>
            </a:r>
            <a:r>
              <a:rPr sz="2800" spc="-30" dirty="0">
                <a:latin typeface="Arial"/>
                <a:cs typeface="Arial"/>
              </a:rPr>
              <a:t>case </a:t>
            </a:r>
            <a:r>
              <a:rPr sz="2800" spc="-15" dirty="0">
                <a:latin typeface="Arial"/>
                <a:cs typeface="Arial"/>
              </a:rPr>
              <a:t>of 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10" dirty="0">
                <a:latin typeface="Symbol"/>
                <a:cs typeface="Symbol"/>
              </a:rPr>
              <a:t></a:t>
            </a:r>
            <a:r>
              <a:rPr sz="2800" spc="15" baseline="2564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goodness-of-fit </a:t>
            </a:r>
            <a:r>
              <a:rPr sz="2800" spc="-5" dirty="0">
                <a:latin typeface="Arial"/>
                <a:cs typeface="Arial"/>
              </a:rPr>
              <a:t>test, </a:t>
            </a:r>
            <a:r>
              <a:rPr sz="2800" spc="-10" dirty="0">
                <a:latin typeface="Arial"/>
                <a:cs typeface="Arial"/>
              </a:rPr>
              <a:t>so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same </a:t>
            </a:r>
            <a:r>
              <a:rPr sz="2800" spc="-45" dirty="0">
                <a:latin typeface="Arial"/>
                <a:cs typeface="Arial"/>
              </a:rPr>
              <a:t>rules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apply.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800" dirty="0">
              <a:latin typeface="Arial"/>
              <a:cs typeface="Arial"/>
            </a:endParaRPr>
          </a:p>
          <a:p>
            <a:pPr marL="50800" marR="17780"/>
            <a:r>
              <a:rPr sz="2800" spc="-100" dirty="0">
                <a:solidFill>
                  <a:srgbClr val="C55A11"/>
                </a:solidFill>
                <a:latin typeface="Arial"/>
                <a:cs typeface="Arial"/>
              </a:rPr>
              <a:t>You 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can’t </a:t>
            </a:r>
            <a:r>
              <a:rPr sz="2800" spc="-60" dirty="0">
                <a:solidFill>
                  <a:srgbClr val="C55A11"/>
                </a:solidFill>
                <a:latin typeface="Arial"/>
                <a:cs typeface="Arial"/>
              </a:rPr>
              <a:t>have </a:t>
            </a:r>
            <a:r>
              <a:rPr sz="2800" spc="-55" dirty="0">
                <a:solidFill>
                  <a:srgbClr val="C55A11"/>
                </a:solidFill>
                <a:latin typeface="Arial"/>
                <a:cs typeface="Arial"/>
              </a:rPr>
              <a:t>any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expectation </a:t>
            </a:r>
            <a:r>
              <a:rPr sz="2800" spc="-50" dirty="0">
                <a:solidFill>
                  <a:srgbClr val="C55A11"/>
                </a:solidFill>
                <a:latin typeface="Arial"/>
                <a:cs typeface="Arial"/>
              </a:rPr>
              <a:t>less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than 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1,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and </a:t>
            </a: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no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more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than</a:t>
            </a:r>
            <a:r>
              <a:rPr sz="2800" spc="10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20%</a:t>
            </a:r>
            <a:r>
              <a:rPr lang="en-US" sz="2800" spc="1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C55A11"/>
                </a:solidFill>
                <a:latin typeface="Arial"/>
                <a:cs typeface="Arial"/>
              </a:rPr>
              <a:t>&lt;</a:t>
            </a: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5.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AAEE367-2284-43C3-8D18-ECF43A91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73" y="1219200"/>
            <a:ext cx="5371196" cy="1023477"/>
          </a:xfrm>
        </p:spPr>
        <p:txBody>
          <a:bodyPr/>
          <a:lstStyle/>
          <a:p>
            <a:r>
              <a:rPr lang="en-GB"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lang="en-GB" sz="44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 Assumptions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16457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828800" y="2743200"/>
            <a:ext cx="6248400" cy="30335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814"/>
              </a:spcBef>
            </a:pPr>
            <a:r>
              <a:rPr sz="2800" spc="-50" dirty="0">
                <a:latin typeface="Arial"/>
                <a:cs typeface="Arial"/>
              </a:rPr>
              <a:t>For </a:t>
            </a:r>
            <a:r>
              <a:rPr sz="2800" spc="10" dirty="0">
                <a:latin typeface="Arial"/>
                <a:cs typeface="Arial"/>
              </a:rPr>
              <a:t>2 </a:t>
            </a:r>
            <a:r>
              <a:rPr sz="2800" spc="-30" dirty="0">
                <a:latin typeface="Arial"/>
                <a:cs typeface="Arial"/>
              </a:rPr>
              <a:t>x </a:t>
            </a:r>
            <a:r>
              <a:rPr sz="2800" spc="10" dirty="0">
                <a:latin typeface="Arial"/>
                <a:cs typeface="Arial"/>
              </a:rPr>
              <a:t>2 </a:t>
            </a:r>
            <a:r>
              <a:rPr sz="2800" spc="-15" dirty="0">
                <a:latin typeface="Arial"/>
                <a:cs typeface="Arial"/>
              </a:rPr>
              <a:t>contingency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800" dirty="0">
              <a:latin typeface="Arial"/>
              <a:cs typeface="Arial"/>
            </a:endParaRPr>
          </a:p>
          <a:p>
            <a:pPr marL="12700" marR="5080"/>
            <a:r>
              <a:rPr sz="2800" spc="-40" dirty="0">
                <a:latin typeface="Arial"/>
                <a:cs typeface="Arial"/>
              </a:rPr>
              <a:t>Does </a:t>
            </a:r>
            <a:r>
              <a:rPr sz="2800" spc="5" dirty="0">
                <a:latin typeface="Arial"/>
                <a:cs typeface="Arial"/>
              </a:rPr>
              <a:t>not </a:t>
            </a:r>
            <a:r>
              <a:rPr sz="2800" spc="-30" dirty="0">
                <a:latin typeface="Arial"/>
                <a:cs typeface="Arial"/>
              </a:rPr>
              <a:t>make </a:t>
            </a:r>
            <a:r>
              <a:rPr sz="2800" spc="-15" dirty="0">
                <a:latin typeface="Arial"/>
                <a:cs typeface="Arial"/>
              </a:rPr>
              <a:t>assumptions </a:t>
            </a:r>
            <a:r>
              <a:rPr sz="2800" dirty="0">
                <a:latin typeface="Arial"/>
                <a:cs typeface="Arial"/>
              </a:rPr>
              <a:t>about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size </a:t>
            </a:r>
            <a:r>
              <a:rPr sz="2800" spc="-15" dirty="0">
                <a:latin typeface="Arial"/>
                <a:cs typeface="Arial"/>
              </a:rPr>
              <a:t>of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expectations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800" dirty="0">
              <a:latin typeface="Arial"/>
              <a:cs typeface="Arial"/>
            </a:endParaRPr>
          </a:p>
          <a:p>
            <a:pPr marL="12700" marR="45085"/>
            <a:r>
              <a:rPr sz="2800" spc="-95" dirty="0">
                <a:latin typeface="Arial"/>
                <a:cs typeface="Arial"/>
              </a:rPr>
              <a:t>R </a:t>
            </a:r>
            <a:r>
              <a:rPr sz="2800" spc="-70" dirty="0">
                <a:latin typeface="Arial"/>
                <a:cs typeface="Arial"/>
              </a:rPr>
              <a:t>(or </a:t>
            </a:r>
            <a:r>
              <a:rPr sz="2800" spc="-15" dirty="0">
                <a:latin typeface="Arial"/>
                <a:cs typeface="Arial"/>
              </a:rPr>
              <a:t>other </a:t>
            </a:r>
            <a:r>
              <a:rPr sz="2800" spc="-35" dirty="0">
                <a:latin typeface="Arial"/>
                <a:cs typeface="Arial"/>
              </a:rPr>
              <a:t>programs) </a:t>
            </a:r>
            <a:r>
              <a:rPr sz="2800" spc="-45" dirty="0">
                <a:latin typeface="Arial"/>
                <a:cs typeface="Arial"/>
              </a:rPr>
              <a:t>will </a:t>
            </a:r>
            <a:r>
              <a:rPr sz="2800" spc="25" dirty="0">
                <a:latin typeface="Arial"/>
                <a:cs typeface="Arial"/>
              </a:rPr>
              <a:t>do </a:t>
            </a:r>
            <a:r>
              <a:rPr sz="2800" spc="-10" dirty="0">
                <a:latin typeface="Arial"/>
                <a:cs typeface="Arial"/>
              </a:rPr>
              <a:t>it, </a:t>
            </a:r>
            <a:r>
              <a:rPr sz="2800" spc="20" dirty="0">
                <a:latin typeface="Arial"/>
                <a:cs typeface="Arial"/>
              </a:rPr>
              <a:t>but  </a:t>
            </a:r>
            <a:r>
              <a:rPr sz="2800" spc="-10" dirty="0">
                <a:latin typeface="Arial"/>
                <a:cs typeface="Arial"/>
              </a:rPr>
              <a:t>cumbersome </a:t>
            </a:r>
            <a:r>
              <a:rPr sz="2800" spc="25" dirty="0">
                <a:latin typeface="Arial"/>
                <a:cs typeface="Arial"/>
              </a:rPr>
              <a:t>to do </a:t>
            </a:r>
            <a:r>
              <a:rPr sz="2800" spc="-10" dirty="0">
                <a:latin typeface="Arial"/>
                <a:cs typeface="Arial"/>
              </a:rPr>
              <a:t>by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hand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1822E70-F823-482E-964D-F8FECA7E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8200"/>
            <a:ext cx="5486400" cy="1354217"/>
          </a:xfrm>
        </p:spPr>
        <p:txBody>
          <a:bodyPr/>
          <a:lstStyle/>
          <a:p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Fisher’s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exact</a:t>
            </a:r>
            <a:r>
              <a:rPr lang="en-GB"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1289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300" y="2133600"/>
            <a:ext cx="9067800" cy="77905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95885" marR="5080" algn="ctr">
              <a:spcBef>
                <a:spcPts val="235"/>
              </a:spcBef>
            </a:pPr>
            <a:r>
              <a:rPr sz="2400" spc="-5" dirty="0">
                <a:latin typeface="Arial"/>
                <a:cs typeface="Arial"/>
              </a:rPr>
              <a:t>Are </a:t>
            </a:r>
            <a:r>
              <a:rPr sz="2400" spc="-10" dirty="0">
                <a:latin typeface="Arial"/>
                <a:cs typeface="Arial"/>
              </a:rPr>
              <a:t>western and eastern forms (currently considered subspecies) actually  reproductively isolated, and therefore separate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species?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3156BB-8E8B-4D02-A6F4-FC5E716F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76600"/>
            <a:ext cx="6858000" cy="38576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905A4B-1A98-4E55-9CA5-A031BF2C08B1}"/>
              </a:ext>
            </a:extLst>
          </p:cNvPr>
          <p:cNvSpPr txBox="1"/>
          <p:nvPr/>
        </p:nvSpPr>
        <p:spPr>
          <a:xfrm>
            <a:off x="381000" y="762000"/>
            <a:ext cx="1043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spc="10" dirty="0">
                <a:solidFill>
                  <a:srgbClr val="0070C0"/>
                </a:solidFill>
                <a:latin typeface="Lucida Sans"/>
                <a:cs typeface="Lucida Sans"/>
              </a:rPr>
              <a:t>Winter Wren </a:t>
            </a:r>
            <a:r>
              <a:rPr lang="en-GB" sz="3600" spc="-30" dirty="0">
                <a:solidFill>
                  <a:srgbClr val="0070C0"/>
                </a:solidFill>
                <a:latin typeface="Lucida Sans"/>
                <a:cs typeface="Lucida Sans"/>
              </a:rPr>
              <a:t>(</a:t>
            </a:r>
            <a:r>
              <a:rPr lang="en-GB" sz="3600" i="1" spc="-30" dirty="0">
                <a:solidFill>
                  <a:srgbClr val="0070C0"/>
                </a:solidFill>
                <a:latin typeface="Lucida Sans"/>
                <a:cs typeface="Lucida Sans"/>
              </a:rPr>
              <a:t>Troglodytes</a:t>
            </a:r>
            <a:r>
              <a:rPr lang="en-GB" sz="3600" i="1" dirty="0">
                <a:solidFill>
                  <a:srgbClr val="0070C0"/>
                </a:solidFill>
                <a:latin typeface="Lucida Sans"/>
                <a:cs typeface="Lucida Sans"/>
              </a:rPr>
              <a:t> </a:t>
            </a:r>
            <a:r>
              <a:rPr lang="en-GB" sz="3600" i="1" spc="-30" dirty="0">
                <a:solidFill>
                  <a:srgbClr val="0070C0"/>
                </a:solidFill>
                <a:latin typeface="Lucida Sans"/>
                <a:cs typeface="Lucida Sans"/>
              </a:rPr>
              <a:t>troglodytes</a:t>
            </a:r>
            <a:r>
              <a:rPr lang="en-GB" sz="3600" spc="-30" dirty="0">
                <a:solidFill>
                  <a:srgbClr val="0070C0"/>
                </a:solidFill>
                <a:latin typeface="Lucida Sans"/>
                <a:cs typeface="Lucida Sans"/>
              </a:rPr>
              <a:t>)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340254" y="1841375"/>
            <a:ext cx="5181600" cy="906017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62230" algn="ctr">
              <a:spcBef>
                <a:spcPts val="345"/>
              </a:spcBef>
            </a:pPr>
            <a:r>
              <a:rPr sz="2800" spc="-20" dirty="0"/>
              <a:t>Association </a:t>
            </a:r>
            <a:r>
              <a:rPr sz="2800" spc="-10" dirty="0"/>
              <a:t>of </a:t>
            </a:r>
            <a:r>
              <a:rPr sz="2800" spc="-40" dirty="0"/>
              <a:t>DNA </a:t>
            </a:r>
            <a:r>
              <a:rPr sz="2800" spc="-10" dirty="0"/>
              <a:t>and </a:t>
            </a:r>
            <a:r>
              <a:rPr sz="2800" spc="-5" dirty="0"/>
              <a:t>song:  </a:t>
            </a:r>
            <a:r>
              <a:rPr sz="2800" spc="-50" dirty="0"/>
              <a:t>The </a:t>
            </a:r>
            <a:r>
              <a:rPr sz="2800" spc="-15" dirty="0"/>
              <a:t>winter </a:t>
            </a:r>
            <a:r>
              <a:rPr sz="2800" spc="-25" dirty="0"/>
              <a:t>wren </a:t>
            </a:r>
            <a:r>
              <a:rPr sz="2800" spc="10" dirty="0"/>
              <a:t>contact</a:t>
            </a:r>
            <a:r>
              <a:rPr sz="2800" spc="50" dirty="0"/>
              <a:t> </a:t>
            </a:r>
            <a:r>
              <a:rPr sz="2800" spc="-30" dirty="0"/>
              <a:t>zone</a:t>
            </a:r>
            <a:endParaRPr sz="2800" dirty="0"/>
          </a:p>
        </p:txBody>
      </p:sp>
      <p:sp>
        <p:nvSpPr>
          <p:cNvPr id="22" name="object 22"/>
          <p:cNvSpPr txBox="1"/>
          <p:nvPr/>
        </p:nvSpPr>
        <p:spPr>
          <a:xfrm>
            <a:off x="3124200" y="6781800"/>
            <a:ext cx="4419600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15" dirty="0">
                <a:latin typeface="Arial"/>
                <a:cs typeface="Arial"/>
              </a:rPr>
              <a:t>Toews </a:t>
            </a:r>
            <a:r>
              <a:rPr sz="1400" spc="-25" dirty="0">
                <a:latin typeface="Arial"/>
                <a:cs typeface="Arial"/>
              </a:rPr>
              <a:t>&amp; </a:t>
            </a:r>
            <a:r>
              <a:rPr sz="1400" spc="-5" dirty="0">
                <a:latin typeface="Arial"/>
                <a:cs typeface="Arial"/>
              </a:rPr>
              <a:t>Irwin </a:t>
            </a:r>
            <a:r>
              <a:rPr sz="1400" spc="10" dirty="0">
                <a:latin typeface="Arial"/>
                <a:cs typeface="Arial"/>
              </a:rPr>
              <a:t>2008, </a:t>
            </a:r>
            <a:r>
              <a:rPr sz="1400" spc="-5" dirty="0">
                <a:latin typeface="Arial"/>
                <a:cs typeface="Arial"/>
              </a:rPr>
              <a:t>Molecular</a:t>
            </a:r>
            <a:r>
              <a:rPr sz="1400" spc="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Ecology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01CFE6-99A3-4278-8BE9-820CAA259F86}"/>
              </a:ext>
            </a:extLst>
          </p:cNvPr>
          <p:cNvSpPr txBox="1"/>
          <p:nvPr/>
        </p:nvSpPr>
        <p:spPr>
          <a:xfrm>
            <a:off x="381000" y="680771"/>
            <a:ext cx="1043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spc="10" dirty="0">
                <a:solidFill>
                  <a:srgbClr val="0070C0"/>
                </a:solidFill>
                <a:latin typeface="Lucida Sans"/>
                <a:cs typeface="Lucida Sans"/>
              </a:rPr>
              <a:t>Winter Wren </a:t>
            </a:r>
            <a:r>
              <a:rPr lang="en-GB" sz="3600" spc="-30" dirty="0">
                <a:solidFill>
                  <a:srgbClr val="0070C0"/>
                </a:solidFill>
                <a:latin typeface="Lucida Sans"/>
                <a:cs typeface="Lucida Sans"/>
              </a:rPr>
              <a:t>(</a:t>
            </a:r>
            <a:r>
              <a:rPr lang="en-GB" sz="3600" i="1" spc="-30" dirty="0">
                <a:solidFill>
                  <a:srgbClr val="0070C0"/>
                </a:solidFill>
                <a:latin typeface="Lucida Sans"/>
                <a:cs typeface="Lucida Sans"/>
              </a:rPr>
              <a:t>Troglodytes</a:t>
            </a:r>
            <a:r>
              <a:rPr lang="en-GB" sz="3600" i="1" dirty="0">
                <a:solidFill>
                  <a:srgbClr val="0070C0"/>
                </a:solidFill>
                <a:latin typeface="Lucida Sans"/>
                <a:cs typeface="Lucida Sans"/>
              </a:rPr>
              <a:t> </a:t>
            </a:r>
            <a:r>
              <a:rPr lang="en-GB" sz="3600" i="1" spc="-30" dirty="0">
                <a:solidFill>
                  <a:srgbClr val="0070C0"/>
                </a:solidFill>
                <a:latin typeface="Lucida Sans"/>
                <a:cs typeface="Lucida Sans"/>
              </a:rPr>
              <a:t>troglodytes</a:t>
            </a:r>
            <a:r>
              <a:rPr lang="en-GB" sz="3600" spc="-30" dirty="0">
                <a:solidFill>
                  <a:srgbClr val="0070C0"/>
                </a:solidFill>
                <a:latin typeface="Lucida Sans"/>
                <a:cs typeface="Lucida Sans"/>
              </a:rPr>
              <a:t>)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B7C256A-FC07-43C9-B53F-CF3BCB13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90018"/>
            <a:ext cx="7068007" cy="34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3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449"/>
            <a:ext cx="8540261" cy="2215991"/>
          </a:xfrm>
        </p:spPr>
        <p:txBody>
          <a:bodyPr/>
          <a:lstStyle/>
          <a:p>
            <a:pPr algn="ctr"/>
            <a:r>
              <a:rPr lang="en-GB" sz="4569" dirty="0"/>
              <a:t>1.09 Contingency analysis</a:t>
            </a:r>
            <a:r>
              <a:rPr lang="en-GB" sz="4800" spc="-50" dirty="0">
                <a:solidFill>
                  <a:srgbClr val="2F5597"/>
                </a:solidFill>
                <a:latin typeface="Arial"/>
                <a:cs typeface="Arial"/>
              </a:rPr>
              <a:t> :  </a:t>
            </a:r>
            <a:r>
              <a:rPr lang="en-GB" sz="4800" spc="-25" dirty="0">
                <a:solidFill>
                  <a:srgbClr val="2F5597"/>
                </a:solidFill>
                <a:latin typeface="Arial"/>
                <a:cs typeface="Arial"/>
              </a:rPr>
              <a:t>associations </a:t>
            </a:r>
            <a:r>
              <a:rPr lang="en-GB" sz="4800" spc="-1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lang="en-GB" sz="4800" spc="-25" dirty="0">
                <a:solidFill>
                  <a:srgbClr val="2F5597"/>
                </a:solidFill>
                <a:latin typeface="Arial"/>
                <a:cs typeface="Arial"/>
              </a:rPr>
              <a:t>categorical </a:t>
            </a:r>
            <a:r>
              <a:rPr lang="en-GB" sz="4800" spc="-5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lang="en-GB" sz="456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BF96A-F2ED-4C60-BED0-D9E4B22D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668518"/>
            <a:ext cx="7046839" cy="2736885"/>
          </a:xfrm>
          <a:prstGeom prst="rect">
            <a:avLst/>
          </a:prstGeom>
        </p:spPr>
      </p:pic>
      <p:pic>
        <p:nvPicPr>
          <p:cNvPr id="1026" name="Picture 2" descr="How dogs contribute to your health and happiness">
            <a:extLst>
              <a:ext uri="{FF2B5EF4-FFF2-40B4-BE49-F238E27FC236}">
                <a16:creationId xmlns:a16="http://schemas.microsoft.com/office/drawing/2014/main" id="{075A5B10-BF34-4C51-8F22-7481E6F19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05" y="3835258"/>
            <a:ext cx="904340" cy="6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onavirus: Cat owners fear pets will make them sick - BBC News">
            <a:extLst>
              <a:ext uri="{FF2B5EF4-FFF2-40B4-BE49-F238E27FC236}">
                <a16:creationId xmlns:a16="http://schemas.microsoft.com/office/drawing/2014/main" id="{42D6DC22-2B43-4A40-9B34-177F02CB4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84" y="4446037"/>
            <a:ext cx="918509" cy="5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t Your Canary Fly Outside Its Cage">
            <a:extLst>
              <a:ext uri="{FF2B5EF4-FFF2-40B4-BE49-F238E27FC236}">
                <a16:creationId xmlns:a16="http://schemas.microsoft.com/office/drawing/2014/main" id="{3B7E74A3-B0F4-47A2-B84C-D481C950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4995481"/>
            <a:ext cx="901445" cy="53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tta Fish: Facts and Why They're Not 'Starter Pets' | PETA">
            <a:extLst>
              <a:ext uri="{FF2B5EF4-FFF2-40B4-BE49-F238E27FC236}">
                <a16:creationId xmlns:a16="http://schemas.microsoft.com/office/drawing/2014/main" id="{FF9A43E4-E572-4393-8072-020C02C4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90" y="5547589"/>
            <a:ext cx="922404" cy="46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193415" y="2286000"/>
            <a:ext cx="3671570" cy="37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40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235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35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350" spc="-25" dirty="0">
                <a:solidFill>
                  <a:srgbClr val="2F5597"/>
                </a:solidFill>
                <a:latin typeface="Arial"/>
                <a:cs typeface="Arial"/>
              </a:rPr>
              <a:t>expectations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0375" y="3887419"/>
            <a:ext cx="4518425" cy="2565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43180">
              <a:spcBef>
                <a:spcPts val="90"/>
              </a:spcBef>
            </a:pPr>
            <a:r>
              <a:rPr lang="en-GB" spc="-50" dirty="0">
                <a:latin typeface="Arial"/>
                <a:cs typeface="Arial"/>
              </a:rPr>
              <a:t>A </a:t>
            </a:r>
            <a:r>
              <a:rPr lang="en-GB" spc="-15" dirty="0">
                <a:latin typeface="Arial"/>
                <a:cs typeface="Arial"/>
              </a:rPr>
              <a:t>shortcut </a:t>
            </a:r>
            <a:r>
              <a:rPr lang="en-GB" spc="-25" dirty="0">
                <a:latin typeface="Arial"/>
                <a:cs typeface="Arial"/>
              </a:rPr>
              <a:t>for</a:t>
            </a:r>
            <a:r>
              <a:rPr lang="en-GB" spc="5" dirty="0">
                <a:latin typeface="Arial"/>
                <a:cs typeface="Arial"/>
              </a:rPr>
              <a:t> </a:t>
            </a:r>
            <a:r>
              <a:rPr lang="en-GB" spc="-30" dirty="0">
                <a:latin typeface="Arial"/>
                <a:cs typeface="Arial"/>
              </a:rPr>
              <a:t>calculating</a:t>
            </a:r>
            <a:endParaRPr lang="en-GB" dirty="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90"/>
              </a:spcBef>
            </a:pPr>
            <a:r>
              <a:rPr spc="-25" dirty="0">
                <a:latin typeface="Arial"/>
                <a:cs typeface="Arial"/>
              </a:rPr>
              <a:t>expectations </a:t>
            </a:r>
            <a:r>
              <a:rPr spc="-45" dirty="0">
                <a:latin typeface="Arial"/>
                <a:cs typeface="Arial"/>
              </a:rPr>
              <a:t>(assuming </a:t>
            </a:r>
            <a:r>
              <a:rPr spc="-15" dirty="0">
                <a:latin typeface="Arial"/>
                <a:cs typeface="Arial"/>
              </a:rPr>
              <a:t>H</a:t>
            </a:r>
            <a:r>
              <a:rPr spc="-22" baseline="-18518" dirty="0">
                <a:latin typeface="Arial"/>
                <a:cs typeface="Arial"/>
              </a:rPr>
              <a:t>0 </a:t>
            </a:r>
            <a:r>
              <a:rPr spc="-40" dirty="0">
                <a:latin typeface="Arial"/>
                <a:cs typeface="Arial"/>
              </a:rPr>
              <a:t>is  true):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i="1" spc="-10" dirty="0">
                <a:latin typeface="Arial"/>
                <a:cs typeface="Arial"/>
              </a:rPr>
              <a:t>Exp</a:t>
            </a:r>
            <a:r>
              <a:rPr spc="-10" dirty="0">
                <a:latin typeface="Arial"/>
                <a:cs typeface="Arial"/>
              </a:rPr>
              <a:t>[</a:t>
            </a:r>
            <a:r>
              <a:rPr i="1" spc="-10" dirty="0">
                <a:latin typeface="Arial"/>
                <a:cs typeface="Arial"/>
              </a:rPr>
              <a:t>row </a:t>
            </a:r>
            <a:r>
              <a:rPr i="1" spc="-5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, </a:t>
            </a:r>
            <a:r>
              <a:rPr i="1" spc="-10" dirty="0">
                <a:latin typeface="Arial"/>
                <a:cs typeface="Arial"/>
              </a:rPr>
              <a:t>column </a:t>
            </a:r>
            <a:r>
              <a:rPr i="1" spc="-5" dirty="0">
                <a:latin typeface="Arial"/>
                <a:cs typeface="Arial"/>
              </a:rPr>
              <a:t>j</a:t>
            </a:r>
            <a:r>
              <a:rPr spc="-5" dirty="0">
                <a:latin typeface="Arial"/>
                <a:cs typeface="Arial"/>
              </a:rPr>
              <a:t>]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</a:p>
          <a:p>
            <a:pPr marL="726440" marR="208279" indent="-413384">
              <a:lnSpc>
                <a:spcPct val="122800"/>
              </a:lnSpc>
              <a:spcBef>
                <a:spcPts val="229"/>
              </a:spcBef>
            </a:pPr>
            <a:r>
              <a:rPr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row </a:t>
            </a:r>
            <a:r>
              <a:rPr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 </a:t>
            </a:r>
            <a:r>
              <a:rPr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total</a:t>
            </a:r>
            <a:r>
              <a:rPr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)(</a:t>
            </a:r>
            <a:r>
              <a:rPr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column </a:t>
            </a:r>
            <a:r>
              <a:rPr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i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total</a:t>
            </a:r>
            <a:r>
              <a:rPr spc="-10" dirty="0">
                <a:latin typeface="Arial"/>
                <a:cs typeface="Arial"/>
              </a:rPr>
              <a:t>)  grand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total</a:t>
            </a:r>
            <a:endParaRPr lang="en-US" spc="-10" dirty="0">
              <a:latin typeface="Arial"/>
              <a:cs typeface="Arial"/>
            </a:endParaRPr>
          </a:p>
          <a:p>
            <a:pPr marL="726440" marR="208279" indent="-413384">
              <a:lnSpc>
                <a:spcPct val="122800"/>
              </a:lnSpc>
              <a:spcBef>
                <a:spcPts val="229"/>
              </a:spcBef>
            </a:pPr>
            <a:endParaRPr lang="en-US" spc="-10" dirty="0">
              <a:latin typeface="Arial"/>
              <a:cs typeface="Arial"/>
            </a:endParaRPr>
          </a:p>
          <a:p>
            <a:pPr marL="726440" marR="208279" indent="-413384">
              <a:lnSpc>
                <a:spcPct val="122800"/>
              </a:lnSpc>
              <a:spcBef>
                <a:spcPts val="229"/>
              </a:spcBef>
            </a:pPr>
            <a:r>
              <a:rPr lang="pl-PL" spc="-25" dirty="0">
                <a:latin typeface="Arial"/>
                <a:cs typeface="Arial"/>
              </a:rPr>
              <a:t>Exp[w mtDNA, </a:t>
            </a:r>
            <a:r>
              <a:rPr lang="pl-PL" spc="25" dirty="0">
                <a:latin typeface="Arial"/>
                <a:cs typeface="Arial"/>
              </a:rPr>
              <a:t>w </a:t>
            </a:r>
            <a:r>
              <a:rPr lang="pl-PL" spc="-25" dirty="0">
                <a:latin typeface="Arial"/>
                <a:cs typeface="Arial"/>
              </a:rPr>
              <a:t>song] </a:t>
            </a:r>
            <a:r>
              <a:rPr lang="pl-PL" spc="20" dirty="0">
                <a:latin typeface="Arial"/>
                <a:cs typeface="Arial"/>
              </a:rPr>
              <a:t>= </a:t>
            </a:r>
            <a:r>
              <a:rPr lang="pl-PL" spc="-10" dirty="0">
                <a:latin typeface="Arial"/>
                <a:cs typeface="Arial"/>
              </a:rPr>
              <a:t>12*12/16 </a:t>
            </a:r>
            <a:r>
              <a:rPr lang="pl-PL" spc="20" dirty="0">
                <a:latin typeface="Arial"/>
                <a:cs typeface="Arial"/>
              </a:rPr>
              <a:t>=</a:t>
            </a:r>
            <a:r>
              <a:rPr lang="pl-PL" spc="-135" dirty="0">
                <a:latin typeface="Arial"/>
                <a:cs typeface="Arial"/>
              </a:rPr>
              <a:t> </a:t>
            </a:r>
            <a:r>
              <a:rPr lang="pl-PL" dirty="0">
                <a:latin typeface="Arial"/>
                <a:cs typeface="Arial"/>
              </a:rPr>
              <a:t>9</a:t>
            </a:r>
          </a:p>
          <a:p>
            <a:pPr marL="726440" marR="208279" indent="-413384">
              <a:lnSpc>
                <a:spcPct val="122800"/>
              </a:lnSpc>
              <a:spcBef>
                <a:spcPts val="229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19FCC4-3917-41F8-AC5B-E9C78D699EA0}"/>
              </a:ext>
            </a:extLst>
          </p:cNvPr>
          <p:cNvSpPr txBox="1"/>
          <p:nvPr/>
        </p:nvSpPr>
        <p:spPr>
          <a:xfrm>
            <a:off x="381000" y="680771"/>
            <a:ext cx="1043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spc="10" dirty="0">
                <a:solidFill>
                  <a:srgbClr val="0070C0"/>
                </a:solidFill>
                <a:latin typeface="Lucida Sans"/>
                <a:cs typeface="Lucida Sans"/>
              </a:rPr>
              <a:t>Winter Wren </a:t>
            </a:r>
            <a:r>
              <a:rPr lang="en-GB" sz="3600" spc="-30" dirty="0">
                <a:solidFill>
                  <a:srgbClr val="0070C0"/>
                </a:solidFill>
                <a:latin typeface="Lucida Sans"/>
                <a:cs typeface="Lucida Sans"/>
              </a:rPr>
              <a:t>(</a:t>
            </a:r>
            <a:r>
              <a:rPr lang="en-GB" sz="3600" i="1" spc="-30" dirty="0">
                <a:solidFill>
                  <a:srgbClr val="0070C0"/>
                </a:solidFill>
                <a:latin typeface="Lucida Sans"/>
                <a:cs typeface="Lucida Sans"/>
              </a:rPr>
              <a:t>Troglodytes</a:t>
            </a:r>
            <a:r>
              <a:rPr lang="en-GB" sz="3600" i="1" dirty="0">
                <a:solidFill>
                  <a:srgbClr val="0070C0"/>
                </a:solidFill>
                <a:latin typeface="Lucida Sans"/>
                <a:cs typeface="Lucida Sans"/>
              </a:rPr>
              <a:t> </a:t>
            </a:r>
            <a:r>
              <a:rPr lang="en-GB" sz="3600" i="1" spc="-30" dirty="0">
                <a:solidFill>
                  <a:srgbClr val="0070C0"/>
                </a:solidFill>
                <a:latin typeface="Lucida Sans"/>
                <a:cs typeface="Lucida Sans"/>
              </a:rPr>
              <a:t>troglodytes</a:t>
            </a:r>
            <a:r>
              <a:rPr lang="en-GB" sz="3600" spc="-30" dirty="0">
                <a:solidFill>
                  <a:srgbClr val="0070C0"/>
                </a:solidFill>
                <a:latin typeface="Lucida Sans"/>
                <a:cs typeface="Lucida Sans"/>
              </a:rPr>
              <a:t>)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2AC140E-8D19-44CF-ABEB-DECB64B8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23848"/>
            <a:ext cx="3862695" cy="27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69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2362200" y="1754196"/>
            <a:ext cx="5157470" cy="3872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solidFill>
                  <a:srgbClr val="2F5597"/>
                </a:solidFill>
                <a:latin typeface="Arial"/>
                <a:cs typeface="Arial"/>
              </a:rPr>
              <a:t>Comparing </a:t>
            </a:r>
            <a:r>
              <a:rPr sz="2400" spc="-15" dirty="0">
                <a:solidFill>
                  <a:srgbClr val="2F5597"/>
                </a:solidFill>
                <a:latin typeface="Arial"/>
                <a:cs typeface="Arial"/>
              </a:rPr>
              <a:t>observed </a:t>
            </a:r>
            <a:r>
              <a:rPr sz="2400" spc="-10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2400" spc="-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F5597"/>
                </a:solidFill>
                <a:latin typeface="Arial"/>
                <a:cs typeface="Arial"/>
              </a:rPr>
              <a:t>expected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66800" y="5715000"/>
            <a:ext cx="9067799" cy="117916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 marR="30480">
              <a:spcBef>
                <a:spcPts val="155"/>
              </a:spcBef>
            </a:pPr>
            <a:r>
              <a:rPr spc="-75" dirty="0">
                <a:latin typeface="Arial"/>
                <a:cs typeface="Arial"/>
              </a:rPr>
              <a:t>Too </a:t>
            </a:r>
            <a:r>
              <a:rPr spc="-40" dirty="0">
                <a:latin typeface="Arial"/>
                <a:cs typeface="Arial"/>
              </a:rPr>
              <a:t>many </a:t>
            </a:r>
            <a:r>
              <a:rPr spc="-20" dirty="0">
                <a:latin typeface="Arial"/>
                <a:cs typeface="Arial"/>
              </a:rPr>
              <a:t>of </a:t>
            </a:r>
            <a:r>
              <a:rPr spc="-25" dirty="0">
                <a:latin typeface="Arial"/>
                <a:cs typeface="Arial"/>
              </a:rPr>
              <a:t>the </a:t>
            </a:r>
            <a:r>
              <a:rPr spc="-20" dirty="0">
                <a:latin typeface="Arial"/>
                <a:cs typeface="Arial"/>
              </a:rPr>
              <a:t>expected </a:t>
            </a:r>
            <a:r>
              <a:rPr spc="-55" dirty="0">
                <a:latin typeface="Arial"/>
                <a:cs typeface="Arial"/>
              </a:rPr>
              <a:t>are </a:t>
            </a:r>
            <a:r>
              <a:rPr spc="-20" dirty="0">
                <a:latin typeface="Arial"/>
                <a:cs typeface="Arial"/>
              </a:rPr>
              <a:t>below </a:t>
            </a:r>
            <a:r>
              <a:rPr spc="-10" dirty="0">
                <a:latin typeface="Arial"/>
                <a:cs typeface="Arial"/>
              </a:rPr>
              <a:t>5, </a:t>
            </a:r>
            <a:r>
              <a:rPr spc="-25" dirty="0">
                <a:latin typeface="Arial"/>
                <a:cs typeface="Arial"/>
              </a:rPr>
              <a:t>so we </a:t>
            </a:r>
            <a:r>
              <a:rPr spc="-20" dirty="0">
                <a:latin typeface="Arial"/>
                <a:cs typeface="Arial"/>
              </a:rPr>
              <a:t>cannot </a:t>
            </a:r>
            <a:r>
              <a:rPr spc="-40" dirty="0">
                <a:latin typeface="Arial"/>
                <a:cs typeface="Arial"/>
              </a:rPr>
              <a:t>use  </a:t>
            </a:r>
            <a:r>
              <a:rPr spc="-25" dirty="0">
                <a:latin typeface="Arial"/>
                <a:cs typeface="Arial"/>
              </a:rPr>
              <a:t>the </a:t>
            </a:r>
            <a:r>
              <a:rPr dirty="0">
                <a:latin typeface="Symbol"/>
                <a:cs typeface="Symbol"/>
              </a:rPr>
              <a:t></a:t>
            </a:r>
            <a:r>
              <a:rPr baseline="25925" dirty="0">
                <a:latin typeface="Arial"/>
                <a:cs typeface="Arial"/>
              </a:rPr>
              <a:t>2 </a:t>
            </a:r>
            <a:r>
              <a:rPr spc="-25" dirty="0">
                <a:latin typeface="Arial"/>
                <a:cs typeface="Arial"/>
              </a:rPr>
              <a:t>contingency </a:t>
            </a:r>
            <a:r>
              <a:rPr spc="-15" dirty="0">
                <a:latin typeface="Arial"/>
                <a:cs typeface="Arial"/>
              </a:rPr>
              <a:t>test. </a:t>
            </a:r>
            <a:endParaRPr lang="en-US" spc="-15" dirty="0">
              <a:latin typeface="Arial"/>
              <a:cs typeface="Arial"/>
            </a:endParaRPr>
          </a:p>
          <a:p>
            <a:pPr marL="38100" marR="30480">
              <a:spcBef>
                <a:spcPts val="155"/>
              </a:spcBef>
            </a:pPr>
            <a:endParaRPr lang="en-US" spc="-15" dirty="0">
              <a:latin typeface="Arial"/>
              <a:cs typeface="Arial"/>
            </a:endParaRPr>
          </a:p>
          <a:p>
            <a:pPr marL="38100" marR="30480">
              <a:spcBef>
                <a:spcPts val="155"/>
              </a:spcBef>
            </a:pPr>
            <a:r>
              <a:rPr spc="-30" dirty="0">
                <a:latin typeface="Arial"/>
                <a:cs typeface="Arial"/>
              </a:rPr>
              <a:t>Instead, </a:t>
            </a:r>
            <a:r>
              <a:rPr spc="-25" dirty="0">
                <a:latin typeface="Arial"/>
                <a:cs typeface="Arial"/>
              </a:rPr>
              <a:t>we </a:t>
            </a:r>
            <a:r>
              <a:rPr spc="-45" dirty="0">
                <a:latin typeface="Arial"/>
                <a:cs typeface="Arial"/>
              </a:rPr>
              <a:t>use </a:t>
            </a:r>
            <a:r>
              <a:rPr spc="-50" dirty="0">
                <a:latin typeface="Arial"/>
                <a:cs typeface="Arial"/>
              </a:rPr>
              <a:t>a </a:t>
            </a:r>
            <a:r>
              <a:rPr spc="-15" dirty="0">
                <a:latin typeface="Arial"/>
                <a:cs typeface="Arial"/>
              </a:rPr>
              <a:t>computer </a:t>
            </a:r>
            <a:r>
              <a:rPr dirty="0">
                <a:latin typeface="Arial"/>
                <a:cs typeface="Arial"/>
              </a:rPr>
              <a:t>to do </a:t>
            </a:r>
            <a:r>
              <a:rPr spc="-55" dirty="0">
                <a:latin typeface="Arial"/>
                <a:cs typeface="Arial"/>
              </a:rPr>
              <a:t>Fisher’s </a:t>
            </a:r>
            <a:r>
              <a:rPr spc="-25" dirty="0">
                <a:latin typeface="Arial"/>
                <a:cs typeface="Arial"/>
              </a:rPr>
              <a:t>exact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test:</a:t>
            </a:r>
            <a:endParaRPr dirty="0">
              <a:latin typeface="Arial"/>
              <a:cs typeface="Arial"/>
            </a:endParaRPr>
          </a:p>
          <a:p>
            <a:pPr marL="488315"/>
            <a:r>
              <a:rPr i="1" spc="-50" dirty="0">
                <a:latin typeface="Arial"/>
                <a:cs typeface="Arial"/>
              </a:rPr>
              <a:t>P </a:t>
            </a:r>
            <a:r>
              <a:rPr spc="10" dirty="0">
                <a:latin typeface="Arial"/>
                <a:cs typeface="Arial"/>
              </a:rPr>
              <a:t>= </a:t>
            </a:r>
            <a:r>
              <a:rPr spc="-10" dirty="0">
                <a:latin typeface="Arial"/>
                <a:cs typeface="Arial"/>
              </a:rPr>
              <a:t>0.00055, </a:t>
            </a:r>
            <a:r>
              <a:rPr spc="-25" dirty="0">
                <a:latin typeface="Arial"/>
                <a:cs typeface="Arial"/>
              </a:rPr>
              <a:t>so we </a:t>
            </a:r>
            <a:r>
              <a:rPr spc="-30" dirty="0">
                <a:latin typeface="Arial"/>
                <a:cs typeface="Arial"/>
              </a:rPr>
              <a:t>reject </a:t>
            </a:r>
            <a:r>
              <a:rPr spc="-25" dirty="0">
                <a:latin typeface="Arial"/>
                <a:cs typeface="Arial"/>
              </a:rPr>
              <a:t>the </a:t>
            </a:r>
            <a:r>
              <a:rPr spc="-15" dirty="0">
                <a:latin typeface="Arial"/>
                <a:cs typeface="Arial"/>
              </a:rPr>
              <a:t>H</a:t>
            </a:r>
            <a:r>
              <a:rPr spc="-22" baseline="-18518" dirty="0">
                <a:latin typeface="Arial"/>
                <a:cs typeface="Arial"/>
              </a:rPr>
              <a:t>0 </a:t>
            </a:r>
            <a:r>
              <a:rPr spc="-20" dirty="0">
                <a:latin typeface="Arial"/>
                <a:cs typeface="Arial"/>
              </a:rPr>
              <a:t>of </a:t>
            </a:r>
            <a:r>
              <a:rPr spc="-25" dirty="0">
                <a:latin typeface="Arial"/>
                <a:cs typeface="Arial"/>
              </a:rPr>
              <a:t>no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association.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AA8BF8-93DB-423A-99C7-79A221EF20D3}"/>
              </a:ext>
            </a:extLst>
          </p:cNvPr>
          <p:cNvSpPr txBox="1"/>
          <p:nvPr/>
        </p:nvSpPr>
        <p:spPr>
          <a:xfrm>
            <a:off x="381000" y="680771"/>
            <a:ext cx="1043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spc="10" dirty="0">
                <a:solidFill>
                  <a:srgbClr val="0070C0"/>
                </a:solidFill>
                <a:latin typeface="Lucida Sans"/>
                <a:cs typeface="Lucida Sans"/>
              </a:rPr>
              <a:t>Winter Wren </a:t>
            </a:r>
            <a:r>
              <a:rPr lang="en-GB" sz="3600" spc="-30" dirty="0">
                <a:solidFill>
                  <a:srgbClr val="0070C0"/>
                </a:solidFill>
                <a:latin typeface="Lucida Sans"/>
                <a:cs typeface="Lucida Sans"/>
              </a:rPr>
              <a:t>(</a:t>
            </a:r>
            <a:r>
              <a:rPr lang="en-GB" sz="3600" i="1" spc="-30" dirty="0">
                <a:solidFill>
                  <a:srgbClr val="0070C0"/>
                </a:solidFill>
                <a:latin typeface="Lucida Sans"/>
                <a:cs typeface="Lucida Sans"/>
              </a:rPr>
              <a:t>Troglodytes</a:t>
            </a:r>
            <a:r>
              <a:rPr lang="en-GB" sz="3600" i="1" dirty="0">
                <a:solidFill>
                  <a:srgbClr val="0070C0"/>
                </a:solidFill>
                <a:latin typeface="Lucida Sans"/>
                <a:cs typeface="Lucida Sans"/>
              </a:rPr>
              <a:t> </a:t>
            </a:r>
            <a:r>
              <a:rPr lang="en-GB" sz="3600" i="1" spc="-30" dirty="0">
                <a:solidFill>
                  <a:srgbClr val="0070C0"/>
                </a:solidFill>
                <a:latin typeface="Lucida Sans"/>
                <a:cs typeface="Lucida Sans"/>
              </a:rPr>
              <a:t>troglodytes</a:t>
            </a:r>
            <a:r>
              <a:rPr lang="en-GB" sz="3600" spc="-30" dirty="0">
                <a:solidFill>
                  <a:srgbClr val="0070C0"/>
                </a:solidFill>
                <a:latin typeface="Lucida Sans"/>
                <a:cs typeface="Lucida Sans"/>
              </a:rPr>
              <a:t>)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C462375-24FD-4D21-B3B7-9210B866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7091"/>
            <a:ext cx="8619521" cy="31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98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5200" y="2170472"/>
            <a:ext cx="292608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80" dirty="0">
                <a:solidFill>
                  <a:srgbClr val="2F5597"/>
                </a:solidFill>
                <a:latin typeface="Arial"/>
                <a:cs typeface="Arial"/>
              </a:rPr>
              <a:t>Fisher’s </a:t>
            </a:r>
            <a:r>
              <a:rPr sz="2350" spc="-25" dirty="0">
                <a:solidFill>
                  <a:srgbClr val="2F5597"/>
                </a:solidFill>
                <a:latin typeface="Arial"/>
                <a:cs typeface="Arial"/>
              </a:rPr>
              <a:t>exact </a:t>
            </a:r>
            <a:r>
              <a:rPr sz="2350" spc="-10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235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2350" spc="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350" spc="-110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E137BB-BF4D-4A26-AFF6-09CC94B13D64}"/>
              </a:ext>
            </a:extLst>
          </p:cNvPr>
          <p:cNvSpPr txBox="1"/>
          <p:nvPr/>
        </p:nvSpPr>
        <p:spPr>
          <a:xfrm>
            <a:off x="381000" y="680771"/>
            <a:ext cx="1043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spc="10" dirty="0">
                <a:solidFill>
                  <a:srgbClr val="0070C0"/>
                </a:solidFill>
                <a:latin typeface="Lucida Sans"/>
                <a:cs typeface="Lucida Sans"/>
              </a:rPr>
              <a:t>Winter Wren </a:t>
            </a:r>
            <a:r>
              <a:rPr lang="en-GB" sz="3600" spc="-30" dirty="0">
                <a:solidFill>
                  <a:srgbClr val="0070C0"/>
                </a:solidFill>
                <a:latin typeface="Lucida Sans"/>
                <a:cs typeface="Lucida Sans"/>
              </a:rPr>
              <a:t>(</a:t>
            </a:r>
            <a:r>
              <a:rPr lang="en-GB" sz="3600" i="1" spc="-30" dirty="0">
                <a:solidFill>
                  <a:srgbClr val="0070C0"/>
                </a:solidFill>
                <a:latin typeface="Lucida Sans"/>
                <a:cs typeface="Lucida Sans"/>
              </a:rPr>
              <a:t>Troglodytes</a:t>
            </a:r>
            <a:r>
              <a:rPr lang="en-GB" sz="3600" i="1" dirty="0">
                <a:solidFill>
                  <a:srgbClr val="0070C0"/>
                </a:solidFill>
                <a:latin typeface="Lucida Sans"/>
                <a:cs typeface="Lucida Sans"/>
              </a:rPr>
              <a:t> </a:t>
            </a:r>
            <a:r>
              <a:rPr lang="en-GB" sz="3600" i="1" spc="-30" dirty="0">
                <a:solidFill>
                  <a:srgbClr val="0070C0"/>
                </a:solidFill>
                <a:latin typeface="Lucida Sans"/>
                <a:cs typeface="Lucida Sans"/>
              </a:rPr>
              <a:t>troglodytes</a:t>
            </a:r>
            <a:r>
              <a:rPr lang="en-GB" sz="3600" spc="-30" dirty="0">
                <a:solidFill>
                  <a:srgbClr val="0070C0"/>
                </a:solidFill>
                <a:latin typeface="Lucida Sans"/>
                <a:cs typeface="Lucida Sans"/>
              </a:rPr>
              <a:t>)</a:t>
            </a:r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ACD4773-2287-4CBE-BEEF-BDF8D7FB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43200"/>
            <a:ext cx="7543800" cy="41389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218051" y="2919427"/>
            <a:ext cx="1165098" cy="785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33600" y="1843921"/>
            <a:ext cx="5334000" cy="74789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44450" marR="411480" algn="ctr">
              <a:lnSpc>
                <a:spcPct val="101899"/>
              </a:lnSpc>
              <a:spcBef>
                <a:spcPts val="145"/>
              </a:spcBef>
            </a:pP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probability </a:t>
            </a:r>
            <a:r>
              <a:rPr sz="2400" spc="-5" dirty="0">
                <a:latin typeface="Arial"/>
                <a:cs typeface="Arial"/>
              </a:rPr>
              <a:t>of success </a:t>
            </a:r>
            <a:r>
              <a:rPr sz="2400" spc="-10" dirty="0">
                <a:latin typeface="Arial"/>
                <a:cs typeface="Arial"/>
              </a:rPr>
              <a:t>divided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10" dirty="0">
                <a:latin typeface="Arial"/>
                <a:cs typeface="Arial"/>
              </a:rPr>
              <a:t>the probability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failure.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611E15-0654-4EBD-BF84-30AE6AB51943}"/>
              </a:ext>
            </a:extLst>
          </p:cNvPr>
          <p:cNvSpPr txBox="1"/>
          <p:nvPr/>
        </p:nvSpPr>
        <p:spPr>
          <a:xfrm>
            <a:off x="723913" y="565211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20" dirty="0">
                <a:solidFill>
                  <a:srgbClr val="0070C0"/>
                </a:solidFill>
              </a:rPr>
              <a:t>Od</a:t>
            </a:r>
            <a:r>
              <a:rPr lang="en-GB" sz="4400" spc="45" dirty="0">
                <a:solidFill>
                  <a:srgbClr val="0070C0"/>
                </a:solidFill>
              </a:rPr>
              <a:t>d</a:t>
            </a:r>
            <a:r>
              <a:rPr lang="en-GB" sz="4400" spc="-30" dirty="0">
                <a:solidFill>
                  <a:srgbClr val="0070C0"/>
                </a:solidFill>
              </a:rPr>
              <a:t>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E15EAC-84BA-47AB-9843-394C2B99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50" y="4032150"/>
            <a:ext cx="3327571" cy="3321221"/>
          </a:xfrm>
          <a:prstGeom prst="rect">
            <a:avLst/>
          </a:prstGeom>
        </p:spPr>
      </p:pic>
      <p:pic>
        <p:nvPicPr>
          <p:cNvPr id="3074" name="Picture 2" descr="Sinking of the Titanic | National Geographic Society">
            <a:extLst>
              <a:ext uri="{FF2B5EF4-FFF2-40B4-BE49-F238E27FC236}">
                <a16:creationId xmlns:a16="http://schemas.microsoft.com/office/drawing/2014/main" id="{37417007-25EC-40F2-9137-94532AAD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95600"/>
            <a:ext cx="2143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2500EB2-6898-4BDB-AD49-6C1034C03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517" y="4876800"/>
            <a:ext cx="4572235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89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970196" y="1942512"/>
            <a:ext cx="6158503" cy="130894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44450" marR="87630" algn="ctr">
              <a:lnSpc>
                <a:spcPct val="101899"/>
              </a:lnSpc>
              <a:spcBef>
                <a:spcPts val="145"/>
              </a:spcBef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20" dirty="0">
                <a:latin typeface="Arial"/>
                <a:cs typeface="Arial"/>
              </a:rPr>
              <a:t>odds </a:t>
            </a:r>
            <a:r>
              <a:rPr sz="2800" spc="-5" dirty="0">
                <a:latin typeface="Arial"/>
                <a:cs typeface="Arial"/>
              </a:rPr>
              <a:t>of success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group </a:t>
            </a:r>
            <a:r>
              <a:rPr sz="2800" spc="-10" dirty="0">
                <a:latin typeface="Arial"/>
                <a:cs typeface="Arial"/>
              </a:rPr>
              <a:t>divided </a:t>
            </a:r>
            <a:r>
              <a:rPr sz="2800" spc="5" dirty="0">
                <a:latin typeface="Arial"/>
                <a:cs typeface="Arial"/>
              </a:rPr>
              <a:t>by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15" dirty="0">
                <a:latin typeface="Arial"/>
                <a:cs typeface="Arial"/>
              </a:rPr>
              <a:t>odds </a:t>
            </a:r>
            <a:r>
              <a:rPr sz="2800" spc="-5" dirty="0">
                <a:latin typeface="Arial"/>
                <a:cs typeface="Arial"/>
              </a:rPr>
              <a:t>of success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5" dirty="0">
                <a:latin typeface="Arial"/>
                <a:cs typeface="Arial"/>
              </a:rPr>
              <a:t>another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group.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90600" y="3490887"/>
            <a:ext cx="7124688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315" algn="ctr">
              <a:spcBef>
                <a:spcPts val="90"/>
              </a:spcBef>
            </a:pPr>
            <a:r>
              <a:rPr sz="2400" spc="-35" dirty="0">
                <a:solidFill>
                  <a:srgbClr val="ED7D31"/>
                </a:solidFill>
                <a:latin typeface="Arial"/>
                <a:cs typeface="Arial"/>
              </a:rPr>
              <a:t>Used </a:t>
            </a:r>
            <a:r>
              <a:rPr sz="2400" spc="-25" dirty="0">
                <a:solidFill>
                  <a:srgbClr val="ED7D31"/>
                </a:solidFill>
                <a:latin typeface="Arial"/>
                <a:cs typeface="Arial"/>
              </a:rPr>
              <a:t>often </a:t>
            </a:r>
            <a:r>
              <a:rPr sz="2400" spc="-40" dirty="0">
                <a:solidFill>
                  <a:srgbClr val="ED7D31"/>
                </a:solidFill>
                <a:latin typeface="Arial"/>
                <a:cs typeface="Arial"/>
              </a:rPr>
              <a:t>in </a:t>
            </a:r>
            <a:r>
              <a:rPr sz="2400" spc="-30" dirty="0">
                <a:solidFill>
                  <a:srgbClr val="ED7D31"/>
                </a:solidFill>
                <a:latin typeface="Arial"/>
                <a:cs typeface="Arial"/>
              </a:rPr>
              <a:t>medical</a:t>
            </a:r>
            <a:r>
              <a:rPr sz="2400" spc="4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ED7D31"/>
                </a:solidFill>
                <a:latin typeface="Arial"/>
                <a:cs typeface="Arial"/>
              </a:rPr>
              <a:t>research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95932" y="5880852"/>
            <a:ext cx="6547472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OR</a:t>
            </a:r>
            <a:r>
              <a:rPr lang="en-US" sz="2400" spc="-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&lt;</a:t>
            </a:r>
            <a:r>
              <a:rPr lang="en-US" sz="2400" spc="-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1 means </a:t>
            </a:r>
            <a:r>
              <a:rPr sz="2400" b="1" spc="-25" dirty="0">
                <a:solidFill>
                  <a:srgbClr val="C55A11"/>
                </a:solidFill>
                <a:latin typeface="Arial"/>
                <a:cs typeface="Arial"/>
              </a:rPr>
              <a:t>treatment</a:t>
            </a:r>
            <a:r>
              <a:rPr sz="2400" b="1" spc="3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C55A11"/>
                </a:solidFill>
                <a:latin typeface="Arial"/>
                <a:cs typeface="Arial"/>
              </a:rPr>
              <a:t>helps</a:t>
            </a:r>
            <a:endParaRPr sz="2400" dirty="0">
              <a:latin typeface="Arial"/>
              <a:cs typeface="Arial"/>
            </a:endParaRPr>
          </a:p>
          <a:p>
            <a:pPr marL="12700" algn="ctr"/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OR</a:t>
            </a:r>
            <a:r>
              <a:rPr lang="en-US" sz="2400" spc="-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&gt;</a:t>
            </a:r>
            <a:r>
              <a:rPr lang="en-US" sz="2400" spc="-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1 means </a:t>
            </a:r>
            <a:r>
              <a:rPr sz="2400" b="1" spc="-25" dirty="0">
                <a:solidFill>
                  <a:srgbClr val="C55A11"/>
                </a:solidFill>
                <a:latin typeface="Arial"/>
                <a:cs typeface="Arial"/>
              </a:rPr>
              <a:t>treatment </a:t>
            </a:r>
            <a:r>
              <a:rPr sz="2400" b="1" spc="-35" dirty="0">
                <a:solidFill>
                  <a:srgbClr val="C55A11"/>
                </a:solidFill>
                <a:latin typeface="Arial"/>
                <a:cs typeface="Arial"/>
              </a:rPr>
              <a:t>makes </a:t>
            </a:r>
            <a:r>
              <a:rPr sz="2400" b="1" spc="-25" dirty="0">
                <a:solidFill>
                  <a:srgbClr val="C55A11"/>
                </a:solidFill>
                <a:latin typeface="Arial"/>
                <a:cs typeface="Arial"/>
              </a:rPr>
              <a:t>things</a:t>
            </a:r>
            <a:r>
              <a:rPr sz="2400" b="1" spc="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C55A11"/>
                </a:solidFill>
                <a:latin typeface="Arial"/>
                <a:cs typeface="Arial"/>
              </a:rPr>
              <a:t>worse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0D6A3-95F6-410F-9DCB-8D281ECE4712}"/>
              </a:ext>
            </a:extLst>
          </p:cNvPr>
          <p:cNvSpPr txBox="1"/>
          <p:nvPr/>
        </p:nvSpPr>
        <p:spPr>
          <a:xfrm>
            <a:off x="723913" y="565211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20" dirty="0">
                <a:solidFill>
                  <a:srgbClr val="0070C0"/>
                </a:solidFill>
              </a:rPr>
              <a:t>The od</a:t>
            </a:r>
            <a:r>
              <a:rPr lang="en-GB" sz="4400" spc="45" dirty="0">
                <a:solidFill>
                  <a:srgbClr val="0070C0"/>
                </a:solidFill>
              </a:rPr>
              <a:t>d</a:t>
            </a:r>
            <a:r>
              <a:rPr lang="en-GB" sz="4400" spc="-30" dirty="0">
                <a:solidFill>
                  <a:srgbClr val="0070C0"/>
                </a:solidFill>
              </a:rPr>
              <a:t>s ratio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5CF8845-AC5D-4E0C-9CBA-7D66BB77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91" y="4267200"/>
            <a:ext cx="6333217" cy="14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2133600" y="1841187"/>
            <a:ext cx="5918920" cy="9162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spcBef>
                <a:spcPts val="425"/>
              </a:spcBef>
            </a:pP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Odds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ratio: </a:t>
            </a:r>
            <a:r>
              <a:rPr sz="2800" spc="-45" dirty="0">
                <a:solidFill>
                  <a:srgbClr val="C55A11"/>
                </a:solidFill>
                <a:latin typeface="Arial"/>
                <a:cs typeface="Arial"/>
              </a:rPr>
              <a:t>ABO 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blood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type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and  </a:t>
            </a:r>
            <a:r>
              <a:rPr sz="2800" spc="-35" dirty="0">
                <a:solidFill>
                  <a:srgbClr val="C55A11"/>
                </a:solidFill>
                <a:latin typeface="Arial"/>
                <a:cs typeface="Arial"/>
              </a:rPr>
              <a:t>hospitalization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for</a:t>
            </a:r>
            <a:r>
              <a:rPr sz="2800" spc="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C55A11"/>
                </a:solidFill>
                <a:latin typeface="Arial"/>
                <a:cs typeface="Arial"/>
              </a:rPr>
              <a:t>COVID-19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792915"/>
              </p:ext>
            </p:extLst>
          </p:nvPr>
        </p:nvGraphicFramePr>
        <p:xfrm>
          <a:off x="2857500" y="3048000"/>
          <a:ext cx="4484335" cy="2073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32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A</a:t>
                      </a:r>
                      <a:endParaRPr sz="2400" b="1" dirty="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1320"/>
                        </a:lnSpc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the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r</a:t>
                      </a:r>
                      <a:endParaRPr sz="2400" b="1">
                        <a:latin typeface="Franklin Gothic Book"/>
                        <a:cs typeface="Franklin Gothic Book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525">
                <a:tc>
                  <a:txBody>
                    <a:bodyPr/>
                    <a:lstStyle/>
                    <a:p>
                      <a:pPr marL="33655" algn="ctr">
                        <a:lnSpc>
                          <a:spcPts val="1335"/>
                        </a:lnSpc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Hospitalized</a:t>
                      </a:r>
                      <a:endParaRPr sz="2400" b="1">
                        <a:latin typeface="Franklin Gothic Book"/>
                        <a:cs typeface="Franklin Gothic Book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360"/>
                        </a:lnSpc>
                      </a:pPr>
                      <a:r>
                        <a:rPr sz="2400" b="1" spc="-5" dirty="0">
                          <a:latin typeface="Franklin Gothic Book"/>
                          <a:cs typeface="Franklin Gothic Book"/>
                        </a:rPr>
                        <a:t>670</a:t>
                      </a:r>
                      <a:endParaRPr sz="2400" b="1" dirty="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360"/>
                        </a:lnSpc>
                      </a:pPr>
                      <a:r>
                        <a:rPr sz="2400" b="1" spc="-25" dirty="0">
                          <a:latin typeface="Franklin Gothic Book"/>
                          <a:cs typeface="Franklin Gothic Book"/>
                        </a:rPr>
                        <a:t>1</a:t>
                      </a:r>
                      <a:r>
                        <a:rPr sz="2400" b="1" spc="-45" dirty="0">
                          <a:latin typeface="Franklin Gothic Book"/>
                          <a:cs typeface="Franklin Gothic Book"/>
                        </a:rPr>
                        <a:t>1</a:t>
                      </a:r>
                      <a:r>
                        <a:rPr sz="2400" b="1" spc="-5" dirty="0">
                          <a:latin typeface="Franklin Gothic Book"/>
                          <a:cs typeface="Franklin Gothic Book"/>
                        </a:rPr>
                        <a:t>0</a:t>
                      </a:r>
                      <a:r>
                        <a:rPr sz="2400" b="1" dirty="0">
                          <a:latin typeface="Franklin Gothic Book"/>
                          <a:cs typeface="Franklin Gothic Book"/>
                        </a:rPr>
                        <a:t>5</a:t>
                      </a:r>
                      <a:endParaRPr sz="2400" b="1">
                        <a:latin typeface="Franklin Gothic Book"/>
                        <a:cs typeface="Franklin Gothic Book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210">
                <a:tc>
                  <a:txBody>
                    <a:bodyPr/>
                    <a:lstStyle/>
                    <a:p>
                      <a:pPr marL="33655" algn="ctr">
                        <a:lnSpc>
                          <a:spcPts val="1330"/>
                        </a:lnSpc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Franklin Gothic Book"/>
                          <a:cs typeface="Franklin Gothic Book"/>
                        </a:rPr>
                        <a:t>Control</a:t>
                      </a:r>
                      <a:endParaRPr sz="2400" b="1" dirty="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355"/>
                        </a:lnSpc>
                      </a:pPr>
                      <a:r>
                        <a:rPr sz="2400" b="1" spc="-25" dirty="0">
                          <a:latin typeface="Franklin Gothic Book"/>
                          <a:cs typeface="Franklin Gothic Book"/>
                        </a:rPr>
                        <a:t>1</a:t>
                      </a:r>
                      <a:r>
                        <a:rPr sz="2400" b="1" spc="-15" dirty="0">
                          <a:latin typeface="Franklin Gothic Book"/>
                          <a:cs typeface="Franklin Gothic Book"/>
                        </a:rPr>
                        <a:t>1</a:t>
                      </a:r>
                      <a:r>
                        <a:rPr sz="2400" b="1" spc="-5" dirty="0">
                          <a:latin typeface="Franklin Gothic Book"/>
                          <a:cs typeface="Franklin Gothic Book"/>
                        </a:rPr>
                        <a:t>8</a:t>
                      </a:r>
                      <a:r>
                        <a:rPr sz="2400" b="1" dirty="0">
                          <a:latin typeface="Franklin Gothic Book"/>
                          <a:cs typeface="Franklin Gothic Book"/>
                        </a:rPr>
                        <a:t>8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355"/>
                        </a:lnSpc>
                      </a:pPr>
                      <a:r>
                        <a:rPr sz="2400" b="1" spc="-5" dirty="0">
                          <a:latin typeface="Franklin Gothic Book"/>
                          <a:cs typeface="Franklin Gothic Book"/>
                        </a:rPr>
                        <a:t>2506</a:t>
                      </a:r>
                      <a:endParaRPr sz="2400" b="1" dirty="0">
                        <a:latin typeface="Franklin Gothic Book"/>
                        <a:cs typeface="Franklin Gothic Book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E4A238D-61C9-462E-B3E6-9F4DE97BC01A}"/>
              </a:ext>
            </a:extLst>
          </p:cNvPr>
          <p:cNvSpPr txBox="1"/>
          <p:nvPr/>
        </p:nvSpPr>
        <p:spPr>
          <a:xfrm>
            <a:off x="723913" y="565211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20" dirty="0">
                <a:solidFill>
                  <a:srgbClr val="0070C0"/>
                </a:solidFill>
              </a:rPr>
              <a:t>The od</a:t>
            </a:r>
            <a:r>
              <a:rPr lang="en-GB" sz="4400" spc="45" dirty="0">
                <a:solidFill>
                  <a:srgbClr val="0070C0"/>
                </a:solidFill>
              </a:rPr>
              <a:t>d</a:t>
            </a:r>
            <a:r>
              <a:rPr lang="en-GB" sz="4400" spc="-30" dirty="0">
                <a:solidFill>
                  <a:srgbClr val="0070C0"/>
                </a:solidFill>
              </a:rPr>
              <a:t>s ratio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A98AEE5-A7D5-487D-BAAE-9A0642E7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5257800"/>
            <a:ext cx="4343400" cy="18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06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0">
            <a:extLst>
              <a:ext uri="{FF2B5EF4-FFF2-40B4-BE49-F238E27FC236}">
                <a16:creationId xmlns:a16="http://schemas.microsoft.com/office/drawing/2014/main" id="{BAA5747B-99BF-4A07-BF70-F6B3A51A9A3C}"/>
              </a:ext>
            </a:extLst>
          </p:cNvPr>
          <p:cNvSpPr txBox="1"/>
          <p:nvPr/>
        </p:nvSpPr>
        <p:spPr>
          <a:xfrm>
            <a:off x="2133600" y="1841187"/>
            <a:ext cx="5918920" cy="9162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spcBef>
                <a:spcPts val="425"/>
              </a:spcBef>
            </a:pP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Odds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ratio: </a:t>
            </a:r>
            <a:r>
              <a:rPr sz="2800" spc="-45" dirty="0">
                <a:solidFill>
                  <a:srgbClr val="C55A11"/>
                </a:solidFill>
                <a:latin typeface="Arial"/>
                <a:cs typeface="Arial"/>
              </a:rPr>
              <a:t>ABO 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blood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type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and  </a:t>
            </a:r>
            <a:r>
              <a:rPr sz="2800" spc="-35" dirty="0">
                <a:solidFill>
                  <a:srgbClr val="C55A11"/>
                </a:solidFill>
                <a:latin typeface="Arial"/>
                <a:cs typeface="Arial"/>
              </a:rPr>
              <a:t>hospitalization </a:t>
            </a: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for</a:t>
            </a:r>
            <a:r>
              <a:rPr sz="2800" spc="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C55A11"/>
                </a:solidFill>
                <a:latin typeface="Arial"/>
                <a:cs typeface="Arial"/>
              </a:rPr>
              <a:t>COVID-19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9A136-AFC1-40B9-BB30-93CCCBA3195E}"/>
              </a:ext>
            </a:extLst>
          </p:cNvPr>
          <p:cNvSpPr txBox="1"/>
          <p:nvPr/>
        </p:nvSpPr>
        <p:spPr>
          <a:xfrm>
            <a:off x="723913" y="565211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20" dirty="0">
                <a:solidFill>
                  <a:srgbClr val="0070C0"/>
                </a:solidFill>
              </a:rPr>
              <a:t>The od</a:t>
            </a:r>
            <a:r>
              <a:rPr lang="en-GB" sz="4400" spc="45" dirty="0">
                <a:solidFill>
                  <a:srgbClr val="0070C0"/>
                </a:solidFill>
              </a:rPr>
              <a:t>d</a:t>
            </a:r>
            <a:r>
              <a:rPr lang="en-GB" sz="4400" spc="-30" dirty="0">
                <a:solidFill>
                  <a:srgbClr val="0070C0"/>
                </a:solidFill>
              </a:rPr>
              <a:t>s ratio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0D0FC1-96CA-4488-AA58-689508D8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63998"/>
            <a:ext cx="7704531" cy="28194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310AF2-1E1A-4EE9-8AAE-85CF5B22FC0C}"/>
              </a:ext>
            </a:extLst>
          </p:cNvPr>
          <p:cNvSpPr/>
          <p:nvPr/>
        </p:nvSpPr>
        <p:spPr>
          <a:xfrm>
            <a:off x="3200400" y="5739994"/>
            <a:ext cx="54102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bject 29">
            <a:extLst>
              <a:ext uri="{FF2B5EF4-FFF2-40B4-BE49-F238E27FC236}">
                <a16:creationId xmlns:a16="http://schemas.microsoft.com/office/drawing/2014/main" id="{C1D0130D-EB8D-4152-AD30-C8AD6DBE383D}"/>
              </a:ext>
            </a:extLst>
          </p:cNvPr>
          <p:cNvSpPr txBox="1"/>
          <p:nvPr/>
        </p:nvSpPr>
        <p:spPr>
          <a:xfrm>
            <a:off x="2150059" y="6456984"/>
            <a:ext cx="6547472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OR</a:t>
            </a:r>
            <a:r>
              <a:rPr lang="en-US" sz="2400" spc="-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&lt;</a:t>
            </a:r>
            <a:r>
              <a:rPr lang="en-US" sz="2400" spc="-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1 means </a:t>
            </a:r>
            <a:r>
              <a:rPr sz="2400" b="1" spc="-25" dirty="0">
                <a:solidFill>
                  <a:srgbClr val="C55A11"/>
                </a:solidFill>
                <a:latin typeface="Arial"/>
                <a:cs typeface="Arial"/>
              </a:rPr>
              <a:t>treatment</a:t>
            </a:r>
            <a:r>
              <a:rPr sz="2400" b="1" spc="3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C55A11"/>
                </a:solidFill>
                <a:latin typeface="Arial"/>
                <a:cs typeface="Arial"/>
              </a:rPr>
              <a:t>helps</a:t>
            </a:r>
            <a:endParaRPr sz="2400" dirty="0">
              <a:latin typeface="Arial"/>
              <a:cs typeface="Arial"/>
            </a:endParaRPr>
          </a:p>
          <a:p>
            <a:pPr marL="12700" algn="ctr"/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OR</a:t>
            </a:r>
            <a:r>
              <a:rPr lang="en-US" sz="2400" spc="-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&gt;</a:t>
            </a:r>
            <a:r>
              <a:rPr lang="en-US" sz="2400" spc="-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1 means </a:t>
            </a:r>
            <a:r>
              <a:rPr sz="2400" b="1" spc="-25" dirty="0">
                <a:solidFill>
                  <a:srgbClr val="C55A11"/>
                </a:solidFill>
                <a:latin typeface="Arial"/>
                <a:cs typeface="Arial"/>
              </a:rPr>
              <a:t>treatment </a:t>
            </a:r>
            <a:r>
              <a:rPr sz="2400" b="1" spc="-35" dirty="0">
                <a:solidFill>
                  <a:srgbClr val="C55A11"/>
                </a:solidFill>
                <a:latin typeface="Arial"/>
                <a:cs typeface="Arial"/>
              </a:rPr>
              <a:t>makes </a:t>
            </a:r>
            <a:r>
              <a:rPr sz="2400" b="1" spc="-25" dirty="0">
                <a:solidFill>
                  <a:srgbClr val="C55A11"/>
                </a:solidFill>
                <a:latin typeface="Arial"/>
                <a:cs typeface="Arial"/>
              </a:rPr>
              <a:t>things</a:t>
            </a:r>
            <a:r>
              <a:rPr sz="2400" b="1" spc="4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C55A11"/>
                </a:solidFill>
                <a:latin typeface="Arial"/>
                <a:cs typeface="Arial"/>
              </a:rPr>
              <a:t>worse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768435-FF18-4E88-A42F-FC2FA025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33600"/>
            <a:ext cx="6705945" cy="2838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41BE3-5A52-4A58-8AF9-8A6B9EBBC45C}"/>
              </a:ext>
            </a:extLst>
          </p:cNvPr>
          <p:cNvSpPr txBox="1"/>
          <p:nvPr/>
        </p:nvSpPr>
        <p:spPr>
          <a:xfrm>
            <a:off x="2362200" y="914400"/>
            <a:ext cx="2474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Suggested reading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5A254-D653-412D-8D6F-BCAA19DD893D}"/>
              </a:ext>
            </a:extLst>
          </p:cNvPr>
          <p:cNvSpPr txBox="1"/>
          <p:nvPr/>
        </p:nvSpPr>
        <p:spPr>
          <a:xfrm>
            <a:off x="1885102" y="5791200"/>
            <a:ext cx="6440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Bland, J.M., Altman, D.G., 2000. The odds ratio. BMJ 320, 1468. </a:t>
            </a:r>
            <a:r>
              <a:rPr lang="en-GB" dirty="0">
                <a:effectLst/>
                <a:hlinkClick r:id="rId3"/>
              </a:rPr>
              <a:t>https://doi.org/10.1136/bmj.320.7247.1468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285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835174"/>
            <a:ext cx="6705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0" dirty="0"/>
              <a:t>Contingency</a:t>
            </a:r>
            <a:r>
              <a:rPr sz="4400" spc="-35" dirty="0"/>
              <a:t> </a:t>
            </a:r>
            <a:r>
              <a:rPr sz="4400" spc="-70" dirty="0"/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28800" y="3124200"/>
            <a:ext cx="6096000" cy="2203807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93065" marR="17780" indent="-342900">
              <a:spcBef>
                <a:spcPts val="384"/>
              </a:spcBef>
              <a:buSzPct val="94871"/>
              <a:buFont typeface="Arial" panose="020B0604020202020204" pitchFamily="34" charset="0"/>
              <a:buChar char="•"/>
              <a:tabLst>
                <a:tab pos="139065" algn="l"/>
              </a:tabLst>
            </a:pPr>
            <a:r>
              <a:rPr sz="2800" spc="-95" dirty="0">
                <a:latin typeface="Arial"/>
                <a:cs typeface="Arial"/>
              </a:rPr>
              <a:t>Test </a:t>
            </a:r>
            <a:r>
              <a:rPr sz="2800" spc="-20" dirty="0">
                <a:latin typeface="Arial"/>
                <a:cs typeface="Arial"/>
              </a:rPr>
              <a:t>the independence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30" dirty="0">
                <a:latin typeface="Arial"/>
                <a:cs typeface="Arial"/>
              </a:rPr>
              <a:t>two </a:t>
            </a:r>
            <a:r>
              <a:rPr sz="2800" spc="-10" dirty="0">
                <a:latin typeface="Arial"/>
                <a:cs typeface="Arial"/>
              </a:rPr>
              <a:t>or  </a:t>
            </a:r>
            <a:r>
              <a:rPr sz="2800" spc="-25" dirty="0">
                <a:latin typeface="Arial"/>
                <a:cs typeface="Arial"/>
              </a:rPr>
              <a:t>more categorical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variables</a:t>
            </a:r>
            <a:endParaRPr sz="2800" dirty="0">
              <a:latin typeface="Arial"/>
              <a:cs typeface="Arial"/>
            </a:endParaRPr>
          </a:p>
          <a:p>
            <a:pPr marL="342900" indent="-342900"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393700" indent="-342900">
              <a:buSzPct val="94871"/>
              <a:buFont typeface="Arial" panose="020B0604020202020204" pitchFamily="34" charset="0"/>
              <a:buChar char="•"/>
              <a:tabLst>
                <a:tab pos="139065" algn="l"/>
              </a:tabLst>
            </a:pPr>
            <a:r>
              <a:rPr sz="2800" spc="-40" dirty="0">
                <a:latin typeface="Arial"/>
                <a:cs typeface="Arial"/>
              </a:rPr>
              <a:t>We’ll </a:t>
            </a:r>
            <a:r>
              <a:rPr sz="2800" spc="-50" dirty="0">
                <a:latin typeface="Arial"/>
                <a:cs typeface="Arial"/>
              </a:rPr>
              <a:t>learn </a:t>
            </a:r>
            <a:r>
              <a:rPr sz="2800" spc="-30" dirty="0">
                <a:latin typeface="Arial"/>
                <a:cs typeface="Arial"/>
              </a:rPr>
              <a:t>one </a:t>
            </a:r>
            <a:r>
              <a:rPr sz="2800" spc="-10" dirty="0">
                <a:latin typeface="Arial"/>
                <a:cs typeface="Arial"/>
              </a:rPr>
              <a:t>kind:</a:t>
            </a:r>
            <a:r>
              <a:rPr sz="2800" spc="130" dirty="0">
                <a:latin typeface="Arial"/>
                <a:cs typeface="Arial"/>
              </a:rPr>
              <a:t> </a:t>
            </a:r>
            <a:r>
              <a:rPr sz="2800" spc="10" dirty="0">
                <a:latin typeface="Symbol"/>
                <a:cs typeface="Symbol"/>
              </a:rPr>
              <a:t></a:t>
            </a:r>
            <a:r>
              <a:rPr sz="2800" spc="15" baseline="25641" dirty="0">
                <a:latin typeface="Arial"/>
                <a:cs typeface="Arial"/>
              </a:rPr>
              <a:t>2</a:t>
            </a:r>
            <a:r>
              <a:rPr lang="en-US" sz="2800" baseline="25641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contingency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analysis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69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23641"/>
              </p:ext>
            </p:extLst>
          </p:nvPr>
        </p:nvGraphicFramePr>
        <p:xfrm>
          <a:off x="3962400" y="2362200"/>
          <a:ext cx="5943599" cy="2405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5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Infected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with</a:t>
                      </a:r>
                    </a:p>
                    <a:p>
                      <a:pPr marL="7493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i="1" spc="-30" dirty="0">
                          <a:latin typeface="Arial"/>
                          <a:cs typeface="Arial"/>
                        </a:rPr>
                        <a:t>Toxoplasma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2095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Uninfected</a:t>
                      </a:r>
                      <a:endParaRPr sz="1800" b="1" dirty="0">
                        <a:latin typeface="Arial"/>
                        <a:cs typeface="Arial"/>
                      </a:endParaRPr>
                    </a:p>
                  </a:txBody>
                  <a:tcPr marL="0" marR="0" marT="2095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0" spc="-50" dirty="0">
                          <a:latin typeface="Arial"/>
                          <a:cs typeface="Arial"/>
                        </a:rPr>
                        <a:t>Totals</a:t>
                      </a:r>
                      <a:endParaRPr sz="1800" b="0" dirty="0">
                        <a:latin typeface="Arial"/>
                        <a:cs typeface="Arial"/>
                      </a:endParaRPr>
                    </a:p>
                  </a:txBody>
                  <a:tcPr marL="0" marR="0" marT="2095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Accident</a:t>
                      </a:r>
                    </a:p>
                  </a:txBody>
                  <a:tcPr marL="0" marR="0" marT="2222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734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21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2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38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2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59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22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8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spc="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accident</a:t>
                      </a:r>
                    </a:p>
                  </a:txBody>
                  <a:tcPr marL="0" marR="0" marT="2286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73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38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211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249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65"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Totals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73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59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249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308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209800" y="5918765"/>
            <a:ext cx="66294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Arial"/>
                <a:cs typeface="Arial"/>
              </a:rPr>
              <a:t>Flegr,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J.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al.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2002.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Increased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risk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traffic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accidents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in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subjects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with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latent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toxoplasmosis: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retrospective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case-control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study.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BMC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Infect.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Dis.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2:11.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2050" name="Picture 2" descr="Toxoplasmosis in Cats | Cornell University College of Veterinary Medicine">
            <a:extLst>
              <a:ext uri="{FF2B5EF4-FFF2-40B4-BE49-F238E27FC236}">
                <a16:creationId xmlns:a16="http://schemas.microsoft.com/office/drawing/2014/main" id="{08302D30-E756-45D9-A825-0569C159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93586"/>
            <a:ext cx="341387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880298" y="2362200"/>
            <a:ext cx="2063302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Mosaic</a:t>
            </a: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plot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>
            <a:spLocks noChangeAspect="1"/>
          </p:cNvSpPr>
          <p:nvPr/>
        </p:nvSpPr>
        <p:spPr>
          <a:xfrm>
            <a:off x="1752600" y="3470539"/>
            <a:ext cx="6635800" cy="3408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9062A1E2-678D-4BB3-B4F0-2E0833CA4754}"/>
              </a:ext>
            </a:extLst>
          </p:cNvPr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14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2438400"/>
            <a:ext cx="22860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70" dirty="0"/>
              <a:t>H</a:t>
            </a:r>
            <a:r>
              <a:rPr sz="2800" spc="-50" dirty="0"/>
              <a:t>y</a:t>
            </a:r>
            <a:r>
              <a:rPr sz="2800" spc="45" dirty="0"/>
              <a:t>p</a:t>
            </a:r>
            <a:r>
              <a:rPr sz="2800" spc="5" dirty="0"/>
              <a:t>o</a:t>
            </a:r>
            <a:r>
              <a:rPr sz="2800" spc="45" dirty="0"/>
              <a:t>t</a:t>
            </a:r>
            <a:r>
              <a:rPr sz="2800" spc="-45" dirty="0"/>
              <a:t>h</a:t>
            </a:r>
            <a:r>
              <a:rPr sz="2800" spc="-85" dirty="0"/>
              <a:t>e</a:t>
            </a:r>
            <a:r>
              <a:rPr sz="2800" spc="-40" dirty="0"/>
              <a:t>s</a:t>
            </a:r>
            <a:r>
              <a:rPr sz="2800" spc="-85" dirty="0"/>
              <a:t>e</a:t>
            </a:r>
            <a:r>
              <a:rPr sz="2800" spc="-3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3733800"/>
            <a:ext cx="7086600" cy="308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spcBef>
                <a:spcPts val="120"/>
              </a:spcBef>
            </a:pP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-7" baseline="-19230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spc="-30" dirty="0">
                <a:latin typeface="Arial"/>
                <a:cs typeface="Arial"/>
              </a:rPr>
              <a:t>Being </a:t>
            </a:r>
            <a:r>
              <a:rPr sz="2800" spc="-15" dirty="0">
                <a:latin typeface="Arial"/>
                <a:cs typeface="Arial"/>
              </a:rPr>
              <a:t>infected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endParaRPr sz="2800" dirty="0">
              <a:latin typeface="Arial"/>
              <a:cs typeface="Arial"/>
            </a:endParaRPr>
          </a:p>
          <a:p>
            <a:pPr marL="50800" marR="223520">
              <a:spcBef>
                <a:spcPts val="150"/>
              </a:spcBef>
            </a:pPr>
            <a:r>
              <a:rPr sz="2800" i="1" spc="-55" dirty="0">
                <a:latin typeface="Arial"/>
                <a:cs typeface="Arial"/>
              </a:rPr>
              <a:t>Toxoplasma </a:t>
            </a:r>
            <a:r>
              <a:rPr sz="2800" b="1" spc="-10" dirty="0">
                <a:latin typeface="Arial"/>
                <a:cs typeface="Arial"/>
              </a:rPr>
              <a:t>does </a:t>
            </a:r>
            <a:r>
              <a:rPr sz="2800" b="1" spc="5" dirty="0">
                <a:latin typeface="Arial"/>
                <a:cs typeface="Arial"/>
              </a:rPr>
              <a:t>not </a:t>
            </a:r>
            <a:r>
              <a:rPr sz="2800" b="1" spc="-25" dirty="0">
                <a:latin typeface="Arial"/>
                <a:cs typeface="Arial"/>
              </a:rPr>
              <a:t>affect </a:t>
            </a:r>
            <a:r>
              <a:rPr sz="2800" b="1" spc="-20" dirty="0">
                <a:latin typeface="Arial"/>
                <a:cs typeface="Arial"/>
              </a:rPr>
              <a:t>chance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having </a:t>
            </a:r>
            <a:r>
              <a:rPr sz="2800" spc="-65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car</a:t>
            </a:r>
            <a:r>
              <a:rPr sz="2800" spc="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accident.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800" dirty="0">
              <a:latin typeface="Arial"/>
              <a:cs typeface="Arial"/>
            </a:endParaRPr>
          </a:p>
          <a:p>
            <a:pPr marL="50800">
              <a:spcBef>
                <a:spcPts val="5"/>
              </a:spcBef>
            </a:pPr>
            <a:r>
              <a:rPr sz="2800" spc="-25" dirty="0">
                <a:latin typeface="Arial"/>
                <a:cs typeface="Arial"/>
              </a:rPr>
              <a:t>H</a:t>
            </a:r>
            <a:r>
              <a:rPr sz="2800" spc="-37" baseline="-1923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: </a:t>
            </a:r>
            <a:r>
              <a:rPr sz="2800" spc="-30" dirty="0">
                <a:latin typeface="Arial"/>
                <a:cs typeface="Arial"/>
              </a:rPr>
              <a:t>Being </a:t>
            </a:r>
            <a:r>
              <a:rPr sz="2800" spc="-15" dirty="0">
                <a:latin typeface="Arial"/>
                <a:cs typeface="Arial"/>
              </a:rPr>
              <a:t>infected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endParaRPr sz="2800" dirty="0">
              <a:latin typeface="Arial"/>
              <a:cs typeface="Arial"/>
            </a:endParaRPr>
          </a:p>
          <a:p>
            <a:pPr marL="50800" marR="43180">
              <a:spcBef>
                <a:spcPts val="155"/>
              </a:spcBef>
            </a:pPr>
            <a:r>
              <a:rPr sz="2800" i="1" spc="-55" dirty="0">
                <a:latin typeface="Arial"/>
                <a:cs typeface="Arial"/>
              </a:rPr>
              <a:t>Toxoplasma </a:t>
            </a:r>
            <a:r>
              <a:rPr sz="2800" b="1" spc="-10" dirty="0">
                <a:latin typeface="Arial"/>
                <a:cs typeface="Arial"/>
              </a:rPr>
              <a:t>does </a:t>
            </a:r>
            <a:r>
              <a:rPr sz="2800" b="1" spc="-25" dirty="0">
                <a:latin typeface="Arial"/>
                <a:cs typeface="Arial"/>
              </a:rPr>
              <a:t>affect </a:t>
            </a:r>
            <a:r>
              <a:rPr sz="2800" b="1" spc="-15" dirty="0">
                <a:latin typeface="Arial"/>
                <a:cs typeface="Arial"/>
              </a:rPr>
              <a:t>chance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having </a:t>
            </a:r>
            <a:r>
              <a:rPr sz="2800" spc="-65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car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accident.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4FD9CB5-0C30-4542-AC35-81664117397C}"/>
              </a:ext>
            </a:extLst>
          </p:cNvPr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0" y="2590800"/>
            <a:ext cx="48006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expectations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0" y="3871017"/>
            <a:ext cx="5943600" cy="25219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40"/>
              </a:spcBef>
            </a:pPr>
            <a:r>
              <a:rPr sz="2800" spc="-15" dirty="0">
                <a:latin typeface="Arial"/>
                <a:cs typeface="Arial"/>
              </a:rPr>
              <a:t>With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independence,</a:t>
            </a:r>
            <a:endParaRPr sz="2800">
              <a:latin typeface="Arial"/>
              <a:cs typeface="Arial"/>
            </a:endParaRPr>
          </a:p>
          <a:p>
            <a:pPr marL="913765" marR="5080" indent="-901065">
              <a:lnSpc>
                <a:spcPct val="200000"/>
              </a:lnSpc>
              <a:spcBef>
                <a:spcPts val="445"/>
              </a:spcBef>
            </a:pPr>
            <a:r>
              <a:rPr sz="2800" spc="-50" dirty="0">
                <a:latin typeface="Arial"/>
                <a:cs typeface="Arial"/>
              </a:rPr>
              <a:t>Pr[</a:t>
            </a:r>
            <a:r>
              <a:rPr sz="2800" i="1" spc="-50" dirty="0">
                <a:latin typeface="Arial"/>
                <a:cs typeface="Arial"/>
              </a:rPr>
              <a:t>Toxoplasma </a:t>
            </a:r>
            <a:r>
              <a:rPr sz="2800" spc="-40" dirty="0">
                <a:latin typeface="Arial"/>
                <a:cs typeface="Arial"/>
              </a:rPr>
              <a:t>AND </a:t>
            </a:r>
            <a:r>
              <a:rPr sz="2800" spc="-10" dirty="0">
                <a:latin typeface="Arial"/>
                <a:cs typeface="Arial"/>
              </a:rPr>
              <a:t>accident] </a:t>
            </a:r>
            <a:r>
              <a:rPr sz="2800" spc="50" dirty="0">
                <a:latin typeface="Arial"/>
                <a:cs typeface="Arial"/>
              </a:rPr>
              <a:t>=  </a:t>
            </a:r>
            <a:r>
              <a:rPr sz="2800" spc="-50" dirty="0">
                <a:latin typeface="Arial"/>
                <a:cs typeface="Arial"/>
              </a:rPr>
              <a:t>Pr[</a:t>
            </a:r>
            <a:r>
              <a:rPr sz="2800" i="1" spc="-50" dirty="0">
                <a:latin typeface="Arial"/>
                <a:cs typeface="Arial"/>
              </a:rPr>
              <a:t>Toxoplasma</a:t>
            </a:r>
            <a:r>
              <a:rPr sz="2800" spc="-50" dirty="0">
                <a:latin typeface="Arial"/>
                <a:cs typeface="Arial"/>
              </a:rPr>
              <a:t>] </a:t>
            </a:r>
            <a:r>
              <a:rPr sz="2800" spc="20" dirty="0">
                <a:latin typeface="Symbol"/>
                <a:cs typeface="Symbol"/>
              </a:rPr>
              <a:t>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Pr[accident]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E9A7C4AA-C1BD-46B5-866A-EFABD789C843}"/>
              </a:ext>
            </a:extLst>
          </p:cNvPr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66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743200" y="6172200"/>
            <a:ext cx="48006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35" dirty="0">
                <a:latin typeface="Arial"/>
                <a:cs typeface="Arial"/>
              </a:rPr>
              <a:t>Pr[Infection] </a:t>
            </a:r>
            <a:r>
              <a:rPr sz="2400" spc="10" dirty="0">
                <a:latin typeface="Arial"/>
                <a:cs typeface="Arial"/>
              </a:rPr>
              <a:t>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59</a:t>
            </a:r>
            <a:r>
              <a:rPr sz="2400" spc="-5" dirty="0">
                <a:latin typeface="Arial"/>
                <a:cs typeface="Arial"/>
              </a:rPr>
              <a:t>/308=0.1916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6237"/>
              </p:ext>
            </p:extLst>
          </p:nvPr>
        </p:nvGraphicFramePr>
        <p:xfrm>
          <a:off x="2667000" y="2819401"/>
          <a:ext cx="5410201" cy="2988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35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u="sng" spc="-70" dirty="0">
                          <a:solidFill>
                            <a:srgbClr val="C55A11"/>
                          </a:solidFill>
                          <a:uFill>
                            <a:solidFill>
                              <a:srgbClr val="C55A11"/>
                            </a:solidFill>
                          </a:uFill>
                          <a:latin typeface="Arial"/>
                          <a:cs typeface="Arial"/>
                        </a:rPr>
                        <a:t>EXPECTED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marR="45085" indent="-635" algn="ctr">
                        <a:lnSpc>
                          <a:spcPct val="97600"/>
                        </a:lnSpc>
                        <a:spcBef>
                          <a:spcPts val="17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Infected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800" i="1" spc="-1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i="1" spc="-15" dirty="0">
                          <a:latin typeface="Arial"/>
                          <a:cs typeface="Arial"/>
                        </a:rPr>
                        <a:t>oxop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i="1" spc="-1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i="1" spc="-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Uninfected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Totals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Accident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59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41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accident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030A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030A0"/>
                      </a:solidFill>
                      <a:prstDash val="solid"/>
                    </a:lnL>
                    <a:lnR w="6350">
                      <a:solidFill>
                        <a:srgbClr val="7030A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030A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249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761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Totals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15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249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308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6">
            <a:extLst>
              <a:ext uri="{FF2B5EF4-FFF2-40B4-BE49-F238E27FC236}">
                <a16:creationId xmlns:a16="http://schemas.microsoft.com/office/drawing/2014/main" id="{378BD42B-4899-48FF-8AF0-9A3411BD042F}"/>
              </a:ext>
            </a:extLst>
          </p:cNvPr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8AE042F3-CFBA-4F2D-8948-68121BB87E2D}"/>
              </a:ext>
            </a:extLst>
          </p:cNvPr>
          <p:cNvSpPr txBox="1"/>
          <p:nvPr/>
        </p:nvSpPr>
        <p:spPr>
          <a:xfrm>
            <a:off x="2438399" y="1981200"/>
            <a:ext cx="48006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expectations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65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819400" y="6096000"/>
            <a:ext cx="5264037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35" dirty="0">
                <a:latin typeface="Arial"/>
                <a:cs typeface="Arial"/>
              </a:rPr>
              <a:t>Pr[Infection] </a:t>
            </a:r>
            <a:r>
              <a:rPr sz="2400" spc="1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59/308=0.1916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latin typeface="Arial"/>
                <a:cs typeface="Arial"/>
              </a:rPr>
              <a:t>Pr[No </a:t>
            </a:r>
            <a:r>
              <a:rPr sz="2400" spc="-25" dirty="0">
                <a:latin typeface="Arial"/>
                <a:cs typeface="Arial"/>
              </a:rPr>
              <a:t>accident] </a:t>
            </a:r>
            <a:r>
              <a:rPr sz="2400" spc="10" dirty="0">
                <a:latin typeface="Arial"/>
                <a:cs typeface="Arial"/>
              </a:rPr>
              <a:t>= </a:t>
            </a:r>
            <a:r>
              <a:rPr sz="2400" dirty="0">
                <a:solidFill>
                  <a:srgbClr val="7030A0"/>
                </a:solidFill>
                <a:latin typeface="Arial"/>
                <a:cs typeface="Arial"/>
              </a:rPr>
              <a:t>249</a:t>
            </a:r>
            <a:r>
              <a:rPr sz="2400" dirty="0">
                <a:latin typeface="Arial"/>
                <a:cs typeface="Arial"/>
              </a:rPr>
              <a:t>/308=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0.8084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75418"/>
              </p:ext>
            </p:extLst>
          </p:nvPr>
        </p:nvGraphicFramePr>
        <p:xfrm>
          <a:off x="1692705" y="2759898"/>
          <a:ext cx="6419476" cy="3184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44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u="sng" spc="-70" dirty="0">
                          <a:solidFill>
                            <a:srgbClr val="C55A11"/>
                          </a:solidFill>
                          <a:uFill>
                            <a:solidFill>
                              <a:srgbClr val="C55A11"/>
                            </a:solidFill>
                          </a:uFill>
                          <a:latin typeface="Arial"/>
                          <a:cs typeface="Arial"/>
                        </a:rPr>
                        <a:t>EXPECTED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6355" indent="-635" algn="ctr">
                        <a:lnSpc>
                          <a:spcPct val="97600"/>
                        </a:lnSpc>
                        <a:spcBef>
                          <a:spcPts val="17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Infected 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2000" i="1" spc="-1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i="1" spc="-15" dirty="0">
                          <a:latin typeface="Arial"/>
                          <a:cs typeface="Arial"/>
                        </a:rPr>
                        <a:t>oxop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000" i="1" spc="-1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2000" i="1" spc="-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Uninfected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Totals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54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Accident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46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accident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7030A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030A0"/>
                      </a:solidFill>
                      <a:prstDash val="solid"/>
                    </a:lnL>
                    <a:lnR w="6350">
                      <a:solidFill>
                        <a:srgbClr val="7030A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7030A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15" dirty="0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249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06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Totals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59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249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308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6">
            <a:extLst>
              <a:ext uri="{FF2B5EF4-FFF2-40B4-BE49-F238E27FC236}">
                <a16:creationId xmlns:a16="http://schemas.microsoft.com/office/drawing/2014/main" id="{890873FC-73CA-4E9E-8788-9E035C502C29}"/>
              </a:ext>
            </a:extLst>
          </p:cNvPr>
          <p:cNvSpPr txBox="1"/>
          <p:nvPr/>
        </p:nvSpPr>
        <p:spPr>
          <a:xfrm>
            <a:off x="669552" y="685800"/>
            <a:ext cx="7941048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Toxoplasma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and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accidents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75DE70B-224E-4961-8663-11F13E36CBBB}"/>
              </a:ext>
            </a:extLst>
          </p:cNvPr>
          <p:cNvSpPr txBox="1"/>
          <p:nvPr/>
        </p:nvSpPr>
        <p:spPr>
          <a:xfrm>
            <a:off x="2438399" y="1981200"/>
            <a:ext cx="48006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expectations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33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769</Words>
  <Application>Microsoft Office PowerPoint</Application>
  <PresentationFormat>Custom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Franklin Gothic Book</vt:lpstr>
      <vt:lpstr>Lucida Sans</vt:lpstr>
      <vt:lpstr>Symbol</vt:lpstr>
      <vt:lpstr>Times New Roman</vt:lpstr>
      <vt:lpstr>Office Theme</vt:lpstr>
      <vt:lpstr>C7041 Experimental Design and Analysis</vt:lpstr>
      <vt:lpstr>1.09 Contingency analysis :  associations between categorical variables</vt:lpstr>
      <vt:lpstr>Contingency analysis</vt:lpstr>
      <vt:lpstr>PowerPoint Presentation</vt:lpstr>
      <vt:lpstr>PowerPoint Presentation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2 Assumptions</vt:lpstr>
      <vt:lpstr>Fisher’s exact test</vt:lpstr>
      <vt:lpstr>PowerPoint Presentation</vt:lpstr>
      <vt:lpstr>Association of DNA and song:  The winter wren contact zone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13</cp:revision>
  <dcterms:created xsi:type="dcterms:W3CDTF">2020-10-29T14:33:49Z</dcterms:created>
  <dcterms:modified xsi:type="dcterms:W3CDTF">2020-11-03T17:37:26Z</dcterms:modified>
</cp:coreProperties>
</file>