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7" r:id="rId2"/>
    <p:sldId id="308" r:id="rId3"/>
    <p:sldId id="256" r:id="rId4"/>
    <p:sldId id="309" r:id="rId5"/>
    <p:sldId id="310" r:id="rId6"/>
    <p:sldId id="257" r:id="rId7"/>
    <p:sldId id="311" r:id="rId8"/>
    <p:sldId id="312" r:id="rId9"/>
    <p:sldId id="313" r:id="rId10"/>
    <p:sldId id="258" r:id="rId11"/>
    <p:sldId id="314" r:id="rId12"/>
    <p:sldId id="315" r:id="rId13"/>
    <p:sldId id="316" r:id="rId14"/>
    <p:sldId id="259" r:id="rId15"/>
    <p:sldId id="317" r:id="rId16"/>
    <p:sldId id="318" r:id="rId17"/>
    <p:sldId id="319" r:id="rId18"/>
    <p:sldId id="260" r:id="rId19"/>
    <p:sldId id="320" r:id="rId20"/>
    <p:sldId id="321" r:id="rId21"/>
    <p:sldId id="322" r:id="rId22"/>
    <p:sldId id="323" r:id="rId23"/>
    <p:sldId id="324" r:id="rId24"/>
    <p:sldId id="325" r:id="rId25"/>
    <p:sldId id="261" r:id="rId26"/>
    <p:sldId id="262" r:id="rId27"/>
    <p:sldId id="326" r:id="rId28"/>
    <p:sldId id="327" r:id="rId29"/>
    <p:sldId id="328" r:id="rId30"/>
    <p:sldId id="263" r:id="rId31"/>
    <p:sldId id="329" r:id="rId32"/>
    <p:sldId id="330" r:id="rId33"/>
    <p:sldId id="331" r:id="rId34"/>
    <p:sldId id="264" r:id="rId35"/>
    <p:sldId id="332" r:id="rId36"/>
    <p:sldId id="333" r:id="rId37"/>
    <p:sldId id="265" r:id="rId38"/>
    <p:sldId id="334" r:id="rId39"/>
    <p:sldId id="335" r:id="rId40"/>
    <p:sldId id="336" r:id="rId41"/>
    <p:sldId id="337" r:id="rId42"/>
    <p:sldId id="266" r:id="rId43"/>
    <p:sldId id="338" r:id="rId44"/>
    <p:sldId id="339" r:id="rId45"/>
    <p:sldId id="340" r:id="rId46"/>
    <p:sldId id="267" r:id="rId47"/>
    <p:sldId id="341" r:id="rId48"/>
    <p:sldId id="342" r:id="rId49"/>
    <p:sldId id="343" r:id="rId50"/>
    <p:sldId id="268" r:id="rId51"/>
    <p:sldId id="344" r:id="rId52"/>
    <p:sldId id="345" r:id="rId53"/>
    <p:sldId id="346" r:id="rId54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78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4277" y="547130"/>
            <a:ext cx="7829845" cy="607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E64F-2A09-4756-B2DD-41D0882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539" y="1113692"/>
            <a:ext cx="7650993" cy="1406282"/>
          </a:xfrm>
        </p:spPr>
        <p:txBody>
          <a:bodyPr/>
          <a:lstStyle/>
          <a:p>
            <a:pPr algn="ctr"/>
            <a:r>
              <a:rPr lang="en-GB" sz="4569" dirty="0"/>
              <a:t>C7041 Experimental Design and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19903-BB99-4D04-AE74-9CB383949716}"/>
              </a:ext>
            </a:extLst>
          </p:cNvPr>
          <p:cNvSpPr txBox="1"/>
          <p:nvPr/>
        </p:nvSpPr>
        <p:spPr>
          <a:xfrm>
            <a:off x="4637214" y="2689674"/>
            <a:ext cx="1134606" cy="404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31" dirty="0"/>
              <a:t>Ed Harris</a:t>
            </a:r>
          </a:p>
        </p:txBody>
      </p:sp>
      <p:pic>
        <p:nvPicPr>
          <p:cNvPr id="1026" name="Picture 2" descr="Biodiversity can benefit your farm - Farm and Dairy">
            <a:extLst>
              <a:ext uri="{FF2B5EF4-FFF2-40B4-BE49-F238E27FC236}">
                <a16:creationId xmlns:a16="http://schemas.microsoft.com/office/drawing/2014/main" id="{9A8DB3F7-9257-4104-BE9A-B79D2EF49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694" y="4987556"/>
            <a:ext cx="2965938" cy="198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Insect Apocalypse Is Here - The New York Times">
            <a:extLst>
              <a:ext uri="{FF2B5EF4-FFF2-40B4-BE49-F238E27FC236}">
                <a16:creationId xmlns:a16="http://schemas.microsoft.com/office/drawing/2014/main" id="{A18371C3-9DC8-4ED0-973B-1ACD6F9EF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265" y="3886201"/>
            <a:ext cx="2532282" cy="308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rming Systems Trial - Rodale Institute">
            <a:extLst>
              <a:ext uri="{FF2B5EF4-FFF2-40B4-BE49-F238E27FC236}">
                <a16:creationId xmlns:a16="http://schemas.microsoft.com/office/drawing/2014/main" id="{BA9DE0EF-7893-47F8-A4AE-948BDF6BB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262" y="3040016"/>
            <a:ext cx="3708803" cy="192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DNA of rare goat breeds in France reveals secrets of paternity">
            <a:extLst>
              <a:ext uri="{FF2B5EF4-FFF2-40B4-BE49-F238E27FC236}">
                <a16:creationId xmlns:a16="http://schemas.microsoft.com/office/drawing/2014/main" id="{750CC69D-DB06-486D-B6E2-903B479AF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61" y="2751808"/>
            <a:ext cx="2969701" cy="197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inter wheat - New variety types with huge potential">
            <a:extLst>
              <a:ext uri="{FF2B5EF4-FFF2-40B4-BE49-F238E27FC236}">
                <a16:creationId xmlns:a16="http://schemas.microsoft.com/office/drawing/2014/main" id="{5E5D5D30-DE77-4F31-B11F-4EAED03A8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2"/>
          <a:stretch/>
        </p:blipFill>
        <p:spPr bwMode="auto">
          <a:xfrm>
            <a:off x="1031631" y="4791888"/>
            <a:ext cx="1874490" cy="219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31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98136" y="2743200"/>
            <a:ext cx="6862127" cy="30566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69265" indent="-457200">
              <a:spcBef>
                <a:spcPts val="114"/>
              </a:spcBef>
              <a:buFont typeface="Arial" panose="020B0604020202020204" pitchFamily="34" charset="0"/>
              <a:buChar char="•"/>
              <a:tabLst>
                <a:tab pos="97790" algn="l"/>
              </a:tabLst>
            </a:pPr>
            <a:r>
              <a:rPr lang="en-GB" sz="2800" spc="-15" dirty="0">
                <a:latin typeface="Arial"/>
                <a:cs typeface="Arial"/>
              </a:rPr>
              <a:t>Compares </a:t>
            </a:r>
            <a:r>
              <a:rPr lang="en-GB" sz="2800" spc="-10" dirty="0">
                <a:latin typeface="Arial"/>
                <a:cs typeface="Arial"/>
              </a:rPr>
              <a:t>the </a:t>
            </a:r>
            <a:r>
              <a:rPr lang="en-GB" sz="2800" spc="-25" dirty="0">
                <a:latin typeface="Arial"/>
                <a:cs typeface="Arial"/>
              </a:rPr>
              <a:t>mean </a:t>
            </a:r>
            <a:r>
              <a:rPr lang="en-GB" sz="2800" spc="-10" dirty="0">
                <a:latin typeface="Arial"/>
                <a:cs typeface="Arial"/>
              </a:rPr>
              <a:t>of the </a:t>
            </a:r>
            <a:r>
              <a:rPr lang="en-GB" sz="2800" spc="-25" dirty="0">
                <a:latin typeface="Arial"/>
                <a:cs typeface="Arial"/>
              </a:rPr>
              <a:t>differences </a:t>
            </a:r>
            <a:r>
              <a:rPr lang="en-GB" sz="2800" spc="20" dirty="0">
                <a:latin typeface="Arial"/>
                <a:cs typeface="Arial"/>
              </a:rPr>
              <a:t>to </a:t>
            </a:r>
            <a:r>
              <a:rPr lang="en-GB" sz="2800" spc="-50" dirty="0">
                <a:latin typeface="Arial"/>
                <a:cs typeface="Arial"/>
              </a:rPr>
              <a:t>a  </a:t>
            </a:r>
            <a:r>
              <a:rPr lang="en-GB" sz="2800" spc="-40" dirty="0">
                <a:latin typeface="Arial"/>
                <a:cs typeface="Arial"/>
              </a:rPr>
              <a:t>value </a:t>
            </a:r>
            <a:r>
              <a:rPr lang="en-GB" sz="2800" spc="-30" dirty="0">
                <a:latin typeface="Arial"/>
                <a:cs typeface="Arial"/>
              </a:rPr>
              <a:t>given </a:t>
            </a:r>
            <a:r>
              <a:rPr lang="en-GB" sz="2800" spc="-35" dirty="0">
                <a:latin typeface="Arial"/>
                <a:cs typeface="Arial"/>
              </a:rPr>
              <a:t>in </a:t>
            </a:r>
            <a:r>
              <a:rPr lang="en-GB" sz="2800" spc="-10" dirty="0">
                <a:latin typeface="Arial"/>
                <a:cs typeface="Arial"/>
              </a:rPr>
              <a:t>the </a:t>
            </a:r>
            <a:r>
              <a:rPr lang="en-GB" sz="2800" spc="-35" dirty="0">
                <a:latin typeface="Arial"/>
                <a:cs typeface="Arial"/>
              </a:rPr>
              <a:t>null</a:t>
            </a:r>
            <a:r>
              <a:rPr lang="en-GB" sz="2800" spc="165" dirty="0">
                <a:latin typeface="Arial"/>
                <a:cs typeface="Arial"/>
              </a:rPr>
              <a:t> </a:t>
            </a:r>
            <a:r>
              <a:rPr lang="en-GB" sz="2800" spc="-15" dirty="0">
                <a:latin typeface="Arial"/>
                <a:cs typeface="Arial"/>
              </a:rPr>
              <a:t>hypothesis</a:t>
            </a:r>
            <a:endParaRPr lang="en-GB" sz="2800" dirty="0">
              <a:latin typeface="Arial"/>
              <a:cs typeface="Arial"/>
            </a:endParaRPr>
          </a:p>
          <a:p>
            <a:pPr marL="469265" indent="-457200">
              <a:spcBef>
                <a:spcPts val="114"/>
              </a:spcBef>
              <a:buFont typeface="Arial" panose="020B0604020202020204" pitchFamily="34" charset="0"/>
              <a:buChar char="•"/>
              <a:tabLst>
                <a:tab pos="97790" algn="l"/>
              </a:tabLst>
            </a:pPr>
            <a:endParaRPr lang="en-US" sz="2800" spc="-35" dirty="0">
              <a:latin typeface="Arial"/>
              <a:cs typeface="Arial"/>
            </a:endParaRPr>
          </a:p>
          <a:p>
            <a:pPr marL="469265" indent="-457200">
              <a:spcBef>
                <a:spcPts val="114"/>
              </a:spcBef>
              <a:buFont typeface="Arial" panose="020B0604020202020204" pitchFamily="34" charset="0"/>
              <a:buChar char="•"/>
              <a:tabLst>
                <a:tab pos="97790" algn="l"/>
              </a:tabLst>
            </a:pPr>
            <a:r>
              <a:rPr sz="2800" spc="-35" dirty="0">
                <a:latin typeface="Arial"/>
                <a:cs typeface="Arial"/>
              </a:rPr>
              <a:t>For </a:t>
            </a:r>
            <a:r>
              <a:rPr sz="2800" spc="-15" dirty="0">
                <a:latin typeface="Arial"/>
                <a:cs typeface="Arial"/>
              </a:rPr>
              <a:t>each </a:t>
            </a:r>
            <a:r>
              <a:rPr sz="2800" spc="-45" dirty="0">
                <a:latin typeface="Arial"/>
                <a:cs typeface="Arial"/>
              </a:rPr>
              <a:t>pair, </a:t>
            </a:r>
            <a:r>
              <a:rPr sz="2800" spc="-20" dirty="0">
                <a:latin typeface="Arial"/>
                <a:cs typeface="Arial"/>
              </a:rPr>
              <a:t>calculate </a:t>
            </a:r>
            <a:r>
              <a:rPr sz="2800" spc="-10" dirty="0">
                <a:latin typeface="Arial"/>
                <a:cs typeface="Arial"/>
              </a:rPr>
              <a:t>the</a:t>
            </a:r>
            <a:r>
              <a:rPr sz="2800" spc="19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difference</a:t>
            </a:r>
            <a:endParaRPr sz="2800" dirty="0">
              <a:latin typeface="Arial"/>
              <a:cs typeface="Arial"/>
            </a:endParaRPr>
          </a:p>
          <a:p>
            <a:pPr marL="457200" indent="-457200">
              <a:spcBef>
                <a:spcPts val="15"/>
              </a:spcBef>
              <a:buFont typeface="Arial" panose="020B0604020202020204" pitchFamily="34" charset="0"/>
              <a:buChar char="•"/>
            </a:pPr>
            <a:endParaRPr sz="2800" dirty="0">
              <a:latin typeface="Arial"/>
              <a:cs typeface="Arial"/>
            </a:endParaRPr>
          </a:p>
          <a:p>
            <a:pPr marL="469265" marR="5080" indent="-457200">
              <a:buFont typeface="Arial" panose="020B0604020202020204" pitchFamily="34" charset="0"/>
              <a:buChar char="•"/>
              <a:tabLst>
                <a:tab pos="97790" algn="l"/>
              </a:tabLst>
            </a:pPr>
            <a:r>
              <a:rPr sz="2800" spc="-45" dirty="0">
                <a:latin typeface="Arial"/>
                <a:cs typeface="Arial"/>
              </a:rPr>
              <a:t>The </a:t>
            </a:r>
            <a:r>
              <a:rPr sz="2800" spc="-20" dirty="0">
                <a:latin typeface="Arial"/>
                <a:cs typeface="Arial"/>
              </a:rPr>
              <a:t>paired </a:t>
            </a:r>
            <a:r>
              <a:rPr sz="2800" i="1" spc="15" dirty="0">
                <a:latin typeface="Arial"/>
                <a:cs typeface="Arial"/>
              </a:rPr>
              <a:t>t</a:t>
            </a:r>
            <a:r>
              <a:rPr sz="2800" spc="15" dirty="0">
                <a:latin typeface="Arial"/>
                <a:cs typeface="Arial"/>
              </a:rPr>
              <a:t>-test </a:t>
            </a:r>
            <a:r>
              <a:rPr sz="2800" spc="-40" dirty="0">
                <a:latin typeface="Arial"/>
                <a:cs typeface="Arial"/>
              </a:rPr>
              <a:t>is </a:t>
            </a:r>
            <a:r>
              <a:rPr sz="2800" spc="-20" dirty="0">
                <a:latin typeface="Arial"/>
                <a:cs typeface="Arial"/>
              </a:rPr>
              <a:t>simply </a:t>
            </a:r>
            <a:r>
              <a:rPr sz="2800" spc="-50" dirty="0">
                <a:latin typeface="Arial"/>
                <a:cs typeface="Arial"/>
              </a:rPr>
              <a:t>a </a:t>
            </a:r>
            <a:r>
              <a:rPr sz="2800" spc="-10" dirty="0">
                <a:latin typeface="Arial"/>
                <a:cs typeface="Arial"/>
              </a:rPr>
              <a:t>one-sample </a:t>
            </a:r>
            <a:r>
              <a:rPr sz="2800" i="1" spc="15" dirty="0">
                <a:latin typeface="Arial"/>
                <a:cs typeface="Arial"/>
              </a:rPr>
              <a:t>t</a:t>
            </a:r>
            <a:r>
              <a:rPr sz="2800" spc="15" dirty="0">
                <a:latin typeface="Arial"/>
                <a:cs typeface="Arial"/>
              </a:rPr>
              <a:t>-test  </a:t>
            </a:r>
            <a:r>
              <a:rPr sz="2800" spc="-5" dirty="0">
                <a:latin typeface="Arial"/>
                <a:cs typeface="Arial"/>
              </a:rPr>
              <a:t>on </a:t>
            </a:r>
            <a:r>
              <a:rPr sz="2800" spc="-10" dirty="0">
                <a:latin typeface="Arial"/>
                <a:cs typeface="Arial"/>
              </a:rPr>
              <a:t>the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differences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AADADA-294E-4787-8D41-761134124B95}"/>
              </a:ext>
            </a:extLst>
          </p:cNvPr>
          <p:cNvSpPr txBox="1"/>
          <p:nvPr/>
        </p:nvSpPr>
        <p:spPr>
          <a:xfrm>
            <a:off x="762000" y="838200"/>
            <a:ext cx="5029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4400" spc="-60" dirty="0">
                <a:solidFill>
                  <a:srgbClr val="2F5597"/>
                </a:solidFill>
                <a:latin typeface="Arial"/>
                <a:cs typeface="Arial"/>
              </a:rPr>
              <a:t>Paired </a:t>
            </a:r>
            <a:r>
              <a:rPr lang="en-GB" sz="4400" i="1" spc="40" dirty="0">
                <a:solidFill>
                  <a:srgbClr val="2F5597"/>
                </a:solidFill>
                <a:latin typeface="Arial"/>
                <a:cs typeface="Arial"/>
              </a:rPr>
              <a:t>t</a:t>
            </a:r>
            <a:r>
              <a:rPr lang="en-GB" sz="4400" i="1" spc="8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10" dirty="0">
                <a:solidFill>
                  <a:srgbClr val="2F5597"/>
                </a:solidFill>
                <a:latin typeface="Arial"/>
                <a:cs typeface="Arial"/>
              </a:rPr>
              <a:t>test</a:t>
            </a:r>
            <a:endParaRPr lang="en-GB" sz="4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3400" y="609600"/>
            <a:ext cx="9096523" cy="727122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R="5080"/>
            <a:r>
              <a:rPr sz="4400" spc="-40" dirty="0"/>
              <a:t>Example: </a:t>
            </a:r>
            <a:r>
              <a:rPr lang="en-US" sz="4400" spc="-40" dirty="0"/>
              <a:t>A &amp; E </a:t>
            </a:r>
            <a:r>
              <a:rPr sz="4400" spc="-30" dirty="0"/>
              <a:t>admissions </a:t>
            </a:r>
            <a:r>
              <a:rPr sz="4400" spc="-15" dirty="0"/>
              <a:t>on</a:t>
            </a:r>
            <a:r>
              <a:rPr sz="4400" spc="30" dirty="0"/>
              <a:t> </a:t>
            </a:r>
            <a:r>
              <a:rPr sz="4400" spc="35" dirty="0"/>
              <a:t>4/20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400" y="2362200"/>
            <a:ext cx="8129696" cy="2627001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97815" marR="297180" indent="-285750">
              <a:spcBef>
                <a:spcPts val="325"/>
              </a:spcBef>
              <a:buFont typeface="Arial" panose="020B0604020202020204" pitchFamily="34" charset="0"/>
              <a:buChar char="•"/>
              <a:tabLst>
                <a:tab pos="97790" algn="l"/>
              </a:tabLst>
            </a:pPr>
            <a:r>
              <a:rPr lang="en-GB" sz="2800" spc="-5" dirty="0">
                <a:latin typeface="Arial"/>
                <a:cs typeface="Arial"/>
              </a:rPr>
              <a:t>Counted </a:t>
            </a:r>
            <a:r>
              <a:rPr lang="en-GB" sz="2800" spc="-15" dirty="0">
                <a:latin typeface="Arial"/>
                <a:cs typeface="Arial"/>
              </a:rPr>
              <a:t>A &amp; E </a:t>
            </a:r>
            <a:r>
              <a:rPr lang="en-GB" sz="2800" spc="-20" dirty="0">
                <a:latin typeface="Arial"/>
                <a:cs typeface="Arial"/>
              </a:rPr>
              <a:t>admissions for </a:t>
            </a:r>
            <a:r>
              <a:rPr lang="en-GB" sz="2800" spc="-25" dirty="0">
                <a:latin typeface="Arial"/>
                <a:cs typeface="Arial"/>
              </a:rPr>
              <a:t>April</a:t>
            </a:r>
            <a:r>
              <a:rPr lang="en-GB" sz="2800" spc="60" dirty="0">
                <a:latin typeface="Arial"/>
                <a:cs typeface="Arial"/>
              </a:rPr>
              <a:t> </a:t>
            </a:r>
            <a:r>
              <a:rPr lang="en-GB" sz="2800" spc="5" dirty="0">
                <a:latin typeface="Arial"/>
                <a:cs typeface="Arial"/>
              </a:rPr>
              <a:t>20</a:t>
            </a:r>
            <a:endParaRPr lang="en-GB" sz="2800" dirty="0">
              <a:latin typeface="Arial"/>
              <a:cs typeface="Arial"/>
            </a:endParaRPr>
          </a:p>
          <a:p>
            <a:pPr marL="342900" indent="-342900">
              <a:spcBef>
                <a:spcPts val="20"/>
              </a:spcBef>
              <a:buFont typeface="Arial" panose="020B0604020202020204" pitchFamily="34" charset="0"/>
              <a:buChar char="•"/>
            </a:pPr>
            <a:endParaRPr lang="en-GB" sz="2800" dirty="0">
              <a:latin typeface="Arial"/>
              <a:cs typeface="Arial"/>
            </a:endParaRPr>
          </a:p>
          <a:p>
            <a:pPr marL="297815" marR="5080" indent="-285750"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97790" algn="l"/>
              </a:tabLst>
            </a:pPr>
            <a:r>
              <a:rPr lang="en-GB" sz="2800" spc="-5" dirty="0">
                <a:latin typeface="Arial"/>
                <a:cs typeface="Arial"/>
              </a:rPr>
              <a:t>Compared </a:t>
            </a:r>
            <a:r>
              <a:rPr lang="en-GB" sz="2800" spc="20" dirty="0">
                <a:latin typeface="Arial"/>
                <a:cs typeface="Arial"/>
              </a:rPr>
              <a:t>to </a:t>
            </a:r>
            <a:r>
              <a:rPr lang="en-GB" sz="2800" spc="-35" dirty="0">
                <a:latin typeface="Arial"/>
                <a:cs typeface="Arial"/>
              </a:rPr>
              <a:t>average </a:t>
            </a:r>
            <a:r>
              <a:rPr lang="en-GB" sz="2800" spc="-20" dirty="0">
                <a:latin typeface="Arial"/>
                <a:cs typeface="Arial"/>
              </a:rPr>
              <a:t>admissions one </a:t>
            </a:r>
            <a:r>
              <a:rPr lang="en-GB" sz="2800" spc="-10" dirty="0">
                <a:latin typeface="Arial"/>
                <a:cs typeface="Arial"/>
              </a:rPr>
              <a:t>week  </a:t>
            </a:r>
            <a:r>
              <a:rPr lang="en-GB" sz="2800" spc="-20" dirty="0">
                <a:latin typeface="Arial"/>
                <a:cs typeface="Arial"/>
              </a:rPr>
              <a:t>before </a:t>
            </a:r>
            <a:r>
              <a:rPr lang="en-GB" sz="2800" spc="-10" dirty="0">
                <a:latin typeface="Arial"/>
                <a:cs typeface="Arial"/>
              </a:rPr>
              <a:t>and</a:t>
            </a:r>
            <a:r>
              <a:rPr lang="en-GB" sz="2800" spc="45" dirty="0">
                <a:latin typeface="Arial"/>
                <a:cs typeface="Arial"/>
              </a:rPr>
              <a:t> </a:t>
            </a:r>
            <a:r>
              <a:rPr lang="en-GB" sz="2800" spc="-20" dirty="0">
                <a:latin typeface="Arial"/>
                <a:cs typeface="Arial"/>
              </a:rPr>
              <a:t>after</a:t>
            </a:r>
            <a:endParaRPr lang="en-GB" sz="2800" dirty="0">
              <a:latin typeface="Arial"/>
              <a:cs typeface="Arial"/>
            </a:endParaRPr>
          </a:p>
          <a:p>
            <a:pPr marL="342900" indent="-342900">
              <a:spcBef>
                <a:spcPts val="45"/>
              </a:spcBef>
              <a:buFont typeface="Arial" panose="020B0604020202020204" pitchFamily="34" charset="0"/>
              <a:buChar char="•"/>
            </a:pPr>
            <a:endParaRPr lang="en-GB" sz="2800" dirty="0">
              <a:latin typeface="Arial"/>
              <a:cs typeface="Arial"/>
            </a:endParaRPr>
          </a:p>
          <a:p>
            <a:pPr marL="297815" indent="-285750">
              <a:buFont typeface="Arial" panose="020B0604020202020204" pitchFamily="34" charset="0"/>
              <a:buChar char="•"/>
              <a:tabLst>
                <a:tab pos="97790" algn="l"/>
              </a:tabLst>
            </a:pPr>
            <a:r>
              <a:rPr lang="en-GB" sz="2800" spc="-30" dirty="0">
                <a:latin typeface="Arial"/>
                <a:cs typeface="Arial"/>
              </a:rPr>
              <a:t>Each </a:t>
            </a:r>
            <a:r>
              <a:rPr lang="en-GB" sz="2800" spc="-5" dirty="0">
                <a:latin typeface="Arial"/>
                <a:cs typeface="Arial"/>
              </a:rPr>
              <a:t>data </a:t>
            </a:r>
            <a:r>
              <a:rPr lang="en-GB" sz="2800" dirty="0">
                <a:latin typeface="Arial"/>
                <a:cs typeface="Arial"/>
              </a:rPr>
              <a:t>point </a:t>
            </a:r>
            <a:r>
              <a:rPr lang="en-GB" sz="2800" spc="-40" dirty="0">
                <a:latin typeface="Arial"/>
                <a:cs typeface="Arial"/>
              </a:rPr>
              <a:t>is </a:t>
            </a:r>
            <a:r>
              <a:rPr lang="en-GB" sz="2800" spc="-50" dirty="0">
                <a:latin typeface="Arial"/>
                <a:cs typeface="Arial"/>
              </a:rPr>
              <a:t>a</a:t>
            </a:r>
            <a:r>
              <a:rPr lang="en-GB" sz="2800" spc="130" dirty="0">
                <a:latin typeface="Arial"/>
                <a:cs typeface="Arial"/>
              </a:rPr>
              <a:t> </a:t>
            </a:r>
            <a:r>
              <a:rPr lang="en-GB" sz="2800" spc="-40" dirty="0">
                <a:latin typeface="Arial"/>
                <a:cs typeface="Arial"/>
              </a:rPr>
              <a:t>year</a:t>
            </a:r>
            <a:endParaRPr lang="en-GB" sz="2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600" y="6324600"/>
            <a:ext cx="6781800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10" dirty="0">
                <a:latin typeface="Arial"/>
                <a:cs typeface="Arial"/>
              </a:rPr>
              <a:t>Staples, J.A., et </a:t>
            </a:r>
            <a:r>
              <a:rPr sz="1200" spc="5" dirty="0">
                <a:latin typeface="Arial"/>
                <a:cs typeface="Arial"/>
              </a:rPr>
              <a:t>al. </a:t>
            </a:r>
            <a:r>
              <a:rPr sz="1200" spc="10" dirty="0">
                <a:latin typeface="Arial"/>
                <a:cs typeface="Arial"/>
              </a:rPr>
              <a:t>2020. </a:t>
            </a:r>
            <a:r>
              <a:rPr sz="1200" spc="15" dirty="0">
                <a:latin typeface="Arial"/>
                <a:cs typeface="Arial"/>
              </a:rPr>
              <a:t>Emergency department </a:t>
            </a:r>
            <a:r>
              <a:rPr sz="1200" spc="10" dirty="0">
                <a:latin typeface="Arial"/>
                <a:cs typeface="Arial"/>
              </a:rPr>
              <a:t>visits during </a:t>
            </a:r>
            <a:r>
              <a:rPr sz="1200" spc="15" dirty="0">
                <a:latin typeface="Arial"/>
                <a:cs typeface="Arial"/>
              </a:rPr>
              <a:t>the 4/20 </a:t>
            </a:r>
            <a:r>
              <a:rPr sz="1200" spc="10" dirty="0">
                <a:latin typeface="Arial"/>
                <a:cs typeface="Arial"/>
              </a:rPr>
              <a:t>cannabis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celebration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i="1" spc="15" dirty="0">
                <a:latin typeface="Arial"/>
                <a:cs typeface="Arial"/>
              </a:rPr>
              <a:t>Emergency </a:t>
            </a:r>
            <a:r>
              <a:rPr sz="1200" i="1" spc="10" dirty="0">
                <a:latin typeface="Arial"/>
                <a:cs typeface="Arial"/>
              </a:rPr>
              <a:t>Medicine Journal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37:187-192.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2050" name="Picture 2" descr="Funny 420 Memes">
            <a:extLst>
              <a:ext uri="{FF2B5EF4-FFF2-40B4-BE49-F238E27FC236}">
                <a16:creationId xmlns:a16="http://schemas.microsoft.com/office/drawing/2014/main" id="{87609399-C038-400E-BF64-C0B539F2C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170" y="5698331"/>
            <a:ext cx="1810430" cy="161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491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4">
            <a:extLst>
              <a:ext uri="{FF2B5EF4-FFF2-40B4-BE49-F238E27FC236}">
                <a16:creationId xmlns:a16="http://schemas.microsoft.com/office/drawing/2014/main" id="{10DAB963-B72E-4CE5-AED0-A7339E45AA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609600"/>
            <a:ext cx="9096523" cy="727122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R="5080"/>
            <a:r>
              <a:rPr sz="4400" spc="-40" dirty="0"/>
              <a:t>Example: </a:t>
            </a:r>
            <a:r>
              <a:rPr lang="en-US" sz="4400" spc="-40" dirty="0"/>
              <a:t>A &amp; E </a:t>
            </a:r>
            <a:r>
              <a:rPr sz="4400" spc="-30" dirty="0"/>
              <a:t>admissions </a:t>
            </a:r>
            <a:r>
              <a:rPr sz="4400" spc="-15" dirty="0"/>
              <a:t>on</a:t>
            </a:r>
            <a:r>
              <a:rPr sz="4400" spc="30" dirty="0"/>
              <a:t> </a:t>
            </a:r>
            <a:r>
              <a:rPr sz="4400" spc="35" dirty="0"/>
              <a:t>4/20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28196AE-F94B-4471-947D-501FB4BD7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580738"/>
              </p:ext>
            </p:extLst>
          </p:nvPr>
        </p:nvGraphicFramePr>
        <p:xfrm>
          <a:off x="1752600" y="2209800"/>
          <a:ext cx="5905500" cy="40932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8500">
                  <a:extLst>
                    <a:ext uri="{9D8B030D-6E8A-4147-A177-3AD203B41FA5}">
                      <a16:colId xmlns:a16="http://schemas.microsoft.com/office/drawing/2014/main" val="280744067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4029579457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1776908980"/>
                    </a:ext>
                  </a:extLst>
                </a:gridCol>
              </a:tblGrid>
              <a:tr h="3478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1" u="none" strike="noStrike" dirty="0">
                          <a:effectLst/>
                        </a:rPr>
                        <a:t>year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1" u="none" strike="noStrike">
                          <a:effectLst/>
                        </a:rPr>
                        <a:t>ER.visits</a:t>
                      </a:r>
                      <a:endParaRPr lang="en-GB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1" u="none" strike="noStrike" dirty="0" err="1">
                          <a:effectLst/>
                        </a:rPr>
                        <a:t>ER.controls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93282499"/>
                  </a:ext>
                </a:extLst>
              </a:tr>
              <a:tr h="3478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effectLst/>
                        </a:rPr>
                        <a:t>2009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effectLst/>
                        </a:rPr>
                        <a:t>269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effectLst/>
                        </a:rPr>
                        <a:t>306.5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46311958"/>
                  </a:ext>
                </a:extLst>
              </a:tr>
              <a:tr h="3478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effectLst/>
                        </a:rPr>
                        <a:t>2010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effectLst/>
                        </a:rPr>
                        <a:t>289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effectLst/>
                        </a:rPr>
                        <a:t>283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93196747"/>
                  </a:ext>
                </a:extLst>
              </a:tr>
              <a:tr h="3478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effectLst/>
                        </a:rPr>
                        <a:t>2011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effectLst/>
                        </a:rPr>
                        <a:t>292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effectLst/>
                        </a:rPr>
                        <a:t>301.5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76486570"/>
                  </a:ext>
                </a:extLst>
              </a:tr>
              <a:tr h="3478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effectLst/>
                        </a:rPr>
                        <a:t>2012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effectLst/>
                        </a:rPr>
                        <a:t>338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effectLst/>
                        </a:rPr>
                        <a:t>304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99192963"/>
                  </a:ext>
                </a:extLst>
              </a:tr>
              <a:tr h="3478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effectLst/>
                        </a:rPr>
                        <a:t>2013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effectLst/>
                        </a:rPr>
                        <a:t>326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effectLst/>
                        </a:rPr>
                        <a:t>308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16919421"/>
                  </a:ext>
                </a:extLst>
              </a:tr>
              <a:tr h="3478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effectLst/>
                        </a:rPr>
                        <a:t>2014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effectLst/>
                        </a:rPr>
                        <a:t>340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effectLst/>
                        </a:rPr>
                        <a:t>333.5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09620830"/>
                  </a:ext>
                </a:extLst>
              </a:tr>
              <a:tr h="3478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effectLst/>
                        </a:rPr>
                        <a:t>2015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effectLst/>
                        </a:rPr>
                        <a:t>429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effectLst/>
                        </a:rPr>
                        <a:t>367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42475530"/>
                  </a:ext>
                </a:extLst>
              </a:tr>
              <a:tr h="3478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effectLst/>
                        </a:rPr>
                        <a:t>2016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effectLst/>
                        </a:rPr>
                        <a:t>404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effectLst/>
                        </a:rPr>
                        <a:t>341.5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57593751"/>
                  </a:ext>
                </a:extLst>
              </a:tr>
              <a:tr h="3478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effectLst/>
                        </a:rPr>
                        <a:t>2017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effectLst/>
                        </a:rPr>
                        <a:t>402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effectLst/>
                        </a:rPr>
                        <a:t>383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06251516"/>
                  </a:ext>
                </a:extLst>
              </a:tr>
              <a:tr h="3478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effectLst/>
                        </a:rPr>
                        <a:t>2018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effectLst/>
                        </a:rPr>
                        <a:t>379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</a:rPr>
                        <a:t>334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26486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297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270708"/>
              </p:ext>
            </p:extLst>
          </p:nvPr>
        </p:nvGraphicFramePr>
        <p:xfrm>
          <a:off x="1091769" y="5292050"/>
          <a:ext cx="7131049" cy="410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8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262">
                <a:tc>
                  <a:txBody>
                    <a:bodyPr/>
                    <a:lstStyle/>
                    <a:p>
                      <a:pPr marL="31750">
                        <a:lnSpc>
                          <a:spcPts val="1515"/>
                        </a:lnSpc>
                      </a:pP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97840" algn="r">
                        <a:lnSpc>
                          <a:spcPts val="1515"/>
                        </a:lnSpc>
                      </a:pP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6440" algn="r">
                        <a:lnSpc>
                          <a:spcPts val="1515"/>
                        </a:lnSpc>
                      </a:pP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4060">
                        <a:lnSpc>
                          <a:spcPts val="1510"/>
                        </a:lnSpc>
                        <a:spcBef>
                          <a:spcPts val="114"/>
                        </a:spcBef>
                      </a:pPr>
                      <a:r>
                        <a:rPr sz="1350" spc="-10" dirty="0">
                          <a:latin typeface="Arial"/>
                          <a:cs typeface="Arial"/>
                        </a:rPr>
                        <a:t>.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132">
                <a:tc>
                  <a:txBody>
                    <a:bodyPr/>
                    <a:lstStyle/>
                    <a:p>
                      <a:pPr marL="44450">
                        <a:lnSpc>
                          <a:spcPts val="1405"/>
                        </a:lnSpc>
                      </a:pP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97840" algn="r">
                        <a:lnSpc>
                          <a:spcPts val="1405"/>
                        </a:lnSpc>
                      </a:pP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7075" algn="r">
                        <a:lnSpc>
                          <a:spcPts val="1405"/>
                        </a:lnSpc>
                      </a:pP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895600" y="2438400"/>
            <a:ext cx="4267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solidFill>
                  <a:srgbClr val="2F5597"/>
                </a:solidFill>
                <a:latin typeface="Arial"/>
                <a:cs typeface="Arial"/>
              </a:rPr>
              <a:t>Hypotheses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05000" y="3505200"/>
            <a:ext cx="6810523" cy="233717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 indent="-457200">
              <a:lnSpc>
                <a:spcPct val="100000"/>
              </a:lnSpc>
              <a:spcBef>
                <a:spcPts val="125"/>
              </a:spcBef>
            </a:pPr>
            <a:r>
              <a:rPr sz="2800" b="1" dirty="0">
                <a:latin typeface="Arial"/>
                <a:cs typeface="Arial"/>
              </a:rPr>
              <a:t>H</a:t>
            </a:r>
            <a:r>
              <a:rPr sz="2800" b="1" baseline="-18518" dirty="0">
                <a:latin typeface="Arial"/>
                <a:cs typeface="Arial"/>
              </a:rPr>
              <a:t>0</a:t>
            </a:r>
            <a:r>
              <a:rPr sz="2800" b="1" dirty="0">
                <a:latin typeface="Arial"/>
                <a:cs typeface="Arial"/>
              </a:rPr>
              <a:t>: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ER </a:t>
            </a:r>
            <a:r>
              <a:rPr sz="2800" spc="-15" dirty="0">
                <a:latin typeface="Arial"/>
                <a:cs typeface="Arial"/>
              </a:rPr>
              <a:t>admissions </a:t>
            </a:r>
            <a:r>
              <a:rPr sz="2800" spc="-40" dirty="0">
                <a:latin typeface="Arial"/>
                <a:cs typeface="Arial"/>
              </a:rPr>
              <a:t>are </a:t>
            </a:r>
            <a:r>
              <a:rPr sz="2800" spc="-10" dirty="0">
                <a:latin typeface="Arial"/>
                <a:cs typeface="Arial"/>
              </a:rPr>
              <a:t>the </a:t>
            </a:r>
            <a:r>
              <a:rPr sz="2800" spc="-20" dirty="0">
                <a:latin typeface="Arial"/>
                <a:cs typeface="Arial"/>
              </a:rPr>
              <a:t>same </a:t>
            </a:r>
            <a:r>
              <a:rPr sz="2800" dirty="0">
                <a:latin typeface="Arial"/>
                <a:cs typeface="Arial"/>
              </a:rPr>
              <a:t>on</a:t>
            </a:r>
            <a:r>
              <a:rPr sz="2800" spc="22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average</a:t>
            </a:r>
            <a:r>
              <a:rPr lang="en-US" sz="2800" spc="-30" dirty="0">
                <a:latin typeface="Arial"/>
                <a:cs typeface="Arial"/>
              </a:rPr>
              <a:t> </a:t>
            </a:r>
            <a:r>
              <a:rPr lang="en-GB" sz="2800" dirty="0">
                <a:latin typeface="Arial"/>
                <a:cs typeface="Arial"/>
              </a:rPr>
              <a:t>on </a:t>
            </a:r>
            <a:r>
              <a:rPr lang="en-GB" sz="2800" spc="30" dirty="0">
                <a:latin typeface="Arial"/>
                <a:cs typeface="Arial"/>
              </a:rPr>
              <a:t>4/20 </a:t>
            </a:r>
            <a:r>
              <a:rPr lang="en-GB" sz="2800" spc="-30" dirty="0">
                <a:latin typeface="Arial"/>
                <a:cs typeface="Arial"/>
              </a:rPr>
              <a:t>as </a:t>
            </a:r>
            <a:r>
              <a:rPr lang="en-GB" sz="2800" dirty="0">
                <a:latin typeface="Arial"/>
                <a:cs typeface="Arial"/>
              </a:rPr>
              <a:t>on control</a:t>
            </a:r>
            <a:r>
              <a:rPr lang="en-GB" sz="2800" spc="-70" dirty="0">
                <a:latin typeface="Arial"/>
                <a:cs typeface="Arial"/>
              </a:rPr>
              <a:t> </a:t>
            </a:r>
            <a:r>
              <a:rPr lang="en-GB" sz="2800" spc="-10" dirty="0">
                <a:latin typeface="Arial"/>
                <a:cs typeface="Arial"/>
              </a:rPr>
              <a:t>days</a:t>
            </a:r>
            <a:endParaRPr sz="2800" dirty="0">
              <a:latin typeface="Arial"/>
              <a:cs typeface="Arial"/>
            </a:endParaRPr>
          </a:p>
          <a:p>
            <a:pPr indent="-457200">
              <a:lnSpc>
                <a:spcPct val="100000"/>
              </a:lnSpc>
            </a:pPr>
            <a:endParaRPr sz="2800" dirty="0">
              <a:latin typeface="Arial"/>
              <a:cs typeface="Arial"/>
            </a:endParaRPr>
          </a:p>
          <a:p>
            <a:pPr marL="50800" indent="-457200">
              <a:lnSpc>
                <a:spcPct val="100000"/>
              </a:lnSpc>
              <a:spcBef>
                <a:spcPts val="1260"/>
              </a:spcBef>
            </a:pPr>
            <a:r>
              <a:rPr sz="2800" b="1" spc="-10" dirty="0">
                <a:latin typeface="Arial"/>
                <a:cs typeface="Arial"/>
              </a:rPr>
              <a:t>H</a:t>
            </a:r>
            <a:r>
              <a:rPr sz="2800" b="1" spc="-15" baseline="-21604" dirty="0">
                <a:latin typeface="Arial"/>
                <a:cs typeface="Arial"/>
              </a:rPr>
              <a:t>A</a:t>
            </a:r>
            <a:r>
              <a:rPr sz="2800" b="1" spc="-10" dirty="0">
                <a:latin typeface="Arial"/>
                <a:cs typeface="Arial"/>
              </a:rPr>
              <a:t>: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ER </a:t>
            </a:r>
            <a:r>
              <a:rPr sz="2800" spc="-15" dirty="0">
                <a:latin typeface="Arial"/>
                <a:cs typeface="Arial"/>
              </a:rPr>
              <a:t>admissions </a:t>
            </a:r>
            <a:r>
              <a:rPr sz="2800" spc="-40" dirty="0">
                <a:latin typeface="Arial"/>
                <a:cs typeface="Arial"/>
              </a:rPr>
              <a:t>are </a:t>
            </a:r>
            <a:r>
              <a:rPr sz="2800" spc="-20" dirty="0">
                <a:latin typeface="Arial"/>
                <a:cs typeface="Arial"/>
              </a:rPr>
              <a:t>different </a:t>
            </a:r>
            <a:r>
              <a:rPr sz="2800" dirty="0">
                <a:latin typeface="Arial"/>
                <a:cs typeface="Arial"/>
              </a:rPr>
              <a:t>on</a:t>
            </a:r>
            <a:r>
              <a:rPr sz="2800" spc="204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average</a:t>
            </a:r>
            <a:r>
              <a:rPr lang="en-US" sz="2800" spc="-30" dirty="0">
                <a:latin typeface="Arial"/>
                <a:cs typeface="Arial"/>
              </a:rPr>
              <a:t> </a:t>
            </a:r>
            <a:r>
              <a:rPr lang="en-GB" sz="2800" dirty="0">
                <a:latin typeface="Arial"/>
                <a:cs typeface="Arial"/>
              </a:rPr>
              <a:t>on </a:t>
            </a:r>
            <a:r>
              <a:rPr lang="en-GB" sz="2800" spc="30" dirty="0">
                <a:latin typeface="Arial"/>
                <a:cs typeface="Arial"/>
              </a:rPr>
              <a:t>4/20 </a:t>
            </a:r>
            <a:r>
              <a:rPr lang="en-GB" sz="2800" spc="5" dirty="0">
                <a:latin typeface="Arial"/>
                <a:cs typeface="Arial"/>
              </a:rPr>
              <a:t>compared </a:t>
            </a:r>
            <a:r>
              <a:rPr lang="en-GB" sz="2800" spc="20" dirty="0">
                <a:latin typeface="Arial"/>
                <a:cs typeface="Arial"/>
              </a:rPr>
              <a:t>to </a:t>
            </a:r>
            <a:r>
              <a:rPr lang="en-GB" sz="2800" dirty="0">
                <a:latin typeface="Arial"/>
                <a:cs typeface="Arial"/>
              </a:rPr>
              <a:t>control</a:t>
            </a:r>
            <a:r>
              <a:rPr lang="en-GB" sz="2800" spc="-65" dirty="0">
                <a:latin typeface="Arial"/>
                <a:cs typeface="Arial"/>
              </a:rPr>
              <a:t> </a:t>
            </a:r>
            <a:r>
              <a:rPr lang="en-GB" sz="2800" spc="-10" dirty="0">
                <a:latin typeface="Arial"/>
                <a:cs typeface="Arial"/>
              </a:rPr>
              <a:t>days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3C85D551-7551-469C-8282-8D62D5FB8A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609600"/>
            <a:ext cx="9096523" cy="727122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R="5080"/>
            <a:r>
              <a:rPr sz="4400" spc="-40" dirty="0"/>
              <a:t>Example: </a:t>
            </a:r>
            <a:r>
              <a:rPr lang="en-US" sz="4400" spc="-40" dirty="0"/>
              <a:t>A &amp; E </a:t>
            </a:r>
            <a:r>
              <a:rPr sz="4400" spc="-30" dirty="0"/>
              <a:t>admissions </a:t>
            </a:r>
            <a:r>
              <a:rPr sz="4400" spc="-15" dirty="0"/>
              <a:t>on</a:t>
            </a:r>
            <a:r>
              <a:rPr sz="4400" spc="30" dirty="0"/>
              <a:t> </a:t>
            </a:r>
            <a:r>
              <a:rPr sz="4400" spc="35" dirty="0"/>
              <a:t>4/20</a:t>
            </a:r>
          </a:p>
        </p:txBody>
      </p:sp>
    </p:spTree>
    <p:extLst>
      <p:ext uri="{BB962C8B-B14F-4D97-AF65-F5344CB8AC3E}">
        <p14:creationId xmlns:p14="http://schemas.microsoft.com/office/powerpoint/2010/main" val="2941779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600" y="1981200"/>
            <a:ext cx="253555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45" dirty="0"/>
              <a:t>Calculate</a:t>
            </a:r>
            <a:r>
              <a:rPr sz="2200" spc="-35" dirty="0"/>
              <a:t> </a:t>
            </a:r>
            <a:r>
              <a:rPr sz="2200" spc="-45" dirty="0"/>
              <a:t>differences</a:t>
            </a:r>
            <a:endParaRPr sz="22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94B6F3F-BE0B-4BEE-A764-B16735545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667000"/>
            <a:ext cx="7245722" cy="3727642"/>
          </a:xfrm>
          <a:prstGeom prst="rect">
            <a:avLst/>
          </a:prstGeom>
        </p:spPr>
      </p:pic>
      <p:sp>
        <p:nvSpPr>
          <p:cNvPr id="20" name="object 4">
            <a:extLst>
              <a:ext uri="{FF2B5EF4-FFF2-40B4-BE49-F238E27FC236}">
                <a16:creationId xmlns:a16="http://schemas.microsoft.com/office/drawing/2014/main" id="{551D7085-B8BA-468C-8D8C-2E54E4B401FB}"/>
              </a:ext>
            </a:extLst>
          </p:cNvPr>
          <p:cNvSpPr txBox="1">
            <a:spLocks/>
          </p:cNvSpPr>
          <p:nvPr/>
        </p:nvSpPr>
        <p:spPr>
          <a:xfrm>
            <a:off x="533400" y="609600"/>
            <a:ext cx="9096523" cy="727122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>
            <a:lvl1pPr>
              <a:defRPr sz="2000" b="0" i="0">
                <a:solidFill>
                  <a:srgbClr val="2F5597"/>
                </a:solidFill>
                <a:latin typeface="Arial"/>
                <a:ea typeface="+mj-ea"/>
                <a:cs typeface="Arial"/>
              </a:defRPr>
            </a:lvl1pPr>
          </a:lstStyle>
          <a:p>
            <a:pPr marR="5080"/>
            <a:r>
              <a:rPr lang="en-GB" sz="4400" kern="0" spc="-40" dirty="0"/>
              <a:t>Example: A &amp; E </a:t>
            </a:r>
            <a:r>
              <a:rPr lang="en-GB" sz="4400" kern="0" spc="-30" dirty="0"/>
              <a:t>admissions </a:t>
            </a:r>
            <a:r>
              <a:rPr lang="en-GB" sz="4400" kern="0" spc="-15" dirty="0"/>
              <a:t>on</a:t>
            </a:r>
            <a:r>
              <a:rPr lang="en-GB" sz="4400" kern="0" spc="30" dirty="0"/>
              <a:t> </a:t>
            </a:r>
            <a:r>
              <a:rPr lang="en-GB" sz="4400" kern="0" spc="35" dirty="0"/>
              <a:t>4/20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0B9D937-DBC1-4022-8C01-CE6BB7715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788" y="1828800"/>
            <a:ext cx="6031746" cy="4457143"/>
          </a:xfrm>
          <a:prstGeom prst="rect">
            <a:avLst/>
          </a:prstGeom>
        </p:spPr>
      </p:pic>
      <p:sp>
        <p:nvSpPr>
          <p:cNvPr id="23" name="object 4">
            <a:extLst>
              <a:ext uri="{FF2B5EF4-FFF2-40B4-BE49-F238E27FC236}">
                <a16:creationId xmlns:a16="http://schemas.microsoft.com/office/drawing/2014/main" id="{4133AB04-1D27-44F4-AC7F-DC69F2FF5798}"/>
              </a:ext>
            </a:extLst>
          </p:cNvPr>
          <p:cNvSpPr txBox="1">
            <a:spLocks/>
          </p:cNvSpPr>
          <p:nvPr/>
        </p:nvSpPr>
        <p:spPr>
          <a:xfrm>
            <a:off x="533400" y="609600"/>
            <a:ext cx="9096523" cy="727122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>
            <a:lvl1pPr>
              <a:defRPr sz="2000" b="0" i="0">
                <a:solidFill>
                  <a:srgbClr val="2F5597"/>
                </a:solidFill>
                <a:latin typeface="Arial"/>
                <a:ea typeface="+mj-ea"/>
                <a:cs typeface="Arial"/>
              </a:defRPr>
            </a:lvl1pPr>
          </a:lstStyle>
          <a:p>
            <a:pPr marR="5080"/>
            <a:r>
              <a:rPr lang="en-GB" sz="4400" kern="0" spc="-40" dirty="0"/>
              <a:t>Example: A &amp; E </a:t>
            </a:r>
            <a:r>
              <a:rPr lang="en-GB" sz="4400" kern="0" spc="-30" dirty="0"/>
              <a:t>admissions </a:t>
            </a:r>
            <a:r>
              <a:rPr lang="en-GB" sz="4400" kern="0" spc="-15" dirty="0"/>
              <a:t>on</a:t>
            </a:r>
            <a:r>
              <a:rPr lang="en-GB" sz="4400" kern="0" spc="30" dirty="0"/>
              <a:t> </a:t>
            </a:r>
            <a:r>
              <a:rPr lang="en-GB" sz="4400" kern="0" spc="35" dirty="0"/>
              <a:t>4/20</a:t>
            </a:r>
          </a:p>
        </p:txBody>
      </p:sp>
    </p:spTree>
    <p:extLst>
      <p:ext uri="{BB962C8B-B14F-4D97-AF65-F5344CB8AC3E}">
        <p14:creationId xmlns:p14="http://schemas.microsoft.com/office/powerpoint/2010/main" val="3854916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4">
            <a:extLst>
              <a:ext uri="{FF2B5EF4-FFF2-40B4-BE49-F238E27FC236}">
                <a16:creationId xmlns:a16="http://schemas.microsoft.com/office/drawing/2014/main" id="{57434F99-9827-4FEE-B837-BE6600D5BC8D}"/>
              </a:ext>
            </a:extLst>
          </p:cNvPr>
          <p:cNvSpPr txBox="1">
            <a:spLocks/>
          </p:cNvSpPr>
          <p:nvPr/>
        </p:nvSpPr>
        <p:spPr>
          <a:xfrm>
            <a:off x="533400" y="609600"/>
            <a:ext cx="9096523" cy="727122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>
            <a:lvl1pPr>
              <a:defRPr sz="2000" b="0" i="0">
                <a:solidFill>
                  <a:srgbClr val="2F5597"/>
                </a:solidFill>
                <a:latin typeface="Arial"/>
                <a:ea typeface="+mj-ea"/>
                <a:cs typeface="Arial"/>
              </a:defRPr>
            </a:lvl1pPr>
          </a:lstStyle>
          <a:p>
            <a:pPr marR="5080"/>
            <a:r>
              <a:rPr lang="en-GB" sz="4400" kern="0" spc="-40" dirty="0"/>
              <a:t>Example: A &amp; E </a:t>
            </a:r>
            <a:r>
              <a:rPr lang="en-GB" sz="4400" kern="0" spc="-30" dirty="0"/>
              <a:t>admissions </a:t>
            </a:r>
            <a:r>
              <a:rPr lang="en-GB" sz="4400" kern="0" spc="-15" dirty="0"/>
              <a:t>on</a:t>
            </a:r>
            <a:r>
              <a:rPr lang="en-GB" sz="4400" kern="0" spc="30" dirty="0"/>
              <a:t> </a:t>
            </a:r>
            <a:r>
              <a:rPr lang="en-GB" sz="4400" kern="0" spc="35" dirty="0"/>
              <a:t>4/20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669ECD-20A7-4273-9EEC-02034DA66F44}"/>
              </a:ext>
            </a:extLst>
          </p:cNvPr>
          <p:cNvSpPr txBox="1"/>
          <p:nvPr/>
        </p:nvSpPr>
        <p:spPr>
          <a:xfrm>
            <a:off x="1494839" y="1830877"/>
            <a:ext cx="65930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100"/>
              </a:spcBef>
            </a:pPr>
            <a:r>
              <a:rPr lang="en-GB" sz="2800" spc="-45" dirty="0">
                <a:solidFill>
                  <a:srgbClr val="2F5597"/>
                </a:solidFill>
                <a:latin typeface="Arial"/>
                <a:cs typeface="Arial"/>
              </a:rPr>
              <a:t>Calculate </a:t>
            </a:r>
            <a:r>
              <a:rPr lang="en-GB" sz="2800" i="1" spc="40" dirty="0">
                <a:solidFill>
                  <a:srgbClr val="2F5597"/>
                </a:solidFill>
                <a:latin typeface="Arial"/>
                <a:cs typeface="Arial"/>
              </a:rPr>
              <a:t>t </a:t>
            </a:r>
            <a:r>
              <a:rPr lang="en-GB" sz="2800" spc="-40" dirty="0">
                <a:solidFill>
                  <a:srgbClr val="2F5597"/>
                </a:solidFill>
                <a:latin typeface="Arial"/>
                <a:cs typeface="Arial"/>
              </a:rPr>
              <a:t>using</a:t>
            </a:r>
            <a:r>
              <a:rPr lang="en-GB" sz="280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2800" i="1" spc="-40" dirty="0">
                <a:solidFill>
                  <a:srgbClr val="2F5597"/>
                </a:solidFill>
                <a:latin typeface="Arial"/>
                <a:cs typeface="Arial"/>
              </a:rPr>
              <a:t>d </a:t>
            </a:r>
            <a:r>
              <a:rPr lang="en-GB" sz="2800" spc="-40" dirty="0">
                <a:solidFill>
                  <a:srgbClr val="2F5597"/>
                </a:solidFill>
                <a:latin typeface="Arial"/>
                <a:cs typeface="Arial"/>
              </a:rPr>
              <a:t>values</a:t>
            </a:r>
            <a:endParaRPr lang="en-GB" sz="2800" dirty="0">
              <a:latin typeface="Arial"/>
              <a:cs typeface="Arial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E87B22C-DB01-4984-8A7B-79AE83DFC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667000"/>
            <a:ext cx="2125257" cy="148595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43CEEB7-3555-4E0F-B252-F83EA2902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384" y="5198546"/>
            <a:ext cx="3879988" cy="148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27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3276600" y="2667000"/>
            <a:ext cx="2895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b="1" spc="5" dirty="0">
                <a:solidFill>
                  <a:srgbClr val="FF03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sz="2800" b="1" dirty="0">
                <a:solidFill>
                  <a:srgbClr val="FF03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09700" y="3581400"/>
            <a:ext cx="7238999" cy="273664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97815" marR="5080" indent="-285750">
              <a:spcBef>
                <a:spcPts val="280"/>
              </a:spcBef>
              <a:buFont typeface="Arial" panose="020B0604020202020204" pitchFamily="34" charset="0"/>
              <a:buChar char="•"/>
              <a:tabLst>
                <a:tab pos="97790" algn="l"/>
                <a:tab pos="1883410" algn="l"/>
              </a:tabLst>
            </a:pPr>
            <a:r>
              <a:rPr sz="2800" spc="-45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number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data points </a:t>
            </a:r>
            <a:r>
              <a:rPr sz="2800" spc="-40" dirty="0">
                <a:latin typeface="Arial"/>
                <a:cs typeface="Arial"/>
              </a:rPr>
              <a:t>in </a:t>
            </a:r>
            <a:r>
              <a:rPr sz="2800" spc="-50" dirty="0">
                <a:latin typeface="Arial"/>
                <a:cs typeface="Arial"/>
              </a:rPr>
              <a:t>a </a:t>
            </a:r>
            <a:r>
              <a:rPr sz="2800" spc="-20" dirty="0">
                <a:latin typeface="Arial"/>
                <a:cs typeface="Arial"/>
              </a:rPr>
              <a:t>paired </a:t>
            </a:r>
            <a:r>
              <a:rPr sz="2800" i="1" spc="30" dirty="0">
                <a:latin typeface="Arial"/>
                <a:cs typeface="Arial"/>
              </a:rPr>
              <a:t>t </a:t>
            </a:r>
            <a:r>
              <a:rPr sz="2800" dirty="0">
                <a:latin typeface="Arial"/>
                <a:cs typeface="Arial"/>
              </a:rPr>
              <a:t>test </a:t>
            </a:r>
            <a:r>
              <a:rPr sz="2800" spc="-40" dirty="0">
                <a:latin typeface="Arial"/>
                <a:cs typeface="Arial"/>
              </a:rPr>
              <a:t>is  </a:t>
            </a:r>
            <a:r>
              <a:rPr sz="2800" spc="-1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number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i="1" spc="-15" dirty="0">
                <a:latin typeface="Arial"/>
                <a:cs typeface="Arial"/>
              </a:rPr>
              <a:t>pairs</a:t>
            </a:r>
            <a:r>
              <a:rPr lang="en-US" sz="2800" spc="-15" dirty="0">
                <a:latin typeface="Arial"/>
                <a:cs typeface="Arial"/>
              </a:rPr>
              <a:t> -- </a:t>
            </a:r>
            <a:r>
              <a:rPr sz="2800" i="1" spc="10" dirty="0">
                <a:latin typeface="Arial"/>
                <a:cs typeface="Arial"/>
              </a:rPr>
              <a:t>Not </a:t>
            </a:r>
            <a:r>
              <a:rPr sz="2800" spc="-1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number </a:t>
            </a:r>
            <a:r>
              <a:rPr sz="2800" spc="-10" dirty="0">
                <a:latin typeface="Arial"/>
                <a:cs typeface="Arial"/>
              </a:rPr>
              <a:t>of  </a:t>
            </a:r>
            <a:r>
              <a:rPr sz="2800" spc="-30" dirty="0">
                <a:latin typeface="Arial"/>
                <a:cs typeface="Arial"/>
              </a:rPr>
              <a:t>individuals</a:t>
            </a:r>
            <a:endParaRPr lang="en-US" sz="2800" spc="-30" dirty="0">
              <a:latin typeface="Arial"/>
              <a:cs typeface="Arial"/>
            </a:endParaRPr>
          </a:p>
          <a:p>
            <a:pPr marL="297815" marR="5080" indent="-285750">
              <a:spcBef>
                <a:spcPts val="280"/>
              </a:spcBef>
              <a:buFont typeface="Arial" panose="020B0604020202020204" pitchFamily="34" charset="0"/>
              <a:buChar char="•"/>
              <a:tabLst>
                <a:tab pos="97790" algn="l"/>
                <a:tab pos="1883410" algn="l"/>
              </a:tabLst>
            </a:pPr>
            <a:endParaRPr lang="en-US" sz="2800" spc="-30" dirty="0">
              <a:latin typeface="Arial"/>
              <a:cs typeface="Arial"/>
            </a:endParaRPr>
          </a:p>
          <a:p>
            <a:pPr marL="297815" marR="5080" indent="-285750">
              <a:spcBef>
                <a:spcPts val="280"/>
              </a:spcBef>
              <a:buFont typeface="Arial" panose="020B0604020202020204" pitchFamily="34" charset="0"/>
              <a:buChar char="•"/>
              <a:tabLst>
                <a:tab pos="97790" algn="l"/>
                <a:tab pos="1883410" algn="l"/>
              </a:tabLst>
            </a:pPr>
            <a:r>
              <a:rPr lang="en-GB" sz="2800" spc="-35" dirty="0">
                <a:latin typeface="Arial"/>
                <a:cs typeface="Arial"/>
              </a:rPr>
              <a:t>Degrees </a:t>
            </a:r>
            <a:r>
              <a:rPr lang="en-GB" sz="2800" spc="-10" dirty="0">
                <a:latin typeface="Arial"/>
                <a:cs typeface="Arial"/>
              </a:rPr>
              <a:t>of </a:t>
            </a:r>
            <a:r>
              <a:rPr lang="en-GB" sz="2800" spc="-15" dirty="0">
                <a:latin typeface="Arial"/>
                <a:cs typeface="Arial"/>
              </a:rPr>
              <a:t>freedom </a:t>
            </a:r>
            <a:r>
              <a:rPr lang="en-GB" sz="2800" spc="30" dirty="0">
                <a:latin typeface="Arial"/>
                <a:cs typeface="Arial"/>
              </a:rPr>
              <a:t>= </a:t>
            </a:r>
            <a:r>
              <a:rPr lang="en-GB" sz="2800" spc="-5" dirty="0">
                <a:latin typeface="Arial"/>
                <a:cs typeface="Arial"/>
              </a:rPr>
              <a:t>Number </a:t>
            </a:r>
            <a:r>
              <a:rPr lang="en-GB" sz="2800" spc="-10" dirty="0">
                <a:latin typeface="Arial"/>
                <a:cs typeface="Arial"/>
              </a:rPr>
              <a:t>of </a:t>
            </a:r>
            <a:r>
              <a:rPr lang="en-GB" sz="2800" spc="-20" dirty="0">
                <a:latin typeface="Arial"/>
                <a:cs typeface="Arial"/>
              </a:rPr>
              <a:t>pairs </a:t>
            </a:r>
            <a:r>
              <a:rPr lang="en-GB" sz="2800" spc="55" dirty="0">
                <a:latin typeface="Arial"/>
                <a:cs typeface="Arial"/>
              </a:rPr>
              <a:t>-</a:t>
            </a:r>
            <a:r>
              <a:rPr lang="en-GB" sz="2800" spc="155" dirty="0">
                <a:latin typeface="Arial"/>
                <a:cs typeface="Arial"/>
              </a:rPr>
              <a:t> </a:t>
            </a:r>
            <a:r>
              <a:rPr lang="en-GB" sz="2800" spc="5" dirty="0">
                <a:latin typeface="Arial"/>
                <a:cs typeface="Arial"/>
              </a:rPr>
              <a:t>1</a:t>
            </a:r>
            <a:endParaRPr lang="en-GB" sz="2800" dirty="0">
              <a:latin typeface="Arial"/>
              <a:cs typeface="Arial"/>
            </a:endParaRPr>
          </a:p>
          <a:p>
            <a:pPr marL="297815" marR="5080" indent="-285750">
              <a:spcBef>
                <a:spcPts val="280"/>
              </a:spcBef>
              <a:buFont typeface="Arial" panose="020B0604020202020204" pitchFamily="34" charset="0"/>
              <a:buChar char="•"/>
              <a:tabLst>
                <a:tab pos="97790" algn="l"/>
                <a:tab pos="1883410" algn="l"/>
              </a:tabLst>
            </a:pPr>
            <a:endParaRPr sz="28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47090" y="5889572"/>
            <a:ext cx="3504565" cy="2378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97155" indent="-85090">
              <a:lnSpc>
                <a:spcPct val="100000"/>
              </a:lnSpc>
              <a:spcBef>
                <a:spcPts val="114"/>
              </a:spcBef>
              <a:buChar char="•"/>
              <a:tabLst>
                <a:tab pos="97790" algn="l"/>
              </a:tabLst>
            </a:pPr>
            <a:endParaRPr sz="1450" dirty="0">
              <a:latin typeface="Arial"/>
              <a:cs typeface="Arial"/>
            </a:endParaRP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3D80BF6C-A8C0-40A6-8686-FF466A542B71}"/>
              </a:ext>
            </a:extLst>
          </p:cNvPr>
          <p:cNvSpPr txBox="1">
            <a:spLocks/>
          </p:cNvSpPr>
          <p:nvPr/>
        </p:nvSpPr>
        <p:spPr>
          <a:xfrm>
            <a:off x="533400" y="609600"/>
            <a:ext cx="9096523" cy="727122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>
            <a:lvl1pPr>
              <a:defRPr sz="2000" b="0" i="0">
                <a:solidFill>
                  <a:srgbClr val="2F5597"/>
                </a:solidFill>
                <a:latin typeface="Arial"/>
                <a:ea typeface="+mj-ea"/>
                <a:cs typeface="Arial"/>
              </a:defRPr>
            </a:lvl1pPr>
          </a:lstStyle>
          <a:p>
            <a:pPr marR="5080"/>
            <a:r>
              <a:rPr lang="en-GB" sz="4400" kern="0" spc="-40" dirty="0"/>
              <a:t>Example: A &amp; E </a:t>
            </a:r>
            <a:r>
              <a:rPr lang="en-GB" sz="4400" kern="0" spc="-30" dirty="0"/>
              <a:t>admissions </a:t>
            </a:r>
            <a:r>
              <a:rPr lang="en-GB" sz="4400" kern="0" spc="-15" dirty="0"/>
              <a:t>on</a:t>
            </a:r>
            <a:r>
              <a:rPr lang="en-GB" sz="4400" kern="0" spc="30" dirty="0"/>
              <a:t> </a:t>
            </a:r>
            <a:r>
              <a:rPr lang="en-GB" sz="4400" kern="0" spc="35" dirty="0"/>
              <a:t>4/20</a:t>
            </a:r>
          </a:p>
        </p:txBody>
      </p:sp>
    </p:spTree>
    <p:extLst>
      <p:ext uri="{BB962C8B-B14F-4D97-AF65-F5344CB8AC3E}">
        <p14:creationId xmlns:p14="http://schemas.microsoft.com/office/powerpoint/2010/main" val="3958390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2928831"/>
            <a:ext cx="3200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spc="-40" dirty="0"/>
              <a:t>Critical </a:t>
            </a:r>
            <a:r>
              <a:rPr sz="2800" spc="-70" dirty="0"/>
              <a:t>value </a:t>
            </a:r>
            <a:r>
              <a:rPr sz="2800" spc="-20" dirty="0"/>
              <a:t>of</a:t>
            </a:r>
            <a:r>
              <a:rPr sz="2800" spc="70" dirty="0"/>
              <a:t> </a:t>
            </a:r>
            <a:r>
              <a:rPr sz="2800" i="1" spc="40" dirty="0">
                <a:latin typeface="Arial"/>
                <a:cs typeface="Arial"/>
              </a:rPr>
              <a:t>t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4964651"/>
            <a:ext cx="7543800" cy="17370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spcBef>
                <a:spcPts val="25"/>
              </a:spcBef>
            </a:pPr>
            <a:endParaRPr sz="2800" dirty="0">
              <a:latin typeface="Cambria Math"/>
              <a:cs typeface="Cambria Math"/>
            </a:endParaRPr>
          </a:p>
          <a:p>
            <a:pPr marL="25400" marR="17780" algn="ctr"/>
            <a:r>
              <a:rPr sz="2800" spc="-20" dirty="0">
                <a:latin typeface="Arial"/>
                <a:cs typeface="Arial"/>
              </a:rPr>
              <a:t>So </a:t>
            </a:r>
            <a:r>
              <a:rPr sz="2800" dirty="0">
                <a:latin typeface="Arial"/>
                <a:cs typeface="Arial"/>
              </a:rPr>
              <a:t>we cannot </a:t>
            </a:r>
            <a:r>
              <a:rPr sz="2800" spc="-25" dirty="0">
                <a:latin typeface="Arial"/>
                <a:cs typeface="Arial"/>
              </a:rPr>
              <a:t>reject </a:t>
            </a:r>
            <a:r>
              <a:rPr sz="2800" spc="-15" dirty="0">
                <a:latin typeface="Arial"/>
                <a:cs typeface="Arial"/>
              </a:rPr>
              <a:t>the </a:t>
            </a:r>
            <a:r>
              <a:rPr sz="2800" spc="-40" dirty="0">
                <a:latin typeface="Arial"/>
                <a:cs typeface="Arial"/>
              </a:rPr>
              <a:t>null </a:t>
            </a:r>
            <a:r>
              <a:rPr sz="2800" spc="-15" dirty="0">
                <a:latin typeface="Arial"/>
                <a:cs typeface="Arial"/>
              </a:rPr>
              <a:t>hypothesis.  </a:t>
            </a:r>
            <a:r>
              <a:rPr sz="2800" spc="-55" dirty="0">
                <a:latin typeface="Arial"/>
                <a:cs typeface="Arial"/>
              </a:rPr>
              <a:t>There </a:t>
            </a:r>
            <a:r>
              <a:rPr sz="2800" spc="-40" dirty="0">
                <a:latin typeface="Arial"/>
                <a:cs typeface="Arial"/>
              </a:rPr>
              <a:t>is </a:t>
            </a:r>
            <a:r>
              <a:rPr sz="2800" spc="-30" dirty="0">
                <a:latin typeface="Arial"/>
                <a:cs typeface="Arial"/>
              </a:rPr>
              <a:t>insufficient evidence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95" dirty="0">
                <a:latin typeface="Arial"/>
                <a:cs typeface="Arial"/>
              </a:rPr>
              <a:t>ER </a:t>
            </a:r>
            <a:r>
              <a:rPr sz="2800" spc="-35" dirty="0">
                <a:latin typeface="Arial"/>
                <a:cs typeface="Arial"/>
              </a:rPr>
              <a:t>visits </a:t>
            </a:r>
            <a:r>
              <a:rPr sz="2800" spc="-40" dirty="0">
                <a:latin typeface="Arial"/>
                <a:cs typeface="Arial"/>
              </a:rPr>
              <a:t>increase </a:t>
            </a:r>
            <a:r>
              <a:rPr sz="2800" spc="-5" dirty="0">
                <a:latin typeface="Arial"/>
                <a:cs typeface="Arial"/>
              </a:rPr>
              <a:t>on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25" dirty="0">
                <a:latin typeface="Arial"/>
                <a:cs typeface="Arial"/>
              </a:rPr>
              <a:t>4/20.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349A6691-B377-4706-88EA-DB5BF5206033}"/>
              </a:ext>
            </a:extLst>
          </p:cNvPr>
          <p:cNvSpPr txBox="1">
            <a:spLocks/>
          </p:cNvSpPr>
          <p:nvPr/>
        </p:nvSpPr>
        <p:spPr>
          <a:xfrm>
            <a:off x="533400" y="609600"/>
            <a:ext cx="9096523" cy="727122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>
            <a:lvl1pPr>
              <a:defRPr sz="2000" b="0" i="0">
                <a:solidFill>
                  <a:srgbClr val="2F5597"/>
                </a:solidFill>
                <a:latin typeface="Arial"/>
                <a:ea typeface="+mj-ea"/>
                <a:cs typeface="Arial"/>
              </a:defRPr>
            </a:lvl1pPr>
          </a:lstStyle>
          <a:p>
            <a:pPr marR="5080"/>
            <a:r>
              <a:rPr lang="en-GB" sz="4400" kern="0" spc="-40" dirty="0"/>
              <a:t>Example: A &amp; E </a:t>
            </a:r>
            <a:r>
              <a:rPr lang="en-GB" sz="4400" kern="0" spc="-30" dirty="0"/>
              <a:t>admissions </a:t>
            </a:r>
            <a:r>
              <a:rPr lang="en-GB" sz="4400" kern="0" spc="-15" dirty="0"/>
              <a:t>on</a:t>
            </a:r>
            <a:r>
              <a:rPr lang="en-GB" sz="4400" kern="0" spc="30" dirty="0"/>
              <a:t> </a:t>
            </a:r>
            <a:r>
              <a:rPr lang="en-GB" sz="4400" kern="0" spc="35" dirty="0"/>
              <a:t>4/20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D16CF7B-EB08-4C0E-B872-2CE0DB9F1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3692478"/>
            <a:ext cx="2968906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895600" y="1676400"/>
            <a:ext cx="3810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spc="-125" dirty="0">
                <a:solidFill>
                  <a:srgbClr val="2F5597"/>
                </a:solidFill>
                <a:latin typeface="Arial"/>
                <a:cs typeface="Arial"/>
              </a:rPr>
              <a:t>R </a:t>
            </a:r>
            <a:r>
              <a:rPr sz="2800" spc="-30" dirty="0">
                <a:solidFill>
                  <a:srgbClr val="2F5597"/>
                </a:solidFill>
                <a:latin typeface="Arial"/>
                <a:cs typeface="Arial"/>
              </a:rPr>
              <a:t>for </a:t>
            </a:r>
            <a:r>
              <a:rPr sz="2800" spc="-40" dirty="0">
                <a:solidFill>
                  <a:srgbClr val="2F5597"/>
                </a:solidFill>
                <a:latin typeface="Arial"/>
                <a:cs typeface="Arial"/>
              </a:rPr>
              <a:t>paired</a:t>
            </a:r>
            <a:r>
              <a:rPr sz="2800" spc="15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i="1" spc="15" dirty="0">
                <a:solidFill>
                  <a:srgbClr val="2F5597"/>
                </a:solidFill>
                <a:latin typeface="Arial"/>
                <a:cs typeface="Arial"/>
              </a:rPr>
              <a:t>t</a:t>
            </a:r>
            <a:r>
              <a:rPr sz="2800" spc="15" dirty="0">
                <a:solidFill>
                  <a:srgbClr val="2F5597"/>
                </a:solidFill>
                <a:latin typeface="Arial"/>
                <a:cs typeface="Arial"/>
              </a:rPr>
              <a:t>-test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28E2C6FB-247B-40E6-9373-B2AB57E7B694}"/>
              </a:ext>
            </a:extLst>
          </p:cNvPr>
          <p:cNvSpPr txBox="1">
            <a:spLocks/>
          </p:cNvSpPr>
          <p:nvPr/>
        </p:nvSpPr>
        <p:spPr>
          <a:xfrm>
            <a:off x="533400" y="609600"/>
            <a:ext cx="9096523" cy="727122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>
            <a:lvl1pPr>
              <a:defRPr sz="2000" b="0" i="0">
                <a:solidFill>
                  <a:srgbClr val="2F5597"/>
                </a:solidFill>
                <a:latin typeface="Arial"/>
                <a:ea typeface="+mj-ea"/>
                <a:cs typeface="Arial"/>
              </a:defRPr>
            </a:lvl1pPr>
          </a:lstStyle>
          <a:p>
            <a:pPr marR="5080"/>
            <a:r>
              <a:rPr lang="en-GB" sz="4400" kern="0" spc="-40" dirty="0"/>
              <a:t>Example: A &amp; E </a:t>
            </a:r>
            <a:r>
              <a:rPr lang="en-GB" sz="4400" kern="0" spc="-30" dirty="0"/>
              <a:t>admissions </a:t>
            </a:r>
            <a:r>
              <a:rPr lang="en-GB" sz="4400" kern="0" spc="-15" dirty="0"/>
              <a:t>on</a:t>
            </a:r>
            <a:r>
              <a:rPr lang="en-GB" sz="4400" kern="0" spc="30" dirty="0"/>
              <a:t> </a:t>
            </a:r>
            <a:r>
              <a:rPr lang="en-GB" sz="4400" kern="0" spc="35" dirty="0"/>
              <a:t>4/20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82E53F3-0ED7-478C-B0E1-425E664BB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743200"/>
            <a:ext cx="7735449" cy="367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7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2BCA6CA-9855-4BE4-BFB4-C86C8CF39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069" y="1066800"/>
            <a:ext cx="8540261" cy="703141"/>
          </a:xfrm>
        </p:spPr>
        <p:txBody>
          <a:bodyPr/>
          <a:lstStyle/>
          <a:p>
            <a:pPr algn="ctr"/>
            <a:r>
              <a:rPr lang="en-GB" sz="4569" dirty="0"/>
              <a:t>1.12 two sample tests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B151BD-2202-475C-A9C0-359531431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551" y="2515322"/>
            <a:ext cx="283957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311161A-D981-4E86-9031-0E2964A67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36" y="2972522"/>
            <a:ext cx="2712866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ere to drink Guinness in Ireland | Booking.com">
            <a:extLst>
              <a:ext uri="{FF2B5EF4-FFF2-40B4-BE49-F238E27FC236}">
                <a16:creationId xmlns:a16="http://schemas.microsoft.com/office/drawing/2014/main" id="{3D9B4406-CB78-4039-843A-3423D1DDE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200400"/>
            <a:ext cx="3048000" cy="228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43000" y="2667000"/>
            <a:ext cx="7467600" cy="3029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750">
              <a:spcBef>
                <a:spcPts val="1995"/>
              </a:spcBef>
              <a:buFont typeface="Arial" panose="020B0604020202020204" pitchFamily="34" charset="0"/>
              <a:buChar char="•"/>
              <a:tabLst>
                <a:tab pos="97790" algn="l"/>
              </a:tabLst>
            </a:pPr>
            <a:r>
              <a:rPr sz="2800" spc="-35" dirty="0">
                <a:latin typeface="Arial"/>
                <a:cs typeface="Arial"/>
              </a:rPr>
              <a:t>Pairs </a:t>
            </a:r>
            <a:r>
              <a:rPr sz="2800" spc="-45" dirty="0">
                <a:latin typeface="Arial"/>
                <a:cs typeface="Arial"/>
              </a:rPr>
              <a:t>are </a:t>
            </a:r>
            <a:r>
              <a:rPr sz="2800" spc="-10" dirty="0">
                <a:latin typeface="Arial"/>
                <a:cs typeface="Arial"/>
              </a:rPr>
              <a:t>chosen </a:t>
            </a:r>
            <a:r>
              <a:rPr sz="2800" spc="-5" dirty="0">
                <a:latin typeface="Arial"/>
                <a:cs typeface="Arial"/>
              </a:rPr>
              <a:t>at</a:t>
            </a:r>
            <a:r>
              <a:rPr sz="2800" spc="1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random</a:t>
            </a:r>
            <a:endParaRPr sz="2800" dirty="0">
              <a:latin typeface="Arial"/>
              <a:cs typeface="Arial"/>
            </a:endParaRPr>
          </a:p>
          <a:p>
            <a:pPr marL="342900" indent="-342900">
              <a:spcBef>
                <a:spcPts val="10"/>
              </a:spcBef>
              <a:buFont typeface="Arial" panose="020B0604020202020204" pitchFamily="34" charset="0"/>
              <a:buChar char="•"/>
            </a:pPr>
            <a:endParaRPr sz="2800" dirty="0">
              <a:latin typeface="Arial"/>
              <a:cs typeface="Arial"/>
            </a:endParaRPr>
          </a:p>
          <a:p>
            <a:pPr marL="297815" indent="-285750">
              <a:buFont typeface="Arial" panose="020B0604020202020204" pitchFamily="34" charset="0"/>
              <a:buChar char="•"/>
              <a:tabLst>
                <a:tab pos="97790" algn="l"/>
              </a:tabLst>
            </a:pPr>
            <a:r>
              <a:rPr sz="2800" spc="-45" dirty="0">
                <a:latin typeface="Arial"/>
                <a:cs typeface="Arial"/>
              </a:rPr>
              <a:t>The </a:t>
            </a:r>
            <a:r>
              <a:rPr sz="2800" spc="-25" dirty="0">
                <a:latin typeface="Arial"/>
                <a:cs typeface="Arial"/>
              </a:rPr>
              <a:t>differences </a:t>
            </a:r>
            <a:r>
              <a:rPr sz="2800" spc="-40" dirty="0">
                <a:latin typeface="Arial"/>
                <a:cs typeface="Arial"/>
              </a:rPr>
              <a:t>have </a:t>
            </a:r>
            <a:r>
              <a:rPr sz="2800" spc="-50" dirty="0">
                <a:latin typeface="Arial"/>
                <a:cs typeface="Arial"/>
              </a:rPr>
              <a:t>a </a:t>
            </a:r>
            <a:r>
              <a:rPr lang="en-US" sz="2800" spc="-20" dirty="0">
                <a:latin typeface="Arial"/>
                <a:cs typeface="Arial"/>
              </a:rPr>
              <a:t>Gaussian</a:t>
            </a:r>
            <a:r>
              <a:rPr sz="2800" spc="229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distribution</a:t>
            </a:r>
            <a:endParaRPr sz="2800" dirty="0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2800" dirty="0">
              <a:latin typeface="Arial"/>
              <a:cs typeface="Arial"/>
            </a:endParaRPr>
          </a:p>
          <a:p>
            <a:pPr marL="97155" marR="5080" algn="ctr"/>
            <a:r>
              <a:rPr sz="2800" spc="-25" dirty="0">
                <a:latin typeface="Arial"/>
                <a:cs typeface="Arial"/>
              </a:rPr>
              <a:t>It </a:t>
            </a:r>
            <a:r>
              <a:rPr sz="2800" spc="-5" dirty="0">
                <a:latin typeface="Arial"/>
                <a:cs typeface="Arial"/>
              </a:rPr>
              <a:t>does </a:t>
            </a:r>
            <a:r>
              <a:rPr sz="2800" i="1" spc="5" dirty="0">
                <a:latin typeface="Arial"/>
                <a:cs typeface="Arial"/>
              </a:rPr>
              <a:t>not </a:t>
            </a:r>
            <a:r>
              <a:rPr sz="2800" spc="-20" dirty="0">
                <a:latin typeface="Arial"/>
                <a:cs typeface="Arial"/>
              </a:rPr>
              <a:t>assume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10" dirty="0">
                <a:latin typeface="Arial"/>
                <a:cs typeface="Arial"/>
              </a:rPr>
              <a:t>the </a:t>
            </a:r>
            <a:r>
              <a:rPr sz="2800" spc="-30" dirty="0">
                <a:latin typeface="Arial"/>
                <a:cs typeface="Arial"/>
              </a:rPr>
              <a:t>individual </a:t>
            </a:r>
            <a:r>
              <a:rPr sz="2800" spc="-40" dirty="0">
                <a:latin typeface="Arial"/>
                <a:cs typeface="Arial"/>
              </a:rPr>
              <a:t>values  </a:t>
            </a:r>
            <a:r>
              <a:rPr sz="2800" spc="-45" dirty="0">
                <a:latin typeface="Arial"/>
                <a:cs typeface="Arial"/>
              </a:rPr>
              <a:t>are </a:t>
            </a:r>
            <a:r>
              <a:rPr lang="en-US" sz="2800" spc="-25" dirty="0">
                <a:latin typeface="Arial"/>
                <a:cs typeface="Arial"/>
              </a:rPr>
              <a:t>Gaussian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distributed, </a:t>
            </a:r>
            <a:endParaRPr lang="en-US" sz="2800" spc="-5" dirty="0">
              <a:latin typeface="Arial"/>
              <a:cs typeface="Arial"/>
            </a:endParaRPr>
          </a:p>
          <a:p>
            <a:pPr marL="97155" marR="5080" algn="ctr"/>
            <a:r>
              <a:rPr sz="2800" spc="-30" dirty="0">
                <a:latin typeface="Arial"/>
                <a:cs typeface="Arial"/>
              </a:rPr>
              <a:t>only </a:t>
            </a:r>
            <a:r>
              <a:rPr sz="2800" spc="-10" dirty="0">
                <a:latin typeface="Arial"/>
                <a:cs typeface="Arial"/>
              </a:rPr>
              <a:t>the</a:t>
            </a:r>
            <a:r>
              <a:rPr sz="2800" spc="19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differences.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FC31E3-3496-4D27-A832-2601BAFDF8B4}"/>
              </a:ext>
            </a:extLst>
          </p:cNvPr>
          <p:cNvSpPr txBox="1"/>
          <p:nvPr/>
        </p:nvSpPr>
        <p:spPr>
          <a:xfrm>
            <a:off x="609600" y="914400"/>
            <a:ext cx="853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4400" spc="-25" dirty="0">
                <a:solidFill>
                  <a:srgbClr val="2F5597"/>
                </a:solidFill>
                <a:latin typeface="Arial"/>
                <a:cs typeface="Arial"/>
              </a:rPr>
              <a:t>Assumptions </a:t>
            </a:r>
            <a:r>
              <a:rPr lang="en-GB" sz="4400" spc="-20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lang="en-GB" sz="4400" spc="-40" dirty="0">
                <a:solidFill>
                  <a:srgbClr val="2F5597"/>
                </a:solidFill>
                <a:latin typeface="Arial"/>
                <a:cs typeface="Arial"/>
              </a:rPr>
              <a:t>paired </a:t>
            </a:r>
            <a:r>
              <a:rPr lang="en-GB" sz="4400" i="1" spc="40" dirty="0">
                <a:solidFill>
                  <a:srgbClr val="2F5597"/>
                </a:solidFill>
                <a:latin typeface="Arial"/>
                <a:cs typeface="Arial"/>
              </a:rPr>
              <a:t>t</a:t>
            </a:r>
            <a:r>
              <a:rPr lang="en-GB" sz="4400" i="1" spc="114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10" dirty="0">
                <a:solidFill>
                  <a:srgbClr val="2F5597"/>
                </a:solidFill>
                <a:latin typeface="Arial"/>
                <a:cs typeface="Arial"/>
              </a:rPr>
              <a:t>test</a:t>
            </a:r>
            <a:endParaRPr lang="en-GB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341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762000" y="685800"/>
            <a:ext cx="8610600" cy="1407437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>
              <a:spcBef>
                <a:spcPts val="415"/>
              </a:spcBef>
            </a:pP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Comparing the </a:t>
            </a: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means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sz="4400" spc="35" dirty="0">
                <a:solidFill>
                  <a:srgbClr val="2F5597"/>
                </a:solidFill>
                <a:latin typeface="Arial"/>
                <a:cs typeface="Arial"/>
              </a:rPr>
              <a:t>two 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groups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62200" y="3505200"/>
            <a:ext cx="5334000" cy="44884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800" spc="-20" dirty="0">
                <a:latin typeface="Arial"/>
                <a:cs typeface="Arial"/>
              </a:rPr>
              <a:t>Hypothesis </a:t>
            </a:r>
            <a:r>
              <a:rPr sz="2800" dirty="0">
                <a:latin typeface="Arial"/>
                <a:cs typeface="Arial"/>
              </a:rPr>
              <a:t>test: </a:t>
            </a:r>
            <a:r>
              <a:rPr sz="2800" spc="-5" dirty="0">
                <a:latin typeface="Arial"/>
                <a:cs typeface="Arial"/>
              </a:rPr>
              <a:t>2-sample </a:t>
            </a:r>
            <a:r>
              <a:rPr sz="2800" i="1" spc="40" dirty="0">
                <a:latin typeface="Arial"/>
                <a:cs typeface="Arial"/>
              </a:rPr>
              <a:t>t</a:t>
            </a:r>
            <a:r>
              <a:rPr sz="2800" i="1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092492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331" y="547130"/>
            <a:ext cx="8044669" cy="136896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Estimation:</a:t>
            </a:r>
            <a:r>
              <a:rPr lang="en-US" sz="4400" spc="-3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50" dirty="0">
                <a:solidFill>
                  <a:srgbClr val="2F5597"/>
                </a:solidFill>
                <a:latin typeface="Arial"/>
                <a:cs typeface="Arial"/>
              </a:rPr>
              <a:t>Difference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between </a:t>
            </a:r>
            <a:r>
              <a:rPr sz="4400" spc="30" dirty="0">
                <a:solidFill>
                  <a:srgbClr val="2F5597"/>
                </a:solidFill>
                <a:latin typeface="Arial"/>
                <a:cs typeface="Arial"/>
              </a:rPr>
              <a:t>two</a:t>
            </a:r>
            <a:r>
              <a:rPr sz="4400" spc="4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means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A8C6172-FB5E-4F99-9F90-50F487042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971800"/>
            <a:ext cx="6528830" cy="271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6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374532" y="838200"/>
            <a:ext cx="9220200" cy="69249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Standard </a:t>
            </a: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error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difference </a:t>
            </a:r>
            <a:r>
              <a:rPr sz="4400" spc="-50" dirty="0">
                <a:solidFill>
                  <a:srgbClr val="2F5597"/>
                </a:solidFill>
                <a:latin typeface="Arial"/>
                <a:cs typeface="Arial"/>
              </a:rPr>
              <a:t>in</a:t>
            </a:r>
            <a:r>
              <a:rPr sz="4400" spc="1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means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6236499-C81E-4ACA-BF72-0934AAF78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438400"/>
            <a:ext cx="5778601" cy="408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37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>
            <a:spLocks noChangeAspect="1"/>
          </p:cNvSpPr>
          <p:nvPr/>
        </p:nvSpPr>
        <p:spPr>
          <a:xfrm>
            <a:off x="3792931" y="3581400"/>
            <a:ext cx="5647120" cy="3800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89955" y="1987327"/>
            <a:ext cx="9144000" cy="135934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/>
            <a:r>
              <a:rPr sz="2800" spc="-10" dirty="0">
                <a:latin typeface="Arial"/>
                <a:cs typeface="Arial"/>
              </a:rPr>
              <a:t>Mosquitoes </a:t>
            </a:r>
            <a:r>
              <a:rPr sz="2800" spc="-15" dirty="0">
                <a:latin typeface="Arial"/>
                <a:cs typeface="Arial"/>
              </a:rPr>
              <a:t>find </a:t>
            </a:r>
            <a:r>
              <a:rPr sz="2800" spc="-25" dirty="0">
                <a:latin typeface="Arial"/>
                <a:cs typeface="Arial"/>
              </a:rPr>
              <a:t>prey </a:t>
            </a:r>
            <a:r>
              <a:rPr sz="2800" spc="-5" dirty="0">
                <a:latin typeface="Arial"/>
                <a:cs typeface="Arial"/>
              </a:rPr>
              <a:t>by</a:t>
            </a:r>
            <a:r>
              <a:rPr sz="2800" spc="9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odor</a:t>
            </a:r>
            <a:endParaRPr lang="en-US" sz="2800" spc="5" dirty="0">
              <a:latin typeface="Arial"/>
              <a:cs typeface="Arial"/>
            </a:endParaRPr>
          </a:p>
          <a:p>
            <a:pPr marL="12700" algn="ctr"/>
            <a:endParaRPr sz="2800" dirty="0">
              <a:latin typeface="Arial"/>
              <a:cs typeface="Arial"/>
            </a:endParaRPr>
          </a:p>
          <a:p>
            <a:pPr marL="12700" marR="5080" algn="ctr">
              <a:spcBef>
                <a:spcPts val="390"/>
              </a:spcBef>
            </a:pPr>
            <a:r>
              <a:rPr sz="2800" spc="-45" dirty="0">
                <a:solidFill>
                  <a:srgbClr val="C55A11"/>
                </a:solidFill>
                <a:latin typeface="Arial"/>
                <a:cs typeface="Arial"/>
              </a:rPr>
              <a:t>Are </a:t>
            </a:r>
            <a:r>
              <a:rPr sz="2800" dirty="0">
                <a:solidFill>
                  <a:srgbClr val="C55A11"/>
                </a:solidFill>
                <a:latin typeface="Arial"/>
                <a:cs typeface="Arial"/>
              </a:rPr>
              <a:t>mosquito </a:t>
            </a:r>
            <a:r>
              <a:rPr sz="2800" spc="-10" dirty="0">
                <a:solidFill>
                  <a:srgbClr val="C55A11"/>
                </a:solidFill>
                <a:latin typeface="Arial"/>
                <a:cs typeface="Arial"/>
              </a:rPr>
              <a:t>biting </a:t>
            </a:r>
            <a:r>
              <a:rPr sz="2800" spc="-20" dirty="0">
                <a:solidFill>
                  <a:srgbClr val="C55A11"/>
                </a:solidFill>
                <a:latin typeface="Arial"/>
                <a:cs typeface="Arial"/>
              </a:rPr>
              <a:t>rates </a:t>
            </a:r>
            <a:r>
              <a:rPr sz="2800" spc="-15" dirty="0">
                <a:solidFill>
                  <a:srgbClr val="C55A11"/>
                </a:solidFill>
                <a:latin typeface="Arial"/>
                <a:cs typeface="Arial"/>
              </a:rPr>
              <a:t>affected </a:t>
            </a:r>
            <a:r>
              <a:rPr sz="2800" spc="-5" dirty="0">
                <a:solidFill>
                  <a:srgbClr val="C55A11"/>
                </a:solidFill>
                <a:latin typeface="Arial"/>
                <a:cs typeface="Arial"/>
              </a:rPr>
              <a:t>by </a:t>
            </a:r>
            <a:r>
              <a:rPr sz="2800" spc="-20" dirty="0">
                <a:solidFill>
                  <a:srgbClr val="C55A11"/>
                </a:solidFill>
                <a:latin typeface="Arial"/>
                <a:cs typeface="Arial"/>
              </a:rPr>
              <a:t>beer </a:t>
            </a:r>
            <a:r>
              <a:rPr sz="2800" dirty="0">
                <a:solidFill>
                  <a:srgbClr val="C55A11"/>
                </a:solidFill>
                <a:latin typeface="Arial"/>
                <a:cs typeface="Arial"/>
              </a:rPr>
              <a:t>consumption?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3771" y="5105400"/>
            <a:ext cx="3438434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25" dirty="0">
                <a:latin typeface="Arial"/>
                <a:cs typeface="Arial"/>
              </a:rPr>
              <a:t>Lefèvre, </a:t>
            </a:r>
            <a:r>
              <a:rPr sz="1400" spc="-60" dirty="0">
                <a:latin typeface="Arial"/>
                <a:cs typeface="Arial"/>
              </a:rPr>
              <a:t>T. </a:t>
            </a:r>
            <a:r>
              <a:rPr sz="1400" spc="-10" dirty="0">
                <a:latin typeface="Arial"/>
                <a:cs typeface="Arial"/>
              </a:rPr>
              <a:t>et </a:t>
            </a:r>
            <a:r>
              <a:rPr sz="1400" spc="-20" dirty="0">
                <a:latin typeface="Arial"/>
                <a:cs typeface="Arial"/>
              </a:rPr>
              <a:t>al. </a:t>
            </a:r>
            <a:r>
              <a:rPr sz="1400" spc="-10" dirty="0">
                <a:latin typeface="Arial"/>
                <a:cs typeface="Arial"/>
              </a:rPr>
              <a:t>2010. </a:t>
            </a:r>
            <a:r>
              <a:rPr sz="1400" spc="-20" dirty="0">
                <a:latin typeface="Arial"/>
                <a:cs typeface="Arial"/>
              </a:rPr>
              <a:t>Beer </a:t>
            </a:r>
            <a:r>
              <a:rPr sz="1400" spc="-10" dirty="0">
                <a:latin typeface="Arial"/>
                <a:cs typeface="Arial"/>
              </a:rPr>
              <a:t>consumption </a:t>
            </a:r>
            <a:r>
              <a:rPr sz="1400" spc="-20" dirty="0">
                <a:latin typeface="Arial"/>
                <a:cs typeface="Arial"/>
              </a:rPr>
              <a:t>increases human attractiveness </a:t>
            </a:r>
            <a:r>
              <a:rPr sz="1400" dirty="0">
                <a:latin typeface="Arial"/>
                <a:cs typeface="Arial"/>
              </a:rPr>
              <a:t>to </a:t>
            </a:r>
            <a:r>
              <a:rPr sz="1400" spc="-25" dirty="0">
                <a:latin typeface="Arial"/>
                <a:cs typeface="Arial"/>
              </a:rPr>
              <a:t>malaria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mosquitoes.</a:t>
            </a:r>
            <a:r>
              <a:rPr lang="en-US" sz="1400" spc="-15" dirty="0">
                <a:latin typeface="Arial"/>
                <a:cs typeface="Arial"/>
              </a:rPr>
              <a:t> </a:t>
            </a:r>
            <a:r>
              <a:rPr lang="en-GB" sz="1400" spc="-25" dirty="0" err="1">
                <a:latin typeface="Arial"/>
                <a:cs typeface="Arial"/>
              </a:rPr>
              <a:t>PLoS</a:t>
            </a:r>
            <a:r>
              <a:rPr lang="en-GB" sz="1400" spc="-25" dirty="0">
                <a:latin typeface="Arial"/>
                <a:cs typeface="Arial"/>
              </a:rPr>
              <a:t> </a:t>
            </a:r>
            <a:r>
              <a:rPr lang="en-GB" sz="1400" spc="-35" dirty="0">
                <a:latin typeface="Arial"/>
                <a:cs typeface="Arial"/>
              </a:rPr>
              <a:t>ONE </a:t>
            </a:r>
            <a:r>
              <a:rPr lang="en-GB" sz="1400" spc="-5" dirty="0">
                <a:latin typeface="Arial"/>
                <a:cs typeface="Arial"/>
              </a:rPr>
              <a:t>5:</a:t>
            </a:r>
            <a:r>
              <a:rPr lang="en-GB" sz="1400" spc="-15" dirty="0">
                <a:latin typeface="Arial"/>
                <a:cs typeface="Arial"/>
              </a:rPr>
              <a:t> </a:t>
            </a:r>
            <a:r>
              <a:rPr lang="en-GB" sz="1400" spc="-10" dirty="0">
                <a:latin typeface="Arial"/>
                <a:cs typeface="Arial"/>
              </a:rPr>
              <a:t>e9546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7766" y="7239400"/>
            <a:ext cx="706755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Arial"/>
                <a:cs typeface="Arial"/>
              </a:rPr>
              <a:t>.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156551" y="3922477"/>
            <a:ext cx="2300569" cy="2923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i="1" spc="-5" dirty="0">
                <a:latin typeface="Arial"/>
                <a:cs typeface="Arial"/>
              </a:rPr>
              <a:t>Anopheles</a:t>
            </a:r>
            <a:r>
              <a:rPr i="1" spc="-2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gambiae</a:t>
            </a:r>
            <a:endParaRPr dirty="0">
              <a:latin typeface="Arial"/>
              <a:cs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CAF561-FAF3-4AF1-9ABC-CA7E349AD2E0}"/>
              </a:ext>
            </a:extLst>
          </p:cNvPr>
          <p:cNvSpPr txBox="1"/>
          <p:nvPr/>
        </p:nvSpPr>
        <p:spPr>
          <a:xfrm>
            <a:off x="581548" y="681577"/>
            <a:ext cx="86136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GB" sz="4400" spc="-50" dirty="0">
                <a:solidFill>
                  <a:srgbClr val="2F5597"/>
                </a:solidFill>
                <a:latin typeface="Arial"/>
                <a:cs typeface="Arial"/>
              </a:rPr>
              <a:t>Malaria, </a:t>
            </a:r>
            <a:r>
              <a:rPr lang="en-GB" sz="4400" spc="-15" dirty="0">
                <a:solidFill>
                  <a:srgbClr val="2F5597"/>
                </a:solidFill>
                <a:latin typeface="Arial"/>
                <a:cs typeface="Arial"/>
              </a:rPr>
              <a:t>mosquitoes </a:t>
            </a:r>
            <a:r>
              <a:rPr lang="en-GB" sz="4400" spc="-20" dirty="0">
                <a:solidFill>
                  <a:srgbClr val="2F5597"/>
                </a:solidFill>
                <a:latin typeface="Arial"/>
                <a:cs typeface="Arial"/>
              </a:rPr>
              <a:t>and</a:t>
            </a:r>
            <a:r>
              <a:rPr lang="en-GB" sz="4400" spc="7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30" dirty="0">
                <a:solidFill>
                  <a:srgbClr val="2F5597"/>
                </a:solidFill>
                <a:latin typeface="Arial"/>
                <a:cs typeface="Arial"/>
              </a:rPr>
              <a:t>beer</a:t>
            </a:r>
            <a:endParaRPr lang="en-GB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3507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43"/>
          <p:cNvSpPr>
            <a:spLocks noChangeAspect="1"/>
          </p:cNvSpPr>
          <p:nvPr/>
        </p:nvSpPr>
        <p:spPr>
          <a:xfrm>
            <a:off x="1371600" y="2819400"/>
            <a:ext cx="7452591" cy="44655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E7C59D-9530-4007-B7AF-81AAD6B52795}"/>
              </a:ext>
            </a:extLst>
          </p:cNvPr>
          <p:cNvSpPr txBox="1"/>
          <p:nvPr/>
        </p:nvSpPr>
        <p:spPr>
          <a:xfrm>
            <a:off x="581548" y="681577"/>
            <a:ext cx="86136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GB" sz="4400" spc="-50" dirty="0">
                <a:solidFill>
                  <a:srgbClr val="2F5597"/>
                </a:solidFill>
                <a:latin typeface="Arial"/>
                <a:cs typeface="Arial"/>
              </a:rPr>
              <a:t>Malaria, </a:t>
            </a:r>
            <a:r>
              <a:rPr lang="en-GB" sz="4400" spc="-15" dirty="0">
                <a:solidFill>
                  <a:srgbClr val="2F5597"/>
                </a:solidFill>
                <a:latin typeface="Arial"/>
                <a:cs typeface="Arial"/>
              </a:rPr>
              <a:t>mosquitoes </a:t>
            </a:r>
            <a:r>
              <a:rPr lang="en-GB" sz="4400" spc="-20" dirty="0">
                <a:solidFill>
                  <a:srgbClr val="2F5597"/>
                </a:solidFill>
                <a:latin typeface="Arial"/>
                <a:cs typeface="Arial"/>
              </a:rPr>
              <a:t>and</a:t>
            </a:r>
            <a:r>
              <a:rPr lang="en-GB" sz="4400" spc="7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30" dirty="0">
                <a:solidFill>
                  <a:srgbClr val="2F5597"/>
                </a:solidFill>
                <a:latin typeface="Arial"/>
                <a:cs typeface="Arial"/>
              </a:rPr>
              <a:t>beer</a:t>
            </a:r>
            <a:endParaRPr lang="en-GB" sz="4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0327" y="1784339"/>
            <a:ext cx="323774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spc="-40" dirty="0"/>
              <a:t>Data,</a:t>
            </a:r>
            <a:r>
              <a:rPr sz="2800" spc="-30" dirty="0"/>
              <a:t> </a:t>
            </a:r>
            <a:r>
              <a:rPr sz="2800" spc="-40" dirty="0"/>
              <a:t>summarized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686834" y="6400800"/>
            <a:ext cx="8403029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z="2800" spc="-10" dirty="0">
                <a:latin typeface="Arial"/>
                <a:cs typeface="Arial"/>
              </a:rPr>
              <a:t>Both </a:t>
            </a:r>
            <a:r>
              <a:rPr sz="2800" spc="-25" dirty="0">
                <a:latin typeface="Arial"/>
                <a:cs typeface="Arial"/>
              </a:rPr>
              <a:t>distributions </a:t>
            </a:r>
            <a:r>
              <a:rPr sz="2800" spc="-55" dirty="0">
                <a:latin typeface="Arial"/>
                <a:cs typeface="Arial"/>
              </a:rPr>
              <a:t>are </a:t>
            </a:r>
            <a:r>
              <a:rPr sz="2800" spc="-35" dirty="0">
                <a:latin typeface="Arial"/>
                <a:cs typeface="Arial"/>
              </a:rPr>
              <a:t>approximately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Gaussian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421013-905A-46C9-B45F-82F0A8279FE2}"/>
              </a:ext>
            </a:extLst>
          </p:cNvPr>
          <p:cNvSpPr txBox="1"/>
          <p:nvPr/>
        </p:nvSpPr>
        <p:spPr>
          <a:xfrm>
            <a:off x="581548" y="681577"/>
            <a:ext cx="86136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GB" sz="4400" spc="-50" dirty="0">
                <a:solidFill>
                  <a:srgbClr val="2F5597"/>
                </a:solidFill>
                <a:latin typeface="Arial"/>
                <a:cs typeface="Arial"/>
              </a:rPr>
              <a:t>Malaria, </a:t>
            </a:r>
            <a:r>
              <a:rPr lang="en-GB" sz="4400" spc="-15" dirty="0">
                <a:solidFill>
                  <a:srgbClr val="2F5597"/>
                </a:solidFill>
                <a:latin typeface="Arial"/>
                <a:cs typeface="Arial"/>
              </a:rPr>
              <a:t>mosquitoes </a:t>
            </a:r>
            <a:r>
              <a:rPr lang="en-GB" sz="4400" spc="-20" dirty="0">
                <a:solidFill>
                  <a:srgbClr val="2F5597"/>
                </a:solidFill>
                <a:latin typeface="Arial"/>
                <a:cs typeface="Arial"/>
              </a:rPr>
              <a:t>and</a:t>
            </a:r>
            <a:r>
              <a:rPr lang="en-GB" sz="4400" spc="7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30" dirty="0">
                <a:solidFill>
                  <a:srgbClr val="2F5597"/>
                </a:solidFill>
                <a:latin typeface="Arial"/>
                <a:cs typeface="Arial"/>
              </a:rPr>
              <a:t>beer</a:t>
            </a:r>
            <a:endParaRPr lang="en-GB" sz="4400" dirty="0">
              <a:latin typeface="Arial"/>
              <a:cs typeface="Arial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AAEE8B9-A5BA-48C7-BE1D-C74E9409A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627" y="2514600"/>
            <a:ext cx="6269146" cy="355287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28800" y="1981200"/>
            <a:ext cx="588763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spc="-40" dirty="0">
                <a:solidFill>
                  <a:srgbClr val="2F5597"/>
                </a:solidFill>
                <a:latin typeface="Arial"/>
                <a:cs typeface="Arial"/>
              </a:rPr>
              <a:t>Calculating </a:t>
            </a: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the standard</a:t>
            </a:r>
            <a:r>
              <a:rPr sz="2800" spc="9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2F5597"/>
                </a:solidFill>
                <a:latin typeface="Arial"/>
                <a:cs typeface="Arial"/>
              </a:rPr>
              <a:t>error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7DF1A8-7747-4EE1-AFB0-84B6232E0F4C}"/>
              </a:ext>
            </a:extLst>
          </p:cNvPr>
          <p:cNvSpPr txBox="1"/>
          <p:nvPr/>
        </p:nvSpPr>
        <p:spPr>
          <a:xfrm>
            <a:off x="581548" y="681577"/>
            <a:ext cx="86136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GB" sz="4400" spc="-50" dirty="0">
                <a:solidFill>
                  <a:srgbClr val="2F5597"/>
                </a:solidFill>
                <a:latin typeface="Arial"/>
                <a:cs typeface="Arial"/>
              </a:rPr>
              <a:t>Malaria, </a:t>
            </a:r>
            <a:r>
              <a:rPr lang="en-GB" sz="4400" spc="-15" dirty="0">
                <a:solidFill>
                  <a:srgbClr val="2F5597"/>
                </a:solidFill>
                <a:latin typeface="Arial"/>
                <a:cs typeface="Arial"/>
              </a:rPr>
              <a:t>mosquitoes </a:t>
            </a:r>
            <a:r>
              <a:rPr lang="en-GB" sz="4400" spc="-20" dirty="0">
                <a:solidFill>
                  <a:srgbClr val="2F5597"/>
                </a:solidFill>
                <a:latin typeface="Arial"/>
                <a:cs typeface="Arial"/>
              </a:rPr>
              <a:t>and</a:t>
            </a:r>
            <a:r>
              <a:rPr lang="en-GB" sz="4400" spc="7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30" dirty="0">
                <a:solidFill>
                  <a:srgbClr val="2F5597"/>
                </a:solidFill>
                <a:latin typeface="Arial"/>
                <a:cs typeface="Arial"/>
              </a:rPr>
              <a:t>beer</a:t>
            </a:r>
            <a:endParaRPr lang="en-GB" sz="4400" dirty="0">
              <a:latin typeface="Arial"/>
              <a:cs typeface="Arial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FA08F1F-6C89-4C05-AFC1-D6C88C509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46" y="2955093"/>
            <a:ext cx="6706908" cy="354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29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 txBox="1"/>
          <p:nvPr/>
        </p:nvSpPr>
        <p:spPr>
          <a:xfrm>
            <a:off x="3733800" y="2286000"/>
            <a:ext cx="204362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solidFill>
                  <a:srgbClr val="2F5597"/>
                </a:solidFill>
                <a:latin typeface="Arial"/>
                <a:cs typeface="Arial"/>
              </a:rPr>
              <a:t>Finding</a:t>
            </a:r>
            <a:r>
              <a:rPr sz="2800" spc="-6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i="1" spc="40" dirty="0">
                <a:solidFill>
                  <a:srgbClr val="2F5597"/>
                </a:solidFill>
                <a:latin typeface="Arial"/>
                <a:cs typeface="Arial"/>
              </a:rPr>
              <a:t>t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B2B684-A483-4807-87C5-DF9793CA206B}"/>
              </a:ext>
            </a:extLst>
          </p:cNvPr>
          <p:cNvSpPr txBox="1"/>
          <p:nvPr/>
        </p:nvSpPr>
        <p:spPr>
          <a:xfrm>
            <a:off x="581548" y="681577"/>
            <a:ext cx="86136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GB" sz="4400" spc="-50" dirty="0">
                <a:solidFill>
                  <a:srgbClr val="2F5597"/>
                </a:solidFill>
                <a:latin typeface="Arial"/>
                <a:cs typeface="Arial"/>
              </a:rPr>
              <a:t>Malaria, </a:t>
            </a:r>
            <a:r>
              <a:rPr lang="en-GB" sz="4400" spc="-15" dirty="0">
                <a:solidFill>
                  <a:srgbClr val="2F5597"/>
                </a:solidFill>
                <a:latin typeface="Arial"/>
                <a:cs typeface="Arial"/>
              </a:rPr>
              <a:t>mosquitoes </a:t>
            </a:r>
            <a:r>
              <a:rPr lang="en-GB" sz="4400" spc="-20" dirty="0">
                <a:solidFill>
                  <a:srgbClr val="2F5597"/>
                </a:solidFill>
                <a:latin typeface="Arial"/>
                <a:cs typeface="Arial"/>
              </a:rPr>
              <a:t>and</a:t>
            </a:r>
            <a:r>
              <a:rPr lang="en-GB" sz="4400" spc="7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30" dirty="0">
                <a:solidFill>
                  <a:srgbClr val="2F5597"/>
                </a:solidFill>
                <a:latin typeface="Arial"/>
                <a:cs typeface="Arial"/>
              </a:rPr>
              <a:t>beer</a:t>
            </a:r>
            <a:endParaRPr lang="en-GB" sz="4400" dirty="0">
              <a:latin typeface="Arial"/>
              <a:cs typeface="Arial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AEED024-B1A1-4169-A4BA-C1760F8F5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155061"/>
            <a:ext cx="4238686" cy="377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83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 txBox="1"/>
          <p:nvPr/>
        </p:nvSpPr>
        <p:spPr>
          <a:xfrm>
            <a:off x="1974308" y="2235765"/>
            <a:ext cx="5920164" cy="911788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algn="ctr">
              <a:spcBef>
                <a:spcPts val="390"/>
              </a:spcBef>
            </a:pPr>
            <a:r>
              <a:rPr sz="2800" spc="-70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sz="2800" spc="5" dirty="0">
                <a:solidFill>
                  <a:srgbClr val="2F5597"/>
                </a:solidFill>
                <a:latin typeface="Arial"/>
                <a:cs typeface="Arial"/>
              </a:rPr>
              <a:t>95% </a:t>
            </a:r>
            <a:r>
              <a:rPr sz="2800" spc="-20" dirty="0">
                <a:solidFill>
                  <a:srgbClr val="2F5597"/>
                </a:solidFill>
                <a:latin typeface="Arial"/>
                <a:cs typeface="Arial"/>
              </a:rPr>
              <a:t>confidence </a:t>
            </a:r>
            <a:r>
              <a:rPr sz="2800" spc="-50" dirty="0">
                <a:solidFill>
                  <a:srgbClr val="2F5597"/>
                </a:solidFill>
                <a:latin typeface="Arial"/>
                <a:cs typeface="Arial"/>
              </a:rPr>
              <a:t>interval </a:t>
            </a:r>
            <a:r>
              <a:rPr sz="2800" spc="-20" dirty="0">
                <a:solidFill>
                  <a:srgbClr val="2F5597"/>
                </a:solidFill>
                <a:latin typeface="Arial"/>
                <a:cs typeface="Arial"/>
              </a:rPr>
              <a:t>of the </a:t>
            </a:r>
            <a:r>
              <a:rPr sz="2800" spc="-40" dirty="0">
                <a:solidFill>
                  <a:srgbClr val="2F5597"/>
                </a:solidFill>
                <a:latin typeface="Arial"/>
                <a:cs typeface="Arial"/>
              </a:rPr>
              <a:t>difference </a:t>
            </a:r>
            <a:r>
              <a:rPr sz="2800" spc="-55" dirty="0">
                <a:solidFill>
                  <a:srgbClr val="2F5597"/>
                </a:solidFill>
                <a:latin typeface="Arial"/>
                <a:cs typeface="Arial"/>
              </a:rPr>
              <a:t>in </a:t>
            </a:r>
            <a:r>
              <a:rPr sz="2800" spc="-20" dirty="0">
                <a:solidFill>
                  <a:srgbClr val="2F5597"/>
                </a:solidFill>
                <a:latin typeface="Arial"/>
                <a:cs typeface="Arial"/>
              </a:rPr>
              <a:t>the</a:t>
            </a:r>
            <a:r>
              <a:rPr sz="2800" spc="12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2F5597"/>
                </a:solidFill>
                <a:latin typeface="Arial"/>
                <a:cs typeface="Arial"/>
              </a:rPr>
              <a:t>means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53D3F9-93A7-4FFB-A985-4886A0C5B4B2}"/>
              </a:ext>
            </a:extLst>
          </p:cNvPr>
          <p:cNvSpPr txBox="1"/>
          <p:nvPr/>
        </p:nvSpPr>
        <p:spPr>
          <a:xfrm>
            <a:off x="581548" y="681577"/>
            <a:ext cx="86136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GB" sz="4400" spc="-50" dirty="0">
                <a:solidFill>
                  <a:srgbClr val="2F5597"/>
                </a:solidFill>
                <a:latin typeface="Arial"/>
                <a:cs typeface="Arial"/>
              </a:rPr>
              <a:t>Malaria, </a:t>
            </a:r>
            <a:r>
              <a:rPr lang="en-GB" sz="4400" spc="-15" dirty="0">
                <a:solidFill>
                  <a:srgbClr val="2F5597"/>
                </a:solidFill>
                <a:latin typeface="Arial"/>
                <a:cs typeface="Arial"/>
              </a:rPr>
              <a:t>mosquitoes </a:t>
            </a:r>
            <a:r>
              <a:rPr lang="en-GB" sz="4400" spc="-20" dirty="0">
                <a:solidFill>
                  <a:srgbClr val="2F5597"/>
                </a:solidFill>
                <a:latin typeface="Arial"/>
                <a:cs typeface="Arial"/>
              </a:rPr>
              <a:t>and</a:t>
            </a:r>
            <a:r>
              <a:rPr lang="en-GB" sz="4400" spc="7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30" dirty="0">
                <a:solidFill>
                  <a:srgbClr val="2F5597"/>
                </a:solidFill>
                <a:latin typeface="Arial"/>
                <a:cs typeface="Arial"/>
              </a:rPr>
              <a:t>beer</a:t>
            </a:r>
            <a:endParaRPr lang="en-GB" sz="4400" dirty="0">
              <a:latin typeface="Arial"/>
              <a:cs typeface="Arial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8D51FC4C-F77D-47BE-A578-8A5ACCA9E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810000"/>
            <a:ext cx="61089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0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891360"/>
            <a:ext cx="6553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Comparing</a:t>
            </a:r>
            <a:r>
              <a:rPr sz="4400" spc="-45" dirty="0"/>
              <a:t> means</a:t>
            </a:r>
            <a:endParaRPr sz="4400" dirty="0"/>
          </a:p>
        </p:txBody>
      </p:sp>
      <p:sp>
        <p:nvSpPr>
          <p:cNvPr id="4" name="object 4"/>
          <p:cNvSpPr txBox="1"/>
          <p:nvPr/>
        </p:nvSpPr>
        <p:spPr>
          <a:xfrm>
            <a:off x="1371600" y="2788143"/>
            <a:ext cx="7467600" cy="2196114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469265" marR="5080" indent="-457200">
              <a:spcBef>
                <a:spcPts val="325"/>
              </a:spcBef>
              <a:buFont typeface="Arial" panose="020B0604020202020204" pitchFamily="34" charset="0"/>
              <a:buChar char="•"/>
              <a:tabLst>
                <a:tab pos="97790" algn="l"/>
              </a:tabLst>
            </a:pPr>
            <a:r>
              <a:rPr sz="2800" spc="-60" dirty="0">
                <a:latin typeface="Arial"/>
                <a:cs typeface="Arial"/>
              </a:rPr>
              <a:t>Tests </a:t>
            </a:r>
            <a:r>
              <a:rPr sz="2800" dirty="0">
                <a:latin typeface="Arial"/>
                <a:cs typeface="Arial"/>
              </a:rPr>
              <a:t>with </a:t>
            </a:r>
            <a:r>
              <a:rPr sz="2800" b="1" spc="-20" dirty="0">
                <a:latin typeface="Arial"/>
                <a:cs typeface="Arial"/>
              </a:rPr>
              <a:t>one </a:t>
            </a:r>
            <a:r>
              <a:rPr sz="2800" b="1" spc="-15" dirty="0">
                <a:latin typeface="Arial"/>
                <a:cs typeface="Arial"/>
              </a:rPr>
              <a:t>categorical </a:t>
            </a:r>
            <a:r>
              <a:rPr sz="2800" spc="-10" dirty="0">
                <a:latin typeface="Arial"/>
                <a:cs typeface="Arial"/>
              </a:rPr>
              <a:t>and </a:t>
            </a:r>
            <a:r>
              <a:rPr sz="2800" b="1" spc="-20" dirty="0">
                <a:latin typeface="Arial"/>
                <a:cs typeface="Arial"/>
              </a:rPr>
              <a:t>one numerical </a:t>
            </a:r>
            <a:r>
              <a:rPr sz="2800" spc="-35" dirty="0">
                <a:latin typeface="Arial"/>
                <a:cs typeface="Arial"/>
              </a:rPr>
              <a:t>variable</a:t>
            </a:r>
            <a:endParaRPr sz="2800" dirty="0">
              <a:latin typeface="Arial"/>
              <a:cs typeface="Arial"/>
            </a:endParaRPr>
          </a:p>
          <a:p>
            <a:pPr marL="457200" indent="-457200">
              <a:spcBef>
                <a:spcPts val="20"/>
              </a:spcBef>
              <a:buFont typeface="Arial" panose="020B0604020202020204" pitchFamily="34" charset="0"/>
              <a:buChar char="•"/>
            </a:pPr>
            <a:endParaRPr sz="2800" dirty="0">
              <a:latin typeface="Arial"/>
              <a:cs typeface="Arial"/>
            </a:endParaRPr>
          </a:p>
          <a:p>
            <a:pPr marL="469265" marR="227965" indent="-457200"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97790" algn="l"/>
              </a:tabLst>
            </a:pPr>
            <a:r>
              <a:rPr sz="2800" i="1" spc="-25" dirty="0">
                <a:latin typeface="Arial"/>
                <a:cs typeface="Arial"/>
              </a:rPr>
              <a:t>Goal</a:t>
            </a:r>
            <a:r>
              <a:rPr sz="2800" spc="-25" dirty="0">
                <a:latin typeface="Arial"/>
                <a:cs typeface="Arial"/>
              </a:rPr>
              <a:t>: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b="1" spc="-5" dirty="0">
                <a:latin typeface="Arial"/>
                <a:cs typeface="Arial"/>
              </a:rPr>
              <a:t>compare </a:t>
            </a:r>
            <a:r>
              <a:rPr sz="2800" b="1" spc="-10" dirty="0">
                <a:latin typeface="Arial"/>
                <a:cs typeface="Arial"/>
              </a:rPr>
              <a:t>the </a:t>
            </a:r>
            <a:r>
              <a:rPr sz="2800" b="1" spc="-20" dirty="0">
                <a:latin typeface="Arial"/>
                <a:cs typeface="Arial"/>
              </a:rPr>
              <a:t>mean </a:t>
            </a:r>
            <a:r>
              <a:rPr sz="2800" b="1" spc="-10" dirty="0">
                <a:latin typeface="Arial"/>
                <a:cs typeface="Arial"/>
              </a:rPr>
              <a:t>of </a:t>
            </a:r>
            <a:r>
              <a:rPr sz="2800" b="1" spc="-50" dirty="0">
                <a:latin typeface="Arial"/>
                <a:cs typeface="Arial"/>
              </a:rPr>
              <a:t>a </a:t>
            </a:r>
            <a:r>
              <a:rPr sz="2800" b="1" spc="-20" dirty="0">
                <a:latin typeface="Arial"/>
                <a:cs typeface="Arial"/>
              </a:rPr>
              <a:t>numerical </a:t>
            </a:r>
            <a:r>
              <a:rPr sz="2800" b="1" spc="-35" dirty="0">
                <a:latin typeface="Arial"/>
                <a:cs typeface="Arial"/>
              </a:rPr>
              <a:t>variable </a:t>
            </a:r>
            <a:r>
              <a:rPr sz="2800" b="1" spc="-15" dirty="0">
                <a:latin typeface="Arial"/>
                <a:cs typeface="Arial"/>
              </a:rPr>
              <a:t>for </a:t>
            </a:r>
            <a:r>
              <a:rPr sz="2800" b="1" spc="-25" dirty="0">
                <a:latin typeface="Arial"/>
                <a:cs typeface="Arial"/>
              </a:rPr>
              <a:t>different</a:t>
            </a:r>
            <a:r>
              <a:rPr sz="2800" b="1" spc="8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groups</a:t>
            </a:r>
            <a:endParaRPr sz="280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8013" y="2003254"/>
            <a:ext cx="5943600" cy="911788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algn="ctr">
              <a:spcBef>
                <a:spcPts val="390"/>
              </a:spcBef>
            </a:pPr>
            <a:r>
              <a:rPr sz="2800" spc="-70" dirty="0"/>
              <a:t>Testing </a:t>
            </a:r>
            <a:r>
              <a:rPr sz="2800" spc="-25" dirty="0"/>
              <a:t>hypotheses </a:t>
            </a:r>
            <a:r>
              <a:rPr sz="2800" spc="-5" dirty="0"/>
              <a:t>about </a:t>
            </a:r>
            <a:r>
              <a:rPr sz="2800" spc="-20" dirty="0"/>
              <a:t>the  </a:t>
            </a:r>
            <a:r>
              <a:rPr sz="2800" spc="-40" dirty="0"/>
              <a:t>difference </a:t>
            </a:r>
            <a:r>
              <a:rPr sz="2800" spc="-55" dirty="0"/>
              <a:t>in </a:t>
            </a:r>
            <a:r>
              <a:rPr sz="2800" spc="30" dirty="0"/>
              <a:t>two</a:t>
            </a:r>
            <a:r>
              <a:rPr sz="2800" spc="95" dirty="0"/>
              <a:t> </a:t>
            </a:r>
            <a:r>
              <a:rPr sz="2800" spc="-40" dirty="0"/>
              <a:t>means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33800" y="3858768"/>
            <a:ext cx="2824426" cy="4462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spcBef>
                <a:spcPts val="120"/>
              </a:spcBef>
            </a:pPr>
            <a:r>
              <a:rPr sz="2800" spc="10" dirty="0">
                <a:latin typeface="Arial"/>
                <a:cs typeface="Arial"/>
              </a:rPr>
              <a:t>2-sample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i="1" spc="5" dirty="0">
                <a:latin typeface="Arial"/>
                <a:cs typeface="Arial"/>
              </a:rPr>
              <a:t>t</a:t>
            </a:r>
            <a:r>
              <a:rPr sz="2800" spc="5" dirty="0">
                <a:latin typeface="Arial"/>
                <a:cs typeface="Arial"/>
              </a:rPr>
              <a:t>-test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26613" y="5068348"/>
            <a:ext cx="5486400" cy="1299651"/>
          </a:xfrm>
          <a:prstGeom prst="rect">
            <a:avLst/>
          </a:prstGeom>
          <a:solidFill>
            <a:srgbClr val="E3B412"/>
          </a:solidFill>
        </p:spPr>
        <p:txBody>
          <a:bodyPr vert="horz" wrap="square" lIns="0" tIns="19685" rIns="0" bIns="0" rtlCol="0">
            <a:spAutoFit/>
          </a:bodyPr>
          <a:lstStyle/>
          <a:p>
            <a:pPr marL="44450" marR="45085" algn="ctr">
              <a:lnSpc>
                <a:spcPct val="98900"/>
              </a:lnSpc>
              <a:spcBef>
                <a:spcPts val="155"/>
              </a:spcBef>
            </a:pPr>
            <a:r>
              <a:rPr sz="2800" spc="-10" dirty="0">
                <a:latin typeface="Arial"/>
                <a:cs typeface="Arial"/>
              </a:rPr>
              <a:t>The </a:t>
            </a:r>
            <a:r>
              <a:rPr sz="2800" i="1" spc="-10" dirty="0">
                <a:latin typeface="Arial"/>
                <a:cs typeface="Arial"/>
              </a:rPr>
              <a:t>two sample 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i="1" spc="-10" dirty="0">
                <a:latin typeface="Arial"/>
                <a:cs typeface="Arial"/>
              </a:rPr>
              <a:t>-test </a:t>
            </a:r>
            <a:r>
              <a:rPr sz="2800" spc="-10" dirty="0">
                <a:latin typeface="Arial"/>
                <a:cs typeface="Arial"/>
              </a:rPr>
              <a:t>compares the means of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spc="-10" dirty="0">
                <a:latin typeface="Arial"/>
                <a:cs typeface="Arial"/>
              </a:rPr>
              <a:t>numerical variable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between two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populations.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CAE93B-1418-49E5-882C-6EB3440FADD5}"/>
              </a:ext>
            </a:extLst>
          </p:cNvPr>
          <p:cNvSpPr txBox="1"/>
          <p:nvPr/>
        </p:nvSpPr>
        <p:spPr>
          <a:xfrm>
            <a:off x="581548" y="681577"/>
            <a:ext cx="86136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GB" sz="4400" spc="-50" dirty="0">
                <a:solidFill>
                  <a:srgbClr val="2F5597"/>
                </a:solidFill>
                <a:latin typeface="Arial"/>
                <a:cs typeface="Arial"/>
              </a:rPr>
              <a:t>Malaria, </a:t>
            </a:r>
            <a:r>
              <a:rPr lang="en-GB" sz="4400" spc="-15" dirty="0">
                <a:solidFill>
                  <a:srgbClr val="2F5597"/>
                </a:solidFill>
                <a:latin typeface="Arial"/>
                <a:cs typeface="Arial"/>
              </a:rPr>
              <a:t>mosquitoes </a:t>
            </a:r>
            <a:r>
              <a:rPr lang="en-GB" sz="4400" spc="-20" dirty="0">
                <a:solidFill>
                  <a:srgbClr val="2F5597"/>
                </a:solidFill>
                <a:latin typeface="Arial"/>
                <a:cs typeface="Arial"/>
              </a:rPr>
              <a:t>and</a:t>
            </a:r>
            <a:r>
              <a:rPr lang="en-GB" sz="4400" spc="7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30" dirty="0">
                <a:solidFill>
                  <a:srgbClr val="2F5597"/>
                </a:solidFill>
                <a:latin typeface="Arial"/>
                <a:cs typeface="Arial"/>
              </a:rPr>
              <a:t>beer</a:t>
            </a:r>
            <a:endParaRPr lang="en-GB" sz="4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698283" y="2501765"/>
            <a:ext cx="262631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2F5597"/>
                </a:solidFill>
                <a:latin typeface="Arial"/>
                <a:cs typeface="Arial"/>
              </a:rPr>
              <a:t>2-sample</a:t>
            </a:r>
            <a:r>
              <a:rPr sz="2800" spc="-5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2F5597"/>
                </a:solidFill>
                <a:latin typeface="Arial"/>
                <a:cs typeface="Arial"/>
              </a:rPr>
              <a:t>t-test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2FFBB4-1439-4DA6-8614-A77C6769AC4D}"/>
              </a:ext>
            </a:extLst>
          </p:cNvPr>
          <p:cNvSpPr txBox="1"/>
          <p:nvPr/>
        </p:nvSpPr>
        <p:spPr>
          <a:xfrm>
            <a:off x="581548" y="681577"/>
            <a:ext cx="86136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GB" sz="4400" spc="-50" dirty="0">
                <a:solidFill>
                  <a:srgbClr val="2F5597"/>
                </a:solidFill>
                <a:latin typeface="Arial"/>
                <a:cs typeface="Arial"/>
              </a:rPr>
              <a:t>Malaria, </a:t>
            </a:r>
            <a:r>
              <a:rPr lang="en-GB" sz="4400" spc="-15" dirty="0">
                <a:solidFill>
                  <a:srgbClr val="2F5597"/>
                </a:solidFill>
                <a:latin typeface="Arial"/>
                <a:cs typeface="Arial"/>
              </a:rPr>
              <a:t>mosquitoes </a:t>
            </a:r>
            <a:r>
              <a:rPr lang="en-GB" sz="4400" spc="-20" dirty="0">
                <a:solidFill>
                  <a:srgbClr val="2F5597"/>
                </a:solidFill>
                <a:latin typeface="Arial"/>
                <a:cs typeface="Arial"/>
              </a:rPr>
              <a:t>and</a:t>
            </a:r>
            <a:r>
              <a:rPr lang="en-GB" sz="4400" spc="7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30" dirty="0">
                <a:solidFill>
                  <a:srgbClr val="2F5597"/>
                </a:solidFill>
                <a:latin typeface="Arial"/>
                <a:cs typeface="Arial"/>
              </a:rPr>
              <a:t>beer</a:t>
            </a:r>
            <a:endParaRPr lang="en-GB" sz="4400" dirty="0">
              <a:latin typeface="Arial"/>
              <a:cs typeface="Arial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78033FE-24AE-4B31-BCB2-C39596D81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593" y="3870960"/>
            <a:ext cx="3249512" cy="229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32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3316288" y="2286000"/>
            <a:ext cx="342582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solidFill>
                  <a:srgbClr val="2F5597"/>
                </a:solidFill>
                <a:latin typeface="Arial"/>
                <a:cs typeface="Arial"/>
              </a:rPr>
              <a:t>Hypotheses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52600" y="3398527"/>
            <a:ext cx="7772400" cy="75661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 marR="30480">
              <a:spcBef>
                <a:spcPts val="140"/>
              </a:spcBef>
            </a:pPr>
            <a:r>
              <a:rPr sz="2400" dirty="0">
                <a:latin typeface="Arial"/>
                <a:cs typeface="Arial"/>
              </a:rPr>
              <a:t>H</a:t>
            </a:r>
            <a:r>
              <a:rPr sz="2400" baseline="-21604" dirty="0">
                <a:latin typeface="Arial"/>
                <a:cs typeface="Arial"/>
              </a:rPr>
              <a:t>0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40" dirty="0">
                <a:latin typeface="Arial"/>
                <a:cs typeface="Arial"/>
              </a:rPr>
              <a:t>There </a:t>
            </a:r>
            <a:r>
              <a:rPr sz="2400" spc="-3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no </a:t>
            </a:r>
            <a:r>
              <a:rPr sz="2400" spc="-20" dirty="0">
                <a:latin typeface="Arial"/>
                <a:cs typeface="Arial"/>
              </a:rPr>
              <a:t>difference </a:t>
            </a:r>
            <a:r>
              <a:rPr sz="2400" spc="-5" dirty="0">
                <a:latin typeface="Arial"/>
                <a:cs typeface="Arial"/>
              </a:rPr>
              <a:t>between </a:t>
            </a:r>
            <a:r>
              <a:rPr sz="2400" spc="-10" dirty="0">
                <a:latin typeface="Arial"/>
                <a:cs typeface="Arial"/>
              </a:rPr>
              <a:t>the  </a:t>
            </a:r>
            <a:r>
              <a:rPr sz="2400" spc="5" dirty="0">
                <a:latin typeface="Arial"/>
                <a:cs typeface="Arial"/>
              </a:rPr>
              <a:t>mosquito </a:t>
            </a:r>
            <a:r>
              <a:rPr sz="2400" spc="-15" dirty="0">
                <a:latin typeface="Arial"/>
                <a:cs typeface="Arial"/>
              </a:rPr>
              <a:t>activation </a:t>
            </a:r>
            <a:r>
              <a:rPr sz="2400" spc="-5" dirty="0">
                <a:latin typeface="Arial"/>
                <a:cs typeface="Arial"/>
              </a:rPr>
              <a:t>between </a:t>
            </a:r>
            <a:r>
              <a:rPr sz="2400" spc="-15" dirty="0">
                <a:latin typeface="Arial"/>
                <a:cs typeface="Arial"/>
              </a:rPr>
              <a:t>beer </a:t>
            </a:r>
            <a:r>
              <a:rPr sz="2400" spc="-5" dirty="0">
                <a:latin typeface="Arial"/>
                <a:cs typeface="Arial"/>
              </a:rPr>
              <a:t>and water  </a:t>
            </a:r>
            <a:r>
              <a:rPr sz="2400" spc="-10" dirty="0">
                <a:latin typeface="Arial"/>
                <a:cs typeface="Arial"/>
              </a:rPr>
              <a:t>drinkers. </a:t>
            </a:r>
            <a:r>
              <a:rPr sz="2400" spc="10" dirty="0">
                <a:latin typeface="Times New Roman"/>
                <a:cs typeface="Times New Roman"/>
              </a:rPr>
              <a:t>(</a:t>
            </a:r>
            <a:r>
              <a:rPr sz="2400" spc="10" dirty="0">
                <a:latin typeface="Symbol"/>
                <a:cs typeface="Symbol"/>
              </a:rPr>
              <a:t></a:t>
            </a:r>
            <a:r>
              <a:rPr sz="2400" spc="15" baseline="-21604" dirty="0">
                <a:latin typeface="Times New Roman"/>
                <a:cs typeface="Times New Roman"/>
              </a:rPr>
              <a:t>1 </a:t>
            </a:r>
            <a:r>
              <a:rPr sz="2400" spc="10" dirty="0">
                <a:latin typeface="Times New Roman"/>
                <a:cs typeface="Times New Roman"/>
              </a:rPr>
              <a:t>=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Symbol"/>
                <a:cs typeface="Symbol"/>
              </a:rPr>
              <a:t></a:t>
            </a:r>
            <a:r>
              <a:rPr sz="2400" spc="15" baseline="-21604" dirty="0">
                <a:latin typeface="Times New Roman"/>
                <a:cs typeface="Times New Roman"/>
              </a:rPr>
              <a:t>2</a:t>
            </a:r>
            <a:r>
              <a:rPr sz="2400" spc="10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62963" y="4703888"/>
            <a:ext cx="7612416" cy="767518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 marR="30480">
              <a:spcBef>
                <a:spcPts val="225"/>
              </a:spcBef>
            </a:pP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-15" baseline="-18518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: </a:t>
            </a:r>
            <a:r>
              <a:rPr sz="2400" spc="-35" dirty="0">
                <a:latin typeface="Arial"/>
                <a:cs typeface="Arial"/>
              </a:rPr>
              <a:t>The </a:t>
            </a:r>
            <a:r>
              <a:rPr sz="2400" spc="-15" dirty="0">
                <a:latin typeface="Arial"/>
                <a:cs typeface="Arial"/>
              </a:rPr>
              <a:t>beer </a:t>
            </a:r>
            <a:r>
              <a:rPr sz="2400" spc="-5" dirty="0">
                <a:latin typeface="Arial"/>
                <a:cs typeface="Arial"/>
              </a:rPr>
              <a:t>and water </a:t>
            </a:r>
            <a:r>
              <a:rPr sz="2400" spc="-15" dirty="0">
                <a:latin typeface="Arial"/>
                <a:cs typeface="Arial"/>
              </a:rPr>
              <a:t>drinkers </a:t>
            </a:r>
            <a:r>
              <a:rPr sz="2400" spc="-25" dirty="0">
                <a:latin typeface="Arial"/>
                <a:cs typeface="Arial"/>
              </a:rPr>
              <a:t>differ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20" dirty="0">
                <a:latin typeface="Arial"/>
                <a:cs typeface="Arial"/>
              </a:rPr>
              <a:t>their mean </a:t>
            </a:r>
            <a:r>
              <a:rPr sz="2400" spc="5" dirty="0">
                <a:latin typeface="Arial"/>
                <a:cs typeface="Arial"/>
              </a:rPr>
              <a:t>mosquito </a:t>
            </a:r>
            <a:r>
              <a:rPr sz="2400" spc="-15" dirty="0">
                <a:latin typeface="Arial"/>
                <a:cs typeface="Arial"/>
              </a:rPr>
              <a:t>activation. </a:t>
            </a:r>
            <a:r>
              <a:rPr sz="2400" spc="10" dirty="0">
                <a:latin typeface="Times New Roman"/>
                <a:cs typeface="Times New Roman"/>
              </a:rPr>
              <a:t>(</a:t>
            </a:r>
            <a:r>
              <a:rPr sz="2400" spc="10" dirty="0">
                <a:latin typeface="Symbol"/>
                <a:cs typeface="Symbol"/>
              </a:rPr>
              <a:t></a:t>
            </a:r>
            <a:r>
              <a:rPr sz="2400" spc="15" baseline="-18518" dirty="0">
                <a:latin typeface="Times New Roman"/>
                <a:cs typeface="Times New Roman"/>
              </a:rPr>
              <a:t>1 </a:t>
            </a:r>
            <a:r>
              <a:rPr sz="2400" spc="10" dirty="0">
                <a:latin typeface="Symbol"/>
                <a:cs typeface="Symbol"/>
              </a:rPr>
              <a:t>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Symbol"/>
                <a:cs typeface="Symbol"/>
              </a:rPr>
              <a:t></a:t>
            </a:r>
            <a:r>
              <a:rPr sz="2400" spc="15" baseline="-18518" dirty="0">
                <a:latin typeface="Times New Roman"/>
                <a:cs typeface="Times New Roman"/>
              </a:rPr>
              <a:t>2</a:t>
            </a:r>
            <a:r>
              <a:rPr sz="2400" spc="10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382DA6-53D2-4218-8BD2-03077379A4F7}"/>
              </a:ext>
            </a:extLst>
          </p:cNvPr>
          <p:cNvSpPr txBox="1"/>
          <p:nvPr/>
        </p:nvSpPr>
        <p:spPr>
          <a:xfrm>
            <a:off x="581548" y="681577"/>
            <a:ext cx="86136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GB" sz="4400" spc="-50" dirty="0">
                <a:solidFill>
                  <a:srgbClr val="2F5597"/>
                </a:solidFill>
                <a:latin typeface="Arial"/>
                <a:cs typeface="Arial"/>
              </a:rPr>
              <a:t>Malaria, </a:t>
            </a:r>
            <a:r>
              <a:rPr lang="en-GB" sz="4400" spc="-15" dirty="0">
                <a:solidFill>
                  <a:srgbClr val="2F5597"/>
                </a:solidFill>
                <a:latin typeface="Arial"/>
                <a:cs typeface="Arial"/>
              </a:rPr>
              <a:t>mosquitoes </a:t>
            </a:r>
            <a:r>
              <a:rPr lang="en-GB" sz="4400" spc="-20" dirty="0">
                <a:solidFill>
                  <a:srgbClr val="2F5597"/>
                </a:solidFill>
                <a:latin typeface="Arial"/>
                <a:cs typeface="Arial"/>
              </a:rPr>
              <a:t>and</a:t>
            </a:r>
            <a:r>
              <a:rPr lang="en-GB" sz="4400" spc="7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30" dirty="0">
                <a:solidFill>
                  <a:srgbClr val="2F5597"/>
                </a:solidFill>
                <a:latin typeface="Arial"/>
                <a:cs typeface="Arial"/>
              </a:rPr>
              <a:t>beer</a:t>
            </a:r>
            <a:endParaRPr lang="en-GB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8155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2362200" y="2591398"/>
            <a:ext cx="484426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spc="-40" dirty="0">
                <a:solidFill>
                  <a:srgbClr val="2F5597"/>
                </a:solidFill>
                <a:latin typeface="Arial"/>
                <a:cs typeface="Arial"/>
              </a:rPr>
              <a:t>Calculating </a:t>
            </a:r>
            <a:r>
              <a:rPr sz="2800" i="1" spc="40" dirty="0">
                <a:solidFill>
                  <a:srgbClr val="2F5597"/>
                </a:solidFill>
                <a:latin typeface="Arial"/>
                <a:cs typeface="Arial"/>
              </a:rPr>
              <a:t>t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88FA67-51A4-4B85-AD91-6C949C29874D}"/>
              </a:ext>
            </a:extLst>
          </p:cNvPr>
          <p:cNvSpPr txBox="1"/>
          <p:nvPr/>
        </p:nvSpPr>
        <p:spPr>
          <a:xfrm>
            <a:off x="581548" y="681577"/>
            <a:ext cx="86136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GB" sz="4400" spc="-50" dirty="0">
                <a:solidFill>
                  <a:srgbClr val="2F5597"/>
                </a:solidFill>
                <a:latin typeface="Arial"/>
                <a:cs typeface="Arial"/>
              </a:rPr>
              <a:t>Malaria, </a:t>
            </a:r>
            <a:r>
              <a:rPr lang="en-GB" sz="4400" spc="-15" dirty="0">
                <a:solidFill>
                  <a:srgbClr val="2F5597"/>
                </a:solidFill>
                <a:latin typeface="Arial"/>
                <a:cs typeface="Arial"/>
              </a:rPr>
              <a:t>mosquitoes </a:t>
            </a:r>
            <a:r>
              <a:rPr lang="en-GB" sz="4400" spc="-20" dirty="0">
                <a:solidFill>
                  <a:srgbClr val="2F5597"/>
                </a:solidFill>
                <a:latin typeface="Arial"/>
                <a:cs typeface="Arial"/>
              </a:rPr>
              <a:t>and</a:t>
            </a:r>
            <a:r>
              <a:rPr lang="en-GB" sz="4400" spc="7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30" dirty="0">
                <a:solidFill>
                  <a:srgbClr val="2F5597"/>
                </a:solidFill>
                <a:latin typeface="Arial"/>
                <a:cs typeface="Arial"/>
              </a:rPr>
              <a:t>beer</a:t>
            </a:r>
            <a:endParaRPr lang="en-GB" sz="4400" dirty="0">
              <a:latin typeface="Arial"/>
              <a:cs typeface="Arial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270C5C6-9903-49FC-8948-8216D5CE9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539" y="3733800"/>
            <a:ext cx="6759322" cy="180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76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0475" y="2234360"/>
            <a:ext cx="4495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spc="-40" dirty="0">
                <a:solidFill>
                  <a:srgbClr val="2F5597"/>
                </a:solidFill>
                <a:latin typeface="Arial"/>
                <a:cs typeface="Arial"/>
              </a:rPr>
              <a:t>Drawing</a:t>
            </a:r>
            <a:r>
              <a:rPr sz="2800" spc="-1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2F5597"/>
                </a:solidFill>
                <a:latin typeface="Arial"/>
                <a:cs typeface="Arial"/>
              </a:rPr>
              <a:t>conclusions...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8475" y="4143309"/>
            <a:ext cx="6019800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spcBef>
                <a:spcPts val="90"/>
              </a:spcBef>
            </a:pPr>
            <a:r>
              <a:rPr sz="2400" i="1" spc="15" dirty="0">
                <a:latin typeface="Arial"/>
                <a:cs typeface="Arial"/>
              </a:rPr>
              <a:t>t </a:t>
            </a:r>
            <a:r>
              <a:rPr sz="2400" spc="10" dirty="0">
                <a:latin typeface="Arial"/>
                <a:cs typeface="Arial"/>
              </a:rPr>
              <a:t>&gt; </a:t>
            </a:r>
            <a:r>
              <a:rPr sz="2400" spc="-10" dirty="0">
                <a:latin typeface="Arial"/>
                <a:cs typeface="Arial"/>
              </a:rPr>
              <a:t>2.02, </a:t>
            </a:r>
            <a:r>
              <a:rPr sz="2400" spc="-25" dirty="0">
                <a:latin typeface="Arial"/>
                <a:cs typeface="Arial"/>
              </a:rPr>
              <a:t>so we </a:t>
            </a:r>
            <a:r>
              <a:rPr sz="2400" spc="-30" dirty="0">
                <a:latin typeface="Arial"/>
                <a:cs typeface="Arial"/>
              </a:rPr>
              <a:t>reject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spc="-45" dirty="0">
                <a:latin typeface="Arial"/>
                <a:cs typeface="Arial"/>
              </a:rPr>
              <a:t>null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hypothesis.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0187" y="5230879"/>
            <a:ext cx="6477000" cy="758541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ctr">
              <a:spcBef>
                <a:spcPts val="155"/>
              </a:spcBef>
            </a:pPr>
            <a:r>
              <a:rPr sz="2400" spc="-55" dirty="0">
                <a:latin typeface="Arial"/>
                <a:cs typeface="Arial"/>
              </a:rPr>
              <a:t>These </a:t>
            </a:r>
            <a:r>
              <a:rPr sz="2400" spc="-25" dirty="0">
                <a:latin typeface="Arial"/>
                <a:cs typeface="Arial"/>
              </a:rPr>
              <a:t>data suggest </a:t>
            </a:r>
            <a:r>
              <a:rPr sz="2400" spc="-15" dirty="0">
                <a:latin typeface="Arial"/>
                <a:cs typeface="Arial"/>
              </a:rPr>
              <a:t>that </a:t>
            </a:r>
            <a:r>
              <a:rPr sz="2400" spc="-35" dirty="0">
                <a:latin typeface="Arial"/>
                <a:cs typeface="Arial"/>
              </a:rPr>
              <a:t>beer </a:t>
            </a:r>
            <a:r>
              <a:rPr sz="2400" spc="-30" dirty="0">
                <a:latin typeface="Arial"/>
                <a:cs typeface="Arial"/>
              </a:rPr>
              <a:t>drinkers </a:t>
            </a:r>
            <a:r>
              <a:rPr sz="2400" spc="-15" dirty="0">
                <a:latin typeface="Arial"/>
                <a:cs typeface="Arial"/>
              </a:rPr>
              <a:t>attract </a:t>
            </a:r>
            <a:r>
              <a:rPr sz="2400" spc="-35" dirty="0">
                <a:latin typeface="Arial"/>
                <a:cs typeface="Arial"/>
              </a:rPr>
              <a:t>more  </a:t>
            </a:r>
            <a:r>
              <a:rPr sz="2400" spc="-25" dirty="0">
                <a:latin typeface="Arial"/>
                <a:cs typeface="Arial"/>
              </a:rPr>
              <a:t>mosquitoes </a:t>
            </a:r>
            <a:r>
              <a:rPr sz="2400" spc="-30" dirty="0">
                <a:latin typeface="Arial"/>
                <a:cs typeface="Arial"/>
              </a:rPr>
              <a:t>than </a:t>
            </a:r>
            <a:r>
              <a:rPr sz="2400" spc="-25" dirty="0">
                <a:latin typeface="Arial"/>
                <a:cs typeface="Arial"/>
              </a:rPr>
              <a:t>water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drinkers.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6DE3F2-5F61-4391-BD8A-224447FED38F}"/>
              </a:ext>
            </a:extLst>
          </p:cNvPr>
          <p:cNvSpPr txBox="1"/>
          <p:nvPr/>
        </p:nvSpPr>
        <p:spPr>
          <a:xfrm>
            <a:off x="581548" y="681577"/>
            <a:ext cx="86136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GB" sz="4400" spc="-50" dirty="0">
                <a:solidFill>
                  <a:srgbClr val="2F5597"/>
                </a:solidFill>
                <a:latin typeface="Arial"/>
                <a:cs typeface="Arial"/>
              </a:rPr>
              <a:t>Malaria, </a:t>
            </a:r>
            <a:r>
              <a:rPr lang="en-GB" sz="4400" spc="-15" dirty="0">
                <a:solidFill>
                  <a:srgbClr val="2F5597"/>
                </a:solidFill>
                <a:latin typeface="Arial"/>
                <a:cs typeface="Arial"/>
              </a:rPr>
              <a:t>mosquitoes </a:t>
            </a:r>
            <a:r>
              <a:rPr lang="en-GB" sz="4400" spc="-20" dirty="0">
                <a:solidFill>
                  <a:srgbClr val="2F5597"/>
                </a:solidFill>
                <a:latin typeface="Arial"/>
                <a:cs typeface="Arial"/>
              </a:rPr>
              <a:t>and</a:t>
            </a:r>
            <a:r>
              <a:rPr lang="en-GB" sz="4400" spc="7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30" dirty="0">
                <a:solidFill>
                  <a:srgbClr val="2F5597"/>
                </a:solidFill>
                <a:latin typeface="Arial"/>
                <a:cs typeface="Arial"/>
              </a:rPr>
              <a:t>beer</a:t>
            </a:r>
            <a:endParaRPr lang="en-GB" sz="4400" dirty="0">
              <a:latin typeface="Arial"/>
              <a:cs typeface="Arial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E3784FE-3069-4A58-B72E-0FBC079C5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041717"/>
            <a:ext cx="1816193" cy="62233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1500" y="462612"/>
            <a:ext cx="8915400" cy="727122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R="5080"/>
            <a:r>
              <a:rPr sz="4400" spc="-20" dirty="0"/>
              <a:t>Assumptions </a:t>
            </a:r>
            <a:r>
              <a:rPr sz="4400" spc="-15" dirty="0"/>
              <a:t>of </a:t>
            </a:r>
            <a:r>
              <a:rPr sz="4400" dirty="0"/>
              <a:t>two-sample </a:t>
            </a:r>
            <a:r>
              <a:rPr sz="4400" i="1" spc="40" dirty="0">
                <a:latin typeface="Arial"/>
                <a:cs typeface="Arial"/>
              </a:rPr>
              <a:t>t</a:t>
            </a:r>
            <a:r>
              <a:rPr sz="4400" spc="80" dirty="0"/>
              <a:t>-</a:t>
            </a:r>
            <a:r>
              <a:rPr sz="4400" spc="-10" dirty="0"/>
              <a:t>tests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17509" y="2590800"/>
            <a:ext cx="6023381" cy="4456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114"/>
              </a:spcBef>
              <a:buFont typeface="Arial" panose="020B0604020202020204" pitchFamily="34" charset="0"/>
              <a:buChar char="•"/>
              <a:tabLst>
                <a:tab pos="97790" algn="l"/>
              </a:tabLst>
            </a:pPr>
            <a:r>
              <a:rPr sz="2800" spc="5" dirty="0">
                <a:latin typeface="Arial"/>
                <a:cs typeface="Arial"/>
              </a:rPr>
              <a:t>Both </a:t>
            </a:r>
            <a:r>
              <a:rPr sz="2800" spc="-20" dirty="0">
                <a:latin typeface="Arial"/>
                <a:cs typeface="Arial"/>
              </a:rPr>
              <a:t>samples </a:t>
            </a:r>
            <a:r>
              <a:rPr sz="2800" spc="-45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random</a:t>
            </a:r>
            <a:r>
              <a:rPr sz="2800" spc="10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samples.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17509" y="3663383"/>
            <a:ext cx="7178321" cy="87652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114"/>
              </a:spcBef>
              <a:buFont typeface="Arial" panose="020B0604020202020204" pitchFamily="34" charset="0"/>
              <a:buChar char="•"/>
              <a:tabLst>
                <a:tab pos="97790" algn="l"/>
              </a:tabLst>
            </a:pPr>
            <a:r>
              <a:rPr sz="2800" spc="5" dirty="0">
                <a:latin typeface="Arial"/>
                <a:cs typeface="Arial"/>
              </a:rPr>
              <a:t>Both </a:t>
            </a:r>
            <a:r>
              <a:rPr sz="2800" spc="-10" dirty="0">
                <a:latin typeface="Arial"/>
                <a:cs typeface="Arial"/>
              </a:rPr>
              <a:t>populations </a:t>
            </a:r>
            <a:r>
              <a:rPr sz="2800" spc="-40" dirty="0">
                <a:latin typeface="Arial"/>
                <a:cs typeface="Arial"/>
              </a:rPr>
              <a:t>have </a:t>
            </a:r>
            <a:r>
              <a:rPr lang="en-US" sz="2800" spc="-15" dirty="0">
                <a:latin typeface="Arial"/>
                <a:cs typeface="Arial"/>
              </a:rPr>
              <a:t>Gaussian</a:t>
            </a:r>
            <a:r>
              <a:rPr sz="2800" spc="1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distributions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32749" y="4944036"/>
            <a:ext cx="7010400" cy="4456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114"/>
              </a:spcBef>
              <a:buFont typeface="Arial" panose="020B0604020202020204" pitchFamily="34" charset="0"/>
              <a:buChar char="•"/>
              <a:tabLst>
                <a:tab pos="97790" algn="l"/>
              </a:tabLst>
            </a:pPr>
            <a:r>
              <a:rPr sz="2800" spc="-45" dirty="0">
                <a:latin typeface="Arial"/>
                <a:cs typeface="Arial"/>
              </a:rPr>
              <a:t>The </a:t>
            </a:r>
            <a:r>
              <a:rPr sz="2800" spc="-30" dirty="0">
                <a:latin typeface="Arial"/>
                <a:cs typeface="Arial"/>
              </a:rPr>
              <a:t>variance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15" dirty="0">
                <a:latin typeface="Arial"/>
                <a:cs typeface="Arial"/>
              </a:rPr>
              <a:t>both </a:t>
            </a:r>
            <a:r>
              <a:rPr sz="2800" spc="-10" dirty="0">
                <a:latin typeface="Arial"/>
                <a:cs typeface="Arial"/>
              </a:rPr>
              <a:t>populations </a:t>
            </a:r>
            <a:r>
              <a:rPr sz="2800" spc="-40" dirty="0">
                <a:latin typeface="Arial"/>
                <a:cs typeface="Arial"/>
              </a:rPr>
              <a:t>is</a:t>
            </a:r>
            <a:r>
              <a:rPr sz="2800" spc="15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equal.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7024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838200" y="914400"/>
            <a:ext cx="6553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2-sample </a:t>
            </a:r>
            <a:r>
              <a:rPr sz="4400" i="1" spc="15" dirty="0">
                <a:solidFill>
                  <a:srgbClr val="2F5597"/>
                </a:solidFill>
                <a:latin typeface="Arial"/>
                <a:cs typeface="Arial"/>
              </a:rPr>
              <a:t>t</a:t>
            </a:r>
            <a:r>
              <a:rPr sz="4400" spc="15" dirty="0">
                <a:solidFill>
                  <a:srgbClr val="2F5597"/>
                </a:solidFill>
                <a:latin typeface="Arial"/>
                <a:cs typeface="Arial"/>
              </a:rPr>
              <a:t>-test </a:t>
            </a:r>
            <a:r>
              <a:rPr sz="4400" spc="-60" dirty="0">
                <a:solidFill>
                  <a:srgbClr val="2F5597"/>
                </a:solidFill>
                <a:latin typeface="Arial"/>
                <a:cs typeface="Arial"/>
              </a:rPr>
              <a:t>in</a:t>
            </a: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125" dirty="0">
                <a:solidFill>
                  <a:srgbClr val="2F5597"/>
                </a:solidFill>
                <a:latin typeface="Arial"/>
                <a:cs typeface="Arial"/>
              </a:rPr>
              <a:t>R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5567EED-5D2C-46EA-89EB-60E586D54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57400"/>
            <a:ext cx="7917265" cy="4889599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2E39BF1-598C-48D9-B5B5-E7502C96D355}"/>
              </a:ext>
            </a:extLst>
          </p:cNvPr>
          <p:cNvSpPr/>
          <p:nvPr/>
        </p:nvSpPr>
        <p:spPr>
          <a:xfrm>
            <a:off x="990599" y="4038600"/>
            <a:ext cx="6734251" cy="387096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0627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330" y="547130"/>
            <a:ext cx="8044669" cy="1404231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spcBef>
                <a:spcPts val="390"/>
              </a:spcBef>
            </a:pPr>
            <a:r>
              <a:rPr sz="4400" spc="-55" dirty="0"/>
              <a:t>Relaxing </a:t>
            </a:r>
            <a:r>
              <a:rPr sz="4400" spc="-45" dirty="0"/>
              <a:t>equal </a:t>
            </a:r>
            <a:r>
              <a:rPr sz="4400" spc="-50" dirty="0"/>
              <a:t>variance  </a:t>
            </a:r>
            <a:r>
              <a:rPr sz="4400" spc="-15" dirty="0"/>
              <a:t>assumption: </a:t>
            </a:r>
            <a:r>
              <a:rPr sz="4400" spc="-55" dirty="0">
                <a:solidFill>
                  <a:srgbClr val="C55A11"/>
                </a:solidFill>
              </a:rPr>
              <a:t>Welch’s</a:t>
            </a:r>
            <a:r>
              <a:rPr sz="4400" spc="-10" dirty="0">
                <a:solidFill>
                  <a:srgbClr val="C55A11"/>
                </a:solidFill>
              </a:rPr>
              <a:t> </a:t>
            </a:r>
            <a:r>
              <a:rPr sz="4400" i="1" spc="15" dirty="0">
                <a:solidFill>
                  <a:srgbClr val="C55A11"/>
                </a:solidFill>
                <a:latin typeface="Arial"/>
                <a:cs typeface="Arial"/>
              </a:rPr>
              <a:t>t</a:t>
            </a:r>
            <a:r>
              <a:rPr sz="4400" spc="15" dirty="0">
                <a:solidFill>
                  <a:srgbClr val="C55A11"/>
                </a:solidFill>
              </a:rPr>
              <a:t>-test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30764" y="2895600"/>
            <a:ext cx="6019800" cy="129009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1099"/>
              </a:lnSpc>
              <a:spcBef>
                <a:spcPts val="90"/>
              </a:spcBef>
            </a:pPr>
            <a:r>
              <a:rPr sz="2800" spc="-40" dirty="0">
                <a:latin typeface="Arial"/>
                <a:cs typeface="Arial"/>
              </a:rPr>
              <a:t>Welch’s </a:t>
            </a:r>
            <a:r>
              <a:rPr sz="2800" i="1" spc="15" dirty="0">
                <a:latin typeface="Arial"/>
                <a:cs typeface="Arial"/>
              </a:rPr>
              <a:t>t</a:t>
            </a:r>
            <a:r>
              <a:rPr sz="2800" spc="15" dirty="0">
                <a:latin typeface="Arial"/>
                <a:cs typeface="Arial"/>
              </a:rPr>
              <a:t>-test </a:t>
            </a:r>
            <a:r>
              <a:rPr sz="2800" spc="-10" dirty="0">
                <a:latin typeface="Arial"/>
                <a:cs typeface="Arial"/>
              </a:rPr>
              <a:t>compares </a:t>
            </a:r>
            <a:r>
              <a:rPr sz="2800" spc="-15" dirty="0">
                <a:latin typeface="Arial"/>
                <a:cs typeface="Arial"/>
              </a:rPr>
              <a:t>the </a:t>
            </a:r>
            <a:r>
              <a:rPr sz="2800" spc="-25" dirty="0">
                <a:latin typeface="Arial"/>
                <a:cs typeface="Arial"/>
              </a:rPr>
              <a:t>means </a:t>
            </a:r>
            <a:r>
              <a:rPr sz="2800" spc="-10" dirty="0">
                <a:latin typeface="Arial"/>
                <a:cs typeface="Arial"/>
              </a:rPr>
              <a:t>of  </a:t>
            </a:r>
            <a:r>
              <a:rPr sz="2800" spc="30" dirty="0">
                <a:latin typeface="Arial"/>
                <a:cs typeface="Arial"/>
              </a:rPr>
              <a:t>two </a:t>
            </a:r>
            <a:r>
              <a:rPr sz="2800" spc="-10" dirty="0">
                <a:latin typeface="Arial"/>
                <a:cs typeface="Arial"/>
              </a:rPr>
              <a:t>groups </a:t>
            </a:r>
            <a:r>
              <a:rPr sz="2800" dirty="0">
                <a:latin typeface="Arial"/>
                <a:cs typeface="Arial"/>
              </a:rPr>
              <a:t>without </a:t>
            </a:r>
            <a:r>
              <a:rPr sz="2800" spc="-25" dirty="0">
                <a:latin typeface="Arial"/>
                <a:cs typeface="Arial"/>
              </a:rPr>
              <a:t>requiring </a:t>
            </a:r>
            <a:r>
              <a:rPr sz="2800" spc="-15" dirty="0">
                <a:latin typeface="Arial"/>
                <a:cs typeface="Arial"/>
              </a:rPr>
              <a:t>the  </a:t>
            </a:r>
            <a:r>
              <a:rPr sz="2800" spc="-10" dirty="0">
                <a:latin typeface="Arial"/>
                <a:cs typeface="Arial"/>
              </a:rPr>
              <a:t>assumption of </a:t>
            </a:r>
            <a:r>
              <a:rPr sz="2800" spc="-25" dirty="0">
                <a:latin typeface="Arial"/>
                <a:cs typeface="Arial"/>
              </a:rPr>
              <a:t>equal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variance.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A514B35-3B7C-4E50-B6E1-953D811F8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658529"/>
            <a:ext cx="6870572" cy="232502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3555472" y="2819400"/>
            <a:ext cx="237038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spc="-60" dirty="0">
                <a:solidFill>
                  <a:srgbClr val="2F5597"/>
                </a:solidFill>
                <a:latin typeface="Arial"/>
                <a:cs typeface="Arial"/>
              </a:rPr>
              <a:t>Welch’s</a:t>
            </a:r>
            <a:r>
              <a:rPr sz="2800" spc="-7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i="1" spc="40" dirty="0">
                <a:solidFill>
                  <a:srgbClr val="2F5597"/>
                </a:solidFill>
                <a:latin typeface="Arial"/>
                <a:cs typeface="Arial"/>
              </a:rPr>
              <a:t>t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2634C6B-BB0F-43CC-A9B4-09C20B34E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385" y="3962400"/>
            <a:ext cx="6622255" cy="2743200"/>
          </a:xfrm>
          <a:prstGeom prst="rect">
            <a:avLst/>
          </a:prstGeom>
        </p:spPr>
      </p:pic>
      <p:sp>
        <p:nvSpPr>
          <p:cNvPr id="50" name="object 2">
            <a:extLst>
              <a:ext uri="{FF2B5EF4-FFF2-40B4-BE49-F238E27FC236}">
                <a16:creationId xmlns:a16="http://schemas.microsoft.com/office/drawing/2014/main" id="{58F0E4F1-38CF-49D2-A0A0-EDAEED4041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330" y="547130"/>
            <a:ext cx="8044669" cy="1404231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spcBef>
                <a:spcPts val="390"/>
              </a:spcBef>
            </a:pPr>
            <a:r>
              <a:rPr sz="4400" spc="-55" dirty="0"/>
              <a:t>Relaxing </a:t>
            </a:r>
            <a:r>
              <a:rPr sz="4400" spc="-45" dirty="0"/>
              <a:t>equal </a:t>
            </a:r>
            <a:r>
              <a:rPr sz="4400" spc="-50" dirty="0"/>
              <a:t>variance  </a:t>
            </a:r>
            <a:r>
              <a:rPr sz="4400" spc="-15" dirty="0"/>
              <a:t>assumption: </a:t>
            </a:r>
            <a:r>
              <a:rPr sz="4400" spc="-55" dirty="0">
                <a:solidFill>
                  <a:srgbClr val="C55A11"/>
                </a:solidFill>
              </a:rPr>
              <a:t>Welch’s</a:t>
            </a:r>
            <a:r>
              <a:rPr sz="4400" spc="-10" dirty="0">
                <a:solidFill>
                  <a:srgbClr val="C55A11"/>
                </a:solidFill>
              </a:rPr>
              <a:t> </a:t>
            </a:r>
            <a:r>
              <a:rPr sz="4400" i="1" spc="15" dirty="0">
                <a:solidFill>
                  <a:srgbClr val="C55A11"/>
                </a:solidFill>
                <a:latin typeface="Arial"/>
                <a:cs typeface="Arial"/>
              </a:rPr>
              <a:t>t</a:t>
            </a:r>
            <a:r>
              <a:rPr sz="4400" spc="15" dirty="0">
                <a:solidFill>
                  <a:srgbClr val="C55A11"/>
                </a:solidFill>
              </a:rPr>
              <a:t>-test</a:t>
            </a:r>
          </a:p>
        </p:txBody>
      </p:sp>
    </p:spTree>
    <p:extLst>
      <p:ext uri="{BB962C8B-B14F-4D97-AF65-F5344CB8AC3E}">
        <p14:creationId xmlns:p14="http://schemas.microsoft.com/office/powerpoint/2010/main" val="31773317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057400" y="2743200"/>
            <a:ext cx="5943600" cy="4456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sz="2800" spc="-55" dirty="0">
                <a:solidFill>
                  <a:srgbClr val="2F5597"/>
                </a:solidFill>
                <a:latin typeface="Arial"/>
                <a:cs typeface="Arial"/>
              </a:rPr>
              <a:t>Welch’s </a:t>
            </a:r>
            <a:r>
              <a:rPr sz="2800" i="1" spc="40" dirty="0">
                <a:solidFill>
                  <a:srgbClr val="2F5597"/>
                </a:solidFill>
                <a:latin typeface="Arial"/>
                <a:cs typeface="Arial"/>
              </a:rPr>
              <a:t>t </a:t>
            </a:r>
            <a:r>
              <a:rPr sz="2800" spc="-20" dirty="0">
                <a:solidFill>
                  <a:srgbClr val="2F5597"/>
                </a:solidFill>
                <a:latin typeface="Arial"/>
                <a:cs typeface="Arial"/>
              </a:rPr>
              <a:t>for </a:t>
            </a:r>
            <a:r>
              <a:rPr sz="2800" spc="-5" dirty="0">
                <a:solidFill>
                  <a:srgbClr val="2F5597"/>
                </a:solidFill>
                <a:latin typeface="Arial"/>
                <a:cs typeface="Arial"/>
              </a:rPr>
              <a:t>mosquito </a:t>
            </a:r>
            <a:r>
              <a:rPr sz="2800" spc="-20" dirty="0">
                <a:solidFill>
                  <a:srgbClr val="2F5597"/>
                </a:solidFill>
                <a:latin typeface="Arial"/>
                <a:cs typeface="Arial"/>
              </a:rPr>
              <a:t>and</a:t>
            </a:r>
            <a:r>
              <a:rPr sz="2800" spc="2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2F5597"/>
                </a:solidFill>
                <a:latin typeface="Arial"/>
                <a:cs typeface="Arial"/>
              </a:rPr>
              <a:t>beer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1" name="object 2">
            <a:extLst>
              <a:ext uri="{FF2B5EF4-FFF2-40B4-BE49-F238E27FC236}">
                <a16:creationId xmlns:a16="http://schemas.microsoft.com/office/drawing/2014/main" id="{F6F29F1E-2291-4168-BF3D-906D0440ED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330" y="547130"/>
            <a:ext cx="8044669" cy="1404231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spcBef>
                <a:spcPts val="390"/>
              </a:spcBef>
            </a:pPr>
            <a:r>
              <a:rPr sz="4400" spc="-55" dirty="0"/>
              <a:t>Relaxing </a:t>
            </a:r>
            <a:r>
              <a:rPr sz="4400" spc="-45" dirty="0"/>
              <a:t>equal </a:t>
            </a:r>
            <a:r>
              <a:rPr sz="4400" spc="-50" dirty="0"/>
              <a:t>variance  </a:t>
            </a:r>
            <a:r>
              <a:rPr sz="4400" spc="-15" dirty="0"/>
              <a:t>assumption: </a:t>
            </a:r>
            <a:r>
              <a:rPr sz="4400" spc="-55" dirty="0">
                <a:solidFill>
                  <a:srgbClr val="C55A11"/>
                </a:solidFill>
              </a:rPr>
              <a:t>Welch’s</a:t>
            </a:r>
            <a:r>
              <a:rPr sz="4400" spc="-10" dirty="0">
                <a:solidFill>
                  <a:srgbClr val="C55A11"/>
                </a:solidFill>
              </a:rPr>
              <a:t> </a:t>
            </a:r>
            <a:r>
              <a:rPr sz="4400" i="1" spc="15" dirty="0">
                <a:solidFill>
                  <a:srgbClr val="C55A11"/>
                </a:solidFill>
                <a:latin typeface="Arial"/>
                <a:cs typeface="Arial"/>
              </a:rPr>
              <a:t>t</a:t>
            </a:r>
            <a:r>
              <a:rPr sz="4400" spc="15" dirty="0">
                <a:solidFill>
                  <a:srgbClr val="C55A11"/>
                </a:solidFill>
              </a:rPr>
              <a:t>-test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91BC52-5E5D-4452-9BC7-73E20B47B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04531"/>
            <a:ext cx="8194087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38200" y="609600"/>
            <a:ext cx="8458200" cy="691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400" spc="-50" dirty="0">
                <a:solidFill>
                  <a:srgbClr val="2F5597"/>
                </a:solidFill>
                <a:latin typeface="Arial"/>
                <a:cs typeface="Arial"/>
              </a:rPr>
              <a:t>Paired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vs. </a:t>
            </a:r>
            <a:r>
              <a:rPr sz="4400" spc="5" dirty="0">
                <a:solidFill>
                  <a:srgbClr val="2F5597"/>
                </a:solidFill>
                <a:latin typeface="Arial"/>
                <a:cs typeface="Arial"/>
              </a:rPr>
              <a:t>2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sample</a:t>
            </a:r>
            <a:r>
              <a:rPr sz="4400" spc="6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comparisons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6" name="object 6"/>
          <p:cNvSpPr>
            <a:spLocks noChangeAspect="1"/>
          </p:cNvSpPr>
          <p:nvPr/>
        </p:nvSpPr>
        <p:spPr>
          <a:xfrm>
            <a:off x="1219200" y="2057400"/>
            <a:ext cx="7440375" cy="5229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66180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3666986" y="2938249"/>
            <a:ext cx="241808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i="1" spc="-60" dirty="0">
                <a:solidFill>
                  <a:srgbClr val="2F5597"/>
                </a:solidFill>
                <a:latin typeface="Arial"/>
                <a:cs typeface="Arial"/>
              </a:rPr>
              <a:t>Degrees </a:t>
            </a:r>
            <a:r>
              <a:rPr sz="2200" i="1" spc="-20" dirty="0">
                <a:solidFill>
                  <a:srgbClr val="2F5597"/>
                </a:solidFill>
                <a:latin typeface="Arial"/>
                <a:cs typeface="Arial"/>
              </a:rPr>
              <a:t>of</a:t>
            </a:r>
            <a:r>
              <a:rPr sz="2200" i="1" spc="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200" i="1" spc="-35" dirty="0">
                <a:solidFill>
                  <a:srgbClr val="2F5597"/>
                </a:solidFill>
                <a:latin typeface="Arial"/>
                <a:cs typeface="Arial"/>
              </a:rPr>
              <a:t>freedom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400" y="6400800"/>
            <a:ext cx="8443366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spc="-10" dirty="0">
                <a:solidFill>
                  <a:srgbClr val="C55A11"/>
                </a:solidFill>
                <a:latin typeface="Arial"/>
                <a:cs typeface="Arial"/>
              </a:rPr>
              <a:t>Note that the </a:t>
            </a:r>
            <a:r>
              <a:rPr sz="2800" i="1" spc="-10" dirty="0">
                <a:solidFill>
                  <a:srgbClr val="C55A11"/>
                </a:solidFill>
                <a:latin typeface="Arial"/>
                <a:cs typeface="Arial"/>
              </a:rPr>
              <a:t>df </a:t>
            </a:r>
            <a:r>
              <a:rPr sz="2800" spc="-10" dirty="0">
                <a:solidFill>
                  <a:srgbClr val="C55A11"/>
                </a:solidFill>
                <a:latin typeface="Arial"/>
                <a:cs typeface="Arial"/>
              </a:rPr>
              <a:t>are not necessarily an integer</a:t>
            </a:r>
            <a:r>
              <a:rPr sz="2800" spc="-5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55A11"/>
                </a:solidFill>
                <a:latin typeface="Arial"/>
                <a:cs typeface="Arial"/>
              </a:rPr>
              <a:t>here.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5" name="object 2">
            <a:extLst>
              <a:ext uri="{FF2B5EF4-FFF2-40B4-BE49-F238E27FC236}">
                <a16:creationId xmlns:a16="http://schemas.microsoft.com/office/drawing/2014/main" id="{9606652F-B4B1-42ED-8DAB-ABF0D33EF3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330" y="547130"/>
            <a:ext cx="8044669" cy="1404231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spcBef>
                <a:spcPts val="390"/>
              </a:spcBef>
            </a:pPr>
            <a:r>
              <a:rPr sz="4400" spc="-55" dirty="0"/>
              <a:t>Relaxing </a:t>
            </a:r>
            <a:r>
              <a:rPr sz="4400" spc="-45" dirty="0"/>
              <a:t>equal </a:t>
            </a:r>
            <a:r>
              <a:rPr sz="4400" spc="-50" dirty="0"/>
              <a:t>variance  </a:t>
            </a:r>
            <a:r>
              <a:rPr sz="4400" spc="-15" dirty="0"/>
              <a:t>assumption: </a:t>
            </a:r>
            <a:r>
              <a:rPr sz="4400" spc="-55" dirty="0">
                <a:solidFill>
                  <a:srgbClr val="C55A11"/>
                </a:solidFill>
              </a:rPr>
              <a:t>Welch’s</a:t>
            </a:r>
            <a:r>
              <a:rPr sz="4400" spc="-10" dirty="0">
                <a:solidFill>
                  <a:srgbClr val="C55A11"/>
                </a:solidFill>
              </a:rPr>
              <a:t> </a:t>
            </a:r>
            <a:r>
              <a:rPr sz="4400" i="1" spc="15" dirty="0">
                <a:solidFill>
                  <a:srgbClr val="C55A11"/>
                </a:solidFill>
                <a:latin typeface="Arial"/>
                <a:cs typeface="Arial"/>
              </a:rPr>
              <a:t>t</a:t>
            </a:r>
            <a:r>
              <a:rPr sz="4400" spc="15" dirty="0">
                <a:solidFill>
                  <a:srgbClr val="C55A11"/>
                </a:solidFill>
              </a:rPr>
              <a:t>-test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AB57C1D2-B31A-4E9B-96F8-6A6148251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724650"/>
            <a:ext cx="7489916" cy="209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394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4"/>
          <p:cNvSpPr txBox="1"/>
          <p:nvPr/>
        </p:nvSpPr>
        <p:spPr>
          <a:xfrm>
            <a:off x="2741636" y="2438399"/>
            <a:ext cx="4191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2F5597"/>
                </a:solidFill>
                <a:latin typeface="Arial"/>
                <a:cs typeface="Arial"/>
              </a:rPr>
              <a:t>Reaching </a:t>
            </a:r>
            <a:r>
              <a:rPr sz="2400" spc="-85" dirty="0">
                <a:solidFill>
                  <a:srgbClr val="2F5597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2F5597"/>
                </a:solidFill>
                <a:latin typeface="Arial"/>
                <a:cs typeface="Arial"/>
              </a:rPr>
              <a:t>conclusion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444576" y="5334000"/>
            <a:ext cx="7318423" cy="151900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1099"/>
              </a:lnSpc>
              <a:spcBef>
                <a:spcPts val="90"/>
              </a:spcBef>
            </a:pPr>
            <a:r>
              <a:rPr sz="2400" spc="-25" dirty="0">
                <a:latin typeface="Arial"/>
                <a:cs typeface="Arial"/>
              </a:rPr>
              <a:t>So </a:t>
            </a:r>
            <a:r>
              <a:rPr sz="2400" spc="-5" dirty="0">
                <a:latin typeface="Arial"/>
                <a:cs typeface="Arial"/>
              </a:rPr>
              <a:t>we </a:t>
            </a:r>
            <a:r>
              <a:rPr sz="2400" spc="-15" dirty="0">
                <a:latin typeface="Arial"/>
                <a:cs typeface="Arial"/>
              </a:rPr>
              <a:t>can </a:t>
            </a:r>
            <a:r>
              <a:rPr sz="2400" spc="-25" dirty="0">
                <a:latin typeface="Arial"/>
                <a:cs typeface="Arial"/>
              </a:rPr>
              <a:t>reject </a:t>
            </a:r>
            <a:r>
              <a:rPr sz="2400" spc="-15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null </a:t>
            </a:r>
            <a:r>
              <a:rPr sz="2400" spc="-15" dirty="0">
                <a:latin typeface="Arial"/>
                <a:cs typeface="Arial"/>
              </a:rPr>
              <a:t>hypothesis </a:t>
            </a:r>
            <a:r>
              <a:rPr sz="2400" dirty="0">
                <a:latin typeface="Arial"/>
                <a:cs typeface="Arial"/>
              </a:rPr>
              <a:t>with  P&lt;0.05</a:t>
            </a:r>
            <a:r>
              <a:rPr lang="en-US" sz="2400" dirty="0">
                <a:latin typeface="Arial"/>
                <a:cs typeface="Arial"/>
              </a:rPr>
              <a:t> </a:t>
            </a:r>
          </a:p>
          <a:p>
            <a:pPr marL="12700" marR="5080" algn="ctr">
              <a:lnSpc>
                <a:spcPct val="101099"/>
              </a:lnSpc>
              <a:spcBef>
                <a:spcPts val="90"/>
              </a:spcBef>
            </a:pPr>
            <a:endParaRPr lang="en-US" sz="2400" dirty="0">
              <a:latin typeface="Arial"/>
              <a:cs typeface="Arial"/>
            </a:endParaRPr>
          </a:p>
          <a:p>
            <a:pPr marL="12700" marR="5080" algn="ctr">
              <a:lnSpc>
                <a:spcPct val="101099"/>
              </a:lnSpc>
              <a:spcBef>
                <a:spcPts val="90"/>
              </a:spcBef>
            </a:pPr>
            <a:r>
              <a:rPr lang="en-GB" sz="2400" b="1" spc="-25" dirty="0">
                <a:latin typeface="Arial"/>
                <a:cs typeface="Arial"/>
              </a:rPr>
              <a:t>Beer </a:t>
            </a:r>
            <a:r>
              <a:rPr lang="en-GB" sz="2400" b="1" spc="5" dirty="0">
                <a:latin typeface="Arial"/>
                <a:cs typeface="Arial"/>
              </a:rPr>
              <a:t>attract </a:t>
            </a:r>
            <a:r>
              <a:rPr lang="en-GB" sz="2400" b="1" spc="-10" dirty="0">
                <a:latin typeface="Arial"/>
                <a:cs typeface="Arial"/>
              </a:rPr>
              <a:t>mosquitoes </a:t>
            </a:r>
            <a:r>
              <a:rPr lang="en-GB" sz="2400" b="1" spc="-20" dirty="0">
                <a:latin typeface="Arial"/>
                <a:cs typeface="Arial"/>
              </a:rPr>
              <a:t>more </a:t>
            </a:r>
            <a:r>
              <a:rPr lang="en-GB" sz="2400" b="1" spc="-15" dirty="0">
                <a:latin typeface="Arial"/>
                <a:cs typeface="Arial"/>
              </a:rPr>
              <a:t>than</a:t>
            </a:r>
            <a:r>
              <a:rPr lang="en-GB" sz="2400" b="1" spc="85" dirty="0">
                <a:latin typeface="Arial"/>
                <a:cs typeface="Arial"/>
              </a:rPr>
              <a:t> </a:t>
            </a:r>
            <a:r>
              <a:rPr lang="en-GB" sz="2400" b="1" spc="-30" dirty="0">
                <a:latin typeface="Arial"/>
                <a:cs typeface="Arial"/>
              </a:rPr>
              <a:t>water</a:t>
            </a:r>
            <a:endParaRPr lang="en-GB" sz="2400" dirty="0">
              <a:latin typeface="Arial"/>
              <a:cs typeface="Arial"/>
            </a:endParaRPr>
          </a:p>
          <a:p>
            <a:pPr marL="12700" marR="5080" algn="ctr">
              <a:lnSpc>
                <a:spcPct val="101099"/>
              </a:lnSpc>
              <a:spcBef>
                <a:spcPts val="90"/>
              </a:spcBef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51" name="object 2">
            <a:extLst>
              <a:ext uri="{FF2B5EF4-FFF2-40B4-BE49-F238E27FC236}">
                <a16:creationId xmlns:a16="http://schemas.microsoft.com/office/drawing/2014/main" id="{30BCD91D-FAE6-49C4-B277-B41C565123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330" y="547130"/>
            <a:ext cx="8044669" cy="1404231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spcBef>
                <a:spcPts val="390"/>
              </a:spcBef>
            </a:pPr>
            <a:r>
              <a:rPr sz="4400" spc="-55" dirty="0"/>
              <a:t>Relaxing </a:t>
            </a:r>
            <a:r>
              <a:rPr sz="4400" spc="-45" dirty="0"/>
              <a:t>equal </a:t>
            </a:r>
            <a:r>
              <a:rPr sz="4400" spc="-50" dirty="0"/>
              <a:t>variance  </a:t>
            </a:r>
            <a:r>
              <a:rPr sz="4400" spc="-15" dirty="0"/>
              <a:t>assumption: </a:t>
            </a:r>
            <a:r>
              <a:rPr sz="4400" spc="-55" dirty="0">
                <a:solidFill>
                  <a:srgbClr val="C55A11"/>
                </a:solidFill>
              </a:rPr>
              <a:t>Welch’s</a:t>
            </a:r>
            <a:r>
              <a:rPr sz="4400" spc="-10" dirty="0">
                <a:solidFill>
                  <a:srgbClr val="C55A11"/>
                </a:solidFill>
              </a:rPr>
              <a:t> </a:t>
            </a:r>
            <a:r>
              <a:rPr sz="4400" i="1" spc="15" dirty="0">
                <a:solidFill>
                  <a:srgbClr val="C55A11"/>
                </a:solidFill>
                <a:latin typeface="Arial"/>
                <a:cs typeface="Arial"/>
              </a:rPr>
              <a:t>t</a:t>
            </a:r>
            <a:r>
              <a:rPr sz="4400" spc="15" dirty="0">
                <a:solidFill>
                  <a:srgbClr val="C55A11"/>
                </a:solidFill>
              </a:rPr>
              <a:t>-test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54645F0-31A1-4161-83E0-BF04F4111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082865"/>
            <a:ext cx="3730672" cy="198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313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0" y="2519365"/>
            <a:ext cx="221551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60" dirty="0">
                <a:solidFill>
                  <a:srgbClr val="2F5597"/>
                </a:solidFill>
                <a:latin typeface="Arial"/>
                <a:cs typeface="Arial"/>
              </a:rPr>
              <a:t>Welch’s </a:t>
            </a:r>
            <a:r>
              <a:rPr sz="2200" i="1" spc="15" dirty="0">
                <a:solidFill>
                  <a:srgbClr val="2F5597"/>
                </a:solidFill>
                <a:latin typeface="Arial"/>
                <a:cs typeface="Arial"/>
              </a:rPr>
              <a:t>t</a:t>
            </a:r>
            <a:r>
              <a:rPr sz="2200" spc="15" dirty="0">
                <a:solidFill>
                  <a:srgbClr val="2F5597"/>
                </a:solidFill>
                <a:latin typeface="Arial"/>
                <a:cs typeface="Arial"/>
              </a:rPr>
              <a:t>-test </a:t>
            </a:r>
            <a:r>
              <a:rPr sz="2200" spc="-60" dirty="0">
                <a:solidFill>
                  <a:srgbClr val="2F5597"/>
                </a:solidFill>
                <a:latin typeface="Arial"/>
                <a:cs typeface="Arial"/>
              </a:rPr>
              <a:t>in</a:t>
            </a:r>
            <a:r>
              <a:rPr sz="220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200" spc="-125" dirty="0">
                <a:solidFill>
                  <a:srgbClr val="2F5597"/>
                </a:solidFill>
                <a:latin typeface="Arial"/>
                <a:cs typeface="Arial"/>
              </a:rPr>
              <a:t>R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C41D6EB-F4E9-46CE-9808-A05D20664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50" y="3223820"/>
            <a:ext cx="8382000" cy="2914022"/>
          </a:xfrm>
          <a:prstGeom prst="rect">
            <a:avLst/>
          </a:prstGeom>
        </p:spPr>
      </p:pic>
      <p:sp>
        <p:nvSpPr>
          <p:cNvPr id="18" name="object 2">
            <a:extLst>
              <a:ext uri="{FF2B5EF4-FFF2-40B4-BE49-F238E27FC236}">
                <a16:creationId xmlns:a16="http://schemas.microsoft.com/office/drawing/2014/main" id="{7EC7248F-5C5B-4BCD-9A12-A4F89D8C5A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330" y="547130"/>
            <a:ext cx="8044669" cy="1404231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spcBef>
                <a:spcPts val="390"/>
              </a:spcBef>
            </a:pPr>
            <a:r>
              <a:rPr sz="4400" spc="-55" dirty="0"/>
              <a:t>Relaxing </a:t>
            </a:r>
            <a:r>
              <a:rPr sz="4400" spc="-45" dirty="0"/>
              <a:t>equal </a:t>
            </a:r>
            <a:r>
              <a:rPr sz="4400" spc="-50" dirty="0"/>
              <a:t>variance  </a:t>
            </a:r>
            <a:r>
              <a:rPr sz="4400" spc="-15" dirty="0"/>
              <a:t>assumption: </a:t>
            </a:r>
            <a:r>
              <a:rPr sz="4400" spc="-55" dirty="0">
                <a:solidFill>
                  <a:srgbClr val="C55A11"/>
                </a:solidFill>
              </a:rPr>
              <a:t>Welch’s</a:t>
            </a:r>
            <a:r>
              <a:rPr sz="4400" spc="-10" dirty="0">
                <a:solidFill>
                  <a:srgbClr val="C55A11"/>
                </a:solidFill>
              </a:rPr>
              <a:t> </a:t>
            </a:r>
            <a:r>
              <a:rPr sz="4400" i="1" spc="15" dirty="0">
                <a:solidFill>
                  <a:srgbClr val="C55A11"/>
                </a:solidFill>
                <a:latin typeface="Arial"/>
                <a:cs typeface="Arial"/>
              </a:rPr>
              <a:t>t</a:t>
            </a:r>
            <a:r>
              <a:rPr sz="4400" spc="15" dirty="0">
                <a:solidFill>
                  <a:srgbClr val="C55A11"/>
                </a:solidFill>
              </a:rPr>
              <a:t>-test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5400" y="368385"/>
            <a:ext cx="7619999" cy="1404231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R="5080" algn="ctr"/>
            <a:r>
              <a:rPr sz="4400" spc="-70" dirty="0"/>
              <a:t>The </a:t>
            </a:r>
            <a:r>
              <a:rPr sz="4400" spc="-10" dirty="0"/>
              <a:t>wrong </a:t>
            </a:r>
            <a:r>
              <a:rPr sz="4400" spc="-30" dirty="0"/>
              <a:t>way </a:t>
            </a:r>
            <a:r>
              <a:rPr sz="4400" spc="20" dirty="0"/>
              <a:t>to </a:t>
            </a:r>
            <a:r>
              <a:rPr lang="en-US" sz="4400" spc="-30" dirty="0"/>
              <a:t>compare </a:t>
            </a:r>
            <a:r>
              <a:rPr sz="4400" spc="30" dirty="0"/>
              <a:t>two</a:t>
            </a:r>
            <a:r>
              <a:rPr sz="4400" spc="25" dirty="0"/>
              <a:t> </a:t>
            </a:r>
            <a:r>
              <a:rPr sz="4400" spc="-15" dirty="0"/>
              <a:t>groups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4801" y="2234770"/>
            <a:ext cx="9443074" cy="7446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98900"/>
              </a:lnSpc>
              <a:spcBef>
                <a:spcPts val="105"/>
              </a:spcBef>
            </a:pPr>
            <a:r>
              <a:rPr sz="2400" spc="-10" dirty="0">
                <a:latin typeface="MS UI Gothic"/>
                <a:cs typeface="MS UI Gothic"/>
              </a:rPr>
              <a:t>"</a:t>
            </a:r>
            <a:r>
              <a:rPr sz="2400" spc="-10" dirty="0">
                <a:latin typeface="Arial"/>
                <a:cs typeface="Arial"/>
              </a:rPr>
              <a:t>Group </a:t>
            </a:r>
            <a:r>
              <a:rPr sz="2400" spc="-5" dirty="0">
                <a:latin typeface="Arial"/>
                <a:cs typeface="Arial"/>
              </a:rPr>
              <a:t>1 </a:t>
            </a:r>
            <a:r>
              <a:rPr sz="2400" spc="-10" dirty="0">
                <a:latin typeface="Arial"/>
                <a:cs typeface="Arial"/>
              </a:rPr>
              <a:t>is significantly </a:t>
            </a:r>
            <a:r>
              <a:rPr sz="2400" spc="-15" dirty="0">
                <a:latin typeface="Arial"/>
                <a:cs typeface="Arial"/>
              </a:rPr>
              <a:t>different </a:t>
            </a:r>
            <a:r>
              <a:rPr sz="2400" spc="-10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a  </a:t>
            </a:r>
            <a:r>
              <a:rPr sz="2400" spc="-10" dirty="0">
                <a:latin typeface="Arial"/>
                <a:cs typeface="Arial"/>
              </a:rPr>
              <a:t>constant, but Group </a:t>
            </a:r>
            <a:r>
              <a:rPr sz="2400" spc="-5" dirty="0">
                <a:latin typeface="Arial"/>
                <a:cs typeface="Arial"/>
              </a:rPr>
              <a:t>2 is </a:t>
            </a:r>
            <a:r>
              <a:rPr sz="2400" spc="-10" dirty="0">
                <a:latin typeface="Arial"/>
                <a:cs typeface="Arial"/>
              </a:rPr>
              <a:t>not. Therefore Group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 </a:t>
            </a:r>
            <a:r>
              <a:rPr sz="2400" spc="-10" dirty="0">
                <a:latin typeface="Arial"/>
                <a:cs typeface="Arial"/>
              </a:rPr>
              <a:t>and Group </a:t>
            </a:r>
            <a:r>
              <a:rPr sz="2400" spc="-5" dirty="0">
                <a:latin typeface="Arial"/>
                <a:cs typeface="Arial"/>
              </a:rPr>
              <a:t>2 </a:t>
            </a:r>
            <a:r>
              <a:rPr sz="2400" spc="-10" dirty="0">
                <a:latin typeface="Arial"/>
                <a:cs typeface="Arial"/>
              </a:rPr>
              <a:t>are </a:t>
            </a:r>
            <a:r>
              <a:rPr sz="2400" spc="-15" dirty="0">
                <a:latin typeface="Arial"/>
                <a:cs typeface="Arial"/>
              </a:rPr>
              <a:t>different </a:t>
            </a:r>
            <a:r>
              <a:rPr sz="2400" spc="-10" dirty="0">
                <a:latin typeface="Arial"/>
                <a:cs typeface="Arial"/>
              </a:rPr>
              <a:t>from each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other.</a:t>
            </a:r>
            <a:r>
              <a:rPr sz="2400" spc="-20" dirty="0">
                <a:latin typeface="MS UI Gothic"/>
                <a:cs typeface="MS UI Gothic"/>
              </a:rPr>
              <a:t>"</a:t>
            </a:r>
            <a:endParaRPr sz="2400" dirty="0">
              <a:latin typeface="MS UI Gothic"/>
              <a:cs typeface="MS UI Gothic"/>
            </a:endParaRPr>
          </a:p>
        </p:txBody>
      </p:sp>
      <p:sp>
        <p:nvSpPr>
          <p:cNvPr id="9" name="object 9"/>
          <p:cNvSpPr>
            <a:spLocks noChangeAspect="1"/>
          </p:cNvSpPr>
          <p:nvPr/>
        </p:nvSpPr>
        <p:spPr>
          <a:xfrm>
            <a:off x="2362200" y="3124200"/>
            <a:ext cx="5026680" cy="4315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68037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2909093" y="2226552"/>
            <a:ext cx="424021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spc="-85" dirty="0">
                <a:solidFill>
                  <a:srgbClr val="2F5597"/>
                </a:solidFill>
                <a:latin typeface="Arial"/>
                <a:cs typeface="Arial"/>
              </a:rPr>
              <a:t>A </a:t>
            </a:r>
            <a:r>
              <a:rPr sz="2800" spc="-40" dirty="0">
                <a:solidFill>
                  <a:srgbClr val="2F5597"/>
                </a:solidFill>
                <a:latin typeface="Arial"/>
                <a:cs typeface="Arial"/>
              </a:rPr>
              <a:t>more </a:t>
            </a:r>
            <a:r>
              <a:rPr sz="2800" spc="-45" dirty="0">
                <a:solidFill>
                  <a:srgbClr val="2F5597"/>
                </a:solidFill>
                <a:latin typeface="Arial"/>
                <a:cs typeface="Arial"/>
              </a:rPr>
              <a:t>extreme</a:t>
            </a:r>
            <a:r>
              <a:rPr sz="2800" spc="13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case...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1" name="object 11"/>
          <p:cNvSpPr>
            <a:spLocks noChangeAspect="1"/>
          </p:cNvSpPr>
          <p:nvPr/>
        </p:nvSpPr>
        <p:spPr>
          <a:xfrm>
            <a:off x="2743199" y="3040928"/>
            <a:ext cx="4724400" cy="4122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92AFE2EB-89FE-43E2-ADDA-90D2187F1B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5400" y="368385"/>
            <a:ext cx="7619999" cy="1404231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R="5080" algn="ctr"/>
            <a:r>
              <a:rPr sz="4400" spc="-70" dirty="0"/>
              <a:t>The </a:t>
            </a:r>
            <a:r>
              <a:rPr sz="4400" spc="-10" dirty="0"/>
              <a:t>wrong </a:t>
            </a:r>
            <a:r>
              <a:rPr sz="4400" spc="-30" dirty="0"/>
              <a:t>way </a:t>
            </a:r>
            <a:r>
              <a:rPr sz="4400" spc="20" dirty="0"/>
              <a:t>to </a:t>
            </a:r>
            <a:r>
              <a:rPr lang="en-US" sz="4400" spc="-30" dirty="0"/>
              <a:t>compare </a:t>
            </a:r>
            <a:r>
              <a:rPr sz="4400" spc="30" dirty="0"/>
              <a:t>two</a:t>
            </a:r>
            <a:r>
              <a:rPr sz="4400" spc="25" dirty="0"/>
              <a:t> </a:t>
            </a:r>
            <a:r>
              <a:rPr sz="4400" spc="-15" dirty="0"/>
              <a:t>groups</a:t>
            </a:r>
          </a:p>
        </p:txBody>
      </p:sp>
    </p:spTree>
    <p:extLst>
      <p:ext uri="{BB962C8B-B14F-4D97-AF65-F5344CB8AC3E}">
        <p14:creationId xmlns:p14="http://schemas.microsoft.com/office/powerpoint/2010/main" val="23994183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371600" y="740307"/>
            <a:ext cx="7696200" cy="1404231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9525" algn="ctr">
              <a:spcBef>
                <a:spcPts val="390"/>
              </a:spcBef>
            </a:pP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Comparing </a:t>
            </a: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means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when  </a:t>
            </a: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variances </a:t>
            </a:r>
            <a:r>
              <a:rPr sz="4400" spc="-70" dirty="0">
                <a:solidFill>
                  <a:srgbClr val="2F5597"/>
                </a:solidFill>
                <a:latin typeface="Arial"/>
                <a:cs typeface="Arial"/>
              </a:rPr>
              <a:t>are </a:t>
            </a:r>
            <a:r>
              <a:rPr sz="4400" spc="5" dirty="0">
                <a:solidFill>
                  <a:srgbClr val="2F5597"/>
                </a:solidFill>
                <a:latin typeface="Arial"/>
                <a:cs typeface="Arial"/>
              </a:rPr>
              <a:t>not</a:t>
            </a:r>
            <a:r>
              <a:rPr sz="4400" spc="10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equal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05000" y="4038600"/>
            <a:ext cx="6400800" cy="1726242"/>
          </a:xfrm>
          <a:prstGeom prst="rect">
            <a:avLst/>
          </a:prstGeom>
          <a:solidFill>
            <a:srgbClr val="E3B412"/>
          </a:solidFill>
        </p:spPr>
        <p:txBody>
          <a:bodyPr vert="horz" wrap="square" lIns="0" tIns="19685" rIns="0" bIns="0" rtlCol="0">
            <a:spAutoFit/>
          </a:bodyPr>
          <a:lstStyle/>
          <a:p>
            <a:pPr marL="44450" marR="141605" algn="ctr">
              <a:lnSpc>
                <a:spcPct val="98900"/>
              </a:lnSpc>
              <a:spcBef>
                <a:spcPts val="155"/>
              </a:spcBef>
            </a:pPr>
            <a:r>
              <a:rPr sz="2800" b="1" i="1" spc="-15" dirty="0">
                <a:latin typeface="Arial"/>
                <a:cs typeface="Arial"/>
              </a:rPr>
              <a:t>Welch's </a:t>
            </a:r>
            <a:r>
              <a:rPr sz="2800" b="1" i="1" spc="-10" dirty="0">
                <a:latin typeface="Arial"/>
                <a:cs typeface="Arial"/>
              </a:rPr>
              <a:t>t-test </a:t>
            </a:r>
            <a:r>
              <a:rPr lang="en-GB" sz="2800" spc="-10" dirty="0">
                <a:latin typeface="Arial"/>
                <a:cs typeface="Arial"/>
              </a:rPr>
              <a:t>approximates</a:t>
            </a:r>
            <a:r>
              <a:rPr sz="2800" spc="-10" dirty="0">
                <a:latin typeface="Arial"/>
                <a:cs typeface="Arial"/>
              </a:rPr>
              <a:t> the mean</a:t>
            </a:r>
            <a:r>
              <a:rPr lang="en-US" sz="2800" spc="-10" dirty="0">
                <a:latin typeface="Arial"/>
                <a:cs typeface="Arial"/>
              </a:rPr>
              <a:t> difference</a:t>
            </a:r>
            <a:r>
              <a:rPr sz="2800" spc="-10" dirty="0">
                <a:latin typeface="Arial"/>
                <a:cs typeface="Arial"/>
              </a:rPr>
              <a:t> of two </a:t>
            </a:r>
            <a:r>
              <a:rPr lang="en-US" sz="2800" spc="-10" dirty="0">
                <a:latin typeface="Arial"/>
                <a:cs typeface="Arial"/>
              </a:rPr>
              <a:t>Gaussian</a:t>
            </a:r>
            <a:r>
              <a:rPr sz="2800" spc="-10" dirty="0">
                <a:latin typeface="Arial"/>
                <a:cs typeface="Arial"/>
              </a:rPr>
              <a:t> distributed populations that have unequal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variances.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BA2C9E-2165-472F-94A1-350CED6DF4AC}"/>
              </a:ext>
            </a:extLst>
          </p:cNvPr>
          <p:cNvSpPr txBox="1"/>
          <p:nvPr/>
        </p:nvSpPr>
        <p:spPr>
          <a:xfrm>
            <a:off x="2469545" y="2971800"/>
            <a:ext cx="5029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spc="85" dirty="0">
                <a:solidFill>
                  <a:srgbClr val="0070C0"/>
                </a:solidFill>
                <a:latin typeface="Arial"/>
                <a:cs typeface="Arial"/>
              </a:rPr>
              <a:t>Welch</a:t>
            </a:r>
            <a:r>
              <a:rPr lang="en-GB" sz="2800" spc="85" dirty="0">
                <a:solidFill>
                  <a:srgbClr val="0070C0"/>
                </a:solidFill>
                <a:latin typeface="MS UI Gothic"/>
                <a:cs typeface="MS UI Gothic"/>
              </a:rPr>
              <a:t>'</a:t>
            </a:r>
            <a:r>
              <a:rPr lang="en-GB" sz="2800" spc="85" dirty="0">
                <a:solidFill>
                  <a:srgbClr val="0070C0"/>
                </a:solidFill>
                <a:latin typeface="Arial"/>
                <a:cs typeface="Arial"/>
              </a:rPr>
              <a:t>s </a:t>
            </a:r>
            <a:r>
              <a:rPr lang="en-GB" sz="2800" i="1" spc="5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lang="en-GB" sz="2800" i="1" spc="-140" dirty="0">
                <a:solidFill>
                  <a:srgbClr val="0070C0"/>
                </a:solidFill>
                <a:latin typeface="Arial"/>
                <a:cs typeface="Arial"/>
              </a:rPr>
              <a:t>-</a:t>
            </a:r>
            <a:r>
              <a:rPr lang="en-GB" sz="2800" spc="5" dirty="0">
                <a:solidFill>
                  <a:srgbClr val="0070C0"/>
                </a:solidFill>
                <a:latin typeface="Arial"/>
                <a:cs typeface="Arial"/>
              </a:rPr>
              <a:t>test</a:t>
            </a:r>
            <a:endParaRPr lang="en-GB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2054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330" y="547130"/>
            <a:ext cx="7511269" cy="1404231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spcBef>
                <a:spcPts val="390"/>
              </a:spcBef>
            </a:pPr>
            <a:r>
              <a:rPr sz="4400" spc="-20" dirty="0"/>
              <a:t>Comparing the </a:t>
            </a:r>
            <a:r>
              <a:rPr sz="4400" spc="-45" dirty="0"/>
              <a:t>variance </a:t>
            </a:r>
            <a:r>
              <a:rPr sz="4400" spc="-15" dirty="0"/>
              <a:t>of </a:t>
            </a:r>
            <a:r>
              <a:rPr sz="4400" spc="30" dirty="0"/>
              <a:t>two </a:t>
            </a:r>
            <a:r>
              <a:rPr sz="4400" spc="-15" dirty="0"/>
              <a:t>groups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6A5BB1-B812-46F6-B01E-3F59CAE04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667000"/>
            <a:ext cx="3229735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333500" y="3797891"/>
            <a:ext cx="73913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2160"/>
              </a:spcBef>
            </a:pPr>
            <a:r>
              <a:rPr sz="2400" spc="-15" dirty="0">
                <a:latin typeface="Arial"/>
                <a:cs typeface="Arial"/>
              </a:rPr>
              <a:t>Compares </a:t>
            </a:r>
            <a:r>
              <a:rPr sz="2400" spc="-10" dirty="0">
                <a:latin typeface="Arial"/>
                <a:cs typeface="Arial"/>
              </a:rPr>
              <a:t>the </a:t>
            </a:r>
            <a:r>
              <a:rPr sz="2400" spc="-30" dirty="0">
                <a:latin typeface="Arial"/>
                <a:cs typeface="Arial"/>
              </a:rPr>
              <a:t>variances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25" dirty="0">
                <a:latin typeface="Arial"/>
                <a:cs typeface="Arial"/>
              </a:rPr>
              <a:t>two </a:t>
            </a:r>
            <a:r>
              <a:rPr sz="2400" spc="-50" dirty="0">
                <a:latin typeface="Arial"/>
                <a:cs typeface="Arial"/>
              </a:rPr>
              <a:t>(or </a:t>
            </a:r>
            <a:r>
              <a:rPr sz="2400" spc="-40" dirty="0">
                <a:latin typeface="Arial"/>
                <a:cs typeface="Arial"/>
              </a:rPr>
              <a:t>more) </a:t>
            </a:r>
            <a:r>
              <a:rPr sz="2400" spc="-5" dirty="0">
                <a:latin typeface="Arial"/>
                <a:cs typeface="Arial"/>
              </a:rPr>
              <a:t>groups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718F4564-3785-418B-A5ED-4DB8D70D82DD}"/>
              </a:ext>
            </a:extLst>
          </p:cNvPr>
          <p:cNvSpPr txBox="1">
            <a:spLocks/>
          </p:cNvSpPr>
          <p:nvPr/>
        </p:nvSpPr>
        <p:spPr>
          <a:xfrm>
            <a:off x="718330" y="547130"/>
            <a:ext cx="7511269" cy="1404231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>
            <a:lvl1pPr>
              <a:defRPr sz="2000" b="0" i="0">
                <a:solidFill>
                  <a:srgbClr val="2F559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5080">
              <a:spcBef>
                <a:spcPts val="390"/>
              </a:spcBef>
            </a:pPr>
            <a:r>
              <a:rPr lang="en-GB" sz="4400" kern="0" spc="-20"/>
              <a:t>Comparing the </a:t>
            </a:r>
            <a:r>
              <a:rPr lang="en-GB" sz="4400" kern="0" spc="-45"/>
              <a:t>variance </a:t>
            </a:r>
            <a:r>
              <a:rPr lang="en-GB" sz="4400" kern="0" spc="-15"/>
              <a:t>of </a:t>
            </a:r>
            <a:r>
              <a:rPr lang="en-GB" sz="4400" kern="0" spc="30"/>
              <a:t>two </a:t>
            </a:r>
            <a:r>
              <a:rPr lang="en-GB" sz="4400" kern="0" spc="-15"/>
              <a:t>groups</a:t>
            </a:r>
            <a:endParaRPr lang="en-GB" sz="4400" kern="0" spc="-15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4E5A86-0E7A-4926-B67D-DBB9FB5ED7C8}"/>
              </a:ext>
            </a:extLst>
          </p:cNvPr>
          <p:cNvSpPr txBox="1"/>
          <p:nvPr/>
        </p:nvSpPr>
        <p:spPr>
          <a:xfrm>
            <a:off x="2499655" y="2770144"/>
            <a:ext cx="5029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2800" spc="-70" dirty="0" err="1">
                <a:solidFill>
                  <a:srgbClr val="2F5597"/>
                </a:solidFill>
                <a:latin typeface="Arial"/>
                <a:cs typeface="Arial"/>
              </a:rPr>
              <a:t>Levene’s</a:t>
            </a:r>
            <a:r>
              <a:rPr lang="en-GB" sz="2800" spc="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2800" spc="-10" dirty="0">
                <a:solidFill>
                  <a:srgbClr val="2F5597"/>
                </a:solidFill>
                <a:latin typeface="Arial"/>
                <a:cs typeface="Arial"/>
              </a:rPr>
              <a:t>test</a:t>
            </a:r>
            <a:endParaRPr lang="en-GB" sz="2800" dirty="0">
              <a:latin typeface="Arial"/>
              <a:cs typeface="Arial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B923781-0C8C-4E2C-A62F-E69662B6B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572000"/>
            <a:ext cx="818193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242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3124200" y="2614048"/>
            <a:ext cx="7086600" cy="2614818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97815" indent="-285750">
              <a:spcBef>
                <a:spcPts val="96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7790" algn="l"/>
              </a:tabLst>
            </a:pPr>
            <a:r>
              <a:rPr sz="2800" b="1" spc="-45" dirty="0">
                <a:latin typeface="Arial"/>
                <a:cs typeface="Arial"/>
              </a:rPr>
              <a:t>Variance </a:t>
            </a:r>
            <a:r>
              <a:rPr sz="2800" b="1" spc="-40" dirty="0">
                <a:latin typeface="Arial"/>
                <a:cs typeface="Arial"/>
              </a:rPr>
              <a:t>is </a:t>
            </a:r>
            <a:r>
              <a:rPr sz="2800" b="1" spc="-15" dirty="0">
                <a:latin typeface="Arial"/>
                <a:cs typeface="Arial"/>
              </a:rPr>
              <a:t>crucial </a:t>
            </a:r>
            <a:r>
              <a:rPr sz="2800" spc="20" dirty="0">
                <a:latin typeface="Arial"/>
                <a:cs typeface="Arial"/>
              </a:rPr>
              <a:t>to</a:t>
            </a:r>
            <a:r>
              <a:rPr sz="2800" spc="13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evolution</a:t>
            </a:r>
            <a:endParaRPr sz="2800" dirty="0">
              <a:latin typeface="Arial"/>
              <a:cs typeface="Arial"/>
            </a:endParaRPr>
          </a:p>
          <a:p>
            <a:pPr marL="297815" marR="488315" indent="-285750">
              <a:spcBef>
                <a:spcPts val="395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7790" algn="l"/>
              </a:tabLst>
            </a:pPr>
            <a:r>
              <a:rPr sz="2800" b="1" spc="-10" dirty="0">
                <a:latin typeface="Arial"/>
                <a:cs typeface="Arial"/>
              </a:rPr>
              <a:t>Apparent </a:t>
            </a:r>
            <a:r>
              <a:rPr sz="2800" b="1" spc="-15" dirty="0">
                <a:latin typeface="Arial"/>
                <a:cs typeface="Arial"/>
              </a:rPr>
              <a:t>reproductive </a:t>
            </a:r>
            <a:r>
              <a:rPr sz="2800" b="1" spc="-5" dirty="0">
                <a:latin typeface="Arial"/>
                <a:cs typeface="Arial"/>
              </a:rPr>
              <a:t>success </a:t>
            </a:r>
            <a:r>
              <a:rPr sz="2800" spc="-25" dirty="0">
                <a:latin typeface="Arial"/>
                <a:cs typeface="Arial"/>
              </a:rPr>
              <a:t>assigns  </a:t>
            </a:r>
            <a:r>
              <a:rPr sz="2800" spc="-15" dirty="0">
                <a:latin typeface="Arial"/>
                <a:cs typeface="Arial"/>
              </a:rPr>
              <a:t>offspring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10" dirty="0">
                <a:latin typeface="Arial"/>
                <a:cs typeface="Arial"/>
              </a:rPr>
              <a:t>“social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males”</a:t>
            </a:r>
            <a:endParaRPr sz="2800" dirty="0">
              <a:latin typeface="Arial"/>
              <a:cs typeface="Arial"/>
            </a:endParaRPr>
          </a:p>
          <a:p>
            <a:pPr marL="297815" marR="495300" indent="-285750">
              <a:spcBef>
                <a:spcPts val="395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7790" algn="l"/>
              </a:tabLst>
            </a:pPr>
            <a:r>
              <a:rPr sz="2800" b="1" spc="-40" dirty="0">
                <a:latin typeface="Arial"/>
                <a:cs typeface="Arial"/>
              </a:rPr>
              <a:t>Realized </a:t>
            </a:r>
            <a:r>
              <a:rPr sz="2800" b="1" spc="-15" dirty="0">
                <a:latin typeface="Arial"/>
                <a:cs typeface="Arial"/>
              </a:rPr>
              <a:t>reproductive </a:t>
            </a:r>
            <a:r>
              <a:rPr sz="2800" b="1" spc="-5" dirty="0">
                <a:latin typeface="Arial"/>
                <a:cs typeface="Arial"/>
              </a:rPr>
              <a:t>success </a:t>
            </a:r>
            <a:r>
              <a:rPr sz="2800" spc="-25" dirty="0">
                <a:latin typeface="Arial"/>
                <a:cs typeface="Arial"/>
              </a:rPr>
              <a:t>assigns  </a:t>
            </a:r>
            <a:r>
              <a:rPr sz="2800" spc="-10" dirty="0">
                <a:latin typeface="Arial"/>
                <a:cs typeface="Arial"/>
              </a:rPr>
              <a:t>paternity </a:t>
            </a:r>
            <a:r>
              <a:rPr sz="2800" spc="-5" dirty="0">
                <a:latin typeface="Arial"/>
                <a:cs typeface="Arial"/>
              </a:rPr>
              <a:t>by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genotyping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1182" y="5867400"/>
            <a:ext cx="8501869" cy="902811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 algn="ctr">
              <a:spcBef>
                <a:spcPts val="320"/>
              </a:spcBef>
            </a:pPr>
            <a:r>
              <a:rPr sz="2800" spc="-50" dirty="0">
                <a:solidFill>
                  <a:srgbClr val="C55A11"/>
                </a:solidFill>
                <a:latin typeface="Arial"/>
                <a:cs typeface="Arial"/>
              </a:rPr>
              <a:t>Is </a:t>
            </a:r>
            <a:r>
              <a:rPr sz="2800" spc="-25" dirty="0">
                <a:solidFill>
                  <a:srgbClr val="C55A11"/>
                </a:solidFill>
                <a:latin typeface="Arial"/>
                <a:cs typeface="Arial"/>
              </a:rPr>
              <a:t>there </a:t>
            </a:r>
            <a:r>
              <a:rPr sz="2800" spc="-50" dirty="0">
                <a:solidFill>
                  <a:srgbClr val="C55A11"/>
                </a:solidFill>
                <a:latin typeface="Arial"/>
                <a:cs typeface="Arial"/>
              </a:rPr>
              <a:t>a </a:t>
            </a:r>
            <a:r>
              <a:rPr sz="2800" spc="-10" dirty="0">
                <a:solidFill>
                  <a:srgbClr val="C55A11"/>
                </a:solidFill>
                <a:latin typeface="Arial"/>
                <a:cs typeface="Arial"/>
              </a:rPr>
              <a:t>lot </a:t>
            </a:r>
            <a:r>
              <a:rPr sz="2800" spc="-20" dirty="0">
                <a:solidFill>
                  <a:srgbClr val="C55A11"/>
                </a:solidFill>
                <a:latin typeface="Arial"/>
                <a:cs typeface="Arial"/>
              </a:rPr>
              <a:t>more </a:t>
            </a:r>
            <a:r>
              <a:rPr sz="2800" spc="-30" dirty="0">
                <a:solidFill>
                  <a:srgbClr val="C55A11"/>
                </a:solidFill>
                <a:latin typeface="Arial"/>
                <a:cs typeface="Arial"/>
              </a:rPr>
              <a:t>variance </a:t>
            </a:r>
            <a:r>
              <a:rPr sz="2800" spc="-5" dirty="0">
                <a:solidFill>
                  <a:srgbClr val="C55A11"/>
                </a:solidFill>
                <a:latin typeface="Arial"/>
                <a:cs typeface="Arial"/>
              </a:rPr>
              <a:t>among </a:t>
            </a:r>
            <a:r>
              <a:rPr sz="2800" spc="-30" dirty="0">
                <a:solidFill>
                  <a:srgbClr val="C55A11"/>
                </a:solidFill>
                <a:latin typeface="Arial"/>
                <a:cs typeface="Arial"/>
              </a:rPr>
              <a:t>males </a:t>
            </a:r>
            <a:r>
              <a:rPr sz="2800" spc="-40" dirty="0">
                <a:solidFill>
                  <a:srgbClr val="C55A11"/>
                </a:solidFill>
                <a:latin typeface="Arial"/>
                <a:cs typeface="Arial"/>
              </a:rPr>
              <a:t>in  </a:t>
            </a:r>
            <a:r>
              <a:rPr sz="2800" spc="-15" dirty="0">
                <a:solidFill>
                  <a:srgbClr val="C55A11"/>
                </a:solidFill>
                <a:latin typeface="Arial"/>
                <a:cs typeface="Arial"/>
              </a:rPr>
              <a:t>reproductive </a:t>
            </a:r>
            <a:r>
              <a:rPr sz="2800" spc="-5" dirty="0">
                <a:solidFill>
                  <a:srgbClr val="C55A11"/>
                </a:solidFill>
                <a:latin typeface="Arial"/>
                <a:cs typeface="Arial"/>
              </a:rPr>
              <a:t>success </a:t>
            </a:r>
            <a:r>
              <a:rPr sz="2800" spc="-15" dirty="0">
                <a:solidFill>
                  <a:srgbClr val="C55A11"/>
                </a:solidFill>
                <a:latin typeface="Arial"/>
                <a:cs typeface="Arial"/>
              </a:rPr>
              <a:t>than </a:t>
            </a:r>
            <a:r>
              <a:rPr sz="2800" dirty="0">
                <a:solidFill>
                  <a:srgbClr val="C55A11"/>
                </a:solidFill>
                <a:latin typeface="Arial"/>
                <a:cs typeface="Arial"/>
              </a:rPr>
              <a:t>we</a:t>
            </a:r>
            <a:r>
              <a:rPr sz="2800" spc="85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55A11"/>
                </a:solidFill>
                <a:latin typeface="Arial"/>
                <a:cs typeface="Arial"/>
              </a:rPr>
              <a:t>think?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7FFDBA-F477-48DA-AAA5-AC2B056C5A51}"/>
              </a:ext>
            </a:extLst>
          </p:cNvPr>
          <p:cNvSpPr txBox="1"/>
          <p:nvPr/>
        </p:nvSpPr>
        <p:spPr>
          <a:xfrm>
            <a:off x="304800" y="390942"/>
            <a:ext cx="8915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spcBef>
                <a:spcPts val="390"/>
              </a:spcBef>
            </a:pPr>
            <a:r>
              <a:rPr lang="en-GB" sz="4400" spc="-40" dirty="0">
                <a:solidFill>
                  <a:srgbClr val="2F5597"/>
                </a:solidFill>
                <a:latin typeface="Arial"/>
                <a:cs typeface="Arial"/>
              </a:rPr>
              <a:t>Example: </a:t>
            </a:r>
            <a:r>
              <a:rPr lang="en-GB" sz="4400" spc="-20" dirty="0">
                <a:solidFill>
                  <a:srgbClr val="2F5597"/>
                </a:solidFill>
                <a:latin typeface="Arial"/>
                <a:cs typeface="Arial"/>
              </a:rPr>
              <a:t>Comparing </a:t>
            </a:r>
            <a:r>
              <a:rPr lang="en-GB" sz="4400" spc="-25" dirty="0">
                <a:solidFill>
                  <a:srgbClr val="2F5597"/>
                </a:solidFill>
                <a:latin typeface="Arial"/>
                <a:cs typeface="Arial"/>
              </a:rPr>
              <a:t>apparent </a:t>
            </a:r>
            <a:r>
              <a:rPr lang="en-GB" sz="4400" spc="-20" dirty="0">
                <a:solidFill>
                  <a:srgbClr val="2F5597"/>
                </a:solidFill>
                <a:latin typeface="Arial"/>
                <a:cs typeface="Arial"/>
              </a:rPr>
              <a:t>and </a:t>
            </a:r>
            <a:r>
              <a:rPr lang="en-GB" sz="4400" spc="-55" dirty="0">
                <a:solidFill>
                  <a:srgbClr val="2F5597"/>
                </a:solidFill>
                <a:latin typeface="Arial"/>
                <a:cs typeface="Arial"/>
              </a:rPr>
              <a:t>realized </a:t>
            </a:r>
            <a:r>
              <a:rPr lang="en-GB" sz="4400" spc="-25" dirty="0">
                <a:solidFill>
                  <a:srgbClr val="2F5597"/>
                </a:solidFill>
                <a:latin typeface="Arial"/>
                <a:cs typeface="Arial"/>
              </a:rPr>
              <a:t>reproductive</a:t>
            </a:r>
            <a:r>
              <a:rPr lang="en-GB" sz="4400" spc="7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15" dirty="0">
                <a:solidFill>
                  <a:srgbClr val="2F5597"/>
                </a:solidFill>
                <a:latin typeface="Arial"/>
                <a:cs typeface="Arial"/>
              </a:rPr>
              <a:t>success</a:t>
            </a:r>
            <a:endParaRPr lang="en-GB" sz="4400" dirty="0">
              <a:latin typeface="Arial"/>
              <a:cs typeface="Arial"/>
            </a:endParaRPr>
          </a:p>
        </p:txBody>
      </p:sp>
      <p:sp>
        <p:nvSpPr>
          <p:cNvPr id="24" name="object 18">
            <a:extLst>
              <a:ext uri="{FF2B5EF4-FFF2-40B4-BE49-F238E27FC236}">
                <a16:creationId xmlns:a16="http://schemas.microsoft.com/office/drawing/2014/main" id="{C1BD356C-67E6-4401-ACA7-CA188BCFB99D}"/>
              </a:ext>
            </a:extLst>
          </p:cNvPr>
          <p:cNvSpPr>
            <a:spLocks noChangeAspect="1"/>
          </p:cNvSpPr>
          <p:nvPr/>
        </p:nvSpPr>
        <p:spPr>
          <a:xfrm>
            <a:off x="714064" y="2514600"/>
            <a:ext cx="2209800" cy="2211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4DC475-062B-4DA2-9C21-F3681839FFFF}"/>
              </a:ext>
            </a:extLst>
          </p:cNvPr>
          <p:cNvSpPr txBox="1"/>
          <p:nvPr/>
        </p:nvSpPr>
        <p:spPr>
          <a:xfrm>
            <a:off x="493998" y="4726303"/>
            <a:ext cx="243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0" i="0" dirty="0">
                <a:effectLst/>
                <a:latin typeface="arial" panose="020B0604020202020204" pitchFamily="34" charset="0"/>
              </a:rPr>
              <a:t>Song sparrow</a:t>
            </a:r>
          </a:p>
          <a:p>
            <a:pPr algn="ctr"/>
            <a:r>
              <a:rPr lang="en-GB" b="0" i="1" dirty="0" err="1">
                <a:effectLst/>
                <a:latin typeface="arial" panose="020B0604020202020204" pitchFamily="34" charset="0"/>
              </a:rPr>
              <a:t>Melospiza</a:t>
            </a:r>
            <a:r>
              <a:rPr lang="en-GB" b="0" i="1" dirty="0">
                <a:effectLst/>
                <a:latin typeface="arial" panose="020B0604020202020204" pitchFamily="34" charset="0"/>
              </a:rPr>
              <a:t> </a:t>
            </a:r>
            <a:r>
              <a:rPr lang="en-GB" b="0" i="1" dirty="0" err="1">
                <a:effectLst/>
                <a:latin typeface="arial" panose="020B0604020202020204" pitchFamily="34" charset="0"/>
              </a:rPr>
              <a:t>melodia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4062149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3810000" y="2290202"/>
            <a:ext cx="5486400" cy="343043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algn="ctr">
              <a:spcBef>
                <a:spcPts val="275"/>
              </a:spcBef>
            </a:pPr>
            <a:r>
              <a:rPr sz="2000" spc="-15" dirty="0">
                <a:solidFill>
                  <a:srgbClr val="2F5597"/>
                </a:solidFill>
                <a:latin typeface="Arial"/>
                <a:cs typeface="Arial"/>
              </a:rPr>
              <a:t>Data </a:t>
            </a:r>
            <a:r>
              <a:rPr sz="2000" spc="-5" dirty="0">
                <a:solidFill>
                  <a:srgbClr val="2F5597"/>
                </a:solidFill>
                <a:latin typeface="Arial"/>
                <a:cs typeface="Arial"/>
              </a:rPr>
              <a:t>from </a:t>
            </a:r>
            <a:r>
              <a:rPr sz="2000" dirty="0">
                <a:solidFill>
                  <a:srgbClr val="2F5597"/>
                </a:solidFill>
                <a:latin typeface="Arial"/>
                <a:cs typeface="Arial"/>
              </a:rPr>
              <a:t>song sparrows </a:t>
            </a:r>
            <a:r>
              <a:rPr sz="2000" spc="5" dirty="0">
                <a:solidFill>
                  <a:srgbClr val="2F5597"/>
                </a:solidFill>
                <a:latin typeface="Arial"/>
                <a:cs typeface="Arial"/>
              </a:rPr>
              <a:t>on </a:t>
            </a:r>
            <a:r>
              <a:rPr sz="2000" spc="-10" dirty="0" err="1">
                <a:solidFill>
                  <a:srgbClr val="2F5597"/>
                </a:solidFill>
                <a:latin typeface="Arial"/>
                <a:cs typeface="Arial"/>
              </a:rPr>
              <a:t>Mandarte</a:t>
            </a:r>
            <a:r>
              <a:rPr sz="2000" spc="-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2F5597"/>
                </a:solidFill>
                <a:latin typeface="Arial"/>
                <a:cs typeface="Arial"/>
              </a:rPr>
              <a:t>Island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6" name="object 16"/>
          <p:cNvSpPr>
            <a:spLocks noChangeAspect="1"/>
          </p:cNvSpPr>
          <p:nvPr/>
        </p:nvSpPr>
        <p:spPr>
          <a:xfrm>
            <a:off x="3048000" y="2774344"/>
            <a:ext cx="6792281" cy="40698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8EA464-D2DA-4CEA-B9AA-22939B274D95}"/>
              </a:ext>
            </a:extLst>
          </p:cNvPr>
          <p:cNvSpPr txBox="1"/>
          <p:nvPr/>
        </p:nvSpPr>
        <p:spPr>
          <a:xfrm>
            <a:off x="304800" y="390942"/>
            <a:ext cx="8915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spcBef>
                <a:spcPts val="390"/>
              </a:spcBef>
            </a:pPr>
            <a:r>
              <a:rPr lang="en-GB" sz="4400" spc="-40" dirty="0">
                <a:solidFill>
                  <a:srgbClr val="2F5597"/>
                </a:solidFill>
                <a:latin typeface="Arial"/>
                <a:cs typeface="Arial"/>
              </a:rPr>
              <a:t>Example: </a:t>
            </a:r>
            <a:r>
              <a:rPr lang="en-GB" sz="4400" spc="-20" dirty="0">
                <a:solidFill>
                  <a:srgbClr val="2F5597"/>
                </a:solidFill>
                <a:latin typeface="Arial"/>
                <a:cs typeface="Arial"/>
              </a:rPr>
              <a:t>Comparing </a:t>
            </a:r>
            <a:r>
              <a:rPr lang="en-GB" sz="4400" spc="-25" dirty="0">
                <a:solidFill>
                  <a:srgbClr val="2F5597"/>
                </a:solidFill>
                <a:latin typeface="Arial"/>
                <a:cs typeface="Arial"/>
              </a:rPr>
              <a:t>apparent </a:t>
            </a:r>
            <a:r>
              <a:rPr lang="en-GB" sz="4400" spc="-20" dirty="0">
                <a:solidFill>
                  <a:srgbClr val="2F5597"/>
                </a:solidFill>
                <a:latin typeface="Arial"/>
                <a:cs typeface="Arial"/>
              </a:rPr>
              <a:t>and </a:t>
            </a:r>
            <a:r>
              <a:rPr lang="en-GB" sz="4400" spc="-55" dirty="0">
                <a:solidFill>
                  <a:srgbClr val="2F5597"/>
                </a:solidFill>
                <a:latin typeface="Arial"/>
                <a:cs typeface="Arial"/>
              </a:rPr>
              <a:t>realized </a:t>
            </a:r>
            <a:r>
              <a:rPr lang="en-GB" sz="4400" spc="-25" dirty="0">
                <a:solidFill>
                  <a:srgbClr val="2F5597"/>
                </a:solidFill>
                <a:latin typeface="Arial"/>
                <a:cs typeface="Arial"/>
              </a:rPr>
              <a:t>reproductive</a:t>
            </a:r>
            <a:r>
              <a:rPr lang="en-GB" sz="4400" spc="7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15" dirty="0">
                <a:solidFill>
                  <a:srgbClr val="2F5597"/>
                </a:solidFill>
                <a:latin typeface="Arial"/>
                <a:cs typeface="Arial"/>
              </a:rPr>
              <a:t>success</a:t>
            </a:r>
            <a:endParaRPr lang="en-GB" sz="4400" dirty="0">
              <a:latin typeface="Arial"/>
              <a:cs typeface="Arial"/>
            </a:endParaRPr>
          </a:p>
        </p:txBody>
      </p:sp>
      <p:sp>
        <p:nvSpPr>
          <p:cNvPr id="24" name="object 18">
            <a:extLst>
              <a:ext uri="{FF2B5EF4-FFF2-40B4-BE49-F238E27FC236}">
                <a16:creationId xmlns:a16="http://schemas.microsoft.com/office/drawing/2014/main" id="{07802AFD-9BB2-40FC-943B-07E650EDA28C}"/>
              </a:ext>
            </a:extLst>
          </p:cNvPr>
          <p:cNvSpPr>
            <a:spLocks noChangeAspect="1"/>
          </p:cNvSpPr>
          <p:nvPr/>
        </p:nvSpPr>
        <p:spPr>
          <a:xfrm>
            <a:off x="533400" y="3429000"/>
            <a:ext cx="2209800" cy="22117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182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447800" y="2590800"/>
            <a:ext cx="6477000" cy="36753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118745">
              <a:spcBef>
                <a:spcPts val="340"/>
              </a:spcBef>
            </a:pPr>
            <a:r>
              <a:rPr sz="2800" spc="-50" dirty="0">
                <a:solidFill>
                  <a:srgbClr val="2F5597"/>
                </a:solidFill>
                <a:latin typeface="Arial"/>
                <a:cs typeface="Arial"/>
              </a:rPr>
              <a:t>Paired </a:t>
            </a:r>
            <a:r>
              <a:rPr sz="2800" spc="-15" dirty="0">
                <a:solidFill>
                  <a:srgbClr val="2F5597"/>
                </a:solidFill>
                <a:latin typeface="Arial"/>
                <a:cs typeface="Arial"/>
              </a:rPr>
              <a:t>comparisons </a:t>
            </a:r>
            <a:r>
              <a:rPr sz="2800" spc="-30" dirty="0">
                <a:solidFill>
                  <a:srgbClr val="2F5597"/>
                </a:solidFill>
                <a:latin typeface="Arial"/>
                <a:cs typeface="Arial"/>
              </a:rPr>
              <a:t>allow us </a:t>
            </a:r>
            <a:r>
              <a:rPr sz="2800" spc="25" dirty="0">
                <a:solidFill>
                  <a:srgbClr val="2F5597"/>
                </a:solidFill>
                <a:latin typeface="Arial"/>
                <a:cs typeface="Arial"/>
              </a:rPr>
              <a:t>to </a:t>
            </a:r>
            <a:r>
              <a:rPr sz="2800" dirty="0">
                <a:solidFill>
                  <a:srgbClr val="2F5597"/>
                </a:solidFill>
                <a:latin typeface="Arial"/>
                <a:cs typeface="Arial"/>
              </a:rPr>
              <a:t>account </a:t>
            </a:r>
            <a:r>
              <a:rPr sz="2800" spc="-20" dirty="0">
                <a:solidFill>
                  <a:srgbClr val="2F5597"/>
                </a:solidFill>
                <a:latin typeface="Arial"/>
                <a:cs typeface="Arial"/>
              </a:rPr>
              <a:t>for </a:t>
            </a:r>
            <a:r>
              <a:rPr sz="2800" spc="-70" dirty="0">
                <a:solidFill>
                  <a:srgbClr val="2F5597"/>
                </a:solidFill>
                <a:latin typeface="Arial"/>
                <a:cs typeface="Arial"/>
              </a:rPr>
              <a:t>a </a:t>
            </a:r>
            <a:r>
              <a:rPr sz="2800" spc="-10" dirty="0">
                <a:solidFill>
                  <a:srgbClr val="2F5597"/>
                </a:solidFill>
                <a:latin typeface="Arial"/>
                <a:cs typeface="Arial"/>
              </a:rPr>
              <a:t>lot </a:t>
            </a:r>
            <a:r>
              <a:rPr sz="2800" spc="-15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sz="2800" spc="-35" dirty="0">
                <a:solidFill>
                  <a:srgbClr val="2F5597"/>
                </a:solidFill>
                <a:latin typeface="Arial"/>
                <a:cs typeface="Arial"/>
              </a:rPr>
              <a:t>extraneous variation</a:t>
            </a:r>
            <a:endParaRPr sz="2800" dirty="0">
              <a:latin typeface="Arial"/>
              <a:cs typeface="Arial"/>
            </a:endParaRPr>
          </a:p>
          <a:p>
            <a:endParaRPr sz="2800" dirty="0">
              <a:latin typeface="Arial"/>
              <a:cs typeface="Arial"/>
            </a:endParaRPr>
          </a:p>
          <a:p>
            <a:pPr marL="12700" marR="5080">
              <a:spcBef>
                <a:spcPts val="1625"/>
              </a:spcBef>
            </a:pPr>
            <a:r>
              <a:rPr sz="2800" spc="-15" dirty="0">
                <a:solidFill>
                  <a:srgbClr val="2F5597"/>
                </a:solidFill>
                <a:latin typeface="Arial"/>
                <a:cs typeface="Arial"/>
              </a:rPr>
              <a:t>2-sample </a:t>
            </a:r>
            <a:r>
              <a:rPr sz="2800" spc="-5" dirty="0">
                <a:solidFill>
                  <a:srgbClr val="2F5597"/>
                </a:solidFill>
                <a:latin typeface="Arial"/>
                <a:cs typeface="Arial"/>
              </a:rPr>
              <a:t>methods </a:t>
            </a:r>
            <a:r>
              <a:rPr sz="2800" spc="-70" dirty="0">
                <a:solidFill>
                  <a:srgbClr val="2F5597"/>
                </a:solidFill>
                <a:latin typeface="Arial"/>
                <a:cs typeface="Arial"/>
              </a:rPr>
              <a:t>are </a:t>
            </a: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sometimes </a:t>
            </a:r>
            <a:r>
              <a:rPr sz="2800" spc="-55" dirty="0">
                <a:solidFill>
                  <a:srgbClr val="2F5597"/>
                </a:solidFill>
                <a:latin typeface="Arial"/>
                <a:cs typeface="Arial"/>
              </a:rPr>
              <a:t>easier </a:t>
            </a:r>
            <a:r>
              <a:rPr sz="2800" spc="25" dirty="0">
                <a:solidFill>
                  <a:srgbClr val="2F5597"/>
                </a:solidFill>
                <a:latin typeface="Arial"/>
                <a:cs typeface="Arial"/>
              </a:rPr>
              <a:t>to </a:t>
            </a:r>
            <a:r>
              <a:rPr sz="2800" spc="-10" dirty="0">
                <a:solidFill>
                  <a:srgbClr val="2F5597"/>
                </a:solidFill>
                <a:latin typeface="Arial"/>
                <a:cs typeface="Arial"/>
              </a:rPr>
              <a:t>collect </a:t>
            </a:r>
            <a:r>
              <a:rPr sz="2800" spc="-15" dirty="0">
                <a:solidFill>
                  <a:srgbClr val="2F5597"/>
                </a:solidFill>
                <a:latin typeface="Arial"/>
                <a:cs typeface="Arial"/>
              </a:rPr>
              <a:t>data </a:t>
            </a:r>
            <a:r>
              <a:rPr sz="2800" spc="-65" dirty="0">
                <a:solidFill>
                  <a:srgbClr val="2F5597"/>
                </a:solidFill>
                <a:latin typeface="Arial"/>
                <a:cs typeface="Arial"/>
              </a:rPr>
              <a:t>for</a:t>
            </a:r>
            <a:endParaRPr lang="en-US" sz="2800" spc="-65" dirty="0">
              <a:solidFill>
                <a:srgbClr val="2F5597"/>
              </a:solidFill>
              <a:latin typeface="Arial"/>
              <a:cs typeface="Arial"/>
            </a:endParaRPr>
          </a:p>
          <a:p>
            <a:pPr marL="12700" marR="5080">
              <a:spcBef>
                <a:spcPts val="1625"/>
              </a:spcBef>
            </a:pPr>
            <a:endParaRPr lang="en-US" sz="2800" spc="-65" dirty="0">
              <a:solidFill>
                <a:srgbClr val="2F5597"/>
              </a:solidFill>
              <a:latin typeface="Arial"/>
              <a:cs typeface="Arial"/>
            </a:endParaRPr>
          </a:p>
          <a:p>
            <a:pPr marL="12700" marR="5080">
              <a:spcBef>
                <a:spcPts val="1625"/>
              </a:spcBef>
            </a:pPr>
            <a:r>
              <a:rPr lang="en-US" sz="2800" spc="-65" dirty="0">
                <a:solidFill>
                  <a:srgbClr val="2F5597"/>
                </a:solidFill>
                <a:latin typeface="Arial"/>
                <a:cs typeface="Arial"/>
              </a:rPr>
              <a:t>Used to ask </a:t>
            </a:r>
            <a:r>
              <a:rPr lang="en-US" sz="2800" b="1" spc="-65" dirty="0">
                <a:solidFill>
                  <a:srgbClr val="2F5597"/>
                </a:solidFill>
                <a:latin typeface="Arial"/>
                <a:cs typeface="Arial"/>
              </a:rPr>
              <a:t>different questions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625FA76-1DAB-40CB-BBF4-DC678F4C13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330" y="671908"/>
            <a:ext cx="530146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60" dirty="0"/>
              <a:t>Paired </a:t>
            </a:r>
            <a:r>
              <a:rPr lang="en-US" sz="4400" spc="-60" dirty="0"/>
              <a:t>vs non-paired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19863797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8000" y="2243717"/>
            <a:ext cx="3429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spc="-70" dirty="0"/>
              <a:t>Levene’s </a:t>
            </a:r>
            <a:r>
              <a:rPr sz="2800" spc="-10" dirty="0"/>
              <a:t>test </a:t>
            </a:r>
            <a:r>
              <a:rPr sz="2800" spc="-60" dirty="0"/>
              <a:t>in</a:t>
            </a:r>
            <a:r>
              <a:rPr sz="2800" spc="45" dirty="0"/>
              <a:t> </a:t>
            </a:r>
            <a:r>
              <a:rPr sz="2800" spc="-125" dirty="0"/>
              <a:t>R</a:t>
            </a:r>
            <a:endParaRPr sz="2800" dirty="0"/>
          </a:p>
        </p:txBody>
      </p:sp>
      <p:sp>
        <p:nvSpPr>
          <p:cNvPr id="11" name="object 11"/>
          <p:cNvSpPr txBox="1"/>
          <p:nvPr/>
        </p:nvSpPr>
        <p:spPr>
          <a:xfrm>
            <a:off x="1066800" y="6312181"/>
            <a:ext cx="7772400" cy="758541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ctr">
              <a:spcBef>
                <a:spcPts val="155"/>
              </a:spcBef>
            </a:pPr>
            <a:r>
              <a:rPr sz="2400" spc="-55" dirty="0">
                <a:solidFill>
                  <a:srgbClr val="C55A11"/>
                </a:solidFill>
                <a:latin typeface="Arial"/>
                <a:cs typeface="Arial"/>
              </a:rPr>
              <a:t>These </a:t>
            </a:r>
            <a:r>
              <a:rPr sz="2400" spc="-25" dirty="0">
                <a:solidFill>
                  <a:srgbClr val="C55A11"/>
                </a:solidFill>
                <a:latin typeface="Arial"/>
                <a:cs typeface="Arial"/>
              </a:rPr>
              <a:t>data </a:t>
            </a:r>
            <a:r>
              <a:rPr sz="2400" spc="-20" dirty="0">
                <a:solidFill>
                  <a:srgbClr val="C55A11"/>
                </a:solidFill>
                <a:latin typeface="Arial"/>
                <a:cs typeface="Arial"/>
              </a:rPr>
              <a:t>show </a:t>
            </a:r>
            <a:r>
              <a:rPr sz="2400" spc="-25" dirty="0">
                <a:solidFill>
                  <a:srgbClr val="C55A11"/>
                </a:solidFill>
                <a:latin typeface="Arial"/>
                <a:cs typeface="Arial"/>
              </a:rPr>
              <a:t>no strong </a:t>
            </a:r>
            <a:r>
              <a:rPr sz="2400" spc="-35" dirty="0">
                <a:solidFill>
                  <a:srgbClr val="C55A11"/>
                </a:solidFill>
                <a:latin typeface="Arial"/>
                <a:cs typeface="Arial"/>
              </a:rPr>
              <a:t>evidence </a:t>
            </a:r>
            <a:r>
              <a:rPr sz="2400" spc="-25" dirty="0">
                <a:solidFill>
                  <a:srgbClr val="C55A11"/>
                </a:solidFill>
                <a:latin typeface="Arial"/>
                <a:cs typeface="Arial"/>
              </a:rPr>
              <a:t>for </a:t>
            </a:r>
            <a:r>
              <a:rPr sz="2400" spc="-35" dirty="0">
                <a:solidFill>
                  <a:srgbClr val="C55A11"/>
                </a:solidFill>
                <a:latin typeface="Arial"/>
                <a:cs typeface="Arial"/>
              </a:rPr>
              <a:t>increased  </a:t>
            </a:r>
            <a:r>
              <a:rPr sz="2400" spc="-40" dirty="0">
                <a:solidFill>
                  <a:srgbClr val="C55A11"/>
                </a:solidFill>
                <a:latin typeface="Arial"/>
                <a:cs typeface="Arial"/>
              </a:rPr>
              <a:t>variance in </a:t>
            </a:r>
            <a:r>
              <a:rPr sz="2400" spc="-30" dirty="0">
                <a:solidFill>
                  <a:srgbClr val="C55A11"/>
                </a:solidFill>
                <a:latin typeface="Arial"/>
                <a:cs typeface="Arial"/>
              </a:rPr>
              <a:t>reproductive </a:t>
            </a:r>
            <a:r>
              <a:rPr sz="2400" spc="-25" dirty="0">
                <a:solidFill>
                  <a:srgbClr val="C55A11"/>
                </a:solidFill>
                <a:latin typeface="Arial"/>
                <a:cs typeface="Arial"/>
              </a:rPr>
              <a:t>success </a:t>
            </a:r>
            <a:r>
              <a:rPr sz="2400" spc="-40" dirty="0">
                <a:solidFill>
                  <a:srgbClr val="C55A11"/>
                </a:solidFill>
                <a:latin typeface="Arial"/>
                <a:cs typeface="Arial"/>
              </a:rPr>
              <a:t>in </a:t>
            </a:r>
            <a:r>
              <a:rPr sz="2400" spc="-25" dirty="0">
                <a:solidFill>
                  <a:srgbClr val="C55A11"/>
                </a:solidFill>
                <a:latin typeface="Arial"/>
                <a:cs typeface="Arial"/>
              </a:rPr>
              <a:t>the </a:t>
            </a:r>
            <a:r>
              <a:rPr sz="2400" spc="-45" dirty="0">
                <a:solidFill>
                  <a:srgbClr val="C55A11"/>
                </a:solidFill>
                <a:latin typeface="Arial"/>
                <a:cs typeface="Arial"/>
              </a:rPr>
              <a:t>realized</a:t>
            </a:r>
            <a:r>
              <a:rPr sz="2400" spc="11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C55A11"/>
                </a:solidFill>
                <a:latin typeface="Arial"/>
                <a:cs typeface="Arial"/>
              </a:rPr>
              <a:t>data.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1FB3C9-9DB3-4A4A-A898-67F4792CA798}"/>
              </a:ext>
            </a:extLst>
          </p:cNvPr>
          <p:cNvSpPr txBox="1"/>
          <p:nvPr/>
        </p:nvSpPr>
        <p:spPr>
          <a:xfrm>
            <a:off x="304800" y="390942"/>
            <a:ext cx="8915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spcBef>
                <a:spcPts val="390"/>
              </a:spcBef>
            </a:pPr>
            <a:r>
              <a:rPr lang="en-GB" sz="4400" spc="-40" dirty="0">
                <a:solidFill>
                  <a:srgbClr val="2F5597"/>
                </a:solidFill>
                <a:latin typeface="Arial"/>
                <a:cs typeface="Arial"/>
              </a:rPr>
              <a:t>Example: </a:t>
            </a:r>
            <a:r>
              <a:rPr lang="en-GB" sz="4400" spc="-20" dirty="0">
                <a:solidFill>
                  <a:srgbClr val="2F5597"/>
                </a:solidFill>
                <a:latin typeface="Arial"/>
                <a:cs typeface="Arial"/>
              </a:rPr>
              <a:t>Comparing </a:t>
            </a:r>
            <a:r>
              <a:rPr lang="en-GB" sz="4400" spc="-25" dirty="0">
                <a:solidFill>
                  <a:srgbClr val="2F5597"/>
                </a:solidFill>
                <a:latin typeface="Arial"/>
                <a:cs typeface="Arial"/>
              </a:rPr>
              <a:t>apparent </a:t>
            </a:r>
            <a:r>
              <a:rPr lang="en-GB" sz="4400" spc="-20" dirty="0">
                <a:solidFill>
                  <a:srgbClr val="2F5597"/>
                </a:solidFill>
                <a:latin typeface="Arial"/>
                <a:cs typeface="Arial"/>
              </a:rPr>
              <a:t>and </a:t>
            </a:r>
            <a:r>
              <a:rPr lang="en-GB" sz="4400" spc="-55" dirty="0">
                <a:solidFill>
                  <a:srgbClr val="2F5597"/>
                </a:solidFill>
                <a:latin typeface="Arial"/>
                <a:cs typeface="Arial"/>
              </a:rPr>
              <a:t>realized </a:t>
            </a:r>
            <a:r>
              <a:rPr lang="en-GB" sz="4400" spc="-25" dirty="0">
                <a:solidFill>
                  <a:srgbClr val="2F5597"/>
                </a:solidFill>
                <a:latin typeface="Arial"/>
                <a:cs typeface="Arial"/>
              </a:rPr>
              <a:t>reproductive</a:t>
            </a:r>
            <a:r>
              <a:rPr lang="en-GB" sz="4400" spc="7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15" dirty="0">
                <a:solidFill>
                  <a:srgbClr val="2F5597"/>
                </a:solidFill>
                <a:latin typeface="Arial"/>
                <a:cs typeface="Arial"/>
              </a:rPr>
              <a:t>success</a:t>
            </a:r>
            <a:endParaRPr lang="en-GB" sz="4400" dirty="0">
              <a:latin typeface="Arial"/>
              <a:cs typeface="Arial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0760B12-C380-40D7-A0F6-D2B8952A7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895600"/>
            <a:ext cx="5943600" cy="3208409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3867584" y="2750515"/>
            <a:ext cx="5791200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210185" indent="-285750">
              <a:buFont typeface="Arial" panose="020B0604020202020204" pitchFamily="34" charset="0"/>
              <a:buChar char="•"/>
              <a:tabLst>
                <a:tab pos="1366520" algn="l"/>
              </a:tabLst>
            </a:pPr>
            <a:r>
              <a:rPr lang="en-GB" sz="2400" spc="-45" dirty="0">
                <a:latin typeface="Arial"/>
                <a:cs typeface="Arial"/>
              </a:rPr>
              <a:t>The </a:t>
            </a:r>
            <a:r>
              <a:rPr lang="en-GB" sz="2400" spc="5" dirty="0">
                <a:latin typeface="Arial"/>
                <a:cs typeface="Arial"/>
              </a:rPr>
              <a:t>most </a:t>
            </a:r>
            <a:r>
              <a:rPr lang="en-GB" sz="2400" b="1" spc="-5" dirty="0">
                <a:latin typeface="Arial"/>
                <a:cs typeface="Arial"/>
              </a:rPr>
              <a:t>commonly </a:t>
            </a:r>
            <a:r>
              <a:rPr lang="en-GB" sz="2400" b="1" spc="-10" dirty="0">
                <a:latin typeface="Arial"/>
                <a:cs typeface="Arial"/>
              </a:rPr>
              <a:t>used </a:t>
            </a:r>
            <a:r>
              <a:rPr lang="en-GB" sz="2400" dirty="0">
                <a:latin typeface="Arial"/>
                <a:cs typeface="Arial"/>
              </a:rPr>
              <a:t>test </a:t>
            </a:r>
            <a:r>
              <a:rPr lang="en-GB" sz="2400" spc="20" dirty="0">
                <a:latin typeface="Arial"/>
                <a:cs typeface="Arial"/>
              </a:rPr>
              <a:t>to </a:t>
            </a:r>
            <a:r>
              <a:rPr lang="en-GB" sz="2400" spc="-5" dirty="0">
                <a:latin typeface="Arial"/>
                <a:cs typeface="Arial"/>
              </a:rPr>
              <a:t>compare</a:t>
            </a:r>
            <a:r>
              <a:rPr lang="en-GB" sz="2400" spc="-60" dirty="0">
                <a:latin typeface="Arial"/>
                <a:cs typeface="Arial"/>
              </a:rPr>
              <a:t> </a:t>
            </a:r>
            <a:r>
              <a:rPr lang="en-GB" sz="2400" spc="-25" dirty="0">
                <a:latin typeface="Arial"/>
                <a:cs typeface="Arial"/>
              </a:rPr>
              <a:t>variances</a:t>
            </a:r>
            <a:endParaRPr lang="en-GB" sz="2400" dirty="0"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sz="2400" dirty="0">
              <a:latin typeface="Arial"/>
              <a:cs typeface="Arial"/>
            </a:endParaRPr>
          </a:p>
          <a:p>
            <a:pPr marL="285750" marR="5080" indent="-285750">
              <a:buFont typeface="Arial" panose="020B0604020202020204" pitchFamily="34" charset="0"/>
              <a:buChar char="•"/>
              <a:tabLst>
                <a:tab pos="1366520" algn="l"/>
              </a:tabLst>
            </a:pPr>
            <a:r>
              <a:rPr sz="2400" spc="-50" dirty="0">
                <a:solidFill>
                  <a:srgbClr val="C55A11"/>
                </a:solidFill>
                <a:latin typeface="Arial"/>
                <a:cs typeface="Arial"/>
              </a:rPr>
              <a:t>The </a:t>
            </a:r>
            <a:r>
              <a:rPr sz="2400" b="1" i="1" spc="-110" dirty="0">
                <a:solidFill>
                  <a:srgbClr val="C55A11"/>
                </a:solidFill>
                <a:latin typeface="Arial"/>
                <a:cs typeface="Arial"/>
              </a:rPr>
              <a:t>F </a:t>
            </a:r>
            <a:r>
              <a:rPr lang="en-US" sz="2400" b="1" i="1" spc="-11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55A11"/>
                </a:solidFill>
                <a:latin typeface="Arial"/>
                <a:cs typeface="Arial"/>
              </a:rPr>
              <a:t>test </a:t>
            </a:r>
            <a:r>
              <a:rPr sz="2400" b="1" spc="-45" dirty="0">
                <a:solidFill>
                  <a:srgbClr val="C55A11"/>
                </a:solidFill>
                <a:latin typeface="Arial"/>
                <a:cs typeface="Arial"/>
              </a:rPr>
              <a:t>is very </a:t>
            </a:r>
            <a:r>
              <a:rPr sz="2400" b="1" spc="-35" dirty="0">
                <a:solidFill>
                  <a:srgbClr val="C55A11"/>
                </a:solidFill>
                <a:latin typeface="Arial"/>
                <a:cs typeface="Arial"/>
              </a:rPr>
              <a:t>sensitive </a:t>
            </a:r>
            <a:r>
              <a:rPr sz="2400" b="1" spc="20" dirty="0">
                <a:solidFill>
                  <a:srgbClr val="C55A11"/>
                </a:solidFill>
                <a:latin typeface="Arial"/>
                <a:cs typeface="Arial"/>
              </a:rPr>
              <a:t>to </a:t>
            </a:r>
            <a:r>
              <a:rPr sz="2400" b="1" spc="-20" dirty="0">
                <a:solidFill>
                  <a:srgbClr val="C55A11"/>
                </a:solidFill>
                <a:latin typeface="Arial"/>
                <a:cs typeface="Arial"/>
              </a:rPr>
              <a:t>its </a:t>
            </a:r>
            <a:r>
              <a:rPr sz="2400" b="1" spc="-10" dirty="0">
                <a:solidFill>
                  <a:srgbClr val="C55A11"/>
                </a:solidFill>
                <a:latin typeface="Arial"/>
                <a:cs typeface="Arial"/>
              </a:rPr>
              <a:t>assumption </a:t>
            </a:r>
            <a:r>
              <a:rPr sz="2400" b="1" dirty="0">
                <a:solidFill>
                  <a:srgbClr val="C55A11"/>
                </a:solidFill>
                <a:latin typeface="Arial"/>
                <a:cs typeface="Arial"/>
              </a:rPr>
              <a:t>that </a:t>
            </a:r>
            <a:r>
              <a:rPr sz="2400" b="1" spc="15" dirty="0">
                <a:solidFill>
                  <a:srgbClr val="C55A11"/>
                </a:solidFill>
                <a:latin typeface="Arial"/>
                <a:cs typeface="Arial"/>
              </a:rPr>
              <a:t>both  </a:t>
            </a:r>
            <a:r>
              <a:rPr sz="2400" b="1" spc="-10" dirty="0">
                <a:solidFill>
                  <a:srgbClr val="C55A11"/>
                </a:solidFill>
                <a:latin typeface="Arial"/>
                <a:cs typeface="Arial"/>
              </a:rPr>
              <a:t>distributions </a:t>
            </a:r>
            <a:r>
              <a:rPr sz="2400" b="1" spc="-50" dirty="0">
                <a:solidFill>
                  <a:srgbClr val="C55A11"/>
                </a:solidFill>
                <a:latin typeface="Arial"/>
                <a:cs typeface="Arial"/>
              </a:rPr>
              <a:t>are</a:t>
            </a:r>
            <a:r>
              <a:rPr sz="2400" b="1" spc="25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lang="en-US" sz="2400" b="1" spc="-20" dirty="0">
                <a:solidFill>
                  <a:srgbClr val="C55A11"/>
                </a:solidFill>
                <a:latin typeface="Arial"/>
                <a:cs typeface="Arial"/>
              </a:rPr>
              <a:t>Gaussian</a:t>
            </a:r>
            <a:endParaRPr sz="2400" dirty="0"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sz="2400" dirty="0">
              <a:latin typeface="Arial"/>
              <a:cs typeface="Arial"/>
            </a:endParaRPr>
          </a:p>
          <a:p>
            <a:pPr marL="285750" marR="100965" indent="-285750">
              <a:buFont typeface="Arial" panose="020B0604020202020204" pitchFamily="34" charset="0"/>
              <a:buChar char="•"/>
              <a:tabLst>
                <a:tab pos="1366520" algn="l"/>
              </a:tabLst>
            </a:pPr>
            <a:r>
              <a:rPr sz="2400" spc="-35" dirty="0">
                <a:latin typeface="Arial"/>
                <a:cs typeface="Arial"/>
              </a:rPr>
              <a:t>Therefore </a:t>
            </a:r>
            <a:r>
              <a:rPr sz="2400" b="1" spc="-30" dirty="0">
                <a:latin typeface="Arial"/>
                <a:cs typeface="Arial"/>
              </a:rPr>
              <a:t>use </a:t>
            </a:r>
            <a:r>
              <a:rPr sz="2400" b="1" spc="-40" dirty="0">
                <a:latin typeface="Arial"/>
                <a:cs typeface="Arial"/>
              </a:rPr>
              <a:t>Levene’s </a:t>
            </a:r>
            <a:r>
              <a:rPr sz="2400" b="1" dirty="0">
                <a:latin typeface="Arial"/>
                <a:cs typeface="Arial"/>
              </a:rPr>
              <a:t>test </a:t>
            </a:r>
            <a:r>
              <a:rPr sz="2400" b="1" spc="-15" dirty="0">
                <a:latin typeface="Arial"/>
                <a:cs typeface="Arial"/>
              </a:rPr>
              <a:t>instead</a:t>
            </a:r>
            <a:r>
              <a:rPr lang="en-US" sz="2400" b="1" spc="-15" dirty="0">
                <a:latin typeface="Arial"/>
                <a:cs typeface="Arial"/>
              </a:rPr>
              <a:t>!</a:t>
            </a:r>
            <a:endParaRPr sz="2400" b="1" dirty="0">
              <a:latin typeface="Arial"/>
              <a:cs typeface="Arial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BCE7557-D86A-4DC6-A3FF-0E801A02A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743200"/>
            <a:ext cx="2304618" cy="21185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353926F-D97C-410F-9F4C-A4EA0D76BB62}"/>
              </a:ext>
            </a:extLst>
          </p:cNvPr>
          <p:cNvSpPr txBox="1"/>
          <p:nvPr/>
        </p:nvSpPr>
        <p:spPr>
          <a:xfrm>
            <a:off x="2057400" y="990600"/>
            <a:ext cx="6172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4400" spc="-20" dirty="0">
                <a:solidFill>
                  <a:srgbClr val="2F5597"/>
                </a:solidFill>
                <a:latin typeface="Arial"/>
                <a:cs typeface="Arial"/>
              </a:rPr>
              <a:t>Note </a:t>
            </a:r>
            <a:r>
              <a:rPr lang="en-GB" sz="4400" spc="-5" dirty="0">
                <a:solidFill>
                  <a:srgbClr val="2F5597"/>
                </a:solidFill>
                <a:latin typeface="Arial"/>
                <a:cs typeface="Arial"/>
              </a:rPr>
              <a:t>about </a:t>
            </a:r>
            <a:r>
              <a:rPr lang="en-GB" sz="4400" spc="-25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lang="en-GB" sz="4400" i="1" spc="-165" dirty="0">
                <a:solidFill>
                  <a:srgbClr val="2F5597"/>
                </a:solidFill>
                <a:latin typeface="Arial"/>
                <a:cs typeface="Arial"/>
              </a:rPr>
              <a:t>F</a:t>
            </a:r>
            <a:r>
              <a:rPr lang="en-GB" sz="4400" i="1" spc="7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10" dirty="0">
                <a:solidFill>
                  <a:srgbClr val="2F5597"/>
                </a:solidFill>
                <a:latin typeface="Arial"/>
                <a:cs typeface="Arial"/>
              </a:rPr>
              <a:t>test</a:t>
            </a:r>
            <a:endParaRPr lang="en-GB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81993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1311665" y="3276600"/>
            <a:ext cx="7511269" cy="34291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7790" algn="l"/>
              </a:tabLst>
            </a:pPr>
            <a:r>
              <a:rPr sz="2400" spc="-50" dirty="0">
                <a:latin typeface="Arial"/>
                <a:cs typeface="Arial"/>
              </a:rPr>
              <a:t>We </a:t>
            </a:r>
            <a:r>
              <a:rPr sz="2400" spc="-10" dirty="0">
                <a:latin typeface="Arial"/>
                <a:cs typeface="Arial"/>
              </a:rPr>
              <a:t>can </a:t>
            </a:r>
            <a:r>
              <a:rPr sz="2400" spc="-5" dirty="0">
                <a:latin typeface="Arial"/>
                <a:cs typeface="Arial"/>
              </a:rPr>
              <a:t>compare </a:t>
            </a:r>
            <a:r>
              <a:rPr sz="2400" spc="-10" dirty="0">
                <a:latin typeface="Arial"/>
                <a:cs typeface="Arial"/>
              </a:rPr>
              <a:t>the </a:t>
            </a:r>
            <a:r>
              <a:rPr sz="2400" spc="-20" dirty="0">
                <a:latin typeface="Arial"/>
                <a:cs typeface="Arial"/>
              </a:rPr>
              <a:t>means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25" dirty="0">
                <a:latin typeface="Arial"/>
                <a:cs typeface="Arial"/>
              </a:rPr>
              <a:t>two </a:t>
            </a:r>
            <a:r>
              <a:rPr sz="2400" spc="-5" dirty="0">
                <a:latin typeface="Arial"/>
                <a:cs typeface="Arial"/>
              </a:rPr>
              <a:t>groups, </a:t>
            </a:r>
            <a:r>
              <a:rPr sz="2400" spc="-20" dirty="0">
                <a:latin typeface="Arial"/>
                <a:cs typeface="Arial"/>
              </a:rPr>
              <a:t>using </a:t>
            </a:r>
            <a:r>
              <a:rPr sz="2400" spc="-10" dirty="0">
                <a:latin typeface="Arial"/>
                <a:cs typeface="Arial"/>
              </a:rPr>
              <a:t>the </a:t>
            </a:r>
            <a:r>
              <a:rPr sz="2400" spc="-25" dirty="0">
                <a:latin typeface="Arial"/>
                <a:cs typeface="Arial"/>
              </a:rPr>
              <a:t>mean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20" dirty="0">
                <a:latin typeface="Arial"/>
                <a:cs typeface="Arial"/>
              </a:rPr>
              <a:t>paired </a:t>
            </a:r>
            <a:r>
              <a:rPr sz="2400" spc="-25" dirty="0">
                <a:latin typeface="Arial"/>
                <a:cs typeface="Arial"/>
              </a:rPr>
              <a:t>differences </a:t>
            </a:r>
            <a:r>
              <a:rPr sz="2400" spc="-10" dirty="0">
                <a:latin typeface="Arial"/>
                <a:cs typeface="Arial"/>
              </a:rPr>
              <a:t>or the  </a:t>
            </a:r>
            <a:r>
              <a:rPr sz="2400" spc="-20" dirty="0">
                <a:latin typeface="Arial"/>
                <a:cs typeface="Arial"/>
              </a:rPr>
              <a:t>mean </a:t>
            </a:r>
            <a:r>
              <a:rPr sz="2400" spc="-25" dirty="0">
                <a:latin typeface="Arial"/>
                <a:cs typeface="Arial"/>
              </a:rPr>
              <a:t>difference </a:t>
            </a:r>
            <a:r>
              <a:rPr sz="2400" spc="-5" dirty="0">
                <a:latin typeface="Arial"/>
                <a:cs typeface="Arial"/>
              </a:rPr>
              <a:t>between </a:t>
            </a:r>
            <a:r>
              <a:rPr sz="2400" spc="30" dirty="0">
                <a:latin typeface="Arial"/>
                <a:cs typeface="Arial"/>
              </a:rPr>
              <a:t>two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groups</a:t>
            </a:r>
            <a:endParaRPr sz="2400" dirty="0">
              <a:latin typeface="Arial"/>
              <a:cs typeface="Arial"/>
            </a:endParaRPr>
          </a:p>
          <a:p>
            <a:pPr marL="297815" marR="212090" indent="-28575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7790" algn="l"/>
              </a:tabLst>
            </a:pPr>
            <a:r>
              <a:rPr sz="2400" spc="-30" dirty="0">
                <a:latin typeface="Arial"/>
                <a:cs typeface="Arial"/>
              </a:rPr>
              <a:t>Paired </a:t>
            </a:r>
            <a:r>
              <a:rPr sz="2400" spc="-5" dirty="0">
                <a:latin typeface="Arial"/>
                <a:cs typeface="Arial"/>
              </a:rPr>
              <a:t>data </a:t>
            </a:r>
            <a:r>
              <a:rPr sz="2400" spc="-10" dirty="0">
                <a:latin typeface="Arial"/>
                <a:cs typeface="Arial"/>
              </a:rPr>
              <a:t>can </a:t>
            </a:r>
            <a:r>
              <a:rPr sz="2400" spc="-5" dirty="0">
                <a:latin typeface="Arial"/>
                <a:cs typeface="Arial"/>
              </a:rPr>
              <a:t>be </a:t>
            </a:r>
            <a:r>
              <a:rPr sz="2400" spc="-35" dirty="0">
                <a:latin typeface="Arial"/>
                <a:cs typeface="Arial"/>
              </a:rPr>
              <a:t>analyzed </a:t>
            </a:r>
            <a:r>
              <a:rPr sz="2400" spc="-20" dirty="0">
                <a:latin typeface="Arial"/>
                <a:cs typeface="Arial"/>
              </a:rPr>
              <a:t>using </a:t>
            </a:r>
            <a:r>
              <a:rPr sz="2400" spc="-10" dirty="0">
                <a:latin typeface="Arial"/>
                <a:cs typeface="Arial"/>
              </a:rPr>
              <a:t>the </a:t>
            </a:r>
            <a:r>
              <a:rPr sz="2400" spc="-25" dirty="0">
                <a:latin typeface="Arial"/>
                <a:cs typeface="Arial"/>
              </a:rPr>
              <a:t>differences </a:t>
            </a:r>
            <a:r>
              <a:rPr sz="2400" spc="-5" dirty="0">
                <a:latin typeface="Arial"/>
                <a:cs typeface="Arial"/>
              </a:rPr>
              <a:t>between </a:t>
            </a:r>
            <a:r>
              <a:rPr sz="2400" spc="25" dirty="0">
                <a:latin typeface="Arial"/>
                <a:cs typeface="Arial"/>
              </a:rPr>
              <a:t>two </a:t>
            </a:r>
            <a:r>
              <a:rPr sz="2400" spc="-10" dirty="0">
                <a:latin typeface="Arial"/>
                <a:cs typeface="Arial"/>
              </a:rPr>
              <a:t>members of the </a:t>
            </a:r>
            <a:r>
              <a:rPr sz="2400" spc="-15" dirty="0">
                <a:latin typeface="Arial"/>
                <a:cs typeface="Arial"/>
              </a:rPr>
              <a:t>pairs. </a:t>
            </a:r>
            <a:endParaRPr lang="en-US" sz="2400" spc="-15" dirty="0">
              <a:latin typeface="Arial"/>
              <a:cs typeface="Arial"/>
            </a:endParaRPr>
          </a:p>
          <a:p>
            <a:pPr marL="297815" marR="212090" indent="-28575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7790" algn="l"/>
              </a:tabLst>
            </a:pPr>
            <a:endParaRPr lang="en-US" sz="2400" spc="-15" dirty="0">
              <a:latin typeface="Arial"/>
              <a:cs typeface="Arial"/>
            </a:endParaRPr>
          </a:p>
          <a:p>
            <a:pPr marL="12065" marR="212090" algn="ctr">
              <a:spcAft>
                <a:spcPts val="1200"/>
              </a:spcAft>
              <a:tabLst>
                <a:tab pos="97790" algn="l"/>
              </a:tabLst>
            </a:pPr>
            <a:r>
              <a:rPr sz="2400" spc="-20" dirty="0">
                <a:latin typeface="Arial"/>
                <a:cs typeface="Arial"/>
              </a:rPr>
              <a:t>(confidence </a:t>
            </a:r>
            <a:r>
              <a:rPr sz="2400" spc="-30" dirty="0">
                <a:latin typeface="Arial"/>
                <a:cs typeface="Arial"/>
              </a:rPr>
              <a:t>intervals </a:t>
            </a:r>
            <a:r>
              <a:rPr sz="2400" spc="-15" dirty="0">
                <a:latin typeface="Arial"/>
                <a:cs typeface="Arial"/>
              </a:rPr>
              <a:t>just </a:t>
            </a:r>
            <a:r>
              <a:rPr sz="2400" spc="-40" dirty="0">
                <a:latin typeface="Arial"/>
                <a:cs typeface="Arial"/>
              </a:rPr>
              <a:t>like </a:t>
            </a:r>
            <a:r>
              <a:rPr sz="2400" spc="-35" dirty="0">
                <a:latin typeface="Arial"/>
                <a:cs typeface="Arial"/>
              </a:rPr>
              <a:t>single  </a:t>
            </a:r>
            <a:r>
              <a:rPr sz="2400" spc="-20" dirty="0">
                <a:latin typeface="Arial"/>
                <a:cs typeface="Arial"/>
              </a:rPr>
              <a:t>sample </a:t>
            </a:r>
            <a:r>
              <a:rPr sz="2400" spc="-5" dirty="0">
                <a:latin typeface="Arial"/>
                <a:cs typeface="Arial"/>
              </a:rPr>
              <a:t>on </a:t>
            </a:r>
            <a:r>
              <a:rPr sz="2400" spc="-10" dirty="0">
                <a:latin typeface="Arial"/>
                <a:cs typeface="Arial"/>
              </a:rPr>
              <a:t>the </a:t>
            </a:r>
            <a:r>
              <a:rPr sz="2400" spc="-25" dirty="0">
                <a:latin typeface="Arial"/>
                <a:cs typeface="Arial"/>
              </a:rPr>
              <a:t>differences; </a:t>
            </a:r>
            <a:r>
              <a:rPr sz="2400" spc="-20" dirty="0">
                <a:latin typeface="Arial"/>
                <a:cs typeface="Arial"/>
              </a:rPr>
              <a:t>paired</a:t>
            </a:r>
            <a:r>
              <a:rPr sz="2400" spc="1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t-tests)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2" name="object 10">
            <a:extLst>
              <a:ext uri="{FF2B5EF4-FFF2-40B4-BE49-F238E27FC236}">
                <a16:creationId xmlns:a16="http://schemas.microsoft.com/office/drawing/2014/main" id="{1527ED2E-CD14-4155-9A66-7FAACD9A7218}"/>
              </a:ext>
            </a:extLst>
          </p:cNvPr>
          <p:cNvSpPr txBox="1"/>
          <p:nvPr/>
        </p:nvSpPr>
        <p:spPr>
          <a:xfrm>
            <a:off x="762000" y="685800"/>
            <a:ext cx="8610600" cy="1407437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>
              <a:spcBef>
                <a:spcPts val="415"/>
              </a:spcBef>
            </a:pP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Comparing the </a:t>
            </a: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means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sz="4400" spc="35" dirty="0">
                <a:solidFill>
                  <a:srgbClr val="2F5597"/>
                </a:solidFill>
                <a:latin typeface="Arial"/>
                <a:cs typeface="Arial"/>
              </a:rPr>
              <a:t>two 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groups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31CA1A-3FCD-4433-A57A-C65CEABDBAF2}"/>
              </a:ext>
            </a:extLst>
          </p:cNvPr>
          <p:cNvSpPr txBox="1"/>
          <p:nvPr/>
        </p:nvSpPr>
        <p:spPr>
          <a:xfrm>
            <a:off x="2438400" y="2590800"/>
            <a:ext cx="5029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2800" spc="-45" dirty="0">
                <a:solidFill>
                  <a:srgbClr val="2F5597"/>
                </a:solidFill>
                <a:latin typeface="Arial"/>
                <a:cs typeface="Arial"/>
              </a:rPr>
              <a:t>Summary</a:t>
            </a:r>
            <a:endParaRPr lang="en-GB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31468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914400" y="3733800"/>
            <a:ext cx="8077200" cy="25365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130" marR="5080" indent="-3429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7790" algn="l"/>
              </a:tabLst>
            </a:pPr>
            <a:r>
              <a:rPr sz="2400" spc="-25" dirty="0">
                <a:latin typeface="Arial"/>
                <a:cs typeface="Arial"/>
              </a:rPr>
              <a:t>Two-sample </a:t>
            </a:r>
            <a:r>
              <a:rPr sz="2400" spc="-5" dirty="0">
                <a:latin typeface="Arial"/>
                <a:cs typeface="Arial"/>
              </a:rPr>
              <a:t>comparisons </a:t>
            </a:r>
            <a:r>
              <a:rPr sz="2400" spc="-10" dirty="0">
                <a:latin typeface="Arial"/>
                <a:cs typeface="Arial"/>
              </a:rPr>
              <a:t>can </a:t>
            </a:r>
            <a:r>
              <a:rPr sz="2400" spc="-5" dirty="0">
                <a:latin typeface="Arial"/>
                <a:cs typeface="Arial"/>
              </a:rPr>
              <a:t>be done </a:t>
            </a:r>
            <a:r>
              <a:rPr sz="2400" dirty="0">
                <a:latin typeface="Arial"/>
                <a:cs typeface="Arial"/>
              </a:rPr>
              <a:t>with </a:t>
            </a:r>
            <a:r>
              <a:rPr sz="2400" spc="-5" dirty="0">
                <a:latin typeface="Arial"/>
                <a:cs typeface="Arial"/>
              </a:rPr>
              <a:t>2-sample </a:t>
            </a:r>
            <a:r>
              <a:rPr sz="2400" spc="15" dirty="0">
                <a:latin typeface="Arial"/>
                <a:cs typeface="Arial"/>
              </a:rPr>
              <a:t>t-test </a:t>
            </a:r>
            <a:r>
              <a:rPr sz="2400" spc="-10" dirty="0">
                <a:latin typeface="Arial"/>
                <a:cs typeface="Arial"/>
              </a:rPr>
              <a:t>or </a:t>
            </a:r>
            <a:r>
              <a:rPr sz="2400" spc="-35" dirty="0">
                <a:latin typeface="Arial"/>
                <a:cs typeface="Arial"/>
              </a:rPr>
              <a:t>Welch’s </a:t>
            </a:r>
            <a:r>
              <a:rPr sz="2400" spc="10" dirty="0">
                <a:latin typeface="Arial"/>
                <a:cs typeface="Arial"/>
              </a:rPr>
              <a:t>t-test. </a:t>
            </a:r>
            <a:endParaRPr lang="en-US" sz="2400" spc="10" dirty="0">
              <a:latin typeface="Arial"/>
              <a:cs typeface="Arial"/>
            </a:endParaRPr>
          </a:p>
          <a:p>
            <a:pPr marL="532130" marR="5080" indent="-3429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7790" algn="l"/>
              </a:tabLst>
            </a:pPr>
            <a:r>
              <a:rPr sz="2400" spc="5" dirty="0">
                <a:latin typeface="Arial"/>
                <a:cs typeface="Arial"/>
              </a:rPr>
              <a:t>Both </a:t>
            </a:r>
            <a:r>
              <a:rPr sz="2400" b="1" spc="-20" dirty="0">
                <a:latin typeface="Arial"/>
                <a:cs typeface="Arial"/>
              </a:rPr>
              <a:t>assume </a:t>
            </a:r>
            <a:r>
              <a:rPr lang="en-US" sz="2400" b="1" spc="-15" dirty="0">
                <a:latin typeface="Arial"/>
                <a:cs typeface="Arial"/>
              </a:rPr>
              <a:t>Gaussian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distributed </a:t>
            </a:r>
            <a:r>
              <a:rPr sz="2400" b="1" spc="-30" dirty="0">
                <a:latin typeface="Arial"/>
                <a:cs typeface="Arial"/>
              </a:rPr>
              <a:t>variables</a:t>
            </a:r>
            <a:r>
              <a:rPr sz="2400" spc="-30" dirty="0">
                <a:latin typeface="Arial"/>
                <a:cs typeface="Arial"/>
              </a:rPr>
              <a:t>. </a:t>
            </a:r>
            <a:r>
              <a:rPr sz="2400" spc="30" dirty="0">
                <a:latin typeface="Arial"/>
                <a:cs typeface="Arial"/>
              </a:rPr>
              <a:t>2-  </a:t>
            </a:r>
            <a:r>
              <a:rPr sz="2400" spc="-20" dirty="0">
                <a:latin typeface="Arial"/>
                <a:cs typeface="Arial"/>
              </a:rPr>
              <a:t>sample assumes </a:t>
            </a:r>
            <a:r>
              <a:rPr sz="2400" spc="-25" dirty="0">
                <a:latin typeface="Arial"/>
                <a:cs typeface="Arial"/>
              </a:rPr>
              <a:t>equal variance; </a:t>
            </a:r>
            <a:r>
              <a:rPr sz="2400" spc="-35" dirty="0">
                <a:latin typeface="Arial"/>
                <a:cs typeface="Arial"/>
              </a:rPr>
              <a:t>Welch’s </a:t>
            </a:r>
            <a:r>
              <a:rPr sz="2400" spc="-5" dirty="0">
                <a:latin typeface="Arial"/>
                <a:cs typeface="Arial"/>
              </a:rPr>
              <a:t>does</a:t>
            </a:r>
            <a:r>
              <a:rPr sz="2400" spc="5" dirty="0">
                <a:latin typeface="Arial"/>
                <a:cs typeface="Arial"/>
              </a:rPr>
              <a:t> not.</a:t>
            </a:r>
            <a:endParaRPr sz="2400" dirty="0">
              <a:latin typeface="Arial"/>
              <a:cs typeface="Arial"/>
            </a:endParaRPr>
          </a:p>
          <a:p>
            <a:pPr marL="532130" marR="638175" indent="-3429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7790" algn="l"/>
              </a:tabLst>
            </a:pPr>
            <a:r>
              <a:rPr sz="2400" spc="-45" dirty="0">
                <a:latin typeface="Arial"/>
                <a:cs typeface="Arial"/>
              </a:rPr>
              <a:t>The </a:t>
            </a:r>
            <a:r>
              <a:rPr sz="2400" spc="-25" dirty="0">
                <a:latin typeface="Arial"/>
                <a:cs typeface="Arial"/>
              </a:rPr>
              <a:t>variances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25" dirty="0">
                <a:latin typeface="Arial"/>
                <a:cs typeface="Arial"/>
              </a:rPr>
              <a:t>two </a:t>
            </a:r>
            <a:r>
              <a:rPr sz="2400" spc="-5" dirty="0">
                <a:latin typeface="Arial"/>
                <a:cs typeface="Arial"/>
              </a:rPr>
              <a:t>groups </a:t>
            </a:r>
            <a:r>
              <a:rPr sz="2400" spc="-10" dirty="0">
                <a:latin typeface="Arial"/>
                <a:cs typeface="Arial"/>
              </a:rPr>
              <a:t>can </a:t>
            </a:r>
            <a:r>
              <a:rPr sz="2400" spc="-5" dirty="0">
                <a:latin typeface="Arial"/>
                <a:cs typeface="Arial"/>
              </a:rPr>
              <a:t>be </a:t>
            </a:r>
            <a:r>
              <a:rPr sz="2400" dirty="0">
                <a:latin typeface="Arial"/>
                <a:cs typeface="Arial"/>
              </a:rPr>
              <a:t>compared with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-40" dirty="0">
                <a:latin typeface="Arial"/>
                <a:cs typeface="Arial"/>
              </a:rPr>
              <a:t>Levene’s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test.</a:t>
            </a:r>
          </a:p>
        </p:txBody>
      </p:sp>
      <p:sp>
        <p:nvSpPr>
          <p:cNvPr id="22" name="object 10">
            <a:extLst>
              <a:ext uri="{FF2B5EF4-FFF2-40B4-BE49-F238E27FC236}">
                <a16:creationId xmlns:a16="http://schemas.microsoft.com/office/drawing/2014/main" id="{EB777BF2-CA52-47E1-A750-14ECF213846C}"/>
              </a:ext>
            </a:extLst>
          </p:cNvPr>
          <p:cNvSpPr txBox="1"/>
          <p:nvPr/>
        </p:nvSpPr>
        <p:spPr>
          <a:xfrm>
            <a:off x="762000" y="685800"/>
            <a:ext cx="8610600" cy="1407437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>
              <a:spcBef>
                <a:spcPts val="415"/>
              </a:spcBef>
            </a:pP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Comparing the </a:t>
            </a: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means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sz="4400" spc="35" dirty="0">
                <a:solidFill>
                  <a:srgbClr val="2F5597"/>
                </a:solidFill>
                <a:latin typeface="Arial"/>
                <a:cs typeface="Arial"/>
              </a:rPr>
              <a:t>two 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groups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82EF4A-47FE-47A6-8608-17C6F91AECA9}"/>
              </a:ext>
            </a:extLst>
          </p:cNvPr>
          <p:cNvSpPr txBox="1"/>
          <p:nvPr/>
        </p:nvSpPr>
        <p:spPr>
          <a:xfrm>
            <a:off x="2438400" y="2590800"/>
            <a:ext cx="5029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2800" spc="-45" dirty="0">
                <a:solidFill>
                  <a:srgbClr val="2F5597"/>
                </a:solidFill>
                <a:latin typeface="Arial"/>
                <a:cs typeface="Arial"/>
              </a:rPr>
              <a:t>Summary</a:t>
            </a:r>
            <a:endParaRPr lang="en-GB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6707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330" y="671908"/>
            <a:ext cx="705406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60" dirty="0"/>
              <a:t>Paired </a:t>
            </a:r>
            <a:r>
              <a:rPr sz="4400" spc="-25" dirty="0"/>
              <a:t>design:</a:t>
            </a:r>
            <a:r>
              <a:rPr sz="4400" spc="35" dirty="0"/>
              <a:t> </a:t>
            </a:r>
            <a:r>
              <a:rPr sz="4400" spc="-55" dirty="0"/>
              <a:t>Examples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1219200" y="2286000"/>
            <a:ext cx="7620000" cy="39055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69265" indent="-457200">
              <a:spcBef>
                <a:spcPts val="114"/>
              </a:spcBef>
              <a:buFont typeface="Arial" panose="020B0604020202020204" pitchFamily="34" charset="0"/>
              <a:buChar char="•"/>
              <a:tabLst>
                <a:tab pos="97790" algn="l"/>
              </a:tabLst>
            </a:pPr>
            <a:r>
              <a:rPr sz="2800" spc="-25" dirty="0">
                <a:latin typeface="Arial"/>
                <a:cs typeface="Arial"/>
              </a:rPr>
              <a:t>Before </a:t>
            </a:r>
            <a:r>
              <a:rPr sz="2800" spc="-10" dirty="0">
                <a:latin typeface="Arial"/>
                <a:cs typeface="Arial"/>
              </a:rPr>
              <a:t>and </a:t>
            </a:r>
            <a:r>
              <a:rPr sz="2800" spc="-20" dirty="0">
                <a:latin typeface="Arial"/>
                <a:cs typeface="Arial"/>
              </a:rPr>
              <a:t>after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treatment</a:t>
            </a:r>
            <a:endParaRPr sz="2800" dirty="0">
              <a:latin typeface="Arial"/>
              <a:cs typeface="Arial"/>
            </a:endParaRPr>
          </a:p>
          <a:p>
            <a:pPr marL="457200" indent="-457200">
              <a:spcBef>
                <a:spcPts val="50"/>
              </a:spcBef>
              <a:buFont typeface="Arial" panose="020B0604020202020204" pitchFamily="34" charset="0"/>
              <a:buChar char="•"/>
            </a:pPr>
            <a:endParaRPr sz="2800" dirty="0">
              <a:latin typeface="Arial"/>
              <a:cs typeface="Arial"/>
            </a:endParaRPr>
          </a:p>
          <a:p>
            <a:pPr marL="469265" indent="-457200">
              <a:buFont typeface="Arial" panose="020B0604020202020204" pitchFamily="34" charset="0"/>
              <a:buChar char="•"/>
              <a:tabLst>
                <a:tab pos="97790" algn="l"/>
              </a:tabLst>
            </a:pPr>
            <a:r>
              <a:rPr sz="2800" spc="-15" dirty="0">
                <a:latin typeface="Arial"/>
                <a:cs typeface="Arial"/>
              </a:rPr>
              <a:t>Upstream </a:t>
            </a:r>
            <a:r>
              <a:rPr sz="2800" spc="-10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downstream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50" dirty="0">
                <a:latin typeface="Arial"/>
                <a:cs typeface="Arial"/>
              </a:rPr>
              <a:t>a </a:t>
            </a:r>
            <a:r>
              <a:rPr sz="2800" spc="5" dirty="0">
                <a:latin typeface="Arial"/>
                <a:cs typeface="Arial"/>
              </a:rPr>
              <a:t>power</a:t>
            </a:r>
            <a:r>
              <a:rPr sz="2800" spc="18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plant</a:t>
            </a:r>
            <a:endParaRPr sz="2800" dirty="0">
              <a:latin typeface="Arial"/>
              <a:cs typeface="Arial"/>
            </a:endParaRPr>
          </a:p>
          <a:p>
            <a:pPr marL="457200" indent="-457200">
              <a:spcBef>
                <a:spcPts val="20"/>
              </a:spcBef>
              <a:buFont typeface="Arial" panose="020B0604020202020204" pitchFamily="34" charset="0"/>
              <a:buChar char="•"/>
            </a:pPr>
            <a:endParaRPr sz="2800" dirty="0">
              <a:latin typeface="Arial"/>
              <a:cs typeface="Arial"/>
            </a:endParaRPr>
          </a:p>
          <a:p>
            <a:pPr marL="469265" marR="5080" indent="-457200"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97790" algn="l"/>
              </a:tabLst>
            </a:pPr>
            <a:r>
              <a:rPr sz="2800" spc="-20" dirty="0">
                <a:latin typeface="Arial"/>
                <a:cs typeface="Arial"/>
              </a:rPr>
              <a:t>Identical </a:t>
            </a:r>
            <a:r>
              <a:rPr sz="2800" spc="-5" dirty="0">
                <a:latin typeface="Arial"/>
                <a:cs typeface="Arial"/>
              </a:rPr>
              <a:t>twins: </a:t>
            </a:r>
            <a:r>
              <a:rPr sz="2800" spc="-20" dirty="0">
                <a:latin typeface="Arial"/>
                <a:cs typeface="Arial"/>
              </a:rPr>
              <a:t>one </a:t>
            </a:r>
            <a:r>
              <a:rPr sz="2800" dirty="0">
                <a:latin typeface="Arial"/>
                <a:cs typeface="Arial"/>
              </a:rPr>
              <a:t>with </a:t>
            </a:r>
            <a:r>
              <a:rPr sz="2800" spc="-50" dirty="0">
                <a:latin typeface="Arial"/>
                <a:cs typeface="Arial"/>
              </a:rPr>
              <a:t>a </a:t>
            </a:r>
            <a:r>
              <a:rPr sz="2800" spc="-10" dirty="0">
                <a:latin typeface="Arial"/>
                <a:cs typeface="Arial"/>
              </a:rPr>
              <a:t>treatment and </a:t>
            </a:r>
            <a:r>
              <a:rPr sz="2800" spc="-20" dirty="0">
                <a:latin typeface="Arial"/>
                <a:cs typeface="Arial"/>
              </a:rPr>
              <a:t>one  </a:t>
            </a:r>
            <a:r>
              <a:rPr sz="2800" dirty="0">
                <a:latin typeface="Arial"/>
                <a:cs typeface="Arial"/>
              </a:rPr>
              <a:t>without</a:t>
            </a:r>
          </a:p>
          <a:p>
            <a:pPr marL="457200" indent="-457200">
              <a:spcBef>
                <a:spcPts val="20"/>
              </a:spcBef>
              <a:buFont typeface="Arial" panose="020B0604020202020204" pitchFamily="34" charset="0"/>
              <a:buChar char="•"/>
            </a:pPr>
            <a:endParaRPr sz="2800" dirty="0">
              <a:latin typeface="Arial"/>
              <a:cs typeface="Arial"/>
            </a:endParaRPr>
          </a:p>
          <a:p>
            <a:pPr marL="469265" marR="200025" indent="-457200">
              <a:buFont typeface="Arial" panose="020B0604020202020204" pitchFamily="34" charset="0"/>
              <a:buChar char="•"/>
              <a:tabLst>
                <a:tab pos="97790" algn="l"/>
              </a:tabLst>
            </a:pPr>
            <a:r>
              <a:rPr sz="2800" spc="-25" dirty="0">
                <a:latin typeface="Arial"/>
                <a:cs typeface="Arial"/>
              </a:rPr>
              <a:t>Earwigs </a:t>
            </a:r>
            <a:r>
              <a:rPr sz="2800" spc="-40" dirty="0">
                <a:latin typeface="Arial"/>
                <a:cs typeface="Arial"/>
              </a:rPr>
              <a:t>in </a:t>
            </a:r>
            <a:r>
              <a:rPr sz="2800" spc="-15" dirty="0">
                <a:latin typeface="Arial"/>
                <a:cs typeface="Arial"/>
              </a:rPr>
              <a:t>each </a:t>
            </a:r>
            <a:r>
              <a:rPr sz="2800" spc="-25" dirty="0">
                <a:latin typeface="Arial"/>
                <a:cs typeface="Arial"/>
              </a:rPr>
              <a:t>ear: </a:t>
            </a:r>
            <a:r>
              <a:rPr sz="2800" spc="10" dirty="0">
                <a:latin typeface="Arial"/>
                <a:cs typeface="Arial"/>
              </a:rPr>
              <a:t>how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get </a:t>
            </a:r>
            <a:r>
              <a:rPr sz="2800" spc="-5" dirty="0">
                <a:latin typeface="Arial"/>
                <a:cs typeface="Arial"/>
              </a:rPr>
              <a:t>them </a:t>
            </a:r>
            <a:r>
              <a:rPr sz="2800" dirty="0">
                <a:latin typeface="Arial"/>
                <a:cs typeface="Arial"/>
              </a:rPr>
              <a:t>out?  </a:t>
            </a:r>
            <a:r>
              <a:rPr sz="2800" spc="-15" dirty="0">
                <a:latin typeface="Arial"/>
                <a:cs typeface="Arial"/>
              </a:rPr>
              <a:t>Compare </a:t>
            </a:r>
            <a:r>
              <a:rPr sz="2800" spc="-20" dirty="0">
                <a:latin typeface="Arial"/>
                <a:cs typeface="Arial"/>
              </a:rPr>
              <a:t>tweezers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5" dirty="0">
                <a:latin typeface="Arial"/>
                <a:cs typeface="Arial"/>
              </a:rPr>
              <a:t>hot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oil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371600" y="2438400"/>
            <a:ext cx="8077200" cy="3559308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469265" marR="5080" indent="-457200">
              <a:spcBef>
                <a:spcPts val="275"/>
              </a:spcBef>
              <a:buFont typeface="Arial" panose="020B0604020202020204" pitchFamily="34" charset="0"/>
              <a:buChar char="•"/>
              <a:tabLst>
                <a:tab pos="97790" algn="l"/>
              </a:tabLst>
            </a:pPr>
            <a:r>
              <a:rPr lang="en-GB" sz="2800" spc="-25" dirty="0">
                <a:latin typeface="Arial"/>
                <a:cs typeface="Arial"/>
              </a:rPr>
              <a:t>Data </a:t>
            </a:r>
            <a:r>
              <a:rPr lang="en-GB" sz="2800" spc="-15" dirty="0">
                <a:latin typeface="Arial"/>
                <a:cs typeface="Arial"/>
              </a:rPr>
              <a:t>from </a:t>
            </a:r>
            <a:r>
              <a:rPr lang="en-GB" sz="2800" spc="-10" dirty="0">
                <a:latin typeface="Arial"/>
                <a:cs typeface="Arial"/>
              </a:rPr>
              <a:t>the </a:t>
            </a:r>
            <a:r>
              <a:rPr lang="en-GB" sz="2800" b="1" spc="25" dirty="0">
                <a:latin typeface="Arial"/>
                <a:cs typeface="Arial"/>
              </a:rPr>
              <a:t>two </a:t>
            </a:r>
            <a:r>
              <a:rPr lang="en-GB" sz="2800" b="1" spc="-5" dirty="0">
                <a:latin typeface="Arial"/>
                <a:cs typeface="Arial"/>
              </a:rPr>
              <a:t>groups </a:t>
            </a:r>
            <a:r>
              <a:rPr lang="en-GB" sz="2800" b="1" spc="-45" dirty="0">
                <a:latin typeface="Arial"/>
                <a:cs typeface="Arial"/>
              </a:rPr>
              <a:t>are</a:t>
            </a:r>
            <a:r>
              <a:rPr lang="en-GB" sz="2800" b="1" spc="75" dirty="0">
                <a:latin typeface="Arial"/>
                <a:cs typeface="Arial"/>
              </a:rPr>
              <a:t> </a:t>
            </a:r>
            <a:r>
              <a:rPr lang="en-GB" sz="2800" b="1" spc="-20" dirty="0">
                <a:latin typeface="Arial"/>
                <a:cs typeface="Arial"/>
              </a:rPr>
              <a:t>paired</a:t>
            </a:r>
            <a:endParaRPr lang="en-GB" sz="2800" b="1" dirty="0">
              <a:latin typeface="Arial"/>
              <a:cs typeface="Arial"/>
            </a:endParaRPr>
          </a:p>
          <a:p>
            <a:pPr marL="469265" marR="5080" indent="-457200">
              <a:spcBef>
                <a:spcPts val="275"/>
              </a:spcBef>
              <a:buFont typeface="Arial" panose="020B0604020202020204" pitchFamily="34" charset="0"/>
              <a:buChar char="•"/>
              <a:tabLst>
                <a:tab pos="97790" algn="l"/>
              </a:tabLst>
            </a:pPr>
            <a:endParaRPr lang="en-US" sz="2800" spc="-30" dirty="0">
              <a:latin typeface="Arial"/>
              <a:cs typeface="Arial"/>
            </a:endParaRPr>
          </a:p>
          <a:p>
            <a:pPr marL="469265" marR="5080" indent="-457200">
              <a:spcBef>
                <a:spcPts val="275"/>
              </a:spcBef>
              <a:buFont typeface="Arial" panose="020B0604020202020204" pitchFamily="34" charset="0"/>
              <a:buChar char="•"/>
              <a:tabLst>
                <a:tab pos="97790" algn="l"/>
              </a:tabLst>
            </a:pPr>
            <a:r>
              <a:rPr sz="2800" spc="-30" dirty="0">
                <a:latin typeface="Arial"/>
                <a:cs typeface="Arial"/>
              </a:rPr>
              <a:t>Each </a:t>
            </a:r>
            <a:r>
              <a:rPr sz="2800" spc="-5" dirty="0">
                <a:latin typeface="Arial"/>
                <a:cs typeface="Arial"/>
              </a:rPr>
              <a:t>member </a:t>
            </a:r>
            <a:r>
              <a:rPr sz="2800" spc="-10" dirty="0">
                <a:latin typeface="Arial"/>
                <a:cs typeface="Arial"/>
              </a:rPr>
              <a:t>of the </a:t>
            </a:r>
            <a:r>
              <a:rPr sz="2800" spc="-20" dirty="0">
                <a:latin typeface="Arial"/>
                <a:cs typeface="Arial"/>
              </a:rPr>
              <a:t>pair </a:t>
            </a:r>
            <a:r>
              <a:rPr sz="2800" spc="-30" dirty="0">
                <a:latin typeface="Arial"/>
                <a:cs typeface="Arial"/>
              </a:rPr>
              <a:t>shares </a:t>
            </a:r>
            <a:r>
              <a:rPr sz="2800" spc="5" dirty="0">
                <a:latin typeface="Arial"/>
                <a:cs typeface="Arial"/>
              </a:rPr>
              <a:t>much </a:t>
            </a:r>
            <a:r>
              <a:rPr sz="2800" spc="-40" dirty="0">
                <a:latin typeface="Arial"/>
                <a:cs typeface="Arial"/>
              </a:rPr>
              <a:t>in  </a:t>
            </a:r>
            <a:r>
              <a:rPr sz="2800" spc="10" dirty="0">
                <a:latin typeface="Arial"/>
                <a:cs typeface="Arial"/>
              </a:rPr>
              <a:t>common </a:t>
            </a:r>
            <a:r>
              <a:rPr sz="2800" dirty="0">
                <a:latin typeface="Arial"/>
                <a:cs typeface="Arial"/>
              </a:rPr>
              <a:t>with </a:t>
            </a:r>
            <a:r>
              <a:rPr sz="2800" spc="-10" dirty="0">
                <a:latin typeface="Arial"/>
                <a:cs typeface="Arial"/>
              </a:rPr>
              <a:t>the </a:t>
            </a:r>
            <a:r>
              <a:rPr sz="2800" spc="-30" dirty="0">
                <a:latin typeface="Arial"/>
                <a:cs typeface="Arial"/>
              </a:rPr>
              <a:t>other, </a:t>
            </a:r>
            <a:r>
              <a:rPr sz="2800" i="1" spc="-5" dirty="0">
                <a:latin typeface="Arial"/>
                <a:cs typeface="Arial"/>
              </a:rPr>
              <a:t>except </a:t>
            </a:r>
            <a:r>
              <a:rPr sz="2800" spc="-15" dirty="0">
                <a:latin typeface="Arial"/>
                <a:cs typeface="Arial"/>
              </a:rPr>
              <a:t>for </a:t>
            </a:r>
            <a:r>
              <a:rPr sz="2800" spc="-1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tested </a:t>
            </a:r>
            <a:r>
              <a:rPr sz="2800" spc="-15" dirty="0">
                <a:latin typeface="Arial"/>
                <a:cs typeface="Arial"/>
              </a:rPr>
              <a:t>categorical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variable</a:t>
            </a:r>
            <a:endParaRPr sz="2800" dirty="0">
              <a:latin typeface="Arial"/>
              <a:cs typeface="Arial"/>
            </a:endParaRPr>
          </a:p>
          <a:p>
            <a:pPr marL="457200" indent="-457200">
              <a:spcBef>
                <a:spcPts val="35"/>
              </a:spcBef>
              <a:buFont typeface="Arial" panose="020B0604020202020204" pitchFamily="34" charset="0"/>
              <a:buChar char="•"/>
            </a:pPr>
            <a:endParaRPr sz="2800" dirty="0">
              <a:latin typeface="Arial"/>
              <a:cs typeface="Arial"/>
            </a:endParaRPr>
          </a:p>
          <a:p>
            <a:pPr marL="469265" marR="295275" indent="-457200"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97790" algn="l"/>
              </a:tabLst>
            </a:pPr>
            <a:r>
              <a:rPr sz="2800" spc="-45" dirty="0">
                <a:latin typeface="Arial"/>
                <a:cs typeface="Arial"/>
              </a:rPr>
              <a:t>There </a:t>
            </a:r>
            <a:r>
              <a:rPr sz="2800" spc="-40" dirty="0">
                <a:latin typeface="Arial"/>
                <a:cs typeface="Arial"/>
              </a:rPr>
              <a:t>is </a:t>
            </a:r>
            <a:r>
              <a:rPr sz="2800" spc="-50" dirty="0">
                <a:latin typeface="Arial"/>
                <a:cs typeface="Arial"/>
              </a:rPr>
              <a:t>a </a:t>
            </a:r>
            <a:r>
              <a:rPr sz="2800" b="1" spc="5" dirty="0">
                <a:latin typeface="Arial"/>
                <a:cs typeface="Arial"/>
              </a:rPr>
              <a:t>one-to-one </a:t>
            </a:r>
            <a:r>
              <a:rPr sz="2800" b="1" spc="-5" dirty="0">
                <a:latin typeface="Arial"/>
                <a:cs typeface="Arial"/>
              </a:rPr>
              <a:t>correspondence  between </a:t>
            </a:r>
            <a:r>
              <a:rPr sz="2800" b="1" spc="-10" dirty="0">
                <a:latin typeface="Arial"/>
                <a:cs typeface="Arial"/>
              </a:rPr>
              <a:t>the </a:t>
            </a:r>
            <a:r>
              <a:rPr sz="2800" b="1" spc="-25" dirty="0">
                <a:latin typeface="Arial"/>
                <a:cs typeface="Arial"/>
              </a:rPr>
              <a:t>individuals </a:t>
            </a:r>
            <a:r>
              <a:rPr sz="2800" b="1" spc="-40" dirty="0">
                <a:latin typeface="Arial"/>
                <a:cs typeface="Arial"/>
              </a:rPr>
              <a:t>in </a:t>
            </a:r>
            <a:r>
              <a:rPr sz="2800" b="1" spc="-10" dirty="0">
                <a:latin typeface="Arial"/>
                <a:cs typeface="Arial"/>
              </a:rPr>
              <a:t>the </a:t>
            </a:r>
            <a:r>
              <a:rPr sz="2800" b="1" spc="25" dirty="0">
                <a:latin typeface="Arial"/>
                <a:cs typeface="Arial"/>
              </a:rPr>
              <a:t>two</a:t>
            </a:r>
            <a:r>
              <a:rPr sz="2800" b="1" spc="1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groups</a:t>
            </a:r>
            <a:endParaRPr sz="2800" b="1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32D33E-0A8A-4D41-AADA-7EDF7CE974B5}"/>
              </a:ext>
            </a:extLst>
          </p:cNvPr>
          <p:cNvSpPr txBox="1"/>
          <p:nvPr/>
        </p:nvSpPr>
        <p:spPr>
          <a:xfrm>
            <a:off x="838200" y="736895"/>
            <a:ext cx="5029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4400" spc="-60" dirty="0">
                <a:solidFill>
                  <a:srgbClr val="2F5597"/>
                </a:solidFill>
                <a:latin typeface="Arial"/>
                <a:cs typeface="Arial"/>
              </a:rPr>
              <a:t>Paired</a:t>
            </a:r>
            <a:r>
              <a:rPr lang="en-GB" sz="4400" spc="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35" dirty="0">
                <a:solidFill>
                  <a:srgbClr val="2F5597"/>
                </a:solidFill>
                <a:latin typeface="Arial"/>
                <a:cs typeface="Arial"/>
              </a:rPr>
              <a:t>designs</a:t>
            </a:r>
            <a:endParaRPr lang="en-GB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3854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47800" y="2514600"/>
            <a:ext cx="7162800" cy="3029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tabLst>
                <a:tab pos="97790" algn="l"/>
              </a:tabLst>
            </a:pPr>
            <a:r>
              <a:rPr sz="2800" spc="-50" dirty="0">
                <a:latin typeface="Arial"/>
                <a:cs typeface="Arial"/>
              </a:rPr>
              <a:t>We </a:t>
            </a:r>
            <a:r>
              <a:rPr sz="2800" spc="-40" dirty="0">
                <a:latin typeface="Arial"/>
                <a:cs typeface="Arial"/>
              </a:rPr>
              <a:t>have </a:t>
            </a:r>
            <a:r>
              <a:rPr sz="2800" spc="-20" dirty="0">
                <a:latin typeface="Arial"/>
                <a:cs typeface="Arial"/>
              </a:rPr>
              <a:t>many</a:t>
            </a:r>
            <a:r>
              <a:rPr sz="2800" spc="12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pairs</a:t>
            </a:r>
            <a:endParaRPr sz="2800" dirty="0"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sz="2800" dirty="0">
              <a:latin typeface="Arial"/>
              <a:cs typeface="Arial"/>
            </a:endParaRPr>
          </a:p>
          <a:p>
            <a:pPr marL="285750" marR="5080" indent="-285750">
              <a:buFont typeface="Arial" panose="020B0604020202020204" pitchFamily="34" charset="0"/>
              <a:buChar char="•"/>
              <a:tabLst>
                <a:tab pos="97790" algn="l"/>
              </a:tabLst>
            </a:pPr>
            <a:r>
              <a:rPr sz="2800" spc="-50" dirty="0">
                <a:latin typeface="Arial"/>
                <a:cs typeface="Arial"/>
              </a:rPr>
              <a:t>In </a:t>
            </a:r>
            <a:r>
              <a:rPr sz="2800" spc="-15" dirty="0">
                <a:latin typeface="Arial"/>
                <a:cs typeface="Arial"/>
              </a:rPr>
              <a:t>each </a:t>
            </a:r>
            <a:r>
              <a:rPr sz="2800" spc="-45" dirty="0">
                <a:latin typeface="Arial"/>
                <a:cs typeface="Arial"/>
              </a:rPr>
              <a:t>pair, </a:t>
            </a:r>
            <a:r>
              <a:rPr sz="2800" spc="-25" dirty="0">
                <a:latin typeface="Arial"/>
                <a:cs typeface="Arial"/>
              </a:rPr>
              <a:t>there </a:t>
            </a:r>
            <a:r>
              <a:rPr sz="2800" spc="-40" dirty="0">
                <a:latin typeface="Arial"/>
                <a:cs typeface="Arial"/>
              </a:rPr>
              <a:t>is </a:t>
            </a:r>
            <a:r>
              <a:rPr sz="2800" spc="-20" dirty="0">
                <a:latin typeface="Arial"/>
                <a:cs typeface="Arial"/>
              </a:rPr>
              <a:t>one </a:t>
            </a:r>
            <a:r>
              <a:rPr sz="2800" spc="-5" dirty="0">
                <a:latin typeface="Arial"/>
                <a:cs typeface="Arial"/>
              </a:rPr>
              <a:t>member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25" dirty="0">
                <a:latin typeface="Arial"/>
                <a:cs typeface="Arial"/>
              </a:rPr>
              <a:t>has  </a:t>
            </a:r>
            <a:r>
              <a:rPr sz="2800" spc="-20" dirty="0">
                <a:latin typeface="Arial"/>
                <a:cs typeface="Arial"/>
              </a:rPr>
              <a:t>one </a:t>
            </a:r>
            <a:r>
              <a:rPr sz="2800" spc="-10" dirty="0">
                <a:latin typeface="Arial"/>
                <a:cs typeface="Arial"/>
              </a:rPr>
              <a:t>treatment and </a:t>
            </a:r>
            <a:r>
              <a:rPr sz="2800" spc="-15" dirty="0">
                <a:latin typeface="Arial"/>
                <a:cs typeface="Arial"/>
              </a:rPr>
              <a:t>another </a:t>
            </a:r>
            <a:r>
              <a:rPr sz="2800" spc="10" dirty="0">
                <a:latin typeface="Arial"/>
                <a:cs typeface="Arial"/>
              </a:rPr>
              <a:t>who </a:t>
            </a:r>
            <a:r>
              <a:rPr sz="2800" spc="-25" dirty="0">
                <a:latin typeface="Arial"/>
                <a:cs typeface="Arial"/>
              </a:rPr>
              <a:t>has </a:t>
            </a:r>
            <a:r>
              <a:rPr sz="2800" spc="-15" dirty="0">
                <a:latin typeface="Arial"/>
                <a:cs typeface="Arial"/>
              </a:rPr>
              <a:t>another  </a:t>
            </a:r>
            <a:r>
              <a:rPr sz="2800" spc="-10" dirty="0">
                <a:latin typeface="Arial"/>
                <a:cs typeface="Arial"/>
              </a:rPr>
              <a:t>treatment</a:t>
            </a:r>
            <a:endParaRPr sz="2800" dirty="0">
              <a:latin typeface="Arial"/>
              <a:cs typeface="Arial"/>
            </a:endParaRPr>
          </a:p>
          <a:p>
            <a:endParaRPr sz="2800" dirty="0">
              <a:latin typeface="Arial"/>
              <a:cs typeface="Arial"/>
            </a:endParaRPr>
          </a:p>
          <a:p>
            <a:pPr algn="ctr"/>
            <a:r>
              <a:rPr sz="2800" spc="-35" dirty="0">
                <a:latin typeface="Arial"/>
                <a:cs typeface="Arial"/>
              </a:rPr>
              <a:t>(</a:t>
            </a:r>
            <a:r>
              <a:rPr sz="2800" spc="-35" dirty="0">
                <a:latin typeface="MS UI Gothic"/>
                <a:cs typeface="MS UI Gothic"/>
              </a:rPr>
              <a:t>"</a:t>
            </a:r>
            <a:r>
              <a:rPr sz="2800" spc="-35" dirty="0">
                <a:latin typeface="Arial"/>
                <a:cs typeface="Arial"/>
              </a:rPr>
              <a:t>Treatment</a:t>
            </a:r>
            <a:r>
              <a:rPr sz="2800" spc="-35" dirty="0">
                <a:latin typeface="MS UI Gothic"/>
                <a:cs typeface="MS UI Gothic"/>
              </a:rPr>
              <a:t>" </a:t>
            </a:r>
            <a:r>
              <a:rPr sz="2800" spc="-10" dirty="0">
                <a:latin typeface="Arial"/>
                <a:cs typeface="Arial"/>
              </a:rPr>
              <a:t>can </a:t>
            </a:r>
            <a:r>
              <a:rPr sz="2800" spc="-20" dirty="0">
                <a:latin typeface="Arial"/>
                <a:cs typeface="Arial"/>
              </a:rPr>
              <a:t>mean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15" dirty="0">
                <a:latin typeface="MS UI Gothic"/>
                <a:cs typeface="MS UI Gothic"/>
              </a:rPr>
              <a:t>"</a:t>
            </a:r>
            <a:r>
              <a:rPr sz="2800" spc="-15" dirty="0">
                <a:latin typeface="Arial"/>
                <a:cs typeface="Arial"/>
              </a:rPr>
              <a:t>group</a:t>
            </a:r>
            <a:r>
              <a:rPr sz="2800" spc="-15" dirty="0">
                <a:latin typeface="MS UI Gothic"/>
                <a:cs typeface="MS UI Gothic"/>
              </a:rPr>
              <a:t>"</a:t>
            </a:r>
            <a:r>
              <a:rPr sz="2800" spc="-15" dirty="0"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E8C116-D48F-4FF3-9B73-367F10020EA8}"/>
              </a:ext>
            </a:extLst>
          </p:cNvPr>
          <p:cNvSpPr txBox="1"/>
          <p:nvPr/>
        </p:nvSpPr>
        <p:spPr>
          <a:xfrm>
            <a:off x="838200" y="736895"/>
            <a:ext cx="5943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4400" spc="-60" dirty="0">
                <a:solidFill>
                  <a:srgbClr val="2F5597"/>
                </a:solidFill>
                <a:latin typeface="Arial"/>
                <a:cs typeface="Arial"/>
              </a:rPr>
              <a:t>Paired</a:t>
            </a:r>
            <a:r>
              <a:rPr lang="en-GB" sz="4400" spc="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35" dirty="0">
                <a:solidFill>
                  <a:srgbClr val="2F5597"/>
                </a:solidFill>
                <a:latin typeface="Arial"/>
                <a:cs typeface="Arial"/>
              </a:rPr>
              <a:t>comparisons</a:t>
            </a:r>
            <a:endParaRPr lang="en-GB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7481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524000" y="2819400"/>
            <a:ext cx="6705600" cy="1844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spcBef>
                <a:spcPts val="2080"/>
              </a:spcBef>
            </a:pPr>
            <a:r>
              <a:rPr sz="2800" spc="-135" dirty="0">
                <a:latin typeface="Arial"/>
                <a:cs typeface="Arial"/>
              </a:rPr>
              <a:t>To </a:t>
            </a:r>
            <a:r>
              <a:rPr sz="2800" spc="-10" dirty="0">
                <a:latin typeface="Arial"/>
                <a:cs typeface="Arial"/>
              </a:rPr>
              <a:t>compare </a:t>
            </a:r>
            <a:r>
              <a:rPr sz="2800" spc="30" dirty="0">
                <a:latin typeface="Arial"/>
                <a:cs typeface="Arial"/>
              </a:rPr>
              <a:t>two </a:t>
            </a:r>
            <a:r>
              <a:rPr sz="2800" spc="-5" dirty="0">
                <a:latin typeface="Arial"/>
                <a:cs typeface="Arial"/>
              </a:rPr>
              <a:t>groups, </a:t>
            </a:r>
            <a:r>
              <a:rPr sz="2800" dirty="0">
                <a:latin typeface="Arial"/>
                <a:cs typeface="Arial"/>
              </a:rPr>
              <a:t>we </a:t>
            </a:r>
            <a:r>
              <a:rPr sz="2800" spc="-30" dirty="0">
                <a:latin typeface="Arial"/>
                <a:cs typeface="Arial"/>
              </a:rPr>
              <a:t>use </a:t>
            </a:r>
            <a:endParaRPr lang="en-US" sz="2800" spc="-30" dirty="0">
              <a:latin typeface="Arial"/>
              <a:cs typeface="Arial"/>
            </a:endParaRPr>
          </a:p>
          <a:p>
            <a:pPr marL="12700" marR="5080" algn="ctr">
              <a:spcBef>
                <a:spcPts val="2080"/>
              </a:spcBef>
            </a:pPr>
            <a:r>
              <a:rPr sz="2800" spc="-20" dirty="0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2800" spc="-30" dirty="0">
                <a:solidFill>
                  <a:srgbClr val="C00000"/>
                </a:solidFill>
                <a:latin typeface="Arial"/>
                <a:cs typeface="Arial"/>
              </a:rPr>
              <a:t>mean </a:t>
            </a:r>
            <a:r>
              <a:rPr sz="2800" spc="-10" dirty="0">
                <a:solidFill>
                  <a:srgbClr val="C00000"/>
                </a:solidFill>
                <a:latin typeface="Arial"/>
                <a:cs typeface="Arial"/>
              </a:rPr>
              <a:t>of </a:t>
            </a:r>
            <a:r>
              <a:rPr sz="2800" spc="-15" dirty="0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2800" i="1" spc="-30" dirty="0">
                <a:solidFill>
                  <a:srgbClr val="C00000"/>
                </a:solidFill>
                <a:latin typeface="Arial"/>
                <a:cs typeface="Arial"/>
              </a:rPr>
              <a:t>difference </a:t>
            </a:r>
            <a:endParaRPr lang="en-US" sz="2800" i="1" spc="-3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12700" marR="5080" algn="ctr">
              <a:spcBef>
                <a:spcPts val="2080"/>
              </a:spcBef>
            </a:pPr>
            <a:r>
              <a:rPr sz="2800" spc="-10" dirty="0">
                <a:latin typeface="Arial"/>
                <a:cs typeface="Arial"/>
              </a:rPr>
              <a:t>between </a:t>
            </a:r>
            <a:r>
              <a:rPr sz="2800" spc="-15" dirty="0">
                <a:latin typeface="Arial"/>
                <a:cs typeface="Arial"/>
              </a:rPr>
              <a:t>the </a:t>
            </a:r>
            <a:r>
              <a:rPr sz="2800" spc="30" dirty="0">
                <a:latin typeface="Arial"/>
                <a:cs typeface="Arial"/>
              </a:rPr>
              <a:t>two </a:t>
            </a:r>
            <a:r>
              <a:rPr sz="2800" spc="-15" dirty="0">
                <a:latin typeface="Arial"/>
                <a:cs typeface="Arial"/>
              </a:rPr>
              <a:t>members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25" dirty="0">
                <a:latin typeface="Arial"/>
                <a:cs typeface="Arial"/>
              </a:rPr>
              <a:t>each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pair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489AC1-5140-4185-ACA5-FF4CCD8F7BFD}"/>
              </a:ext>
            </a:extLst>
          </p:cNvPr>
          <p:cNvSpPr txBox="1"/>
          <p:nvPr/>
        </p:nvSpPr>
        <p:spPr>
          <a:xfrm>
            <a:off x="838200" y="736895"/>
            <a:ext cx="5943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4400" spc="-60" dirty="0">
                <a:solidFill>
                  <a:srgbClr val="2F5597"/>
                </a:solidFill>
                <a:latin typeface="Arial"/>
                <a:cs typeface="Arial"/>
              </a:rPr>
              <a:t>Paired</a:t>
            </a:r>
            <a:r>
              <a:rPr lang="en-GB" sz="4400" spc="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35" dirty="0">
                <a:solidFill>
                  <a:srgbClr val="2F5597"/>
                </a:solidFill>
                <a:latin typeface="Arial"/>
                <a:cs typeface="Arial"/>
              </a:rPr>
              <a:t>comparisons</a:t>
            </a:r>
            <a:endParaRPr lang="en-GB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7143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1227</Words>
  <Application>Microsoft Office PowerPoint</Application>
  <PresentationFormat>Custom</PresentationFormat>
  <Paragraphs>213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MS UI Gothic</vt:lpstr>
      <vt:lpstr>Arial</vt:lpstr>
      <vt:lpstr>Arial</vt:lpstr>
      <vt:lpstr>Calibri</vt:lpstr>
      <vt:lpstr>Cambria Math</vt:lpstr>
      <vt:lpstr>Symbol</vt:lpstr>
      <vt:lpstr>Times New Roman</vt:lpstr>
      <vt:lpstr>Office Theme</vt:lpstr>
      <vt:lpstr>C7041 Experimental Design and Analysis</vt:lpstr>
      <vt:lpstr>1.12 two sample tests</vt:lpstr>
      <vt:lpstr>Comparing means</vt:lpstr>
      <vt:lpstr>PowerPoint Presentation</vt:lpstr>
      <vt:lpstr>Paired vs non-paired</vt:lpstr>
      <vt:lpstr>Paired design: Examples</vt:lpstr>
      <vt:lpstr>PowerPoint Presentation</vt:lpstr>
      <vt:lpstr>PowerPoint Presentation</vt:lpstr>
      <vt:lpstr>PowerPoint Presentation</vt:lpstr>
      <vt:lpstr>PowerPoint Presentation</vt:lpstr>
      <vt:lpstr>Example: A &amp; E admissions on 4/20</vt:lpstr>
      <vt:lpstr>Example: A &amp; E admissions on 4/20</vt:lpstr>
      <vt:lpstr>Example: A &amp; E admissions on 4/20</vt:lpstr>
      <vt:lpstr>Calculate differences</vt:lpstr>
      <vt:lpstr>PowerPoint Presentation</vt:lpstr>
      <vt:lpstr>PowerPoint Presentation</vt:lpstr>
      <vt:lpstr>PowerPoint Presentation</vt:lpstr>
      <vt:lpstr>Critical value of 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Data, summarized</vt:lpstr>
      <vt:lpstr>PowerPoint Presentation</vt:lpstr>
      <vt:lpstr>PowerPoint Presentation</vt:lpstr>
      <vt:lpstr>PowerPoint Presentation</vt:lpstr>
      <vt:lpstr>Testing hypotheses about the  difference in two means</vt:lpstr>
      <vt:lpstr>PowerPoint Presentation</vt:lpstr>
      <vt:lpstr>PowerPoint Presentation</vt:lpstr>
      <vt:lpstr>PowerPoint Presentation</vt:lpstr>
      <vt:lpstr>PowerPoint Presentation</vt:lpstr>
      <vt:lpstr>Assumptions of two-sample t-tests</vt:lpstr>
      <vt:lpstr>PowerPoint Presentation</vt:lpstr>
      <vt:lpstr>Relaxing equal variance  assumption: Welch’s t-test</vt:lpstr>
      <vt:lpstr>Relaxing equal variance  assumption: Welch’s t-test</vt:lpstr>
      <vt:lpstr>Relaxing equal variance  assumption: Welch’s t-test</vt:lpstr>
      <vt:lpstr>Relaxing equal variance  assumption: Welch’s t-test</vt:lpstr>
      <vt:lpstr>Relaxing equal variance  assumption: Welch’s t-test</vt:lpstr>
      <vt:lpstr>Relaxing equal variance  assumption: Welch’s t-test</vt:lpstr>
      <vt:lpstr>The wrong way to compare two groups</vt:lpstr>
      <vt:lpstr>The wrong way to compare two groups</vt:lpstr>
      <vt:lpstr>PowerPoint Presentation</vt:lpstr>
      <vt:lpstr>Comparing the variance of two groups</vt:lpstr>
      <vt:lpstr>PowerPoint Presentation</vt:lpstr>
      <vt:lpstr>PowerPoint Presentation</vt:lpstr>
      <vt:lpstr>PowerPoint Presentation</vt:lpstr>
      <vt:lpstr>Levene’s test in 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C7041 Experimental Design and Analysis</dc:title>
  <cp:lastModifiedBy>Ed Harris</cp:lastModifiedBy>
  <cp:revision>17</cp:revision>
  <dcterms:created xsi:type="dcterms:W3CDTF">2020-10-30T09:03:34Z</dcterms:created>
  <dcterms:modified xsi:type="dcterms:W3CDTF">2020-10-30T12:56:18Z</dcterms:modified>
</cp:coreProperties>
</file>