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7" r:id="rId2"/>
    <p:sldId id="308" r:id="rId3"/>
    <p:sldId id="256" r:id="rId4"/>
    <p:sldId id="309" r:id="rId5"/>
    <p:sldId id="310" r:id="rId6"/>
    <p:sldId id="257" r:id="rId7"/>
    <p:sldId id="311" r:id="rId8"/>
    <p:sldId id="312" r:id="rId9"/>
    <p:sldId id="313" r:id="rId10"/>
    <p:sldId id="258" r:id="rId11"/>
    <p:sldId id="314" r:id="rId12"/>
    <p:sldId id="315" r:id="rId13"/>
    <p:sldId id="316" r:id="rId14"/>
    <p:sldId id="259" r:id="rId15"/>
    <p:sldId id="317" r:id="rId16"/>
    <p:sldId id="318" r:id="rId17"/>
    <p:sldId id="319" r:id="rId18"/>
    <p:sldId id="260" r:id="rId19"/>
    <p:sldId id="320" r:id="rId20"/>
    <p:sldId id="321" r:id="rId21"/>
    <p:sldId id="322" r:id="rId22"/>
    <p:sldId id="261" r:id="rId23"/>
    <p:sldId id="323" r:id="rId24"/>
    <p:sldId id="324" r:id="rId25"/>
    <p:sldId id="325" r:id="rId26"/>
    <p:sldId id="262" r:id="rId27"/>
    <p:sldId id="326" r:id="rId28"/>
    <p:sldId id="327" r:id="rId29"/>
    <p:sldId id="328" r:id="rId30"/>
    <p:sldId id="263" r:id="rId31"/>
    <p:sldId id="329" r:id="rId32"/>
    <p:sldId id="330" r:id="rId33"/>
    <p:sldId id="331" r:id="rId34"/>
    <p:sldId id="264" r:id="rId35"/>
    <p:sldId id="332" r:id="rId36"/>
    <p:sldId id="333" r:id="rId37"/>
    <p:sldId id="334" r:id="rId38"/>
    <p:sldId id="265" r:id="rId39"/>
    <p:sldId id="335" r:id="rId40"/>
    <p:sldId id="336" r:id="rId41"/>
    <p:sldId id="337" r:id="rId42"/>
    <p:sldId id="266" r:id="rId43"/>
    <p:sldId id="338" r:id="rId44"/>
    <p:sldId id="339" r:id="rId45"/>
    <p:sldId id="340" r:id="rId46"/>
    <p:sldId id="267" r:id="rId47"/>
    <p:sldId id="341" r:id="rId48"/>
    <p:sldId id="343" r:id="rId49"/>
    <p:sldId id="268" r:id="rId50"/>
    <p:sldId id="344" r:id="rId51"/>
    <p:sldId id="345" r:id="rId52"/>
    <p:sldId id="346" r:id="rId53"/>
    <p:sldId id="347" r:id="rId54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8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1917" y="534081"/>
            <a:ext cx="7494565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i.org/10.1136/bmj.312.7039.1153" TargetMode="External"/><Relationship Id="rId4" Type="http://schemas.openxmlformats.org/officeDocument/2006/relationships/hyperlink" Target="https://doi.org/10.1136/bmj.a316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9" y="1113692"/>
            <a:ext cx="7650993" cy="1406282"/>
          </a:xfrm>
        </p:spPr>
        <p:txBody>
          <a:bodyPr/>
          <a:lstStyle/>
          <a:p>
            <a:pPr algn="ctr"/>
            <a:r>
              <a:rPr lang="en-GB" sz="4569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637214" y="2689674"/>
            <a:ext cx="1134606" cy="40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31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94" y="4987556"/>
            <a:ext cx="2965938" cy="198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265" y="3886201"/>
            <a:ext cx="2532282" cy="308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62" y="3040016"/>
            <a:ext cx="3708803" cy="192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1" y="2751808"/>
            <a:ext cx="2969701" cy="197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031631" y="4791888"/>
            <a:ext cx="1874490" cy="219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0772" y="2078779"/>
            <a:ext cx="487680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80" dirty="0"/>
              <a:t>The </a:t>
            </a:r>
            <a:r>
              <a:rPr lang="en-US" sz="2800" spc="-40" dirty="0"/>
              <a:t>Gaussian</a:t>
            </a:r>
            <a:r>
              <a:rPr sz="2800" spc="55" dirty="0"/>
              <a:t> </a:t>
            </a:r>
            <a:r>
              <a:rPr sz="2800" spc="-30" dirty="0"/>
              <a:t>approximation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3017518"/>
            <a:ext cx="7543799" cy="355674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 marR="5080">
              <a:spcBef>
                <a:spcPts val="775"/>
              </a:spcBef>
            </a:pPr>
            <a:r>
              <a:rPr sz="2400" spc="-35" dirty="0">
                <a:latin typeface="Arial"/>
                <a:cs typeface="Arial"/>
              </a:rPr>
              <a:t>Means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40" dirty="0">
                <a:latin typeface="Arial"/>
                <a:cs typeface="Arial"/>
              </a:rPr>
              <a:t>large </a:t>
            </a:r>
            <a:r>
              <a:rPr sz="2400" spc="-25" dirty="0">
                <a:latin typeface="Arial"/>
                <a:cs typeface="Arial"/>
              </a:rPr>
              <a:t>samples </a:t>
            </a:r>
            <a:r>
              <a:rPr lang="en-US" sz="2400" spc="-60" dirty="0">
                <a:latin typeface="Arial"/>
                <a:cs typeface="Arial"/>
              </a:rPr>
              <a:t>are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lang="en-US" sz="2400" spc="-30" dirty="0">
                <a:latin typeface="Arial"/>
                <a:cs typeface="Arial"/>
              </a:rPr>
              <a:t>Gaussian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distributed</a:t>
            </a:r>
            <a:endParaRPr sz="2400" dirty="0">
              <a:latin typeface="Arial"/>
              <a:cs typeface="Arial"/>
            </a:endParaRPr>
          </a:p>
          <a:p>
            <a:pPr marL="12700">
              <a:spcBef>
                <a:spcPts val="1689"/>
              </a:spcBef>
            </a:pPr>
            <a:r>
              <a:rPr sz="2400" spc="-45" dirty="0">
                <a:latin typeface="Arial"/>
                <a:cs typeface="Arial"/>
              </a:rPr>
              <a:t>Therefore, </a:t>
            </a:r>
            <a:r>
              <a:rPr sz="2400" spc="-15" dirty="0">
                <a:latin typeface="Arial"/>
                <a:cs typeface="Arial"/>
              </a:rPr>
              <a:t>the parametric </a:t>
            </a:r>
            <a:r>
              <a:rPr sz="2400" spc="-10" dirty="0">
                <a:latin typeface="Arial"/>
                <a:cs typeface="Arial"/>
              </a:rPr>
              <a:t>tests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GB" sz="2400" spc="-40" dirty="0">
                <a:latin typeface="Arial"/>
                <a:cs typeface="Arial"/>
              </a:rPr>
              <a:t>large </a:t>
            </a:r>
            <a:r>
              <a:rPr lang="en-GB" sz="2400" spc="-25" dirty="0">
                <a:latin typeface="Arial"/>
                <a:cs typeface="Arial"/>
              </a:rPr>
              <a:t>samples </a:t>
            </a:r>
            <a:r>
              <a:rPr lang="en-GB" sz="2400" spc="10" dirty="0">
                <a:latin typeface="Arial"/>
                <a:cs typeface="Arial"/>
              </a:rPr>
              <a:t>work </a:t>
            </a:r>
            <a:r>
              <a:rPr lang="en-GB" sz="2400" spc="-50" dirty="0">
                <a:latin typeface="Arial"/>
                <a:cs typeface="Arial"/>
              </a:rPr>
              <a:t>relatively</a:t>
            </a:r>
            <a:r>
              <a:rPr lang="en-GB" sz="2400" dirty="0">
                <a:latin typeface="Arial"/>
                <a:cs typeface="Arial"/>
              </a:rPr>
              <a:t> </a:t>
            </a:r>
            <a:r>
              <a:rPr lang="en-GB" sz="2400" spc="-30" dirty="0">
                <a:latin typeface="Arial"/>
                <a:cs typeface="Arial"/>
              </a:rPr>
              <a:t>well,</a:t>
            </a:r>
            <a:r>
              <a:rPr lang="en-GB" sz="2400" spc="-50" dirty="0">
                <a:latin typeface="Arial"/>
                <a:cs typeface="Arial"/>
              </a:rPr>
              <a:t> even </a:t>
            </a:r>
            <a:r>
              <a:rPr lang="en-GB" sz="2400" spc="-15" dirty="0">
                <a:latin typeface="Arial"/>
                <a:cs typeface="Arial"/>
              </a:rPr>
              <a:t>for </a:t>
            </a:r>
            <a:r>
              <a:rPr lang="en-GB" sz="2400" spc="-10" dirty="0">
                <a:latin typeface="Arial"/>
                <a:cs typeface="Arial"/>
              </a:rPr>
              <a:t>non-Gaussian</a:t>
            </a:r>
            <a:r>
              <a:rPr lang="en-GB" sz="2400" spc="-5" dirty="0">
                <a:latin typeface="Arial"/>
                <a:cs typeface="Arial"/>
              </a:rPr>
              <a:t> data</a:t>
            </a:r>
          </a:p>
          <a:p>
            <a:pPr marL="12700">
              <a:spcBef>
                <a:spcPts val="1689"/>
              </a:spcBef>
            </a:pPr>
            <a:r>
              <a:rPr lang="en-GB" sz="2400" spc="-60" dirty="0">
                <a:latin typeface="Arial"/>
                <a:cs typeface="Arial"/>
              </a:rPr>
              <a:t>Rule </a:t>
            </a:r>
            <a:r>
              <a:rPr lang="en-GB" sz="2400" spc="-10" dirty="0">
                <a:latin typeface="Arial"/>
                <a:cs typeface="Arial"/>
              </a:rPr>
              <a:t>of </a:t>
            </a:r>
            <a:r>
              <a:rPr lang="en-GB" sz="2400" spc="5" dirty="0">
                <a:latin typeface="Arial"/>
                <a:cs typeface="Arial"/>
              </a:rPr>
              <a:t>thumb: </a:t>
            </a:r>
            <a:r>
              <a:rPr lang="en-GB" sz="2400" spc="-50" dirty="0">
                <a:latin typeface="Arial"/>
                <a:cs typeface="Arial"/>
              </a:rPr>
              <a:t>if </a:t>
            </a:r>
            <a:r>
              <a:rPr lang="en-GB" sz="2400" i="1" spc="-20" dirty="0">
                <a:latin typeface="Arial"/>
                <a:cs typeface="Arial"/>
              </a:rPr>
              <a:t>n </a:t>
            </a:r>
            <a:r>
              <a:rPr lang="en-GB" sz="2400" spc="45" dirty="0">
                <a:latin typeface="Arial"/>
                <a:cs typeface="Arial"/>
              </a:rPr>
              <a:t>&gt; </a:t>
            </a:r>
            <a:r>
              <a:rPr lang="en-GB" sz="2400" spc="20" dirty="0">
                <a:latin typeface="Arial"/>
                <a:cs typeface="Arial"/>
              </a:rPr>
              <a:t>~50, </a:t>
            </a:r>
            <a:r>
              <a:rPr lang="en-GB" sz="2400" spc="-15" dirty="0">
                <a:latin typeface="Arial"/>
                <a:cs typeface="Arial"/>
              </a:rPr>
              <a:t>the</a:t>
            </a:r>
            <a:r>
              <a:rPr lang="en-GB" sz="2400" spc="40" dirty="0">
                <a:latin typeface="Arial"/>
                <a:cs typeface="Arial"/>
              </a:rPr>
              <a:t> </a:t>
            </a:r>
            <a:r>
              <a:rPr lang="en-GB" sz="2400" spc="-25" dirty="0">
                <a:latin typeface="Arial"/>
                <a:cs typeface="Arial"/>
              </a:rPr>
              <a:t>Gaussian </a:t>
            </a:r>
            <a:r>
              <a:rPr lang="en-GB" sz="2400" spc="-15" dirty="0">
                <a:latin typeface="Arial"/>
                <a:cs typeface="Arial"/>
              </a:rPr>
              <a:t>approximations </a:t>
            </a:r>
            <a:r>
              <a:rPr lang="en-GB" sz="2400" spc="-30" dirty="0">
                <a:latin typeface="Arial"/>
                <a:cs typeface="Arial"/>
              </a:rPr>
              <a:t>may</a:t>
            </a:r>
            <a:r>
              <a:rPr lang="en-GB" sz="2400" spc="-60" dirty="0">
                <a:latin typeface="Arial"/>
                <a:cs typeface="Arial"/>
              </a:rPr>
              <a:t> </a:t>
            </a:r>
            <a:r>
              <a:rPr lang="en-GB" sz="2400" spc="10" dirty="0">
                <a:latin typeface="Arial"/>
                <a:cs typeface="Arial"/>
              </a:rPr>
              <a:t>work.</a:t>
            </a:r>
            <a:endParaRPr lang="en-GB" sz="2400" dirty="0">
              <a:latin typeface="Arial"/>
              <a:cs typeface="Arial"/>
            </a:endParaRPr>
          </a:p>
          <a:p>
            <a:pPr marL="12700">
              <a:spcBef>
                <a:spcPts val="1689"/>
              </a:spcBef>
            </a:pPr>
            <a:endParaRPr lang="en-GB" sz="2400" dirty="0">
              <a:latin typeface="Arial"/>
              <a:cs typeface="Arial"/>
            </a:endParaRPr>
          </a:p>
          <a:p>
            <a:pPr marL="12700">
              <a:spcBef>
                <a:spcPts val="1689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FC7AA2-7124-4F06-8AD8-01D663A3E995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828800" y="2281998"/>
            <a:ext cx="5791200" cy="3465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ctr">
              <a:lnSpc>
                <a:spcPts val="2240"/>
              </a:lnSpc>
              <a:spcBef>
                <a:spcPts val="415"/>
              </a:spcBef>
            </a:pP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Parametric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tests </a:t>
            </a:r>
            <a:r>
              <a:rPr sz="2800" spc="80" dirty="0">
                <a:solidFill>
                  <a:srgbClr val="2F5597"/>
                </a:solidFill>
                <a:latin typeface="Arial"/>
                <a:cs typeface="Arial"/>
              </a:rPr>
              <a:t>- </a:t>
            </a:r>
            <a:r>
              <a:rPr sz="2800" spc="-45" dirty="0">
                <a:solidFill>
                  <a:srgbClr val="2F5597"/>
                </a:solidFill>
                <a:latin typeface="Arial"/>
                <a:cs typeface="Arial"/>
              </a:rPr>
              <a:t>Unequal </a:t>
            </a:r>
            <a:r>
              <a:rPr sz="2800" spc="-50" dirty="0">
                <a:solidFill>
                  <a:srgbClr val="2F5597"/>
                </a:solidFill>
                <a:latin typeface="Arial"/>
                <a:cs typeface="Arial"/>
              </a:rPr>
              <a:t>variance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5000" y="3581400"/>
            <a:ext cx="6096000" cy="22333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2400" spc="-40" dirty="0">
                <a:latin typeface="Arial"/>
                <a:cs typeface="Arial"/>
              </a:rPr>
              <a:t>Welch </a:t>
            </a:r>
            <a:r>
              <a:rPr sz="2400" spc="-20" dirty="0">
                <a:latin typeface="Arial"/>
                <a:cs typeface="Arial"/>
              </a:rPr>
              <a:t>s </a:t>
            </a:r>
            <a:r>
              <a:rPr sz="2400" i="1" spc="15" dirty="0">
                <a:latin typeface="Arial"/>
                <a:cs typeface="Arial"/>
              </a:rPr>
              <a:t>t-</a:t>
            </a:r>
            <a:r>
              <a:rPr sz="2400" spc="15" dirty="0">
                <a:latin typeface="Arial"/>
                <a:cs typeface="Arial"/>
              </a:rPr>
              <a:t>test </a:t>
            </a:r>
            <a:r>
              <a:rPr sz="2400" spc="-45" dirty="0">
                <a:latin typeface="Arial"/>
                <a:cs typeface="Arial"/>
              </a:rPr>
              <a:t>is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ideal.</a:t>
            </a:r>
            <a:endParaRPr sz="2400" dirty="0">
              <a:latin typeface="Arial"/>
              <a:cs typeface="Arial"/>
            </a:endParaRPr>
          </a:p>
          <a:p>
            <a:endParaRPr sz="2400" dirty="0">
              <a:latin typeface="Arial"/>
              <a:cs typeface="Arial"/>
            </a:endParaRPr>
          </a:p>
          <a:p>
            <a:pPr>
              <a:spcBef>
                <a:spcPts val="45"/>
              </a:spcBef>
            </a:pPr>
            <a:endParaRPr sz="2400" dirty="0">
              <a:latin typeface="Arial"/>
              <a:cs typeface="Arial"/>
            </a:endParaRPr>
          </a:p>
          <a:p>
            <a:pPr marL="12700" marR="5080"/>
            <a:r>
              <a:rPr sz="2400" spc="-65" dirty="0">
                <a:latin typeface="Arial"/>
                <a:cs typeface="Arial"/>
              </a:rPr>
              <a:t>If </a:t>
            </a:r>
            <a:r>
              <a:rPr sz="2400" spc="-25" dirty="0">
                <a:latin typeface="Arial"/>
                <a:cs typeface="Arial"/>
              </a:rPr>
              <a:t>sample </a:t>
            </a:r>
            <a:r>
              <a:rPr sz="2400" spc="-50" dirty="0">
                <a:latin typeface="Arial"/>
                <a:cs typeface="Arial"/>
              </a:rPr>
              <a:t>sizes </a:t>
            </a:r>
            <a:r>
              <a:rPr sz="2400" spc="-60" dirty="0">
                <a:latin typeface="Arial"/>
                <a:cs typeface="Arial"/>
              </a:rPr>
              <a:t>are </a:t>
            </a:r>
            <a:r>
              <a:rPr sz="2400" spc="-35" dirty="0">
                <a:latin typeface="Arial"/>
                <a:cs typeface="Arial"/>
              </a:rPr>
              <a:t>equal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30" dirty="0">
                <a:latin typeface="Arial"/>
                <a:cs typeface="Arial"/>
              </a:rPr>
              <a:t>large, </a:t>
            </a:r>
            <a:r>
              <a:rPr sz="2400" spc="-15" dirty="0">
                <a:latin typeface="Arial"/>
                <a:cs typeface="Arial"/>
              </a:rPr>
              <a:t>then </a:t>
            </a:r>
            <a:r>
              <a:rPr sz="2400" spc="-50" dirty="0">
                <a:latin typeface="Arial"/>
                <a:cs typeface="Arial"/>
              </a:rPr>
              <a:t>even a </a:t>
            </a:r>
            <a:r>
              <a:rPr sz="2400" spc="-5" dirty="0">
                <a:latin typeface="Arial"/>
                <a:cs typeface="Arial"/>
              </a:rPr>
              <a:t>ten-fold </a:t>
            </a:r>
            <a:r>
              <a:rPr sz="2400" spc="-35" dirty="0">
                <a:latin typeface="Arial"/>
                <a:cs typeface="Arial"/>
              </a:rPr>
              <a:t>difference </a:t>
            </a:r>
            <a:r>
              <a:rPr sz="2400" spc="-45" dirty="0">
                <a:latin typeface="Arial"/>
                <a:cs typeface="Arial"/>
              </a:rPr>
              <a:t>in  </a:t>
            </a:r>
            <a:r>
              <a:rPr sz="2400" spc="-40" dirty="0">
                <a:latin typeface="Arial"/>
                <a:cs typeface="Arial"/>
              </a:rPr>
              <a:t>variance is </a:t>
            </a:r>
            <a:r>
              <a:rPr sz="2400" i="1" spc="-25" dirty="0">
                <a:latin typeface="Arial"/>
                <a:cs typeface="Arial"/>
              </a:rPr>
              <a:t>approximately </a:t>
            </a:r>
            <a:r>
              <a:rPr sz="2400" spc="-25" dirty="0">
                <a:latin typeface="Arial"/>
                <a:cs typeface="Arial"/>
              </a:rPr>
              <a:t>OK. </a:t>
            </a:r>
            <a:r>
              <a:rPr sz="2400" spc="-35" dirty="0">
                <a:latin typeface="Arial"/>
                <a:cs typeface="Arial"/>
              </a:rPr>
              <a:t>(But  </a:t>
            </a:r>
            <a:r>
              <a:rPr sz="2400" spc="-45" dirty="0">
                <a:latin typeface="Arial"/>
                <a:cs typeface="Arial"/>
              </a:rPr>
              <a:t>Welch’s is </a:t>
            </a:r>
            <a:r>
              <a:rPr sz="2400" spc="-40" dirty="0">
                <a:latin typeface="Arial"/>
                <a:cs typeface="Arial"/>
              </a:rPr>
              <a:t>still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better.)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4C5FD6-51E7-4E19-BDA3-87C4728EBAE1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263987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971800" y="2699345"/>
            <a:ext cx="342900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2800" spc="-50" dirty="0">
                <a:solidFill>
                  <a:srgbClr val="2F5597"/>
                </a:solidFill>
                <a:latin typeface="Arial"/>
                <a:cs typeface="Arial"/>
              </a:rPr>
              <a:t>Data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transformations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0200" y="3970382"/>
            <a:ext cx="6384072" cy="1308948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8415" rIns="0" bIns="0" rtlCol="0">
            <a:spAutoFit/>
          </a:bodyPr>
          <a:lstStyle/>
          <a:p>
            <a:pPr marL="44450" marR="235585" algn="ctr">
              <a:lnSpc>
                <a:spcPct val="101899"/>
              </a:lnSpc>
              <a:spcBef>
                <a:spcPts val="145"/>
              </a:spcBef>
            </a:pPr>
            <a:r>
              <a:rPr sz="2800" spc="-35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data </a:t>
            </a:r>
            <a:r>
              <a:rPr sz="2800" spc="-10" dirty="0">
                <a:latin typeface="Arial"/>
                <a:cs typeface="Arial"/>
              </a:rPr>
              <a:t>transformation changes </a:t>
            </a:r>
            <a:r>
              <a:rPr sz="2800" spc="-15" dirty="0">
                <a:latin typeface="Arial"/>
                <a:cs typeface="Arial"/>
              </a:rPr>
              <a:t>each </a:t>
            </a:r>
            <a:r>
              <a:rPr sz="2800" spc="-5" dirty="0">
                <a:latin typeface="Arial"/>
                <a:cs typeface="Arial"/>
              </a:rPr>
              <a:t>data  </a:t>
            </a:r>
            <a:r>
              <a:rPr sz="2800" spc="5" dirty="0">
                <a:latin typeface="Arial"/>
                <a:cs typeface="Arial"/>
              </a:rPr>
              <a:t>point </a:t>
            </a:r>
            <a:r>
              <a:rPr sz="2800" dirty="0">
                <a:latin typeface="Arial"/>
                <a:cs typeface="Arial"/>
              </a:rPr>
              <a:t>by </a:t>
            </a:r>
            <a:r>
              <a:rPr sz="2800" spc="-5" dirty="0">
                <a:latin typeface="Arial"/>
                <a:cs typeface="Arial"/>
              </a:rPr>
              <a:t>some </a:t>
            </a:r>
            <a:r>
              <a:rPr sz="2800" spc="-15" dirty="0">
                <a:latin typeface="Arial"/>
                <a:cs typeface="Arial"/>
              </a:rPr>
              <a:t>simple </a:t>
            </a:r>
            <a:r>
              <a:rPr sz="2800" spc="-10" dirty="0">
                <a:latin typeface="Arial"/>
                <a:cs typeface="Arial"/>
              </a:rPr>
              <a:t>mathematical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formula.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815F68-2ED1-4CA0-94E7-01DBCD0E77FD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107872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1F19A2F-9B9A-4D06-BB2F-8733668CE6C4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7B7938-AF28-4078-8086-FAF593C93CE5}"/>
              </a:ext>
            </a:extLst>
          </p:cNvPr>
          <p:cNvSpPr txBox="1"/>
          <p:nvPr/>
        </p:nvSpPr>
        <p:spPr>
          <a:xfrm>
            <a:off x="2590800" y="2082127"/>
            <a:ext cx="502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60"/>
              </a:spcBef>
            </a:pPr>
            <a:r>
              <a:rPr lang="en-GB" sz="2800" spc="-20" dirty="0">
                <a:solidFill>
                  <a:srgbClr val="2F5597"/>
                </a:solidFill>
                <a:latin typeface="Arial"/>
                <a:cs typeface="Arial"/>
              </a:rPr>
              <a:t>Log-transformation</a:t>
            </a:r>
            <a:endParaRPr lang="en-GB" sz="2800" dirty="0">
              <a:latin typeface="Arial"/>
              <a:cs typeface="Arial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06F9909-D7D8-4EC5-AABF-87E7F069A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899042"/>
            <a:ext cx="2711180" cy="10645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C15E555-AC0F-432F-8934-ACFF79F15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57250"/>
            <a:ext cx="8718836" cy="303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81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057400" y="1760079"/>
            <a:ext cx="6096000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45" dirty="0">
                <a:latin typeface="Arial"/>
                <a:cs typeface="Arial"/>
              </a:rPr>
              <a:t>Carry </a:t>
            </a:r>
            <a:r>
              <a:rPr sz="2400" spc="-10" dirty="0">
                <a:latin typeface="Arial"/>
                <a:cs typeface="Arial"/>
              </a:rPr>
              <a:t>out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15" dirty="0">
                <a:latin typeface="Arial"/>
                <a:cs typeface="Arial"/>
              </a:rPr>
              <a:t>test </a:t>
            </a:r>
            <a:r>
              <a:rPr sz="2400" spc="-20" dirty="0">
                <a:latin typeface="Arial"/>
                <a:cs typeface="Arial"/>
              </a:rPr>
              <a:t>on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30" dirty="0">
                <a:latin typeface="Arial"/>
                <a:cs typeface="Arial"/>
              </a:rPr>
              <a:t>transformed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data!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F76B92-7BC0-4D10-9074-BDE730B82D4F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6D2BFE7-B9B3-4FA0-AF6E-BE6D66849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86" y="2819400"/>
            <a:ext cx="2848184" cy="369168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40E73E8-C2AE-48BF-B081-2C98CA8CB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209800"/>
            <a:ext cx="4719405" cy="260550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4AA4EA2-9777-4998-977B-0674CEF1F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4953000"/>
            <a:ext cx="4689285" cy="24879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133600" y="2362200"/>
            <a:ext cx="54864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1005" algn="ctr">
              <a:lnSpc>
                <a:spcPct val="100499"/>
              </a:lnSpc>
              <a:spcBef>
                <a:spcPts val="100"/>
              </a:spcBef>
            </a:pP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15" dirty="0">
                <a:latin typeface="Arial"/>
                <a:cs typeface="Arial"/>
              </a:rPr>
              <a:t>log transformation </a:t>
            </a:r>
            <a:r>
              <a:rPr sz="2800" spc="-45" dirty="0">
                <a:latin typeface="Arial"/>
                <a:cs typeface="Arial"/>
              </a:rPr>
              <a:t>is </a:t>
            </a:r>
            <a:r>
              <a:rPr sz="2800" spc="-15" dirty="0">
                <a:latin typeface="Arial"/>
                <a:cs typeface="Arial"/>
              </a:rPr>
              <a:t>often </a:t>
            </a:r>
            <a:r>
              <a:rPr sz="2800" spc="-35" dirty="0">
                <a:latin typeface="Arial"/>
                <a:cs typeface="Arial"/>
              </a:rPr>
              <a:t>useful </a:t>
            </a:r>
            <a:r>
              <a:rPr sz="2800" spc="-10" dirty="0">
                <a:latin typeface="Arial"/>
                <a:cs typeface="Arial"/>
              </a:rPr>
              <a:t>when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5000" y="4038600"/>
            <a:ext cx="7086600" cy="23805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0" marR="108585" indent="-285750">
              <a:lnSpc>
                <a:spcPct val="101099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GB" sz="2400" spc="-15" dirty="0">
                <a:latin typeface="Arial"/>
                <a:cs typeface="Arial"/>
              </a:rPr>
              <a:t>the </a:t>
            </a:r>
            <a:r>
              <a:rPr lang="en-GB" sz="2400" spc="-35" dirty="0">
                <a:latin typeface="Arial"/>
                <a:cs typeface="Arial"/>
              </a:rPr>
              <a:t>variable </a:t>
            </a:r>
            <a:r>
              <a:rPr lang="en-GB" sz="2400" spc="-45" dirty="0">
                <a:latin typeface="Arial"/>
                <a:cs typeface="Arial"/>
              </a:rPr>
              <a:t>is likely </a:t>
            </a:r>
            <a:r>
              <a:rPr lang="en-GB" sz="2400" spc="20" dirty="0">
                <a:latin typeface="Arial"/>
                <a:cs typeface="Arial"/>
              </a:rPr>
              <a:t>to </a:t>
            </a:r>
            <a:r>
              <a:rPr lang="en-GB" sz="2400" spc="-10" dirty="0">
                <a:latin typeface="Arial"/>
                <a:cs typeface="Arial"/>
              </a:rPr>
              <a:t>be </a:t>
            </a:r>
            <a:r>
              <a:rPr lang="en-GB" sz="2400" spc="-15" dirty="0">
                <a:latin typeface="Arial"/>
                <a:cs typeface="Arial"/>
              </a:rPr>
              <a:t>the</a:t>
            </a:r>
            <a:r>
              <a:rPr lang="en-GB" sz="2400" spc="200" dirty="0">
                <a:latin typeface="Arial"/>
                <a:cs typeface="Arial"/>
              </a:rPr>
              <a:t> </a:t>
            </a:r>
            <a:r>
              <a:rPr lang="en-GB" sz="2400" spc="-30" dirty="0">
                <a:latin typeface="Arial"/>
                <a:cs typeface="Arial"/>
              </a:rPr>
              <a:t>result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15" dirty="0">
                <a:latin typeface="Arial"/>
                <a:cs typeface="Arial"/>
              </a:rPr>
              <a:t>multiplication </a:t>
            </a:r>
            <a:r>
              <a:rPr sz="2400" spc="-10" dirty="0">
                <a:latin typeface="Arial"/>
                <a:cs typeface="Arial"/>
              </a:rPr>
              <a:t>or </a:t>
            </a:r>
            <a:r>
              <a:rPr sz="2400" spc="-30" dirty="0">
                <a:latin typeface="Arial"/>
                <a:cs typeface="Arial"/>
              </a:rPr>
              <a:t>division </a:t>
            </a:r>
            <a:r>
              <a:rPr sz="2400" spc="-10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various </a:t>
            </a:r>
            <a:r>
              <a:rPr sz="2400" spc="5" dirty="0">
                <a:latin typeface="Arial"/>
                <a:cs typeface="Arial"/>
              </a:rPr>
              <a:t>components.</a:t>
            </a:r>
            <a:endParaRPr sz="2400" dirty="0">
              <a:latin typeface="Arial"/>
              <a:cs typeface="Arial"/>
            </a:endParaRPr>
          </a:p>
          <a:p>
            <a:pPr marL="298450" marR="376555" indent="-285750">
              <a:lnSpc>
                <a:spcPct val="101099"/>
              </a:lnSpc>
              <a:spcBef>
                <a:spcPts val="590"/>
              </a:spcBef>
              <a:buFont typeface="Arial" panose="020B0604020202020204" pitchFamily="34" charset="0"/>
              <a:buChar char="•"/>
              <a:tabLst>
                <a:tab pos="168910" algn="l"/>
              </a:tabLst>
            </a:pPr>
            <a:r>
              <a:rPr sz="2400" spc="-15" dirty="0">
                <a:latin typeface="Arial"/>
                <a:cs typeface="Arial"/>
              </a:rPr>
              <a:t>the </a:t>
            </a:r>
            <a:r>
              <a:rPr sz="2400" spc="-20" dirty="0">
                <a:latin typeface="Arial"/>
                <a:cs typeface="Arial"/>
              </a:rPr>
              <a:t>frequency </a:t>
            </a:r>
            <a:r>
              <a:rPr sz="2400" spc="-10" dirty="0">
                <a:latin typeface="Arial"/>
                <a:cs typeface="Arial"/>
              </a:rPr>
              <a:t>distribution of </a:t>
            </a:r>
            <a:r>
              <a:rPr sz="2400" spc="-15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data </a:t>
            </a:r>
            <a:r>
              <a:rPr sz="2400" spc="-45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skewed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right</a:t>
            </a:r>
            <a:endParaRPr sz="2400" dirty="0">
              <a:latin typeface="Arial"/>
              <a:cs typeface="Arial"/>
            </a:endParaRPr>
          </a:p>
          <a:p>
            <a:pPr marL="298450" marR="5080" indent="-285750">
              <a:lnSpc>
                <a:spcPct val="101099"/>
              </a:lnSpc>
              <a:spcBef>
                <a:spcPts val="595"/>
              </a:spcBef>
              <a:buFont typeface="Arial" panose="020B0604020202020204" pitchFamily="34" charset="0"/>
              <a:buChar char="•"/>
              <a:tabLst>
                <a:tab pos="168910" algn="l"/>
              </a:tabLst>
            </a:pPr>
            <a:r>
              <a:rPr sz="2400" spc="-15" dirty="0">
                <a:latin typeface="Arial"/>
                <a:cs typeface="Arial"/>
              </a:rPr>
              <a:t>the </a:t>
            </a:r>
            <a:r>
              <a:rPr sz="2400" spc="-30" dirty="0">
                <a:latin typeface="Arial"/>
                <a:cs typeface="Arial"/>
              </a:rPr>
              <a:t>variance </a:t>
            </a:r>
            <a:r>
              <a:rPr sz="2400" spc="-25" dirty="0">
                <a:latin typeface="Arial"/>
                <a:cs typeface="Arial"/>
              </a:rPr>
              <a:t>seems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35" dirty="0">
                <a:latin typeface="Arial"/>
                <a:cs typeface="Arial"/>
              </a:rPr>
              <a:t>increase as </a:t>
            </a:r>
            <a:r>
              <a:rPr sz="2400" spc="-15" dirty="0">
                <a:latin typeface="Arial"/>
                <a:cs typeface="Arial"/>
              </a:rPr>
              <a:t>the </a:t>
            </a:r>
            <a:r>
              <a:rPr sz="2400" spc="-25" dirty="0">
                <a:latin typeface="Arial"/>
                <a:cs typeface="Arial"/>
              </a:rPr>
              <a:t>mean </a:t>
            </a:r>
            <a:r>
              <a:rPr sz="2400" spc="-10" dirty="0">
                <a:latin typeface="Arial"/>
                <a:cs typeface="Arial"/>
              </a:rPr>
              <a:t>gets </a:t>
            </a:r>
            <a:r>
              <a:rPr sz="2400" spc="-30" dirty="0">
                <a:latin typeface="Arial"/>
                <a:cs typeface="Arial"/>
              </a:rPr>
              <a:t>larger </a:t>
            </a:r>
            <a:r>
              <a:rPr sz="2400" spc="-145" dirty="0">
                <a:latin typeface="Arial"/>
                <a:cs typeface="Arial"/>
              </a:rPr>
              <a:t>( </a:t>
            </a:r>
            <a:r>
              <a:rPr sz="2400" spc="-45" dirty="0">
                <a:latin typeface="Arial"/>
                <a:cs typeface="Arial"/>
              </a:rPr>
              <a:t>in </a:t>
            </a:r>
            <a:r>
              <a:rPr sz="2400" spc="-10" dirty="0">
                <a:latin typeface="Arial"/>
                <a:cs typeface="Arial"/>
              </a:rPr>
              <a:t>comparisons  </a:t>
            </a:r>
            <a:r>
              <a:rPr sz="2400" spc="-15" dirty="0">
                <a:latin typeface="Arial"/>
                <a:cs typeface="Arial"/>
              </a:rPr>
              <a:t>across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groups).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4D2E94-9361-496E-9D1C-9E4C1AF1B0B2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71806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990646" y="2008574"/>
            <a:ext cx="7010400" cy="96629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2800" spc="-75" dirty="0">
                <a:solidFill>
                  <a:srgbClr val="2F5597"/>
                </a:solidFill>
                <a:latin typeface="Arial"/>
                <a:cs typeface="Arial"/>
              </a:rPr>
              <a:t>Variance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and </a:t>
            </a: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mean </a:t>
            </a:r>
            <a:r>
              <a:rPr sz="2800" spc="-50" dirty="0">
                <a:solidFill>
                  <a:srgbClr val="2F5597"/>
                </a:solidFill>
                <a:latin typeface="Arial"/>
                <a:cs typeface="Arial"/>
              </a:rPr>
              <a:t>increase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together </a:t>
            </a:r>
            <a:endParaRPr lang="en-US" sz="2800" spc="-15" dirty="0">
              <a:solidFill>
                <a:srgbClr val="2F5597"/>
              </a:solidFill>
              <a:latin typeface="Arial"/>
              <a:cs typeface="Arial"/>
            </a:endParaRPr>
          </a:p>
          <a:p>
            <a:pPr marL="12700" marR="5080">
              <a:spcBef>
                <a:spcPts val="415"/>
              </a:spcBef>
            </a:pPr>
            <a:r>
              <a:rPr sz="2800" spc="65" dirty="0">
                <a:solidFill>
                  <a:srgbClr val="2F5597"/>
                </a:solidFill>
                <a:latin typeface="Arial"/>
                <a:cs typeface="Arial"/>
              </a:rPr>
              <a:t>--&gt;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try the</a:t>
            </a: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log-transform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7994A8-AF8E-457F-A39E-E3B7A9BE8F6D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BAAFF36-AAA9-49B3-824E-A533B4CA3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6" y="3273224"/>
            <a:ext cx="9606028" cy="373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5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F7449283-EA6E-4BA9-8A06-31B2A323E479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17CF3E-7017-4359-AE92-57980A522453}"/>
              </a:ext>
            </a:extLst>
          </p:cNvPr>
          <p:cNvSpPr txBox="1"/>
          <p:nvPr/>
        </p:nvSpPr>
        <p:spPr>
          <a:xfrm>
            <a:off x="2514600" y="2297162"/>
            <a:ext cx="502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algn="ctr">
              <a:lnSpc>
                <a:spcPct val="100000"/>
              </a:lnSpc>
              <a:spcBef>
                <a:spcPts val="135"/>
              </a:spcBef>
            </a:pPr>
            <a:r>
              <a:rPr lang="en-GB" sz="2800" spc="-40" dirty="0">
                <a:solidFill>
                  <a:srgbClr val="2F5597"/>
                </a:solidFill>
                <a:latin typeface="Arial"/>
                <a:cs typeface="Arial"/>
              </a:rPr>
              <a:t>Other</a:t>
            </a:r>
            <a:r>
              <a:rPr lang="en-GB" sz="2800" spc="-1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2800" spc="-30" dirty="0">
                <a:solidFill>
                  <a:srgbClr val="2F5597"/>
                </a:solidFill>
                <a:latin typeface="Arial"/>
                <a:cs typeface="Arial"/>
              </a:rPr>
              <a:t>transformations</a:t>
            </a:r>
            <a:endParaRPr lang="en-GB" sz="2800" dirty="0">
              <a:latin typeface="Arial"/>
              <a:cs typeface="Arial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967BE74-389B-42C0-9A10-9E8BF585B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330" y="3372993"/>
            <a:ext cx="4800600" cy="315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8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215" y="2278502"/>
            <a:ext cx="5705662" cy="91499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ctr">
              <a:spcBef>
                <a:spcPts val="415"/>
              </a:spcBef>
            </a:pPr>
            <a:r>
              <a:rPr sz="2800" spc="-45" dirty="0"/>
              <a:t>Example: </a:t>
            </a:r>
            <a:r>
              <a:rPr sz="2800" spc="-25" dirty="0"/>
              <a:t>Confidence </a:t>
            </a:r>
            <a:r>
              <a:rPr sz="2800" spc="-50" dirty="0"/>
              <a:t>interval  </a:t>
            </a:r>
            <a:r>
              <a:rPr sz="2800" spc="-10" dirty="0"/>
              <a:t>with </a:t>
            </a:r>
            <a:r>
              <a:rPr sz="2800" spc="-15" dirty="0"/>
              <a:t>log-transformed</a:t>
            </a:r>
            <a:r>
              <a:rPr sz="2800" spc="10" dirty="0"/>
              <a:t> </a:t>
            </a:r>
            <a:r>
              <a:rPr sz="2800" spc="-15" dirty="0"/>
              <a:t>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9A671D-89F2-4195-B023-F41797E3C6A7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E91A8B9-AEC5-4936-A317-70FC0336B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677" y="3716866"/>
            <a:ext cx="5791200" cy="329353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2320209" y="3276600"/>
            <a:ext cx="5417979" cy="334129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78740"/>
            <a:r>
              <a:rPr sz="2400" spc="-45" dirty="0">
                <a:latin typeface="Arial"/>
                <a:cs typeface="Arial"/>
              </a:rPr>
              <a:t>Require </a:t>
            </a:r>
            <a:r>
              <a:rPr sz="2400" spc="-15" dirty="0">
                <a:latin typeface="Arial"/>
                <a:cs typeface="Arial"/>
              </a:rPr>
              <a:t>the </a:t>
            </a:r>
            <a:r>
              <a:rPr sz="2400" spc="-30" dirty="0">
                <a:latin typeface="Arial"/>
                <a:cs typeface="Arial"/>
              </a:rPr>
              <a:t>same </a:t>
            </a:r>
            <a:r>
              <a:rPr sz="2400" spc="-20" dirty="0">
                <a:latin typeface="Arial"/>
                <a:cs typeface="Arial"/>
              </a:rPr>
              <a:t>transformation </a:t>
            </a:r>
            <a:r>
              <a:rPr sz="2400" spc="-5" dirty="0">
                <a:latin typeface="Arial"/>
                <a:cs typeface="Arial"/>
              </a:rPr>
              <a:t>be  </a:t>
            </a:r>
            <a:r>
              <a:rPr sz="2400" spc="-15" dirty="0">
                <a:latin typeface="Arial"/>
                <a:cs typeface="Arial"/>
              </a:rPr>
              <a:t>applied </a:t>
            </a:r>
            <a:r>
              <a:rPr sz="2400" spc="25" dirty="0">
                <a:latin typeface="Arial"/>
                <a:cs typeface="Arial"/>
              </a:rPr>
              <a:t>to </a:t>
            </a:r>
            <a:r>
              <a:rPr sz="2400" spc="-20" dirty="0">
                <a:latin typeface="Arial"/>
                <a:cs typeface="Arial"/>
              </a:rPr>
              <a:t>each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individual</a:t>
            </a:r>
            <a:endParaRPr sz="2400" dirty="0">
              <a:latin typeface="Arial"/>
              <a:cs typeface="Arial"/>
            </a:endParaRPr>
          </a:p>
          <a:p>
            <a:endParaRPr sz="2400" dirty="0">
              <a:latin typeface="Arial"/>
              <a:cs typeface="Arial"/>
            </a:endParaRPr>
          </a:p>
          <a:p>
            <a:pPr marR="5080"/>
            <a:r>
              <a:rPr sz="2400" spc="-50" dirty="0">
                <a:latin typeface="Arial"/>
                <a:cs typeface="Arial"/>
              </a:rPr>
              <a:t>Have </a:t>
            </a:r>
            <a:r>
              <a:rPr sz="2400" spc="5" dirty="0">
                <a:latin typeface="Arial"/>
                <a:cs typeface="Arial"/>
              </a:rPr>
              <a:t>one-to-one </a:t>
            </a:r>
            <a:r>
              <a:rPr sz="2400" spc="-10" dirty="0">
                <a:latin typeface="Arial"/>
                <a:cs typeface="Arial"/>
              </a:rPr>
              <a:t>correspondence </a:t>
            </a:r>
            <a:r>
              <a:rPr sz="2400" spc="25" dirty="0">
                <a:latin typeface="Arial"/>
                <a:cs typeface="Arial"/>
              </a:rPr>
              <a:t>to  </a:t>
            </a:r>
            <a:r>
              <a:rPr sz="2400" spc="-35" dirty="0">
                <a:latin typeface="Arial"/>
                <a:cs typeface="Arial"/>
              </a:rPr>
              <a:t>original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values</a:t>
            </a:r>
            <a:endParaRPr lang="en-US" sz="2400" spc="-50" dirty="0">
              <a:latin typeface="Arial"/>
              <a:cs typeface="Arial"/>
            </a:endParaRPr>
          </a:p>
          <a:p>
            <a:pPr marR="5080"/>
            <a:endParaRPr sz="2400" dirty="0">
              <a:latin typeface="Arial"/>
              <a:cs typeface="Arial"/>
            </a:endParaRPr>
          </a:p>
          <a:p>
            <a:r>
              <a:rPr sz="2400" spc="-50" dirty="0">
                <a:latin typeface="Arial"/>
                <a:cs typeface="Arial"/>
              </a:rPr>
              <a:t>Have a </a:t>
            </a:r>
            <a:r>
              <a:rPr sz="2400" dirty="0">
                <a:latin typeface="Arial"/>
                <a:cs typeface="Arial"/>
              </a:rPr>
              <a:t>monotonic </a:t>
            </a:r>
            <a:r>
              <a:rPr sz="2400" spc="-30" dirty="0">
                <a:latin typeface="Arial"/>
                <a:cs typeface="Arial"/>
              </a:rPr>
              <a:t>relationship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GB" sz="2400" spc="-15" dirty="0">
                <a:latin typeface="Arial"/>
                <a:cs typeface="Arial"/>
              </a:rPr>
              <a:t>the </a:t>
            </a:r>
            <a:r>
              <a:rPr lang="en-GB" sz="2400" spc="-35" dirty="0">
                <a:latin typeface="Arial"/>
                <a:cs typeface="Arial"/>
              </a:rPr>
              <a:t>original </a:t>
            </a:r>
            <a:r>
              <a:rPr lang="en-GB" sz="2400" spc="-50" dirty="0">
                <a:latin typeface="Arial"/>
                <a:cs typeface="Arial"/>
              </a:rPr>
              <a:t>values </a:t>
            </a:r>
            <a:r>
              <a:rPr lang="en-GB" sz="2400" spc="-35" dirty="0">
                <a:latin typeface="Arial"/>
                <a:cs typeface="Arial"/>
              </a:rPr>
              <a:t>(e.g., </a:t>
            </a:r>
            <a:r>
              <a:rPr lang="en-GB" sz="2400" spc="-40" dirty="0">
                <a:latin typeface="Arial"/>
                <a:cs typeface="Arial"/>
              </a:rPr>
              <a:t>larger</a:t>
            </a:r>
            <a:r>
              <a:rPr lang="en-GB" sz="2400" spc="140" dirty="0">
                <a:latin typeface="Arial"/>
                <a:cs typeface="Arial"/>
              </a:rPr>
              <a:t> </a:t>
            </a:r>
            <a:r>
              <a:rPr lang="en-GB" sz="2400" spc="-50" dirty="0">
                <a:latin typeface="Arial"/>
                <a:cs typeface="Arial"/>
              </a:rPr>
              <a:t>values </a:t>
            </a:r>
            <a:r>
              <a:rPr lang="en-GB" sz="2400" spc="-25" dirty="0">
                <a:latin typeface="Arial"/>
                <a:cs typeface="Arial"/>
              </a:rPr>
              <a:t>stay</a:t>
            </a:r>
            <a:r>
              <a:rPr lang="en-GB" sz="2400" spc="-70" dirty="0">
                <a:latin typeface="Arial"/>
                <a:cs typeface="Arial"/>
              </a:rPr>
              <a:t> </a:t>
            </a:r>
            <a:r>
              <a:rPr lang="en-GB" sz="2400" spc="-55" dirty="0">
                <a:latin typeface="Arial"/>
                <a:cs typeface="Arial"/>
              </a:rPr>
              <a:t>larger)</a:t>
            </a:r>
            <a:endParaRPr lang="en-GB" sz="2400" dirty="0">
              <a:latin typeface="Arial"/>
              <a:cs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885644-3FAB-47CF-938E-1B71C607CA56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5E5D73-FB38-4C2A-BBC1-47AA58B5E2E8}"/>
              </a:ext>
            </a:extLst>
          </p:cNvPr>
          <p:cNvSpPr txBox="1"/>
          <p:nvPr/>
        </p:nvSpPr>
        <p:spPr>
          <a:xfrm>
            <a:off x="2514599" y="2039963"/>
            <a:ext cx="502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GB" sz="2800" spc="-100" dirty="0">
                <a:solidFill>
                  <a:srgbClr val="2F5597"/>
                </a:solidFill>
                <a:latin typeface="Arial"/>
                <a:cs typeface="Arial"/>
              </a:rPr>
              <a:t>Valid</a:t>
            </a:r>
            <a:r>
              <a:rPr lang="en-GB" sz="2800" spc="-1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2800" spc="-25" dirty="0">
                <a:solidFill>
                  <a:srgbClr val="2F5597"/>
                </a:solidFill>
                <a:latin typeface="Arial"/>
                <a:cs typeface="Arial"/>
              </a:rPr>
              <a:t>transformations...</a:t>
            </a:r>
            <a:endParaRPr lang="en-GB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752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2BCA6CA-9855-4BE4-BFB4-C86C8CF3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69" y="1066800"/>
            <a:ext cx="8540261" cy="703141"/>
          </a:xfrm>
        </p:spPr>
        <p:txBody>
          <a:bodyPr/>
          <a:lstStyle/>
          <a:p>
            <a:pPr algn="ctr"/>
            <a:r>
              <a:rPr lang="en-GB" sz="4569" dirty="0"/>
              <a:t>1.13 Violating assumptions</a:t>
            </a:r>
          </a:p>
        </p:txBody>
      </p:sp>
      <p:pic>
        <p:nvPicPr>
          <p:cNvPr id="1026" name="Picture 2" descr="xkcd: Types of Approximation">
            <a:extLst>
              <a:ext uri="{FF2B5EF4-FFF2-40B4-BE49-F238E27FC236}">
                <a16:creationId xmlns:a16="http://schemas.microsoft.com/office/drawing/2014/main" id="{5E9D848B-1DF2-4A81-A538-77EECB7FB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97777"/>
            <a:ext cx="6772275" cy="420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/>
          <p:nvPr/>
        </p:nvSpPr>
        <p:spPr>
          <a:xfrm>
            <a:off x="1981200" y="3505200"/>
            <a:ext cx="5867400" cy="29719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/>
            <a:r>
              <a:rPr sz="2400" spc="-5" dirty="0">
                <a:latin typeface="Arial"/>
                <a:cs typeface="Arial"/>
              </a:rPr>
              <a:t>Must </a:t>
            </a:r>
            <a:r>
              <a:rPr sz="2400" spc="-15" dirty="0">
                <a:latin typeface="Arial"/>
                <a:cs typeface="Arial"/>
              </a:rPr>
              <a:t>transform </a:t>
            </a:r>
            <a:r>
              <a:rPr sz="2400" spc="-20" dirty="0">
                <a:latin typeface="Arial"/>
                <a:cs typeface="Arial"/>
              </a:rPr>
              <a:t>each </a:t>
            </a:r>
            <a:r>
              <a:rPr sz="2400" spc="-30" dirty="0">
                <a:latin typeface="Arial"/>
                <a:cs typeface="Arial"/>
              </a:rPr>
              <a:t>individual </a:t>
            </a:r>
            <a:r>
              <a:rPr sz="2400" spc="-45" dirty="0">
                <a:latin typeface="Arial"/>
                <a:cs typeface="Arial"/>
              </a:rPr>
              <a:t>in </a:t>
            </a:r>
            <a:r>
              <a:rPr sz="2400" spc="-15" dirty="0">
                <a:latin typeface="Arial"/>
                <a:cs typeface="Arial"/>
              </a:rPr>
              <a:t>the </a:t>
            </a:r>
            <a:r>
              <a:rPr sz="2400" spc="-25" dirty="0">
                <a:latin typeface="Arial"/>
                <a:cs typeface="Arial"/>
              </a:rPr>
              <a:t>same </a:t>
            </a:r>
            <a:r>
              <a:rPr sz="2400" spc="-20" dirty="0">
                <a:latin typeface="Arial"/>
                <a:cs typeface="Arial"/>
              </a:rPr>
              <a:t>way</a:t>
            </a:r>
            <a:endParaRPr sz="2400" dirty="0">
              <a:latin typeface="Arial"/>
              <a:cs typeface="Arial"/>
            </a:endParaRPr>
          </a:p>
          <a:p>
            <a:endParaRPr sz="2400" dirty="0">
              <a:latin typeface="Arial"/>
              <a:cs typeface="Arial"/>
            </a:endParaRPr>
          </a:p>
          <a:p>
            <a:pPr marL="12700" marR="376555"/>
            <a:r>
              <a:rPr sz="2400" spc="-50" dirty="0">
                <a:latin typeface="Arial"/>
                <a:cs typeface="Arial"/>
              </a:rPr>
              <a:t>The </a:t>
            </a:r>
            <a:r>
              <a:rPr sz="2400" spc="-10" dirty="0">
                <a:latin typeface="Arial"/>
                <a:cs typeface="Arial"/>
              </a:rPr>
              <a:t>transformed </a:t>
            </a:r>
            <a:r>
              <a:rPr sz="2400" spc="-45" dirty="0">
                <a:latin typeface="Arial"/>
                <a:cs typeface="Arial"/>
              </a:rPr>
              <a:t>values </a:t>
            </a:r>
            <a:r>
              <a:rPr sz="2400" dirty="0">
                <a:latin typeface="Arial"/>
                <a:cs typeface="Arial"/>
              </a:rPr>
              <a:t>must </a:t>
            </a:r>
            <a:r>
              <a:rPr sz="2400" spc="-35" dirty="0">
                <a:latin typeface="Arial"/>
                <a:cs typeface="Arial"/>
              </a:rPr>
              <a:t>still </a:t>
            </a:r>
            <a:r>
              <a:rPr sz="2400" spc="-20" dirty="0">
                <a:latin typeface="Arial"/>
                <a:cs typeface="Arial"/>
              </a:rPr>
              <a:t>carry biological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meaning.</a:t>
            </a:r>
            <a:endParaRPr sz="2400" dirty="0">
              <a:latin typeface="Arial"/>
              <a:cs typeface="Arial"/>
            </a:endParaRPr>
          </a:p>
          <a:p>
            <a:endParaRPr sz="2400" dirty="0">
              <a:latin typeface="Arial"/>
              <a:cs typeface="Arial"/>
            </a:endParaRPr>
          </a:p>
          <a:p>
            <a:pPr marL="12700" marR="99060"/>
            <a:r>
              <a:rPr sz="2400" spc="-80" dirty="0">
                <a:latin typeface="Arial"/>
                <a:cs typeface="Arial"/>
              </a:rPr>
              <a:t>You </a:t>
            </a:r>
            <a:r>
              <a:rPr sz="2400" spc="-35" dirty="0">
                <a:latin typeface="Arial"/>
                <a:cs typeface="Arial"/>
              </a:rPr>
              <a:t>CANNOT </a:t>
            </a:r>
            <a:r>
              <a:rPr sz="2400" spc="-10" dirty="0">
                <a:latin typeface="Arial"/>
                <a:cs typeface="Arial"/>
              </a:rPr>
              <a:t>keep </a:t>
            </a:r>
            <a:r>
              <a:rPr sz="2400" spc="-20" dirty="0">
                <a:latin typeface="Arial"/>
                <a:cs typeface="Arial"/>
              </a:rPr>
              <a:t>trying </a:t>
            </a:r>
            <a:r>
              <a:rPr sz="2400" spc="-15" dirty="0">
                <a:latin typeface="Arial"/>
                <a:cs typeface="Arial"/>
              </a:rPr>
              <a:t>transformations </a:t>
            </a:r>
            <a:r>
              <a:rPr sz="2400" spc="-25" dirty="0">
                <a:latin typeface="Arial"/>
                <a:cs typeface="Arial"/>
              </a:rPr>
              <a:t>until </a:t>
            </a:r>
            <a:r>
              <a:rPr sz="2400" i="1" spc="-55" dirty="0">
                <a:latin typeface="Arial"/>
                <a:cs typeface="Arial"/>
              </a:rPr>
              <a:t>P</a:t>
            </a:r>
            <a:r>
              <a:rPr sz="2400" i="1" spc="4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&lt;0.05!!!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2AEB1C-8351-43D4-9CDA-620E75A64BFE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0B3CCE-C838-4985-A740-74F09EF3741C}"/>
              </a:ext>
            </a:extLst>
          </p:cNvPr>
          <p:cNvSpPr txBox="1"/>
          <p:nvPr/>
        </p:nvSpPr>
        <p:spPr>
          <a:xfrm>
            <a:off x="2133600" y="2514600"/>
            <a:ext cx="502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GB" sz="2800" spc="-30" dirty="0">
                <a:solidFill>
                  <a:srgbClr val="2F5597"/>
                </a:solidFill>
                <a:latin typeface="Arial"/>
                <a:cs typeface="Arial"/>
              </a:rPr>
              <a:t>Choosing</a:t>
            </a:r>
            <a:r>
              <a:rPr lang="en-GB" sz="2800" spc="-1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2800" spc="-30" dirty="0">
                <a:solidFill>
                  <a:srgbClr val="2F5597"/>
                </a:solidFill>
                <a:latin typeface="Arial"/>
                <a:cs typeface="Arial"/>
              </a:rPr>
              <a:t>transformations</a:t>
            </a:r>
            <a:endParaRPr lang="en-GB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961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/>
          <p:nvPr/>
        </p:nvSpPr>
        <p:spPr>
          <a:xfrm>
            <a:off x="1828800" y="3581400"/>
            <a:ext cx="6476683" cy="22333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/>
            <a:r>
              <a:rPr sz="2400" spc="-35" dirty="0">
                <a:latin typeface="Arial"/>
                <a:cs typeface="Arial"/>
              </a:rPr>
              <a:t>Assume </a:t>
            </a:r>
            <a:r>
              <a:rPr sz="2400" spc="-50" dirty="0">
                <a:latin typeface="Arial"/>
                <a:cs typeface="Arial"/>
              </a:rPr>
              <a:t>less </a:t>
            </a:r>
            <a:r>
              <a:rPr sz="2400" dirty="0">
                <a:latin typeface="Arial"/>
                <a:cs typeface="Arial"/>
              </a:rPr>
              <a:t>about </a:t>
            </a:r>
            <a:r>
              <a:rPr sz="2400" spc="-20" dirty="0">
                <a:latin typeface="Arial"/>
                <a:cs typeface="Arial"/>
              </a:rPr>
              <a:t>the </a:t>
            </a:r>
            <a:r>
              <a:rPr sz="2400" spc="-35" dirty="0">
                <a:latin typeface="Arial"/>
                <a:cs typeface="Arial"/>
              </a:rPr>
              <a:t>underlying </a:t>
            </a:r>
            <a:r>
              <a:rPr sz="2400" spc="-15" dirty="0">
                <a:latin typeface="Arial"/>
                <a:cs typeface="Arial"/>
              </a:rPr>
              <a:t>distributions</a:t>
            </a:r>
            <a:endParaRPr sz="2400" dirty="0">
              <a:latin typeface="Arial"/>
              <a:cs typeface="Arial"/>
            </a:endParaRPr>
          </a:p>
          <a:p>
            <a:endParaRPr sz="2400" dirty="0">
              <a:latin typeface="Arial"/>
              <a:cs typeface="Arial"/>
            </a:endParaRPr>
          </a:p>
          <a:p>
            <a:pPr marL="12700"/>
            <a:r>
              <a:rPr sz="2400" spc="-40" dirty="0">
                <a:latin typeface="Arial"/>
                <a:cs typeface="Arial"/>
              </a:rPr>
              <a:t>Also </a:t>
            </a:r>
            <a:r>
              <a:rPr sz="2400" spc="-35" dirty="0">
                <a:latin typeface="Arial"/>
                <a:cs typeface="Arial"/>
              </a:rPr>
              <a:t>called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"distribution-free"</a:t>
            </a:r>
            <a:endParaRPr sz="2400" dirty="0">
              <a:latin typeface="Arial"/>
              <a:cs typeface="Arial"/>
            </a:endParaRPr>
          </a:p>
          <a:p>
            <a:endParaRPr sz="2400" dirty="0">
              <a:latin typeface="Arial"/>
              <a:cs typeface="Arial"/>
            </a:endParaRPr>
          </a:p>
          <a:p>
            <a:pPr marL="12700" marR="151765"/>
            <a:r>
              <a:rPr sz="2400" spc="-20" dirty="0">
                <a:latin typeface="Arial"/>
                <a:cs typeface="Arial"/>
              </a:rPr>
              <a:t>"Parametric" </a:t>
            </a:r>
            <a:r>
              <a:rPr sz="2400" spc="-5" dirty="0">
                <a:latin typeface="Arial"/>
                <a:cs typeface="Arial"/>
              </a:rPr>
              <a:t>methods </a:t>
            </a:r>
            <a:r>
              <a:rPr sz="2400" spc="-35" dirty="0">
                <a:latin typeface="Arial"/>
                <a:cs typeface="Arial"/>
              </a:rPr>
              <a:t>assume </a:t>
            </a:r>
            <a:r>
              <a:rPr sz="2400" spc="-65" dirty="0">
                <a:latin typeface="Arial"/>
                <a:cs typeface="Arial"/>
              </a:rPr>
              <a:t>a </a:t>
            </a:r>
            <a:r>
              <a:rPr sz="2400" spc="-15" dirty="0">
                <a:latin typeface="Arial"/>
                <a:cs typeface="Arial"/>
              </a:rPr>
              <a:t>distribution </a:t>
            </a:r>
            <a:r>
              <a:rPr sz="2400" spc="-10" dirty="0">
                <a:latin typeface="Arial"/>
                <a:cs typeface="Arial"/>
              </a:rPr>
              <a:t>or </a:t>
            </a:r>
            <a:r>
              <a:rPr sz="2400" spc="-65" dirty="0">
                <a:latin typeface="Arial"/>
                <a:cs typeface="Arial"/>
              </a:rPr>
              <a:t>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parameter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C01799-BFE9-4EAC-86EA-F593A9875904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D56B8E-1C60-4EE5-8AF1-F921D2D1B965}"/>
              </a:ext>
            </a:extLst>
          </p:cNvPr>
          <p:cNvSpPr txBox="1"/>
          <p:nvPr/>
        </p:nvSpPr>
        <p:spPr>
          <a:xfrm>
            <a:off x="2133600" y="2365523"/>
            <a:ext cx="502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GB" sz="2800" spc="-20" dirty="0">
                <a:solidFill>
                  <a:srgbClr val="2F5597"/>
                </a:solidFill>
                <a:latin typeface="Arial"/>
                <a:cs typeface="Arial"/>
              </a:rPr>
              <a:t>Non-parametric</a:t>
            </a:r>
            <a:r>
              <a:rPr lang="en-GB" sz="2800" spc="-1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2800" spc="-10" dirty="0">
                <a:solidFill>
                  <a:srgbClr val="2F5597"/>
                </a:solidFill>
                <a:latin typeface="Arial"/>
                <a:cs typeface="Arial"/>
              </a:rPr>
              <a:t>methods</a:t>
            </a:r>
            <a:endParaRPr lang="en-GB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8878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8E8498AA-0D57-4C0B-A256-5CC5B1AD3B9A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56836-53D5-4B86-97FB-8E7862EAC192}"/>
              </a:ext>
            </a:extLst>
          </p:cNvPr>
          <p:cNvSpPr txBox="1"/>
          <p:nvPr/>
        </p:nvSpPr>
        <p:spPr>
          <a:xfrm>
            <a:off x="2514600" y="2322989"/>
            <a:ext cx="502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GB" sz="2800" spc="-50" dirty="0">
                <a:solidFill>
                  <a:srgbClr val="2F5597"/>
                </a:solidFill>
                <a:latin typeface="Arial"/>
                <a:cs typeface="Arial"/>
              </a:rPr>
              <a:t>Sign</a:t>
            </a:r>
            <a:r>
              <a:rPr lang="en-GB" sz="2800" spc="-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2800" spc="-10" dirty="0">
                <a:solidFill>
                  <a:srgbClr val="2F5597"/>
                </a:solidFill>
                <a:latin typeface="Arial"/>
                <a:cs typeface="Arial"/>
              </a:rPr>
              <a:t>test</a:t>
            </a:r>
            <a:endParaRPr lang="en-GB" sz="2800" dirty="0"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A678D4-DDAD-45AE-BC71-DD43E5C53ED9}"/>
              </a:ext>
            </a:extLst>
          </p:cNvPr>
          <p:cNvSpPr txBox="1"/>
          <p:nvPr/>
        </p:nvSpPr>
        <p:spPr>
          <a:xfrm>
            <a:off x="1676400" y="3218032"/>
            <a:ext cx="685800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0" i="0" u="none" strike="noStrike" baseline="0" dirty="0">
                <a:latin typeface="HelveticaNeue-Light"/>
              </a:rPr>
              <a:t>Non-parametric test</a:t>
            </a:r>
          </a:p>
          <a:p>
            <a:pPr algn="l"/>
            <a:endParaRPr lang="en-GB" sz="2400" b="0" i="0" u="none" strike="noStrike" baseline="0" dirty="0">
              <a:latin typeface="HelveticaNeue-Light"/>
            </a:endParaRPr>
          </a:p>
          <a:p>
            <a:pPr algn="l"/>
            <a:r>
              <a:rPr lang="en-GB" sz="2400" b="0" i="0" u="none" strike="noStrike" baseline="0" dirty="0">
                <a:latin typeface="HelveticaNeue-Light"/>
              </a:rPr>
              <a:t>Compares data from one sample to a constant</a:t>
            </a:r>
          </a:p>
          <a:p>
            <a:pPr algn="l"/>
            <a:endParaRPr lang="en-GB" sz="2400" b="0" i="0" u="none" strike="noStrike" baseline="0" dirty="0">
              <a:latin typeface="HelveticaNeue-Light"/>
            </a:endParaRPr>
          </a:p>
          <a:p>
            <a:pPr algn="l"/>
            <a:r>
              <a:rPr lang="en-GB" sz="2400" b="0" i="0" u="none" strike="noStrike" baseline="0" dirty="0">
                <a:latin typeface="HelveticaNeue-Light"/>
              </a:rPr>
              <a:t>Simple: for each data point, record whether individual is above (+) or below (–) the hypothesized constant.</a:t>
            </a:r>
          </a:p>
          <a:p>
            <a:pPr algn="l"/>
            <a:endParaRPr lang="en-GB" sz="2400" b="0" i="0" u="none" strike="noStrike" baseline="0" dirty="0">
              <a:latin typeface="HelveticaNeue-Light"/>
            </a:endParaRPr>
          </a:p>
          <a:p>
            <a:pPr algn="l"/>
            <a:r>
              <a:rPr lang="en-GB" sz="2400" b="0" i="0" u="none" strike="noStrike" baseline="0" dirty="0">
                <a:latin typeface="HelveticaNeue-Light"/>
              </a:rPr>
              <a:t>Use a binomial test to compare result to 1/2.</a:t>
            </a:r>
            <a:endParaRPr lang="en-GB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6800" y="2245981"/>
            <a:ext cx="7494565" cy="3763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080" algn="ctr"/>
            <a:r>
              <a:rPr spc="-45" dirty="0"/>
              <a:t>Example: Polygamy </a:t>
            </a:r>
            <a:r>
              <a:rPr spc="-20" dirty="0"/>
              <a:t>and </a:t>
            </a:r>
            <a:r>
              <a:rPr spc="-25" dirty="0"/>
              <a:t>the </a:t>
            </a:r>
            <a:r>
              <a:rPr spc="-40" dirty="0"/>
              <a:t>origin </a:t>
            </a:r>
            <a:r>
              <a:rPr spc="-20" dirty="0"/>
              <a:t>of</a:t>
            </a:r>
            <a:r>
              <a:rPr spc="55" dirty="0"/>
              <a:t> </a:t>
            </a:r>
            <a:r>
              <a:rPr spc="-30" dirty="0"/>
              <a:t>species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57400" y="3810000"/>
            <a:ext cx="6172200" cy="911146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R="5080" algn="ctr"/>
            <a:r>
              <a:rPr sz="2800" spc="-70" dirty="0">
                <a:latin typeface="Arial"/>
                <a:cs typeface="Arial"/>
              </a:rPr>
              <a:t>Is </a:t>
            </a:r>
            <a:r>
              <a:rPr sz="2800" spc="-25" dirty="0">
                <a:latin typeface="Arial"/>
                <a:cs typeface="Arial"/>
              </a:rPr>
              <a:t>polygamy </a:t>
            </a:r>
            <a:r>
              <a:rPr sz="2800" spc="-20" dirty="0">
                <a:latin typeface="Arial"/>
                <a:cs typeface="Arial"/>
              </a:rPr>
              <a:t>associated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spc="-40" dirty="0">
                <a:latin typeface="Arial"/>
                <a:cs typeface="Arial"/>
              </a:rPr>
              <a:t>higher </a:t>
            </a:r>
            <a:r>
              <a:rPr sz="2800" spc="-10" dirty="0">
                <a:latin typeface="Arial"/>
                <a:cs typeface="Arial"/>
              </a:rPr>
              <a:t>or </a:t>
            </a:r>
            <a:r>
              <a:rPr sz="2800" spc="-25" dirty="0">
                <a:latin typeface="Arial"/>
                <a:cs typeface="Arial"/>
              </a:rPr>
              <a:t>lower </a:t>
            </a:r>
            <a:r>
              <a:rPr sz="2800" spc="-20" dirty="0">
                <a:latin typeface="Arial"/>
                <a:cs typeface="Arial"/>
              </a:rPr>
              <a:t>speciation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rates?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2C0343-6BC5-4981-808D-45CF921442FC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103848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2819400" y="4876800"/>
            <a:ext cx="542925" cy="2984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750" spc="-65" dirty="0">
                <a:solidFill>
                  <a:srgbClr val="C55A11"/>
                </a:solidFill>
                <a:latin typeface="Arial"/>
                <a:cs typeface="Arial"/>
              </a:rPr>
              <a:t>D</a:t>
            </a:r>
            <a:r>
              <a:rPr sz="1750" spc="-50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sz="1750" spc="30" dirty="0">
                <a:solidFill>
                  <a:srgbClr val="C55A11"/>
                </a:solidFill>
                <a:latin typeface="Arial"/>
                <a:cs typeface="Arial"/>
              </a:rPr>
              <a:t>t</a:t>
            </a:r>
            <a:r>
              <a:rPr sz="1750" spc="-60" dirty="0">
                <a:solidFill>
                  <a:srgbClr val="C55A11"/>
                </a:solidFill>
                <a:latin typeface="Arial"/>
                <a:cs typeface="Arial"/>
              </a:rPr>
              <a:t>a</a:t>
            </a:r>
            <a:r>
              <a:rPr sz="1750" spc="10" dirty="0">
                <a:solidFill>
                  <a:srgbClr val="C55A11"/>
                </a:solidFill>
                <a:latin typeface="Arial"/>
                <a:cs typeface="Arial"/>
              </a:rPr>
              <a:t>: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39FB0A-02AF-4659-9BCB-0EF704A76C5E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pic>
        <p:nvPicPr>
          <p:cNvPr id="38" name="Picture 2" descr="Charles Darwin: 5 Facts About the Father of Evolution - Biography">
            <a:extLst>
              <a:ext uri="{FF2B5EF4-FFF2-40B4-BE49-F238E27FC236}">
                <a16:creationId xmlns:a16="http://schemas.microsoft.com/office/drawing/2014/main" id="{7BC5918D-EE82-4813-8D8D-24368AA8B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2178">
            <a:off x="1878389" y="2209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6A174F0-D9F0-4DF0-9E5B-E9D1FB0EB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793253"/>
            <a:ext cx="4908626" cy="560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47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2743200" y="1672509"/>
            <a:ext cx="4868012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2800" spc="-8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2800" spc="-50" dirty="0">
                <a:solidFill>
                  <a:srgbClr val="2F5597"/>
                </a:solidFill>
                <a:latin typeface="Arial"/>
                <a:cs typeface="Arial"/>
              </a:rPr>
              <a:t>differences </a:t>
            </a:r>
            <a:r>
              <a:rPr sz="2800" spc="-80" dirty="0">
                <a:solidFill>
                  <a:srgbClr val="2F5597"/>
                </a:solidFill>
                <a:latin typeface="Arial"/>
                <a:cs typeface="Arial"/>
              </a:rPr>
              <a:t>are </a:t>
            </a:r>
            <a:r>
              <a:rPr sz="2800" spc="5" dirty="0">
                <a:solidFill>
                  <a:srgbClr val="2F5597"/>
                </a:solidFill>
                <a:latin typeface="Arial"/>
                <a:cs typeface="Arial"/>
              </a:rPr>
              <a:t>not</a:t>
            </a:r>
            <a:r>
              <a:rPr lang="en-US" sz="2800" spc="14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normal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32BF70-CC02-4094-B925-4CA3B5C07544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8D10DC8-E4EE-4202-9BF1-B7F09209C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341788"/>
            <a:ext cx="3797495" cy="94619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225F4AE-911B-4614-B04A-A50774118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514600"/>
            <a:ext cx="5257800" cy="460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00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1900" y="2362200"/>
            <a:ext cx="251460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70" dirty="0"/>
              <a:t>H</a:t>
            </a:r>
            <a:r>
              <a:rPr sz="2800" spc="-50" dirty="0"/>
              <a:t>y</a:t>
            </a:r>
            <a:r>
              <a:rPr sz="2800" spc="45" dirty="0"/>
              <a:t>p</a:t>
            </a:r>
            <a:r>
              <a:rPr sz="2800" spc="5" dirty="0"/>
              <a:t>o</a:t>
            </a:r>
            <a:r>
              <a:rPr sz="2800" spc="45" dirty="0"/>
              <a:t>t</a:t>
            </a:r>
            <a:r>
              <a:rPr sz="2800" spc="-45" dirty="0"/>
              <a:t>h</a:t>
            </a:r>
            <a:r>
              <a:rPr sz="2800" spc="-85" dirty="0"/>
              <a:t>e</a:t>
            </a:r>
            <a:r>
              <a:rPr sz="2800" spc="-40" dirty="0"/>
              <a:t>s</a:t>
            </a:r>
            <a:r>
              <a:rPr sz="2800" spc="-85" dirty="0"/>
              <a:t>e</a:t>
            </a:r>
            <a:r>
              <a:rPr sz="2800" spc="-30" dirty="0"/>
              <a:t>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676400" y="3429814"/>
            <a:ext cx="6372861" cy="22233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 marR="59690">
              <a:lnSpc>
                <a:spcPct val="100299"/>
              </a:lnSpc>
              <a:spcBef>
                <a:spcPts val="130"/>
              </a:spcBef>
            </a:pPr>
            <a:r>
              <a:rPr sz="2400" spc="-5" dirty="0">
                <a:latin typeface="Arial"/>
                <a:cs typeface="Arial"/>
              </a:rPr>
              <a:t>H</a:t>
            </a:r>
            <a:r>
              <a:rPr sz="2400" spc="-7" baseline="-18518" dirty="0">
                <a:latin typeface="Arial"/>
                <a:cs typeface="Arial"/>
              </a:rPr>
              <a:t>0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spc="-55" dirty="0">
                <a:latin typeface="Arial"/>
                <a:cs typeface="Arial"/>
              </a:rPr>
              <a:t>The </a:t>
            </a:r>
            <a:r>
              <a:rPr sz="2400" spc="-25" dirty="0">
                <a:latin typeface="Arial"/>
                <a:cs typeface="Arial"/>
              </a:rPr>
              <a:t>median </a:t>
            </a:r>
            <a:r>
              <a:rPr sz="2400" spc="-30" dirty="0">
                <a:latin typeface="Arial"/>
                <a:cs typeface="Arial"/>
              </a:rPr>
              <a:t>difference </a:t>
            </a:r>
            <a:r>
              <a:rPr sz="2400" spc="-40" dirty="0">
                <a:latin typeface="Arial"/>
                <a:cs typeface="Arial"/>
              </a:rPr>
              <a:t>in </a:t>
            </a:r>
            <a:r>
              <a:rPr sz="2400" spc="-15" dirty="0">
                <a:latin typeface="Arial"/>
                <a:cs typeface="Arial"/>
              </a:rPr>
              <a:t>number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20" dirty="0">
                <a:latin typeface="Arial"/>
                <a:cs typeface="Arial"/>
              </a:rPr>
              <a:t>species </a:t>
            </a:r>
            <a:r>
              <a:rPr sz="2400" spc="-10" dirty="0">
                <a:latin typeface="Arial"/>
                <a:cs typeface="Arial"/>
              </a:rPr>
              <a:t>between </a:t>
            </a:r>
            <a:r>
              <a:rPr sz="2400" spc="-20" dirty="0">
                <a:latin typeface="Arial"/>
                <a:cs typeface="Arial"/>
              </a:rPr>
              <a:t>singly-mating </a:t>
            </a:r>
            <a:r>
              <a:rPr sz="2400" spc="-10" dirty="0">
                <a:latin typeface="Arial"/>
                <a:cs typeface="Arial"/>
              </a:rPr>
              <a:t>and </a:t>
            </a:r>
            <a:r>
              <a:rPr sz="2400" spc="-15" dirty="0">
                <a:latin typeface="Arial"/>
                <a:cs typeface="Arial"/>
              </a:rPr>
              <a:t>multiply-mating insect </a:t>
            </a:r>
            <a:r>
              <a:rPr sz="2400" spc="-5" dirty="0">
                <a:latin typeface="Arial"/>
                <a:cs typeface="Arial"/>
              </a:rPr>
              <a:t>groups </a:t>
            </a:r>
            <a:r>
              <a:rPr sz="2400" spc="-40" dirty="0">
                <a:latin typeface="Arial"/>
                <a:cs typeface="Arial"/>
              </a:rPr>
              <a:t>is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0.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 marL="50800" marR="43180">
              <a:lnSpc>
                <a:spcPct val="102099"/>
              </a:lnSpc>
              <a:spcBef>
                <a:spcPts val="5"/>
              </a:spcBef>
            </a:pPr>
            <a:r>
              <a:rPr sz="2400" spc="-25" dirty="0">
                <a:latin typeface="Arial"/>
                <a:cs typeface="Arial"/>
              </a:rPr>
              <a:t>H</a:t>
            </a:r>
            <a:r>
              <a:rPr sz="2400" spc="-37" baseline="-18518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: </a:t>
            </a:r>
            <a:r>
              <a:rPr sz="2400" spc="-55" dirty="0">
                <a:latin typeface="Arial"/>
                <a:cs typeface="Arial"/>
              </a:rPr>
              <a:t>The </a:t>
            </a:r>
            <a:r>
              <a:rPr sz="2400" spc="-25" dirty="0">
                <a:latin typeface="Arial"/>
                <a:cs typeface="Arial"/>
              </a:rPr>
              <a:t>median </a:t>
            </a:r>
            <a:r>
              <a:rPr sz="2400" spc="-30" dirty="0">
                <a:latin typeface="Arial"/>
                <a:cs typeface="Arial"/>
              </a:rPr>
              <a:t>difference </a:t>
            </a:r>
            <a:r>
              <a:rPr sz="2400" spc="-40" dirty="0">
                <a:latin typeface="Arial"/>
                <a:cs typeface="Arial"/>
              </a:rPr>
              <a:t>in </a:t>
            </a:r>
            <a:r>
              <a:rPr sz="2400" spc="-15" dirty="0">
                <a:latin typeface="Arial"/>
                <a:cs typeface="Arial"/>
              </a:rPr>
              <a:t>number </a:t>
            </a:r>
            <a:r>
              <a:rPr sz="2400" spc="-10" dirty="0">
                <a:latin typeface="Arial"/>
                <a:cs typeface="Arial"/>
              </a:rPr>
              <a:t>of  </a:t>
            </a:r>
            <a:r>
              <a:rPr sz="2400" spc="-20" dirty="0">
                <a:latin typeface="Arial"/>
                <a:cs typeface="Arial"/>
              </a:rPr>
              <a:t>species </a:t>
            </a:r>
            <a:r>
              <a:rPr sz="2400" spc="-10" dirty="0">
                <a:latin typeface="Arial"/>
                <a:cs typeface="Arial"/>
              </a:rPr>
              <a:t>between </a:t>
            </a:r>
            <a:r>
              <a:rPr sz="2400" spc="-25" dirty="0">
                <a:latin typeface="Arial"/>
                <a:cs typeface="Arial"/>
              </a:rPr>
              <a:t>these </a:t>
            </a:r>
            <a:r>
              <a:rPr sz="2400" spc="-5" dirty="0">
                <a:latin typeface="Arial"/>
                <a:cs typeface="Arial"/>
              </a:rPr>
              <a:t>groups </a:t>
            </a:r>
            <a:r>
              <a:rPr sz="2400" spc="-40" dirty="0">
                <a:latin typeface="Arial"/>
                <a:cs typeface="Arial"/>
              </a:rPr>
              <a:t>is </a:t>
            </a:r>
            <a:r>
              <a:rPr sz="2400" spc="10" dirty="0">
                <a:latin typeface="Arial"/>
                <a:cs typeface="Arial"/>
              </a:rPr>
              <a:t>not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0.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4BFFEF-0C21-439E-80B9-7E2D3AA810DF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139792" y="2171454"/>
            <a:ext cx="5986238" cy="4488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800" spc="20" dirty="0">
                <a:solidFill>
                  <a:srgbClr val="2F5597"/>
                </a:solidFill>
                <a:latin typeface="Arial"/>
                <a:cs typeface="Arial"/>
              </a:rPr>
              <a:t>7 </a:t>
            </a:r>
            <a:r>
              <a:rPr sz="2800" spc="10" dirty="0">
                <a:solidFill>
                  <a:srgbClr val="2F5597"/>
                </a:solidFill>
                <a:latin typeface="Arial"/>
                <a:cs typeface="Arial"/>
              </a:rPr>
              <a:t>out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2800" spc="15" dirty="0">
                <a:solidFill>
                  <a:srgbClr val="2F5597"/>
                </a:solidFill>
                <a:latin typeface="Arial"/>
                <a:cs typeface="Arial"/>
              </a:rPr>
              <a:t>25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comparisons </a:t>
            </a:r>
            <a:r>
              <a:rPr sz="2800" spc="-60" dirty="0">
                <a:solidFill>
                  <a:srgbClr val="2F5597"/>
                </a:solidFill>
                <a:latin typeface="Arial"/>
                <a:cs typeface="Arial"/>
              </a:rPr>
              <a:t>are</a:t>
            </a:r>
            <a:r>
              <a:rPr sz="2800" spc="-8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negative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62663" y="4742078"/>
            <a:ext cx="8039268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35" dirty="0">
                <a:solidFill>
                  <a:srgbClr val="C55A11"/>
                </a:solidFill>
                <a:latin typeface="Arial"/>
                <a:cs typeface="Arial"/>
              </a:rPr>
              <a:t>Binomial </a:t>
            </a:r>
            <a:r>
              <a:rPr sz="2400" spc="-15" dirty="0">
                <a:solidFill>
                  <a:srgbClr val="C55A11"/>
                </a:solidFill>
                <a:latin typeface="Arial"/>
                <a:cs typeface="Arial"/>
              </a:rPr>
              <a:t>test </a:t>
            </a:r>
            <a:r>
              <a:rPr sz="2400" spc="-20" dirty="0">
                <a:solidFill>
                  <a:srgbClr val="C55A11"/>
                </a:solidFill>
                <a:latin typeface="Arial"/>
                <a:cs typeface="Arial"/>
              </a:rPr>
              <a:t>on </a:t>
            </a:r>
            <a:r>
              <a:rPr sz="2400" spc="-35" dirty="0">
                <a:solidFill>
                  <a:srgbClr val="C55A11"/>
                </a:solidFill>
                <a:latin typeface="Arial"/>
                <a:cs typeface="Arial"/>
              </a:rPr>
              <a:t>pluses </a:t>
            </a:r>
            <a:r>
              <a:rPr sz="2400" spc="-25" dirty="0">
                <a:solidFill>
                  <a:srgbClr val="C55A11"/>
                </a:solidFill>
                <a:latin typeface="Arial"/>
                <a:cs typeface="Arial"/>
              </a:rPr>
              <a:t>and </a:t>
            </a:r>
            <a:r>
              <a:rPr sz="2400" spc="-40" dirty="0">
                <a:solidFill>
                  <a:srgbClr val="C55A11"/>
                </a:solidFill>
                <a:latin typeface="Arial"/>
                <a:cs typeface="Arial"/>
              </a:rPr>
              <a:t>minuses </a:t>
            </a:r>
            <a:r>
              <a:rPr sz="2400" spc="-30" dirty="0">
                <a:solidFill>
                  <a:srgbClr val="C55A11"/>
                </a:solidFill>
                <a:latin typeface="Arial"/>
                <a:cs typeface="Arial"/>
              </a:rPr>
              <a:t>(compared </a:t>
            </a:r>
            <a:r>
              <a:rPr sz="2400" dirty="0">
                <a:solidFill>
                  <a:srgbClr val="C55A11"/>
                </a:solidFill>
                <a:latin typeface="Arial"/>
                <a:cs typeface="Arial"/>
              </a:rPr>
              <a:t>to </a:t>
            </a:r>
            <a:r>
              <a:rPr sz="2400" i="1" spc="15" dirty="0">
                <a:solidFill>
                  <a:srgbClr val="C55A11"/>
                </a:solidFill>
                <a:latin typeface="Arial"/>
                <a:cs typeface="Arial"/>
              </a:rPr>
              <a:t>p </a:t>
            </a:r>
            <a:r>
              <a:rPr sz="2400" spc="10" dirty="0">
                <a:solidFill>
                  <a:srgbClr val="C55A11"/>
                </a:solidFill>
                <a:latin typeface="Arial"/>
                <a:cs typeface="Arial"/>
              </a:rPr>
              <a:t>=</a:t>
            </a:r>
            <a:r>
              <a:rPr sz="2400" spc="2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C55A11"/>
                </a:solidFill>
                <a:latin typeface="Arial"/>
                <a:cs typeface="Arial"/>
              </a:rPr>
              <a:t>0.5):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ED4713-641E-4349-A3D4-21A92EF652D4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D1F7B53-2B92-4417-9AF9-CC3142185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24" y="2978174"/>
            <a:ext cx="6253106" cy="15376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768A0B0-83FF-4CAA-A32D-3364ECC2D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263" y="5275478"/>
            <a:ext cx="4789874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1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3810000" y="1905000"/>
            <a:ext cx="2482433" cy="44884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Sign </a:t>
            </a:r>
            <a:r>
              <a:rPr sz="2800" dirty="0">
                <a:solidFill>
                  <a:srgbClr val="2F5597"/>
                </a:solidFill>
                <a:latin typeface="Arial"/>
                <a:cs typeface="Arial"/>
              </a:rPr>
              <a:t>test </a:t>
            </a: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in</a:t>
            </a: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2F5597"/>
                </a:solidFill>
                <a:latin typeface="Arial"/>
                <a:cs typeface="Arial"/>
              </a:rPr>
              <a:t>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CAED03-F277-480E-8D0D-E731FB46B70D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6D2D35D-4489-4E2A-8AA7-32F403065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578" y="2667000"/>
            <a:ext cx="6693244" cy="40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20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2286000" y="2819400"/>
            <a:ext cx="5257800" cy="225125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spcBef>
                <a:spcPts val="114"/>
              </a:spcBef>
            </a:pPr>
            <a:r>
              <a:rPr sz="2800" spc="-7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sign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test </a:t>
            </a:r>
            <a:r>
              <a:rPr sz="2800" spc="-45" dirty="0">
                <a:solidFill>
                  <a:srgbClr val="2F5597"/>
                </a:solidFill>
                <a:latin typeface="Arial"/>
                <a:cs typeface="Arial"/>
              </a:rPr>
              <a:t>has </a:t>
            </a:r>
            <a:r>
              <a:rPr sz="2800" spc="-60" dirty="0">
                <a:solidFill>
                  <a:srgbClr val="2F5597"/>
                </a:solidFill>
                <a:latin typeface="Arial"/>
                <a:cs typeface="Arial"/>
              </a:rPr>
              <a:t>very </a:t>
            </a:r>
            <a:r>
              <a:rPr sz="2800" b="1" spc="-10" dirty="0">
                <a:solidFill>
                  <a:srgbClr val="2F5597"/>
                </a:solidFill>
                <a:latin typeface="Arial"/>
                <a:cs typeface="Arial"/>
              </a:rPr>
              <a:t>low</a:t>
            </a:r>
            <a:r>
              <a:rPr sz="2800" b="1" spc="2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597"/>
                </a:solidFill>
                <a:latin typeface="Arial"/>
                <a:cs typeface="Arial"/>
              </a:rPr>
              <a:t>power</a:t>
            </a:r>
            <a:endParaRPr sz="2800" b="1" dirty="0">
              <a:latin typeface="Arial"/>
              <a:cs typeface="Arial"/>
            </a:endParaRPr>
          </a:p>
          <a:p>
            <a:pPr marL="1270" algn="ctr">
              <a:spcBef>
                <a:spcPts val="1990"/>
              </a:spcBef>
            </a:pPr>
            <a:endParaRPr lang="en-US" sz="2800" spc="-20" dirty="0">
              <a:latin typeface="Arial"/>
              <a:cs typeface="Arial"/>
            </a:endParaRPr>
          </a:p>
          <a:p>
            <a:pPr marL="1270" algn="ctr">
              <a:spcBef>
                <a:spcPts val="1990"/>
              </a:spcBef>
            </a:pPr>
            <a:r>
              <a:rPr sz="2800" b="1" spc="-20" dirty="0">
                <a:latin typeface="Arial"/>
                <a:cs typeface="Arial"/>
              </a:rPr>
              <a:t>So </a:t>
            </a:r>
            <a:r>
              <a:rPr sz="2800" b="1" spc="-15" dirty="0">
                <a:latin typeface="Arial"/>
                <a:cs typeface="Arial"/>
              </a:rPr>
              <a:t>it </a:t>
            </a:r>
            <a:r>
              <a:rPr sz="2800" b="1" spc="-40" dirty="0">
                <a:latin typeface="Arial"/>
                <a:cs typeface="Arial"/>
              </a:rPr>
              <a:t>is </a:t>
            </a:r>
            <a:r>
              <a:rPr sz="2800" b="1" spc="-15" dirty="0">
                <a:latin typeface="Arial"/>
                <a:cs typeface="Arial"/>
              </a:rPr>
              <a:t>quite </a:t>
            </a:r>
            <a:r>
              <a:rPr sz="2800" b="1" spc="-50" dirty="0">
                <a:latin typeface="Arial"/>
                <a:cs typeface="Arial"/>
              </a:rPr>
              <a:t>likely </a:t>
            </a:r>
            <a:r>
              <a:rPr sz="2800" b="1" spc="25" dirty="0">
                <a:latin typeface="Arial"/>
                <a:cs typeface="Arial"/>
              </a:rPr>
              <a:t>to </a:t>
            </a:r>
            <a:r>
              <a:rPr sz="2800" b="1" i="1" spc="10" dirty="0">
                <a:latin typeface="Arial"/>
                <a:cs typeface="Arial"/>
              </a:rPr>
              <a:t>not </a:t>
            </a:r>
            <a:r>
              <a:rPr sz="2800" b="1" spc="-25" dirty="0">
                <a:latin typeface="Arial"/>
                <a:cs typeface="Arial"/>
              </a:rPr>
              <a:t>reject</a:t>
            </a:r>
            <a:r>
              <a:rPr sz="2800" b="1" spc="65" dirty="0">
                <a:latin typeface="Arial"/>
                <a:cs typeface="Arial"/>
              </a:rPr>
              <a:t> </a:t>
            </a:r>
            <a:r>
              <a:rPr sz="2800" b="1" spc="-50" dirty="0">
                <a:latin typeface="Arial"/>
                <a:cs typeface="Arial"/>
              </a:rPr>
              <a:t>a</a:t>
            </a:r>
            <a:r>
              <a:rPr lang="en-US" sz="2800" b="1" spc="-50" dirty="0">
                <a:latin typeface="Arial"/>
                <a:cs typeface="Arial"/>
              </a:rPr>
              <a:t> </a:t>
            </a:r>
            <a:r>
              <a:rPr sz="2800" b="1" i="1" spc="-45" dirty="0">
                <a:latin typeface="Arial"/>
                <a:cs typeface="Arial"/>
              </a:rPr>
              <a:t>false </a:t>
            </a:r>
            <a:r>
              <a:rPr sz="2800" b="1" spc="-45" dirty="0">
                <a:latin typeface="Arial"/>
                <a:cs typeface="Arial"/>
              </a:rPr>
              <a:t>null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hypothesis.</a:t>
            </a:r>
            <a:endParaRPr sz="2800" b="1" dirty="0">
              <a:latin typeface="Arial"/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90E02B-FEFC-414B-BB13-133699762FE5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254379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800" y="2514600"/>
            <a:ext cx="449580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2800" spc="-25" dirty="0"/>
              <a:t>Assumptions </a:t>
            </a:r>
            <a:r>
              <a:rPr sz="2800" spc="-15" dirty="0"/>
              <a:t>of</a:t>
            </a:r>
            <a:r>
              <a:rPr sz="2800" spc="-45" dirty="0"/>
              <a:t> </a:t>
            </a:r>
            <a:r>
              <a:rPr sz="2800" i="1" spc="10" dirty="0">
                <a:latin typeface="Arial"/>
                <a:cs typeface="Arial"/>
              </a:rPr>
              <a:t>t</a:t>
            </a:r>
            <a:r>
              <a:rPr sz="2800" spc="10" dirty="0"/>
              <a:t>-tests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0" y="3581400"/>
            <a:ext cx="6934200" cy="260071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57200" indent="-457200">
              <a:spcBef>
                <a:spcPts val="120"/>
              </a:spcBef>
              <a:buFont typeface="Arial" panose="020B0604020202020204" pitchFamily="34" charset="0"/>
              <a:buChar char="•"/>
              <a:tabLst>
                <a:tab pos="294005" algn="l"/>
                <a:tab pos="294640" algn="l"/>
              </a:tabLst>
            </a:pPr>
            <a:r>
              <a:rPr sz="2800" spc="-20" dirty="0">
                <a:latin typeface="Arial"/>
                <a:cs typeface="Arial"/>
              </a:rPr>
              <a:t>Random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sample(s)</a:t>
            </a:r>
            <a:endParaRPr sz="2800" dirty="0">
              <a:latin typeface="Arial"/>
              <a:cs typeface="Arial"/>
            </a:endParaRPr>
          </a:p>
          <a:p>
            <a:pPr marL="457200" indent="-457200">
              <a:spcBef>
                <a:spcPts val="10"/>
              </a:spcBef>
              <a:buFont typeface="Arial" panose="020B0604020202020204" pitchFamily="34" charset="0"/>
              <a:buChar char="•"/>
            </a:pPr>
            <a:endParaRPr sz="2800" dirty="0">
              <a:latin typeface="Arial"/>
              <a:cs typeface="Arial"/>
            </a:endParaRPr>
          </a:p>
          <a:p>
            <a:pPr marL="457200" marR="329565" indent="-457200"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94005" algn="l"/>
                <a:tab pos="294640" algn="l"/>
              </a:tabLst>
            </a:pPr>
            <a:r>
              <a:rPr sz="2800" spc="-25" dirty="0">
                <a:latin typeface="Arial"/>
                <a:cs typeface="Arial"/>
              </a:rPr>
              <a:t>Populations </a:t>
            </a:r>
            <a:r>
              <a:rPr sz="2800" spc="-65" dirty="0">
                <a:latin typeface="Arial"/>
                <a:cs typeface="Arial"/>
              </a:rPr>
              <a:t>are </a:t>
            </a:r>
            <a:r>
              <a:rPr lang="en-US" sz="2800" spc="-40" dirty="0">
                <a:latin typeface="Arial"/>
                <a:cs typeface="Arial"/>
              </a:rPr>
              <a:t>Gaussian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distributed</a:t>
            </a:r>
            <a:endParaRPr sz="2800" dirty="0">
              <a:latin typeface="Arial"/>
              <a:cs typeface="Arial"/>
            </a:endParaRPr>
          </a:p>
          <a:p>
            <a:pPr marL="457200" indent="-457200">
              <a:spcBef>
                <a:spcPts val="10"/>
              </a:spcBef>
              <a:buFont typeface="Arial" panose="020B0604020202020204" pitchFamily="34" charset="0"/>
              <a:buChar char="•"/>
            </a:pPr>
            <a:endParaRPr sz="2800" dirty="0">
              <a:latin typeface="Arial"/>
              <a:cs typeface="Arial"/>
            </a:endParaRPr>
          </a:p>
          <a:p>
            <a:pPr marL="457200" marR="5080" indent="-457200"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94005" algn="l"/>
                <a:tab pos="294640" algn="l"/>
              </a:tabLst>
            </a:pPr>
            <a:r>
              <a:rPr sz="2800" spc="-60" dirty="0">
                <a:latin typeface="Arial"/>
                <a:cs typeface="Arial"/>
              </a:rPr>
              <a:t>(</a:t>
            </a:r>
            <a:r>
              <a:rPr sz="2800" spc="-60" dirty="0">
                <a:solidFill>
                  <a:srgbClr val="ED7D31"/>
                </a:solidFill>
                <a:latin typeface="Arial"/>
                <a:cs typeface="Arial"/>
              </a:rPr>
              <a:t>for </a:t>
            </a:r>
            <a:r>
              <a:rPr sz="2800" spc="-10" dirty="0">
                <a:solidFill>
                  <a:srgbClr val="ED7D31"/>
                </a:solidFill>
                <a:latin typeface="Arial"/>
                <a:cs typeface="Arial"/>
              </a:rPr>
              <a:t>2-sample </a:t>
            </a:r>
            <a:r>
              <a:rPr sz="2800" i="1" spc="-70" dirty="0">
                <a:solidFill>
                  <a:srgbClr val="ED7D31"/>
                </a:solidFill>
                <a:latin typeface="Arial"/>
                <a:cs typeface="Arial"/>
              </a:rPr>
              <a:t>t</a:t>
            </a:r>
            <a:r>
              <a:rPr sz="2800" spc="-70" dirty="0">
                <a:latin typeface="Arial"/>
                <a:cs typeface="Arial"/>
              </a:rPr>
              <a:t>) </a:t>
            </a:r>
            <a:r>
              <a:rPr sz="2800" spc="-25" dirty="0">
                <a:latin typeface="Arial"/>
                <a:cs typeface="Arial"/>
              </a:rPr>
              <a:t>Populations  </a:t>
            </a:r>
            <a:r>
              <a:rPr sz="2800" spc="-60" dirty="0">
                <a:latin typeface="Arial"/>
                <a:cs typeface="Arial"/>
              </a:rPr>
              <a:t>have </a:t>
            </a:r>
            <a:r>
              <a:rPr sz="2800" spc="-40" dirty="0">
                <a:latin typeface="Arial"/>
                <a:cs typeface="Arial"/>
              </a:rPr>
              <a:t>equal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variances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B90B4D-B108-42C8-95FA-C5BBFD0E6E5F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2712652"/>
            <a:ext cx="5181600" cy="91499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ctr">
              <a:spcBef>
                <a:spcPts val="415"/>
              </a:spcBef>
            </a:pPr>
            <a:r>
              <a:rPr sz="2800" spc="-5" dirty="0"/>
              <a:t>Most </a:t>
            </a:r>
            <a:r>
              <a:rPr sz="2800" spc="-15" dirty="0"/>
              <a:t>non-parametric </a:t>
            </a:r>
            <a:r>
              <a:rPr sz="2800" spc="-5" dirty="0"/>
              <a:t>methods </a:t>
            </a:r>
            <a:r>
              <a:rPr sz="2800" spc="-50" dirty="0"/>
              <a:t>use</a:t>
            </a:r>
            <a:r>
              <a:rPr sz="2800" spc="10" dirty="0"/>
              <a:t> </a:t>
            </a:r>
            <a:r>
              <a:rPr sz="2800" spc="-60" dirty="0"/>
              <a:t>RANKS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7400" y="4343400"/>
            <a:ext cx="6143943" cy="2203807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5080">
              <a:spcBef>
                <a:spcPts val="384"/>
              </a:spcBef>
            </a:pPr>
            <a:r>
              <a:rPr sz="2800" spc="-50" dirty="0">
                <a:latin typeface="Arial"/>
                <a:cs typeface="Arial"/>
              </a:rPr>
              <a:t>Rank </a:t>
            </a:r>
            <a:r>
              <a:rPr sz="2800" spc="-30" dirty="0">
                <a:latin typeface="Arial"/>
                <a:cs typeface="Arial"/>
              </a:rPr>
              <a:t>each </a:t>
            </a:r>
            <a:r>
              <a:rPr sz="2800" spc="-10" dirty="0">
                <a:latin typeface="Arial"/>
                <a:cs typeface="Arial"/>
              </a:rPr>
              <a:t>data </a:t>
            </a:r>
            <a:r>
              <a:rPr sz="2800" dirty="0">
                <a:latin typeface="Arial"/>
                <a:cs typeface="Arial"/>
              </a:rPr>
              <a:t>point </a:t>
            </a:r>
            <a:r>
              <a:rPr sz="2800" spc="-50" dirty="0">
                <a:latin typeface="Arial"/>
                <a:cs typeface="Arial"/>
              </a:rPr>
              <a:t>in </a:t>
            </a:r>
            <a:r>
              <a:rPr sz="2800" spc="-70" dirty="0">
                <a:latin typeface="Arial"/>
                <a:cs typeface="Arial"/>
              </a:rPr>
              <a:t>all  </a:t>
            </a:r>
            <a:r>
              <a:rPr sz="2800" spc="-30" dirty="0">
                <a:latin typeface="Arial"/>
                <a:cs typeface="Arial"/>
              </a:rPr>
              <a:t>samples </a:t>
            </a:r>
            <a:r>
              <a:rPr sz="2800" spc="-20" dirty="0">
                <a:latin typeface="Arial"/>
                <a:cs typeface="Arial"/>
              </a:rPr>
              <a:t>from </a:t>
            </a:r>
            <a:r>
              <a:rPr sz="2800" spc="-15" dirty="0">
                <a:latin typeface="Arial"/>
                <a:cs typeface="Arial"/>
              </a:rPr>
              <a:t>lowest </a:t>
            </a:r>
            <a:r>
              <a:rPr sz="2800" spc="25" dirty="0">
                <a:latin typeface="Arial"/>
                <a:cs typeface="Arial"/>
              </a:rPr>
              <a:t>to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highest.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800" dirty="0">
              <a:latin typeface="Arial"/>
              <a:cs typeface="Arial"/>
            </a:endParaRPr>
          </a:p>
          <a:p>
            <a:pPr marL="12700" marR="138430"/>
            <a:r>
              <a:rPr sz="2800" spc="-5" dirty="0">
                <a:latin typeface="Arial"/>
                <a:cs typeface="Arial"/>
              </a:rPr>
              <a:t>Lowest </a:t>
            </a:r>
            <a:r>
              <a:rPr sz="2800" spc="-10" dirty="0">
                <a:latin typeface="Arial"/>
                <a:cs typeface="Arial"/>
              </a:rPr>
              <a:t>data </a:t>
            </a:r>
            <a:r>
              <a:rPr sz="2800" dirty="0">
                <a:latin typeface="Arial"/>
                <a:cs typeface="Arial"/>
              </a:rPr>
              <a:t>point </a:t>
            </a:r>
            <a:r>
              <a:rPr sz="2800" spc="-15" dirty="0">
                <a:latin typeface="Arial"/>
                <a:cs typeface="Arial"/>
              </a:rPr>
              <a:t>gets </a:t>
            </a:r>
            <a:r>
              <a:rPr sz="2800" spc="-30" dirty="0">
                <a:latin typeface="Arial"/>
                <a:cs typeface="Arial"/>
              </a:rPr>
              <a:t>rank </a:t>
            </a:r>
            <a:r>
              <a:rPr sz="2800" spc="5" dirty="0">
                <a:latin typeface="Arial"/>
                <a:cs typeface="Arial"/>
              </a:rPr>
              <a:t>1,  </a:t>
            </a:r>
            <a:r>
              <a:rPr sz="2800" spc="-20" dirty="0">
                <a:latin typeface="Arial"/>
                <a:cs typeface="Arial"/>
              </a:rPr>
              <a:t>next </a:t>
            </a:r>
            <a:r>
              <a:rPr sz="2800" spc="-15" dirty="0">
                <a:latin typeface="Arial"/>
                <a:cs typeface="Arial"/>
              </a:rPr>
              <a:t>lowest gets </a:t>
            </a:r>
            <a:r>
              <a:rPr sz="2800" spc="-30" dirty="0">
                <a:latin typeface="Arial"/>
                <a:cs typeface="Arial"/>
              </a:rPr>
              <a:t>rank </a:t>
            </a:r>
            <a:r>
              <a:rPr sz="2800" spc="5" dirty="0">
                <a:latin typeface="Arial"/>
                <a:cs typeface="Arial"/>
              </a:rPr>
              <a:t>2,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...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2AB29-D97C-4D0C-89C9-03A94E9EDD94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926816" y="2479626"/>
            <a:ext cx="3753917" cy="91499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ctr">
              <a:spcBef>
                <a:spcPts val="415"/>
              </a:spcBef>
            </a:pP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Non-parametric 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test </a:t>
            </a:r>
            <a:r>
              <a:rPr sz="2800" spc="25" dirty="0">
                <a:solidFill>
                  <a:srgbClr val="2F5597"/>
                </a:solidFill>
                <a:latin typeface="Arial"/>
                <a:cs typeface="Arial"/>
              </a:rPr>
              <a:t>to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compare </a:t>
            </a:r>
            <a:r>
              <a:rPr sz="2800" dirty="0">
                <a:solidFill>
                  <a:srgbClr val="2F5597"/>
                </a:solidFill>
                <a:latin typeface="Arial"/>
                <a:cs typeface="Arial"/>
              </a:rPr>
              <a:t>2</a:t>
            </a:r>
            <a:r>
              <a:rPr sz="2800" spc="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groups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7399" y="4267200"/>
            <a:ext cx="5943601" cy="1301638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44450" marR="312420" algn="ctr">
              <a:lnSpc>
                <a:spcPct val="101099"/>
              </a:lnSpc>
              <a:spcBef>
                <a:spcPts val="180"/>
              </a:spcBef>
            </a:pPr>
            <a:r>
              <a:rPr sz="2800" spc="-50" dirty="0">
                <a:latin typeface="Arial"/>
                <a:cs typeface="Arial"/>
              </a:rPr>
              <a:t>The </a:t>
            </a:r>
            <a:r>
              <a:rPr sz="2800" b="1" i="1" spc="-15" dirty="0">
                <a:latin typeface="Arial"/>
                <a:cs typeface="Arial"/>
              </a:rPr>
              <a:t>Mann-Whitney </a:t>
            </a:r>
            <a:r>
              <a:rPr sz="2800" b="1" i="1" spc="-25" dirty="0">
                <a:latin typeface="Arial"/>
                <a:cs typeface="Arial"/>
              </a:rPr>
              <a:t>U </a:t>
            </a:r>
            <a:r>
              <a:rPr sz="2800" b="1" i="1" dirty="0">
                <a:latin typeface="Arial"/>
                <a:cs typeface="Arial"/>
              </a:rPr>
              <a:t>test </a:t>
            </a:r>
            <a:r>
              <a:rPr sz="2800" spc="-5" dirty="0">
                <a:latin typeface="Arial"/>
                <a:cs typeface="Arial"/>
              </a:rPr>
              <a:t>compares </a:t>
            </a:r>
            <a:r>
              <a:rPr sz="2800" spc="-15" dirty="0">
                <a:latin typeface="Arial"/>
                <a:cs typeface="Arial"/>
              </a:rPr>
              <a:t>the central tendencies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30" dirty="0">
                <a:latin typeface="Arial"/>
                <a:cs typeface="Arial"/>
              </a:rPr>
              <a:t>two </a:t>
            </a:r>
            <a:r>
              <a:rPr sz="2800" spc="-10" dirty="0">
                <a:latin typeface="Arial"/>
                <a:cs typeface="Arial"/>
              </a:rPr>
              <a:t>groups </a:t>
            </a:r>
            <a:r>
              <a:rPr sz="2800" spc="-25" dirty="0">
                <a:latin typeface="Arial"/>
                <a:cs typeface="Arial"/>
              </a:rPr>
              <a:t>using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ranks.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F20371-BB81-4730-8E4A-AE47059076CE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2925258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71600" y="2438400"/>
            <a:ext cx="7086600" cy="346505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 algn="ctr">
              <a:spcBef>
                <a:spcPts val="140"/>
              </a:spcBef>
            </a:pP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Performing </a:t>
            </a:r>
            <a:r>
              <a:rPr sz="2800" spc="-50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Mann-Whitney </a:t>
            </a: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U</a:t>
            </a:r>
            <a:r>
              <a:rPr sz="2800" spc="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F5597"/>
                </a:solidFill>
                <a:latin typeface="Arial"/>
                <a:cs typeface="Arial"/>
              </a:rPr>
              <a:t>test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2800" dirty="0">
              <a:latin typeface="Arial"/>
              <a:cs typeface="Arial"/>
            </a:endParaRPr>
          </a:p>
          <a:p>
            <a:pPr marL="50800" marR="33020"/>
            <a:r>
              <a:rPr sz="2800" spc="-40" dirty="0">
                <a:latin typeface="Arial"/>
                <a:cs typeface="Arial"/>
              </a:rPr>
              <a:t>First, </a:t>
            </a:r>
            <a:r>
              <a:rPr sz="2800" spc="-30" dirty="0">
                <a:latin typeface="Arial"/>
                <a:cs typeface="Arial"/>
              </a:rPr>
              <a:t>rank </a:t>
            </a:r>
            <a:r>
              <a:rPr sz="2800" spc="-70" dirty="0">
                <a:latin typeface="Arial"/>
                <a:cs typeface="Arial"/>
              </a:rPr>
              <a:t>all </a:t>
            </a:r>
            <a:r>
              <a:rPr sz="2800" spc="-40" dirty="0">
                <a:latin typeface="Arial"/>
                <a:cs typeface="Arial"/>
              </a:rPr>
              <a:t>individuals </a:t>
            </a:r>
            <a:r>
              <a:rPr sz="2800" spc="-20" dirty="0">
                <a:latin typeface="Arial"/>
                <a:cs typeface="Arial"/>
              </a:rPr>
              <a:t>from </a:t>
            </a:r>
            <a:r>
              <a:rPr sz="2800" spc="15" dirty="0">
                <a:latin typeface="Arial"/>
                <a:cs typeface="Arial"/>
              </a:rPr>
              <a:t>both  </a:t>
            </a:r>
            <a:r>
              <a:rPr sz="2800" spc="-10" dirty="0">
                <a:latin typeface="Arial"/>
                <a:cs typeface="Arial"/>
              </a:rPr>
              <a:t>groups </a:t>
            </a:r>
            <a:r>
              <a:rPr sz="2800" spc="-15" dirty="0">
                <a:latin typeface="Arial"/>
                <a:cs typeface="Arial"/>
              </a:rPr>
              <a:t>together </a:t>
            </a:r>
            <a:r>
              <a:rPr sz="2800" spc="-50" dirty="0">
                <a:latin typeface="Arial"/>
                <a:cs typeface="Arial"/>
              </a:rPr>
              <a:t>in </a:t>
            </a:r>
            <a:r>
              <a:rPr sz="2800" spc="-25" dirty="0">
                <a:latin typeface="Arial"/>
                <a:cs typeface="Arial"/>
              </a:rPr>
              <a:t>order </a:t>
            </a:r>
            <a:r>
              <a:rPr sz="2800" spc="-60" dirty="0">
                <a:latin typeface="Arial"/>
                <a:cs typeface="Arial"/>
              </a:rPr>
              <a:t>(for  </a:t>
            </a:r>
            <a:r>
              <a:rPr sz="2800" spc="-30" dirty="0">
                <a:latin typeface="Arial"/>
                <a:cs typeface="Arial"/>
              </a:rPr>
              <a:t>example, </a:t>
            </a:r>
            <a:r>
              <a:rPr sz="2800" spc="-40" dirty="0">
                <a:latin typeface="Arial"/>
                <a:cs typeface="Arial"/>
              </a:rPr>
              <a:t>smallest </a:t>
            </a:r>
            <a:r>
              <a:rPr sz="2800" spc="25" dirty="0">
                <a:latin typeface="Arial"/>
                <a:cs typeface="Arial"/>
              </a:rPr>
              <a:t>to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largest).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2800" dirty="0">
              <a:latin typeface="Arial"/>
              <a:cs typeface="Arial"/>
            </a:endParaRPr>
          </a:p>
          <a:p>
            <a:pPr marL="50800" marR="43180"/>
            <a:r>
              <a:rPr sz="2800" spc="-25" dirty="0">
                <a:latin typeface="Arial"/>
                <a:cs typeface="Arial"/>
              </a:rPr>
              <a:t>Sum </a:t>
            </a:r>
            <a:r>
              <a:rPr sz="2800" spc="-20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ranks </a:t>
            </a:r>
            <a:r>
              <a:rPr sz="2800" spc="-20" dirty="0">
                <a:latin typeface="Arial"/>
                <a:cs typeface="Arial"/>
              </a:rPr>
              <a:t>for </a:t>
            </a:r>
            <a:r>
              <a:rPr sz="2800" spc="-70" dirty="0">
                <a:latin typeface="Arial"/>
                <a:cs typeface="Arial"/>
              </a:rPr>
              <a:t>all </a:t>
            </a:r>
            <a:r>
              <a:rPr sz="2800" spc="-40" dirty="0">
                <a:latin typeface="Arial"/>
                <a:cs typeface="Arial"/>
              </a:rPr>
              <a:t>individuals </a:t>
            </a:r>
            <a:r>
              <a:rPr sz="2800" spc="-50" dirty="0">
                <a:latin typeface="Arial"/>
                <a:cs typeface="Arial"/>
              </a:rPr>
              <a:t>in  </a:t>
            </a:r>
            <a:r>
              <a:rPr sz="2800" spc="-30" dirty="0">
                <a:latin typeface="Arial"/>
                <a:cs typeface="Arial"/>
              </a:rPr>
              <a:t>each </a:t>
            </a:r>
            <a:r>
              <a:rPr sz="2800" spc="-10" dirty="0">
                <a:latin typeface="Arial"/>
                <a:cs typeface="Arial"/>
              </a:rPr>
              <a:t>group </a:t>
            </a:r>
            <a:r>
              <a:rPr sz="2800" spc="60" dirty="0">
                <a:latin typeface="Arial"/>
                <a:cs typeface="Arial"/>
              </a:rPr>
              <a:t>--&gt; </a:t>
            </a:r>
            <a:r>
              <a:rPr sz="2800" spc="-45" dirty="0">
                <a:latin typeface="Arial"/>
                <a:cs typeface="Arial"/>
              </a:rPr>
              <a:t>R</a:t>
            </a:r>
            <a:r>
              <a:rPr sz="2800" spc="-67" baseline="-19230" dirty="0">
                <a:latin typeface="Arial"/>
                <a:cs typeface="Arial"/>
              </a:rPr>
              <a:t>1 </a:t>
            </a:r>
            <a:r>
              <a:rPr sz="2800" spc="-20" dirty="0">
                <a:latin typeface="Arial"/>
                <a:cs typeface="Arial"/>
              </a:rPr>
              <a:t>and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R</a:t>
            </a:r>
            <a:r>
              <a:rPr sz="2800" spc="-67" baseline="-19230" dirty="0">
                <a:latin typeface="Arial"/>
                <a:cs typeface="Arial"/>
              </a:rPr>
              <a:t>2</a:t>
            </a:r>
            <a:endParaRPr sz="2800" baseline="-19230" dirty="0">
              <a:latin typeface="Arial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D367C1-92FC-416F-B5EF-55E5DDA347E6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2516936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676400" y="2016072"/>
            <a:ext cx="624840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Calculating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test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statistic,</a:t>
            </a:r>
            <a:r>
              <a:rPr sz="2800" spc="10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i="1" spc="-35" dirty="0">
                <a:solidFill>
                  <a:srgbClr val="2F5597"/>
                </a:solidFill>
                <a:latin typeface="Arial"/>
                <a:cs typeface="Arial"/>
              </a:rPr>
              <a:t>U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6400" y="5791200"/>
            <a:ext cx="6477000" cy="11103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 marR="43180" algn="ctr">
              <a:lnSpc>
                <a:spcPct val="98900"/>
              </a:lnSpc>
            </a:pPr>
            <a:r>
              <a:rPr sz="2400" spc="-20" dirty="0">
                <a:solidFill>
                  <a:srgbClr val="ED7D31"/>
                </a:solidFill>
                <a:latin typeface="Arial"/>
                <a:cs typeface="Arial"/>
              </a:rPr>
              <a:t>U</a:t>
            </a:r>
            <a:r>
              <a:rPr sz="2400" spc="-30" baseline="-18518" dirty="0">
                <a:solidFill>
                  <a:srgbClr val="ED7D31"/>
                </a:solidFill>
                <a:latin typeface="Arial"/>
                <a:cs typeface="Arial"/>
              </a:rPr>
              <a:t>1 </a:t>
            </a:r>
            <a:r>
              <a:rPr sz="2400" spc="-40" dirty="0">
                <a:solidFill>
                  <a:srgbClr val="ED7D31"/>
                </a:solidFill>
                <a:latin typeface="Arial"/>
                <a:cs typeface="Arial"/>
              </a:rPr>
              <a:t>is </a:t>
            </a:r>
            <a:r>
              <a:rPr sz="2400" spc="-25" dirty="0">
                <a:solidFill>
                  <a:srgbClr val="ED7D31"/>
                </a:solidFill>
                <a:latin typeface="Arial"/>
                <a:cs typeface="Arial"/>
              </a:rPr>
              <a:t>the </a:t>
            </a:r>
            <a:r>
              <a:rPr sz="2400" spc="-30" dirty="0">
                <a:solidFill>
                  <a:srgbClr val="ED7D31"/>
                </a:solidFill>
                <a:latin typeface="Arial"/>
                <a:cs typeface="Arial"/>
              </a:rPr>
              <a:t>number </a:t>
            </a:r>
            <a:r>
              <a:rPr sz="2400" spc="-20" dirty="0">
                <a:solidFill>
                  <a:srgbClr val="ED7D31"/>
                </a:solidFill>
                <a:latin typeface="Arial"/>
                <a:cs typeface="Arial"/>
              </a:rPr>
              <a:t>of </a:t>
            </a:r>
            <a:r>
              <a:rPr sz="2400" spc="-30" dirty="0">
                <a:solidFill>
                  <a:srgbClr val="ED7D31"/>
                </a:solidFill>
                <a:latin typeface="Arial"/>
                <a:cs typeface="Arial"/>
              </a:rPr>
              <a:t>times </a:t>
            </a:r>
            <a:r>
              <a:rPr sz="2400" spc="-45" dirty="0">
                <a:solidFill>
                  <a:srgbClr val="ED7D31"/>
                </a:solidFill>
                <a:latin typeface="Arial"/>
                <a:cs typeface="Arial"/>
              </a:rPr>
              <a:t>an </a:t>
            </a:r>
            <a:r>
              <a:rPr sz="2400" spc="-40" dirty="0">
                <a:solidFill>
                  <a:srgbClr val="ED7D31"/>
                </a:solidFill>
                <a:latin typeface="Arial"/>
                <a:cs typeface="Arial"/>
              </a:rPr>
              <a:t>individual </a:t>
            </a:r>
            <a:r>
              <a:rPr sz="2400" spc="-30" dirty="0">
                <a:solidFill>
                  <a:srgbClr val="ED7D31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ED7D31"/>
                </a:solidFill>
                <a:latin typeface="Arial"/>
                <a:cs typeface="Arial"/>
              </a:rPr>
              <a:t>pop. </a:t>
            </a:r>
            <a:r>
              <a:rPr sz="2400" spc="-5" dirty="0">
                <a:solidFill>
                  <a:srgbClr val="ED7D31"/>
                </a:solidFill>
                <a:latin typeface="Arial"/>
                <a:cs typeface="Arial"/>
              </a:rPr>
              <a:t>1 </a:t>
            </a:r>
            <a:r>
              <a:rPr sz="2400" spc="-40" dirty="0">
                <a:solidFill>
                  <a:srgbClr val="ED7D31"/>
                </a:solidFill>
                <a:latin typeface="Arial"/>
                <a:cs typeface="Arial"/>
              </a:rPr>
              <a:t>has </a:t>
            </a:r>
            <a:r>
              <a:rPr sz="2400" spc="-50" dirty="0">
                <a:solidFill>
                  <a:srgbClr val="ED7D31"/>
                </a:solidFill>
                <a:latin typeface="Arial"/>
                <a:cs typeface="Arial"/>
              </a:rPr>
              <a:t>a </a:t>
            </a:r>
            <a:r>
              <a:rPr sz="2400" spc="-30" dirty="0">
                <a:solidFill>
                  <a:srgbClr val="ED7D31"/>
                </a:solidFill>
                <a:latin typeface="Arial"/>
                <a:cs typeface="Arial"/>
              </a:rPr>
              <a:t>lower </a:t>
            </a:r>
            <a:r>
              <a:rPr sz="2400" spc="-35" dirty="0">
                <a:solidFill>
                  <a:srgbClr val="ED7D31"/>
                </a:solidFill>
                <a:latin typeface="Arial"/>
                <a:cs typeface="Arial"/>
              </a:rPr>
              <a:t>rank </a:t>
            </a:r>
            <a:r>
              <a:rPr sz="2400" spc="-30" dirty="0">
                <a:solidFill>
                  <a:srgbClr val="ED7D31"/>
                </a:solidFill>
                <a:latin typeface="Arial"/>
                <a:cs typeface="Arial"/>
              </a:rPr>
              <a:t>than </a:t>
            </a:r>
            <a:r>
              <a:rPr sz="2400" spc="-45" dirty="0">
                <a:solidFill>
                  <a:srgbClr val="ED7D31"/>
                </a:solidFill>
                <a:latin typeface="Arial"/>
                <a:cs typeface="Arial"/>
              </a:rPr>
              <a:t>an </a:t>
            </a:r>
            <a:r>
              <a:rPr sz="2400" spc="-40" dirty="0">
                <a:solidFill>
                  <a:srgbClr val="ED7D31"/>
                </a:solidFill>
                <a:latin typeface="Arial"/>
                <a:cs typeface="Arial"/>
              </a:rPr>
              <a:t>individual </a:t>
            </a:r>
            <a:r>
              <a:rPr sz="2400" spc="-30" dirty="0">
                <a:solidFill>
                  <a:srgbClr val="ED7D31"/>
                </a:solidFill>
                <a:latin typeface="Arial"/>
                <a:cs typeface="Arial"/>
              </a:rPr>
              <a:t>from </a:t>
            </a:r>
            <a:r>
              <a:rPr sz="2400" dirty="0">
                <a:solidFill>
                  <a:srgbClr val="ED7D31"/>
                </a:solidFill>
                <a:latin typeface="Arial"/>
                <a:cs typeface="Arial"/>
              </a:rPr>
              <a:t>pop. </a:t>
            </a:r>
            <a:r>
              <a:rPr sz="2400" spc="-10" dirty="0">
                <a:solidFill>
                  <a:srgbClr val="ED7D31"/>
                </a:solidFill>
                <a:latin typeface="Arial"/>
                <a:cs typeface="Arial"/>
              </a:rPr>
              <a:t>2, out </a:t>
            </a:r>
            <a:r>
              <a:rPr sz="2400" spc="-20" dirty="0">
                <a:solidFill>
                  <a:srgbClr val="ED7D31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ED7D31"/>
                </a:solidFill>
                <a:latin typeface="Arial"/>
                <a:cs typeface="Arial"/>
              </a:rPr>
              <a:t>all  </a:t>
            </a:r>
            <a:r>
              <a:rPr sz="2400" spc="-35" dirty="0">
                <a:solidFill>
                  <a:srgbClr val="ED7D31"/>
                </a:solidFill>
                <a:latin typeface="Arial"/>
                <a:cs typeface="Arial"/>
              </a:rPr>
              <a:t>pairwise</a:t>
            </a:r>
            <a:r>
              <a:rPr sz="2400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D7D31"/>
                </a:solidFill>
                <a:latin typeface="Arial"/>
                <a:cs typeface="Arial"/>
              </a:rPr>
              <a:t>comparisons.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7B3775-3645-4710-B24D-113A5885D869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ED9066-30C1-416A-BC09-D33F23D54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39" y="2737374"/>
            <a:ext cx="4140918" cy="225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41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362200"/>
            <a:ext cx="5715000" cy="91499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2800" spc="-45" dirty="0"/>
              <a:t>Example: </a:t>
            </a:r>
            <a:r>
              <a:rPr sz="2800" spc="-40" dirty="0"/>
              <a:t>Garter </a:t>
            </a:r>
            <a:r>
              <a:rPr sz="2800" spc="-45" dirty="0"/>
              <a:t>snake </a:t>
            </a:r>
            <a:r>
              <a:rPr sz="2800" spc="-40" dirty="0"/>
              <a:t>resistance </a:t>
            </a:r>
            <a:r>
              <a:rPr sz="2800" spc="25" dirty="0"/>
              <a:t>to </a:t>
            </a:r>
            <a:r>
              <a:rPr sz="2800" spc="-5" dirty="0"/>
              <a:t>newt</a:t>
            </a:r>
            <a:r>
              <a:rPr sz="2800" spc="5" dirty="0"/>
              <a:t> </a:t>
            </a:r>
            <a:r>
              <a:rPr sz="2800" spc="-20" dirty="0"/>
              <a:t>toxin</a:t>
            </a: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201886" y="3833733"/>
            <a:ext cx="3989114" cy="2592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9055" y="6432037"/>
            <a:ext cx="2394776" cy="5783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latin typeface="Arial"/>
                <a:cs typeface="Arial"/>
              </a:rPr>
              <a:t>Rough-skinned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newt</a:t>
            </a:r>
            <a:endParaRPr lang="en-US" spc="-10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i="1" spc="-10" dirty="0" err="1">
                <a:latin typeface="Arial"/>
                <a:cs typeface="Arial"/>
              </a:rPr>
              <a:t>Taricha</a:t>
            </a:r>
            <a:r>
              <a:rPr lang="en-US" i="1" spc="-10" dirty="0">
                <a:latin typeface="Arial"/>
                <a:cs typeface="Arial"/>
              </a:rPr>
              <a:t> granulosa</a:t>
            </a:r>
            <a:endParaRPr i="1" dirty="0">
              <a:latin typeface="Arial"/>
              <a:cs typeface="Arial"/>
            </a:endParaRPr>
          </a:p>
        </p:txBody>
      </p:sp>
      <p:sp>
        <p:nvSpPr>
          <p:cNvPr id="5" name="object 5"/>
          <p:cNvSpPr>
            <a:spLocks noChangeAspect="1"/>
          </p:cNvSpPr>
          <p:nvPr/>
        </p:nvSpPr>
        <p:spPr>
          <a:xfrm>
            <a:off x="4419600" y="3833733"/>
            <a:ext cx="5324358" cy="25927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AE9070-4ADC-4784-A92C-A0FD0D01D176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A8B318F0-1CE4-4C4F-953A-63017A602273}"/>
              </a:ext>
            </a:extLst>
          </p:cNvPr>
          <p:cNvSpPr txBox="1"/>
          <p:nvPr/>
        </p:nvSpPr>
        <p:spPr>
          <a:xfrm>
            <a:off x="5884391" y="6477000"/>
            <a:ext cx="2394776" cy="5783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pc="-10" dirty="0">
                <a:latin typeface="Arial"/>
                <a:cs typeface="Arial"/>
              </a:rPr>
              <a:t>Garter snake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i="1" spc="-10" dirty="0">
                <a:latin typeface="Arial"/>
                <a:cs typeface="Arial"/>
              </a:rPr>
              <a:t>Thamnophis </a:t>
            </a:r>
            <a:r>
              <a:rPr lang="en-US" i="1" spc="-10" dirty="0" err="1">
                <a:latin typeface="Arial"/>
                <a:cs typeface="Arial"/>
              </a:rPr>
              <a:t>sirtalis</a:t>
            </a:r>
            <a:endParaRPr i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368867" y="1617407"/>
            <a:ext cx="5320665" cy="906017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ctr">
              <a:spcBef>
                <a:spcPts val="345"/>
              </a:spcBef>
            </a:pP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Comparing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snake resistance </a:t>
            </a:r>
            <a:r>
              <a:rPr sz="2800" spc="25" dirty="0">
                <a:solidFill>
                  <a:srgbClr val="2F5597"/>
                </a:solidFill>
                <a:latin typeface="Arial"/>
                <a:cs typeface="Arial"/>
              </a:rPr>
              <a:t>to </a:t>
            </a:r>
            <a:r>
              <a:rPr sz="2800" spc="-110" dirty="0">
                <a:solidFill>
                  <a:srgbClr val="2F5597"/>
                </a:solidFill>
                <a:latin typeface="Arial"/>
                <a:cs typeface="Arial"/>
              </a:rPr>
              <a:t>TTX 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(tetrodotoxin)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302272"/>
              </p:ext>
            </p:extLst>
          </p:nvPr>
        </p:nvGraphicFramePr>
        <p:xfrm>
          <a:off x="3505200" y="2743200"/>
          <a:ext cx="2867982" cy="3136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3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800" spc="1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00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Locality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endParaRPr lang="en-US" sz="1800" spc="1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00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Resistance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06"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endParaRPr lang="en-US" sz="1800" spc="1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Benton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endParaRPr lang="en-US" sz="1800" spc="5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0.29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665"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Benton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0.77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490"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Benton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0.96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490"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Benton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0.64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665"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Benton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0.70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665"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Benton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0.99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665"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Benton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0.34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665"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Warrenton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0.17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490"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Warrenton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0.28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490"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Warrenton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0.20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665"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Warrenton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0.20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800" spc="10" dirty="0">
                          <a:latin typeface="Times New Roman"/>
                          <a:cs typeface="Times New Roman"/>
                        </a:rPr>
                        <a:t>Warrenton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800" spc="5" dirty="0">
                          <a:latin typeface="Times New Roman"/>
                          <a:cs typeface="Times New Roman"/>
                        </a:rPr>
                        <a:t>0.37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043591" y="6107110"/>
            <a:ext cx="5791200" cy="758541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ctr">
              <a:spcBef>
                <a:spcPts val="155"/>
              </a:spcBef>
            </a:pPr>
            <a:r>
              <a:rPr sz="2400" spc="-50" dirty="0">
                <a:latin typeface="Arial"/>
                <a:cs typeface="Arial"/>
              </a:rPr>
              <a:t>This </a:t>
            </a:r>
            <a:r>
              <a:rPr sz="2400" spc="-45" dirty="0">
                <a:latin typeface="Arial"/>
                <a:cs typeface="Arial"/>
              </a:rPr>
              <a:t>variable </a:t>
            </a:r>
            <a:r>
              <a:rPr sz="2400" spc="-40" dirty="0">
                <a:latin typeface="Arial"/>
                <a:cs typeface="Arial"/>
              </a:rPr>
              <a:t>is </a:t>
            </a:r>
            <a:r>
              <a:rPr sz="2400" spc="-20" dirty="0">
                <a:latin typeface="Arial"/>
                <a:cs typeface="Arial"/>
              </a:rPr>
              <a:t>known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25" dirty="0">
                <a:latin typeface="Arial"/>
                <a:cs typeface="Arial"/>
              </a:rPr>
              <a:t>be </a:t>
            </a:r>
            <a:r>
              <a:rPr sz="2400" spc="-10" dirty="0">
                <a:latin typeface="Arial"/>
                <a:cs typeface="Arial"/>
              </a:rPr>
              <a:t>no</a:t>
            </a:r>
            <a:r>
              <a:rPr lang="en-US" sz="2400" spc="-10" dirty="0">
                <a:latin typeface="Arial"/>
                <a:cs typeface="Arial"/>
              </a:rPr>
              <a:t>n-Gaussian </a:t>
            </a:r>
            <a:r>
              <a:rPr sz="2400" spc="-25" dirty="0">
                <a:latin typeface="Arial"/>
                <a:cs typeface="Arial"/>
              </a:rPr>
              <a:t>within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populations.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25A739-D018-406B-8905-939E8E84B6A0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39690447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447800" y="2743200"/>
            <a:ext cx="6934200" cy="28232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algn="ctr">
              <a:spcBef>
                <a:spcPts val="135"/>
              </a:spcBef>
            </a:pPr>
            <a:r>
              <a:rPr sz="2400" spc="-30" dirty="0">
                <a:solidFill>
                  <a:srgbClr val="2F5597"/>
                </a:solidFill>
                <a:latin typeface="Arial"/>
                <a:cs typeface="Arial"/>
              </a:rPr>
              <a:t>Hypotheses</a:t>
            </a:r>
            <a:endParaRPr sz="2400" dirty="0">
              <a:latin typeface="Arial"/>
              <a:cs typeface="Arial"/>
            </a:endParaRPr>
          </a:p>
          <a:p>
            <a:pPr marL="460375" marR="41275" indent="-85090">
              <a:spcBef>
                <a:spcPts val="2035"/>
              </a:spcBef>
            </a:pPr>
            <a:r>
              <a:rPr sz="2400" spc="-5" dirty="0">
                <a:latin typeface="Arial"/>
                <a:cs typeface="Arial"/>
              </a:rPr>
              <a:t>H</a:t>
            </a:r>
            <a:r>
              <a:rPr sz="2400" spc="-7" baseline="-18518" dirty="0">
                <a:latin typeface="Arial"/>
                <a:cs typeface="Arial"/>
              </a:rPr>
              <a:t>0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spc="-55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TTX </a:t>
            </a:r>
            <a:r>
              <a:rPr sz="2400" spc="-30" dirty="0">
                <a:latin typeface="Arial"/>
                <a:cs typeface="Arial"/>
              </a:rPr>
              <a:t>resistance </a:t>
            </a:r>
            <a:r>
              <a:rPr sz="2400" spc="-15" dirty="0">
                <a:latin typeface="Arial"/>
                <a:cs typeface="Arial"/>
              </a:rPr>
              <a:t>for </a:t>
            </a:r>
            <a:r>
              <a:rPr sz="2400" spc="-30" dirty="0">
                <a:latin typeface="Arial"/>
                <a:cs typeface="Arial"/>
              </a:rPr>
              <a:t>snakes  </a:t>
            </a:r>
            <a:r>
              <a:rPr sz="2400" spc="-15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Benton </a:t>
            </a:r>
            <a:r>
              <a:rPr sz="2400" spc="-40" dirty="0">
                <a:latin typeface="Arial"/>
                <a:cs typeface="Arial"/>
              </a:rPr>
              <a:t>is </a:t>
            </a:r>
            <a:r>
              <a:rPr sz="2400" spc="-15" dirty="0">
                <a:latin typeface="Arial"/>
                <a:cs typeface="Arial"/>
              </a:rPr>
              <a:t>the </a:t>
            </a:r>
            <a:r>
              <a:rPr sz="2400" spc="-30" dirty="0">
                <a:latin typeface="Arial"/>
                <a:cs typeface="Arial"/>
              </a:rPr>
              <a:t>same </a:t>
            </a:r>
            <a:r>
              <a:rPr sz="2400" spc="-40" dirty="0">
                <a:latin typeface="Arial"/>
                <a:cs typeface="Arial"/>
              </a:rPr>
              <a:t>as </a:t>
            </a:r>
            <a:r>
              <a:rPr sz="2400" spc="-15" dirty="0">
                <a:latin typeface="Arial"/>
                <a:cs typeface="Arial"/>
              </a:rPr>
              <a:t>for </a:t>
            </a:r>
            <a:r>
              <a:rPr sz="2400" spc="-30" dirty="0">
                <a:latin typeface="Arial"/>
                <a:cs typeface="Arial"/>
              </a:rPr>
              <a:t>snakes </a:t>
            </a:r>
            <a:r>
              <a:rPr sz="2400" spc="-15" dirty="0">
                <a:latin typeface="Arial"/>
                <a:cs typeface="Arial"/>
              </a:rPr>
              <a:t>from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Warrenton.</a:t>
            </a:r>
            <a:endParaRPr lang="en-US" sz="2400" spc="-30" dirty="0">
              <a:latin typeface="Arial"/>
              <a:cs typeface="Arial"/>
            </a:endParaRPr>
          </a:p>
          <a:p>
            <a:pPr marL="460375" marR="41275" indent="-85090">
              <a:spcBef>
                <a:spcPts val="2035"/>
              </a:spcBef>
            </a:pPr>
            <a:endParaRPr sz="2400" dirty="0">
              <a:latin typeface="Arial"/>
              <a:cs typeface="Arial"/>
            </a:endParaRPr>
          </a:p>
          <a:p>
            <a:pPr marL="460375" marR="30480" indent="-85090">
              <a:spcBef>
                <a:spcPts val="615"/>
              </a:spcBef>
            </a:pPr>
            <a:r>
              <a:rPr sz="2400" spc="-25" dirty="0">
                <a:latin typeface="Arial"/>
                <a:cs typeface="Arial"/>
              </a:rPr>
              <a:t>H</a:t>
            </a:r>
            <a:r>
              <a:rPr sz="2400" spc="-37" baseline="-18518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: </a:t>
            </a:r>
            <a:r>
              <a:rPr sz="2400" spc="-55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TTX </a:t>
            </a:r>
            <a:r>
              <a:rPr sz="2400" spc="-30" dirty="0">
                <a:latin typeface="Arial"/>
                <a:cs typeface="Arial"/>
              </a:rPr>
              <a:t>resistance </a:t>
            </a:r>
            <a:r>
              <a:rPr sz="2400" spc="-15" dirty="0">
                <a:latin typeface="Arial"/>
                <a:cs typeface="Arial"/>
              </a:rPr>
              <a:t>for </a:t>
            </a:r>
            <a:r>
              <a:rPr sz="2400" spc="-30" dirty="0">
                <a:latin typeface="Arial"/>
                <a:cs typeface="Arial"/>
              </a:rPr>
              <a:t>snakes </a:t>
            </a:r>
            <a:r>
              <a:rPr sz="2400" spc="-15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Benton </a:t>
            </a:r>
            <a:r>
              <a:rPr sz="2400" spc="-40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different </a:t>
            </a:r>
            <a:r>
              <a:rPr sz="2400" spc="-15" dirty="0">
                <a:latin typeface="Arial"/>
                <a:cs typeface="Arial"/>
              </a:rPr>
              <a:t>from </a:t>
            </a:r>
            <a:r>
              <a:rPr sz="2400" spc="-30" dirty="0">
                <a:latin typeface="Arial"/>
                <a:cs typeface="Arial"/>
              </a:rPr>
              <a:t>snakes </a:t>
            </a:r>
            <a:r>
              <a:rPr sz="2400" spc="-15" dirty="0">
                <a:latin typeface="Arial"/>
                <a:cs typeface="Arial"/>
              </a:rPr>
              <a:t>from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Warrenton.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1E8D07-265A-4345-93D0-F1647F2E4BF5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2753786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133600" y="2069583"/>
            <a:ext cx="5257799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Calculating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 ranks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030671"/>
              </p:ext>
            </p:extLst>
          </p:nvPr>
        </p:nvGraphicFramePr>
        <p:xfrm>
          <a:off x="2514600" y="3124201"/>
          <a:ext cx="4343400" cy="2644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305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Locality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Resistance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Rank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182"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Benton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0.29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076"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Benton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0.77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019"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Benton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0.96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019"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Benton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0.64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076"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Benton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0.70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076"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Benton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0.99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600" spc="1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076"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Benton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0.34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076"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Warrenton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0.17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019"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Warrenton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0.28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019"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Warrenton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0.20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69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2.5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076"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Warrenton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0.20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2.5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600" spc="10" dirty="0">
                          <a:latin typeface="Times New Roman"/>
                          <a:cs typeface="Times New Roman"/>
                        </a:rPr>
                        <a:t>Warrenton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0.37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7</a:t>
                      </a:r>
                    </a:p>
                  </a:txBody>
                  <a:tcPr marL="0" marR="0" marT="0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761999" y="6125479"/>
            <a:ext cx="8001000" cy="886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2800" spc="-10" dirty="0">
                <a:latin typeface="Arial"/>
                <a:cs typeface="Arial"/>
              </a:rPr>
              <a:t>Rank sum for </a:t>
            </a:r>
            <a:r>
              <a:rPr sz="2800" b="1" spc="-15" dirty="0">
                <a:latin typeface="Arial"/>
                <a:cs typeface="Arial"/>
              </a:rPr>
              <a:t>Warrenton</a:t>
            </a:r>
            <a:r>
              <a:rPr sz="2800" spc="-15" dirty="0">
                <a:latin typeface="Arial"/>
                <a:cs typeface="Arial"/>
              </a:rPr>
              <a:t>:</a:t>
            </a:r>
            <a:r>
              <a:rPr sz="2800" spc="-10" dirty="0">
                <a:latin typeface="Arial"/>
                <a:cs typeface="Arial"/>
              </a:rPr>
              <a:t> </a:t>
            </a:r>
            <a:endParaRPr lang="en-US" sz="2800" spc="-10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2800" spc="-15" dirty="0">
                <a:latin typeface="Arial"/>
                <a:cs typeface="Arial"/>
              </a:rPr>
              <a:t>R=1+4+2.5+2.5+7=17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C461AA-8753-40C8-8D4B-36F0BD37975F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1861124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209800"/>
            <a:ext cx="6096000" cy="87908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spcBef>
                <a:spcPts val="135"/>
              </a:spcBef>
            </a:pPr>
            <a:r>
              <a:rPr sz="2800" spc="-40" dirty="0"/>
              <a:t>Mann-Whitney </a:t>
            </a:r>
            <a:r>
              <a:rPr sz="2800" spc="-10" dirty="0"/>
              <a:t>test </a:t>
            </a:r>
            <a:r>
              <a:rPr sz="2800" spc="-60" dirty="0"/>
              <a:t>in</a:t>
            </a:r>
            <a:r>
              <a:rPr sz="2800" spc="-10" dirty="0"/>
              <a:t> </a:t>
            </a:r>
            <a:r>
              <a:rPr sz="2800" spc="-110" dirty="0"/>
              <a:t>R</a:t>
            </a:r>
            <a:endParaRPr sz="2800" dirty="0"/>
          </a:p>
          <a:p>
            <a:pPr marL="12700" algn="ctr"/>
            <a:r>
              <a:rPr sz="2800" spc="-30" dirty="0"/>
              <a:t>(equivalent </a:t>
            </a:r>
            <a:r>
              <a:rPr sz="2800" spc="20" dirty="0"/>
              <a:t>to </a:t>
            </a:r>
            <a:r>
              <a:rPr sz="2800" spc="-5" dirty="0"/>
              <a:t>Wilcoxon </a:t>
            </a:r>
            <a:r>
              <a:rPr sz="2800" spc="-15" dirty="0"/>
              <a:t>rank </a:t>
            </a:r>
            <a:r>
              <a:rPr sz="2800" dirty="0"/>
              <a:t>sum</a:t>
            </a:r>
            <a:r>
              <a:rPr sz="2800" spc="50" dirty="0"/>
              <a:t> </a:t>
            </a:r>
            <a:r>
              <a:rPr sz="2800" spc="-20" dirty="0"/>
              <a:t>test)</a:t>
            </a:r>
            <a:endParaRPr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7D99D2-583A-4D42-AB0E-2F753DB6FFD9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28310C-89F3-4525-8068-123B6FB5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80104"/>
            <a:ext cx="9028190" cy="282586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905000" y="2362200"/>
            <a:ext cx="5942469" cy="48410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Assumptions of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Mann-Whitney </a:t>
            </a:r>
            <a:r>
              <a:rPr sz="2800" spc="-75" dirty="0">
                <a:solidFill>
                  <a:srgbClr val="2F5597"/>
                </a:solidFill>
                <a:latin typeface="Arial"/>
                <a:cs typeface="Arial"/>
              </a:rPr>
              <a:t>U</a:t>
            </a:r>
            <a:r>
              <a:rPr sz="2800" spc="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test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2200" y="3722591"/>
            <a:ext cx="5638800" cy="173893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spc="5" dirty="0">
                <a:latin typeface="Arial"/>
                <a:cs typeface="Arial"/>
              </a:rPr>
              <a:t>Both </a:t>
            </a:r>
            <a:r>
              <a:rPr sz="2800" spc="-30" dirty="0">
                <a:latin typeface="Arial"/>
                <a:cs typeface="Arial"/>
              </a:rPr>
              <a:t>samples </a:t>
            </a:r>
            <a:r>
              <a:rPr sz="2800" spc="-65" dirty="0">
                <a:latin typeface="Arial"/>
                <a:cs typeface="Arial"/>
              </a:rPr>
              <a:t>are </a:t>
            </a:r>
            <a:r>
              <a:rPr sz="2800" spc="-10" dirty="0">
                <a:latin typeface="Arial"/>
                <a:cs typeface="Arial"/>
              </a:rPr>
              <a:t>random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samples.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latin typeface="Arial"/>
              <a:cs typeface="Arial"/>
            </a:endParaRPr>
          </a:p>
          <a:p>
            <a:pPr marL="12700" marR="353060">
              <a:lnSpc>
                <a:spcPct val="100000"/>
              </a:lnSpc>
            </a:pPr>
            <a:r>
              <a:rPr sz="2800" spc="5" dirty="0">
                <a:latin typeface="Arial"/>
                <a:cs typeface="Arial"/>
              </a:rPr>
              <a:t>Both </a:t>
            </a:r>
            <a:r>
              <a:rPr sz="2800" spc="-15" dirty="0">
                <a:latin typeface="Arial"/>
                <a:cs typeface="Arial"/>
              </a:rPr>
              <a:t>populations </a:t>
            </a:r>
            <a:r>
              <a:rPr sz="2800" spc="-60" dirty="0">
                <a:latin typeface="Arial"/>
                <a:cs typeface="Arial"/>
              </a:rPr>
              <a:t>have </a:t>
            </a:r>
            <a:r>
              <a:rPr sz="2800" spc="-20" dirty="0">
                <a:latin typeface="Arial"/>
                <a:cs typeface="Arial"/>
              </a:rPr>
              <a:t>the </a:t>
            </a:r>
            <a:r>
              <a:rPr sz="2800" spc="-35" dirty="0">
                <a:latin typeface="Arial"/>
                <a:cs typeface="Arial"/>
              </a:rPr>
              <a:t>same </a:t>
            </a:r>
            <a:r>
              <a:rPr sz="2800" spc="-30" dirty="0">
                <a:latin typeface="Arial"/>
                <a:cs typeface="Arial"/>
              </a:rPr>
              <a:t>shape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distribution.</a:t>
            </a:r>
            <a:r>
              <a:rPr sz="2800" spc="-15" dirty="0">
                <a:solidFill>
                  <a:srgbClr val="C55A11"/>
                </a:solidFill>
                <a:latin typeface="Arial"/>
                <a:cs typeface="Arial"/>
              </a:rPr>
              <a:t>*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2600" y="6172200"/>
            <a:ext cx="6858000" cy="758541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spcBef>
                <a:spcPts val="155"/>
              </a:spcBef>
            </a:pPr>
            <a:r>
              <a:rPr sz="2400" spc="-50" dirty="0">
                <a:solidFill>
                  <a:srgbClr val="C55A11"/>
                </a:solidFill>
                <a:latin typeface="Arial"/>
                <a:cs typeface="Arial"/>
              </a:rPr>
              <a:t>* Only </a:t>
            </a:r>
            <a:r>
              <a:rPr sz="2400" spc="-40" dirty="0">
                <a:solidFill>
                  <a:srgbClr val="C55A11"/>
                </a:solidFill>
                <a:latin typeface="Arial"/>
                <a:cs typeface="Arial"/>
              </a:rPr>
              <a:t>necessary </a:t>
            </a:r>
            <a:r>
              <a:rPr sz="2400" spc="-30" dirty="0">
                <a:solidFill>
                  <a:srgbClr val="C55A11"/>
                </a:solidFill>
                <a:latin typeface="Arial"/>
                <a:cs typeface="Arial"/>
              </a:rPr>
              <a:t>when </a:t>
            </a:r>
            <a:r>
              <a:rPr sz="2400" spc="-35" dirty="0">
                <a:solidFill>
                  <a:srgbClr val="C55A11"/>
                </a:solidFill>
                <a:latin typeface="Arial"/>
                <a:cs typeface="Arial"/>
              </a:rPr>
              <a:t>using Mann-Whitney </a:t>
            </a:r>
            <a:r>
              <a:rPr sz="2400" dirty="0">
                <a:solidFill>
                  <a:srgbClr val="C55A11"/>
                </a:solidFill>
                <a:latin typeface="Arial"/>
                <a:cs typeface="Arial"/>
              </a:rPr>
              <a:t>to </a:t>
            </a:r>
            <a:r>
              <a:rPr sz="2400" spc="-25" dirty="0">
                <a:solidFill>
                  <a:srgbClr val="C55A11"/>
                </a:solidFill>
                <a:latin typeface="Arial"/>
                <a:cs typeface="Arial"/>
              </a:rPr>
              <a:t>compare </a:t>
            </a:r>
            <a:r>
              <a:rPr sz="2400" spc="-35" dirty="0">
                <a:solidFill>
                  <a:srgbClr val="C55A11"/>
                </a:solidFill>
                <a:latin typeface="Arial"/>
                <a:cs typeface="Arial"/>
              </a:rPr>
              <a:t>means.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0BCD4F-9812-4335-AB38-F81DD808D262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231674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362200" y="4114800"/>
            <a:ext cx="5562600" cy="177676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457200" marR="5080" indent="-457200">
              <a:buFont typeface="Arial" panose="020B0604020202020204" pitchFamily="34" charset="0"/>
              <a:buChar char="•"/>
            </a:pPr>
            <a:r>
              <a:rPr sz="2800" spc="-50" dirty="0">
                <a:latin typeface="Arial"/>
                <a:cs typeface="Arial"/>
              </a:rPr>
              <a:t>Previous </a:t>
            </a:r>
            <a:r>
              <a:rPr sz="2800" spc="-10" dirty="0">
                <a:latin typeface="Arial"/>
                <a:cs typeface="Arial"/>
              </a:rPr>
              <a:t>data </a:t>
            </a:r>
            <a:r>
              <a:rPr sz="2800" spc="110" dirty="0">
                <a:latin typeface="Arial"/>
                <a:cs typeface="Arial"/>
              </a:rPr>
              <a:t>/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theory  </a:t>
            </a:r>
            <a:endParaRPr lang="en-US" sz="2800" spc="-25" dirty="0">
              <a:latin typeface="Arial"/>
              <a:cs typeface="Arial"/>
            </a:endParaRPr>
          </a:p>
          <a:p>
            <a:pPr marL="457200" marR="5080" indent="-457200">
              <a:buFont typeface="Arial" panose="020B0604020202020204" pitchFamily="34" charset="0"/>
              <a:buChar char="•"/>
            </a:pPr>
            <a:r>
              <a:rPr sz="2800" spc="-20" dirty="0">
                <a:latin typeface="Arial"/>
                <a:cs typeface="Arial"/>
              </a:rPr>
              <a:t>Histograms</a:t>
            </a:r>
            <a:endParaRPr sz="2800" dirty="0">
              <a:latin typeface="Arial"/>
              <a:cs typeface="Arial"/>
            </a:endParaRPr>
          </a:p>
          <a:p>
            <a:pPr marL="457200" marR="528955" indent="-457200">
              <a:buFont typeface="Arial" panose="020B0604020202020204" pitchFamily="34" charset="0"/>
              <a:buChar char="•"/>
            </a:pPr>
            <a:r>
              <a:rPr sz="2800" spc="-45" dirty="0">
                <a:latin typeface="Arial"/>
                <a:cs typeface="Arial"/>
              </a:rPr>
              <a:t>Quantile </a:t>
            </a:r>
            <a:r>
              <a:rPr sz="2800" spc="-5" dirty="0">
                <a:latin typeface="Arial"/>
                <a:cs typeface="Arial"/>
              </a:rPr>
              <a:t>plots  </a:t>
            </a:r>
            <a:endParaRPr lang="en-US" sz="2800" spc="-5" dirty="0">
              <a:latin typeface="Arial"/>
              <a:cs typeface="Arial"/>
            </a:endParaRPr>
          </a:p>
          <a:p>
            <a:pPr marL="457200" marR="528955" indent="-457200">
              <a:buFont typeface="Arial" panose="020B0604020202020204" pitchFamily="34" charset="0"/>
              <a:buChar char="•"/>
            </a:pPr>
            <a:r>
              <a:rPr sz="2800" spc="-30" dirty="0">
                <a:latin typeface="Arial"/>
                <a:cs typeface="Arial"/>
              </a:rPr>
              <a:t>Shapiro-Wilk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test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91971A-21A4-4201-9090-54EBF376137E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55F3EA-889B-4CDF-A6D2-EB1F16D31F0E}"/>
              </a:ext>
            </a:extLst>
          </p:cNvPr>
          <p:cNvSpPr txBox="1"/>
          <p:nvPr/>
        </p:nvSpPr>
        <p:spPr>
          <a:xfrm>
            <a:off x="2209800" y="2590037"/>
            <a:ext cx="5029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3340" algn="ctr">
              <a:spcBef>
                <a:spcPts val="415"/>
              </a:spcBef>
            </a:pPr>
            <a:r>
              <a:rPr lang="en-GB" sz="2800" spc="-20" dirty="0">
                <a:solidFill>
                  <a:srgbClr val="2F5597"/>
                </a:solidFill>
                <a:latin typeface="Arial"/>
                <a:cs typeface="Arial"/>
              </a:rPr>
              <a:t>Detecting </a:t>
            </a:r>
            <a:r>
              <a:rPr lang="en-GB" sz="2800" spc="-35" dirty="0">
                <a:solidFill>
                  <a:srgbClr val="2F5597"/>
                </a:solidFill>
                <a:latin typeface="Arial"/>
                <a:cs typeface="Arial"/>
              </a:rPr>
              <a:t>deviations </a:t>
            </a:r>
            <a:r>
              <a:rPr lang="en-GB" sz="2800" spc="-30" dirty="0">
                <a:solidFill>
                  <a:srgbClr val="2F5597"/>
                </a:solidFill>
                <a:latin typeface="Arial"/>
                <a:cs typeface="Arial"/>
              </a:rPr>
              <a:t>from  </a:t>
            </a:r>
            <a:r>
              <a:rPr lang="en-GB" sz="2800" spc="-35" dirty="0">
                <a:solidFill>
                  <a:srgbClr val="2F5597"/>
                </a:solidFill>
                <a:latin typeface="Arial"/>
                <a:cs typeface="Arial"/>
              </a:rPr>
              <a:t>Gaussian</a:t>
            </a:r>
            <a:endParaRPr lang="en-GB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72645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057400" y="2667000"/>
            <a:ext cx="5867400" cy="260263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spcBef>
                <a:spcPts val="135"/>
              </a:spcBef>
            </a:pP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Permutation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 tests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2800" dirty="0">
              <a:latin typeface="Arial"/>
              <a:cs typeface="Arial"/>
            </a:endParaRPr>
          </a:p>
          <a:p>
            <a:pPr marL="12700" marR="5080"/>
            <a:r>
              <a:rPr sz="2800" spc="-20" dirty="0">
                <a:latin typeface="Arial"/>
                <a:cs typeface="Arial"/>
              </a:rPr>
              <a:t>Used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20" dirty="0">
                <a:latin typeface="Arial"/>
                <a:cs typeface="Arial"/>
              </a:rPr>
              <a:t>hypothesis </a:t>
            </a:r>
            <a:r>
              <a:rPr sz="2800" spc="-15" dirty="0">
                <a:latin typeface="Arial"/>
                <a:cs typeface="Arial"/>
              </a:rPr>
              <a:t>testing </a:t>
            </a:r>
            <a:r>
              <a:rPr sz="2800" spc="-5" dirty="0">
                <a:latin typeface="Arial"/>
                <a:cs typeface="Arial"/>
              </a:rPr>
              <a:t>on </a:t>
            </a:r>
            <a:r>
              <a:rPr sz="2800" spc="-35" dirty="0">
                <a:latin typeface="Arial"/>
                <a:cs typeface="Arial"/>
              </a:rPr>
              <a:t>measures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association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30"/>
              </a:spcBef>
            </a:pPr>
            <a:endParaRPr sz="2800"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2800" spc="-35" dirty="0">
                <a:latin typeface="Arial"/>
                <a:cs typeface="Arial"/>
              </a:rPr>
              <a:t>Mixes </a:t>
            </a:r>
            <a:r>
              <a:rPr sz="2800" spc="-15" dirty="0">
                <a:latin typeface="Arial"/>
                <a:cs typeface="Arial"/>
              </a:rPr>
              <a:t>the </a:t>
            </a:r>
            <a:r>
              <a:rPr sz="2800" spc="-60" dirty="0">
                <a:latin typeface="Arial"/>
                <a:cs typeface="Arial"/>
              </a:rPr>
              <a:t>real </a:t>
            </a:r>
            <a:r>
              <a:rPr sz="2800" spc="-10" dirty="0">
                <a:latin typeface="Arial"/>
                <a:cs typeface="Arial"/>
              </a:rPr>
              <a:t>data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randomly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0A2FFA-A2E1-4D66-95D5-2F042335F9F4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1711957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33400" y="1981200"/>
            <a:ext cx="8991600" cy="5097549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233679" algn="ctr">
              <a:lnSpc>
                <a:spcPct val="100000"/>
              </a:lnSpc>
              <a:spcBef>
                <a:spcPts val="990"/>
              </a:spcBef>
            </a:pP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Permutation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 tests</a:t>
            </a:r>
            <a:endParaRPr lang="en-US" sz="2800" spc="-15" dirty="0">
              <a:solidFill>
                <a:srgbClr val="2F5597"/>
              </a:solidFill>
              <a:latin typeface="Arial"/>
              <a:cs typeface="Arial"/>
            </a:endParaRPr>
          </a:p>
          <a:p>
            <a:pPr marL="233679" algn="ctr">
              <a:lnSpc>
                <a:spcPct val="100000"/>
              </a:lnSpc>
              <a:spcBef>
                <a:spcPts val="990"/>
              </a:spcBef>
            </a:pPr>
            <a:endParaRPr sz="2800" dirty="0">
              <a:latin typeface="Arial"/>
              <a:cs typeface="Arial"/>
            </a:endParaRPr>
          </a:p>
          <a:p>
            <a:pPr marL="526415" marR="5080" indent="-514350">
              <a:spcBef>
                <a:spcPts val="765"/>
              </a:spcBef>
              <a:buFont typeface="+mj-lt"/>
              <a:buAutoNum type="arabicPeriod"/>
              <a:tabLst>
                <a:tab pos="266700" algn="l"/>
              </a:tabLst>
            </a:pPr>
            <a:r>
              <a:rPr sz="2800" spc="-55" dirty="0">
                <a:latin typeface="Arial"/>
                <a:cs typeface="Arial"/>
              </a:rPr>
              <a:t>Variable </a:t>
            </a:r>
            <a:r>
              <a:rPr sz="2800" dirty="0">
                <a:latin typeface="Arial"/>
                <a:cs typeface="Arial"/>
              </a:rPr>
              <a:t>1 </a:t>
            </a:r>
            <a:r>
              <a:rPr sz="2800" spc="-20" dirty="0">
                <a:latin typeface="Arial"/>
                <a:cs typeface="Arial"/>
              </a:rPr>
              <a:t>from </a:t>
            </a:r>
            <a:r>
              <a:rPr sz="2800" spc="-35" dirty="0">
                <a:latin typeface="Arial"/>
                <a:cs typeface="Arial"/>
              </a:rPr>
              <a:t>an </a:t>
            </a:r>
            <a:r>
              <a:rPr sz="2800" spc="-30" dirty="0">
                <a:latin typeface="Arial"/>
                <a:cs typeface="Arial"/>
              </a:rPr>
              <a:t>individual </a:t>
            </a:r>
            <a:r>
              <a:rPr sz="2800" spc="-45" dirty="0">
                <a:latin typeface="Arial"/>
                <a:cs typeface="Arial"/>
              </a:rPr>
              <a:t>is </a:t>
            </a:r>
            <a:r>
              <a:rPr sz="2800" spc="-20" dirty="0">
                <a:latin typeface="Arial"/>
                <a:cs typeface="Arial"/>
              </a:rPr>
              <a:t>paired </a:t>
            </a:r>
            <a:r>
              <a:rPr sz="2800" dirty="0">
                <a:latin typeface="Arial"/>
                <a:cs typeface="Arial"/>
              </a:rPr>
              <a:t>with </a:t>
            </a:r>
            <a:r>
              <a:rPr sz="2800" spc="-40" dirty="0">
                <a:latin typeface="Arial"/>
                <a:cs typeface="Arial"/>
              </a:rPr>
              <a:t>variable </a:t>
            </a:r>
            <a:r>
              <a:rPr sz="2800" dirty="0">
                <a:latin typeface="Arial"/>
                <a:cs typeface="Arial"/>
              </a:rPr>
              <a:t>2 </a:t>
            </a:r>
            <a:r>
              <a:rPr sz="2800" spc="-10" dirty="0">
                <a:latin typeface="Arial"/>
                <a:cs typeface="Arial"/>
              </a:rPr>
              <a:t>data </a:t>
            </a:r>
            <a:r>
              <a:rPr sz="2800" spc="-15" dirty="0">
                <a:latin typeface="Arial"/>
                <a:cs typeface="Arial"/>
              </a:rPr>
              <a:t>from </a:t>
            </a:r>
            <a:r>
              <a:rPr sz="2800" spc="-55" dirty="0">
                <a:latin typeface="Arial"/>
                <a:cs typeface="Arial"/>
              </a:rPr>
              <a:t>a </a:t>
            </a:r>
            <a:r>
              <a:rPr sz="2800" spc="-20" dirty="0">
                <a:latin typeface="Arial"/>
                <a:cs typeface="Arial"/>
              </a:rPr>
              <a:t>randomly </a:t>
            </a:r>
            <a:r>
              <a:rPr sz="2800" spc="-15" dirty="0">
                <a:latin typeface="Arial"/>
                <a:cs typeface="Arial"/>
              </a:rPr>
              <a:t>chosen </a:t>
            </a:r>
            <a:r>
              <a:rPr sz="2800" spc="-25" dirty="0">
                <a:latin typeface="Arial"/>
                <a:cs typeface="Arial"/>
              </a:rPr>
              <a:t>individual. </a:t>
            </a:r>
            <a:r>
              <a:rPr sz="2800" spc="-45" dirty="0">
                <a:latin typeface="Arial"/>
                <a:cs typeface="Arial"/>
              </a:rPr>
              <a:t>This is </a:t>
            </a:r>
            <a:r>
              <a:rPr sz="2800" spc="-10" dirty="0">
                <a:latin typeface="Arial"/>
                <a:cs typeface="Arial"/>
              </a:rPr>
              <a:t>done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55" dirty="0">
                <a:latin typeface="Arial"/>
                <a:cs typeface="Arial"/>
              </a:rPr>
              <a:t>all</a:t>
            </a:r>
            <a:r>
              <a:rPr sz="2800" spc="17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individuals.</a:t>
            </a:r>
            <a:endParaRPr sz="2800" dirty="0">
              <a:latin typeface="Arial"/>
              <a:cs typeface="Arial"/>
            </a:endParaRPr>
          </a:p>
          <a:p>
            <a:pPr marL="514350" indent="-514350">
              <a:spcBef>
                <a:spcPts val="45"/>
              </a:spcBef>
              <a:buFont typeface="+mj-lt"/>
              <a:buAutoNum type="arabicPeriod"/>
            </a:pPr>
            <a:endParaRPr sz="2800" dirty="0">
              <a:latin typeface="Arial"/>
              <a:cs typeface="Arial"/>
            </a:endParaRPr>
          </a:p>
          <a:p>
            <a:pPr marL="526415" marR="74295" indent="-514350">
              <a:buFont typeface="+mj-lt"/>
              <a:buAutoNum type="arabicPeriod"/>
              <a:tabLst>
                <a:tab pos="266700" algn="l"/>
              </a:tabLst>
            </a:pP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20" dirty="0">
                <a:latin typeface="Arial"/>
                <a:cs typeface="Arial"/>
              </a:rPr>
              <a:t>estimate </a:t>
            </a:r>
            <a:r>
              <a:rPr sz="2800" spc="-45" dirty="0">
                <a:latin typeface="Arial"/>
                <a:cs typeface="Arial"/>
              </a:rPr>
              <a:t>is </a:t>
            </a:r>
            <a:r>
              <a:rPr sz="2800" spc="-15" dirty="0">
                <a:latin typeface="Arial"/>
                <a:cs typeface="Arial"/>
              </a:rPr>
              <a:t>made </a:t>
            </a:r>
            <a:r>
              <a:rPr sz="2800" spc="-10" dirty="0">
                <a:latin typeface="Arial"/>
                <a:cs typeface="Arial"/>
              </a:rPr>
              <a:t>on </a:t>
            </a:r>
            <a:r>
              <a:rPr sz="2800" spc="-15" dirty="0">
                <a:latin typeface="Arial"/>
                <a:cs typeface="Arial"/>
              </a:rPr>
              <a:t>the randomized </a:t>
            </a:r>
            <a:r>
              <a:rPr sz="2800" dirty="0">
                <a:latin typeface="Arial"/>
                <a:cs typeface="Arial"/>
              </a:rPr>
              <a:t>data.</a:t>
            </a:r>
          </a:p>
          <a:p>
            <a:pPr marL="514350" indent="-514350">
              <a:spcBef>
                <a:spcPts val="30"/>
              </a:spcBef>
              <a:buFont typeface="+mj-lt"/>
              <a:buAutoNum type="arabicPeriod"/>
            </a:pPr>
            <a:endParaRPr sz="2800" dirty="0">
              <a:latin typeface="Arial"/>
              <a:cs typeface="Arial"/>
            </a:endParaRPr>
          </a:p>
          <a:p>
            <a:pPr marL="526415" marR="36195" indent="-514350">
              <a:buFont typeface="+mj-lt"/>
              <a:buAutoNum type="arabicPeriod"/>
              <a:tabLst>
                <a:tab pos="266700" algn="l"/>
              </a:tabLst>
            </a:pP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15" dirty="0">
                <a:latin typeface="Arial"/>
                <a:cs typeface="Arial"/>
              </a:rPr>
              <a:t>whole </a:t>
            </a:r>
            <a:r>
              <a:rPr sz="2800" spc="-10" dirty="0">
                <a:latin typeface="Arial"/>
                <a:cs typeface="Arial"/>
              </a:rPr>
              <a:t>process </a:t>
            </a:r>
            <a:r>
              <a:rPr sz="2800" spc="-45" dirty="0">
                <a:latin typeface="Arial"/>
                <a:cs typeface="Arial"/>
              </a:rPr>
              <a:t>is </a:t>
            </a:r>
            <a:r>
              <a:rPr sz="2800" spc="-20" dirty="0">
                <a:latin typeface="Arial"/>
                <a:cs typeface="Arial"/>
              </a:rPr>
              <a:t>repeated numerous </a:t>
            </a:r>
            <a:r>
              <a:rPr sz="2800" spc="-15" dirty="0">
                <a:latin typeface="Arial"/>
                <a:cs typeface="Arial"/>
              </a:rPr>
              <a:t>times. </a:t>
            </a: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10" dirty="0">
                <a:latin typeface="Arial"/>
                <a:cs typeface="Arial"/>
              </a:rPr>
              <a:t>distribution of </a:t>
            </a:r>
            <a:r>
              <a:rPr sz="2800" spc="-15" dirty="0">
                <a:latin typeface="Arial"/>
                <a:cs typeface="Arial"/>
              </a:rPr>
              <a:t>the randomized </a:t>
            </a:r>
            <a:r>
              <a:rPr sz="2800" spc="-20" dirty="0">
                <a:latin typeface="Arial"/>
                <a:cs typeface="Arial"/>
              </a:rPr>
              <a:t>estimates </a:t>
            </a:r>
            <a:r>
              <a:rPr sz="2800" spc="-45" dirty="0">
                <a:latin typeface="Arial"/>
                <a:cs typeface="Arial"/>
              </a:rPr>
              <a:t>is </a:t>
            </a:r>
            <a:r>
              <a:rPr sz="2800" spc="-15" dirty="0">
                <a:latin typeface="Arial"/>
                <a:cs typeface="Arial"/>
              </a:rPr>
              <a:t>the </a:t>
            </a:r>
            <a:r>
              <a:rPr sz="2800" spc="-40" dirty="0">
                <a:latin typeface="Arial"/>
                <a:cs typeface="Arial"/>
              </a:rPr>
              <a:t>null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distribution.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D48E8E-91A4-4D48-AFA9-A3005EA2536F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376799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2514600"/>
            <a:ext cx="403860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2800" spc="-15" dirty="0"/>
              <a:t>Without</a:t>
            </a:r>
            <a:r>
              <a:rPr sz="2800" spc="-25" dirty="0"/>
              <a:t> </a:t>
            </a:r>
            <a:r>
              <a:rPr sz="2800" spc="-40" dirty="0"/>
              <a:t>replacement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409700" y="3657600"/>
            <a:ext cx="7239000" cy="1526699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5080">
              <a:spcBef>
                <a:spcPts val="384"/>
              </a:spcBef>
            </a:pPr>
            <a:r>
              <a:rPr sz="2400" spc="-25" dirty="0">
                <a:latin typeface="Arial"/>
                <a:cs typeface="Arial"/>
              </a:rPr>
              <a:t>Permutation </a:t>
            </a:r>
            <a:r>
              <a:rPr sz="2400" spc="-10" dirty="0">
                <a:latin typeface="Arial"/>
                <a:cs typeface="Arial"/>
              </a:rPr>
              <a:t>tests </a:t>
            </a:r>
            <a:r>
              <a:rPr sz="2400" spc="-65" dirty="0">
                <a:latin typeface="Arial"/>
                <a:cs typeface="Arial"/>
              </a:rPr>
              <a:t>are </a:t>
            </a:r>
            <a:r>
              <a:rPr sz="2400" spc="-10" dirty="0">
                <a:latin typeface="Arial"/>
                <a:cs typeface="Arial"/>
              </a:rPr>
              <a:t>done </a:t>
            </a:r>
            <a:r>
              <a:rPr sz="2400" dirty="0">
                <a:latin typeface="Arial"/>
                <a:cs typeface="Arial"/>
              </a:rPr>
              <a:t>without </a:t>
            </a:r>
            <a:r>
              <a:rPr sz="2400" spc="-25" dirty="0">
                <a:latin typeface="Arial"/>
                <a:cs typeface="Arial"/>
              </a:rPr>
              <a:t>replacement.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2400" dirty="0">
              <a:latin typeface="Arial"/>
              <a:cs typeface="Arial"/>
            </a:endParaRPr>
          </a:p>
          <a:p>
            <a:pPr marL="12700" marR="190500"/>
            <a:r>
              <a:rPr sz="2400" spc="-70" dirty="0">
                <a:latin typeface="Arial"/>
                <a:cs typeface="Arial"/>
              </a:rPr>
              <a:t>In </a:t>
            </a:r>
            <a:r>
              <a:rPr sz="2400" spc="-15" dirty="0">
                <a:latin typeface="Arial"/>
                <a:cs typeface="Arial"/>
              </a:rPr>
              <a:t>other </a:t>
            </a:r>
            <a:r>
              <a:rPr sz="2400" dirty="0">
                <a:latin typeface="Arial"/>
                <a:cs typeface="Arial"/>
              </a:rPr>
              <a:t>words, </a:t>
            </a:r>
            <a:r>
              <a:rPr sz="2400" spc="-70" dirty="0">
                <a:latin typeface="Arial"/>
                <a:cs typeface="Arial"/>
              </a:rPr>
              <a:t>all </a:t>
            </a:r>
            <a:r>
              <a:rPr sz="2400" spc="-10" dirty="0">
                <a:latin typeface="Arial"/>
                <a:cs typeface="Arial"/>
              </a:rPr>
              <a:t>data points </a:t>
            </a:r>
            <a:r>
              <a:rPr sz="2400" spc="-65" dirty="0">
                <a:latin typeface="Arial"/>
                <a:cs typeface="Arial"/>
              </a:rPr>
              <a:t>are </a:t>
            </a:r>
            <a:r>
              <a:rPr sz="2400" spc="-20" dirty="0">
                <a:latin typeface="Arial"/>
                <a:cs typeface="Arial"/>
              </a:rPr>
              <a:t>used </a:t>
            </a:r>
            <a:r>
              <a:rPr sz="2400" spc="-35" dirty="0">
                <a:latin typeface="Arial"/>
                <a:cs typeface="Arial"/>
              </a:rPr>
              <a:t>exactly </a:t>
            </a:r>
            <a:r>
              <a:rPr sz="2400" spc="-10" dirty="0">
                <a:latin typeface="Arial"/>
                <a:cs typeface="Arial"/>
              </a:rPr>
              <a:t>once </a:t>
            </a:r>
            <a:r>
              <a:rPr sz="2400" spc="-50" dirty="0">
                <a:latin typeface="Arial"/>
                <a:cs typeface="Arial"/>
              </a:rPr>
              <a:t>in </a:t>
            </a:r>
            <a:r>
              <a:rPr sz="2400" spc="-30" dirty="0">
                <a:latin typeface="Arial"/>
                <a:cs typeface="Arial"/>
              </a:rPr>
              <a:t>each </a:t>
            </a:r>
            <a:r>
              <a:rPr sz="2400" spc="-5" dirty="0">
                <a:latin typeface="Arial"/>
                <a:cs typeface="Arial"/>
              </a:rPr>
              <a:t>permuted </a:t>
            </a:r>
            <a:r>
              <a:rPr sz="2400" spc="-10" dirty="0">
                <a:latin typeface="Arial"/>
                <a:cs typeface="Arial"/>
              </a:rPr>
              <a:t>data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set.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95D30E-AA4D-4369-8D0C-1FA478182E78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47900" y="2819400"/>
            <a:ext cx="5562600" cy="133626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ctr">
              <a:spcBef>
                <a:spcPts val="340"/>
              </a:spcBef>
            </a:pP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Permutation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can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be done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2800" spc="-55" dirty="0">
                <a:solidFill>
                  <a:srgbClr val="2F5597"/>
                </a:solidFill>
                <a:latin typeface="Arial"/>
                <a:cs typeface="Arial"/>
              </a:rPr>
              <a:t>any  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test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association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between </a:t>
            </a:r>
            <a:r>
              <a:rPr sz="2800" spc="30" dirty="0">
                <a:solidFill>
                  <a:srgbClr val="2F5597"/>
                </a:solidFill>
                <a:latin typeface="Arial"/>
                <a:cs typeface="Arial"/>
              </a:rPr>
              <a:t>two  </a:t>
            </a:r>
            <a:r>
              <a:rPr sz="2800" spc="-50" dirty="0">
                <a:solidFill>
                  <a:srgbClr val="2F5597"/>
                </a:solidFill>
                <a:latin typeface="Arial"/>
                <a:cs typeface="Arial"/>
              </a:rPr>
              <a:t>variables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D75A3-0A2E-454A-AE3B-7201A243713D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196663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667000" y="1879620"/>
            <a:ext cx="5410200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50" dirty="0">
                <a:solidFill>
                  <a:srgbClr val="2F5597"/>
                </a:solidFill>
                <a:latin typeface="Arial"/>
                <a:cs typeface="Arial"/>
              </a:rPr>
              <a:t>Example: </a:t>
            </a:r>
            <a:r>
              <a:rPr sz="2800" spc="-60" dirty="0">
                <a:solidFill>
                  <a:srgbClr val="2F5597"/>
                </a:solidFill>
                <a:latin typeface="Arial"/>
                <a:cs typeface="Arial"/>
              </a:rPr>
              <a:t>Sage</a:t>
            </a:r>
            <a:r>
              <a:rPr lang="en-US" sz="2800" spc="-60" dirty="0">
                <a:solidFill>
                  <a:srgbClr val="2F5597"/>
                </a:solidFill>
                <a:latin typeface="Arial"/>
                <a:cs typeface="Arial"/>
              </a:rPr>
              <a:t>brush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crickets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>
            <a:spLocks noChangeAspect="1"/>
          </p:cNvSpPr>
          <p:nvPr/>
        </p:nvSpPr>
        <p:spPr>
          <a:xfrm>
            <a:off x="5638800" y="3124200"/>
            <a:ext cx="3429000" cy="4039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2900" y="3838036"/>
            <a:ext cx="5067300" cy="30512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87020">
              <a:lnSpc>
                <a:spcPct val="102099"/>
              </a:lnSpc>
              <a:spcBef>
                <a:spcPts val="90"/>
              </a:spcBef>
            </a:pPr>
            <a:r>
              <a:rPr sz="2800" spc="-25" dirty="0">
                <a:latin typeface="Arial"/>
                <a:cs typeface="Arial"/>
              </a:rPr>
              <a:t>Sage </a:t>
            </a:r>
            <a:r>
              <a:rPr sz="2800" dirty="0">
                <a:latin typeface="Arial"/>
                <a:cs typeface="Arial"/>
              </a:rPr>
              <a:t>cricket </a:t>
            </a:r>
            <a:r>
              <a:rPr sz="2800" spc="-25" dirty="0">
                <a:latin typeface="Arial"/>
                <a:cs typeface="Arial"/>
              </a:rPr>
              <a:t>males  </a:t>
            </a:r>
            <a:r>
              <a:rPr sz="2800" spc="-10" dirty="0">
                <a:latin typeface="Arial"/>
                <a:cs typeface="Arial"/>
              </a:rPr>
              <a:t>sometimes </a:t>
            </a:r>
            <a:r>
              <a:rPr sz="2800" spc="-20" dirty="0">
                <a:latin typeface="Arial"/>
                <a:cs typeface="Arial"/>
              </a:rPr>
              <a:t>offer their </a:t>
            </a:r>
            <a:r>
              <a:rPr sz="2800" dirty="0">
                <a:latin typeface="Arial"/>
                <a:cs typeface="Arial"/>
              </a:rPr>
              <a:t>hind-wings </a:t>
            </a:r>
            <a:r>
              <a:rPr sz="2800" spc="20" dirty="0">
                <a:latin typeface="Arial"/>
                <a:cs typeface="Arial"/>
              </a:rPr>
              <a:t>to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females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5" dirty="0">
                <a:latin typeface="Arial"/>
                <a:cs typeface="Arial"/>
              </a:rPr>
              <a:t>eat </a:t>
            </a:r>
            <a:r>
              <a:rPr sz="2800" spc="-10" dirty="0">
                <a:latin typeface="Arial"/>
                <a:cs typeface="Arial"/>
              </a:rPr>
              <a:t>during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mating.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ct val="101899"/>
              </a:lnSpc>
            </a:pPr>
            <a:r>
              <a:rPr sz="2800" spc="-10" dirty="0">
                <a:latin typeface="Arial"/>
                <a:cs typeface="Arial"/>
              </a:rPr>
              <a:t>Do </a:t>
            </a:r>
            <a:r>
              <a:rPr sz="2800" spc="-25" dirty="0">
                <a:latin typeface="Arial"/>
                <a:cs typeface="Arial"/>
              </a:rPr>
              <a:t>females </a:t>
            </a:r>
            <a:r>
              <a:rPr sz="2800" spc="15" dirty="0">
                <a:latin typeface="Arial"/>
                <a:cs typeface="Arial"/>
              </a:rPr>
              <a:t>who </a:t>
            </a:r>
            <a:r>
              <a:rPr sz="2800" spc="-15" dirty="0">
                <a:latin typeface="Arial"/>
                <a:cs typeface="Arial"/>
              </a:rPr>
              <a:t>eat </a:t>
            </a:r>
            <a:r>
              <a:rPr sz="2800" spc="5" dirty="0">
                <a:latin typeface="Arial"/>
                <a:cs typeface="Arial"/>
              </a:rPr>
              <a:t>hind-</a:t>
            </a:r>
            <a:r>
              <a:rPr sz="2800" spc="-5" dirty="0">
                <a:latin typeface="Arial"/>
                <a:cs typeface="Arial"/>
              </a:rPr>
              <a:t>wings wait </a:t>
            </a:r>
            <a:r>
              <a:rPr sz="2800" spc="-15" dirty="0">
                <a:latin typeface="Arial"/>
                <a:cs typeface="Arial"/>
              </a:rPr>
              <a:t>longer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re-</a:t>
            </a:r>
            <a:r>
              <a:rPr sz="2800" spc="-10" dirty="0">
                <a:latin typeface="Arial"/>
                <a:cs typeface="Arial"/>
              </a:rPr>
              <a:t>mate?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E1D56-21E7-4CFB-A51B-1AFFA2991F31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F44F65-23E3-4C76-9272-E25DE713B0A1}"/>
              </a:ext>
            </a:extLst>
          </p:cNvPr>
          <p:cNvSpPr txBox="1"/>
          <p:nvPr/>
        </p:nvSpPr>
        <p:spPr>
          <a:xfrm>
            <a:off x="5791200" y="2675999"/>
            <a:ext cx="312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i="1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Cyphoderris</a:t>
            </a:r>
            <a:r>
              <a:rPr lang="en-GB" b="0" i="1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1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strepitans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31397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81000" y="2043086"/>
            <a:ext cx="9525000" cy="75892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4600"/>
              </a:lnSpc>
              <a:spcBef>
                <a:spcPts val="80"/>
              </a:spcBef>
            </a:pPr>
            <a:r>
              <a:rPr sz="2400" dirty="0">
                <a:latin typeface="Arial"/>
                <a:cs typeface="Arial"/>
              </a:rPr>
              <a:t>Waiting </a:t>
            </a:r>
            <a:r>
              <a:rPr sz="2400" spc="5" dirty="0">
                <a:latin typeface="Arial"/>
                <a:cs typeface="Arial"/>
              </a:rPr>
              <a:t>time </a:t>
            </a:r>
            <a:r>
              <a:rPr sz="2400" spc="1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remating in sage cricket </a:t>
            </a:r>
            <a:r>
              <a:rPr sz="2400" spc="-10" dirty="0">
                <a:latin typeface="Arial"/>
                <a:cs typeface="Arial"/>
              </a:rPr>
              <a:t>females </a:t>
            </a:r>
            <a:r>
              <a:rPr sz="2400" spc="-15" dirty="0">
                <a:latin typeface="Arial"/>
                <a:cs typeface="Arial"/>
              </a:rPr>
              <a:t>after  </a:t>
            </a:r>
            <a:r>
              <a:rPr sz="2400" spc="-5" dirty="0">
                <a:latin typeface="Arial"/>
                <a:cs typeface="Arial"/>
              </a:rPr>
              <a:t>initial </a:t>
            </a:r>
            <a:r>
              <a:rPr sz="2400" spc="10" dirty="0">
                <a:latin typeface="Arial"/>
                <a:cs typeface="Arial"/>
              </a:rPr>
              <a:t>mating </a:t>
            </a:r>
            <a:r>
              <a:rPr sz="2400" spc="5" dirty="0">
                <a:latin typeface="Arial"/>
                <a:cs typeface="Arial"/>
              </a:rPr>
              <a:t>with </a:t>
            </a:r>
            <a:r>
              <a:rPr sz="2400" spc="-10" dirty="0">
                <a:latin typeface="Arial"/>
                <a:cs typeface="Arial"/>
              </a:rPr>
              <a:t>either </a:t>
            </a:r>
            <a:r>
              <a:rPr sz="2400" spc="-20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wingless </a:t>
            </a:r>
            <a:r>
              <a:rPr sz="2400" spc="5" dirty="0">
                <a:latin typeface="Arial"/>
                <a:cs typeface="Arial"/>
              </a:rPr>
              <a:t>or winged </a:t>
            </a:r>
            <a:r>
              <a:rPr sz="2400" dirty="0">
                <a:latin typeface="Arial"/>
                <a:cs typeface="Arial"/>
              </a:rPr>
              <a:t>male  </a:t>
            </a:r>
            <a:r>
              <a:rPr sz="2400" spc="-15" dirty="0">
                <a:latin typeface="Arial"/>
                <a:cs typeface="Arial"/>
              </a:rPr>
              <a:t>(presented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ln(days))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28494"/>
              </p:ext>
            </p:extLst>
          </p:nvPr>
        </p:nvGraphicFramePr>
        <p:xfrm>
          <a:off x="2514600" y="3124200"/>
          <a:ext cx="4503904" cy="4191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182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Male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wingless</a:t>
                      </a:r>
                    </a:p>
                  </a:txBody>
                  <a:tcPr marL="0" marR="0" marT="95250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Male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winged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95250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684">
                <a:tc>
                  <a:txBody>
                    <a:bodyPr/>
                    <a:lstStyle/>
                    <a:p>
                      <a:pPr marL="5080" algn="ctr">
                        <a:lnSpc>
                          <a:spcPts val="885"/>
                        </a:lnSpc>
                        <a:spcBef>
                          <a:spcPts val="220"/>
                        </a:spcBef>
                      </a:pPr>
                      <a:r>
                        <a:rPr sz="1400" b="1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27940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885"/>
                        </a:lnSpc>
                        <a:spcBef>
                          <a:spcPts val="220"/>
                        </a:spcBef>
                      </a:pPr>
                      <a:r>
                        <a:rPr sz="1400" b="1" spc="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1.4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27940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28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b="1" spc="1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0.7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0160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b="1" spc="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1.6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0160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280">
                <a:tc>
                  <a:txBody>
                    <a:bodyPr/>
                    <a:lstStyle/>
                    <a:p>
                      <a:pPr marL="5080" algn="ctr">
                        <a:lnSpc>
                          <a:spcPts val="885"/>
                        </a:lnSpc>
                        <a:spcBef>
                          <a:spcPts val="115"/>
                        </a:spcBef>
                      </a:pPr>
                      <a:r>
                        <a:rPr sz="1400" b="1" spc="1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0.7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4605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885"/>
                        </a:lnSpc>
                        <a:spcBef>
                          <a:spcPts val="115"/>
                        </a:spcBef>
                      </a:pPr>
                      <a:r>
                        <a:rPr sz="1400" b="1" spc="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1.9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4605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28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b="1" spc="1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1.4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0160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b="1" spc="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2.3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0160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280">
                <a:tc>
                  <a:txBody>
                    <a:bodyPr/>
                    <a:lstStyle/>
                    <a:p>
                      <a:pPr marL="5080" algn="ctr">
                        <a:lnSpc>
                          <a:spcPts val="885"/>
                        </a:lnSpc>
                        <a:spcBef>
                          <a:spcPts val="115"/>
                        </a:spcBef>
                      </a:pPr>
                      <a:r>
                        <a:rPr sz="1400" b="1" spc="1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1.6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14605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885"/>
                        </a:lnSpc>
                        <a:spcBef>
                          <a:spcPts val="115"/>
                        </a:spcBef>
                      </a:pPr>
                      <a:r>
                        <a:rPr sz="1400" b="1" spc="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2.6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4605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28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b="1" spc="1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1.8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0160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b="1" spc="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2.8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0160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280">
                <a:tc>
                  <a:txBody>
                    <a:bodyPr/>
                    <a:lstStyle/>
                    <a:p>
                      <a:pPr marL="5080" algn="ctr">
                        <a:lnSpc>
                          <a:spcPts val="885"/>
                        </a:lnSpc>
                        <a:spcBef>
                          <a:spcPts val="115"/>
                        </a:spcBef>
                      </a:pPr>
                      <a:r>
                        <a:rPr sz="1400" b="1" spc="1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1.9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4605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885"/>
                        </a:lnSpc>
                        <a:spcBef>
                          <a:spcPts val="115"/>
                        </a:spcBef>
                      </a:pPr>
                      <a:r>
                        <a:rPr sz="1400" b="1" spc="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2.8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14605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28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b="1" spc="1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1.9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0160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b="1" spc="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2.8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10160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280">
                <a:tc>
                  <a:txBody>
                    <a:bodyPr/>
                    <a:lstStyle/>
                    <a:p>
                      <a:pPr marL="5080" algn="ctr">
                        <a:lnSpc>
                          <a:spcPts val="885"/>
                        </a:lnSpc>
                        <a:spcBef>
                          <a:spcPts val="115"/>
                        </a:spcBef>
                      </a:pPr>
                      <a:r>
                        <a:rPr sz="1400" b="1" spc="1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1.9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4605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885"/>
                        </a:lnSpc>
                        <a:spcBef>
                          <a:spcPts val="115"/>
                        </a:spcBef>
                      </a:pPr>
                      <a:r>
                        <a:rPr sz="1400" b="1" spc="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3.1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14605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28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b="1" spc="1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2.2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0160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b="1" spc="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3.8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10160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6280">
                <a:tc>
                  <a:txBody>
                    <a:bodyPr/>
                    <a:lstStyle/>
                    <a:p>
                      <a:pPr marL="5080" algn="ctr">
                        <a:lnSpc>
                          <a:spcPts val="885"/>
                        </a:lnSpc>
                        <a:spcBef>
                          <a:spcPts val="115"/>
                        </a:spcBef>
                      </a:pPr>
                      <a:r>
                        <a:rPr sz="1400" b="1" spc="1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2.1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4605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885"/>
                        </a:lnSpc>
                        <a:spcBef>
                          <a:spcPts val="115"/>
                        </a:spcBef>
                      </a:pPr>
                      <a:r>
                        <a:rPr sz="1400" b="1" spc="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3.9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14605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628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b="1" spc="10" dirty="0">
                          <a:solidFill>
                            <a:srgbClr val="0000FF"/>
                          </a:solidFill>
                          <a:latin typeface="Tahoma"/>
                          <a:cs typeface="Tahoma"/>
                        </a:rPr>
                        <a:t>2.1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10160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400" b="1" spc="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4.5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10160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805"/>
                        </a:lnSpc>
                        <a:spcBef>
                          <a:spcPts val="115"/>
                        </a:spcBef>
                      </a:pPr>
                      <a:r>
                        <a:rPr sz="1400" b="1" spc="1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4.7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14605" marB="0" anchor="b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7CE5AEB-0DE6-439F-92CF-47ED885B838A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276388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spect="1"/>
          </p:cNvSpPr>
          <p:nvPr/>
        </p:nvSpPr>
        <p:spPr>
          <a:xfrm>
            <a:off x="685800" y="1600200"/>
            <a:ext cx="4865986" cy="2951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35305" y="2022381"/>
            <a:ext cx="2005515" cy="86113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0" dirty="0">
                <a:latin typeface="Tahoma"/>
                <a:cs typeface="Tahoma"/>
              </a:rPr>
              <a:t>ln(Time to remating): </a:t>
            </a:r>
            <a:endParaRPr lang="en-US" spc="10" dirty="0">
              <a:latin typeface="Tahoma"/>
              <a:cs typeface="Tahoma"/>
            </a:endParaRPr>
          </a:p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b="1" spc="20" dirty="0">
                <a:latin typeface="Tahoma"/>
                <a:cs typeface="Tahoma"/>
              </a:rPr>
              <a:t>no</a:t>
            </a:r>
            <a:r>
              <a:rPr b="1" spc="-5" dirty="0">
                <a:latin typeface="Tahoma"/>
                <a:cs typeface="Tahoma"/>
              </a:rPr>
              <a:t> </a:t>
            </a:r>
            <a:r>
              <a:rPr b="1" spc="15" dirty="0">
                <a:latin typeface="Tahoma"/>
                <a:cs typeface="Tahoma"/>
              </a:rPr>
              <a:t>wings</a:t>
            </a:r>
            <a:endParaRPr b="1" dirty="0">
              <a:latin typeface="Tahoma"/>
              <a:cs typeface="Tahoma"/>
            </a:endParaRP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685800" y="4621039"/>
            <a:ext cx="4760635" cy="29514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8200" y="4765581"/>
            <a:ext cx="2134948" cy="86113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pc="10" dirty="0">
                <a:latin typeface="Tahoma"/>
                <a:cs typeface="Tahoma"/>
              </a:rPr>
              <a:t>ln(Time to remating): </a:t>
            </a:r>
            <a:endParaRPr lang="en-US" spc="10" dirty="0">
              <a:latin typeface="Tahoma"/>
              <a:cs typeface="Tahoma"/>
            </a:endParaRPr>
          </a:p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b="1" spc="10" dirty="0">
                <a:latin typeface="Tahoma"/>
                <a:cs typeface="Tahoma"/>
              </a:rPr>
              <a:t>intact</a:t>
            </a:r>
            <a:r>
              <a:rPr b="1" spc="20" dirty="0">
                <a:latin typeface="Tahoma"/>
                <a:cs typeface="Tahoma"/>
              </a:rPr>
              <a:t> </a:t>
            </a:r>
            <a:r>
              <a:rPr b="1" spc="10" dirty="0">
                <a:latin typeface="Tahoma"/>
                <a:cs typeface="Tahoma"/>
              </a:rPr>
              <a:t>wings</a:t>
            </a:r>
            <a:endParaRPr b="1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3600" y="2900245"/>
            <a:ext cx="3810000" cy="1735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14020" algn="ctr">
              <a:spcBef>
                <a:spcPts val="90"/>
              </a:spcBef>
            </a:pPr>
            <a:r>
              <a:rPr sz="2800" spc="-35" dirty="0">
                <a:latin typeface="Arial"/>
                <a:cs typeface="Arial"/>
              </a:rPr>
              <a:t>Problems: </a:t>
            </a:r>
            <a:r>
              <a:rPr sz="2800" spc="-40" dirty="0">
                <a:latin typeface="Arial"/>
                <a:cs typeface="Arial"/>
              </a:rPr>
              <a:t>Unequal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variance,</a:t>
            </a:r>
            <a:endParaRPr sz="2800" dirty="0">
              <a:latin typeface="Arial"/>
              <a:cs typeface="Arial"/>
            </a:endParaRPr>
          </a:p>
          <a:p>
            <a:pPr marL="12700" algn="ctr"/>
            <a:r>
              <a:rPr sz="2800" spc="-25" dirty="0">
                <a:latin typeface="Arial"/>
                <a:cs typeface="Arial"/>
              </a:rPr>
              <a:t>non-</a:t>
            </a:r>
            <a:r>
              <a:rPr lang="en-US" sz="2800" spc="-25" dirty="0">
                <a:latin typeface="Arial"/>
                <a:cs typeface="Arial"/>
              </a:rPr>
              <a:t>Gaussian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distributions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9637A6-E4E8-4ED4-A353-F1EFB88550F3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DA9B00ED-9734-458E-A9A7-6AA3735D32EC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9B9EA99-3658-4C1C-9C02-ABEDEE954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48"/>
          <a:stretch/>
        </p:blipFill>
        <p:spPr>
          <a:xfrm>
            <a:off x="457200" y="1991923"/>
            <a:ext cx="3599422" cy="484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28522DA-4787-4678-8056-AFA9FB1DE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44"/>
          <a:stretch/>
        </p:blipFill>
        <p:spPr>
          <a:xfrm>
            <a:off x="5029200" y="1958381"/>
            <a:ext cx="4682338" cy="5235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015F796-3C3C-4BF2-977A-80E1EDCD19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47" b="1020"/>
          <a:stretch/>
        </p:blipFill>
        <p:spPr>
          <a:xfrm>
            <a:off x="800614" y="2838297"/>
            <a:ext cx="2679335" cy="45382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8D87D9C-5499-4F5D-8885-B4C393C208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44"/>
          <a:stretch/>
        </p:blipFill>
        <p:spPr>
          <a:xfrm>
            <a:off x="6324600" y="2636298"/>
            <a:ext cx="2679334" cy="47402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92C02CF-8434-4A5B-838E-D33A7AD33086}"/>
              </a:ext>
            </a:extLst>
          </p:cNvPr>
          <p:cNvSpPr txBox="1"/>
          <p:nvPr/>
        </p:nvSpPr>
        <p:spPr>
          <a:xfrm rot="18800128">
            <a:off x="3219761" y="3865586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tencil" panose="040409050D0802020404" pitchFamily="82" charset="0"/>
                <a:ea typeface="STCaiyun" panose="020B0503020204020204" pitchFamily="2" charset="-122"/>
              </a:rPr>
              <a:t>Permutation</a:t>
            </a:r>
            <a:endParaRPr lang="en-GB" sz="3600" dirty="0">
              <a:solidFill>
                <a:srgbClr val="FF0000"/>
              </a:solidFill>
              <a:latin typeface="Stencil" panose="040409050D0802020404" pitchFamily="82" charset="0"/>
              <a:ea typeface="STCaiyun" panose="020B0503020204020204" pitchFamily="2" charset="-122"/>
            </a:endParaRP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0D16FB14-6CCB-4740-99E9-7C05D1091529}"/>
              </a:ext>
            </a:extLst>
          </p:cNvPr>
          <p:cNvSpPr txBox="1"/>
          <p:nvPr/>
        </p:nvSpPr>
        <p:spPr>
          <a:xfrm>
            <a:off x="3391077" y="5803318"/>
            <a:ext cx="3048000" cy="66556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5080" algn="ctr"/>
            <a:r>
              <a:rPr sz="2000" spc="-15" dirty="0">
                <a:solidFill>
                  <a:srgbClr val="2F5597"/>
                </a:solidFill>
                <a:latin typeface="Arial"/>
                <a:cs typeface="Arial"/>
              </a:rPr>
              <a:t>Note </a:t>
            </a:r>
            <a:r>
              <a:rPr sz="2000" spc="-5" dirty="0">
                <a:solidFill>
                  <a:srgbClr val="2F5597"/>
                </a:solidFill>
                <a:latin typeface="Arial"/>
                <a:cs typeface="Arial"/>
              </a:rPr>
              <a:t>that </a:t>
            </a:r>
            <a:r>
              <a:rPr sz="2000" spc="-30" dirty="0">
                <a:solidFill>
                  <a:srgbClr val="2F5597"/>
                </a:solidFill>
                <a:latin typeface="Arial"/>
                <a:cs typeface="Arial"/>
              </a:rPr>
              <a:t>each </a:t>
            </a:r>
            <a:r>
              <a:rPr sz="2000" spc="-15" dirty="0">
                <a:solidFill>
                  <a:srgbClr val="2F5597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2F5597"/>
                </a:solidFill>
                <a:latin typeface="Arial"/>
                <a:cs typeface="Arial"/>
              </a:rPr>
              <a:t>point </a:t>
            </a:r>
            <a:r>
              <a:rPr sz="2000" spc="-20" dirty="0">
                <a:solidFill>
                  <a:srgbClr val="2F5597"/>
                </a:solidFill>
                <a:latin typeface="Arial"/>
                <a:cs typeface="Arial"/>
              </a:rPr>
              <a:t>was </a:t>
            </a:r>
            <a:r>
              <a:rPr sz="2000" spc="-45" dirty="0">
                <a:solidFill>
                  <a:srgbClr val="2F5597"/>
                </a:solidFill>
                <a:latin typeface="Arial"/>
                <a:cs typeface="Arial"/>
              </a:rPr>
              <a:t>only </a:t>
            </a:r>
            <a:r>
              <a:rPr sz="2000" spc="-25" dirty="0">
                <a:solidFill>
                  <a:srgbClr val="2F5597"/>
                </a:solidFill>
                <a:latin typeface="Arial"/>
                <a:cs typeface="Arial"/>
              </a:rPr>
              <a:t>used</a:t>
            </a:r>
            <a:r>
              <a:rPr sz="2000" spc="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2F5597"/>
                </a:solidFill>
                <a:latin typeface="Arial"/>
                <a:cs typeface="Arial"/>
              </a:rPr>
              <a:t>once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786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>
            <a:spLocks noChangeAspect="1"/>
          </p:cNvSpPr>
          <p:nvPr/>
        </p:nvSpPr>
        <p:spPr>
          <a:xfrm>
            <a:off x="1701430" y="2587142"/>
            <a:ext cx="6655540" cy="3749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29200" y="1828800"/>
            <a:ext cx="3124200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b="1" spc="-10" dirty="0">
                <a:latin typeface="Arial"/>
                <a:cs typeface="Arial"/>
              </a:rPr>
              <a:t>1000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permutations</a:t>
            </a:r>
            <a:endParaRPr sz="2400" b="1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58000" y="2764028"/>
            <a:ext cx="1654172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b="1" i="1" spc="-10" dirty="0">
                <a:latin typeface="Arial"/>
                <a:cs typeface="Arial"/>
              </a:rPr>
              <a:t>P </a:t>
            </a:r>
            <a:r>
              <a:rPr sz="2400" b="1" spc="-5" dirty="0">
                <a:latin typeface="Arial"/>
                <a:cs typeface="Arial"/>
              </a:rPr>
              <a:t>&lt;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0.001</a:t>
            </a:r>
            <a:endParaRPr sz="2400" b="1" dirty="0">
              <a:latin typeface="Arial"/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653A68-F80C-4694-BD6D-4EB9D034C885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2069471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2057400"/>
            <a:ext cx="5035012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70" dirty="0"/>
              <a:t>A </a:t>
            </a:r>
            <a:r>
              <a:rPr sz="2800" spc="-20" dirty="0"/>
              <a:t>permutation approach </a:t>
            </a:r>
            <a:r>
              <a:rPr sz="2800" spc="-60" dirty="0"/>
              <a:t>in</a:t>
            </a:r>
            <a:r>
              <a:rPr sz="2800" spc="20" dirty="0"/>
              <a:t> </a:t>
            </a:r>
            <a:r>
              <a:rPr sz="2800" spc="-110" dirty="0"/>
              <a:t>R</a:t>
            </a:r>
            <a:endParaRPr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CBDAFC-15CF-4922-B6E3-4E4D7BD43637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79DBB7-FE3B-4893-8363-097F8F467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588841"/>
            <a:ext cx="7456795" cy="33211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4700773-992A-4D00-BE64-6A591DC04B20}"/>
              </a:ext>
            </a:extLst>
          </p:cNvPr>
          <p:cNvSpPr/>
          <p:nvPr/>
        </p:nvSpPr>
        <p:spPr>
          <a:xfrm>
            <a:off x="990600" y="6602773"/>
            <a:ext cx="2057400" cy="381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82212C-2148-4AA0-A173-40C5478B9680}"/>
              </a:ext>
            </a:extLst>
          </p:cNvPr>
          <p:cNvSpPr txBox="1"/>
          <p:nvPr/>
        </p:nvSpPr>
        <p:spPr>
          <a:xfrm>
            <a:off x="2133503" y="2829580"/>
            <a:ext cx="579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Calculate the real, observed difference</a:t>
            </a:r>
            <a:endParaRPr lang="en-GB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872995" y="2199915"/>
            <a:ext cx="6324600" cy="91499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080" algn="ctr"/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Detecting </a:t>
            </a: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deviations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from normality: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by</a:t>
            </a:r>
            <a:r>
              <a:rPr sz="2800" spc="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histogram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>
            <a:spLocks noChangeAspect="1"/>
          </p:cNvSpPr>
          <p:nvPr/>
        </p:nvSpPr>
        <p:spPr>
          <a:xfrm>
            <a:off x="2436108" y="3505201"/>
            <a:ext cx="5712263" cy="3496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8200" y="7103504"/>
            <a:ext cx="1592321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latin typeface="Arial"/>
                <a:cs typeface="Arial"/>
              </a:rPr>
              <a:t>Biomass</a:t>
            </a:r>
            <a:r>
              <a:rPr spc="-7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ratio</a:t>
            </a:r>
            <a:endParaRPr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000" y="4876800"/>
            <a:ext cx="1252266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>
                <a:latin typeface="Arial"/>
                <a:cs typeface="Arial"/>
              </a:rPr>
              <a:t>F</a:t>
            </a:r>
            <a:r>
              <a:rPr spc="-10" dirty="0">
                <a:latin typeface="Arial"/>
                <a:cs typeface="Arial"/>
              </a:rPr>
              <a:t>requenc</a:t>
            </a:r>
            <a:r>
              <a:rPr spc="-5" dirty="0">
                <a:latin typeface="Arial"/>
                <a:cs typeface="Arial"/>
              </a:rPr>
              <a:t>y</a:t>
            </a:r>
            <a:endParaRPr dirty="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CBB457-5637-4ABA-A97C-73E63A4A0D83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31055939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371600" y="7086600"/>
            <a:ext cx="7879574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20" dirty="0">
                <a:latin typeface="Arial"/>
                <a:cs typeface="Arial"/>
              </a:rPr>
              <a:t>Note: </a:t>
            </a:r>
            <a:r>
              <a:rPr sz="2400" spc="-25" dirty="0">
                <a:latin typeface="Arial"/>
                <a:cs typeface="Arial"/>
              </a:rPr>
              <a:t>this </a:t>
            </a:r>
            <a:r>
              <a:rPr sz="2400" spc="-40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just </a:t>
            </a:r>
            <a:r>
              <a:rPr sz="2400" spc="-35" dirty="0">
                <a:latin typeface="Arial"/>
                <a:cs typeface="Arial"/>
              </a:rPr>
              <a:t>one </a:t>
            </a:r>
            <a:r>
              <a:rPr sz="2400" spc="-30" dirty="0">
                <a:latin typeface="Arial"/>
                <a:cs typeface="Arial"/>
              </a:rPr>
              <a:t>possible </a:t>
            </a:r>
            <a:r>
              <a:rPr sz="2400" spc="-35" dirty="0">
                <a:latin typeface="Arial"/>
                <a:cs typeface="Arial"/>
              </a:rPr>
              <a:t>answer </a:t>
            </a:r>
            <a:r>
              <a:rPr sz="2400" spc="-30" dirty="0">
                <a:latin typeface="Arial"/>
                <a:cs typeface="Arial"/>
              </a:rPr>
              <a:t>from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permutation.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9B398A-FAF6-4D26-B518-181DC2F6FFFB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261C126E-AC2D-405D-A4E4-A5BF8C89FA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1694" y="1757660"/>
            <a:ext cx="5035012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70" dirty="0"/>
              <a:t>A </a:t>
            </a:r>
            <a:r>
              <a:rPr sz="2800" spc="-20" dirty="0"/>
              <a:t>permutation approach </a:t>
            </a:r>
            <a:r>
              <a:rPr sz="2800" spc="-60" dirty="0"/>
              <a:t>in</a:t>
            </a:r>
            <a:r>
              <a:rPr sz="2800" spc="20" dirty="0"/>
              <a:t> </a:t>
            </a:r>
            <a:r>
              <a:rPr sz="2800" spc="-110" dirty="0"/>
              <a:t>R</a:t>
            </a:r>
            <a:endParaRPr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A5FFCE-05B9-438B-9D29-3FFBE64970C9}"/>
              </a:ext>
            </a:extLst>
          </p:cNvPr>
          <p:cNvSpPr txBox="1"/>
          <p:nvPr/>
        </p:nvSpPr>
        <p:spPr>
          <a:xfrm>
            <a:off x="1676400" y="2401599"/>
            <a:ext cx="6395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Calculate the random permuted difference</a:t>
            </a:r>
            <a:endParaRPr lang="en-GB" sz="28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3B6CF84-980B-4F7D-8C00-82D83E9E3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28" y="3120558"/>
            <a:ext cx="8171544" cy="349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533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14D74B1-2C41-408F-82C2-4D9FA257F28E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64C50EE1-E993-467D-B247-26F377A00C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1694" y="1757660"/>
            <a:ext cx="5035012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70" dirty="0"/>
              <a:t>A </a:t>
            </a:r>
            <a:r>
              <a:rPr sz="2800" spc="-20" dirty="0"/>
              <a:t>permutation approach </a:t>
            </a:r>
            <a:r>
              <a:rPr sz="2800" spc="-60" dirty="0"/>
              <a:t>in</a:t>
            </a:r>
            <a:r>
              <a:rPr sz="2800" spc="20" dirty="0"/>
              <a:t> </a:t>
            </a:r>
            <a:r>
              <a:rPr sz="2800" spc="-110" dirty="0"/>
              <a:t>R</a:t>
            </a:r>
            <a:endParaRPr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F392C1-B18F-4FCF-83DB-2E29114DC9D3}"/>
              </a:ext>
            </a:extLst>
          </p:cNvPr>
          <p:cNvSpPr txBox="1"/>
          <p:nvPr/>
        </p:nvSpPr>
        <p:spPr>
          <a:xfrm>
            <a:off x="2084954" y="2494600"/>
            <a:ext cx="5851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Now permute difference 10,000 times!</a:t>
            </a:r>
            <a:endParaRPr lang="en-GB" sz="2800" dirty="0"/>
          </a:p>
        </p:txBody>
      </p:sp>
      <p:pic>
        <p:nvPicPr>
          <p:cNvPr id="3074" name="Picture 2" descr="Y U SO DAMN SWEET - Y U No | Meme Generator">
            <a:extLst>
              <a:ext uri="{FF2B5EF4-FFF2-40B4-BE49-F238E27FC236}">
                <a16:creationId xmlns:a16="http://schemas.microsoft.com/office/drawing/2014/main" id="{09B7C7A0-89FF-4F03-B1EA-670B22E6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5263">
            <a:off x="2485998" y="4906946"/>
            <a:ext cx="1473200" cy="110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336B768-48CF-463A-97E8-4D8100566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243" y="4343398"/>
            <a:ext cx="4728832" cy="31555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14C8E5-C717-4E13-BDCD-36B972939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098134"/>
            <a:ext cx="7302875" cy="11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546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867198" y="6576652"/>
            <a:ext cx="6934200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35" dirty="0">
                <a:latin typeface="Arial"/>
                <a:cs typeface="Arial"/>
              </a:rPr>
              <a:t>So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i="1" spc="-40" dirty="0">
                <a:latin typeface="Arial"/>
                <a:cs typeface="Arial"/>
              </a:rPr>
              <a:t>P</a:t>
            </a:r>
            <a:r>
              <a:rPr sz="2400" spc="-40" dirty="0">
                <a:latin typeface="Arial"/>
                <a:cs typeface="Arial"/>
              </a:rPr>
              <a:t>-value </a:t>
            </a:r>
            <a:r>
              <a:rPr sz="2400" spc="-25" dirty="0">
                <a:latin typeface="Arial"/>
                <a:cs typeface="Arial"/>
              </a:rPr>
              <a:t>for this </a:t>
            </a:r>
            <a:r>
              <a:rPr sz="2400" spc="-15" dirty="0">
                <a:latin typeface="Arial"/>
                <a:cs typeface="Arial"/>
              </a:rPr>
              <a:t>test </a:t>
            </a:r>
            <a:r>
              <a:rPr sz="2400" spc="-40" dirty="0">
                <a:latin typeface="Arial"/>
                <a:cs typeface="Arial"/>
              </a:rPr>
              <a:t>is </a:t>
            </a:r>
            <a:r>
              <a:rPr sz="2400" i="1" spc="-50" dirty="0">
                <a:latin typeface="Arial"/>
                <a:cs typeface="Arial"/>
              </a:rPr>
              <a:t>P </a:t>
            </a:r>
            <a:r>
              <a:rPr sz="2400" spc="10" dirty="0">
                <a:latin typeface="Arial"/>
                <a:cs typeface="Arial"/>
              </a:rPr>
              <a:t>= </a:t>
            </a:r>
            <a:r>
              <a:rPr lang="en-US" sz="2400" spc="-5" dirty="0">
                <a:latin typeface="Arial"/>
                <a:cs typeface="Arial"/>
              </a:rPr>
              <a:t>0.000392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B4B3D-136B-43E8-805B-D19A43219915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07251890-D9C8-4E29-A9CE-0A298897D0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1694" y="1757660"/>
            <a:ext cx="5035012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-70" dirty="0"/>
              <a:t>A </a:t>
            </a:r>
            <a:r>
              <a:rPr sz="2800" spc="-20" dirty="0"/>
              <a:t>permutation approach </a:t>
            </a:r>
            <a:r>
              <a:rPr sz="2800" spc="-60" dirty="0"/>
              <a:t>in</a:t>
            </a:r>
            <a:r>
              <a:rPr sz="2800" spc="20" dirty="0"/>
              <a:t> </a:t>
            </a:r>
            <a:r>
              <a:rPr sz="2800" spc="-110" dirty="0"/>
              <a:t>R</a:t>
            </a:r>
            <a:endParaRPr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421C2C-448B-4FC6-9115-4A7BB8AA8511}"/>
              </a:ext>
            </a:extLst>
          </p:cNvPr>
          <p:cNvSpPr txBox="1"/>
          <p:nvPr/>
        </p:nvSpPr>
        <p:spPr>
          <a:xfrm>
            <a:off x="1600200" y="2610556"/>
            <a:ext cx="6940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Is our OBSERVED difference LIKELY at random?</a:t>
            </a:r>
            <a:endParaRPr lang="en-GB" sz="28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B92EDB5-30D5-4384-8FA8-0456913FC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8" y="3481047"/>
            <a:ext cx="8077799" cy="274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566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1F62CA-F25A-4097-B42C-8DD706510D3E}"/>
              </a:ext>
            </a:extLst>
          </p:cNvPr>
          <p:cNvSpPr txBox="1"/>
          <p:nvPr/>
        </p:nvSpPr>
        <p:spPr>
          <a:xfrm>
            <a:off x="2851099" y="685800"/>
            <a:ext cx="2854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Suggested reading</a:t>
            </a:r>
            <a:endParaRPr lang="en-GB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328B5-9746-407D-AEFF-02586EB03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062" y="1516795"/>
            <a:ext cx="6004155" cy="19020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445A85-30A9-48B5-A59D-CB9F81C12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650072"/>
            <a:ext cx="6347880" cy="15462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BA76C3-36F5-4445-99AC-C3A62E8CB7B9}"/>
              </a:ext>
            </a:extLst>
          </p:cNvPr>
          <p:cNvSpPr txBox="1"/>
          <p:nvPr/>
        </p:nvSpPr>
        <p:spPr>
          <a:xfrm>
            <a:off x="1981200" y="5516941"/>
            <a:ext cx="7036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GB" dirty="0">
                <a:effectLst/>
              </a:rPr>
              <a:t>Altman, D.G., Bland, J.M., 2009. Parametric v non-parametric methods for data analysis. BMJ 338. </a:t>
            </a:r>
            <a:r>
              <a:rPr lang="en-GB" dirty="0">
                <a:effectLst/>
                <a:hlinkClick r:id="rId4"/>
              </a:rPr>
              <a:t>https://doi.org/10.1136/bmj.a3167</a:t>
            </a:r>
            <a:endParaRPr lang="en-GB" dirty="0">
              <a:effectLst/>
            </a:endParaRPr>
          </a:p>
          <a:p>
            <a:pPr marL="457200" indent="-457200"/>
            <a:r>
              <a:rPr lang="en-GB" dirty="0">
                <a:effectLst/>
              </a:rPr>
              <a:t>Bland and Altman - 1996 - Statistics Notes The use of transformation when comparing 2 means </a:t>
            </a:r>
            <a:r>
              <a:rPr lang="en-GB" b="0" i="1" dirty="0">
                <a:solidFill>
                  <a:srgbClr val="333333"/>
                </a:solidFill>
                <a:effectLst/>
                <a:latin typeface="interfaceregular"/>
              </a:rPr>
              <a:t>BMJ</a:t>
            </a:r>
            <a:r>
              <a:rPr lang="en-GB" b="0" i="0" dirty="0">
                <a:solidFill>
                  <a:srgbClr val="333333"/>
                </a:solidFill>
                <a:effectLst/>
                <a:latin typeface="interfaceregular"/>
              </a:rPr>
              <a:t> </a:t>
            </a:r>
            <a:r>
              <a:rPr lang="en-GB" b="0" i="0" dirty="0">
                <a:solidFill>
                  <a:srgbClr val="555555"/>
                </a:solidFill>
                <a:effectLst/>
                <a:latin typeface="interfaceregular"/>
              </a:rPr>
              <a:t>1996</a:t>
            </a:r>
            <a:r>
              <a:rPr lang="en-GB" b="0" i="0" dirty="0">
                <a:solidFill>
                  <a:srgbClr val="333333"/>
                </a:solidFill>
                <a:effectLst/>
                <a:latin typeface="interfaceregular"/>
              </a:rPr>
              <a:t>; </a:t>
            </a:r>
            <a:r>
              <a:rPr lang="en-GB" b="0" i="0" dirty="0">
                <a:solidFill>
                  <a:srgbClr val="555555"/>
                </a:solidFill>
                <a:effectLst/>
                <a:latin typeface="interfaceregular"/>
              </a:rPr>
              <a:t>312</a:t>
            </a:r>
            <a:r>
              <a:rPr lang="en-GB" b="0" i="0" dirty="0">
                <a:solidFill>
                  <a:srgbClr val="333333"/>
                </a:solidFill>
                <a:effectLst/>
                <a:latin typeface="interfaceregular"/>
              </a:rPr>
              <a:t>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interfaceregular"/>
              </a:rPr>
              <a:t>doi</a:t>
            </a:r>
            <a:r>
              <a:rPr lang="en-GB" b="0" i="0" dirty="0">
                <a:solidFill>
                  <a:srgbClr val="333333"/>
                </a:solidFill>
                <a:effectLst/>
                <a:latin typeface="interfaceregular"/>
              </a:rPr>
              <a:t>: </a:t>
            </a:r>
            <a:r>
              <a:rPr lang="en-GB" b="0" i="0" u="none" strike="noStrike" dirty="0">
                <a:solidFill>
                  <a:srgbClr val="2A6EBB"/>
                </a:solidFill>
                <a:effectLst/>
                <a:latin typeface="inherit"/>
                <a:hlinkClick r:id="rId5"/>
              </a:rPr>
              <a:t>https://doi.org/10.1136/bmj.312.7039.1153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954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923621"/>
            <a:ext cx="6172200" cy="91499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080" algn="ctr">
              <a:spcAft>
                <a:spcPts val="1200"/>
              </a:spcAft>
            </a:pPr>
            <a:r>
              <a:rPr sz="2800" spc="-20" dirty="0"/>
              <a:t>Detecting </a:t>
            </a:r>
            <a:r>
              <a:rPr sz="2800" spc="-35" dirty="0"/>
              <a:t>deviations </a:t>
            </a:r>
            <a:r>
              <a:rPr sz="2800" spc="-30" dirty="0"/>
              <a:t>from normality: </a:t>
            </a:r>
            <a:r>
              <a:rPr sz="2800" spc="-20" dirty="0"/>
              <a:t>by </a:t>
            </a:r>
            <a:r>
              <a:rPr sz="2800" spc="-35" dirty="0"/>
              <a:t>quantile</a:t>
            </a:r>
            <a:r>
              <a:rPr sz="2800" spc="45" dirty="0"/>
              <a:t> </a:t>
            </a:r>
            <a:r>
              <a:rPr sz="2800" dirty="0"/>
              <a:t>plot</a:t>
            </a:r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2667000" y="3230795"/>
            <a:ext cx="4038600" cy="40496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CEBC5-98CC-4968-9F8E-56BABC400085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0F8A058A-0E5F-4418-825C-A8FC07DD290F}"/>
              </a:ext>
            </a:extLst>
          </p:cNvPr>
          <p:cNvSpPr txBox="1"/>
          <p:nvPr/>
        </p:nvSpPr>
        <p:spPr>
          <a:xfrm>
            <a:off x="7086600" y="5029200"/>
            <a:ext cx="1622354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400" spc="-35" dirty="0">
                <a:latin typeface="Arial"/>
                <a:cs typeface="Arial"/>
              </a:rPr>
              <a:t>Gaussian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lang="en-US" sz="2400" spc="-25" dirty="0">
                <a:latin typeface="Arial"/>
                <a:cs typeface="Arial"/>
              </a:rPr>
              <a:t>line of prediction</a:t>
            </a:r>
            <a:endParaRPr sz="2400" dirty="0">
              <a:latin typeface="Arial"/>
              <a:cs typeface="Arial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0B7C69-63DD-4306-8525-24AD46F09F93}"/>
              </a:ext>
            </a:extLst>
          </p:cNvPr>
          <p:cNvCxnSpPr/>
          <p:nvPr/>
        </p:nvCxnSpPr>
        <p:spPr>
          <a:xfrm flipV="1">
            <a:off x="3200400" y="3352800"/>
            <a:ext cx="3352800" cy="34290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CFFED1-86C1-4319-81B5-CDBDD3A8A5AB}"/>
              </a:ext>
            </a:extLst>
          </p:cNvPr>
          <p:cNvCxnSpPr/>
          <p:nvPr/>
        </p:nvCxnSpPr>
        <p:spPr>
          <a:xfrm flipH="1" flipV="1">
            <a:off x="5791200" y="4419600"/>
            <a:ext cx="1600200" cy="11430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62200" y="2134243"/>
            <a:ext cx="5867400" cy="91499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R="5080" algn="ctr"/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Detecting </a:t>
            </a: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deviations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from normality: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by </a:t>
            </a: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quantile</a:t>
            </a:r>
            <a:r>
              <a:rPr sz="2800" spc="4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F5597"/>
                </a:solidFill>
                <a:latin typeface="Arial"/>
                <a:cs typeface="Arial"/>
              </a:rPr>
              <a:t>plot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5400" y="4600525"/>
            <a:ext cx="1622354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400" spc="-35" dirty="0">
                <a:latin typeface="Arial"/>
                <a:cs typeface="Arial"/>
              </a:rPr>
              <a:t>Gaussian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>
            <a:spLocks noChangeAspect="1"/>
          </p:cNvSpPr>
          <p:nvPr/>
        </p:nvSpPr>
        <p:spPr>
          <a:xfrm>
            <a:off x="3070154" y="3448142"/>
            <a:ext cx="3918091" cy="3771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1E978-1490-4280-9C59-2028D8D64051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58C6D-9A10-47F4-8685-4AC8924C1482}"/>
              </a:ext>
            </a:extLst>
          </p:cNvPr>
          <p:cNvCxnSpPr>
            <a:cxnSpLocks/>
          </p:cNvCxnSpPr>
          <p:nvPr/>
        </p:nvCxnSpPr>
        <p:spPr>
          <a:xfrm flipV="1">
            <a:off x="3788455" y="3581400"/>
            <a:ext cx="3069545" cy="3108727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58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514600" y="2362200"/>
            <a:ext cx="4648200" cy="91499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ctr"/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Detecting </a:t>
            </a:r>
            <a:r>
              <a:rPr sz="2800" spc="-45" dirty="0">
                <a:solidFill>
                  <a:srgbClr val="2F5597"/>
                </a:solidFill>
                <a:latin typeface="Arial"/>
                <a:cs typeface="Arial"/>
              </a:rPr>
              <a:t>differences 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from </a:t>
            </a:r>
            <a:r>
              <a:rPr lang="en-US" sz="2800" spc="-30" dirty="0">
                <a:solidFill>
                  <a:srgbClr val="2F5597"/>
                </a:solidFill>
                <a:latin typeface="Arial"/>
                <a:cs typeface="Arial"/>
              </a:rPr>
              <a:t>Gaussian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: Shapiro-Wilk</a:t>
            </a:r>
            <a:r>
              <a:rPr sz="2800" spc="-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F5597"/>
                </a:solidFill>
                <a:latin typeface="Arial"/>
                <a:cs typeface="Arial"/>
              </a:rPr>
              <a:t>test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4814" y="4343400"/>
            <a:ext cx="6748771" cy="131061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7780" rIns="0" bIns="0" rtlCol="0">
            <a:spAutoFit/>
          </a:bodyPr>
          <a:lstStyle/>
          <a:p>
            <a:pPr marL="44450" marR="255904" algn="ctr"/>
            <a:r>
              <a:rPr sz="2800" spc="-35" dirty="0">
                <a:latin typeface="Arial"/>
                <a:cs typeface="Arial"/>
              </a:rPr>
              <a:t>A </a:t>
            </a:r>
            <a:r>
              <a:rPr sz="2800" spc="-15" dirty="0">
                <a:latin typeface="Arial"/>
                <a:cs typeface="Arial"/>
              </a:rPr>
              <a:t>Shapiro-Wilk </a:t>
            </a:r>
            <a:r>
              <a:rPr sz="2800" dirty="0">
                <a:latin typeface="Arial"/>
                <a:cs typeface="Arial"/>
              </a:rPr>
              <a:t>test </a:t>
            </a:r>
            <a:r>
              <a:rPr sz="2800" spc="-35" dirty="0">
                <a:latin typeface="Arial"/>
                <a:cs typeface="Arial"/>
              </a:rPr>
              <a:t>is </a:t>
            </a:r>
            <a:r>
              <a:rPr sz="2800" spc="-10" dirty="0">
                <a:latin typeface="Arial"/>
                <a:cs typeface="Arial"/>
              </a:rPr>
              <a:t>used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test </a:t>
            </a:r>
            <a:r>
              <a:rPr sz="2800" spc="-20" dirty="0">
                <a:latin typeface="Arial"/>
                <a:cs typeface="Arial"/>
              </a:rPr>
              <a:t>statistically </a:t>
            </a:r>
            <a:r>
              <a:rPr sz="2800" spc="-10" dirty="0">
                <a:latin typeface="Arial"/>
                <a:cs typeface="Arial"/>
              </a:rPr>
              <a:t>whether </a:t>
            </a:r>
            <a:r>
              <a:rPr sz="2800" spc="-40" dirty="0">
                <a:latin typeface="Arial"/>
                <a:cs typeface="Arial"/>
              </a:rPr>
              <a:t>a </a:t>
            </a:r>
            <a:r>
              <a:rPr sz="2800" spc="-1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of data </a:t>
            </a:r>
            <a:r>
              <a:rPr sz="2800" spc="5" dirty="0">
                <a:latin typeface="Arial"/>
                <a:cs typeface="Arial"/>
              </a:rPr>
              <a:t>comes </a:t>
            </a:r>
            <a:r>
              <a:rPr sz="2800" spc="-10" dirty="0">
                <a:latin typeface="Arial"/>
                <a:cs typeface="Arial"/>
              </a:rPr>
              <a:t>from </a:t>
            </a:r>
            <a:r>
              <a:rPr sz="2800" spc="-40" dirty="0">
                <a:latin typeface="Arial"/>
                <a:cs typeface="Arial"/>
              </a:rPr>
              <a:t>a </a:t>
            </a:r>
            <a:r>
              <a:rPr lang="en-US" sz="2800" spc="-15" dirty="0">
                <a:latin typeface="Arial"/>
                <a:cs typeface="Arial"/>
              </a:rPr>
              <a:t>Gaussian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distribution.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5162F-A282-4BC4-803A-9D81BD705BA5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41171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2286000" y="2438400"/>
            <a:ext cx="5486400" cy="911788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ctr">
              <a:spcBef>
                <a:spcPts val="390"/>
              </a:spcBef>
            </a:pP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What </a:t>
            </a:r>
            <a:r>
              <a:rPr sz="2800" spc="25" dirty="0">
                <a:solidFill>
                  <a:srgbClr val="2F5597"/>
                </a:solidFill>
                <a:latin typeface="Arial"/>
                <a:cs typeface="Arial"/>
              </a:rPr>
              <a:t>to do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when the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assumptions </a:t>
            </a:r>
            <a:r>
              <a:rPr sz="2800" spc="-65" dirty="0">
                <a:solidFill>
                  <a:srgbClr val="2F5597"/>
                </a:solidFill>
                <a:latin typeface="Arial"/>
                <a:cs typeface="Arial"/>
              </a:rPr>
              <a:t>are </a:t>
            </a:r>
            <a:r>
              <a:rPr sz="2800" spc="5" dirty="0">
                <a:solidFill>
                  <a:srgbClr val="2F5597"/>
                </a:solidFill>
                <a:latin typeface="Arial"/>
                <a:cs typeface="Arial"/>
              </a:rPr>
              <a:t>not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true:</a:t>
            </a:r>
            <a:r>
              <a:rPr sz="2800" spc="6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55A11"/>
                </a:solidFill>
                <a:latin typeface="Arial"/>
                <a:cs typeface="Arial"/>
              </a:rPr>
              <a:t>options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7400" y="4038600"/>
            <a:ext cx="6477000" cy="29250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7490" marR="5080" indent="-225425">
              <a:lnSpc>
                <a:spcPct val="110700"/>
              </a:lnSpc>
              <a:spcBef>
                <a:spcPts val="95"/>
              </a:spcBef>
              <a:buChar char="•"/>
              <a:tabLst>
                <a:tab pos="237490" algn="l"/>
                <a:tab pos="238125" algn="l"/>
              </a:tabLst>
            </a:pPr>
            <a:r>
              <a:rPr sz="2400" spc="-45" dirty="0">
                <a:latin typeface="Arial"/>
                <a:cs typeface="Arial"/>
              </a:rPr>
              <a:t>If </a:t>
            </a:r>
            <a:r>
              <a:rPr sz="2400" spc="-10" dirty="0">
                <a:latin typeface="Arial"/>
                <a:cs typeface="Arial"/>
              </a:rPr>
              <a:t>the </a:t>
            </a:r>
            <a:r>
              <a:rPr sz="2400" spc="-15" dirty="0">
                <a:latin typeface="Arial"/>
                <a:cs typeface="Arial"/>
              </a:rPr>
              <a:t>sample </a:t>
            </a:r>
            <a:r>
              <a:rPr sz="2400" spc="-35" dirty="0">
                <a:latin typeface="Arial"/>
                <a:cs typeface="Arial"/>
              </a:rPr>
              <a:t>sizes </a:t>
            </a:r>
            <a:r>
              <a:rPr sz="2400" spc="-40" dirty="0">
                <a:latin typeface="Arial"/>
                <a:cs typeface="Arial"/>
              </a:rPr>
              <a:t>are </a:t>
            </a:r>
            <a:r>
              <a:rPr sz="2400" spc="-20" dirty="0">
                <a:latin typeface="Arial"/>
                <a:cs typeface="Arial"/>
              </a:rPr>
              <a:t>large, </a:t>
            </a:r>
            <a:r>
              <a:rPr sz="2400" spc="-10" dirty="0">
                <a:latin typeface="Arial"/>
                <a:cs typeface="Arial"/>
              </a:rPr>
              <a:t>sometimes the  parametric </a:t>
            </a:r>
            <a:r>
              <a:rPr sz="2400" spc="-5" dirty="0">
                <a:latin typeface="Arial"/>
                <a:cs typeface="Arial"/>
              </a:rPr>
              <a:t>tests </a:t>
            </a:r>
            <a:r>
              <a:rPr sz="2400" spc="10" dirty="0">
                <a:latin typeface="Arial"/>
                <a:cs typeface="Arial"/>
              </a:rPr>
              <a:t>work </a:t>
            </a:r>
            <a:r>
              <a:rPr sz="2400" spc="-25" dirty="0">
                <a:latin typeface="Arial"/>
                <a:cs typeface="Arial"/>
              </a:rPr>
              <a:t>OK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anyway</a:t>
            </a:r>
            <a:endParaRPr sz="2400" dirty="0">
              <a:latin typeface="Arial"/>
              <a:cs typeface="Arial"/>
            </a:endParaRPr>
          </a:p>
          <a:p>
            <a:pPr marL="237490" indent="-225425">
              <a:lnSpc>
                <a:spcPct val="100000"/>
              </a:lnSpc>
              <a:spcBef>
                <a:spcPts val="1170"/>
              </a:spcBef>
              <a:buChar char="•"/>
              <a:tabLst>
                <a:tab pos="237490" algn="l"/>
                <a:tab pos="238125" algn="l"/>
              </a:tabLst>
            </a:pPr>
            <a:r>
              <a:rPr sz="2400" spc="-25" dirty="0">
                <a:latin typeface="Arial"/>
                <a:cs typeface="Arial"/>
              </a:rPr>
              <a:t>Transformations</a:t>
            </a:r>
            <a:endParaRPr sz="2400" dirty="0">
              <a:latin typeface="Arial"/>
              <a:cs typeface="Arial"/>
            </a:endParaRPr>
          </a:p>
          <a:p>
            <a:pPr marL="237490" indent="-225425">
              <a:lnSpc>
                <a:spcPct val="100000"/>
              </a:lnSpc>
              <a:spcBef>
                <a:spcPts val="1185"/>
              </a:spcBef>
              <a:buChar char="•"/>
              <a:tabLst>
                <a:tab pos="237490" algn="l"/>
                <a:tab pos="238125" algn="l"/>
              </a:tabLst>
            </a:pPr>
            <a:r>
              <a:rPr sz="2400" dirty="0">
                <a:latin typeface="Arial"/>
                <a:cs typeface="Arial"/>
              </a:rPr>
              <a:t>Non-parametric </a:t>
            </a:r>
            <a:r>
              <a:rPr sz="2400" spc="-5" dirty="0">
                <a:latin typeface="Arial"/>
                <a:cs typeface="Arial"/>
              </a:rPr>
              <a:t>tests</a:t>
            </a:r>
            <a:endParaRPr sz="2400" dirty="0">
              <a:latin typeface="Arial"/>
              <a:cs typeface="Arial"/>
            </a:endParaRPr>
          </a:p>
          <a:p>
            <a:pPr marL="237490" indent="-225425">
              <a:lnSpc>
                <a:spcPct val="100000"/>
              </a:lnSpc>
              <a:spcBef>
                <a:spcPts val="1175"/>
              </a:spcBef>
              <a:buChar char="•"/>
              <a:tabLst>
                <a:tab pos="237490" algn="l"/>
                <a:tab pos="238125" algn="l"/>
              </a:tabLst>
            </a:pPr>
            <a:r>
              <a:rPr sz="2400" spc="-10" dirty="0">
                <a:latin typeface="Arial"/>
                <a:cs typeface="Arial"/>
              </a:rPr>
              <a:t>Permutation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tests</a:t>
            </a:r>
            <a:endParaRPr sz="2400" dirty="0">
              <a:latin typeface="Arial"/>
              <a:cs typeface="Arial"/>
            </a:endParaRPr>
          </a:p>
          <a:p>
            <a:pPr marL="237490" indent="-225425">
              <a:lnSpc>
                <a:spcPct val="100000"/>
              </a:lnSpc>
              <a:spcBef>
                <a:spcPts val="1185"/>
              </a:spcBef>
              <a:buChar char="•"/>
              <a:tabLst>
                <a:tab pos="237490" algn="l"/>
                <a:tab pos="238125" algn="l"/>
              </a:tabLst>
            </a:pPr>
            <a:r>
              <a:rPr sz="2400" spc="5" dirty="0">
                <a:latin typeface="Arial"/>
                <a:cs typeface="Arial"/>
              </a:rPr>
              <a:t>Bootstrapping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317506-B934-4688-8814-AB4412B2BCDE}"/>
              </a:ext>
            </a:extLst>
          </p:cNvPr>
          <p:cNvSpPr txBox="1"/>
          <p:nvPr/>
        </p:nvSpPr>
        <p:spPr>
          <a:xfrm>
            <a:off x="1143000" y="7620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Violating assumptions</a:t>
            </a:r>
          </a:p>
        </p:txBody>
      </p:sp>
    </p:spTree>
    <p:extLst>
      <p:ext uri="{BB962C8B-B14F-4D97-AF65-F5344CB8AC3E}">
        <p14:creationId xmlns:p14="http://schemas.microsoft.com/office/powerpoint/2010/main" val="73745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1320</Words>
  <Application>Microsoft Office PowerPoint</Application>
  <PresentationFormat>Custom</PresentationFormat>
  <Paragraphs>316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Arial</vt:lpstr>
      <vt:lpstr>Calibri</vt:lpstr>
      <vt:lpstr>HelveticaNeue-Light</vt:lpstr>
      <vt:lpstr>inherit</vt:lpstr>
      <vt:lpstr>interfaceregular</vt:lpstr>
      <vt:lpstr>Stencil</vt:lpstr>
      <vt:lpstr>Tahoma</vt:lpstr>
      <vt:lpstr>Times New Roman</vt:lpstr>
      <vt:lpstr>Office Theme</vt:lpstr>
      <vt:lpstr>C7041 Experimental Design and Analysis</vt:lpstr>
      <vt:lpstr>1.13 Violating assumptions</vt:lpstr>
      <vt:lpstr>Assumptions of t-tests</vt:lpstr>
      <vt:lpstr>PowerPoint Presentation</vt:lpstr>
      <vt:lpstr>PowerPoint Presentation</vt:lpstr>
      <vt:lpstr>Detecting deviations from normality: by quantile plot</vt:lpstr>
      <vt:lpstr>PowerPoint Presentation</vt:lpstr>
      <vt:lpstr>PowerPoint Presentation</vt:lpstr>
      <vt:lpstr>PowerPoint Presentation</vt:lpstr>
      <vt:lpstr>The Gaussian approximation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Confidence interval  with log-transformed data</vt:lpstr>
      <vt:lpstr>PowerPoint Presentation</vt:lpstr>
      <vt:lpstr>PowerPoint Presentation</vt:lpstr>
      <vt:lpstr>PowerPoint Presentation</vt:lpstr>
      <vt:lpstr>PowerPoint Presentation</vt:lpstr>
      <vt:lpstr>Example: Polygamy and the origin of species</vt:lpstr>
      <vt:lpstr>PowerPoint Presentation</vt:lpstr>
      <vt:lpstr>PowerPoint Presentation</vt:lpstr>
      <vt:lpstr>Hypotheses</vt:lpstr>
      <vt:lpstr>PowerPoint Presentation</vt:lpstr>
      <vt:lpstr>PowerPoint Presentation</vt:lpstr>
      <vt:lpstr>PowerPoint Presentation</vt:lpstr>
      <vt:lpstr>Most non-parametric methods use RANKS</vt:lpstr>
      <vt:lpstr>PowerPoint Presentation</vt:lpstr>
      <vt:lpstr>PowerPoint Presentation</vt:lpstr>
      <vt:lpstr>PowerPoint Presentation</vt:lpstr>
      <vt:lpstr>Example: Garter snake resistance to newt toxin</vt:lpstr>
      <vt:lpstr>PowerPoint Presentation</vt:lpstr>
      <vt:lpstr>PowerPoint Presentation</vt:lpstr>
      <vt:lpstr>PowerPoint Presentation</vt:lpstr>
      <vt:lpstr>Mann-Whitney test in R (equivalent to Wilcoxon rank sum test)</vt:lpstr>
      <vt:lpstr>PowerPoint Presentation</vt:lpstr>
      <vt:lpstr>PowerPoint Presentation</vt:lpstr>
      <vt:lpstr>PowerPoint Presentation</vt:lpstr>
      <vt:lpstr>Without replacement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permutation approach in R</vt:lpstr>
      <vt:lpstr>A permutation approach in R</vt:lpstr>
      <vt:lpstr>A permutation approach in R</vt:lpstr>
      <vt:lpstr>A permutation approach in 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C7041 Experimental Design and Analysis</dc:title>
  <cp:lastModifiedBy>Ed Harris</cp:lastModifiedBy>
  <cp:revision>17</cp:revision>
  <dcterms:created xsi:type="dcterms:W3CDTF">2020-10-30T12:57:46Z</dcterms:created>
  <dcterms:modified xsi:type="dcterms:W3CDTF">2020-10-30T17:08:47Z</dcterms:modified>
</cp:coreProperties>
</file>