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7" r:id="rId2"/>
    <p:sldId id="308" r:id="rId3"/>
    <p:sldId id="309" r:id="rId4"/>
    <p:sldId id="310" r:id="rId5"/>
    <p:sldId id="311" r:id="rId6"/>
    <p:sldId id="257" r:id="rId7"/>
    <p:sldId id="312" r:id="rId8"/>
    <p:sldId id="313" r:id="rId9"/>
    <p:sldId id="314" r:id="rId10"/>
    <p:sldId id="258" r:id="rId11"/>
    <p:sldId id="315" r:id="rId12"/>
    <p:sldId id="316" r:id="rId13"/>
    <p:sldId id="317" r:id="rId14"/>
    <p:sldId id="259" r:id="rId15"/>
    <p:sldId id="318" r:id="rId16"/>
    <p:sldId id="319" r:id="rId17"/>
    <p:sldId id="320" r:id="rId18"/>
    <p:sldId id="260" r:id="rId19"/>
    <p:sldId id="321" r:id="rId20"/>
    <p:sldId id="322" r:id="rId21"/>
    <p:sldId id="323" r:id="rId22"/>
    <p:sldId id="261" r:id="rId23"/>
    <p:sldId id="324" r:id="rId24"/>
    <p:sldId id="325" r:id="rId25"/>
    <p:sldId id="326" r:id="rId26"/>
    <p:sldId id="262" r:id="rId27"/>
    <p:sldId id="327" r:id="rId28"/>
    <p:sldId id="328" r:id="rId29"/>
    <p:sldId id="329" r:id="rId30"/>
    <p:sldId id="263" r:id="rId31"/>
    <p:sldId id="330" r:id="rId32"/>
    <p:sldId id="331" r:id="rId33"/>
    <p:sldId id="332" r:id="rId34"/>
    <p:sldId id="264" r:id="rId35"/>
    <p:sldId id="333" r:id="rId36"/>
    <p:sldId id="334" r:id="rId37"/>
    <p:sldId id="335" r:id="rId38"/>
    <p:sldId id="265" r:id="rId39"/>
    <p:sldId id="336" r:id="rId40"/>
    <p:sldId id="337" r:id="rId41"/>
    <p:sldId id="338" r:id="rId42"/>
    <p:sldId id="266" r:id="rId43"/>
    <p:sldId id="339" r:id="rId44"/>
    <p:sldId id="352" r:id="rId45"/>
    <p:sldId id="340" r:id="rId46"/>
    <p:sldId id="353" r:id="rId47"/>
    <p:sldId id="267" r:id="rId48"/>
    <p:sldId id="342" r:id="rId49"/>
    <p:sldId id="343" r:id="rId50"/>
    <p:sldId id="344" r:id="rId51"/>
    <p:sldId id="268" r:id="rId52"/>
    <p:sldId id="345" r:id="rId53"/>
    <p:sldId id="346" r:id="rId54"/>
    <p:sldId id="347" r:id="rId55"/>
    <p:sldId id="269" r:id="rId56"/>
    <p:sldId id="348" r:id="rId57"/>
    <p:sldId id="349" r:id="rId58"/>
    <p:sldId id="350" r:id="rId59"/>
    <p:sldId id="270" r:id="rId60"/>
    <p:sldId id="354" r:id="rId61"/>
    <p:sldId id="355" r:id="rId6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8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6624" y="500523"/>
            <a:ext cx="4885151" cy="389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9615" y="1247743"/>
            <a:ext cx="9099168" cy="195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eb.biologists.org/content/207/1/41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kcd.com/882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s://doi.org/10.1038/41557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9" y="1113692"/>
            <a:ext cx="7650993" cy="1406282"/>
          </a:xfrm>
        </p:spPr>
        <p:txBody>
          <a:bodyPr/>
          <a:lstStyle/>
          <a:p>
            <a:pPr algn="ctr"/>
            <a:r>
              <a:rPr lang="en-GB" sz="4569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637214" y="2689674"/>
            <a:ext cx="1134606" cy="40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31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94" y="4987556"/>
            <a:ext cx="2965938" cy="19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65" y="3886201"/>
            <a:ext cx="2532282" cy="30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62" y="3040016"/>
            <a:ext cx="3708803" cy="192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1" y="2751808"/>
            <a:ext cx="2969701" cy="197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031631" y="4791888"/>
            <a:ext cx="1874490" cy="219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762000" y="4114800"/>
            <a:ext cx="8305800" cy="17284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14"/>
              </a:spcBef>
            </a:pPr>
            <a:r>
              <a:rPr sz="2800" spc="-60" dirty="0">
                <a:latin typeface="Arial"/>
                <a:cs typeface="Arial"/>
              </a:rPr>
              <a:t>If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-40" dirty="0">
                <a:latin typeface="Arial"/>
                <a:cs typeface="Arial"/>
              </a:rPr>
              <a:t>null </a:t>
            </a:r>
            <a:r>
              <a:rPr sz="2800" spc="-20" dirty="0">
                <a:latin typeface="Arial"/>
                <a:cs typeface="Arial"/>
              </a:rPr>
              <a:t>hypothesis </a:t>
            </a:r>
            <a:r>
              <a:rPr sz="2800" spc="-40" dirty="0">
                <a:latin typeface="Arial"/>
                <a:cs typeface="Arial"/>
              </a:rPr>
              <a:t>is </a:t>
            </a:r>
            <a:r>
              <a:rPr sz="2800" b="1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true, </a:t>
            </a:r>
            <a:r>
              <a:rPr sz="2800" spc="-20" dirty="0">
                <a:latin typeface="Arial"/>
                <a:cs typeface="Arial"/>
              </a:rPr>
              <a:t>the </a:t>
            </a:r>
            <a:r>
              <a:rPr sz="2800" spc="-40" dirty="0">
                <a:latin typeface="Arial"/>
                <a:cs typeface="Arial"/>
              </a:rPr>
              <a:t>variance </a:t>
            </a:r>
            <a:r>
              <a:rPr sz="2800" spc="-10" dirty="0">
                <a:latin typeface="Arial"/>
                <a:cs typeface="Arial"/>
              </a:rPr>
              <a:t>among groups should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spc="-30" dirty="0">
                <a:latin typeface="Arial"/>
                <a:cs typeface="Arial"/>
              </a:rPr>
              <a:t>equal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-35" dirty="0">
                <a:latin typeface="Arial"/>
                <a:cs typeface="Arial"/>
              </a:rPr>
              <a:t>variance </a:t>
            </a:r>
            <a:r>
              <a:rPr sz="2800" spc="-10" dirty="0">
                <a:latin typeface="Arial"/>
                <a:cs typeface="Arial"/>
              </a:rPr>
              <a:t>due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20" dirty="0">
                <a:latin typeface="Arial"/>
                <a:cs typeface="Arial"/>
              </a:rPr>
              <a:t>sampling </a:t>
            </a:r>
            <a:r>
              <a:rPr sz="2800" spc="-30" dirty="0">
                <a:latin typeface="Arial"/>
                <a:cs typeface="Arial"/>
              </a:rPr>
              <a:t>error </a:t>
            </a:r>
            <a:r>
              <a:rPr sz="2800" spc="-15" dirty="0">
                <a:latin typeface="Arial"/>
                <a:cs typeface="Arial"/>
              </a:rPr>
              <a:t>plus the </a:t>
            </a:r>
            <a:r>
              <a:rPr sz="2800" spc="-60" dirty="0">
                <a:latin typeface="Arial"/>
                <a:cs typeface="Arial"/>
              </a:rPr>
              <a:t>real </a:t>
            </a:r>
            <a:r>
              <a:rPr sz="2800" spc="-35" dirty="0">
                <a:latin typeface="Arial"/>
                <a:cs typeface="Arial"/>
              </a:rPr>
              <a:t>variance </a:t>
            </a:r>
            <a:r>
              <a:rPr sz="2800" spc="-10" dirty="0">
                <a:latin typeface="Arial"/>
                <a:cs typeface="Arial"/>
              </a:rPr>
              <a:t>among  population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means.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30F343F-4CF4-4F88-87AE-C1D78E7A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98" y="1447800"/>
            <a:ext cx="5371204" cy="17811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103425" y="1066800"/>
            <a:ext cx="7677785" cy="26257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25"/>
              </a:spcBef>
            </a:pPr>
            <a:r>
              <a:rPr sz="2800" spc="-15" dirty="0">
                <a:latin typeface="Arial"/>
                <a:cs typeface="Arial"/>
              </a:rPr>
              <a:t>With </a:t>
            </a:r>
            <a:r>
              <a:rPr sz="2800" spc="-65" dirty="0">
                <a:latin typeface="Arial"/>
                <a:cs typeface="Arial"/>
              </a:rPr>
              <a:t>ANOVA, </a:t>
            </a:r>
            <a:r>
              <a:rPr sz="2800" dirty="0">
                <a:latin typeface="Arial"/>
                <a:cs typeface="Arial"/>
              </a:rPr>
              <a:t>we </a:t>
            </a:r>
            <a:r>
              <a:rPr sz="2800" spc="-5" dirty="0">
                <a:latin typeface="Arial"/>
                <a:cs typeface="Arial"/>
              </a:rPr>
              <a:t>test </a:t>
            </a:r>
            <a:r>
              <a:rPr sz="2800" spc="-20" dirty="0">
                <a:latin typeface="Arial"/>
                <a:cs typeface="Arial"/>
              </a:rPr>
              <a:t>whether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-40" dirty="0">
                <a:latin typeface="Arial"/>
                <a:cs typeface="Arial"/>
              </a:rPr>
              <a:t>variance </a:t>
            </a:r>
            <a:r>
              <a:rPr sz="2800" spc="-10" dirty="0">
                <a:latin typeface="Arial"/>
                <a:cs typeface="Arial"/>
              </a:rPr>
              <a:t>among </a:t>
            </a:r>
            <a:r>
              <a:rPr sz="2800" spc="-15" dirty="0">
                <a:latin typeface="Arial"/>
                <a:cs typeface="Arial"/>
              </a:rPr>
              <a:t>true </a:t>
            </a:r>
            <a:r>
              <a:rPr sz="2800" spc="-5" dirty="0">
                <a:latin typeface="Arial"/>
                <a:cs typeface="Arial"/>
              </a:rPr>
              <a:t>group </a:t>
            </a:r>
            <a:r>
              <a:rPr sz="2800" spc="-30" dirty="0">
                <a:latin typeface="Arial"/>
                <a:cs typeface="Arial"/>
              </a:rPr>
              <a:t>means </a:t>
            </a:r>
            <a:r>
              <a:rPr sz="2800" spc="-40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greater </a:t>
            </a:r>
            <a:r>
              <a:rPr sz="2800" spc="-15" dirty="0">
                <a:latin typeface="Arial"/>
                <a:cs typeface="Arial"/>
              </a:rPr>
              <a:t>than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zero.</a:t>
            </a:r>
            <a:endParaRPr lang="en-US" sz="2800" spc="-35" dirty="0">
              <a:latin typeface="Arial"/>
              <a:cs typeface="Arial"/>
            </a:endParaRPr>
          </a:p>
          <a:p>
            <a:pPr marL="12700" marR="5080">
              <a:lnSpc>
                <a:spcPct val="100600"/>
              </a:lnSpc>
              <a:spcBef>
                <a:spcPts val="125"/>
              </a:spcBef>
            </a:pPr>
            <a:endParaRPr lang="en-US" sz="2800" spc="-35" dirty="0">
              <a:latin typeface="Arial"/>
              <a:cs typeface="Arial"/>
            </a:endParaRPr>
          </a:p>
          <a:p>
            <a:pPr marL="12700" marR="5080">
              <a:lnSpc>
                <a:spcPct val="100600"/>
              </a:lnSpc>
              <a:spcBef>
                <a:spcPts val="125"/>
              </a:spcBef>
            </a:pPr>
            <a:r>
              <a:rPr lang="en-GB" sz="2800" spc="-65" dirty="0">
                <a:latin typeface="Arial"/>
                <a:cs typeface="Arial"/>
              </a:rPr>
              <a:t>We </a:t>
            </a:r>
            <a:r>
              <a:rPr lang="en-GB" sz="2800" spc="30" dirty="0">
                <a:latin typeface="Arial"/>
                <a:cs typeface="Arial"/>
              </a:rPr>
              <a:t>do </a:t>
            </a:r>
            <a:r>
              <a:rPr lang="en-GB" sz="2800" spc="-15" dirty="0">
                <a:latin typeface="Arial"/>
                <a:cs typeface="Arial"/>
              </a:rPr>
              <a:t>this </a:t>
            </a:r>
            <a:r>
              <a:rPr lang="en-GB" sz="2800" spc="-5" dirty="0">
                <a:latin typeface="Arial"/>
                <a:cs typeface="Arial"/>
              </a:rPr>
              <a:t>by </a:t>
            </a:r>
            <a:r>
              <a:rPr lang="en-GB" sz="2800" spc="-25" dirty="0">
                <a:latin typeface="Arial"/>
                <a:cs typeface="Arial"/>
              </a:rPr>
              <a:t>asking </a:t>
            </a:r>
            <a:r>
              <a:rPr lang="en-GB" sz="2800" spc="-15" dirty="0">
                <a:latin typeface="Arial"/>
                <a:cs typeface="Arial"/>
              </a:rPr>
              <a:t>whether </a:t>
            </a:r>
            <a:r>
              <a:rPr lang="en-GB" sz="2800" spc="-10" dirty="0">
                <a:latin typeface="Arial"/>
                <a:cs typeface="Arial"/>
              </a:rPr>
              <a:t>the </a:t>
            </a:r>
            <a:r>
              <a:rPr lang="en-GB" sz="2800" spc="-20" dirty="0">
                <a:latin typeface="Arial"/>
                <a:cs typeface="Arial"/>
              </a:rPr>
              <a:t>observed </a:t>
            </a:r>
            <a:r>
              <a:rPr lang="en-GB" sz="2800" spc="-40" dirty="0">
                <a:latin typeface="Arial"/>
                <a:cs typeface="Arial"/>
              </a:rPr>
              <a:t>variance </a:t>
            </a:r>
            <a:r>
              <a:rPr lang="en-GB" sz="2800" spc="-10" dirty="0">
                <a:latin typeface="Arial"/>
                <a:cs typeface="Arial"/>
              </a:rPr>
              <a:t>among groups </a:t>
            </a:r>
            <a:r>
              <a:rPr lang="en-GB" sz="2800" spc="-40" dirty="0">
                <a:latin typeface="Arial"/>
                <a:cs typeface="Arial"/>
              </a:rPr>
              <a:t>is </a:t>
            </a:r>
            <a:r>
              <a:rPr lang="en-GB" sz="2800" spc="-35" dirty="0">
                <a:latin typeface="Arial"/>
                <a:cs typeface="Arial"/>
              </a:rPr>
              <a:t>greater </a:t>
            </a:r>
            <a:r>
              <a:rPr lang="en-GB" sz="2800" spc="-15" dirty="0">
                <a:latin typeface="Arial"/>
                <a:cs typeface="Arial"/>
              </a:rPr>
              <a:t>than </a:t>
            </a:r>
            <a:r>
              <a:rPr lang="en-GB" sz="2800" spc="-5" dirty="0">
                <a:latin typeface="Arial"/>
                <a:cs typeface="Arial"/>
              </a:rPr>
              <a:t>expected by </a:t>
            </a:r>
            <a:r>
              <a:rPr lang="en-GB" sz="2800" spc="-15" dirty="0">
                <a:latin typeface="Arial"/>
                <a:cs typeface="Arial"/>
              </a:rPr>
              <a:t>chance </a:t>
            </a:r>
            <a:r>
              <a:rPr lang="en-GB" sz="2800" spc="-40" dirty="0">
                <a:latin typeface="Arial"/>
                <a:cs typeface="Arial"/>
              </a:rPr>
              <a:t>(assuming </a:t>
            </a:r>
            <a:r>
              <a:rPr lang="en-GB" sz="2800" spc="-15" dirty="0">
                <a:latin typeface="Arial"/>
                <a:cs typeface="Arial"/>
              </a:rPr>
              <a:t>the </a:t>
            </a:r>
            <a:r>
              <a:rPr lang="en-GB" sz="2800" spc="-45" dirty="0">
                <a:latin typeface="Arial"/>
                <a:cs typeface="Arial"/>
              </a:rPr>
              <a:t>null </a:t>
            </a:r>
            <a:r>
              <a:rPr lang="en-GB" sz="2800" spc="-40" dirty="0">
                <a:latin typeface="Arial"/>
                <a:cs typeface="Arial"/>
              </a:rPr>
              <a:t>is</a:t>
            </a:r>
            <a:r>
              <a:rPr lang="en-GB" sz="2800" spc="80" dirty="0">
                <a:latin typeface="Arial"/>
                <a:cs typeface="Arial"/>
              </a:rPr>
              <a:t> </a:t>
            </a:r>
            <a:r>
              <a:rPr lang="en-GB" sz="2800" spc="-40" dirty="0">
                <a:latin typeface="Arial"/>
                <a:cs typeface="Arial"/>
              </a:rPr>
              <a:t>true):</a:t>
            </a:r>
            <a:endParaRPr lang="en-GB" sz="2800" dirty="0">
              <a:latin typeface="Arial"/>
              <a:cs typeface="Arial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6124853-D3E6-4DEE-A0A1-9B1513A58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419600"/>
            <a:ext cx="3330461" cy="213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4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21BE670A-7E81-48FB-92BA-9C16C2C2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887" y="1066800"/>
            <a:ext cx="2133631" cy="182882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5732B77-F56B-4DB0-AA89-22285C7E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41" y="3505200"/>
            <a:ext cx="8352924" cy="348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3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 txBox="1"/>
          <p:nvPr/>
        </p:nvSpPr>
        <p:spPr>
          <a:xfrm>
            <a:off x="1752600" y="1277830"/>
            <a:ext cx="60960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Mean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squares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group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3A20671-50D3-4457-9C5E-3A193D9E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24200"/>
            <a:ext cx="6579230" cy="36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7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51">
            <a:extLst>
              <a:ext uri="{FF2B5EF4-FFF2-40B4-BE49-F238E27FC236}">
                <a16:creationId xmlns:a16="http://schemas.microsoft.com/office/drawing/2014/main" id="{D67F378D-ECCB-4187-BEF7-E05945C9063A}"/>
              </a:ext>
            </a:extLst>
          </p:cNvPr>
          <p:cNvSpPr txBox="1"/>
          <p:nvPr/>
        </p:nvSpPr>
        <p:spPr>
          <a:xfrm>
            <a:off x="1752600" y="838200"/>
            <a:ext cx="60960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Mean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squares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group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4F4BAC6-3640-427C-9C21-09B850BFF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409" y="2051738"/>
            <a:ext cx="4224367" cy="99561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9FA42DF-50B3-42EE-BF86-C6AE7C4CF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911" y="3308800"/>
            <a:ext cx="4692891" cy="161298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9E387884-5E92-4D9E-AED0-BB91883A5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5105400"/>
            <a:ext cx="2801624" cy="2013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066799" y="609600"/>
            <a:ext cx="5574871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Mean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squares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error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CFF3FACD-436F-4FAE-B676-47FAEA6A3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362200"/>
            <a:ext cx="5381741" cy="39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6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16">
            <a:extLst>
              <a:ext uri="{FF2B5EF4-FFF2-40B4-BE49-F238E27FC236}">
                <a16:creationId xmlns:a16="http://schemas.microsoft.com/office/drawing/2014/main" id="{F4A312F7-FB86-4032-A735-8DC49361CED4}"/>
              </a:ext>
            </a:extLst>
          </p:cNvPr>
          <p:cNvSpPr txBox="1"/>
          <p:nvPr/>
        </p:nvSpPr>
        <p:spPr>
          <a:xfrm>
            <a:off x="1066799" y="609600"/>
            <a:ext cx="5574871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Mean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squares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error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9F12513-8923-404A-90EB-7539F1C4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6185218" cy="45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2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 txBox="1"/>
          <p:nvPr/>
        </p:nvSpPr>
        <p:spPr>
          <a:xfrm>
            <a:off x="990600" y="990600"/>
            <a:ext cx="55626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114" dirty="0">
                <a:solidFill>
                  <a:srgbClr val="2F5597"/>
                </a:solidFill>
                <a:latin typeface="Arial"/>
                <a:cs typeface="Arial"/>
              </a:rPr>
              <a:t>Test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statistic:</a:t>
            </a:r>
            <a:r>
              <a:rPr sz="4400" spc="4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i="1" spc="-160" dirty="0">
                <a:solidFill>
                  <a:srgbClr val="2F5597"/>
                </a:solidFill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90600" y="5662263"/>
            <a:ext cx="7848600" cy="1145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spcBef>
                <a:spcPts val="90"/>
              </a:spcBef>
            </a:pPr>
            <a:r>
              <a:rPr sz="2400" spc="-15" dirty="0">
                <a:solidFill>
                  <a:srgbClr val="C55A11"/>
                </a:solidFill>
                <a:latin typeface="Arial"/>
                <a:cs typeface="Arial"/>
              </a:rPr>
              <a:t>But </a:t>
            </a:r>
            <a:r>
              <a:rPr sz="2400" spc="-25" dirty="0">
                <a:solidFill>
                  <a:srgbClr val="C55A11"/>
                </a:solidFill>
                <a:latin typeface="Arial"/>
                <a:cs typeface="Arial"/>
              </a:rPr>
              <a:t>the </a:t>
            </a:r>
            <a:r>
              <a:rPr sz="2400" spc="-35" dirty="0">
                <a:solidFill>
                  <a:srgbClr val="C55A11"/>
                </a:solidFill>
                <a:latin typeface="Arial"/>
                <a:cs typeface="Arial"/>
              </a:rPr>
              <a:t>above </a:t>
            </a:r>
            <a:r>
              <a:rPr sz="2400" spc="-45" dirty="0">
                <a:solidFill>
                  <a:srgbClr val="C55A11"/>
                </a:solidFill>
                <a:latin typeface="Arial"/>
                <a:cs typeface="Arial"/>
              </a:rPr>
              <a:t>refer</a:t>
            </a:r>
            <a:r>
              <a:rPr lang="en-US" sz="2400" spc="-45" dirty="0">
                <a:solidFill>
                  <a:srgbClr val="C55A11"/>
                </a:solidFill>
                <a:latin typeface="Arial"/>
                <a:cs typeface="Arial"/>
              </a:rPr>
              <a:t>s</a:t>
            </a:r>
            <a:r>
              <a:rPr sz="2400" spc="-4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55A11"/>
                </a:solidFill>
                <a:latin typeface="Arial"/>
                <a:cs typeface="Arial"/>
              </a:rPr>
              <a:t>to </a:t>
            </a:r>
            <a:r>
              <a:rPr sz="2400" spc="-25" dirty="0">
                <a:solidFill>
                  <a:srgbClr val="C55A11"/>
                </a:solidFill>
                <a:latin typeface="Arial"/>
                <a:cs typeface="Arial"/>
              </a:rPr>
              <a:t>population </a:t>
            </a:r>
            <a:r>
              <a:rPr sz="2400" spc="-30" dirty="0">
                <a:solidFill>
                  <a:srgbClr val="C55A11"/>
                </a:solidFill>
                <a:latin typeface="Arial"/>
                <a:cs typeface="Arial"/>
              </a:rPr>
              <a:t>parameters. </a:t>
            </a:r>
            <a:endParaRPr lang="en-US" sz="2400" spc="-30" dirty="0">
              <a:solidFill>
                <a:srgbClr val="C55A11"/>
              </a:solidFill>
              <a:latin typeface="Arial"/>
              <a:cs typeface="Arial"/>
            </a:endParaRPr>
          </a:p>
          <a:p>
            <a:pPr marL="12700" algn="ctr">
              <a:spcBef>
                <a:spcPts val="90"/>
              </a:spcBef>
            </a:pPr>
            <a:r>
              <a:rPr sz="2400" spc="-70" dirty="0">
                <a:solidFill>
                  <a:srgbClr val="C55A11"/>
                </a:solidFill>
                <a:latin typeface="Arial"/>
                <a:cs typeface="Arial"/>
              </a:rPr>
              <a:t>We</a:t>
            </a:r>
            <a:r>
              <a:rPr sz="2400" spc="8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C55A11"/>
                </a:solidFill>
                <a:latin typeface="Arial"/>
                <a:cs typeface="Arial"/>
              </a:rPr>
              <a:t>must</a:t>
            </a:r>
            <a:r>
              <a:rPr lang="en-US" sz="2400" spc="-2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lang="en-GB" sz="2400" spc="-30" dirty="0">
                <a:solidFill>
                  <a:srgbClr val="C55A11"/>
                </a:solidFill>
                <a:latin typeface="Arial"/>
                <a:cs typeface="Arial"/>
              </a:rPr>
              <a:t>estimate </a:t>
            </a:r>
            <a:r>
              <a:rPr lang="en-GB" sz="2400" i="1" spc="-95" dirty="0">
                <a:solidFill>
                  <a:srgbClr val="C55A11"/>
                </a:solidFill>
                <a:latin typeface="Arial"/>
                <a:cs typeface="Arial"/>
              </a:rPr>
              <a:t>F  </a:t>
            </a:r>
            <a:r>
              <a:rPr lang="en-GB" sz="2400" spc="-30" dirty="0">
                <a:solidFill>
                  <a:srgbClr val="C55A11"/>
                </a:solidFill>
                <a:latin typeface="Arial"/>
                <a:cs typeface="Arial"/>
              </a:rPr>
              <a:t>from </a:t>
            </a:r>
            <a:r>
              <a:rPr lang="en-GB" sz="2400" spc="-35" dirty="0">
                <a:solidFill>
                  <a:srgbClr val="C55A11"/>
                </a:solidFill>
                <a:latin typeface="Arial"/>
                <a:cs typeface="Arial"/>
              </a:rPr>
              <a:t>samples</a:t>
            </a:r>
            <a:r>
              <a:rPr lang="en-GB" sz="2400" spc="-10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lang="en-GB" sz="2400" spc="-15" dirty="0">
                <a:solidFill>
                  <a:srgbClr val="C55A11"/>
                </a:solidFill>
                <a:latin typeface="Arial"/>
                <a:cs typeface="Arial"/>
              </a:rPr>
              <a:t>with:</a:t>
            </a:r>
            <a:endParaRPr lang="en-GB" sz="2400" spc="-5" dirty="0">
              <a:solidFill>
                <a:srgbClr val="C55A11"/>
              </a:solidFill>
              <a:latin typeface="Arial"/>
              <a:cs typeface="Arial"/>
            </a:endParaRPr>
          </a:p>
          <a:p>
            <a:pPr marL="12700" algn="ctr">
              <a:spcBef>
                <a:spcPts val="90"/>
              </a:spcBef>
            </a:pPr>
            <a:r>
              <a:rPr lang="en-GB" sz="2400" i="1" spc="-25" dirty="0" err="1">
                <a:solidFill>
                  <a:srgbClr val="C55A11"/>
                </a:solidFill>
                <a:latin typeface="Arial"/>
                <a:cs typeface="Arial"/>
              </a:rPr>
              <a:t>MS</a:t>
            </a:r>
            <a:r>
              <a:rPr lang="en-GB" sz="2400" spc="5" baseline="-25000" dirty="0" err="1">
                <a:solidFill>
                  <a:srgbClr val="C55A11"/>
                </a:solidFill>
                <a:latin typeface="Arial"/>
                <a:cs typeface="Arial"/>
              </a:rPr>
              <a:t>g</a:t>
            </a:r>
            <a:r>
              <a:rPr lang="en-GB" sz="2400" spc="-15" baseline="-25000" dirty="0" err="1">
                <a:solidFill>
                  <a:srgbClr val="C55A11"/>
                </a:solidFill>
                <a:latin typeface="Arial"/>
                <a:cs typeface="Arial"/>
              </a:rPr>
              <a:t>r</a:t>
            </a:r>
            <a:r>
              <a:rPr lang="en-GB" sz="2400" spc="5" baseline="-25000" dirty="0" err="1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lang="en-GB" sz="2400" spc="10" baseline="-25000" dirty="0" err="1">
                <a:solidFill>
                  <a:srgbClr val="C55A11"/>
                </a:solidFill>
                <a:latin typeface="Arial"/>
                <a:cs typeface="Arial"/>
              </a:rPr>
              <a:t>u</a:t>
            </a:r>
            <a:r>
              <a:rPr lang="en-GB" sz="2400" spc="30" baseline="-25000" dirty="0" err="1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lang="en-GB" sz="2400" spc="3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lang="en-GB" sz="2400" spc="60" dirty="0">
                <a:solidFill>
                  <a:srgbClr val="C55A11"/>
                </a:solidFill>
                <a:latin typeface="Arial"/>
                <a:cs typeface="Arial"/>
              </a:rPr>
              <a:t>/</a:t>
            </a:r>
            <a:r>
              <a:rPr lang="en-GB" sz="2400" spc="-7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lang="en-GB" sz="2400" i="1" spc="-25" dirty="0" err="1">
                <a:solidFill>
                  <a:srgbClr val="C55A11"/>
                </a:solidFill>
                <a:latin typeface="Arial"/>
                <a:cs typeface="Arial"/>
              </a:rPr>
              <a:t>M</a:t>
            </a:r>
            <a:r>
              <a:rPr lang="en-GB" sz="2400" spc="-25" dirty="0" err="1">
                <a:solidFill>
                  <a:srgbClr val="C55A11"/>
                </a:solidFill>
                <a:latin typeface="Arial"/>
                <a:cs typeface="Arial"/>
              </a:rPr>
              <a:t>S</a:t>
            </a:r>
            <a:r>
              <a:rPr lang="en-GB" sz="2400" spc="-10" baseline="-25000" dirty="0" err="1">
                <a:solidFill>
                  <a:srgbClr val="C55A11"/>
                </a:solidFill>
                <a:latin typeface="Arial"/>
                <a:cs typeface="Arial"/>
              </a:rPr>
              <a:t>er</a:t>
            </a:r>
            <a:r>
              <a:rPr lang="en-GB" sz="2400" spc="-20" baseline="-25000" dirty="0" err="1">
                <a:solidFill>
                  <a:srgbClr val="C55A11"/>
                </a:solidFill>
                <a:latin typeface="Arial"/>
                <a:cs typeface="Arial"/>
              </a:rPr>
              <a:t>r</a:t>
            </a:r>
            <a:r>
              <a:rPr lang="en-GB" sz="2400" spc="15" baseline="-25000" dirty="0" err="1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lang="en-GB" sz="2400" spc="-5" baseline="-25000" dirty="0" err="1">
                <a:solidFill>
                  <a:srgbClr val="C55A11"/>
                </a:solidFill>
                <a:latin typeface="Arial"/>
                <a:cs typeface="Arial"/>
              </a:rPr>
              <a:t>r</a:t>
            </a:r>
            <a:endParaRPr lang="en-GB" sz="2400" baseline="-25000" dirty="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782200" y="6959049"/>
            <a:ext cx="832485" cy="1320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19760" algn="l"/>
              </a:tabLst>
            </a:pPr>
            <a:r>
              <a:rPr sz="750" dirty="0">
                <a:solidFill>
                  <a:srgbClr val="C55A11"/>
                </a:solidFill>
                <a:latin typeface="Arial"/>
                <a:cs typeface="Arial"/>
              </a:rPr>
              <a:t>	</a:t>
            </a:r>
            <a:endParaRPr sz="750" dirty="0">
              <a:latin typeface="Arial"/>
              <a:cs typeface="Arial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8C7BC7D-F1F7-4F1A-B754-0AE629FF1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2422102"/>
            <a:ext cx="5795361" cy="28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3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1" y="650002"/>
            <a:ext cx="704498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i="1" spc="-160" dirty="0">
                <a:latin typeface="Arial"/>
                <a:cs typeface="Arial"/>
              </a:rPr>
              <a:t>F </a:t>
            </a:r>
            <a:r>
              <a:rPr sz="4400" spc="-65" dirty="0"/>
              <a:t>if null </a:t>
            </a:r>
            <a:r>
              <a:rPr sz="4400" spc="-35" dirty="0"/>
              <a:t>hypothesis </a:t>
            </a:r>
            <a:r>
              <a:rPr sz="4400" spc="-60" dirty="0"/>
              <a:t>is</a:t>
            </a:r>
            <a:r>
              <a:rPr sz="4400" spc="315" dirty="0"/>
              <a:t> </a:t>
            </a:r>
            <a:r>
              <a:rPr sz="4400" spc="-60" dirty="0"/>
              <a:t>false: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6400" y="1752600"/>
            <a:ext cx="6400800" cy="881652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30480" algn="ctr"/>
            <a:r>
              <a:rPr sz="2800" spc="-70" dirty="0">
                <a:latin typeface="Arial"/>
                <a:cs typeface="Arial"/>
              </a:rPr>
              <a:t>We </a:t>
            </a:r>
            <a:r>
              <a:rPr sz="2800" spc="-15" dirty="0">
                <a:latin typeface="Arial"/>
                <a:cs typeface="Arial"/>
              </a:rPr>
              <a:t>test </a:t>
            </a:r>
            <a:r>
              <a:rPr sz="2800" spc="-30" dirty="0">
                <a:latin typeface="Arial"/>
                <a:cs typeface="Arial"/>
              </a:rPr>
              <a:t>whether </a:t>
            </a:r>
            <a:r>
              <a:rPr sz="2800" spc="-25" dirty="0">
                <a:latin typeface="Arial"/>
                <a:cs typeface="Arial"/>
              </a:rPr>
              <a:t>the </a:t>
            </a:r>
            <a:r>
              <a:rPr sz="2800" spc="-95" dirty="0">
                <a:latin typeface="Arial"/>
                <a:cs typeface="Arial"/>
              </a:rPr>
              <a:t>F </a:t>
            </a:r>
            <a:r>
              <a:rPr sz="2800" spc="-25" dirty="0">
                <a:latin typeface="Arial"/>
                <a:cs typeface="Arial"/>
              </a:rPr>
              <a:t>ratio </a:t>
            </a:r>
            <a:r>
              <a:rPr sz="2800" spc="-40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greater </a:t>
            </a:r>
            <a:r>
              <a:rPr sz="2800" spc="-30" dirty="0">
                <a:latin typeface="Arial"/>
                <a:cs typeface="Arial"/>
              </a:rPr>
              <a:t>than one, </a:t>
            </a:r>
            <a:r>
              <a:rPr sz="2800" spc="-45" dirty="0">
                <a:latin typeface="Arial"/>
                <a:cs typeface="Arial"/>
              </a:rPr>
              <a:t>as </a:t>
            </a:r>
            <a:r>
              <a:rPr sz="2800" spc="-15" dirty="0">
                <a:latin typeface="Arial"/>
                <a:cs typeface="Arial"/>
              </a:rPr>
              <a:t>it  would </a:t>
            </a:r>
            <a:r>
              <a:rPr sz="2800" spc="-25" dirty="0">
                <a:latin typeface="Arial"/>
                <a:cs typeface="Arial"/>
              </a:rPr>
              <a:t>be </a:t>
            </a:r>
            <a:r>
              <a:rPr sz="2800" spc="-40" dirty="0">
                <a:latin typeface="Arial"/>
                <a:cs typeface="Arial"/>
              </a:rPr>
              <a:t>if </a:t>
            </a:r>
            <a:r>
              <a:rPr sz="2800" spc="-15" dirty="0">
                <a:latin typeface="Arial"/>
                <a:cs typeface="Arial"/>
              </a:rPr>
              <a:t>H</a:t>
            </a:r>
            <a:r>
              <a:rPr sz="2800" spc="-22" baseline="-18518" dirty="0">
                <a:latin typeface="Arial"/>
                <a:cs typeface="Arial"/>
              </a:rPr>
              <a:t>0 is</a:t>
            </a:r>
            <a:r>
              <a:rPr sz="2800" spc="195" baseline="-18518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false: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5029200"/>
            <a:ext cx="8077200" cy="174150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 algn="ctr"/>
            <a:r>
              <a:rPr sz="2800" spc="-10" dirty="0">
                <a:solidFill>
                  <a:srgbClr val="C55A11"/>
                </a:solidFill>
                <a:latin typeface="Arial"/>
                <a:cs typeface="Arial"/>
              </a:rPr>
              <a:t>But </a:t>
            </a:r>
            <a:r>
              <a:rPr sz="2800" spc="-15" dirty="0">
                <a:solidFill>
                  <a:srgbClr val="C55A11"/>
                </a:solidFill>
                <a:latin typeface="Arial"/>
                <a:cs typeface="Arial"/>
              </a:rPr>
              <a:t>we must </a:t>
            </a:r>
            <a:r>
              <a:rPr sz="2800" spc="-25" dirty="0">
                <a:solidFill>
                  <a:srgbClr val="C55A11"/>
                </a:solidFill>
                <a:latin typeface="Arial"/>
                <a:cs typeface="Arial"/>
              </a:rPr>
              <a:t>take </a:t>
            </a:r>
            <a:r>
              <a:rPr sz="2800" spc="-15" dirty="0">
                <a:solidFill>
                  <a:srgbClr val="C55A11"/>
                </a:solidFill>
                <a:latin typeface="Arial"/>
                <a:cs typeface="Arial"/>
              </a:rPr>
              <a:t>into account </a:t>
            </a:r>
            <a:r>
              <a:rPr sz="2800" spc="-25" dirty="0">
                <a:solidFill>
                  <a:srgbClr val="C55A11"/>
                </a:solidFill>
                <a:latin typeface="Arial"/>
                <a:cs typeface="Arial"/>
              </a:rPr>
              <a:t>sampling </a:t>
            </a:r>
            <a:r>
              <a:rPr sz="2800" spc="-45" dirty="0">
                <a:solidFill>
                  <a:srgbClr val="C55A11"/>
                </a:solidFill>
                <a:latin typeface="Arial"/>
                <a:cs typeface="Arial"/>
              </a:rPr>
              <a:t>error. </a:t>
            </a:r>
            <a:r>
              <a:rPr sz="2800" spc="-25" dirty="0">
                <a:solidFill>
                  <a:srgbClr val="C55A11"/>
                </a:solidFill>
                <a:latin typeface="Arial"/>
                <a:cs typeface="Arial"/>
              </a:rPr>
              <a:t>Often, </a:t>
            </a:r>
            <a:r>
              <a:rPr sz="2800" spc="-70" dirty="0">
                <a:solidFill>
                  <a:srgbClr val="C55A11"/>
                </a:solidFill>
                <a:latin typeface="Arial"/>
                <a:cs typeface="Arial"/>
              </a:rPr>
              <a:t>F </a:t>
            </a:r>
            <a:r>
              <a:rPr sz="2800" spc="-25" dirty="0">
                <a:solidFill>
                  <a:srgbClr val="C55A11"/>
                </a:solidFill>
                <a:latin typeface="Arial"/>
                <a:cs typeface="Arial"/>
              </a:rPr>
              <a:t>calculated </a:t>
            </a:r>
            <a:r>
              <a:rPr sz="2800" spc="-20" dirty="0">
                <a:solidFill>
                  <a:srgbClr val="C55A11"/>
                </a:solidFill>
                <a:latin typeface="Arial"/>
                <a:cs typeface="Arial"/>
              </a:rPr>
              <a:t>from data </a:t>
            </a:r>
            <a:r>
              <a:rPr sz="2800" spc="-30" dirty="0">
                <a:solidFill>
                  <a:srgbClr val="C55A11"/>
                </a:solidFill>
                <a:latin typeface="Arial"/>
                <a:cs typeface="Arial"/>
              </a:rPr>
              <a:t>will </a:t>
            </a:r>
            <a:r>
              <a:rPr sz="2800" spc="-15" dirty="0">
                <a:solidFill>
                  <a:srgbClr val="C55A11"/>
                </a:solidFill>
                <a:latin typeface="Arial"/>
                <a:cs typeface="Arial"/>
              </a:rPr>
              <a:t>be </a:t>
            </a:r>
            <a:r>
              <a:rPr sz="2800" spc="-30" dirty="0">
                <a:solidFill>
                  <a:srgbClr val="C55A11"/>
                </a:solidFill>
                <a:latin typeface="Arial"/>
                <a:cs typeface="Arial"/>
              </a:rPr>
              <a:t>greater </a:t>
            </a:r>
            <a:r>
              <a:rPr sz="2800" spc="-25" dirty="0">
                <a:solidFill>
                  <a:srgbClr val="C55A11"/>
                </a:solidFill>
                <a:latin typeface="Arial"/>
                <a:cs typeface="Arial"/>
              </a:rPr>
              <a:t>than one </a:t>
            </a:r>
            <a:r>
              <a:rPr sz="2800" spc="-40" dirty="0">
                <a:solidFill>
                  <a:srgbClr val="C55A11"/>
                </a:solidFill>
                <a:latin typeface="Arial"/>
                <a:cs typeface="Arial"/>
              </a:rPr>
              <a:t>even </a:t>
            </a:r>
            <a:r>
              <a:rPr sz="2800" spc="-25" dirty="0">
                <a:solidFill>
                  <a:srgbClr val="C55A11"/>
                </a:solidFill>
                <a:latin typeface="Arial"/>
                <a:cs typeface="Arial"/>
              </a:rPr>
              <a:t>when </a:t>
            </a:r>
            <a:r>
              <a:rPr sz="2800" spc="-20" dirty="0">
                <a:solidFill>
                  <a:srgbClr val="C55A11"/>
                </a:solidFill>
                <a:latin typeface="Arial"/>
                <a:cs typeface="Arial"/>
              </a:rPr>
              <a:t>the </a:t>
            </a:r>
            <a:r>
              <a:rPr sz="2800" spc="-35" dirty="0">
                <a:solidFill>
                  <a:srgbClr val="C55A11"/>
                </a:solidFill>
                <a:latin typeface="Arial"/>
                <a:cs typeface="Arial"/>
              </a:rPr>
              <a:t>null </a:t>
            </a:r>
            <a:r>
              <a:rPr sz="2800" spc="-30" dirty="0">
                <a:solidFill>
                  <a:srgbClr val="C55A11"/>
                </a:solidFill>
                <a:latin typeface="Arial"/>
                <a:cs typeface="Arial"/>
              </a:rPr>
              <a:t>is </a:t>
            </a:r>
            <a:r>
              <a:rPr sz="2800" spc="-20" dirty="0">
                <a:solidFill>
                  <a:srgbClr val="C55A11"/>
                </a:solidFill>
                <a:latin typeface="Arial"/>
                <a:cs typeface="Arial"/>
              </a:rPr>
              <a:t>true. </a:t>
            </a:r>
            <a:r>
              <a:rPr sz="2800" spc="-30" dirty="0">
                <a:solidFill>
                  <a:srgbClr val="C55A11"/>
                </a:solidFill>
                <a:latin typeface="Arial"/>
                <a:cs typeface="Arial"/>
              </a:rPr>
              <a:t>Hence </a:t>
            </a:r>
            <a:r>
              <a:rPr sz="2800" spc="-15" dirty="0">
                <a:solidFill>
                  <a:srgbClr val="C55A11"/>
                </a:solidFill>
                <a:latin typeface="Arial"/>
                <a:cs typeface="Arial"/>
              </a:rPr>
              <a:t>we must </a:t>
            </a:r>
            <a:r>
              <a:rPr sz="2800" spc="-20" dirty="0">
                <a:solidFill>
                  <a:srgbClr val="C55A11"/>
                </a:solidFill>
                <a:latin typeface="Arial"/>
                <a:cs typeface="Arial"/>
              </a:rPr>
              <a:t>compare </a:t>
            </a:r>
            <a:r>
              <a:rPr sz="2800" spc="-70" dirty="0">
                <a:solidFill>
                  <a:srgbClr val="C55A11"/>
                </a:solidFill>
                <a:latin typeface="Arial"/>
                <a:cs typeface="Arial"/>
              </a:rPr>
              <a:t>F </a:t>
            </a:r>
            <a:r>
              <a:rPr sz="2800" spc="5" dirty="0">
                <a:solidFill>
                  <a:srgbClr val="C55A11"/>
                </a:solidFill>
                <a:latin typeface="Arial"/>
                <a:cs typeface="Arial"/>
              </a:rPr>
              <a:t>to </a:t>
            </a:r>
            <a:r>
              <a:rPr sz="2800" spc="-35" dirty="0">
                <a:solidFill>
                  <a:srgbClr val="C55A11"/>
                </a:solidFill>
                <a:latin typeface="Arial"/>
                <a:cs typeface="Arial"/>
              </a:rPr>
              <a:t>a null</a:t>
            </a:r>
            <a:r>
              <a:rPr sz="2800" spc="1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C55A11"/>
                </a:solidFill>
                <a:latin typeface="Arial"/>
                <a:cs typeface="Arial"/>
              </a:rPr>
              <a:t>distribution.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A87D3D5-E9BC-4F7C-A2A6-57613CDB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276600"/>
            <a:ext cx="4868657" cy="1412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914400" y="685800"/>
            <a:ext cx="3829684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114" dirty="0">
                <a:solidFill>
                  <a:srgbClr val="2F5597"/>
                </a:solidFill>
                <a:latin typeface="Arial"/>
                <a:cs typeface="Arial"/>
              </a:rPr>
              <a:t>ANOVA</a:t>
            </a:r>
            <a:r>
              <a:rPr sz="4400" spc="-8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table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35506" y="4608769"/>
            <a:ext cx="6795611" cy="2173031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R="20955"/>
            <a:r>
              <a:rPr sz="2800" spc="-45" dirty="0">
                <a:latin typeface="Arial"/>
                <a:cs typeface="Arial"/>
              </a:rPr>
              <a:t>An </a:t>
            </a:r>
            <a:r>
              <a:rPr sz="2800" spc="-75" dirty="0">
                <a:latin typeface="Arial"/>
                <a:cs typeface="Arial"/>
              </a:rPr>
              <a:t>ANOVA </a:t>
            </a:r>
            <a:r>
              <a:rPr sz="2800" spc="-30" dirty="0">
                <a:latin typeface="Arial"/>
                <a:cs typeface="Arial"/>
              </a:rPr>
              <a:t>table </a:t>
            </a:r>
            <a:r>
              <a:rPr sz="2800" spc="-40" dirty="0">
                <a:latin typeface="Arial"/>
                <a:cs typeface="Arial"/>
              </a:rPr>
              <a:t>is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30" dirty="0">
                <a:latin typeface="Arial"/>
                <a:cs typeface="Arial"/>
              </a:rPr>
              <a:t>convenient </a:t>
            </a:r>
            <a:r>
              <a:rPr sz="2800" spc="-35" dirty="0">
                <a:latin typeface="Arial"/>
                <a:cs typeface="Arial"/>
              </a:rPr>
              <a:t>way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30" dirty="0">
                <a:latin typeface="Arial"/>
                <a:cs typeface="Arial"/>
              </a:rPr>
              <a:t>keep </a:t>
            </a:r>
            <a:r>
              <a:rPr sz="2800" spc="-15" dirty="0">
                <a:latin typeface="Arial"/>
                <a:cs typeface="Arial"/>
              </a:rPr>
              <a:t>track </a:t>
            </a:r>
            <a:r>
              <a:rPr sz="2800" spc="-20" dirty="0">
                <a:latin typeface="Arial"/>
                <a:cs typeface="Arial"/>
              </a:rPr>
              <a:t>of </a:t>
            </a:r>
            <a:r>
              <a:rPr sz="2800" spc="-30" dirty="0">
                <a:latin typeface="Arial"/>
                <a:cs typeface="Arial"/>
              </a:rPr>
              <a:t>the  </a:t>
            </a:r>
            <a:r>
              <a:rPr sz="2800" spc="-20" dirty="0">
                <a:latin typeface="Arial"/>
                <a:cs typeface="Arial"/>
              </a:rPr>
              <a:t>important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calculations.</a:t>
            </a:r>
            <a:endParaRPr sz="2800" dirty="0">
              <a:latin typeface="Arial"/>
              <a:cs typeface="Arial"/>
            </a:endParaRPr>
          </a:p>
          <a:p>
            <a:endParaRPr sz="2800" dirty="0">
              <a:latin typeface="Arial"/>
              <a:cs typeface="Arial"/>
            </a:endParaRPr>
          </a:p>
          <a:p>
            <a:pPr marR="5080"/>
            <a:r>
              <a:rPr sz="2800" spc="-30" dirty="0">
                <a:latin typeface="Arial"/>
                <a:cs typeface="Arial"/>
              </a:rPr>
              <a:t>Scientific papers </a:t>
            </a:r>
            <a:r>
              <a:rPr sz="2800" spc="-25" dirty="0">
                <a:latin typeface="Arial"/>
                <a:cs typeface="Arial"/>
              </a:rPr>
              <a:t>often report </a:t>
            </a:r>
            <a:r>
              <a:rPr sz="2800" spc="-75" dirty="0">
                <a:latin typeface="Arial"/>
                <a:cs typeface="Arial"/>
              </a:rPr>
              <a:t>ANOVA </a:t>
            </a:r>
            <a:r>
              <a:rPr sz="2800" spc="-35" dirty="0">
                <a:latin typeface="Arial"/>
                <a:cs typeface="Arial"/>
              </a:rPr>
              <a:t>results </a:t>
            </a:r>
            <a:r>
              <a:rPr sz="2800" spc="-15" dirty="0">
                <a:latin typeface="Arial"/>
                <a:cs typeface="Arial"/>
              </a:rPr>
              <a:t>with </a:t>
            </a:r>
            <a:r>
              <a:rPr sz="2800" spc="-75" dirty="0">
                <a:latin typeface="Arial"/>
                <a:cs typeface="Arial"/>
              </a:rPr>
              <a:t>ANOVA  </a:t>
            </a:r>
            <a:r>
              <a:rPr sz="2800" spc="-25" dirty="0">
                <a:latin typeface="Arial"/>
                <a:cs typeface="Arial"/>
              </a:rPr>
              <a:t>tables.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21A1319-0104-4973-8EF9-65B69E37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8608034" cy="241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3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2BCA6CA-9855-4BE4-BFB4-C86C8CF3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69" y="1066800"/>
            <a:ext cx="8540261" cy="703141"/>
          </a:xfrm>
        </p:spPr>
        <p:txBody>
          <a:bodyPr/>
          <a:lstStyle/>
          <a:p>
            <a:pPr algn="ctr"/>
            <a:r>
              <a:rPr lang="en-GB" sz="4569" dirty="0"/>
              <a:t>1.15 ANOVA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1F910-B736-4FAE-84FB-F8A17B953979}"/>
              </a:ext>
            </a:extLst>
          </p:cNvPr>
          <p:cNvSpPr txBox="1"/>
          <p:nvPr/>
        </p:nvSpPr>
        <p:spPr>
          <a:xfrm>
            <a:off x="533400" y="3048000"/>
            <a:ext cx="47212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1" dirty="0">
                <a:solidFill>
                  <a:srgbClr val="1A1A1A"/>
                </a:solidFill>
                <a:effectLst/>
                <a:latin typeface="Times New Roman" panose="02020603050405020304" pitchFamily="18" charset="0"/>
              </a:rPr>
              <a:t>“The analysis of variance is not a mathematical theorem, but rather a convenient method of arranging the arithmetic.”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A6907-A8CE-44A9-AA0A-48927DC8DC07}"/>
              </a:ext>
            </a:extLst>
          </p:cNvPr>
          <p:cNvSpPr txBox="1"/>
          <p:nvPr/>
        </p:nvSpPr>
        <p:spPr>
          <a:xfrm>
            <a:off x="2667000" y="4953000"/>
            <a:ext cx="130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-R. A. Fisher</a:t>
            </a:r>
            <a:endParaRPr lang="en-GB" dirty="0"/>
          </a:p>
        </p:txBody>
      </p:sp>
      <p:pic>
        <p:nvPicPr>
          <p:cNvPr id="1026" name="Picture 2" descr="R. A. Fisher, Scientific Method, and the Tower of Babel, Pt. 1 | Ether Wave  Propaganda">
            <a:extLst>
              <a:ext uri="{FF2B5EF4-FFF2-40B4-BE49-F238E27FC236}">
                <a16:creationId xmlns:a16="http://schemas.microsoft.com/office/drawing/2014/main" id="{47CD5E56-C583-47AC-AF6D-E72053889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362200"/>
            <a:ext cx="273653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838200" y="351183"/>
            <a:ext cx="8686800" cy="1874358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59"/>
              </a:spcBef>
            </a:pP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Example: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Body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temperature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of 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squirrels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in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low,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medium and </a:t>
            </a:r>
            <a:r>
              <a:rPr sz="4400" dirty="0">
                <a:solidFill>
                  <a:srgbClr val="2F5597"/>
                </a:solidFill>
                <a:latin typeface="Arial"/>
                <a:cs typeface="Arial"/>
              </a:rPr>
              <a:t>hot 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environments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6" name="object 26"/>
          <p:cNvSpPr>
            <a:spLocks noChangeAspect="1"/>
          </p:cNvSpPr>
          <p:nvPr/>
        </p:nvSpPr>
        <p:spPr>
          <a:xfrm>
            <a:off x="5715000" y="2581908"/>
            <a:ext cx="3657600" cy="4886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5800" y="6324600"/>
            <a:ext cx="4744085" cy="10427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90"/>
              </a:spcBef>
            </a:pPr>
            <a:r>
              <a:rPr sz="1600" spc="10" dirty="0">
                <a:latin typeface="Arial"/>
                <a:cs typeface="Arial"/>
              </a:rPr>
              <a:t>Wooden </a:t>
            </a:r>
            <a:r>
              <a:rPr sz="1600" spc="-15" dirty="0">
                <a:latin typeface="Arial"/>
                <a:cs typeface="Arial"/>
              </a:rPr>
              <a:t>&amp; </a:t>
            </a:r>
            <a:r>
              <a:rPr sz="1600" dirty="0">
                <a:latin typeface="Arial"/>
                <a:cs typeface="Arial"/>
              </a:rPr>
              <a:t>Walsberg </a:t>
            </a:r>
            <a:r>
              <a:rPr sz="1600" spc="-10" dirty="0">
                <a:latin typeface="Arial"/>
                <a:cs typeface="Arial"/>
              </a:rPr>
              <a:t>(2004) </a:t>
            </a:r>
            <a:r>
              <a:rPr sz="1600" spc="15" dirty="0">
                <a:latin typeface="Arial"/>
                <a:cs typeface="Arial"/>
              </a:rPr>
              <a:t>Body </a:t>
            </a:r>
            <a:r>
              <a:rPr sz="1600" spc="5" dirty="0">
                <a:latin typeface="Arial"/>
                <a:cs typeface="Arial"/>
              </a:rPr>
              <a:t>temperature </a:t>
            </a:r>
            <a:r>
              <a:rPr sz="1600" spc="10" dirty="0">
                <a:latin typeface="Arial"/>
                <a:cs typeface="Arial"/>
              </a:rPr>
              <a:t>and locomotor </a:t>
            </a:r>
            <a:r>
              <a:rPr sz="1600" spc="5" dirty="0">
                <a:latin typeface="Arial"/>
                <a:cs typeface="Arial"/>
              </a:rPr>
              <a:t>capacity </a:t>
            </a:r>
            <a:r>
              <a:rPr sz="1600" spc="-5" dirty="0">
                <a:latin typeface="Arial"/>
                <a:cs typeface="Arial"/>
              </a:rPr>
              <a:t>in a </a:t>
            </a:r>
            <a:r>
              <a:rPr sz="1600" spc="5" dirty="0">
                <a:latin typeface="Arial"/>
                <a:cs typeface="Arial"/>
              </a:rPr>
              <a:t>heterothermic rodent. Journal of </a:t>
            </a:r>
            <a:r>
              <a:rPr sz="1600" dirty="0">
                <a:latin typeface="Arial"/>
                <a:cs typeface="Arial"/>
              </a:rPr>
              <a:t>Experimental Biology</a:t>
            </a:r>
            <a:r>
              <a:rPr sz="1600" spc="15" dirty="0">
                <a:latin typeface="Arial"/>
                <a:cs typeface="Arial"/>
              </a:rPr>
              <a:t> 207:41-46.</a:t>
            </a:r>
            <a:r>
              <a:rPr lang="en-GB" sz="1600" b="0" i="0" dirty="0">
                <a:solidFill>
                  <a:srgbClr val="121313"/>
                </a:solidFill>
                <a:effectLst/>
                <a:latin typeface="Effra"/>
              </a:rPr>
              <a:t> </a:t>
            </a:r>
            <a:r>
              <a:rPr lang="en-GB" sz="1600" b="0" i="0" dirty="0" err="1">
                <a:solidFill>
                  <a:srgbClr val="121313"/>
                </a:solidFill>
                <a:effectLst/>
                <a:latin typeface="Effra"/>
                <a:hlinkClick r:id="rId3"/>
              </a:rPr>
              <a:t>doi</a:t>
            </a:r>
            <a:r>
              <a:rPr lang="en-GB" sz="1600" b="0" i="0" dirty="0">
                <a:solidFill>
                  <a:srgbClr val="121313"/>
                </a:solidFill>
                <a:effectLst/>
                <a:latin typeface="Effra"/>
                <a:hlinkClick r:id="rId3"/>
              </a:rPr>
              <a:t>: 10.1242/jeb.00717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4711D2-E611-41E7-A887-9E6F6E59F23C}"/>
              </a:ext>
            </a:extLst>
          </p:cNvPr>
          <p:cNvSpPr txBox="1"/>
          <p:nvPr/>
        </p:nvSpPr>
        <p:spPr>
          <a:xfrm>
            <a:off x="2819656" y="3048000"/>
            <a:ext cx="289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Round-tailed ground squirrel</a:t>
            </a:r>
          </a:p>
          <a:p>
            <a:pPr algn="ctr"/>
            <a:r>
              <a:rPr lang="en-GB" b="0" i="1" dirty="0" err="1">
                <a:solidFill>
                  <a:srgbClr val="121313"/>
                </a:solidFill>
                <a:effectLst/>
                <a:latin typeface="Effra"/>
              </a:rPr>
              <a:t>Spermophilus</a:t>
            </a:r>
            <a:r>
              <a:rPr lang="en-GB" b="0" i="1" dirty="0">
                <a:solidFill>
                  <a:srgbClr val="121313"/>
                </a:solidFill>
                <a:effectLst/>
                <a:latin typeface="Effra"/>
              </a:rPr>
              <a:t> </a:t>
            </a:r>
            <a:r>
              <a:rPr lang="en-GB" b="0" i="1" dirty="0" err="1">
                <a:solidFill>
                  <a:srgbClr val="121313"/>
                </a:solidFill>
                <a:effectLst/>
                <a:latin typeface="Effra"/>
              </a:rPr>
              <a:t>tereticaudus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337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/>
          <p:nvPr/>
        </p:nvSpPr>
        <p:spPr>
          <a:xfrm>
            <a:off x="2286000" y="2620923"/>
            <a:ext cx="6477000" cy="4488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Squirrel </a:t>
            </a:r>
            <a:r>
              <a:rPr sz="2800" spc="10" dirty="0">
                <a:solidFill>
                  <a:srgbClr val="2F5597"/>
                </a:solidFill>
                <a:latin typeface="Arial"/>
                <a:cs typeface="Arial"/>
              </a:rPr>
              <a:t>body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temperature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data</a:t>
            </a:r>
            <a:r>
              <a:rPr sz="2800" spc="2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(°C)</a:t>
            </a:r>
            <a:endParaRPr sz="28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00200" y="3435885"/>
            <a:ext cx="7010400" cy="407419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00" dirty="0">
                <a:latin typeface="Arial"/>
                <a:cs typeface="Arial"/>
              </a:rPr>
              <a:t>Cold: </a:t>
            </a:r>
            <a:r>
              <a:rPr sz="2400" spc="-10" dirty="0">
                <a:latin typeface="Arial"/>
                <a:cs typeface="Arial"/>
              </a:rPr>
              <a:t>30.4, 31.0, 31.2, 31.0, 31.5, 30.4, 30.6,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31.1,</a:t>
            </a:r>
            <a:endParaRPr sz="2400" dirty="0">
              <a:latin typeface="Arial"/>
              <a:cs typeface="Arial"/>
            </a:endParaRPr>
          </a:p>
          <a:p>
            <a:pPr marL="504190"/>
            <a:r>
              <a:rPr lang="en-US" sz="2400" spc="-10" dirty="0">
                <a:latin typeface="Arial"/>
                <a:cs typeface="Arial"/>
              </a:rPr>
              <a:t>    </a:t>
            </a:r>
            <a:r>
              <a:rPr sz="2400" spc="-10" dirty="0">
                <a:latin typeface="Arial"/>
                <a:cs typeface="Arial"/>
              </a:rPr>
              <a:t>31.3, 31.9, 31.4, 31.6, 31.5, 31.4, 30.3,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30.5,</a:t>
            </a:r>
            <a:endParaRPr sz="2400" dirty="0">
              <a:latin typeface="Arial"/>
              <a:cs typeface="Arial"/>
            </a:endParaRPr>
          </a:p>
          <a:p>
            <a:pPr marL="504190"/>
            <a:r>
              <a:rPr lang="en-US" sz="2400" spc="-10" dirty="0">
                <a:latin typeface="Arial"/>
                <a:cs typeface="Arial"/>
              </a:rPr>
              <a:t>    </a:t>
            </a:r>
            <a:r>
              <a:rPr sz="2400" spc="-10" dirty="0">
                <a:latin typeface="Arial"/>
                <a:cs typeface="Arial"/>
              </a:rPr>
              <a:t>30.3, 30.0, 30.8,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31.0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400" dirty="0">
              <a:latin typeface="Arial"/>
              <a:cs typeface="Arial"/>
            </a:endParaRPr>
          </a:p>
          <a:p>
            <a:pPr marR="32384" algn="r">
              <a:spcBef>
                <a:spcPts val="5"/>
              </a:spcBef>
            </a:pPr>
            <a:r>
              <a:rPr sz="2400" spc="-15" dirty="0">
                <a:latin typeface="Arial"/>
                <a:cs typeface="Arial"/>
              </a:rPr>
              <a:t>Warm: </a:t>
            </a:r>
            <a:r>
              <a:rPr sz="2400" spc="-10" dirty="0">
                <a:latin typeface="Arial"/>
                <a:cs typeface="Arial"/>
              </a:rPr>
              <a:t>36.3, 37.5, 36.9, 37.2, 37.5, 37.7, 37.5,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37.7,</a:t>
            </a:r>
            <a:endParaRPr sz="2400" dirty="0">
              <a:latin typeface="Arial"/>
              <a:cs typeface="Arial"/>
            </a:endParaRPr>
          </a:p>
          <a:p>
            <a:pPr marR="5080" algn="r"/>
            <a:r>
              <a:rPr sz="2400" spc="-10" dirty="0">
                <a:latin typeface="Arial"/>
                <a:cs typeface="Arial"/>
              </a:rPr>
              <a:t>38.0, 38.0, 37.6, 37.4, 37.9, 37.2, 36.3,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36.2,</a:t>
            </a:r>
            <a:endParaRPr sz="2400" dirty="0">
              <a:latin typeface="Arial"/>
              <a:cs typeface="Arial"/>
            </a:endParaRPr>
          </a:p>
          <a:p>
            <a:pPr marL="504190"/>
            <a:r>
              <a:rPr lang="en-US" sz="2400" spc="-10" dirty="0">
                <a:latin typeface="Arial"/>
                <a:cs typeface="Arial"/>
              </a:rPr>
              <a:t>       </a:t>
            </a:r>
            <a:r>
              <a:rPr sz="2400" spc="-10" dirty="0">
                <a:latin typeface="Arial"/>
                <a:cs typeface="Arial"/>
              </a:rPr>
              <a:t>36.4, 36.7, 36.8, 37.0,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37.7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2400" dirty="0">
              <a:latin typeface="Arial"/>
              <a:cs typeface="Arial"/>
            </a:endParaRPr>
          </a:p>
          <a:p>
            <a:pPr marL="12700"/>
            <a:r>
              <a:rPr sz="2400" spc="10" dirty="0">
                <a:latin typeface="Arial"/>
                <a:cs typeface="Arial"/>
              </a:rPr>
              <a:t>Hot: </a:t>
            </a:r>
            <a:r>
              <a:rPr sz="2400" spc="-10" dirty="0">
                <a:latin typeface="Arial"/>
                <a:cs typeface="Arial"/>
              </a:rPr>
              <a:t>40.7, 40.6, 40.9, 41.1, 41.5, 40.8, 40.5,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41.0,</a:t>
            </a:r>
            <a:endParaRPr sz="2400" dirty="0">
              <a:latin typeface="Arial"/>
              <a:cs typeface="Arial"/>
            </a:endParaRPr>
          </a:p>
          <a:p>
            <a:pPr marL="504190"/>
            <a:r>
              <a:rPr lang="en-US" sz="2400" spc="-10" dirty="0">
                <a:latin typeface="Arial"/>
                <a:cs typeface="Arial"/>
              </a:rPr>
              <a:t>  </a:t>
            </a:r>
            <a:r>
              <a:rPr sz="2400" spc="-10" dirty="0">
                <a:latin typeface="Arial"/>
                <a:cs typeface="Arial"/>
              </a:rPr>
              <a:t>41.3, 41.5, 41.3, 41.2, 40.7, 40.3, 40.2,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41.3,</a:t>
            </a:r>
            <a:endParaRPr sz="2400" dirty="0">
              <a:latin typeface="Arial"/>
              <a:cs typeface="Arial"/>
            </a:endParaRPr>
          </a:p>
          <a:p>
            <a:pPr marL="504190"/>
            <a:r>
              <a:rPr lang="en-US" sz="2400" spc="-10" dirty="0">
                <a:latin typeface="Arial"/>
                <a:cs typeface="Arial"/>
              </a:rPr>
              <a:t>  </a:t>
            </a:r>
            <a:r>
              <a:rPr sz="2400" spc="-10" dirty="0">
                <a:latin typeface="Arial"/>
                <a:cs typeface="Arial"/>
              </a:rPr>
              <a:t>40.7, 41.6, 41.5,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40.5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96155A08-DBB7-42BC-9FE9-FA941CE9FCB5}"/>
              </a:ext>
            </a:extLst>
          </p:cNvPr>
          <p:cNvSpPr txBox="1"/>
          <p:nvPr/>
        </p:nvSpPr>
        <p:spPr>
          <a:xfrm>
            <a:off x="838200" y="351183"/>
            <a:ext cx="8686800" cy="1874358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59"/>
              </a:spcBef>
            </a:pP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Example: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Body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temperature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of 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squirrels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in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low,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medium and </a:t>
            </a:r>
            <a:r>
              <a:rPr sz="4400" dirty="0">
                <a:solidFill>
                  <a:srgbClr val="2F5597"/>
                </a:solidFill>
                <a:latin typeface="Arial"/>
                <a:cs typeface="Arial"/>
              </a:rPr>
              <a:t>hot 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environments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6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1371600" y="3352800"/>
            <a:ext cx="7061863" cy="4174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B1A9E4F-AE09-44A0-B91D-055E9FF30D2B}"/>
              </a:ext>
            </a:extLst>
          </p:cNvPr>
          <p:cNvSpPr txBox="1"/>
          <p:nvPr/>
        </p:nvSpPr>
        <p:spPr>
          <a:xfrm>
            <a:off x="838200" y="351183"/>
            <a:ext cx="8686800" cy="1874358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59"/>
              </a:spcBef>
            </a:pP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Example: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Body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temperature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of 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squirrels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in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low,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medium and </a:t>
            </a:r>
            <a:r>
              <a:rPr sz="4400" dirty="0">
                <a:solidFill>
                  <a:srgbClr val="2F5597"/>
                </a:solidFill>
                <a:latin typeface="Arial"/>
                <a:cs typeface="Arial"/>
              </a:rPr>
              <a:t>hot 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environments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600" y="2667000"/>
            <a:ext cx="281940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2800" spc="-70" dirty="0"/>
              <a:t>H</a:t>
            </a:r>
            <a:r>
              <a:rPr sz="2800" spc="-50" dirty="0"/>
              <a:t>y</a:t>
            </a:r>
            <a:r>
              <a:rPr sz="2800" spc="45" dirty="0"/>
              <a:t>p</a:t>
            </a:r>
            <a:r>
              <a:rPr sz="2800" spc="5" dirty="0"/>
              <a:t>o</a:t>
            </a:r>
            <a:r>
              <a:rPr sz="2800" spc="45" dirty="0"/>
              <a:t>t</a:t>
            </a:r>
            <a:r>
              <a:rPr sz="2800" spc="-45" dirty="0"/>
              <a:t>h</a:t>
            </a:r>
            <a:r>
              <a:rPr sz="2800" spc="-85" dirty="0"/>
              <a:t>e</a:t>
            </a:r>
            <a:r>
              <a:rPr sz="2800" spc="-40" dirty="0"/>
              <a:t>s</a:t>
            </a:r>
            <a:r>
              <a:rPr sz="2800" spc="-85" dirty="0"/>
              <a:t>e</a:t>
            </a:r>
            <a:r>
              <a:rPr sz="2800" spc="-30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0200" y="3872179"/>
            <a:ext cx="6553200" cy="217578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 marR="43180">
              <a:lnSpc>
                <a:spcPct val="100600"/>
              </a:lnSpc>
              <a:spcBef>
                <a:spcPts val="125"/>
              </a:spcBef>
            </a:pPr>
            <a:r>
              <a:rPr sz="2800" spc="-5" dirty="0">
                <a:latin typeface="Arial"/>
                <a:cs typeface="Arial"/>
              </a:rPr>
              <a:t>H</a:t>
            </a:r>
            <a:r>
              <a:rPr sz="2800" spc="-7" baseline="-18518" dirty="0">
                <a:latin typeface="Arial"/>
                <a:cs typeface="Arial"/>
              </a:rPr>
              <a:t>0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spc="-35" dirty="0">
                <a:latin typeface="Arial"/>
                <a:cs typeface="Arial"/>
              </a:rPr>
              <a:t>Mean </a:t>
            </a:r>
            <a:r>
              <a:rPr sz="2800" spc="5" dirty="0">
                <a:latin typeface="Arial"/>
                <a:cs typeface="Arial"/>
              </a:rPr>
              <a:t>body </a:t>
            </a:r>
            <a:r>
              <a:rPr sz="2800" spc="-20" dirty="0">
                <a:latin typeface="Arial"/>
                <a:cs typeface="Arial"/>
              </a:rPr>
              <a:t>temperature </a:t>
            </a:r>
            <a:r>
              <a:rPr sz="2800" spc="-40" dirty="0">
                <a:latin typeface="Arial"/>
                <a:cs typeface="Arial"/>
              </a:rPr>
              <a:t>is 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same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60" dirty="0">
                <a:latin typeface="Arial"/>
                <a:cs typeface="Arial"/>
              </a:rPr>
              <a:t>all </a:t>
            </a:r>
            <a:r>
              <a:rPr sz="2800" spc="-30" dirty="0">
                <a:latin typeface="Arial"/>
                <a:cs typeface="Arial"/>
              </a:rPr>
              <a:t>three </a:t>
            </a:r>
            <a:r>
              <a:rPr sz="2800" spc="-5" dirty="0">
                <a:latin typeface="Arial"/>
                <a:cs typeface="Arial"/>
              </a:rPr>
              <a:t>groups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30" dirty="0">
                <a:latin typeface="Arial"/>
                <a:cs typeface="Arial"/>
              </a:rPr>
              <a:t>squirrels.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Arial"/>
              <a:cs typeface="Arial"/>
            </a:endParaRPr>
          </a:p>
          <a:p>
            <a:pPr marL="50800" marR="155575">
              <a:lnSpc>
                <a:spcPct val="102699"/>
              </a:lnSpc>
            </a:pPr>
            <a:r>
              <a:rPr sz="2800" spc="-25" dirty="0">
                <a:latin typeface="Arial"/>
                <a:cs typeface="Arial"/>
              </a:rPr>
              <a:t>H</a:t>
            </a:r>
            <a:r>
              <a:rPr sz="2800" spc="-37" baseline="-18518" dirty="0">
                <a:latin typeface="Arial"/>
                <a:cs typeface="Arial"/>
              </a:rPr>
              <a:t>A</a:t>
            </a:r>
            <a:r>
              <a:rPr sz="2800" spc="-25" dirty="0">
                <a:latin typeface="Arial"/>
                <a:cs typeface="Arial"/>
              </a:rPr>
              <a:t>: </a:t>
            </a:r>
            <a:r>
              <a:rPr sz="2800" spc="-10" dirty="0">
                <a:latin typeface="Arial"/>
                <a:cs typeface="Arial"/>
              </a:rPr>
              <a:t>At </a:t>
            </a:r>
            <a:r>
              <a:rPr sz="2800" spc="-35" dirty="0">
                <a:latin typeface="Arial"/>
                <a:cs typeface="Arial"/>
              </a:rPr>
              <a:t>least </a:t>
            </a:r>
            <a:r>
              <a:rPr sz="2800" spc="-20" dirty="0">
                <a:latin typeface="Arial"/>
                <a:cs typeface="Arial"/>
              </a:rPr>
              <a:t>one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three </a:t>
            </a:r>
            <a:r>
              <a:rPr sz="2800" spc="-45" dirty="0">
                <a:latin typeface="Arial"/>
                <a:cs typeface="Arial"/>
              </a:rPr>
              <a:t>is  </a:t>
            </a:r>
            <a:r>
              <a:rPr sz="2800" spc="-30" dirty="0">
                <a:latin typeface="Arial"/>
                <a:cs typeface="Arial"/>
              </a:rPr>
              <a:t>different </a:t>
            </a:r>
            <a:r>
              <a:rPr sz="2800" spc="-15" dirty="0">
                <a:latin typeface="Arial"/>
                <a:cs typeface="Arial"/>
              </a:rPr>
              <a:t>from the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others.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D4F97F-1F17-47CA-9610-3F8D1D254AF5}"/>
              </a:ext>
            </a:extLst>
          </p:cNvPr>
          <p:cNvSpPr txBox="1"/>
          <p:nvPr/>
        </p:nvSpPr>
        <p:spPr>
          <a:xfrm>
            <a:off x="838200" y="351183"/>
            <a:ext cx="8686800" cy="1874358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59"/>
              </a:spcBef>
            </a:pP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Example: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Body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temperature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of 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squirrels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in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low,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medium and </a:t>
            </a:r>
            <a:r>
              <a:rPr sz="4400" dirty="0">
                <a:solidFill>
                  <a:srgbClr val="2F5597"/>
                </a:solidFill>
                <a:latin typeface="Arial"/>
                <a:cs typeface="Arial"/>
              </a:rPr>
              <a:t>hot 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environments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175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733800" y="2819400"/>
            <a:ext cx="1923414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-45" dirty="0">
                <a:solidFill>
                  <a:srgbClr val="2F5597"/>
                </a:solidFill>
                <a:latin typeface="Arial"/>
                <a:cs typeface="Arial"/>
              </a:rPr>
              <a:t>Summary</a:t>
            </a:r>
            <a:r>
              <a:rPr sz="2350" spc="-6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350" spc="-20" dirty="0">
                <a:solidFill>
                  <a:srgbClr val="2F5597"/>
                </a:solidFill>
                <a:latin typeface="Arial"/>
                <a:cs typeface="Arial"/>
              </a:rPr>
              <a:t>data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94399" y="5362625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0" y="0"/>
                </a:moveTo>
                <a:lnTo>
                  <a:pt x="80720" y="0"/>
                </a:lnTo>
              </a:path>
            </a:pathLst>
          </a:custGeom>
          <a:ln w="75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37799"/>
              </p:ext>
            </p:extLst>
          </p:nvPr>
        </p:nvGraphicFramePr>
        <p:xfrm>
          <a:off x="2117764" y="3492131"/>
          <a:ext cx="5155486" cy="2272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155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spc="-15" dirty="0">
                          <a:latin typeface="Arial"/>
                          <a:cs typeface="Arial"/>
                        </a:rPr>
                        <a:t>Group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714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39"/>
                        </a:lnSpc>
                      </a:pPr>
                      <a:r>
                        <a:rPr sz="20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305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178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n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714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153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Cold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3431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31.0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778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305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0.526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778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7178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157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Warm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 anchor="ctr"/>
                </a:tc>
                <a:tc>
                  <a:txBody>
                    <a:bodyPr/>
                    <a:lstStyle/>
                    <a:p>
                      <a:pPr marL="23431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37.2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 anchor="ctr"/>
                </a:tc>
                <a:tc>
                  <a:txBody>
                    <a:bodyPr/>
                    <a:lstStyle/>
                    <a:p>
                      <a:pPr marL="31305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0.582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8415" marB="0" anchor="ctr"/>
                </a:tc>
                <a:tc>
                  <a:txBody>
                    <a:bodyPr/>
                    <a:lstStyle/>
                    <a:p>
                      <a:pPr marL="2717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841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155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Hot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3431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41.0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305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0.430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7178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778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76400" y="6477000"/>
            <a:ext cx="2666933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65" dirty="0">
                <a:latin typeface="Arial"/>
                <a:cs typeface="Arial"/>
              </a:rPr>
              <a:t>Total </a:t>
            </a:r>
            <a:r>
              <a:rPr sz="2400" spc="-35" dirty="0">
                <a:latin typeface="Arial"/>
                <a:cs typeface="Arial"/>
              </a:rPr>
              <a:t>sample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size: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1000" y="6477000"/>
            <a:ext cx="4315819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800" spc="22" dirty="0">
                <a:latin typeface="Symbol"/>
                <a:cs typeface="Symbol"/>
              </a:rPr>
              <a:t></a:t>
            </a:r>
            <a:r>
              <a:rPr sz="2800" spc="-442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21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61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0DD8E4B7-1AC2-4BC9-BEEB-C9EDDBF89418}"/>
              </a:ext>
            </a:extLst>
          </p:cNvPr>
          <p:cNvSpPr txBox="1"/>
          <p:nvPr/>
        </p:nvSpPr>
        <p:spPr>
          <a:xfrm>
            <a:off x="838200" y="351183"/>
            <a:ext cx="8686800" cy="1874358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59"/>
              </a:spcBef>
            </a:pP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Example: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Body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temperature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of 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squirrels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in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low,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medium and </a:t>
            </a:r>
            <a:r>
              <a:rPr sz="4400" dirty="0">
                <a:solidFill>
                  <a:srgbClr val="2F5597"/>
                </a:solidFill>
                <a:latin typeface="Arial"/>
                <a:cs typeface="Arial"/>
              </a:rPr>
              <a:t>hot 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environments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1239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980223" y="2425191"/>
            <a:ext cx="3996054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-65" dirty="0">
                <a:solidFill>
                  <a:srgbClr val="2F5597"/>
                </a:solidFill>
                <a:latin typeface="Arial"/>
                <a:cs typeface="Arial"/>
              </a:rPr>
              <a:t>Error </a:t>
            </a:r>
            <a:r>
              <a:rPr sz="2350" spc="-55" dirty="0">
                <a:solidFill>
                  <a:srgbClr val="2F5597"/>
                </a:solidFill>
                <a:latin typeface="Arial"/>
                <a:cs typeface="Arial"/>
              </a:rPr>
              <a:t>Mean </a:t>
            </a:r>
            <a:r>
              <a:rPr sz="2350" spc="-50" dirty="0">
                <a:solidFill>
                  <a:srgbClr val="2F5597"/>
                </a:solidFill>
                <a:latin typeface="Arial"/>
                <a:cs typeface="Arial"/>
              </a:rPr>
              <a:t>square </a:t>
            </a:r>
            <a:r>
              <a:rPr sz="2350" spc="-25" dirty="0">
                <a:solidFill>
                  <a:srgbClr val="2F5597"/>
                </a:solidFill>
                <a:latin typeface="Arial"/>
                <a:cs typeface="Arial"/>
              </a:rPr>
              <a:t>for</a:t>
            </a:r>
            <a:r>
              <a:rPr sz="2350" spc="114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350" spc="-50" dirty="0">
                <a:solidFill>
                  <a:srgbClr val="2F5597"/>
                </a:solidFill>
                <a:latin typeface="Arial"/>
                <a:cs typeface="Arial"/>
              </a:rPr>
              <a:t>squirrels</a:t>
            </a:r>
            <a:endParaRPr sz="2350">
              <a:latin typeface="Arial"/>
              <a:cs typeface="Aria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404584F-2496-4F6C-9D6C-6785321DFD3C}"/>
              </a:ext>
            </a:extLst>
          </p:cNvPr>
          <p:cNvSpPr txBox="1"/>
          <p:nvPr/>
        </p:nvSpPr>
        <p:spPr>
          <a:xfrm>
            <a:off x="838200" y="351183"/>
            <a:ext cx="8686800" cy="1874358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59"/>
              </a:spcBef>
            </a:pP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Example: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Body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temperature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of 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squirrels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in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low,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medium and </a:t>
            </a:r>
            <a:r>
              <a:rPr sz="4400" dirty="0">
                <a:solidFill>
                  <a:srgbClr val="2F5597"/>
                </a:solidFill>
                <a:latin typeface="Arial"/>
                <a:cs typeface="Arial"/>
              </a:rPr>
              <a:t>hot 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environments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AF88F6B-4D26-48D6-8724-F0D925923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014096"/>
            <a:ext cx="6096000" cy="418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11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0" y="650002"/>
            <a:ext cx="803021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114" dirty="0"/>
              <a:t>ANOVA </a:t>
            </a:r>
            <a:r>
              <a:rPr sz="4400" spc="-30" dirty="0"/>
              <a:t>table </a:t>
            </a:r>
            <a:r>
              <a:rPr sz="4400" spc="-120" dirty="0"/>
              <a:t>– </a:t>
            </a:r>
            <a:r>
              <a:rPr sz="4400" spc="-55" dirty="0"/>
              <a:t>squirrel</a:t>
            </a:r>
            <a:r>
              <a:rPr sz="4400" spc="220" dirty="0"/>
              <a:t> </a:t>
            </a:r>
            <a:r>
              <a:rPr sz="4400" spc="-20" dirty="0"/>
              <a:t>data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653F80-3592-4473-BF56-54B915490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99" y="5546386"/>
            <a:ext cx="2648086" cy="86364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50A3CA-B036-4B2C-A9E0-2E9D0008B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538828"/>
            <a:ext cx="1730517" cy="85546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8A5631-B680-4D2D-90AB-6EF897E89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89" y="1981200"/>
            <a:ext cx="8030220" cy="202572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685800"/>
            <a:ext cx="7848600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Squirrel Mean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Squares</a:t>
            </a:r>
            <a:r>
              <a:rPr sz="4400" spc="9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Group: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951BAA6-4CF7-4CA1-ABF9-1ED8AC1D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514600"/>
            <a:ext cx="6710048" cy="990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6151E3D-1F95-4D07-B96D-17B668F7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886200"/>
            <a:ext cx="3554186" cy="9715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FFFC471-694F-4EC9-82C2-040FFB1B8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5247317"/>
            <a:ext cx="8099129" cy="109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41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59572" y="838200"/>
            <a:ext cx="8460627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Squirrel Mean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Squares</a:t>
            </a:r>
            <a:r>
              <a:rPr sz="4400" spc="9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Group: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1951F8-2D21-411E-9BC0-2314FF8D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261" y="2819400"/>
            <a:ext cx="3608971" cy="8375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0A815F6-B2CA-4AAB-92CC-8877C6048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343400"/>
            <a:ext cx="667989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67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685800" y="990600"/>
            <a:ext cx="77724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114" dirty="0">
                <a:solidFill>
                  <a:srgbClr val="2F5597"/>
                </a:solidFill>
                <a:latin typeface="Arial"/>
                <a:cs typeface="Arial"/>
              </a:rPr>
              <a:t>ANOVA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table </a:t>
            </a:r>
            <a:r>
              <a:rPr sz="4400" spc="-120" dirty="0">
                <a:solidFill>
                  <a:srgbClr val="2F5597"/>
                </a:solidFill>
                <a:latin typeface="Arial"/>
                <a:cs typeface="Arial"/>
              </a:rPr>
              <a:t>– </a:t>
            </a: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squirrel</a:t>
            </a:r>
            <a:r>
              <a:rPr sz="4400" spc="2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data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3D6E9E2-FD66-4758-9898-39FE09E23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07" y="3200400"/>
            <a:ext cx="8143185" cy="20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7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685800"/>
            <a:ext cx="80010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70" dirty="0"/>
              <a:t>Analysis </a:t>
            </a:r>
            <a:r>
              <a:rPr sz="4400" spc="-15" dirty="0"/>
              <a:t>of </a:t>
            </a:r>
            <a:r>
              <a:rPr sz="4400" spc="-60" dirty="0"/>
              <a:t>variance</a:t>
            </a:r>
            <a:r>
              <a:rPr sz="4400" spc="40" dirty="0"/>
              <a:t> </a:t>
            </a:r>
            <a:r>
              <a:rPr sz="4400" spc="-145" dirty="0"/>
              <a:t>(ANOVA)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46433" y="2438400"/>
            <a:ext cx="6365533" cy="3516347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166370">
              <a:spcBef>
                <a:spcPts val="540"/>
              </a:spcBef>
            </a:pPr>
            <a:r>
              <a:rPr sz="2800" spc="-35" dirty="0">
                <a:latin typeface="Arial"/>
                <a:cs typeface="Arial"/>
              </a:rPr>
              <a:t>Like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i="1" spc="15" dirty="0">
                <a:latin typeface="Arial"/>
                <a:cs typeface="Arial"/>
              </a:rPr>
              <a:t>t</a:t>
            </a:r>
            <a:r>
              <a:rPr sz="2800" spc="15" dirty="0">
                <a:latin typeface="Arial"/>
                <a:cs typeface="Arial"/>
              </a:rPr>
              <a:t>-test, but </a:t>
            </a:r>
            <a:r>
              <a:rPr sz="2800" spc="-10" dirty="0">
                <a:latin typeface="Arial"/>
                <a:cs typeface="Arial"/>
              </a:rPr>
              <a:t>can compare </a:t>
            </a:r>
            <a:r>
              <a:rPr sz="2800" spc="-25" dirty="0">
                <a:latin typeface="Arial"/>
                <a:cs typeface="Arial"/>
              </a:rPr>
              <a:t>more  </a:t>
            </a:r>
            <a:r>
              <a:rPr sz="2800" spc="-15" dirty="0">
                <a:latin typeface="Arial"/>
                <a:cs typeface="Arial"/>
              </a:rPr>
              <a:t>than </a:t>
            </a:r>
            <a:r>
              <a:rPr sz="2800" spc="30" dirty="0">
                <a:latin typeface="Arial"/>
                <a:cs typeface="Arial"/>
              </a:rPr>
              <a:t>two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groups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2800" dirty="0">
              <a:latin typeface="Arial"/>
              <a:cs typeface="Arial"/>
            </a:endParaRPr>
          </a:p>
          <a:p>
            <a:pPr marL="12700" marR="450850"/>
            <a:r>
              <a:rPr sz="2800" spc="-25" dirty="0">
                <a:latin typeface="Arial"/>
                <a:cs typeface="Arial"/>
              </a:rPr>
              <a:t>Asks </a:t>
            </a:r>
            <a:r>
              <a:rPr sz="2800" spc="-15" dirty="0">
                <a:latin typeface="Arial"/>
                <a:cs typeface="Arial"/>
              </a:rPr>
              <a:t>whether </a:t>
            </a:r>
            <a:r>
              <a:rPr sz="2800" spc="-45" dirty="0">
                <a:latin typeface="Arial"/>
                <a:cs typeface="Arial"/>
              </a:rPr>
              <a:t>any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30" dirty="0">
                <a:latin typeface="Arial"/>
                <a:cs typeface="Arial"/>
              </a:rPr>
              <a:t>two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spc="-25" dirty="0">
                <a:latin typeface="Arial"/>
                <a:cs typeface="Arial"/>
              </a:rPr>
              <a:t>more  </a:t>
            </a:r>
            <a:r>
              <a:rPr sz="2800" spc="-30" dirty="0">
                <a:latin typeface="Arial"/>
                <a:cs typeface="Arial"/>
              </a:rPr>
              <a:t>means </a:t>
            </a:r>
            <a:r>
              <a:rPr sz="2800" spc="-45" dirty="0">
                <a:latin typeface="Arial"/>
                <a:cs typeface="Arial"/>
              </a:rPr>
              <a:t>is </a:t>
            </a:r>
            <a:r>
              <a:rPr sz="2800" spc="-30" dirty="0">
                <a:latin typeface="Arial"/>
                <a:cs typeface="Arial"/>
              </a:rPr>
              <a:t>different </a:t>
            </a:r>
            <a:r>
              <a:rPr sz="2800" spc="-15" dirty="0">
                <a:latin typeface="Arial"/>
                <a:cs typeface="Arial"/>
              </a:rPr>
              <a:t>from </a:t>
            </a:r>
            <a:r>
              <a:rPr sz="2800" spc="-45" dirty="0">
                <a:latin typeface="Arial"/>
                <a:cs typeface="Arial"/>
              </a:rPr>
              <a:t>any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other.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800" dirty="0">
              <a:latin typeface="Arial"/>
              <a:cs typeface="Arial"/>
            </a:endParaRPr>
          </a:p>
          <a:p>
            <a:pPr marL="12700" marR="5080"/>
            <a:r>
              <a:rPr sz="2800" spc="-60" dirty="0">
                <a:latin typeface="Arial"/>
                <a:cs typeface="Arial"/>
              </a:rPr>
              <a:t>In </a:t>
            </a:r>
            <a:r>
              <a:rPr sz="2800" spc="-15" dirty="0">
                <a:latin typeface="Arial"/>
                <a:cs typeface="Arial"/>
              </a:rPr>
              <a:t>other </a:t>
            </a:r>
            <a:r>
              <a:rPr sz="2800" dirty="0">
                <a:latin typeface="Arial"/>
                <a:cs typeface="Arial"/>
              </a:rPr>
              <a:t>words, </a:t>
            </a:r>
            <a:r>
              <a:rPr sz="2800" spc="-45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-40" dirty="0">
                <a:latin typeface="Arial"/>
                <a:cs typeface="Arial"/>
              </a:rPr>
              <a:t>variance </a:t>
            </a:r>
            <a:r>
              <a:rPr sz="2800" spc="-10" dirty="0">
                <a:latin typeface="Arial"/>
                <a:cs typeface="Arial"/>
              </a:rPr>
              <a:t>among  </a:t>
            </a:r>
            <a:r>
              <a:rPr sz="2800" spc="-5" dirty="0">
                <a:latin typeface="Arial"/>
                <a:cs typeface="Arial"/>
              </a:rPr>
              <a:t>groups </a:t>
            </a:r>
            <a:r>
              <a:rPr sz="2800" spc="-30" dirty="0">
                <a:latin typeface="Arial"/>
                <a:cs typeface="Arial"/>
              </a:rPr>
              <a:t>greater </a:t>
            </a:r>
            <a:r>
              <a:rPr sz="2800" spc="-15" dirty="0">
                <a:latin typeface="Arial"/>
                <a:cs typeface="Arial"/>
              </a:rPr>
              <a:t>than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0?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1586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0" y="679369"/>
            <a:ext cx="8425669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-75" dirty="0"/>
              <a:t>The </a:t>
            </a:r>
            <a:r>
              <a:rPr sz="4400" spc="-10" dirty="0"/>
              <a:t>test </a:t>
            </a:r>
            <a:r>
              <a:rPr sz="4400" spc="-15" dirty="0"/>
              <a:t>statistic </a:t>
            </a:r>
            <a:r>
              <a:rPr sz="4400" spc="-25" dirty="0"/>
              <a:t>for </a:t>
            </a:r>
            <a:r>
              <a:rPr sz="4400" spc="-100" dirty="0"/>
              <a:t>ANOVA </a:t>
            </a:r>
            <a:r>
              <a:rPr sz="4400" spc="-60" dirty="0"/>
              <a:t>is</a:t>
            </a:r>
            <a:r>
              <a:rPr sz="4400" spc="250" dirty="0"/>
              <a:t> </a:t>
            </a:r>
            <a:r>
              <a:rPr sz="4400" i="1" spc="-155" dirty="0"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6325" y="4648200"/>
            <a:ext cx="6629400" cy="118750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sz="2800" i="1" spc="-15" dirty="0">
                <a:latin typeface="Arial"/>
                <a:cs typeface="Arial"/>
              </a:rPr>
              <a:t>MS</a:t>
            </a:r>
            <a:r>
              <a:rPr sz="2800" spc="-22" baseline="-18518" dirty="0">
                <a:latin typeface="Arial"/>
                <a:cs typeface="Arial"/>
              </a:rPr>
              <a:t>group </a:t>
            </a:r>
            <a:r>
              <a:rPr sz="2800" spc="-40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always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15" dirty="0">
                <a:latin typeface="Arial"/>
                <a:cs typeface="Arial"/>
              </a:rPr>
              <a:t>the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numerator;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sz="2800" i="1" spc="-30" dirty="0">
                <a:latin typeface="Arial"/>
                <a:cs typeface="Arial"/>
              </a:rPr>
              <a:t>MS</a:t>
            </a:r>
            <a:r>
              <a:rPr sz="2800" spc="-44" baseline="-18518" dirty="0">
                <a:latin typeface="Arial"/>
                <a:cs typeface="Arial"/>
              </a:rPr>
              <a:t>error </a:t>
            </a:r>
            <a:r>
              <a:rPr sz="2800" spc="-40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always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15" dirty="0">
                <a:latin typeface="Arial"/>
                <a:cs typeface="Arial"/>
              </a:rPr>
              <a:t>the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denominator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21A0B3-EF38-429E-BA17-689F6FFE7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07686"/>
            <a:ext cx="5355671" cy="130231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19200" y="2286000"/>
            <a:ext cx="7702233" cy="40491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i="1" spc="7" dirty="0">
                <a:latin typeface="Arial"/>
                <a:cs typeface="Arial"/>
              </a:rPr>
              <a:t>F</a:t>
            </a:r>
            <a:r>
              <a:rPr sz="2800" spc="5" baseline="-25000" dirty="0">
                <a:latin typeface="Arial"/>
                <a:cs typeface="Arial"/>
              </a:rPr>
              <a:t>0.05</a:t>
            </a:r>
            <a:r>
              <a:rPr lang="en-US" sz="2800" spc="5" baseline="-25000" dirty="0">
                <a:latin typeface="Arial"/>
                <a:cs typeface="Arial"/>
              </a:rPr>
              <a:t>, </a:t>
            </a:r>
            <a:r>
              <a:rPr sz="2800" spc="5" baseline="-25000" dirty="0">
                <a:latin typeface="Arial"/>
                <a:cs typeface="Arial"/>
              </a:rPr>
              <a:t>2,</a:t>
            </a:r>
            <a:r>
              <a:rPr lang="en-US" sz="2800" spc="5" baseline="-25000" dirty="0">
                <a:latin typeface="Arial"/>
                <a:cs typeface="Arial"/>
              </a:rPr>
              <a:t> </a:t>
            </a:r>
            <a:r>
              <a:rPr sz="2800" spc="5" baseline="-25000" dirty="0">
                <a:latin typeface="Arial"/>
                <a:cs typeface="Arial"/>
              </a:rPr>
              <a:t>58 </a:t>
            </a:r>
            <a:r>
              <a:rPr sz="2800" spc="15" dirty="0">
                <a:latin typeface="Arial"/>
                <a:cs typeface="Arial"/>
              </a:rPr>
              <a:t>=</a:t>
            </a:r>
            <a:r>
              <a:rPr sz="2800" spc="-307" baseline="12820" dirty="0">
                <a:latin typeface="Arial"/>
                <a:cs typeface="Arial"/>
              </a:rPr>
              <a:t> </a:t>
            </a:r>
            <a:r>
              <a:rPr sz="2800" spc="7" dirty="0">
                <a:latin typeface="Arial"/>
                <a:cs typeface="Arial"/>
              </a:rPr>
              <a:t>3.15</a:t>
            </a:r>
            <a:endParaRPr lang="en-US" sz="2800" spc="7" dirty="0">
              <a:latin typeface="Arial"/>
              <a:cs typeface="Arial"/>
            </a:endParaRPr>
          </a:p>
          <a:p>
            <a:pPr marL="1064260">
              <a:lnSpc>
                <a:spcPct val="100000"/>
              </a:lnSpc>
              <a:spcBef>
                <a:spcPts val="2705"/>
              </a:spcBef>
            </a:pPr>
            <a:endParaRPr sz="2925" baseline="12820" dirty="0">
              <a:latin typeface="Arial"/>
              <a:cs typeface="Arial"/>
            </a:endParaRPr>
          </a:p>
          <a:p>
            <a:pPr marR="335915"/>
            <a:r>
              <a:rPr sz="2400" spc="-40" dirty="0">
                <a:latin typeface="Arial"/>
                <a:cs typeface="Arial"/>
              </a:rPr>
              <a:t>Since </a:t>
            </a:r>
            <a:r>
              <a:rPr sz="2400" spc="-10" dirty="0">
                <a:latin typeface="Arial"/>
                <a:cs typeface="Arial"/>
              </a:rPr>
              <a:t>1906 </a:t>
            </a:r>
            <a:r>
              <a:rPr sz="2400" spc="10" dirty="0">
                <a:latin typeface="Arial"/>
                <a:cs typeface="Arial"/>
              </a:rPr>
              <a:t>&gt; </a:t>
            </a:r>
            <a:r>
              <a:rPr sz="2400" spc="-10" dirty="0">
                <a:latin typeface="Arial"/>
                <a:cs typeface="Arial"/>
              </a:rPr>
              <a:t>3.15, </a:t>
            </a:r>
            <a:r>
              <a:rPr sz="2400" spc="-25" dirty="0">
                <a:latin typeface="Arial"/>
                <a:cs typeface="Arial"/>
              </a:rPr>
              <a:t>we </a:t>
            </a:r>
            <a:r>
              <a:rPr sz="2400" spc="-10" dirty="0">
                <a:latin typeface="Arial"/>
                <a:cs typeface="Arial"/>
              </a:rPr>
              <a:t>know </a:t>
            </a:r>
            <a:r>
              <a:rPr sz="2400" spc="-50" dirty="0">
                <a:latin typeface="Arial"/>
                <a:cs typeface="Arial"/>
              </a:rPr>
              <a:t>P </a:t>
            </a:r>
            <a:r>
              <a:rPr sz="2400" spc="10" dirty="0">
                <a:latin typeface="Arial"/>
                <a:cs typeface="Arial"/>
              </a:rPr>
              <a:t>&lt; </a:t>
            </a:r>
            <a:r>
              <a:rPr sz="2400" spc="-10" dirty="0">
                <a:latin typeface="Arial"/>
                <a:cs typeface="Arial"/>
              </a:rPr>
              <a:t>0.05 </a:t>
            </a:r>
            <a:r>
              <a:rPr sz="2400" spc="-25" dirty="0">
                <a:latin typeface="Arial"/>
                <a:cs typeface="Arial"/>
              </a:rPr>
              <a:t>and we can  </a:t>
            </a:r>
            <a:r>
              <a:rPr sz="2400" spc="-30" dirty="0">
                <a:latin typeface="Arial"/>
                <a:cs typeface="Arial"/>
              </a:rPr>
              <a:t>reject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null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hypothesis.</a:t>
            </a:r>
            <a:endParaRPr sz="2400" dirty="0">
              <a:latin typeface="Arial"/>
              <a:cs typeface="Arial"/>
            </a:endParaRPr>
          </a:p>
          <a:p>
            <a:endParaRPr sz="2400" dirty="0">
              <a:latin typeface="Arial"/>
              <a:cs typeface="Arial"/>
            </a:endParaRPr>
          </a:p>
          <a:p>
            <a:pPr marR="307975"/>
            <a:r>
              <a:rPr sz="2400" spc="-5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variance in </a:t>
            </a:r>
            <a:r>
              <a:rPr sz="2400" spc="-35" dirty="0">
                <a:latin typeface="Arial"/>
                <a:cs typeface="Arial"/>
              </a:rPr>
              <a:t>sample </a:t>
            </a:r>
            <a:r>
              <a:rPr sz="2400" spc="-20" dirty="0">
                <a:latin typeface="Arial"/>
                <a:cs typeface="Arial"/>
              </a:rPr>
              <a:t>group </a:t>
            </a:r>
            <a:r>
              <a:rPr sz="2400" spc="-40" dirty="0">
                <a:latin typeface="Arial"/>
                <a:cs typeface="Arial"/>
              </a:rPr>
              <a:t>means is </a:t>
            </a:r>
            <a:r>
              <a:rPr sz="2400" spc="-25" dirty="0">
                <a:latin typeface="Arial"/>
                <a:cs typeface="Arial"/>
              </a:rPr>
              <a:t>bigger </a:t>
            </a:r>
            <a:r>
              <a:rPr sz="2400" spc="-30" dirty="0">
                <a:latin typeface="Arial"/>
                <a:cs typeface="Arial"/>
              </a:rPr>
              <a:t>than  </a:t>
            </a:r>
            <a:r>
              <a:rPr sz="2400" spc="-20" dirty="0">
                <a:latin typeface="Arial"/>
                <a:cs typeface="Arial"/>
              </a:rPr>
              <a:t>expected </a:t>
            </a:r>
            <a:r>
              <a:rPr sz="2400" spc="-40" dirty="0">
                <a:latin typeface="Arial"/>
                <a:cs typeface="Arial"/>
              </a:rPr>
              <a:t>given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variance </a:t>
            </a:r>
            <a:r>
              <a:rPr sz="2400" spc="-25" dirty="0">
                <a:latin typeface="Arial"/>
                <a:cs typeface="Arial"/>
              </a:rPr>
              <a:t>within </a:t>
            </a:r>
            <a:r>
              <a:rPr sz="2400" spc="-35" dirty="0">
                <a:latin typeface="Arial"/>
                <a:cs typeface="Arial"/>
              </a:rPr>
              <a:t>sample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groups.</a:t>
            </a:r>
            <a:endParaRPr sz="2400" dirty="0">
              <a:latin typeface="Arial"/>
              <a:cs typeface="Arial"/>
            </a:endParaRPr>
          </a:p>
          <a:p>
            <a:endParaRPr sz="2400" dirty="0">
              <a:latin typeface="Arial"/>
              <a:cs typeface="Arial"/>
            </a:endParaRPr>
          </a:p>
          <a:p>
            <a:pPr marR="144145"/>
            <a:r>
              <a:rPr sz="2400" spc="-45" dirty="0">
                <a:latin typeface="Arial"/>
                <a:cs typeface="Arial"/>
              </a:rPr>
              <a:t>Therefore, </a:t>
            </a:r>
            <a:r>
              <a:rPr sz="2400" spc="-20" dirty="0">
                <a:latin typeface="Arial"/>
                <a:cs typeface="Arial"/>
              </a:rPr>
              <a:t>at </a:t>
            </a:r>
            <a:r>
              <a:rPr sz="2400" spc="-35" dirty="0">
                <a:latin typeface="Arial"/>
                <a:cs typeface="Arial"/>
              </a:rPr>
              <a:t>least one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25" dirty="0">
                <a:latin typeface="Arial"/>
                <a:cs typeface="Arial"/>
              </a:rPr>
              <a:t>the groups </a:t>
            </a:r>
            <a:r>
              <a:rPr sz="2400" spc="-40" dirty="0">
                <a:latin typeface="Arial"/>
                <a:cs typeface="Arial"/>
              </a:rPr>
              <a:t>has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-25" dirty="0">
                <a:latin typeface="Arial"/>
                <a:cs typeface="Arial"/>
              </a:rPr>
              <a:t>population  </a:t>
            </a:r>
            <a:r>
              <a:rPr sz="2400" spc="-40" dirty="0">
                <a:latin typeface="Arial"/>
                <a:cs typeface="Arial"/>
              </a:rPr>
              <a:t>mean </a:t>
            </a:r>
            <a:r>
              <a:rPr sz="2400" spc="-35" dirty="0">
                <a:latin typeface="Arial"/>
                <a:cs typeface="Arial"/>
              </a:rPr>
              <a:t>different </a:t>
            </a:r>
            <a:r>
              <a:rPr sz="2400" spc="-30" dirty="0">
                <a:latin typeface="Arial"/>
                <a:cs typeface="Arial"/>
              </a:rPr>
              <a:t>from another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group.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709F33-7147-4AFA-B513-BCAE99401B92}"/>
              </a:ext>
            </a:extLst>
          </p:cNvPr>
          <p:cNvSpPr txBox="1"/>
          <p:nvPr/>
        </p:nvSpPr>
        <p:spPr>
          <a:xfrm>
            <a:off x="740045" y="533400"/>
            <a:ext cx="8001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</a:pPr>
            <a:r>
              <a:rPr lang="en-GB" sz="4400" spc="-44" dirty="0">
                <a:solidFill>
                  <a:srgbClr val="2F5597"/>
                </a:solidFill>
                <a:latin typeface="Arial"/>
                <a:cs typeface="Arial"/>
              </a:rPr>
              <a:t>Compare </a:t>
            </a:r>
            <a:r>
              <a:rPr lang="en-GB" sz="4400" spc="44" dirty="0">
                <a:solidFill>
                  <a:srgbClr val="2F5597"/>
                </a:solidFill>
                <a:latin typeface="Arial"/>
                <a:cs typeface="Arial"/>
              </a:rPr>
              <a:t>to</a:t>
            </a:r>
            <a:r>
              <a:rPr lang="en-GB" sz="440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F</a:t>
            </a:r>
            <a:r>
              <a:rPr lang="en-GB" sz="4400" i="1" spc="-20" baseline="-25000" dirty="0">
                <a:solidFill>
                  <a:srgbClr val="2F5597"/>
                </a:solidFill>
                <a:latin typeface="Symbol"/>
                <a:cs typeface="Symbol"/>
              </a:rPr>
              <a:t></a:t>
            </a:r>
            <a:r>
              <a:rPr lang="en-GB" sz="4400" spc="-20" baseline="-25000" dirty="0">
                <a:solidFill>
                  <a:srgbClr val="2F5597"/>
                </a:solidFill>
                <a:latin typeface="Symbol"/>
                <a:cs typeface="Symbol"/>
              </a:rPr>
              <a:t> </a:t>
            </a:r>
            <a:r>
              <a:rPr lang="en-GB" sz="4400" spc="-20" baseline="-25000" dirty="0">
                <a:solidFill>
                  <a:srgbClr val="2F5597"/>
                </a:solidFill>
                <a:latin typeface="Arial"/>
                <a:cs typeface="Arial"/>
              </a:rPr>
              <a:t>, </a:t>
            </a:r>
            <a:r>
              <a:rPr lang="en-GB" sz="4400" spc="-20" baseline="-25000" dirty="0" err="1">
                <a:solidFill>
                  <a:srgbClr val="2F5597"/>
                </a:solidFill>
                <a:latin typeface="Arial"/>
                <a:cs typeface="Arial"/>
              </a:rPr>
              <a:t>df_group</a:t>
            </a:r>
            <a:r>
              <a:rPr lang="en-GB" sz="4400" spc="-20" baseline="-25000" dirty="0">
                <a:solidFill>
                  <a:srgbClr val="2F5597"/>
                </a:solidFill>
                <a:latin typeface="Arial"/>
                <a:cs typeface="Arial"/>
              </a:rPr>
              <a:t>, </a:t>
            </a:r>
            <a:r>
              <a:rPr lang="en-GB" sz="4400" spc="-20" baseline="-25000" dirty="0" err="1">
                <a:solidFill>
                  <a:srgbClr val="2F5597"/>
                </a:solidFill>
                <a:latin typeface="Arial"/>
                <a:cs typeface="Arial"/>
              </a:rPr>
              <a:t>df_error</a:t>
            </a:r>
            <a:endParaRPr lang="en-GB" sz="44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8670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957218" y="990600"/>
            <a:ext cx="8262982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114" dirty="0">
                <a:solidFill>
                  <a:srgbClr val="2F5597"/>
                </a:solidFill>
                <a:latin typeface="Arial"/>
                <a:cs typeface="Arial"/>
              </a:rPr>
              <a:t>ANOVA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table </a:t>
            </a:r>
            <a:r>
              <a:rPr sz="4400" spc="-120" dirty="0">
                <a:solidFill>
                  <a:srgbClr val="2F5597"/>
                </a:solidFill>
                <a:latin typeface="Arial"/>
                <a:cs typeface="Arial"/>
              </a:rPr>
              <a:t>– </a:t>
            </a: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squirrel</a:t>
            </a:r>
            <a:r>
              <a:rPr sz="4400" spc="2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data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47B88AF-72F1-4CCE-8892-3606F6833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20" y="2971800"/>
            <a:ext cx="8217810" cy="220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79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066799" y="914400"/>
            <a:ext cx="42430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114" dirty="0">
                <a:solidFill>
                  <a:srgbClr val="2F5597"/>
                </a:solidFill>
                <a:latin typeface="Arial"/>
                <a:cs typeface="Arial"/>
              </a:rPr>
              <a:t>ANOVA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in</a:t>
            </a:r>
            <a:r>
              <a:rPr sz="4400" spc="2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10" dirty="0">
                <a:solidFill>
                  <a:srgbClr val="2F5597"/>
                </a:solidFill>
                <a:latin typeface="Arial"/>
                <a:cs typeface="Arial"/>
              </a:rPr>
              <a:t>R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4C76D7-DF3A-4640-A418-6FEB561E5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57400"/>
            <a:ext cx="8338236" cy="49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00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0" y="650002"/>
            <a:ext cx="68254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25" dirty="0"/>
              <a:t>Assumptions </a:t>
            </a:r>
            <a:r>
              <a:rPr sz="4400" spc="-15" dirty="0"/>
              <a:t>of</a:t>
            </a:r>
            <a:r>
              <a:rPr sz="4400" spc="-35" dirty="0"/>
              <a:t> </a:t>
            </a:r>
            <a:r>
              <a:rPr sz="4400" spc="-114" dirty="0"/>
              <a:t>ANOVA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2514600"/>
            <a:ext cx="7696200" cy="235705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57200" indent="-457200">
              <a:spcAft>
                <a:spcPts val="2400"/>
              </a:spcAft>
            </a:pPr>
            <a:r>
              <a:rPr lang="en-GB" sz="2800" spc="-105" dirty="0">
                <a:latin typeface="Arial"/>
                <a:cs typeface="Arial"/>
              </a:rPr>
              <a:t>(</a:t>
            </a:r>
            <a:r>
              <a:rPr sz="2800" spc="-105" dirty="0">
                <a:latin typeface="Arial"/>
                <a:cs typeface="Arial"/>
              </a:rPr>
              <a:t>1) </a:t>
            </a:r>
            <a:r>
              <a:rPr sz="2800" spc="-15" dirty="0">
                <a:latin typeface="Arial"/>
                <a:cs typeface="Arial"/>
              </a:rPr>
              <a:t>Random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samples</a:t>
            </a:r>
            <a:endParaRPr lang="en-US" sz="2800" spc="-25" dirty="0">
              <a:latin typeface="Arial"/>
              <a:cs typeface="Arial"/>
            </a:endParaRPr>
          </a:p>
          <a:p>
            <a:pPr marL="457200" indent="-457200">
              <a:spcAft>
                <a:spcPts val="2400"/>
              </a:spcAft>
            </a:pPr>
            <a:r>
              <a:rPr lang="en-US" sz="2800" spc="-25" dirty="0">
                <a:latin typeface="Arial"/>
                <a:cs typeface="Arial"/>
              </a:rPr>
              <a:t>(</a:t>
            </a:r>
            <a:r>
              <a:rPr lang="en-GB" sz="2800" spc="-105" dirty="0">
                <a:latin typeface="Arial"/>
                <a:cs typeface="Arial"/>
              </a:rPr>
              <a:t>2) </a:t>
            </a:r>
            <a:r>
              <a:rPr lang="en-GB" sz="2800" spc="-25" dirty="0">
                <a:latin typeface="Arial"/>
                <a:cs typeface="Arial"/>
              </a:rPr>
              <a:t>Gaussian </a:t>
            </a:r>
            <a:r>
              <a:rPr lang="en-GB" sz="2800" spc="-10" dirty="0">
                <a:latin typeface="Arial"/>
                <a:cs typeface="Arial"/>
              </a:rPr>
              <a:t>distributions </a:t>
            </a:r>
            <a:r>
              <a:rPr lang="en-GB" sz="2800" b="1" spc="-15" dirty="0">
                <a:latin typeface="Arial"/>
                <a:cs typeface="Arial"/>
              </a:rPr>
              <a:t>for </a:t>
            </a:r>
            <a:r>
              <a:rPr lang="en-GB" sz="2800" b="1" spc="-25" dirty="0">
                <a:latin typeface="Arial"/>
                <a:cs typeface="Arial"/>
              </a:rPr>
              <a:t>each </a:t>
            </a:r>
            <a:r>
              <a:rPr lang="en-GB" sz="2800" b="1" spc="-10" dirty="0">
                <a:latin typeface="Arial"/>
                <a:cs typeface="Arial"/>
              </a:rPr>
              <a:t>population</a:t>
            </a:r>
          </a:p>
          <a:p>
            <a:pPr marL="457200" indent="-457200">
              <a:spcAft>
                <a:spcPts val="2400"/>
              </a:spcAft>
            </a:pPr>
            <a:r>
              <a:rPr lang="en-GB" sz="2800" spc="-105" dirty="0">
                <a:latin typeface="Arial"/>
                <a:cs typeface="Arial"/>
              </a:rPr>
              <a:t>(3) </a:t>
            </a:r>
            <a:r>
              <a:rPr lang="en-GB" sz="2800" spc="-45" dirty="0">
                <a:latin typeface="Arial"/>
                <a:cs typeface="Arial"/>
              </a:rPr>
              <a:t>Equal </a:t>
            </a:r>
            <a:r>
              <a:rPr lang="en-GB" sz="2800" spc="-35" dirty="0">
                <a:latin typeface="Arial"/>
                <a:cs typeface="Arial"/>
              </a:rPr>
              <a:t>variances </a:t>
            </a:r>
            <a:r>
              <a:rPr lang="en-GB" sz="2800" spc="-15" dirty="0">
                <a:latin typeface="Arial"/>
                <a:cs typeface="Arial"/>
              </a:rPr>
              <a:t>for </a:t>
            </a:r>
            <a:r>
              <a:rPr lang="en-GB" sz="2800" spc="-60" dirty="0">
                <a:latin typeface="Arial"/>
                <a:cs typeface="Arial"/>
              </a:rPr>
              <a:t>all </a:t>
            </a:r>
            <a:r>
              <a:rPr lang="en-GB" sz="2800" spc="-10" dirty="0">
                <a:latin typeface="Arial"/>
                <a:cs typeface="Arial"/>
              </a:rPr>
              <a:t>populations.  </a:t>
            </a:r>
            <a:r>
              <a:rPr lang="en-GB" sz="2800" spc="-25" dirty="0">
                <a:latin typeface="Arial"/>
                <a:cs typeface="Arial"/>
              </a:rPr>
              <a:t>(</a:t>
            </a:r>
            <a:r>
              <a:rPr lang="en-GB" sz="2800" spc="-25" dirty="0">
                <a:solidFill>
                  <a:srgbClr val="FF0000"/>
                </a:solidFill>
                <a:latin typeface="Arial"/>
                <a:cs typeface="Arial"/>
              </a:rPr>
              <a:t>Homoscedasticity</a:t>
            </a:r>
            <a:r>
              <a:rPr lang="en-GB" sz="2800" spc="-25" dirty="0">
                <a:latin typeface="Arial"/>
                <a:cs typeface="Arial"/>
              </a:rPr>
              <a:t>)</a:t>
            </a:r>
            <a:endParaRPr lang="en-GB"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147570" y="3048000"/>
            <a:ext cx="5763260" cy="161775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>
              <a:spcAft>
                <a:spcPts val="2400"/>
              </a:spcAft>
            </a:pPr>
            <a:r>
              <a:rPr sz="2800" spc="-60" dirty="0">
                <a:latin typeface="Arial"/>
                <a:cs typeface="Arial"/>
              </a:rPr>
              <a:t>A </a:t>
            </a:r>
            <a:r>
              <a:rPr sz="2800" spc="-10" dirty="0">
                <a:latin typeface="Arial"/>
                <a:cs typeface="Arial"/>
              </a:rPr>
              <a:t>non-parametric </a:t>
            </a:r>
            <a:r>
              <a:rPr sz="2800" spc="-5" dirty="0">
                <a:latin typeface="Arial"/>
                <a:cs typeface="Arial"/>
              </a:rPr>
              <a:t>test </a:t>
            </a:r>
            <a:r>
              <a:rPr sz="2800" spc="-50" dirty="0">
                <a:latin typeface="Arial"/>
                <a:cs typeface="Arial"/>
              </a:rPr>
              <a:t>similar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65" dirty="0">
                <a:latin typeface="Arial"/>
                <a:cs typeface="Arial"/>
              </a:rPr>
              <a:t>a  </a:t>
            </a:r>
            <a:r>
              <a:rPr sz="2800" spc="-45" dirty="0">
                <a:latin typeface="Arial"/>
                <a:cs typeface="Arial"/>
              </a:rPr>
              <a:t>single </a:t>
            </a:r>
            <a:r>
              <a:rPr sz="2800" spc="-10" dirty="0">
                <a:latin typeface="Arial"/>
                <a:cs typeface="Arial"/>
              </a:rPr>
              <a:t>factor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ANOVA</a:t>
            </a:r>
            <a:endParaRPr lang="en-US" sz="2800" spc="-90" dirty="0">
              <a:latin typeface="Arial"/>
              <a:cs typeface="Arial"/>
            </a:endParaRPr>
          </a:p>
          <a:p>
            <a:pPr marR="5080">
              <a:spcAft>
                <a:spcPts val="2400"/>
              </a:spcAft>
            </a:pPr>
            <a:r>
              <a:rPr lang="en-GB" sz="2800" spc="-50" dirty="0">
                <a:latin typeface="Arial"/>
                <a:cs typeface="Arial"/>
              </a:rPr>
              <a:t>Uses </a:t>
            </a:r>
            <a:r>
              <a:rPr lang="en-GB" sz="2800" spc="-20" dirty="0">
                <a:latin typeface="Arial"/>
                <a:cs typeface="Arial"/>
              </a:rPr>
              <a:t>the </a:t>
            </a:r>
            <a:r>
              <a:rPr lang="en-GB" sz="2800" spc="-30" dirty="0">
                <a:latin typeface="Arial"/>
                <a:cs typeface="Arial"/>
              </a:rPr>
              <a:t>ranks </a:t>
            </a:r>
            <a:r>
              <a:rPr lang="en-GB" sz="2800" spc="-10" dirty="0">
                <a:latin typeface="Arial"/>
                <a:cs typeface="Arial"/>
              </a:rPr>
              <a:t>of </a:t>
            </a:r>
            <a:r>
              <a:rPr lang="en-GB" sz="2800" spc="-20" dirty="0">
                <a:latin typeface="Arial"/>
                <a:cs typeface="Arial"/>
              </a:rPr>
              <a:t>the </a:t>
            </a:r>
            <a:r>
              <a:rPr lang="en-GB" sz="2800" spc="-10" dirty="0">
                <a:latin typeface="Arial"/>
                <a:cs typeface="Arial"/>
              </a:rPr>
              <a:t>data</a:t>
            </a:r>
            <a:r>
              <a:rPr lang="en-GB" sz="2800" spc="12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points</a:t>
            </a:r>
            <a:endParaRPr lang="en-GB" sz="2800" dirty="0">
              <a:latin typeface="Arial"/>
              <a:cs typeface="Arial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DEFB1A-4576-4939-A257-1D4B9806D4A4}"/>
              </a:ext>
            </a:extLst>
          </p:cNvPr>
          <p:cNvSpPr txBox="1"/>
          <p:nvPr/>
        </p:nvSpPr>
        <p:spPr>
          <a:xfrm>
            <a:off x="685800" y="650002"/>
            <a:ext cx="5029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z="4400" spc="-60" dirty="0">
                <a:solidFill>
                  <a:srgbClr val="2F5597"/>
                </a:solidFill>
                <a:latin typeface="Arial"/>
                <a:cs typeface="Arial"/>
              </a:rPr>
              <a:t>Kruskal-Wallis</a:t>
            </a:r>
            <a:r>
              <a:rPr lang="en-GB" sz="4400" spc="-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1496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81100" y="2514600"/>
            <a:ext cx="7696200" cy="434734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/>
            <a:r>
              <a:rPr lang="en-GB" sz="2800" spc="-35" dirty="0">
                <a:latin typeface="Arial"/>
                <a:cs typeface="Arial"/>
              </a:rPr>
              <a:t>A </a:t>
            </a:r>
            <a:r>
              <a:rPr lang="en-GB" sz="2800" b="1" i="1" dirty="0">
                <a:latin typeface="Arial"/>
                <a:cs typeface="Arial"/>
              </a:rPr>
              <a:t>factor </a:t>
            </a:r>
            <a:r>
              <a:rPr lang="en-GB" sz="2800" b="1" spc="-35" dirty="0">
                <a:latin typeface="Arial"/>
                <a:cs typeface="Arial"/>
              </a:rPr>
              <a:t>is </a:t>
            </a:r>
            <a:r>
              <a:rPr lang="en-GB" sz="2800" b="1" spc="-40" dirty="0">
                <a:latin typeface="Arial"/>
                <a:cs typeface="Arial"/>
              </a:rPr>
              <a:t>a </a:t>
            </a:r>
            <a:r>
              <a:rPr lang="en-GB" sz="2800" b="1" spc="-10" dirty="0">
                <a:latin typeface="Arial"/>
                <a:cs typeface="Arial"/>
              </a:rPr>
              <a:t>categorical</a:t>
            </a:r>
            <a:r>
              <a:rPr lang="en-GB" sz="2800" b="1" spc="120" dirty="0">
                <a:latin typeface="Arial"/>
                <a:cs typeface="Arial"/>
              </a:rPr>
              <a:t> </a:t>
            </a:r>
            <a:r>
              <a:rPr lang="en-GB" sz="2800" b="1" spc="-25" dirty="0">
                <a:latin typeface="Arial"/>
                <a:cs typeface="Arial"/>
              </a:rPr>
              <a:t>variable</a:t>
            </a:r>
            <a:endParaRPr lang="en-GB" sz="2800" dirty="0">
              <a:latin typeface="Arial"/>
              <a:cs typeface="Arial"/>
            </a:endParaRPr>
          </a:p>
          <a:p>
            <a:pPr marL="12700" marR="5080"/>
            <a:endParaRPr lang="en-US" sz="2800" spc="-50" dirty="0">
              <a:latin typeface="Arial"/>
              <a:cs typeface="Arial"/>
            </a:endParaRPr>
          </a:p>
          <a:p>
            <a:pPr marL="12700" marR="5080"/>
            <a:r>
              <a:rPr sz="2800" spc="-50" dirty="0">
                <a:latin typeface="Arial"/>
                <a:cs typeface="Arial"/>
              </a:rPr>
              <a:t>ANOVAs </a:t>
            </a:r>
            <a:r>
              <a:rPr sz="2800" spc="-5" dirty="0">
                <a:latin typeface="Arial"/>
                <a:cs typeface="Arial"/>
              </a:rPr>
              <a:t>can </a:t>
            </a:r>
            <a:r>
              <a:rPr sz="2800" dirty="0">
                <a:latin typeface="Arial"/>
                <a:cs typeface="Arial"/>
              </a:rPr>
              <a:t>be </a:t>
            </a:r>
            <a:r>
              <a:rPr sz="2800" spc="-25" dirty="0">
                <a:latin typeface="Arial"/>
                <a:cs typeface="Arial"/>
              </a:rPr>
              <a:t>generalized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look at </a:t>
            </a:r>
            <a:r>
              <a:rPr sz="2800" b="1" spc="-10" dirty="0">
                <a:latin typeface="Arial"/>
                <a:cs typeface="Arial"/>
              </a:rPr>
              <a:t>more than  </a:t>
            </a:r>
            <a:r>
              <a:rPr sz="2800" b="1" spc="-15" dirty="0">
                <a:latin typeface="Arial"/>
                <a:cs typeface="Arial"/>
              </a:rPr>
              <a:t>one </a:t>
            </a:r>
            <a:r>
              <a:rPr sz="2800" b="1" spc="-10" dirty="0">
                <a:latin typeface="Arial"/>
                <a:cs typeface="Arial"/>
              </a:rPr>
              <a:t>categorical </a:t>
            </a:r>
            <a:r>
              <a:rPr sz="2800" b="1" spc="-30" dirty="0">
                <a:latin typeface="Arial"/>
                <a:cs typeface="Arial"/>
              </a:rPr>
              <a:t>variable </a:t>
            </a:r>
            <a:r>
              <a:rPr sz="2800" spc="-5" dirty="0">
                <a:latin typeface="Arial"/>
                <a:cs typeface="Arial"/>
              </a:rPr>
              <a:t>at </a:t>
            </a:r>
            <a:r>
              <a:rPr sz="2800" spc="-40" dirty="0">
                <a:latin typeface="Arial"/>
                <a:cs typeface="Arial"/>
              </a:rPr>
              <a:t>a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time.</a:t>
            </a:r>
            <a:endParaRPr lang="en-US" sz="2800" spc="-10" dirty="0">
              <a:latin typeface="Arial"/>
              <a:cs typeface="Arial"/>
            </a:endParaRPr>
          </a:p>
          <a:p>
            <a:pPr marL="12700" marR="5080"/>
            <a:endParaRPr lang="en-GB" sz="2800" spc="15" dirty="0">
              <a:latin typeface="Arial"/>
              <a:cs typeface="Arial"/>
            </a:endParaRPr>
          </a:p>
          <a:p>
            <a:pPr marL="12700" marR="5080"/>
            <a:r>
              <a:rPr lang="en-GB" sz="2800" spc="15" dirty="0">
                <a:latin typeface="Arial"/>
                <a:cs typeface="Arial"/>
              </a:rPr>
              <a:t>Not </a:t>
            </a:r>
            <a:r>
              <a:rPr lang="en-GB" sz="2800" spc="-25" dirty="0">
                <a:latin typeface="Arial"/>
                <a:cs typeface="Arial"/>
              </a:rPr>
              <a:t>only </a:t>
            </a:r>
            <a:r>
              <a:rPr lang="en-GB" sz="2800" spc="-5" dirty="0">
                <a:latin typeface="Arial"/>
                <a:cs typeface="Arial"/>
              </a:rPr>
              <a:t>can </a:t>
            </a:r>
            <a:r>
              <a:rPr lang="en-GB" sz="2800" dirty="0">
                <a:latin typeface="Arial"/>
                <a:cs typeface="Arial"/>
              </a:rPr>
              <a:t>we </a:t>
            </a:r>
            <a:r>
              <a:rPr lang="en-GB" sz="2800" spc="-15" dirty="0">
                <a:latin typeface="Arial"/>
                <a:cs typeface="Arial"/>
              </a:rPr>
              <a:t>ask </a:t>
            </a:r>
            <a:r>
              <a:rPr lang="en-GB" sz="2800" spc="-10" dirty="0">
                <a:latin typeface="Arial"/>
                <a:cs typeface="Arial"/>
              </a:rPr>
              <a:t>whether </a:t>
            </a:r>
            <a:r>
              <a:rPr lang="en-GB" sz="2800" spc="-15" dirty="0">
                <a:latin typeface="Arial"/>
                <a:cs typeface="Arial"/>
              </a:rPr>
              <a:t>each </a:t>
            </a:r>
            <a:r>
              <a:rPr lang="en-GB" sz="2800" spc="-10" dirty="0">
                <a:latin typeface="Arial"/>
                <a:cs typeface="Arial"/>
              </a:rPr>
              <a:t>categorical  </a:t>
            </a:r>
            <a:r>
              <a:rPr lang="en-GB" sz="2800" spc="-30" dirty="0">
                <a:latin typeface="Arial"/>
                <a:cs typeface="Arial"/>
              </a:rPr>
              <a:t>variable </a:t>
            </a:r>
            <a:r>
              <a:rPr lang="en-GB" sz="2800" spc="-15" dirty="0">
                <a:latin typeface="Arial"/>
                <a:cs typeface="Arial"/>
              </a:rPr>
              <a:t>affects </a:t>
            </a:r>
            <a:r>
              <a:rPr lang="en-GB" sz="2800" spc="-40" dirty="0">
                <a:latin typeface="Arial"/>
                <a:cs typeface="Arial"/>
              </a:rPr>
              <a:t>a </a:t>
            </a:r>
            <a:r>
              <a:rPr lang="en-GB" sz="2800" spc="-20" dirty="0">
                <a:latin typeface="Arial"/>
                <a:cs typeface="Arial"/>
              </a:rPr>
              <a:t>numerical </a:t>
            </a:r>
            <a:r>
              <a:rPr lang="en-GB" sz="2800" spc="-25" dirty="0">
                <a:latin typeface="Arial"/>
                <a:cs typeface="Arial"/>
              </a:rPr>
              <a:t>variable, </a:t>
            </a:r>
            <a:r>
              <a:rPr lang="en-GB" sz="2800" spc="20" dirty="0">
                <a:latin typeface="Arial"/>
                <a:cs typeface="Arial"/>
              </a:rPr>
              <a:t>but </a:t>
            </a:r>
            <a:r>
              <a:rPr lang="en-GB" sz="2800" spc="-25" dirty="0">
                <a:latin typeface="Arial"/>
                <a:cs typeface="Arial"/>
              </a:rPr>
              <a:t>also </a:t>
            </a:r>
            <a:r>
              <a:rPr lang="en-GB" sz="2800" b="1" spc="25" dirty="0">
                <a:latin typeface="Arial"/>
                <a:cs typeface="Arial"/>
              </a:rPr>
              <a:t>do  </a:t>
            </a:r>
            <a:r>
              <a:rPr lang="en-GB" sz="2800" b="1" spc="-20" dirty="0">
                <a:latin typeface="Arial"/>
                <a:cs typeface="Arial"/>
              </a:rPr>
              <a:t>they </a:t>
            </a:r>
            <a:r>
              <a:rPr lang="en-GB" sz="2800" b="1" spc="-10" dirty="0">
                <a:latin typeface="Arial"/>
                <a:cs typeface="Arial"/>
              </a:rPr>
              <a:t>interact </a:t>
            </a:r>
            <a:r>
              <a:rPr lang="en-GB" sz="2800" b="1" spc="-35" dirty="0">
                <a:latin typeface="Arial"/>
                <a:cs typeface="Arial"/>
              </a:rPr>
              <a:t>in </a:t>
            </a:r>
            <a:r>
              <a:rPr lang="en-GB" sz="2800" b="1" spc="-15" dirty="0">
                <a:latin typeface="Arial"/>
                <a:cs typeface="Arial"/>
              </a:rPr>
              <a:t>affecting </a:t>
            </a:r>
            <a:r>
              <a:rPr lang="en-GB" sz="2800" b="1" spc="-10" dirty="0">
                <a:latin typeface="Arial"/>
                <a:cs typeface="Arial"/>
              </a:rPr>
              <a:t>the </a:t>
            </a:r>
            <a:r>
              <a:rPr lang="en-GB" sz="2800" b="1" spc="-20" dirty="0">
                <a:latin typeface="Arial"/>
                <a:cs typeface="Arial"/>
              </a:rPr>
              <a:t>numerical</a:t>
            </a:r>
            <a:r>
              <a:rPr lang="en-GB" sz="2800" b="1" spc="130" dirty="0">
                <a:latin typeface="Arial"/>
                <a:cs typeface="Arial"/>
              </a:rPr>
              <a:t> </a:t>
            </a:r>
            <a:r>
              <a:rPr lang="en-GB" sz="2800" b="1" spc="-25" dirty="0">
                <a:latin typeface="Arial"/>
                <a:cs typeface="Arial"/>
              </a:rPr>
              <a:t>variable</a:t>
            </a:r>
            <a:r>
              <a:rPr lang="en-GB" sz="2800" spc="-25" dirty="0">
                <a:latin typeface="Arial"/>
                <a:cs typeface="Arial"/>
              </a:rPr>
              <a:t>.</a:t>
            </a:r>
            <a:endParaRPr lang="en-GB" sz="2800" dirty="0">
              <a:latin typeface="Arial"/>
              <a:cs typeface="Arial"/>
            </a:endParaRPr>
          </a:p>
          <a:p>
            <a:pPr marL="12700" marR="5080"/>
            <a:endParaRPr sz="2800" dirty="0">
              <a:latin typeface="Arial"/>
              <a:cs typeface="Arial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252345-A8C1-47D7-80EF-4F6003D1FE4F}"/>
              </a:ext>
            </a:extLst>
          </p:cNvPr>
          <p:cNvSpPr txBox="1"/>
          <p:nvPr/>
        </p:nvSpPr>
        <p:spPr>
          <a:xfrm>
            <a:off x="609600" y="838200"/>
            <a:ext cx="7848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Multiple-factor</a:t>
            </a:r>
            <a:r>
              <a:rPr lang="en-GB" sz="4400" spc="-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110" dirty="0">
                <a:solidFill>
                  <a:srgbClr val="2F5597"/>
                </a:solidFill>
                <a:latin typeface="Arial"/>
                <a:cs typeface="Arial"/>
              </a:rPr>
              <a:t>ANOVA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3315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1CE53BD8-817A-4BF6-B9FE-5153CB6F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600"/>
            <a:ext cx="6781800" cy="4905028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6EED581A-0253-438B-B2F6-CB5190526E37}"/>
              </a:ext>
            </a:extLst>
          </p:cNvPr>
          <p:cNvSpPr txBox="1"/>
          <p:nvPr/>
        </p:nvSpPr>
        <p:spPr>
          <a:xfrm>
            <a:off x="609600" y="838200"/>
            <a:ext cx="7848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Multiple-factor</a:t>
            </a:r>
            <a:r>
              <a:rPr lang="en-GB" sz="4400" spc="-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110" dirty="0">
                <a:solidFill>
                  <a:srgbClr val="2F5597"/>
                </a:solidFill>
                <a:latin typeface="Arial"/>
                <a:cs typeface="Arial"/>
              </a:rPr>
              <a:t>ANOVA</a:t>
            </a:r>
            <a:endParaRPr lang="en-GB" sz="4400" dirty="0">
              <a:latin typeface="Arial"/>
              <a:cs typeface="Arial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22521B7-4F33-4320-B66F-81C00C02F276}"/>
              </a:ext>
            </a:extLst>
          </p:cNvPr>
          <p:cNvSpPr txBox="1"/>
          <p:nvPr/>
        </p:nvSpPr>
        <p:spPr>
          <a:xfrm>
            <a:off x="762000" y="1828800"/>
            <a:ext cx="8325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We are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looking for interaction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 these interaction plots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3F5EF28-1AEB-4E5A-9D0C-3B9CED7B8F1A}"/>
              </a:ext>
            </a:extLst>
          </p:cNvPr>
          <p:cNvSpPr/>
          <p:nvPr/>
        </p:nvSpPr>
        <p:spPr>
          <a:xfrm>
            <a:off x="3101644" y="4800600"/>
            <a:ext cx="2179929" cy="2514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B5F40DB-E7B9-4BCD-8164-19D6979058C2}"/>
              </a:ext>
            </a:extLst>
          </p:cNvPr>
          <p:cNvSpPr/>
          <p:nvPr/>
        </p:nvSpPr>
        <p:spPr>
          <a:xfrm>
            <a:off x="5424221" y="4792065"/>
            <a:ext cx="2125065" cy="2514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4EDA76-5906-45D7-9641-AFC5E4E9A3CE}"/>
              </a:ext>
            </a:extLst>
          </p:cNvPr>
          <p:cNvSpPr txBox="1"/>
          <p:nvPr/>
        </p:nvSpPr>
        <p:spPr>
          <a:xfrm>
            <a:off x="7832591" y="5681990"/>
            <a:ext cx="1961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Interactions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40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2133600"/>
            <a:ext cx="7734300" cy="4449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80975" indent="-225425">
              <a:buFont typeface="Arial"/>
              <a:buAutoNum type="arabicPeriod"/>
              <a:tabLst>
                <a:tab pos="280035" algn="l"/>
              </a:tabLst>
            </a:pPr>
            <a:r>
              <a:rPr sz="2400" dirty="0"/>
              <a:t>	</a:t>
            </a:r>
            <a:r>
              <a:rPr sz="2400" i="1" spc="-10" dirty="0">
                <a:solidFill>
                  <a:srgbClr val="C55A11"/>
                </a:solidFill>
                <a:latin typeface="Arial"/>
                <a:cs typeface="Arial"/>
              </a:rPr>
              <a:t>Fixed effects</a:t>
            </a:r>
            <a:r>
              <a:rPr sz="2400" spc="-10" dirty="0">
                <a:latin typeface="Arial"/>
                <a:cs typeface="Arial"/>
              </a:rPr>
              <a:t>: With fixed </a:t>
            </a:r>
            <a:r>
              <a:rPr sz="2400" spc="-15" dirty="0">
                <a:latin typeface="Arial"/>
                <a:cs typeface="Arial"/>
              </a:rPr>
              <a:t>effects, </a:t>
            </a:r>
            <a:r>
              <a:rPr sz="2400" spc="-10" dirty="0">
                <a:latin typeface="Arial"/>
                <a:cs typeface="Arial"/>
              </a:rPr>
              <a:t>the treatments are chosen by the </a:t>
            </a:r>
            <a:r>
              <a:rPr sz="2400" spc="-15" dirty="0">
                <a:latin typeface="Arial"/>
                <a:cs typeface="Arial"/>
              </a:rPr>
              <a:t>experimenter. </a:t>
            </a:r>
            <a:r>
              <a:rPr sz="2400" spc="-10" dirty="0">
                <a:latin typeface="Arial"/>
                <a:cs typeface="Arial"/>
              </a:rPr>
              <a:t>They are not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random subset of all possible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treatments.</a:t>
            </a:r>
            <a:endParaRPr sz="2400" dirty="0">
              <a:latin typeface="Arial"/>
              <a:cs typeface="Arial"/>
            </a:endParaRPr>
          </a:p>
          <a:p>
            <a:r>
              <a:rPr sz="2400" spc="-10" dirty="0">
                <a:solidFill>
                  <a:srgbClr val="C55A11"/>
                </a:solidFill>
                <a:latin typeface="Arial"/>
                <a:cs typeface="Arial"/>
              </a:rPr>
              <a:t>(e.g., specific drug treatments, specific</a:t>
            </a:r>
            <a:r>
              <a:rPr sz="2400" spc="-4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55A11"/>
                </a:solidFill>
                <a:latin typeface="Arial"/>
                <a:cs typeface="Arial"/>
              </a:rPr>
              <a:t>diets,</a:t>
            </a:r>
            <a:r>
              <a:rPr lang="en-US" sz="2400" spc="-1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55A11"/>
                </a:solidFill>
                <a:latin typeface="Arial"/>
                <a:cs typeface="Arial"/>
              </a:rPr>
              <a:t>season...)</a:t>
            </a:r>
            <a:endParaRPr sz="2400" dirty="0">
              <a:latin typeface="Arial"/>
              <a:cs typeface="Arial"/>
            </a:endParaRPr>
          </a:p>
          <a:p>
            <a:endParaRPr sz="2400" dirty="0">
              <a:latin typeface="Arial"/>
              <a:cs typeface="Arial"/>
            </a:endParaRPr>
          </a:p>
          <a:p>
            <a:pPr marR="81280" indent="-220979">
              <a:buClr>
                <a:srgbClr val="000000"/>
              </a:buClr>
              <a:buFont typeface="Arial"/>
              <a:buAutoNum type="arabicPeriod" startAt="2"/>
              <a:tabLst>
                <a:tab pos="220979" algn="l"/>
              </a:tabLst>
            </a:pPr>
            <a:r>
              <a:rPr sz="2400" i="1" spc="-10" dirty="0">
                <a:solidFill>
                  <a:srgbClr val="C55A11"/>
                </a:solidFill>
                <a:latin typeface="Arial"/>
                <a:cs typeface="Arial"/>
              </a:rPr>
              <a:t>Random effects</a:t>
            </a:r>
            <a:r>
              <a:rPr sz="2400" spc="-10" dirty="0">
                <a:latin typeface="Arial"/>
                <a:cs typeface="Arial"/>
              </a:rPr>
              <a:t>: With random </a:t>
            </a:r>
            <a:r>
              <a:rPr sz="2400" spc="-15" dirty="0">
                <a:latin typeface="Arial"/>
                <a:cs typeface="Arial"/>
              </a:rPr>
              <a:t>effects, </a:t>
            </a:r>
            <a:r>
              <a:rPr sz="2400" spc="-10" dirty="0">
                <a:latin typeface="Arial"/>
                <a:cs typeface="Arial"/>
              </a:rPr>
              <a:t>the treatments are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random sample from all possible treatments.</a:t>
            </a:r>
            <a:endParaRPr sz="2400" dirty="0">
              <a:latin typeface="Arial"/>
              <a:cs typeface="Arial"/>
            </a:endParaRPr>
          </a:p>
          <a:p>
            <a:r>
              <a:rPr sz="2400" spc="-10" dirty="0">
                <a:solidFill>
                  <a:srgbClr val="C55A11"/>
                </a:solidFill>
                <a:latin typeface="Arial"/>
                <a:cs typeface="Arial"/>
              </a:rPr>
              <a:t>(e.g., </a:t>
            </a:r>
            <a:r>
              <a:rPr sz="2400" spc="-25" dirty="0">
                <a:solidFill>
                  <a:srgbClr val="C55A11"/>
                </a:solidFill>
                <a:latin typeface="Arial"/>
                <a:cs typeface="Arial"/>
              </a:rPr>
              <a:t>family, </a:t>
            </a:r>
            <a:r>
              <a:rPr sz="2400" spc="-10" dirty="0">
                <a:solidFill>
                  <a:srgbClr val="C55A11"/>
                </a:solidFill>
                <a:latin typeface="Arial"/>
                <a:cs typeface="Arial"/>
              </a:rPr>
              <a:t>location,</a:t>
            </a:r>
            <a:r>
              <a:rPr sz="2400" spc="-1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55A11"/>
                </a:solidFill>
                <a:latin typeface="Arial"/>
                <a:cs typeface="Arial"/>
              </a:rPr>
              <a:t>...)</a:t>
            </a:r>
            <a:endParaRPr sz="2400" dirty="0">
              <a:latin typeface="Arial"/>
              <a:cs typeface="Arial"/>
            </a:endParaRPr>
          </a:p>
          <a:p>
            <a:endParaRPr sz="2400" dirty="0">
              <a:latin typeface="Arial"/>
              <a:cs typeface="Arial"/>
            </a:endParaRPr>
          </a:p>
          <a:p>
            <a:endParaRPr sz="2400" dirty="0">
              <a:latin typeface="Arial"/>
              <a:cs typeface="Arial"/>
            </a:endParaRPr>
          </a:p>
          <a:p>
            <a:pPr marR="5080" indent="-225425"/>
            <a:r>
              <a:rPr sz="2400" spc="-10" dirty="0">
                <a:latin typeface="Arial"/>
                <a:cs typeface="Arial"/>
              </a:rPr>
              <a:t>For single-factor </a:t>
            </a:r>
            <a:r>
              <a:rPr sz="2400" spc="-30" dirty="0">
                <a:latin typeface="Arial"/>
                <a:cs typeface="Arial"/>
              </a:rPr>
              <a:t>ANOVAs, </a:t>
            </a:r>
            <a:r>
              <a:rPr sz="2400" spc="-10" dirty="0">
                <a:latin typeface="Arial"/>
                <a:cs typeface="Arial"/>
              </a:rPr>
              <a:t>there is no </a:t>
            </a:r>
            <a:r>
              <a:rPr sz="2400" spc="-15" dirty="0">
                <a:latin typeface="Arial"/>
                <a:cs typeface="Arial"/>
              </a:rPr>
              <a:t>difference </a:t>
            </a:r>
            <a:r>
              <a:rPr sz="2400" spc="-10" dirty="0">
                <a:latin typeface="Arial"/>
                <a:cs typeface="Arial"/>
              </a:rPr>
              <a:t>in the  statistics for fixed or random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effects.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643FBB-79B0-48D8-A97B-46C837F3917D}"/>
              </a:ext>
            </a:extLst>
          </p:cNvPr>
          <p:cNvSpPr txBox="1"/>
          <p:nvPr/>
        </p:nvSpPr>
        <p:spPr>
          <a:xfrm>
            <a:off x="762000" y="762000"/>
            <a:ext cx="7010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z="4400" spc="-65" dirty="0">
                <a:solidFill>
                  <a:srgbClr val="2F5597"/>
                </a:solidFill>
                <a:latin typeface="Arial"/>
                <a:cs typeface="Arial"/>
              </a:rPr>
              <a:t>Fixed </a:t>
            </a:r>
            <a:r>
              <a:rPr lang="en-GB" sz="4400" spc="-40" dirty="0">
                <a:solidFill>
                  <a:srgbClr val="2F5597"/>
                </a:solidFill>
                <a:latin typeface="Arial"/>
                <a:cs typeface="Arial"/>
              </a:rPr>
              <a:t>vs.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random</a:t>
            </a:r>
            <a:r>
              <a:rPr lang="en-GB" sz="4400" spc="5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5" dirty="0">
                <a:solidFill>
                  <a:srgbClr val="2F5597"/>
                </a:solidFill>
                <a:latin typeface="Arial"/>
                <a:cs typeface="Arial"/>
              </a:rPr>
              <a:t>effects</a:t>
            </a:r>
            <a:endParaRPr lang="en-GB"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685800"/>
            <a:ext cx="85344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dirty="0"/>
              <a:t>2-factor </a:t>
            </a:r>
            <a:r>
              <a:rPr sz="4400" spc="-95" dirty="0"/>
              <a:t>ANOVA:</a:t>
            </a:r>
            <a:r>
              <a:rPr sz="4400" spc="-35" dirty="0"/>
              <a:t> </a:t>
            </a:r>
            <a:r>
              <a:rPr sz="4400" spc="-55" dirty="0"/>
              <a:t>Example</a:t>
            </a:r>
          </a:p>
        </p:txBody>
      </p:sp>
      <p:sp>
        <p:nvSpPr>
          <p:cNvPr id="5" name="object 5"/>
          <p:cNvSpPr>
            <a:spLocks noChangeAspect="1"/>
          </p:cNvSpPr>
          <p:nvPr/>
        </p:nvSpPr>
        <p:spPr>
          <a:xfrm>
            <a:off x="3989416" y="4982858"/>
            <a:ext cx="2368643" cy="158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FF145-0EBF-4083-A4F9-F9B0F0D19E52}"/>
              </a:ext>
            </a:extLst>
          </p:cNvPr>
          <p:cNvSpPr txBox="1"/>
          <p:nvPr/>
        </p:nvSpPr>
        <p:spPr>
          <a:xfrm>
            <a:off x="2791662" y="3177570"/>
            <a:ext cx="5029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/>
            <a:r>
              <a:rPr lang="en-GB" sz="2400" b="1" spc="-30" dirty="0">
                <a:latin typeface="Arial"/>
                <a:cs typeface="Arial"/>
              </a:rPr>
              <a:t>Plants sampled from each region</a:t>
            </a:r>
          </a:p>
          <a:p>
            <a:pPr marR="5080" algn="ctr"/>
            <a:endParaRPr lang="en-GB" sz="2400" spc="-30" dirty="0">
              <a:latin typeface="Arial"/>
              <a:cs typeface="Arial"/>
            </a:endParaRPr>
          </a:p>
          <a:p>
            <a:pPr marR="5080" algn="ctr"/>
            <a:r>
              <a:rPr lang="en-GB" sz="2400" dirty="0">
                <a:latin typeface="Arial"/>
                <a:cs typeface="Arial"/>
              </a:rPr>
              <a:t>Interested in </a:t>
            </a:r>
            <a:r>
              <a:rPr lang="en-GB" sz="2400" b="1" dirty="0">
                <a:latin typeface="Arial"/>
                <a:cs typeface="Arial"/>
              </a:rPr>
              <a:t>root investment </a:t>
            </a:r>
            <a:r>
              <a:rPr lang="en-GB" sz="2400" dirty="0">
                <a:latin typeface="Arial"/>
                <a:cs typeface="Arial"/>
              </a:rPr>
              <a:t>and </a:t>
            </a:r>
            <a:r>
              <a:rPr lang="en-GB" sz="2400" b="1" dirty="0">
                <a:latin typeface="Arial"/>
                <a:cs typeface="Arial"/>
              </a:rPr>
              <a:t>hydrological regimen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FC1A2-E41E-4F68-B3CA-7C76156FCB5A}"/>
              </a:ext>
            </a:extLst>
          </p:cNvPr>
          <p:cNvSpPr txBox="1"/>
          <p:nvPr/>
        </p:nvSpPr>
        <p:spPr>
          <a:xfrm>
            <a:off x="4272753" y="1840474"/>
            <a:ext cx="2067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spc="-30" dirty="0">
                <a:solidFill>
                  <a:srgbClr val="C55A11"/>
                </a:solidFill>
                <a:latin typeface="Arial"/>
                <a:cs typeface="Arial"/>
              </a:rPr>
              <a:t>Regions</a:t>
            </a:r>
            <a:endParaRPr lang="en-GB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2AD916-F01B-4FD8-9C0C-A061520447AB}"/>
              </a:ext>
            </a:extLst>
          </p:cNvPr>
          <p:cNvSpPr txBox="1"/>
          <p:nvPr/>
        </p:nvSpPr>
        <p:spPr>
          <a:xfrm rot="16200000">
            <a:off x="-618591" y="4502941"/>
            <a:ext cx="3809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spc="-20" dirty="0">
                <a:solidFill>
                  <a:srgbClr val="C55A11"/>
                </a:solidFill>
                <a:latin typeface="Arial"/>
                <a:cs typeface="Arial"/>
              </a:rPr>
              <a:t>watering </a:t>
            </a:r>
            <a:r>
              <a:rPr lang="en-GB" sz="2800" spc="-15" dirty="0">
                <a:solidFill>
                  <a:srgbClr val="C55A11"/>
                </a:solidFill>
                <a:latin typeface="Arial"/>
                <a:cs typeface="Arial"/>
              </a:rPr>
              <a:t>treatments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BF566-9965-4FA4-977E-84AFDA22AA3E}"/>
              </a:ext>
            </a:extLst>
          </p:cNvPr>
          <p:cNvSpPr/>
          <p:nvPr/>
        </p:nvSpPr>
        <p:spPr>
          <a:xfrm>
            <a:off x="2514600" y="2895600"/>
            <a:ext cx="5410200" cy="3955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653A11-3CB4-4DF6-A3FE-819BF86815CE}"/>
              </a:ext>
            </a:extLst>
          </p:cNvPr>
          <p:cNvSpPr txBox="1"/>
          <p:nvPr/>
        </p:nvSpPr>
        <p:spPr>
          <a:xfrm>
            <a:off x="1665427" y="3733351"/>
            <a:ext cx="856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spc="5" dirty="0">
                <a:latin typeface="Arial"/>
                <a:cs typeface="Arial"/>
              </a:rPr>
              <a:t>wet</a:t>
            </a:r>
            <a:endParaRPr lang="en-GB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15CB17-6862-4885-AA9E-AB0F54B27FF8}"/>
              </a:ext>
            </a:extLst>
          </p:cNvPr>
          <p:cNvSpPr txBox="1"/>
          <p:nvPr/>
        </p:nvSpPr>
        <p:spPr>
          <a:xfrm>
            <a:off x="1705202" y="5824837"/>
            <a:ext cx="856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spc="-10" dirty="0">
                <a:latin typeface="Arial"/>
                <a:cs typeface="Arial"/>
              </a:rPr>
              <a:t>dry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D7518-E785-4122-93D1-382108EFC94A}"/>
              </a:ext>
            </a:extLst>
          </p:cNvPr>
          <p:cNvSpPr txBox="1"/>
          <p:nvPr/>
        </p:nvSpPr>
        <p:spPr>
          <a:xfrm>
            <a:off x="3553662" y="2313776"/>
            <a:ext cx="1223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spc="5" dirty="0">
                <a:latin typeface="Arial"/>
                <a:cs typeface="Arial"/>
              </a:rPr>
              <a:t>north</a:t>
            </a:r>
            <a:endParaRPr lang="en-GB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D5C4F8-17B7-4E28-B41F-7E99B8564718}"/>
              </a:ext>
            </a:extLst>
          </p:cNvPr>
          <p:cNvSpPr txBox="1"/>
          <p:nvPr/>
        </p:nvSpPr>
        <p:spPr>
          <a:xfrm>
            <a:off x="6144462" y="2363694"/>
            <a:ext cx="13943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spc="-10" dirty="0">
                <a:latin typeface="Arial"/>
                <a:cs typeface="Arial"/>
              </a:rPr>
              <a:t>south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0926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86000" y="2667000"/>
            <a:ext cx="5943600" cy="2638543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Arial"/>
              <a:cs typeface="Arial"/>
            </a:endParaRPr>
          </a:p>
          <a:p>
            <a:pPr marL="7874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H</a:t>
            </a:r>
            <a:r>
              <a:rPr sz="2800" spc="-7" baseline="-19230" dirty="0">
                <a:latin typeface="Arial"/>
                <a:cs typeface="Arial"/>
              </a:rPr>
              <a:t>0 </a:t>
            </a:r>
            <a:r>
              <a:rPr sz="2800" spc="5" dirty="0">
                <a:latin typeface="Arial"/>
                <a:cs typeface="Arial"/>
              </a:rPr>
              <a:t>: </a:t>
            </a:r>
            <a:r>
              <a:rPr sz="2800" spc="-70" dirty="0">
                <a:latin typeface="Arial"/>
                <a:cs typeface="Arial"/>
              </a:rPr>
              <a:t>Variance </a:t>
            </a:r>
            <a:r>
              <a:rPr sz="2800" spc="-15" dirty="0">
                <a:latin typeface="Arial"/>
                <a:cs typeface="Arial"/>
              </a:rPr>
              <a:t>among </a:t>
            </a:r>
            <a:r>
              <a:rPr sz="2800" spc="-10" dirty="0">
                <a:latin typeface="Arial"/>
                <a:cs typeface="Arial"/>
              </a:rPr>
              <a:t>groups </a:t>
            </a:r>
            <a:r>
              <a:rPr sz="2800" spc="40" dirty="0">
                <a:latin typeface="Arial"/>
                <a:cs typeface="Arial"/>
              </a:rPr>
              <a:t>=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0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Arial"/>
              <a:cs typeface="Arial"/>
            </a:endParaRPr>
          </a:p>
          <a:p>
            <a:pPr marL="278130" algn="ctr">
              <a:lnSpc>
                <a:spcPct val="100000"/>
              </a:lnSpc>
            </a:pPr>
            <a:r>
              <a:rPr sz="2800" spc="-80" dirty="0">
                <a:latin typeface="Arial"/>
                <a:cs typeface="Arial"/>
              </a:rPr>
              <a:t>OR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Arial"/>
              <a:cs typeface="Arial"/>
            </a:endParaRPr>
          </a:p>
          <a:p>
            <a:pPr marL="7874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H</a:t>
            </a:r>
            <a:r>
              <a:rPr sz="2800" spc="-7" baseline="-19230" dirty="0">
                <a:latin typeface="Arial"/>
                <a:cs typeface="Arial"/>
              </a:rPr>
              <a:t>0 </a:t>
            </a:r>
            <a:r>
              <a:rPr sz="2800" spc="5" dirty="0">
                <a:latin typeface="Arial"/>
                <a:cs typeface="Arial"/>
              </a:rPr>
              <a:t>: </a:t>
            </a:r>
            <a:r>
              <a:rPr sz="2800" i="1" spc="-20" dirty="0">
                <a:latin typeface="Symbol"/>
                <a:cs typeface="Symbol"/>
              </a:rPr>
              <a:t></a:t>
            </a:r>
            <a:r>
              <a:rPr sz="2800" spc="-30" baseline="-19230" dirty="0">
                <a:latin typeface="Arial"/>
                <a:cs typeface="Arial"/>
              </a:rPr>
              <a:t>1 </a:t>
            </a:r>
            <a:r>
              <a:rPr sz="2800" spc="40" dirty="0">
                <a:latin typeface="Arial"/>
                <a:cs typeface="Arial"/>
              </a:rPr>
              <a:t>= </a:t>
            </a:r>
            <a:r>
              <a:rPr sz="2800" i="1" spc="-20" dirty="0">
                <a:latin typeface="Symbol"/>
                <a:cs typeface="Symbol"/>
              </a:rPr>
              <a:t></a:t>
            </a:r>
            <a:r>
              <a:rPr sz="2800" spc="-30" baseline="-19230" dirty="0">
                <a:latin typeface="Arial"/>
                <a:cs typeface="Arial"/>
              </a:rPr>
              <a:t>2 </a:t>
            </a:r>
            <a:r>
              <a:rPr sz="2800" spc="40" dirty="0">
                <a:latin typeface="Arial"/>
                <a:cs typeface="Arial"/>
              </a:rPr>
              <a:t>= </a:t>
            </a:r>
            <a:r>
              <a:rPr sz="2800" i="1" spc="-20" dirty="0">
                <a:latin typeface="Symbol"/>
                <a:cs typeface="Symbol"/>
              </a:rPr>
              <a:t></a:t>
            </a:r>
            <a:r>
              <a:rPr sz="2800" spc="-30" baseline="-19230" dirty="0">
                <a:latin typeface="Arial"/>
                <a:cs typeface="Arial"/>
              </a:rPr>
              <a:t>3 </a:t>
            </a:r>
            <a:r>
              <a:rPr sz="2800" spc="40" dirty="0">
                <a:latin typeface="Arial"/>
                <a:cs typeface="Arial"/>
              </a:rPr>
              <a:t>= </a:t>
            </a:r>
            <a:r>
              <a:rPr sz="2800" i="1" spc="-20" dirty="0">
                <a:latin typeface="Symbol"/>
                <a:cs typeface="Symbol"/>
              </a:rPr>
              <a:t></a:t>
            </a:r>
            <a:r>
              <a:rPr sz="2800" spc="-30" baseline="-19230" dirty="0">
                <a:latin typeface="Arial"/>
                <a:cs typeface="Arial"/>
              </a:rPr>
              <a:t>4 </a:t>
            </a:r>
            <a:r>
              <a:rPr sz="2800" spc="40" dirty="0">
                <a:latin typeface="Arial"/>
                <a:cs typeface="Arial"/>
              </a:rPr>
              <a:t>= </a:t>
            </a:r>
            <a:r>
              <a:rPr sz="2800" spc="5" dirty="0">
                <a:latin typeface="Arial"/>
                <a:cs typeface="Arial"/>
              </a:rPr>
              <a:t>...</a:t>
            </a:r>
            <a:r>
              <a:rPr sz="2800" spc="250" dirty="0">
                <a:latin typeface="Arial"/>
                <a:cs typeface="Arial"/>
              </a:rPr>
              <a:t> </a:t>
            </a:r>
            <a:r>
              <a:rPr sz="2800" i="1" spc="-45" dirty="0">
                <a:latin typeface="Symbol"/>
                <a:cs typeface="Symbol"/>
              </a:rPr>
              <a:t></a:t>
            </a:r>
            <a:r>
              <a:rPr sz="2800" i="1" spc="-67" baseline="-19230" dirty="0">
                <a:latin typeface="Arial"/>
                <a:cs typeface="Arial"/>
              </a:rPr>
              <a:t>k</a:t>
            </a:r>
            <a:endParaRPr sz="2800" baseline="-19230"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CD262-BE95-42A2-A205-B689E3BFCB38}"/>
              </a:ext>
            </a:extLst>
          </p:cNvPr>
          <p:cNvSpPr txBox="1"/>
          <p:nvPr/>
        </p:nvSpPr>
        <p:spPr>
          <a:xfrm>
            <a:off x="457200" y="685800"/>
            <a:ext cx="93385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marR="604520">
              <a:spcBef>
                <a:spcPts val="415"/>
              </a:spcBef>
            </a:pPr>
            <a:r>
              <a:rPr lang="en-GB" sz="4400" spc="-55" dirty="0">
                <a:solidFill>
                  <a:srgbClr val="2F5597"/>
                </a:solidFill>
                <a:latin typeface="Arial"/>
                <a:cs typeface="Arial"/>
              </a:rPr>
              <a:t>Null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hypothesis </a:t>
            </a: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lang="en-GB" sz="4400" spc="-35" dirty="0">
                <a:solidFill>
                  <a:srgbClr val="2F5597"/>
                </a:solidFill>
                <a:latin typeface="Arial"/>
                <a:cs typeface="Arial"/>
              </a:rPr>
              <a:t>simple </a:t>
            </a:r>
            <a:r>
              <a:rPr lang="en-GB" sz="4400" spc="-100" dirty="0">
                <a:solidFill>
                  <a:srgbClr val="2F5597"/>
                </a:solidFill>
                <a:latin typeface="Arial"/>
                <a:cs typeface="Arial"/>
              </a:rPr>
              <a:t>ANOVA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08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82600" y="902992"/>
            <a:ext cx="769939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85" dirty="0">
                <a:solidFill>
                  <a:srgbClr val="2F5597"/>
                </a:solidFill>
                <a:latin typeface="Arial"/>
                <a:cs typeface="Arial"/>
              </a:rPr>
              <a:t>Testing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multiple</a:t>
            </a:r>
            <a:r>
              <a:rPr sz="4400" spc="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hypotheses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759894D0-1D11-47C0-9D4E-452CDEDF40B9}"/>
              </a:ext>
            </a:extLst>
          </p:cNvPr>
          <p:cNvSpPr txBox="1"/>
          <p:nvPr/>
        </p:nvSpPr>
        <p:spPr>
          <a:xfrm>
            <a:off x="1676400" y="2514600"/>
            <a:ext cx="6992779" cy="390889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5"/>
              </a:spcBef>
            </a:pPr>
            <a:r>
              <a:rPr sz="2800" dirty="0">
                <a:latin typeface="Arial"/>
                <a:cs typeface="Arial"/>
              </a:rPr>
              <a:t>H</a:t>
            </a:r>
            <a:r>
              <a:rPr sz="2800" baseline="-18518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20" dirty="0">
                <a:latin typeface="Arial"/>
                <a:cs typeface="Arial"/>
              </a:rPr>
              <a:t>Mean </a:t>
            </a:r>
            <a:r>
              <a:rPr sz="2800" spc="5" dirty="0">
                <a:latin typeface="Arial"/>
                <a:cs typeface="Arial"/>
              </a:rPr>
              <a:t>root </a:t>
            </a:r>
            <a:r>
              <a:rPr sz="2800" spc="-15" dirty="0">
                <a:latin typeface="Arial"/>
                <a:cs typeface="Arial"/>
              </a:rPr>
              <a:t>length </a:t>
            </a:r>
            <a:r>
              <a:rPr sz="2800" spc="-35" dirty="0">
                <a:latin typeface="Arial"/>
                <a:cs typeface="Arial"/>
              </a:rPr>
              <a:t>is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20" dirty="0">
                <a:latin typeface="Arial"/>
                <a:cs typeface="Arial"/>
              </a:rPr>
              <a:t>same </a:t>
            </a:r>
            <a:r>
              <a:rPr sz="2800" spc="-10" dirty="0">
                <a:latin typeface="Arial"/>
                <a:cs typeface="Arial"/>
              </a:rPr>
              <a:t>for </a:t>
            </a:r>
            <a:r>
              <a:rPr sz="2800" spc="-45" dirty="0">
                <a:latin typeface="Arial"/>
                <a:cs typeface="Arial"/>
              </a:rPr>
              <a:t>all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regions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  <a:p>
            <a:pPr marL="306070" marR="55880" indent="-243204">
              <a:lnSpc>
                <a:spcPct val="101899"/>
              </a:lnSpc>
            </a:pPr>
            <a:r>
              <a:rPr sz="2800" dirty="0">
                <a:latin typeface="Arial"/>
                <a:cs typeface="Arial"/>
              </a:rPr>
              <a:t>H</a:t>
            </a:r>
            <a:r>
              <a:rPr sz="2800" baseline="-21604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20" dirty="0">
                <a:latin typeface="Arial"/>
                <a:cs typeface="Arial"/>
              </a:rPr>
              <a:t>Mean </a:t>
            </a:r>
            <a:r>
              <a:rPr sz="2800" spc="5" dirty="0">
                <a:latin typeface="Arial"/>
                <a:cs typeface="Arial"/>
              </a:rPr>
              <a:t>root </a:t>
            </a:r>
            <a:r>
              <a:rPr sz="2800" spc="-15" dirty="0">
                <a:latin typeface="Arial"/>
                <a:cs typeface="Arial"/>
              </a:rPr>
              <a:t>length </a:t>
            </a:r>
            <a:r>
              <a:rPr sz="2800" spc="-35" dirty="0">
                <a:latin typeface="Arial"/>
                <a:cs typeface="Arial"/>
              </a:rPr>
              <a:t>is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20" dirty="0">
                <a:latin typeface="Arial"/>
                <a:cs typeface="Arial"/>
              </a:rPr>
              <a:t>same </a:t>
            </a:r>
            <a:r>
              <a:rPr sz="2800" spc="-10" dirty="0">
                <a:latin typeface="Arial"/>
                <a:cs typeface="Arial"/>
              </a:rPr>
              <a:t>for </a:t>
            </a:r>
            <a:r>
              <a:rPr sz="2800" spc="-45" dirty="0">
                <a:latin typeface="Arial"/>
                <a:cs typeface="Arial"/>
              </a:rPr>
              <a:t>all </a:t>
            </a:r>
            <a:r>
              <a:rPr sz="2800" b="1" spc="-10" dirty="0">
                <a:latin typeface="Arial"/>
                <a:cs typeface="Arial"/>
              </a:rPr>
              <a:t>watering treatments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Arial"/>
              <a:cs typeface="Arial"/>
            </a:endParaRPr>
          </a:p>
          <a:p>
            <a:pPr marL="306070" marR="100965" indent="-243204">
              <a:lnSpc>
                <a:spcPct val="101899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H</a:t>
            </a:r>
            <a:r>
              <a:rPr sz="2800" baseline="-18518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40" dirty="0">
                <a:latin typeface="Arial"/>
                <a:cs typeface="Arial"/>
              </a:rPr>
              <a:t>There </a:t>
            </a:r>
            <a:r>
              <a:rPr sz="2800" spc="-3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no </a:t>
            </a:r>
            <a:r>
              <a:rPr sz="2800" b="1" spc="-10" dirty="0">
                <a:latin typeface="Arial"/>
                <a:cs typeface="Arial"/>
              </a:rPr>
              <a:t>interaction </a:t>
            </a:r>
            <a:r>
              <a:rPr sz="2800" b="1" spc="-5" dirty="0">
                <a:latin typeface="Arial"/>
                <a:cs typeface="Arial"/>
              </a:rPr>
              <a:t>between </a:t>
            </a:r>
            <a:r>
              <a:rPr sz="2800" b="1" spc="-20" dirty="0">
                <a:latin typeface="Arial"/>
                <a:cs typeface="Arial"/>
              </a:rPr>
              <a:t>region </a:t>
            </a:r>
            <a:r>
              <a:rPr sz="2800" b="1" spc="-5" dirty="0">
                <a:latin typeface="Arial"/>
                <a:cs typeface="Arial"/>
              </a:rPr>
              <a:t>and </a:t>
            </a:r>
            <a:r>
              <a:rPr sz="2800" b="1" spc="-10" dirty="0">
                <a:latin typeface="Arial"/>
                <a:cs typeface="Arial"/>
              </a:rPr>
              <a:t>treatment </a:t>
            </a:r>
            <a:r>
              <a:rPr sz="2800" spc="-10" dirty="0">
                <a:latin typeface="Arial"/>
                <a:cs typeface="Arial"/>
              </a:rPr>
              <a:t>for </a:t>
            </a:r>
            <a:r>
              <a:rPr sz="2800" spc="-15" dirty="0">
                <a:latin typeface="Arial"/>
                <a:cs typeface="Arial"/>
              </a:rPr>
              <a:t>determining </a:t>
            </a:r>
            <a:r>
              <a:rPr sz="2800" spc="-20" dirty="0">
                <a:latin typeface="Arial"/>
                <a:cs typeface="Arial"/>
              </a:rPr>
              <a:t>mean </a:t>
            </a:r>
            <a:r>
              <a:rPr sz="2800" dirty="0">
                <a:latin typeface="Arial"/>
                <a:cs typeface="Arial"/>
              </a:rPr>
              <a:t>root </a:t>
            </a:r>
            <a:r>
              <a:rPr sz="2800" spc="-15" dirty="0">
                <a:latin typeface="Arial"/>
                <a:cs typeface="Arial"/>
              </a:rPr>
              <a:t>length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5839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762000" y="914400"/>
            <a:ext cx="85344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85" dirty="0">
                <a:solidFill>
                  <a:srgbClr val="2F5597"/>
                </a:solidFill>
                <a:latin typeface="Arial"/>
                <a:cs typeface="Arial"/>
              </a:rPr>
              <a:t>Testing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multiple</a:t>
            </a:r>
            <a:r>
              <a:rPr sz="4400" spc="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hypotheses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C1208E-F49B-4973-874F-26B39B59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57400"/>
            <a:ext cx="7858274" cy="49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9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0" y="650002"/>
            <a:ext cx="81208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i="1" spc="-45" dirty="0">
                <a:latin typeface="Arial"/>
                <a:cs typeface="Arial"/>
              </a:rPr>
              <a:t>Heliconius </a:t>
            </a:r>
            <a:r>
              <a:rPr sz="4400" spc="-114" dirty="0"/>
              <a:t>ANOVA</a:t>
            </a:r>
            <a:r>
              <a:rPr sz="4400" spc="-35" dirty="0"/>
              <a:t> </a:t>
            </a:r>
            <a:r>
              <a:rPr sz="4400" spc="-30" dirty="0"/>
              <a:t>table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325688-67BC-485F-BA79-3510C82E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07" y="2514600"/>
            <a:ext cx="8464985" cy="360063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7200" y="457200"/>
            <a:ext cx="3276600" cy="138435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Multiple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endParaRPr lang="en-US" sz="4400" spc="-50" dirty="0">
              <a:solidFill>
                <a:srgbClr val="2F5597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comparisons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050" name="Picture 2" descr="P-values and multiple comparisons: xkcd explains (Revolutions)">
            <a:extLst>
              <a:ext uri="{FF2B5EF4-FFF2-40B4-BE49-F238E27FC236}">
                <a16:creationId xmlns:a16="http://schemas.microsoft.com/office/drawing/2014/main" id="{C1926B9A-CA16-40CB-A749-23C87996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50" y="2286000"/>
            <a:ext cx="3733800" cy="448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ypothesis Testing: Fishing for Trouble">
            <a:extLst>
              <a:ext uri="{FF2B5EF4-FFF2-40B4-BE49-F238E27FC236}">
                <a16:creationId xmlns:a16="http://schemas.microsoft.com/office/drawing/2014/main" id="{741FBEE0-C33F-46FB-9A1E-C92A16BE5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4799"/>
            <a:ext cx="4924150" cy="718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B3ED4A5-AF1B-46FA-8F5E-1346C3FF73AB}"/>
              </a:ext>
            </a:extLst>
          </p:cNvPr>
          <p:cNvSpPr/>
          <p:nvPr/>
        </p:nvSpPr>
        <p:spPr>
          <a:xfrm>
            <a:off x="7659013" y="3886200"/>
            <a:ext cx="1024129" cy="1819656"/>
          </a:xfrm>
          <a:prstGeom prst="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AE2FD-882D-4EC6-88B5-5C395D5EC7C9}"/>
              </a:ext>
            </a:extLst>
          </p:cNvPr>
          <p:cNvSpPr txBox="1"/>
          <p:nvPr/>
        </p:nvSpPr>
        <p:spPr>
          <a:xfrm>
            <a:off x="1251358" y="694282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XKCD significant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431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66800" y="762000"/>
            <a:ext cx="72390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Multiple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comparisons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2590800"/>
            <a:ext cx="7924800" cy="34631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43180" algn="ctr"/>
            <a:r>
              <a:rPr sz="2800" spc="-25" dirty="0">
                <a:latin typeface="Arial"/>
                <a:cs typeface="Arial"/>
              </a:rPr>
              <a:t>Probability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90" dirty="0">
                <a:latin typeface="Arial"/>
                <a:cs typeface="Arial"/>
              </a:rPr>
              <a:t>Type I </a:t>
            </a:r>
            <a:r>
              <a:rPr sz="2800" spc="-30" dirty="0">
                <a:latin typeface="Arial"/>
                <a:cs typeface="Arial"/>
              </a:rPr>
              <a:t>error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i="1" spc="-10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tests </a:t>
            </a:r>
            <a:r>
              <a:rPr sz="2800" spc="50" dirty="0">
                <a:latin typeface="Arial"/>
                <a:cs typeface="Arial"/>
              </a:rPr>
              <a:t>=  </a:t>
            </a:r>
            <a:endParaRPr lang="en-US" sz="2800" spc="50" dirty="0">
              <a:latin typeface="Arial"/>
              <a:cs typeface="Arial"/>
            </a:endParaRPr>
          </a:p>
          <a:p>
            <a:pPr marR="43180" algn="ctr"/>
            <a:r>
              <a:rPr sz="2800" spc="-35" dirty="0">
                <a:latin typeface="Arial"/>
                <a:cs typeface="Arial"/>
              </a:rPr>
              <a:t>1– </a:t>
            </a:r>
            <a:r>
              <a:rPr sz="2800" spc="-75" dirty="0">
                <a:latin typeface="Arial"/>
                <a:cs typeface="Arial"/>
              </a:rPr>
              <a:t>(1 </a:t>
            </a:r>
            <a:r>
              <a:rPr sz="2800" spc="-80" dirty="0">
                <a:latin typeface="Arial"/>
                <a:cs typeface="Arial"/>
              </a:rPr>
              <a:t>–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i="1" spc="-60" dirty="0">
                <a:latin typeface="Symbol"/>
                <a:cs typeface="Symbol"/>
              </a:rPr>
              <a:t></a:t>
            </a:r>
            <a:r>
              <a:rPr sz="2800" spc="-60" dirty="0">
                <a:latin typeface="Arial"/>
                <a:cs typeface="Arial"/>
              </a:rPr>
              <a:t>)</a:t>
            </a:r>
            <a:r>
              <a:rPr sz="2800" spc="-89" baseline="25462" dirty="0">
                <a:latin typeface="Arial"/>
                <a:cs typeface="Arial"/>
              </a:rPr>
              <a:t>N</a:t>
            </a:r>
            <a:endParaRPr sz="2800" baseline="25462" dirty="0">
              <a:latin typeface="Arial"/>
              <a:cs typeface="Arial"/>
            </a:endParaRPr>
          </a:p>
          <a:p>
            <a:pPr algn="ctr"/>
            <a:endParaRPr lang="en-US" sz="2800" dirty="0">
              <a:latin typeface="Arial"/>
              <a:cs typeface="Arial"/>
            </a:endParaRPr>
          </a:p>
          <a:p>
            <a:pPr algn="ctr"/>
            <a:endParaRPr lang="en-US" sz="2800" dirty="0">
              <a:latin typeface="Arial"/>
              <a:cs typeface="Arial"/>
            </a:endParaRPr>
          </a:p>
          <a:p>
            <a:pPr algn="ctr"/>
            <a:endParaRPr lang="en-US" sz="2800" dirty="0">
              <a:latin typeface="Arial"/>
              <a:cs typeface="Arial"/>
            </a:endParaRPr>
          </a:p>
          <a:p>
            <a:pPr algn="ctr"/>
            <a:endParaRPr sz="2800" dirty="0">
              <a:latin typeface="Arial"/>
              <a:cs typeface="Arial"/>
            </a:endParaRPr>
          </a:p>
          <a:p>
            <a:pPr marR="620395" algn="ctr"/>
            <a:r>
              <a:rPr sz="2800" spc="-45" dirty="0">
                <a:latin typeface="Arial"/>
                <a:cs typeface="Arial"/>
              </a:rPr>
              <a:t>For </a:t>
            </a:r>
            <a:r>
              <a:rPr sz="2800" spc="15" dirty="0">
                <a:latin typeface="Arial"/>
                <a:cs typeface="Arial"/>
              </a:rPr>
              <a:t>20 </a:t>
            </a:r>
            <a:r>
              <a:rPr sz="2800" spc="-5" dirty="0">
                <a:latin typeface="Arial"/>
                <a:cs typeface="Arial"/>
              </a:rPr>
              <a:t>tests, </a:t>
            </a:r>
            <a:r>
              <a:rPr sz="2800" spc="-20" dirty="0">
                <a:latin typeface="Arial"/>
                <a:cs typeface="Arial"/>
              </a:rPr>
              <a:t>the probability </a:t>
            </a:r>
            <a:r>
              <a:rPr sz="2800" spc="-10" dirty="0">
                <a:latin typeface="Arial"/>
                <a:cs typeface="Arial"/>
              </a:rPr>
              <a:t>of at </a:t>
            </a:r>
            <a:r>
              <a:rPr sz="2800" spc="-35" dirty="0">
                <a:latin typeface="Arial"/>
                <a:cs typeface="Arial"/>
              </a:rPr>
              <a:t>least </a:t>
            </a:r>
            <a:r>
              <a:rPr sz="2800" spc="-20" dirty="0">
                <a:latin typeface="Arial"/>
                <a:cs typeface="Arial"/>
              </a:rPr>
              <a:t>one  </a:t>
            </a:r>
            <a:r>
              <a:rPr sz="2800" spc="-90" dirty="0">
                <a:latin typeface="Arial"/>
                <a:cs typeface="Arial"/>
              </a:rPr>
              <a:t>Type I </a:t>
            </a:r>
            <a:r>
              <a:rPr sz="2800" spc="-35" dirty="0">
                <a:latin typeface="Arial"/>
                <a:cs typeface="Arial"/>
              </a:rPr>
              <a:t>error </a:t>
            </a:r>
            <a:r>
              <a:rPr sz="2800" spc="-40" dirty="0">
                <a:latin typeface="Arial"/>
                <a:cs typeface="Arial"/>
              </a:rPr>
              <a:t>is</a:t>
            </a:r>
            <a:r>
              <a:rPr sz="2800" spc="18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~65%</a:t>
            </a:r>
            <a:r>
              <a:rPr lang="en-US" sz="2800" spc="15" dirty="0">
                <a:latin typeface="Arial"/>
                <a:cs typeface="Arial"/>
              </a:rPr>
              <a:t>!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66B26-F98C-4F8D-B18F-B4F15359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463" y="3657600"/>
            <a:ext cx="337547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71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828800" y="957336"/>
            <a:ext cx="6064900" cy="200952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spcBef>
                <a:spcPts val="110"/>
              </a:spcBef>
            </a:pPr>
            <a:r>
              <a:rPr lang="en-GB" sz="4400" spc="-80" dirty="0">
                <a:solidFill>
                  <a:srgbClr val="2F5597"/>
                </a:solidFill>
                <a:latin typeface="Arial"/>
                <a:cs typeface="Arial"/>
              </a:rPr>
              <a:t>MRI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on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dead</a:t>
            </a:r>
            <a:r>
              <a:rPr lang="en-GB" sz="4400" spc="1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salmon:</a:t>
            </a:r>
          </a:p>
          <a:p>
            <a:pPr marL="12700" algn="ctr">
              <a:spcBef>
                <a:spcPts val="110"/>
              </a:spcBef>
            </a:pPr>
            <a:endParaRPr lang="en-GB" sz="2800" dirty="0">
              <a:latin typeface="Arial"/>
              <a:cs typeface="Arial"/>
            </a:endParaRPr>
          </a:p>
          <a:p>
            <a:pPr marL="12700" marR="5080" algn="ctr">
              <a:spcBef>
                <a:spcPts val="105"/>
              </a:spcBef>
            </a:pPr>
            <a:r>
              <a:rPr sz="2800" spc="-25" dirty="0">
                <a:latin typeface="Arial"/>
                <a:cs typeface="Arial"/>
              </a:rPr>
              <a:t>Dead </a:t>
            </a:r>
            <a:r>
              <a:rPr sz="2800" spc="-35" dirty="0">
                <a:latin typeface="Arial"/>
                <a:cs typeface="Arial"/>
              </a:rPr>
              <a:t>fish </a:t>
            </a:r>
            <a:r>
              <a:rPr sz="2800" spc="-5" dirty="0">
                <a:latin typeface="Arial"/>
                <a:cs typeface="Arial"/>
              </a:rPr>
              <a:t>shows </a:t>
            </a:r>
            <a:r>
              <a:rPr sz="2800" spc="-20" dirty="0">
                <a:latin typeface="Arial"/>
                <a:cs typeface="Arial"/>
              </a:rPr>
              <a:t>emotional reactions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5" dirty="0">
                <a:latin typeface="Arial"/>
                <a:cs typeface="Arial"/>
              </a:rPr>
              <a:t>photos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0" dirty="0">
                <a:latin typeface="Arial"/>
                <a:cs typeface="Arial"/>
              </a:rPr>
              <a:t>human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activities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ChangeAspect="1"/>
          </p:cNvSpPr>
          <p:nvPr/>
        </p:nvSpPr>
        <p:spPr>
          <a:xfrm>
            <a:off x="457200" y="3429000"/>
            <a:ext cx="5458658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64900" y="3810000"/>
            <a:ext cx="3657600" cy="206518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4000"/>
              </a:lnSpc>
              <a:spcBef>
                <a:spcPts val="80"/>
              </a:spcBef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sz="1600" b="1" spc="15" dirty="0">
                <a:latin typeface="Arial" panose="020B0604020202020204" pitchFamily="34" charset="0"/>
                <a:cs typeface="Arial" panose="020B0604020202020204" pitchFamily="34" charset="0"/>
              </a:rPr>
              <a:t>salmon </a:t>
            </a:r>
            <a:r>
              <a:rPr sz="1600" b="1" spc="20" dirty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sz="1600" b="1" spc="25" dirty="0">
                <a:latin typeface="Arial" panose="020B0604020202020204" pitchFamily="34" charset="0"/>
                <a:cs typeface="Arial" panose="020B0604020202020204" pitchFamily="34" charset="0"/>
              </a:rPr>
              <a:t>shown </a:t>
            </a:r>
            <a:r>
              <a:rPr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600" b="1" spc="5" dirty="0">
                <a:latin typeface="Arial" panose="020B0604020202020204" pitchFamily="34" charset="0"/>
                <a:cs typeface="Arial" panose="020B0604020202020204" pitchFamily="34" charset="0"/>
              </a:rPr>
              <a:t>series </a:t>
            </a:r>
            <a:r>
              <a:rPr sz="1600" b="1" spc="25" dirty="0">
                <a:latin typeface="Arial" panose="020B0604020202020204" pitchFamily="34" charset="0"/>
                <a:cs typeface="Arial" panose="020B0604020202020204" pitchFamily="34" charset="0"/>
              </a:rPr>
              <a:t>of photographs 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depicting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human  individuals 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social situations 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specified emotional 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valence.</a:t>
            </a:r>
            <a:r>
              <a:rPr lang="en-US" sz="1600" spc="1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12700" marR="5080" algn="ctr">
              <a:lnSpc>
                <a:spcPct val="104000"/>
              </a:lnSpc>
              <a:spcBef>
                <a:spcPts val="80"/>
              </a:spcBef>
            </a:pPr>
            <a:endParaRPr lang="en-US" sz="1600" spc="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ctr">
              <a:lnSpc>
                <a:spcPct val="104000"/>
              </a:lnSpc>
              <a:spcBef>
                <a:spcPts val="8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salmon 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asked 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determine 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emotion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the individual 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photo 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experiencing.</a:t>
            </a:r>
            <a:r>
              <a:rPr lang="en-US" sz="1600" spc="15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63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828800" y="957336"/>
            <a:ext cx="6064900" cy="200952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spcBef>
                <a:spcPts val="110"/>
              </a:spcBef>
            </a:pPr>
            <a:r>
              <a:rPr lang="en-GB" sz="4400" spc="-80" dirty="0">
                <a:solidFill>
                  <a:srgbClr val="2F5597"/>
                </a:solidFill>
                <a:latin typeface="Arial"/>
                <a:cs typeface="Arial"/>
              </a:rPr>
              <a:t>MRI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on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dead</a:t>
            </a:r>
            <a:r>
              <a:rPr lang="en-GB" sz="4400" spc="1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salmon:</a:t>
            </a:r>
          </a:p>
          <a:p>
            <a:pPr marL="12700" algn="ctr">
              <a:spcBef>
                <a:spcPts val="110"/>
              </a:spcBef>
            </a:pPr>
            <a:endParaRPr lang="en-GB" sz="2800" dirty="0">
              <a:latin typeface="Arial"/>
              <a:cs typeface="Arial"/>
            </a:endParaRPr>
          </a:p>
          <a:p>
            <a:pPr marL="12700" marR="5080" algn="ctr">
              <a:spcBef>
                <a:spcPts val="105"/>
              </a:spcBef>
            </a:pPr>
            <a:r>
              <a:rPr sz="2800" spc="-25" dirty="0">
                <a:latin typeface="Arial"/>
                <a:cs typeface="Arial"/>
              </a:rPr>
              <a:t>Dead </a:t>
            </a:r>
            <a:r>
              <a:rPr sz="2800" spc="-35" dirty="0">
                <a:latin typeface="Arial"/>
                <a:cs typeface="Arial"/>
              </a:rPr>
              <a:t>fish </a:t>
            </a:r>
            <a:r>
              <a:rPr sz="2800" spc="-5" dirty="0">
                <a:latin typeface="Arial"/>
                <a:cs typeface="Arial"/>
              </a:rPr>
              <a:t>shows </a:t>
            </a:r>
            <a:r>
              <a:rPr sz="2800" spc="-20" dirty="0">
                <a:latin typeface="Arial"/>
                <a:cs typeface="Arial"/>
              </a:rPr>
              <a:t>emotional reactions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5" dirty="0">
                <a:latin typeface="Arial"/>
                <a:cs typeface="Arial"/>
              </a:rPr>
              <a:t>photos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0" dirty="0">
                <a:latin typeface="Arial"/>
                <a:cs typeface="Arial"/>
              </a:rPr>
              <a:t>human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activities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ChangeAspect="1"/>
          </p:cNvSpPr>
          <p:nvPr/>
        </p:nvSpPr>
        <p:spPr>
          <a:xfrm>
            <a:off x="457200" y="3429000"/>
            <a:ext cx="5458658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64900" y="3810000"/>
            <a:ext cx="3657600" cy="206518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4000"/>
              </a:lnSpc>
              <a:spcBef>
                <a:spcPts val="80"/>
              </a:spcBef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sz="1600" b="1" spc="15" dirty="0">
                <a:latin typeface="Arial" panose="020B0604020202020204" pitchFamily="34" charset="0"/>
                <a:cs typeface="Arial" panose="020B0604020202020204" pitchFamily="34" charset="0"/>
              </a:rPr>
              <a:t>salmon </a:t>
            </a:r>
            <a:r>
              <a:rPr sz="1600" b="1" spc="20" dirty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sz="1600" b="1" spc="25" dirty="0">
                <a:latin typeface="Arial" panose="020B0604020202020204" pitchFamily="34" charset="0"/>
                <a:cs typeface="Arial" panose="020B0604020202020204" pitchFamily="34" charset="0"/>
              </a:rPr>
              <a:t>shown </a:t>
            </a:r>
            <a:r>
              <a:rPr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600" b="1" spc="5" dirty="0">
                <a:latin typeface="Arial" panose="020B0604020202020204" pitchFamily="34" charset="0"/>
                <a:cs typeface="Arial" panose="020B0604020202020204" pitchFamily="34" charset="0"/>
              </a:rPr>
              <a:t>series </a:t>
            </a:r>
            <a:r>
              <a:rPr sz="1600" b="1" spc="25" dirty="0">
                <a:latin typeface="Arial" panose="020B0604020202020204" pitchFamily="34" charset="0"/>
                <a:cs typeface="Arial" panose="020B0604020202020204" pitchFamily="34" charset="0"/>
              </a:rPr>
              <a:t>of photographs 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depicting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human  individuals 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social situations 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specified emotional 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valence.</a:t>
            </a:r>
            <a:r>
              <a:rPr lang="en-US" sz="1600" spc="1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12700" marR="5080" algn="ctr">
              <a:lnSpc>
                <a:spcPct val="104000"/>
              </a:lnSpc>
              <a:spcBef>
                <a:spcPts val="80"/>
              </a:spcBef>
            </a:pPr>
            <a:endParaRPr lang="en-US" sz="1600" spc="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ctr">
              <a:lnSpc>
                <a:spcPct val="104000"/>
              </a:lnSpc>
              <a:spcBef>
                <a:spcPts val="8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salmon 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asked 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determine 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emotion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the individual 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photo 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experiencing.</a:t>
            </a:r>
            <a:r>
              <a:rPr lang="en-US" sz="1600" spc="15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BEB722D0-0157-4AC5-8537-5122D5D9C9BA}"/>
              </a:ext>
            </a:extLst>
          </p:cNvPr>
          <p:cNvSpPr txBox="1"/>
          <p:nvPr/>
        </p:nvSpPr>
        <p:spPr>
          <a:xfrm>
            <a:off x="914400" y="6712835"/>
            <a:ext cx="822960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2800" spc="-30" dirty="0">
                <a:solidFill>
                  <a:srgbClr val="FF0000"/>
                </a:solidFill>
                <a:latin typeface="Arial"/>
                <a:cs typeface="Arial"/>
              </a:rPr>
              <a:t>(Each 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MRI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had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130,000 </a:t>
            </a:r>
            <a:r>
              <a:rPr lang="en-US" sz="2800" spc="-5" dirty="0">
                <a:solidFill>
                  <a:srgbClr val="FF0000"/>
                </a:solidFill>
                <a:latin typeface="Arial"/>
                <a:cs typeface="Arial"/>
              </a:rPr>
              <a:t>pi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xels </a:t>
            </a:r>
            <a:r>
              <a:rPr sz="2800" spc="2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8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compare</a:t>
            </a:r>
            <a:r>
              <a:rPr lang="en-GB" sz="2800" spc="-15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9043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1" y="534081"/>
            <a:ext cx="7663669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/>
            <a:r>
              <a:rPr sz="4400" spc="-30" dirty="0"/>
              <a:t>Bonferroni </a:t>
            </a:r>
            <a:r>
              <a:rPr sz="4400" spc="-10" dirty="0"/>
              <a:t>correction </a:t>
            </a:r>
            <a:r>
              <a:rPr sz="4400" spc="-25" dirty="0"/>
              <a:t>for </a:t>
            </a:r>
            <a:r>
              <a:rPr sz="4400" spc="-30" dirty="0"/>
              <a:t>multiple</a:t>
            </a:r>
            <a:r>
              <a:rPr sz="4400" dirty="0"/>
              <a:t> </a:t>
            </a:r>
            <a:r>
              <a:rPr sz="4400" spc="-15" dirty="0"/>
              <a:t>comparisons</a:t>
            </a:r>
            <a:endParaRPr sz="4400" dirty="0"/>
          </a:p>
        </p:txBody>
      </p:sp>
      <p:pic>
        <p:nvPicPr>
          <p:cNvPr id="3074" name="Picture 2" descr="Carlo Emilio Bonferroni - Wikipedia">
            <a:extLst>
              <a:ext uri="{FF2B5EF4-FFF2-40B4-BE49-F238E27FC236}">
                <a16:creationId xmlns:a16="http://schemas.microsoft.com/office/drawing/2014/main" id="{8A2D9BF7-6304-4291-8BFC-E4C611E4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971800"/>
            <a:ext cx="2457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3414C4-C9F5-4465-A34B-F91B21D54F37}"/>
              </a:ext>
            </a:extLst>
          </p:cNvPr>
          <p:cNvSpPr txBox="1"/>
          <p:nvPr/>
        </p:nvSpPr>
        <p:spPr>
          <a:xfrm>
            <a:off x="7086600" y="6859017"/>
            <a:ext cx="172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Carlo Bonferroni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753294-5F3E-472F-84AD-3A2A3EC6C141}"/>
              </a:ext>
            </a:extLst>
          </p:cNvPr>
          <p:cNvSpPr txBox="1"/>
          <p:nvPr/>
        </p:nvSpPr>
        <p:spPr>
          <a:xfrm>
            <a:off x="718331" y="2176885"/>
            <a:ext cx="514868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0" i="0" u="none" strike="noStrike" baseline="0" dirty="0">
                <a:latin typeface="HelveticaNeue"/>
              </a:rPr>
              <a:t>Adjusts the </a:t>
            </a:r>
            <a:r>
              <a:rPr lang="en-GB" sz="4000" i="1" spc="-35" dirty="0">
                <a:latin typeface="Symbol"/>
                <a:cs typeface="Symbol"/>
              </a:rPr>
              <a:t></a:t>
            </a:r>
            <a:r>
              <a:rPr lang="en-GB" sz="4000" b="0" i="1" u="none" strike="noStrike" dirty="0">
                <a:latin typeface="HelveticaNeue-Italic"/>
              </a:rPr>
              <a:t> </a:t>
            </a:r>
            <a:r>
              <a:rPr lang="en-GB" sz="2800" b="0" i="0" u="none" strike="noStrike" baseline="0" dirty="0">
                <a:latin typeface="HelveticaNeue"/>
              </a:rPr>
              <a:t>value to prevent false positives (Type I error)</a:t>
            </a:r>
            <a:endParaRPr lang="en-GB" sz="2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55C8141-2315-4B47-B293-BB86D481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01" y="3428542"/>
            <a:ext cx="4561633" cy="1524000"/>
          </a:xfrm>
          <a:prstGeom prst="rect">
            <a:avLst/>
          </a:prstGeom>
        </p:spPr>
      </p:pic>
      <p:pic>
        <p:nvPicPr>
          <p:cNvPr id="3076" name="Picture 4" descr="it's so easy - Meme by nettot :) Memedroid">
            <a:extLst>
              <a:ext uri="{FF2B5EF4-FFF2-40B4-BE49-F238E27FC236}">
                <a16:creationId xmlns:a16="http://schemas.microsoft.com/office/drawing/2014/main" id="{C60792D2-6DBF-49CC-815E-48859DDBB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" t="15732" r="2320" b="6182"/>
          <a:stretch/>
        </p:blipFill>
        <p:spPr bwMode="auto">
          <a:xfrm>
            <a:off x="935126" y="5165383"/>
            <a:ext cx="3713074" cy="22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DBCAD24-6FE3-4A18-9A0F-D63AA19B710C}"/>
              </a:ext>
            </a:extLst>
          </p:cNvPr>
          <p:cNvSpPr txBox="1"/>
          <p:nvPr/>
        </p:nvSpPr>
        <p:spPr>
          <a:xfrm>
            <a:off x="609600" y="5387075"/>
            <a:ext cx="933450" cy="923330"/>
          </a:xfrm>
          <a:prstGeom prst="rect">
            <a:avLst/>
          </a:prstGeom>
          <a:solidFill>
            <a:srgbClr val="FF33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b="1" i="0" u="none" strike="noStrike" baseline="0" dirty="0">
                <a:solidFill>
                  <a:schemeClr val="bg1"/>
                </a:solidFill>
                <a:latin typeface="HelveticaNeue"/>
              </a:rPr>
              <a:t>Adjust</a:t>
            </a:r>
          </a:p>
          <a:p>
            <a:pPr algn="ctr"/>
            <a:r>
              <a:rPr lang="en-GB" sz="1800" b="1" i="0" u="none" strike="noStrike" baseline="0" dirty="0">
                <a:solidFill>
                  <a:schemeClr val="bg1"/>
                </a:solidFill>
                <a:latin typeface="HelveticaNeue"/>
              </a:rPr>
              <a:t> your </a:t>
            </a:r>
            <a:r>
              <a:rPr lang="en-GB" sz="1800" b="1" i="1" spc="-35" dirty="0">
                <a:solidFill>
                  <a:schemeClr val="bg1"/>
                </a:solidFill>
                <a:latin typeface="Symbol"/>
                <a:cs typeface="Symbol"/>
              </a:rPr>
              <a:t></a:t>
            </a:r>
            <a:endParaRPr lang="en-GB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38200" y="685800"/>
            <a:ext cx="73914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Which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groups </a:t>
            </a:r>
            <a:r>
              <a:rPr sz="4400" spc="-80" dirty="0">
                <a:solidFill>
                  <a:srgbClr val="2F5597"/>
                </a:solidFill>
                <a:latin typeface="Arial"/>
                <a:cs typeface="Arial"/>
              </a:rPr>
              <a:t>are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 different?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" y="2047824"/>
            <a:ext cx="8001000" cy="5005858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/>
            <a:r>
              <a:rPr sz="2800" spc="-10" dirty="0">
                <a:latin typeface="Arial"/>
                <a:cs typeface="Arial"/>
              </a:rPr>
              <a:t>After </a:t>
            </a:r>
            <a:r>
              <a:rPr sz="2800" dirty="0">
                <a:latin typeface="Arial"/>
                <a:cs typeface="Arial"/>
              </a:rPr>
              <a:t>finding </a:t>
            </a:r>
            <a:r>
              <a:rPr sz="2800" spc="-10" dirty="0">
                <a:latin typeface="Arial"/>
                <a:cs typeface="Arial"/>
              </a:rPr>
              <a:t>evidence </a:t>
            </a:r>
            <a:r>
              <a:rPr sz="2800" spc="5" dirty="0">
                <a:latin typeface="Arial"/>
                <a:cs typeface="Arial"/>
              </a:rPr>
              <a:t>for </a:t>
            </a:r>
            <a:r>
              <a:rPr sz="2800" spc="-10" dirty="0">
                <a:latin typeface="Arial"/>
                <a:cs typeface="Arial"/>
              </a:rPr>
              <a:t>differences </a:t>
            </a:r>
            <a:r>
              <a:rPr sz="2800" spc="-5" dirty="0">
                <a:latin typeface="Arial"/>
                <a:cs typeface="Arial"/>
              </a:rPr>
              <a:t>among  </a:t>
            </a:r>
            <a:r>
              <a:rPr sz="2800" spc="-20" dirty="0">
                <a:latin typeface="Arial"/>
                <a:cs typeface="Arial"/>
              </a:rPr>
              <a:t>means </a:t>
            </a:r>
            <a:r>
              <a:rPr sz="2800" spc="10" dirty="0">
                <a:latin typeface="Arial"/>
                <a:cs typeface="Arial"/>
              </a:rPr>
              <a:t>with </a:t>
            </a:r>
            <a:r>
              <a:rPr sz="2800" spc="-45" dirty="0">
                <a:latin typeface="Arial"/>
                <a:cs typeface="Arial"/>
              </a:rPr>
              <a:t>ANOVA, </a:t>
            </a:r>
            <a:r>
              <a:rPr sz="2800" spc="-5" dirty="0">
                <a:latin typeface="Arial"/>
                <a:cs typeface="Arial"/>
              </a:rPr>
              <a:t>sometimes </a:t>
            </a:r>
            <a:r>
              <a:rPr sz="2800" dirty="0">
                <a:latin typeface="Arial"/>
                <a:cs typeface="Arial"/>
              </a:rPr>
              <a:t>we </a:t>
            </a:r>
            <a:r>
              <a:rPr sz="2800" spc="5" dirty="0">
                <a:latin typeface="Arial"/>
                <a:cs typeface="Arial"/>
              </a:rPr>
              <a:t>want </a:t>
            </a:r>
            <a:r>
              <a:rPr sz="2800" spc="20" dirty="0">
                <a:latin typeface="Arial"/>
                <a:cs typeface="Arial"/>
              </a:rPr>
              <a:t>to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know:</a:t>
            </a:r>
            <a:endParaRPr sz="2800" dirty="0">
              <a:latin typeface="Arial"/>
              <a:cs typeface="Arial"/>
            </a:endParaRPr>
          </a:p>
          <a:p>
            <a:endParaRPr sz="2800" dirty="0">
              <a:latin typeface="Arial"/>
              <a:cs typeface="Arial"/>
            </a:endParaRPr>
          </a:p>
          <a:p>
            <a:endParaRPr lang="en-US" sz="2800" i="1" spc="-10" dirty="0">
              <a:latin typeface="Arial"/>
              <a:cs typeface="Arial"/>
            </a:endParaRPr>
          </a:p>
          <a:p>
            <a:r>
              <a:rPr sz="2800" b="1" i="1" spc="-10" dirty="0">
                <a:latin typeface="Arial"/>
                <a:cs typeface="Arial"/>
              </a:rPr>
              <a:t>Which </a:t>
            </a:r>
            <a:r>
              <a:rPr sz="2800" b="1" i="1" spc="-5" dirty="0">
                <a:latin typeface="Arial"/>
                <a:cs typeface="Arial"/>
              </a:rPr>
              <a:t>groups </a:t>
            </a:r>
            <a:r>
              <a:rPr sz="2800" b="1" i="1" spc="-40" dirty="0">
                <a:latin typeface="Arial"/>
                <a:cs typeface="Arial"/>
              </a:rPr>
              <a:t>are </a:t>
            </a:r>
            <a:r>
              <a:rPr sz="2800" b="1" i="1" spc="-5" dirty="0">
                <a:latin typeface="Arial"/>
                <a:cs typeface="Arial"/>
              </a:rPr>
              <a:t>different </a:t>
            </a:r>
            <a:r>
              <a:rPr sz="2800" b="1" i="1" dirty="0">
                <a:latin typeface="Arial"/>
                <a:cs typeface="Arial"/>
              </a:rPr>
              <a:t>from </a:t>
            </a:r>
            <a:r>
              <a:rPr sz="2800" b="1" i="1" spc="5" dirty="0">
                <a:latin typeface="Arial"/>
                <a:cs typeface="Arial"/>
              </a:rPr>
              <a:t>which</a:t>
            </a:r>
            <a:r>
              <a:rPr sz="2800" b="1" i="1" spc="-30" dirty="0">
                <a:latin typeface="Arial"/>
                <a:cs typeface="Arial"/>
              </a:rPr>
              <a:t> </a:t>
            </a:r>
            <a:r>
              <a:rPr sz="2800" b="1" i="1" spc="-10" dirty="0">
                <a:latin typeface="Arial"/>
                <a:cs typeface="Arial"/>
              </a:rPr>
              <a:t>others?</a:t>
            </a:r>
            <a:endParaRPr lang="en-US" sz="2800" b="1" i="1" spc="-10" dirty="0">
              <a:latin typeface="Arial"/>
              <a:cs typeface="Arial"/>
            </a:endParaRPr>
          </a:p>
          <a:p>
            <a:endParaRPr lang="en-US" sz="2800" i="1" spc="-10" dirty="0">
              <a:latin typeface="Arial"/>
              <a:cs typeface="Arial"/>
            </a:endParaRPr>
          </a:p>
          <a:p>
            <a:r>
              <a:rPr lang="en-GB" sz="2800" spc="-25" dirty="0">
                <a:latin typeface="Arial"/>
                <a:cs typeface="Arial"/>
              </a:rPr>
              <a:t>One </a:t>
            </a:r>
            <a:r>
              <a:rPr lang="en-GB" sz="2800" spc="5" dirty="0">
                <a:latin typeface="Arial"/>
                <a:cs typeface="Arial"/>
              </a:rPr>
              <a:t>method for </a:t>
            </a:r>
            <a:r>
              <a:rPr lang="en-GB" sz="2800" dirty="0">
                <a:latin typeface="Arial"/>
                <a:cs typeface="Arial"/>
              </a:rPr>
              <a:t>this: </a:t>
            </a:r>
            <a:r>
              <a:rPr lang="en-GB" sz="2800" b="1" spc="-5" dirty="0">
                <a:latin typeface="Arial"/>
                <a:cs typeface="Arial"/>
              </a:rPr>
              <a:t>the </a:t>
            </a:r>
            <a:r>
              <a:rPr lang="en-GB" sz="2800" b="1" spc="-25" dirty="0">
                <a:latin typeface="Arial"/>
                <a:cs typeface="Arial"/>
              </a:rPr>
              <a:t>Tukey</a:t>
            </a:r>
            <a:r>
              <a:rPr lang="en-GB" sz="2800" b="1" spc="-80" dirty="0">
                <a:latin typeface="Arial"/>
                <a:cs typeface="Arial"/>
              </a:rPr>
              <a:t> </a:t>
            </a:r>
            <a:r>
              <a:rPr lang="en-GB" sz="2800" b="1" spc="5" dirty="0">
                <a:latin typeface="Arial"/>
                <a:cs typeface="Arial"/>
              </a:rPr>
              <a:t>test</a:t>
            </a:r>
          </a:p>
          <a:p>
            <a:endParaRPr lang="en-GB" sz="2800" spc="5" dirty="0">
              <a:latin typeface="Arial"/>
              <a:cs typeface="Arial"/>
            </a:endParaRPr>
          </a:p>
          <a:p>
            <a:r>
              <a:rPr lang="en-GB" sz="2800" spc="5" dirty="0">
                <a:latin typeface="Arial"/>
                <a:cs typeface="Arial"/>
              </a:rPr>
              <a:t>Tukey HSD </a:t>
            </a:r>
            <a:r>
              <a:rPr lang="en-GB" sz="1600" spc="5" dirty="0">
                <a:latin typeface="Arial"/>
                <a:cs typeface="Arial"/>
              </a:rPr>
              <a:t>[Honestly Significant Differences, balanced sample sizes]</a:t>
            </a:r>
          </a:p>
          <a:p>
            <a:endParaRPr lang="en-GB" sz="1600" spc="5" dirty="0">
              <a:latin typeface="Arial"/>
              <a:cs typeface="Arial"/>
            </a:endParaRPr>
          </a:p>
          <a:p>
            <a:r>
              <a:rPr lang="en-GB" sz="2800" spc="5" dirty="0">
                <a:latin typeface="Arial"/>
                <a:cs typeface="Arial"/>
              </a:rPr>
              <a:t>Tukey-Kramer </a:t>
            </a:r>
            <a:r>
              <a:rPr lang="en-GB" sz="1600" spc="5" dirty="0">
                <a:latin typeface="Arial"/>
                <a:cs typeface="Arial"/>
              </a:rPr>
              <a:t>[unbalanced sample sizes]</a:t>
            </a:r>
            <a:endParaRPr lang="en-GB" sz="1600" dirty="0">
              <a:latin typeface="Arial"/>
              <a:cs typeface="Arial"/>
            </a:endParaRPr>
          </a:p>
          <a:p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1464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371600" y="3124200"/>
            <a:ext cx="7130269" cy="217174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spcBef>
                <a:spcPts val="2075"/>
              </a:spcBef>
            </a:pPr>
            <a:r>
              <a:rPr sz="2800" spc="-35" dirty="0">
                <a:latin typeface="Arial"/>
                <a:cs typeface="Arial"/>
              </a:rPr>
              <a:t>Done after </a:t>
            </a:r>
            <a:r>
              <a:rPr sz="2800" spc="-25" dirty="0">
                <a:latin typeface="Arial"/>
                <a:cs typeface="Arial"/>
              </a:rPr>
              <a:t>finding </a:t>
            </a:r>
            <a:r>
              <a:rPr sz="2800" spc="-40" dirty="0">
                <a:latin typeface="Arial"/>
                <a:cs typeface="Arial"/>
              </a:rPr>
              <a:t>variation </a:t>
            </a:r>
            <a:r>
              <a:rPr sz="2800" spc="-15" dirty="0">
                <a:latin typeface="Arial"/>
                <a:cs typeface="Arial"/>
              </a:rPr>
              <a:t>among </a:t>
            </a:r>
            <a:r>
              <a:rPr sz="2800" spc="-10" dirty="0">
                <a:latin typeface="Arial"/>
                <a:cs typeface="Arial"/>
              </a:rPr>
              <a:t>groups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spc="-20" dirty="0">
                <a:latin typeface="Arial"/>
                <a:cs typeface="Arial"/>
              </a:rPr>
              <a:t>single-factor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ANOVA.</a:t>
            </a:r>
            <a:endParaRPr sz="2800" dirty="0">
              <a:latin typeface="Arial"/>
              <a:cs typeface="Arial"/>
            </a:endParaRPr>
          </a:p>
          <a:p>
            <a:pPr algn="ctr">
              <a:spcBef>
                <a:spcPts val="10"/>
              </a:spcBef>
            </a:pPr>
            <a:endParaRPr sz="2800" dirty="0">
              <a:latin typeface="Arial"/>
              <a:cs typeface="Arial"/>
            </a:endParaRPr>
          </a:p>
          <a:p>
            <a:pPr marL="12700" marR="208915" algn="ctr"/>
            <a:r>
              <a:rPr sz="2800" spc="-25" dirty="0">
                <a:latin typeface="Arial"/>
                <a:cs typeface="Arial"/>
              </a:rPr>
              <a:t>Compares </a:t>
            </a:r>
            <a:r>
              <a:rPr sz="2800" spc="-70" dirty="0">
                <a:latin typeface="Arial"/>
                <a:cs typeface="Arial"/>
              </a:rPr>
              <a:t>all </a:t>
            </a:r>
            <a:r>
              <a:rPr sz="2800" spc="-10" dirty="0">
                <a:latin typeface="Arial"/>
                <a:cs typeface="Arial"/>
              </a:rPr>
              <a:t>group </a:t>
            </a:r>
            <a:r>
              <a:rPr sz="2800" spc="-35" dirty="0">
                <a:latin typeface="Arial"/>
                <a:cs typeface="Arial"/>
              </a:rPr>
              <a:t>means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70" dirty="0">
                <a:latin typeface="Arial"/>
                <a:cs typeface="Arial"/>
              </a:rPr>
              <a:t>all </a:t>
            </a:r>
            <a:r>
              <a:rPr sz="2800" spc="-15" dirty="0">
                <a:latin typeface="Arial"/>
                <a:cs typeface="Arial"/>
              </a:rPr>
              <a:t>other </a:t>
            </a:r>
            <a:r>
              <a:rPr sz="2800" spc="-5" dirty="0">
                <a:latin typeface="Arial"/>
                <a:cs typeface="Arial"/>
              </a:rPr>
              <a:t>group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means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596C1-762E-4518-83D7-49885937D273}"/>
              </a:ext>
            </a:extLst>
          </p:cNvPr>
          <p:cNvSpPr txBox="1"/>
          <p:nvPr/>
        </p:nvSpPr>
        <p:spPr>
          <a:xfrm>
            <a:off x="1714500" y="1447800"/>
            <a:ext cx="6629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GB" sz="4400" spc="-80" dirty="0">
                <a:solidFill>
                  <a:srgbClr val="2F5597"/>
                </a:solidFill>
                <a:latin typeface="Arial"/>
                <a:cs typeface="Arial"/>
              </a:rPr>
              <a:t>When to do a Tukey 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test?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914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403920" y="2544123"/>
            <a:ext cx="3587679" cy="8549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01099"/>
              </a:lnSpc>
              <a:spcBef>
                <a:spcPts val="90"/>
              </a:spcBef>
            </a:pPr>
            <a:r>
              <a:rPr sz="2800" spc="-5" dirty="0">
                <a:latin typeface="Arial"/>
                <a:cs typeface="Arial"/>
              </a:rPr>
              <a:t>H</a:t>
            </a:r>
            <a:r>
              <a:rPr sz="2800" spc="-7" baseline="-18518" dirty="0">
                <a:latin typeface="Arial"/>
                <a:cs typeface="Arial"/>
              </a:rPr>
              <a:t>0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spc="-55" dirty="0">
                <a:latin typeface="Arial"/>
                <a:cs typeface="Arial"/>
              </a:rPr>
              <a:t>all </a:t>
            </a:r>
            <a:r>
              <a:rPr sz="2800" spc="-10" dirty="0">
                <a:latin typeface="Arial"/>
                <a:cs typeface="Arial"/>
              </a:rPr>
              <a:t>populations  </a:t>
            </a:r>
            <a:r>
              <a:rPr sz="2800" spc="-45" dirty="0">
                <a:latin typeface="Arial"/>
                <a:cs typeface="Arial"/>
              </a:rPr>
              <a:t>have </a:t>
            </a:r>
            <a:r>
              <a:rPr sz="2800" spc="-25" dirty="0">
                <a:latin typeface="Arial"/>
                <a:cs typeface="Arial"/>
              </a:rPr>
              <a:t>equal means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4777" y="5378023"/>
            <a:ext cx="4587423" cy="8549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01099"/>
              </a:lnSpc>
              <a:spcBef>
                <a:spcPts val="90"/>
              </a:spcBef>
            </a:pPr>
            <a:r>
              <a:rPr sz="2800" spc="-20" dirty="0">
                <a:latin typeface="Arial"/>
                <a:cs typeface="Arial"/>
              </a:rPr>
              <a:t>H</a:t>
            </a:r>
            <a:r>
              <a:rPr sz="2800" spc="-30" baseline="-18518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: </a:t>
            </a:r>
            <a:r>
              <a:rPr sz="2800" spc="-10" dirty="0">
                <a:latin typeface="Arial"/>
                <a:cs typeface="Arial"/>
              </a:rPr>
              <a:t>at </a:t>
            </a:r>
            <a:r>
              <a:rPr sz="2800" spc="-30" dirty="0">
                <a:latin typeface="Arial"/>
                <a:cs typeface="Arial"/>
              </a:rPr>
              <a:t>least </a:t>
            </a:r>
            <a:r>
              <a:rPr sz="2800" spc="-25" dirty="0">
                <a:latin typeface="Arial"/>
                <a:cs typeface="Arial"/>
              </a:rPr>
              <a:t>one </a:t>
            </a:r>
            <a:r>
              <a:rPr sz="2800" spc="-10" dirty="0">
                <a:latin typeface="Arial"/>
                <a:cs typeface="Arial"/>
              </a:rPr>
              <a:t>population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mean </a:t>
            </a:r>
            <a:r>
              <a:rPr sz="2800" spc="-45" dirty="0">
                <a:latin typeface="Arial"/>
                <a:cs typeface="Arial"/>
              </a:rPr>
              <a:t>is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different.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>
            <a:spLocks noChangeAspect="1"/>
          </p:cNvSpPr>
          <p:nvPr/>
        </p:nvSpPr>
        <p:spPr>
          <a:xfrm>
            <a:off x="990600" y="2031419"/>
            <a:ext cx="3673025" cy="2214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>
            <a:spLocks noChangeAspect="1"/>
          </p:cNvSpPr>
          <p:nvPr/>
        </p:nvSpPr>
        <p:spPr>
          <a:xfrm>
            <a:off x="1018946" y="5011320"/>
            <a:ext cx="3644679" cy="1588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B2827-2157-4281-B86D-FA45E505BBD8}"/>
              </a:ext>
            </a:extLst>
          </p:cNvPr>
          <p:cNvSpPr txBox="1"/>
          <p:nvPr/>
        </p:nvSpPr>
        <p:spPr>
          <a:xfrm>
            <a:off x="457200" y="685800"/>
            <a:ext cx="93385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marR="604520">
              <a:spcBef>
                <a:spcPts val="415"/>
              </a:spcBef>
            </a:pPr>
            <a:r>
              <a:rPr lang="en-GB" sz="4400" spc="-55" dirty="0">
                <a:solidFill>
                  <a:srgbClr val="2F5597"/>
                </a:solidFill>
                <a:latin typeface="Arial"/>
                <a:cs typeface="Arial"/>
              </a:rPr>
              <a:t>Null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hypothesis </a:t>
            </a: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lang="en-GB" sz="4400" spc="-35" dirty="0">
                <a:solidFill>
                  <a:srgbClr val="2F5597"/>
                </a:solidFill>
                <a:latin typeface="Arial"/>
                <a:cs typeface="Arial"/>
              </a:rPr>
              <a:t>simple </a:t>
            </a:r>
            <a:r>
              <a:rPr lang="en-GB" sz="4400" spc="-100" dirty="0">
                <a:solidFill>
                  <a:srgbClr val="2F5597"/>
                </a:solidFill>
                <a:latin typeface="Arial"/>
                <a:cs typeface="Arial"/>
              </a:rPr>
              <a:t>ANOVA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5912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685800" y="762000"/>
            <a:ext cx="57912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8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15" dirty="0">
                <a:solidFill>
                  <a:srgbClr val="2F5597"/>
                </a:solidFill>
                <a:latin typeface="Arial"/>
                <a:cs typeface="Arial"/>
              </a:rPr>
              <a:t>wood-wide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web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643" y="3733800"/>
            <a:ext cx="3356458" cy="187096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2000"/>
              </a:lnSpc>
              <a:spcBef>
                <a:spcPts val="90"/>
              </a:spcBef>
            </a:pPr>
            <a:r>
              <a:rPr sz="2400" spc="-65" dirty="0">
                <a:latin typeface="Arial"/>
                <a:cs typeface="Arial"/>
              </a:rPr>
              <a:t>Trees </a:t>
            </a:r>
            <a:r>
              <a:rPr sz="2400" spc="-35" dirty="0">
                <a:latin typeface="Arial"/>
                <a:cs typeface="Arial"/>
              </a:rPr>
              <a:t>(and </a:t>
            </a:r>
            <a:r>
              <a:rPr sz="2400" spc="-10" dirty="0">
                <a:latin typeface="Arial"/>
                <a:cs typeface="Arial"/>
              </a:rPr>
              <a:t>other </a:t>
            </a:r>
            <a:r>
              <a:rPr sz="2400" spc="-25" dirty="0">
                <a:latin typeface="Arial"/>
                <a:cs typeface="Arial"/>
              </a:rPr>
              <a:t>plants)  </a:t>
            </a:r>
            <a:r>
              <a:rPr sz="2400" spc="-40" dirty="0">
                <a:latin typeface="Arial"/>
                <a:cs typeface="Arial"/>
              </a:rPr>
              <a:t>are </a:t>
            </a:r>
            <a:r>
              <a:rPr sz="2400" spc="-10" dirty="0">
                <a:latin typeface="Arial"/>
                <a:cs typeface="Arial"/>
              </a:rPr>
              <a:t>often </a:t>
            </a:r>
            <a:r>
              <a:rPr sz="2400" spc="5" dirty="0">
                <a:latin typeface="Arial"/>
                <a:cs typeface="Arial"/>
              </a:rPr>
              <a:t>connected </a:t>
            </a:r>
            <a:r>
              <a:rPr sz="2400" dirty="0">
                <a:latin typeface="Arial"/>
                <a:cs typeface="Arial"/>
              </a:rPr>
              <a:t>by  roots </a:t>
            </a:r>
            <a:r>
              <a:rPr sz="2400" spc="-45" dirty="0">
                <a:latin typeface="Arial"/>
                <a:cs typeface="Arial"/>
              </a:rPr>
              <a:t>via </a:t>
            </a:r>
            <a:r>
              <a:rPr sz="2400" spc="-15" dirty="0">
                <a:latin typeface="Arial"/>
                <a:cs typeface="Arial"/>
              </a:rPr>
              <a:t>mycorrhizae,  </a:t>
            </a:r>
            <a:r>
              <a:rPr sz="2400" dirty="0">
                <a:latin typeface="Arial"/>
                <a:cs typeface="Arial"/>
              </a:rPr>
              <a:t>which </a:t>
            </a:r>
            <a:r>
              <a:rPr sz="2400" spc="-20" dirty="0">
                <a:latin typeface="Arial"/>
                <a:cs typeface="Arial"/>
              </a:rPr>
              <a:t>allow </a:t>
            </a:r>
            <a:r>
              <a:rPr sz="2400" spc="-10" dirty="0">
                <a:latin typeface="Arial"/>
                <a:cs typeface="Arial"/>
              </a:rPr>
              <a:t>the </a:t>
            </a:r>
            <a:r>
              <a:rPr sz="2400" spc="-15" dirty="0">
                <a:latin typeface="Arial"/>
                <a:cs typeface="Arial"/>
              </a:rPr>
              <a:t>exchange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resources.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>
            <a:spLocks noChangeAspect="1"/>
          </p:cNvSpPr>
          <p:nvPr/>
        </p:nvSpPr>
        <p:spPr>
          <a:xfrm>
            <a:off x="5029200" y="1828800"/>
            <a:ext cx="3733800" cy="5488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6657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768" y="619358"/>
            <a:ext cx="8966232" cy="207043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R="5080"/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Carbon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transfer 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between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birch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and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Douglas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fir:  </a:t>
            </a:r>
            <a:r>
              <a:rPr sz="4400" spc="-10" dirty="0">
                <a:solidFill>
                  <a:srgbClr val="993B30"/>
                </a:solidFill>
                <a:latin typeface="Arial"/>
                <a:cs typeface="Arial"/>
              </a:rPr>
              <a:t>Comparing </a:t>
            </a:r>
            <a:r>
              <a:rPr sz="4400" spc="-20" dirty="0">
                <a:solidFill>
                  <a:srgbClr val="993B30"/>
                </a:solidFill>
                <a:latin typeface="Arial"/>
                <a:cs typeface="Arial"/>
              </a:rPr>
              <a:t>effects </a:t>
            </a:r>
            <a:r>
              <a:rPr sz="4400" spc="-10" dirty="0">
                <a:solidFill>
                  <a:srgbClr val="993B30"/>
                </a:solidFill>
                <a:latin typeface="Arial"/>
                <a:cs typeface="Arial"/>
              </a:rPr>
              <a:t>of </a:t>
            </a:r>
            <a:r>
              <a:rPr sz="4400" spc="-20" dirty="0">
                <a:solidFill>
                  <a:srgbClr val="993B30"/>
                </a:solidFill>
                <a:latin typeface="Arial"/>
                <a:cs typeface="Arial"/>
              </a:rPr>
              <a:t>shading </a:t>
            </a:r>
            <a:r>
              <a:rPr sz="4400" spc="-10" dirty="0">
                <a:solidFill>
                  <a:srgbClr val="993B30"/>
                </a:solidFill>
                <a:latin typeface="Arial"/>
                <a:cs typeface="Arial"/>
              </a:rPr>
              <a:t>on</a:t>
            </a:r>
            <a:r>
              <a:rPr sz="4400" spc="100" dirty="0">
                <a:solidFill>
                  <a:srgbClr val="993B30"/>
                </a:solidFill>
                <a:latin typeface="Arial"/>
                <a:cs typeface="Arial"/>
              </a:rPr>
              <a:t> </a:t>
            </a:r>
            <a:r>
              <a:rPr sz="4400" spc="-40" dirty="0">
                <a:solidFill>
                  <a:srgbClr val="993B30"/>
                </a:solidFill>
                <a:latin typeface="Arial"/>
                <a:cs typeface="Arial"/>
              </a:rPr>
              <a:t>fir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158" y="3228045"/>
            <a:ext cx="868680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2800" spc="-25" dirty="0">
                <a:latin typeface="Arial"/>
                <a:cs typeface="Arial"/>
              </a:rPr>
              <a:t>Net amount </a:t>
            </a:r>
            <a:r>
              <a:rPr sz="2800" spc="-20" dirty="0">
                <a:latin typeface="Arial"/>
                <a:cs typeface="Arial"/>
              </a:rPr>
              <a:t>of carbon </a:t>
            </a:r>
            <a:r>
              <a:rPr sz="2800" spc="-35" dirty="0">
                <a:latin typeface="Arial"/>
                <a:cs typeface="Arial"/>
              </a:rPr>
              <a:t>transferred </a:t>
            </a:r>
            <a:r>
              <a:rPr sz="2800" spc="-30" dirty="0">
                <a:latin typeface="Arial"/>
                <a:cs typeface="Arial"/>
              </a:rPr>
              <a:t>from </a:t>
            </a:r>
            <a:r>
              <a:rPr sz="2800" spc="-25" dirty="0">
                <a:latin typeface="Arial"/>
                <a:cs typeface="Arial"/>
              </a:rPr>
              <a:t>birch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fir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8299" y="6629400"/>
            <a:ext cx="6781800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Times New Roman"/>
                <a:cs typeface="Times New Roman"/>
              </a:rPr>
              <a:t>Simard </a:t>
            </a:r>
            <a:r>
              <a:rPr sz="1400" spc="10" dirty="0">
                <a:latin typeface="Times New Roman"/>
                <a:cs typeface="Times New Roman"/>
              </a:rPr>
              <a:t>et al. </a:t>
            </a:r>
            <a:r>
              <a:rPr sz="1400" spc="15" dirty="0">
                <a:latin typeface="Times New Roman"/>
                <a:cs typeface="Times New Roman"/>
              </a:rPr>
              <a:t>(1997) </a:t>
            </a:r>
            <a:r>
              <a:rPr sz="1400" b="1" spc="15" dirty="0">
                <a:latin typeface="Times New Roman"/>
                <a:cs typeface="Times New Roman"/>
              </a:rPr>
              <a:t>Net </a:t>
            </a:r>
            <a:r>
              <a:rPr sz="1400" b="1" spc="10" dirty="0">
                <a:latin typeface="Times New Roman"/>
                <a:cs typeface="Times New Roman"/>
              </a:rPr>
              <a:t>transfer </a:t>
            </a:r>
            <a:r>
              <a:rPr sz="1400" b="1" spc="15" dirty="0">
                <a:latin typeface="Times New Roman"/>
                <a:cs typeface="Times New Roman"/>
              </a:rPr>
              <a:t>of carbon between ectomycorrhizal </a:t>
            </a:r>
            <a:r>
              <a:rPr sz="1400" b="1" spc="10" dirty="0">
                <a:latin typeface="Times New Roman"/>
                <a:cs typeface="Times New Roman"/>
              </a:rPr>
              <a:t>tree species in the field. </a:t>
            </a:r>
            <a:r>
              <a:rPr sz="1400" i="1" spc="-15" dirty="0">
                <a:latin typeface="Times New Roman"/>
                <a:cs typeface="Times New Roman"/>
              </a:rPr>
              <a:t>Nature</a:t>
            </a:r>
            <a:r>
              <a:rPr sz="1400" i="1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388:579-582.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D1B7A8-5792-4DFB-9FF0-3E0135405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962400"/>
            <a:ext cx="6441519" cy="240365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4885151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400" spc="-114" dirty="0"/>
              <a:t>ANOVA</a:t>
            </a:r>
            <a:r>
              <a:rPr sz="4400" spc="-80" dirty="0"/>
              <a:t> </a:t>
            </a:r>
            <a:r>
              <a:rPr sz="4400" spc="-45" dirty="0"/>
              <a:t>results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08375"/>
              </p:ext>
            </p:extLst>
          </p:nvPr>
        </p:nvGraphicFramePr>
        <p:xfrm>
          <a:off x="1219200" y="2438400"/>
          <a:ext cx="7315201" cy="3497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36099">
                <a:tc>
                  <a:txBody>
                    <a:bodyPr/>
                    <a:lstStyle/>
                    <a:p>
                      <a:pPr marL="44450" marR="25146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Source</a:t>
                      </a:r>
                      <a:r>
                        <a:rPr sz="2000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variation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540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714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477">
                <a:tc>
                  <a:txBody>
                    <a:bodyPr/>
                    <a:lstStyle/>
                    <a:p>
                      <a:pPr marL="44450" marR="11303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Groups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(t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eat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470.704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235.352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8.784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0.004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373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45" dirty="0">
                          <a:latin typeface="Arial"/>
                          <a:cs typeface="Arial"/>
                        </a:rPr>
                        <a:t>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321.512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26.792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373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Total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792.216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0595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38200" y="990600"/>
            <a:ext cx="70104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Order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group</a:t>
            </a:r>
            <a:r>
              <a:rPr sz="440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means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ECBDC0-7F89-4F58-8C7A-838475CB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59" y="2971800"/>
            <a:ext cx="6925881" cy="22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21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609600" y="723177"/>
            <a:ext cx="8839200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Null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hypotheses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</a:t>
            </a:r>
            <a:r>
              <a:rPr sz="4400" spc="1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Tukey-Kramer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9D0262-A4F8-4ED9-9CD2-3573D2D75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590800"/>
            <a:ext cx="4035480" cy="34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165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349469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/>
            <a:r>
              <a:rPr sz="4400" spc="-60" dirty="0"/>
              <a:t>Why </a:t>
            </a:r>
            <a:r>
              <a:rPr sz="4400" dirty="0"/>
              <a:t>not </a:t>
            </a:r>
            <a:r>
              <a:rPr sz="4400" spc="-50" dirty="0"/>
              <a:t>use </a:t>
            </a:r>
            <a:r>
              <a:rPr sz="4400" spc="-75" dirty="0"/>
              <a:t>a </a:t>
            </a:r>
            <a:r>
              <a:rPr sz="4400" spc="-55" dirty="0"/>
              <a:t>series </a:t>
            </a:r>
            <a:r>
              <a:rPr sz="4400" spc="-20" dirty="0"/>
              <a:t>of </a:t>
            </a:r>
            <a:r>
              <a:rPr sz="4400" spc="45" dirty="0"/>
              <a:t>two-</a:t>
            </a:r>
            <a:r>
              <a:rPr sz="4400" spc="-35" dirty="0"/>
              <a:t>sample</a:t>
            </a:r>
            <a:r>
              <a:rPr sz="4400" spc="10" dirty="0"/>
              <a:t> </a:t>
            </a:r>
            <a:r>
              <a:rPr sz="4400" i="1" dirty="0">
                <a:latin typeface="Arial"/>
                <a:cs typeface="Arial"/>
              </a:rPr>
              <a:t>t</a:t>
            </a:r>
            <a:r>
              <a:rPr sz="4400" dirty="0"/>
              <a:t>-tests?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667000"/>
            <a:ext cx="8839200" cy="34741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910">
              <a:lnSpc>
                <a:spcPct val="101899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Multiple </a:t>
            </a:r>
            <a:r>
              <a:rPr sz="2800" dirty="0">
                <a:latin typeface="Arial"/>
                <a:cs typeface="Arial"/>
              </a:rPr>
              <a:t>comparisons </a:t>
            </a:r>
            <a:r>
              <a:rPr sz="2800" spc="5" dirty="0">
                <a:latin typeface="Arial"/>
                <a:cs typeface="Arial"/>
              </a:rPr>
              <a:t>would </a:t>
            </a:r>
            <a:r>
              <a:rPr sz="2800" spc="-15" dirty="0">
                <a:latin typeface="Arial"/>
                <a:cs typeface="Arial"/>
              </a:rPr>
              <a:t>cause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i="1" spc="10" dirty="0">
                <a:latin typeface="Arial"/>
                <a:cs typeface="Arial"/>
              </a:rPr>
              <a:t>t</a:t>
            </a:r>
            <a:r>
              <a:rPr sz="2800" spc="10" dirty="0">
                <a:latin typeface="Arial"/>
                <a:cs typeface="Arial"/>
              </a:rPr>
              <a:t>-tests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20" dirty="0">
                <a:latin typeface="Arial"/>
                <a:cs typeface="Arial"/>
              </a:rPr>
              <a:t>reject </a:t>
            </a:r>
            <a:r>
              <a:rPr sz="2800" spc="15" dirty="0">
                <a:latin typeface="Arial"/>
                <a:cs typeface="Arial"/>
              </a:rPr>
              <a:t>too </a:t>
            </a:r>
            <a:r>
              <a:rPr sz="2800" spc="-20" dirty="0">
                <a:latin typeface="Arial"/>
                <a:cs typeface="Arial"/>
              </a:rPr>
              <a:t>many </a:t>
            </a:r>
            <a:r>
              <a:rPr sz="2800" spc="-10" dirty="0">
                <a:latin typeface="Arial"/>
                <a:cs typeface="Arial"/>
              </a:rPr>
              <a:t>true </a:t>
            </a:r>
            <a:r>
              <a:rPr sz="2800" spc="-35" dirty="0">
                <a:latin typeface="Arial"/>
                <a:cs typeface="Arial"/>
              </a:rPr>
              <a:t>null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hypotheses.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25" dirty="0">
                <a:latin typeface="Arial"/>
                <a:cs typeface="Arial"/>
              </a:rPr>
              <a:t>Tukey-Kramer </a:t>
            </a:r>
            <a:r>
              <a:rPr sz="2800" spc="-10" dirty="0">
                <a:latin typeface="Arial"/>
                <a:cs typeface="Arial"/>
              </a:rPr>
              <a:t>adjusts for the </a:t>
            </a:r>
            <a:r>
              <a:rPr sz="2800" spc="-5" dirty="0">
                <a:latin typeface="Arial"/>
                <a:cs typeface="Arial"/>
              </a:rPr>
              <a:t>number of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tests.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Arial"/>
              <a:cs typeface="Arial"/>
            </a:endParaRPr>
          </a:p>
          <a:p>
            <a:pPr marL="12700" marR="179705">
              <a:lnSpc>
                <a:spcPct val="102099"/>
              </a:lnSpc>
              <a:spcBef>
                <a:spcPts val="5"/>
              </a:spcBef>
            </a:pPr>
            <a:r>
              <a:rPr sz="2800" spc="-25" dirty="0">
                <a:latin typeface="Arial"/>
                <a:cs typeface="Arial"/>
              </a:rPr>
              <a:t>Tukey-Kramer also </a:t>
            </a:r>
            <a:r>
              <a:rPr sz="2800" spc="-20" dirty="0">
                <a:latin typeface="Arial"/>
                <a:cs typeface="Arial"/>
              </a:rPr>
              <a:t>uses </a:t>
            </a:r>
            <a:r>
              <a:rPr sz="2800" spc="-15" dirty="0">
                <a:latin typeface="Arial"/>
                <a:cs typeface="Arial"/>
              </a:rPr>
              <a:t>information </a:t>
            </a:r>
            <a:r>
              <a:rPr sz="2800" spc="5" dirty="0">
                <a:latin typeface="Arial"/>
                <a:cs typeface="Arial"/>
              </a:rPr>
              <a:t>about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25" dirty="0">
                <a:latin typeface="Arial"/>
                <a:cs typeface="Arial"/>
              </a:rPr>
              <a:t>variance </a:t>
            </a:r>
            <a:r>
              <a:rPr sz="2800" spc="-10" dirty="0">
                <a:latin typeface="Arial"/>
                <a:cs typeface="Arial"/>
              </a:rPr>
              <a:t>within </a:t>
            </a:r>
            <a:r>
              <a:rPr sz="2800" spc="-5" dirty="0">
                <a:latin typeface="Arial"/>
                <a:cs typeface="Arial"/>
              </a:rPr>
              <a:t>groups </a:t>
            </a:r>
            <a:r>
              <a:rPr sz="2800" spc="-10" dirty="0">
                <a:latin typeface="Arial"/>
                <a:cs typeface="Arial"/>
              </a:rPr>
              <a:t>from </a:t>
            </a:r>
            <a:r>
              <a:rPr sz="2800" spc="-45" dirty="0">
                <a:latin typeface="Arial"/>
                <a:cs typeface="Arial"/>
              </a:rPr>
              <a:t>all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data, </a:t>
            </a:r>
            <a:r>
              <a:rPr sz="2800" dirty="0">
                <a:latin typeface="Arial"/>
                <a:cs typeface="Arial"/>
              </a:rPr>
              <a:t>so </a:t>
            </a:r>
            <a:r>
              <a:rPr sz="2800" spc="-10" dirty="0">
                <a:latin typeface="Arial"/>
                <a:cs typeface="Arial"/>
              </a:rPr>
              <a:t>it </a:t>
            </a:r>
            <a:r>
              <a:rPr sz="2800" spc="-25" dirty="0">
                <a:latin typeface="Arial"/>
                <a:cs typeface="Arial"/>
              </a:rPr>
              <a:t>has </a:t>
            </a:r>
            <a:r>
              <a:rPr sz="2800" spc="-10" dirty="0">
                <a:latin typeface="Arial"/>
                <a:cs typeface="Arial"/>
              </a:rPr>
              <a:t>more </a:t>
            </a:r>
            <a:r>
              <a:rPr sz="2800" spc="10" dirty="0">
                <a:latin typeface="Arial"/>
                <a:cs typeface="Arial"/>
              </a:rPr>
              <a:t>power </a:t>
            </a:r>
            <a:r>
              <a:rPr sz="2800" spc="-10" dirty="0">
                <a:latin typeface="Arial"/>
                <a:cs typeface="Arial"/>
              </a:rPr>
              <a:t>than </a:t>
            </a:r>
            <a:r>
              <a:rPr sz="2800" spc="-40" dirty="0">
                <a:latin typeface="Arial"/>
                <a:cs typeface="Arial"/>
              </a:rPr>
              <a:t>a </a:t>
            </a:r>
            <a:r>
              <a:rPr sz="2800" i="1" spc="15" dirty="0">
                <a:latin typeface="Arial"/>
                <a:cs typeface="Arial"/>
              </a:rPr>
              <a:t>t</a:t>
            </a:r>
            <a:r>
              <a:rPr sz="2800" spc="15" dirty="0">
                <a:latin typeface="Arial"/>
                <a:cs typeface="Arial"/>
              </a:rPr>
              <a:t>-test </a:t>
            </a:r>
            <a:r>
              <a:rPr sz="2800" dirty="0">
                <a:latin typeface="Arial"/>
                <a:cs typeface="Arial"/>
              </a:rPr>
              <a:t>with </a:t>
            </a:r>
            <a:r>
              <a:rPr sz="2800" spc="-40" dirty="0">
                <a:latin typeface="Arial"/>
                <a:cs typeface="Arial"/>
              </a:rPr>
              <a:t>a </a:t>
            </a:r>
            <a:r>
              <a:rPr sz="2800" spc="-15" dirty="0">
                <a:latin typeface="Arial"/>
                <a:cs typeface="Arial"/>
              </a:rPr>
              <a:t>Bonferroni</a:t>
            </a:r>
            <a:r>
              <a:rPr sz="2800" spc="-5" dirty="0">
                <a:latin typeface="Arial"/>
                <a:cs typeface="Arial"/>
              </a:rPr>
              <a:t> correction.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0072" y="762000"/>
            <a:ext cx="5945527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400" spc="-55" dirty="0">
                <a:solidFill>
                  <a:srgbClr val="2F5597"/>
                </a:solidFill>
                <a:latin typeface="Arial"/>
                <a:cs typeface="Arial"/>
              </a:rPr>
              <a:t>Tukey-Kramer r</a:t>
            </a: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esults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F9BC5A-5834-4E0D-9AF9-30C3D4E7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90800"/>
            <a:ext cx="9195386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757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1D6CB75-D121-4E5E-9F9C-1AD7F4387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09800"/>
            <a:ext cx="6400800" cy="4972665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60E46852-52A2-4EE6-849A-0CB5D8DC11D0}"/>
              </a:ext>
            </a:extLst>
          </p:cNvPr>
          <p:cNvSpPr txBox="1"/>
          <p:nvPr/>
        </p:nvSpPr>
        <p:spPr>
          <a:xfrm>
            <a:off x="760072" y="762000"/>
            <a:ext cx="5945527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400" spc="-55" dirty="0">
                <a:solidFill>
                  <a:srgbClr val="2F5597"/>
                </a:solidFill>
                <a:latin typeface="Arial"/>
                <a:cs typeface="Arial"/>
              </a:rPr>
              <a:t>Tukey-Kramer plot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9381" y="2590800"/>
            <a:ext cx="2901315" cy="112659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ctr">
              <a:spcBef>
                <a:spcPts val="145"/>
              </a:spcBef>
            </a:pPr>
            <a:r>
              <a:rPr sz="2400" spc="-35" dirty="0">
                <a:solidFill>
                  <a:srgbClr val="C55A11"/>
                </a:solidFill>
                <a:latin typeface="Arial"/>
                <a:cs typeface="Arial"/>
              </a:rPr>
              <a:t>Groups </a:t>
            </a:r>
            <a:r>
              <a:rPr sz="2400" spc="-20" dirty="0">
                <a:solidFill>
                  <a:srgbClr val="C55A11"/>
                </a:solidFill>
                <a:latin typeface="Arial"/>
                <a:cs typeface="Arial"/>
              </a:rPr>
              <a:t>which cannot </a:t>
            </a:r>
            <a:r>
              <a:rPr sz="2400" spc="-25" dirty="0">
                <a:solidFill>
                  <a:srgbClr val="C55A11"/>
                </a:solidFill>
                <a:latin typeface="Arial"/>
                <a:cs typeface="Arial"/>
              </a:rPr>
              <a:t>be </a:t>
            </a:r>
            <a:r>
              <a:rPr sz="2400" spc="-30" dirty="0">
                <a:solidFill>
                  <a:srgbClr val="C55A11"/>
                </a:solidFill>
                <a:latin typeface="Arial"/>
                <a:cs typeface="Arial"/>
              </a:rPr>
              <a:t>distinguished </a:t>
            </a:r>
            <a:r>
              <a:rPr sz="2400" spc="-50" dirty="0">
                <a:solidFill>
                  <a:srgbClr val="C55A11"/>
                </a:solidFill>
                <a:latin typeface="Arial"/>
                <a:cs typeface="Arial"/>
              </a:rPr>
              <a:t>share </a:t>
            </a:r>
            <a:r>
              <a:rPr sz="2400" spc="-25" dirty="0">
                <a:solidFill>
                  <a:srgbClr val="C55A11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same</a:t>
            </a:r>
            <a:r>
              <a:rPr sz="2400" spc="-1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letter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52A5BD-56AA-4F9E-BC42-D899E852D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02" y="892138"/>
            <a:ext cx="1905098" cy="12764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430F22-1480-47DA-A151-FFBB59AFD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696" y="961992"/>
            <a:ext cx="1530429" cy="11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51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>
            <a:spLocks noChangeAspect="1"/>
          </p:cNvSpPr>
          <p:nvPr/>
        </p:nvSpPr>
        <p:spPr>
          <a:xfrm>
            <a:off x="381000" y="2823794"/>
            <a:ext cx="5115517" cy="428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24199" y="2057400"/>
            <a:ext cx="358140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400" spc="-10" dirty="0">
                <a:latin typeface="Arial"/>
                <a:cs typeface="Arial"/>
              </a:rPr>
              <a:t>An </a:t>
            </a:r>
            <a:r>
              <a:rPr sz="2400" spc="-10" dirty="0">
                <a:latin typeface="Arial"/>
                <a:cs typeface="Arial"/>
              </a:rPr>
              <a:t>imaginary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example: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0871" y="3328582"/>
            <a:ext cx="1989455" cy="1368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24300"/>
              </a:lnSpc>
              <a:spcBef>
                <a:spcPts val="95"/>
              </a:spcBef>
            </a:pPr>
            <a:r>
              <a:rPr sz="2400" i="1" spc="45" dirty="0">
                <a:latin typeface="Times New Roman"/>
                <a:cs typeface="Times New Roman"/>
              </a:rPr>
              <a:t>H</a:t>
            </a:r>
            <a:r>
              <a:rPr sz="2400" spc="67" baseline="-23391" dirty="0">
                <a:latin typeface="Times New Roman"/>
                <a:cs typeface="Times New Roman"/>
              </a:rPr>
              <a:t>0 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i="1" spc="-35" dirty="0">
                <a:latin typeface="Symbol"/>
                <a:cs typeface="Symbol"/>
              </a:rPr>
              <a:t></a:t>
            </a:r>
            <a:r>
              <a:rPr sz="2400" spc="-52" baseline="-23391" dirty="0">
                <a:latin typeface="Times New Roman"/>
                <a:cs typeface="Times New Roman"/>
              </a:rPr>
              <a:t>1 </a:t>
            </a:r>
            <a:r>
              <a:rPr sz="2400" spc="-10" dirty="0">
                <a:latin typeface="Symbol"/>
                <a:cs typeface="Symbol"/>
              </a:rPr>
              <a:t>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45" dirty="0">
                <a:latin typeface="Symbol"/>
                <a:cs typeface="Symbol"/>
              </a:rPr>
              <a:t></a:t>
            </a:r>
            <a:r>
              <a:rPr sz="2400" spc="67" baseline="-23391" dirty="0">
                <a:latin typeface="Times New Roman"/>
                <a:cs typeface="Times New Roman"/>
              </a:rPr>
              <a:t>2  </a:t>
            </a:r>
            <a:endParaRPr lang="en-US" sz="2400" spc="67" baseline="-23391" dirty="0">
              <a:latin typeface="Times New Roman"/>
              <a:cs typeface="Times New Roman"/>
            </a:endParaRPr>
          </a:p>
          <a:p>
            <a:pPr marL="38100" marR="30480" algn="just">
              <a:lnSpc>
                <a:spcPct val="124300"/>
              </a:lnSpc>
              <a:spcBef>
                <a:spcPts val="95"/>
              </a:spcBef>
            </a:pPr>
            <a:r>
              <a:rPr sz="2400" i="1" spc="45" dirty="0">
                <a:latin typeface="Times New Roman"/>
                <a:cs typeface="Times New Roman"/>
              </a:rPr>
              <a:t>H</a:t>
            </a:r>
            <a:r>
              <a:rPr sz="2400" spc="67" baseline="-23391" dirty="0">
                <a:latin typeface="Times New Roman"/>
                <a:cs typeface="Times New Roman"/>
              </a:rPr>
              <a:t>0 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i="1" spc="-35" dirty="0">
                <a:latin typeface="Symbol"/>
                <a:cs typeface="Symbol"/>
              </a:rPr>
              <a:t></a:t>
            </a:r>
            <a:r>
              <a:rPr sz="2400" spc="-52" baseline="-23391" dirty="0">
                <a:latin typeface="Times New Roman"/>
                <a:cs typeface="Times New Roman"/>
              </a:rPr>
              <a:t>1 </a:t>
            </a:r>
            <a:r>
              <a:rPr sz="2400" spc="-10" dirty="0">
                <a:latin typeface="Symbol"/>
                <a:cs typeface="Symbol"/>
              </a:rPr>
              <a:t>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45" dirty="0">
                <a:latin typeface="Symbol"/>
                <a:cs typeface="Symbol"/>
              </a:rPr>
              <a:t></a:t>
            </a:r>
            <a:r>
              <a:rPr sz="2400" spc="67" baseline="-23391" dirty="0">
                <a:latin typeface="Times New Roman"/>
                <a:cs typeface="Times New Roman"/>
              </a:rPr>
              <a:t>3  </a:t>
            </a:r>
            <a:endParaRPr lang="en-US" sz="2400" spc="67" baseline="-23391" dirty="0">
              <a:latin typeface="Times New Roman"/>
              <a:cs typeface="Times New Roman"/>
            </a:endParaRPr>
          </a:p>
          <a:p>
            <a:pPr marL="38100" marR="30480" algn="just">
              <a:lnSpc>
                <a:spcPct val="124300"/>
              </a:lnSpc>
              <a:spcBef>
                <a:spcPts val="95"/>
              </a:spcBef>
            </a:pPr>
            <a:r>
              <a:rPr sz="2400" i="1" spc="45" dirty="0">
                <a:latin typeface="Times New Roman"/>
                <a:cs typeface="Times New Roman"/>
              </a:rPr>
              <a:t>H</a:t>
            </a:r>
            <a:r>
              <a:rPr sz="2400" spc="67" baseline="-23391" dirty="0">
                <a:latin typeface="Times New Roman"/>
                <a:cs typeface="Times New Roman"/>
              </a:rPr>
              <a:t>0 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i="1" spc="35" dirty="0">
                <a:latin typeface="Symbol"/>
                <a:cs typeface="Symbol"/>
              </a:rPr>
              <a:t></a:t>
            </a:r>
            <a:r>
              <a:rPr sz="2400" spc="52" baseline="-23391" dirty="0">
                <a:latin typeface="Times New Roman"/>
                <a:cs typeface="Times New Roman"/>
              </a:rPr>
              <a:t>2 </a:t>
            </a:r>
            <a:r>
              <a:rPr sz="2400" spc="-10" dirty="0">
                <a:latin typeface="Symbol"/>
                <a:cs typeface="Symbol"/>
              </a:rPr>
              <a:t>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i="1" spc="45" dirty="0">
                <a:latin typeface="Symbol"/>
                <a:cs typeface="Symbol"/>
              </a:rPr>
              <a:t></a:t>
            </a:r>
            <a:r>
              <a:rPr sz="2400" spc="67" baseline="-23391" dirty="0">
                <a:latin typeface="Times New Roman"/>
                <a:cs typeface="Times New Roman"/>
              </a:rPr>
              <a:t>3</a:t>
            </a:r>
            <a:endParaRPr sz="2400" baseline="-23391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5200" y="3389465"/>
            <a:ext cx="2254305" cy="135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0" dirty="0">
                <a:solidFill>
                  <a:srgbClr val="C55A11"/>
                </a:solidFill>
                <a:latin typeface="Arial"/>
                <a:cs typeface="Arial"/>
              </a:rPr>
              <a:t>Cannot</a:t>
            </a:r>
            <a:r>
              <a:rPr sz="2400" spc="-7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55A11"/>
                </a:solidFill>
                <a:latin typeface="Arial"/>
                <a:cs typeface="Arial"/>
              </a:rPr>
              <a:t>reject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400" spc="-10" dirty="0">
                <a:solidFill>
                  <a:srgbClr val="C55A11"/>
                </a:solidFill>
                <a:latin typeface="Arial"/>
                <a:cs typeface="Arial"/>
              </a:rPr>
              <a:t>Reject</a:t>
            </a:r>
            <a:endParaRPr lang="en-US" sz="2400" spc="-10" dirty="0">
              <a:solidFill>
                <a:srgbClr val="C55A11"/>
              </a:solidFill>
              <a:latin typeface="Arial"/>
              <a:cs typeface="Arial"/>
            </a:endParaRPr>
          </a:p>
          <a:p>
            <a:pPr marL="12700">
              <a:spcBef>
                <a:spcPts val="925"/>
              </a:spcBef>
            </a:pPr>
            <a:r>
              <a:rPr lang="en-GB" sz="2400" spc="-10" dirty="0">
                <a:solidFill>
                  <a:srgbClr val="C55A11"/>
                </a:solidFill>
                <a:latin typeface="Arial"/>
                <a:cs typeface="Arial"/>
              </a:rPr>
              <a:t>Cannot</a:t>
            </a:r>
            <a:r>
              <a:rPr lang="en-GB" sz="2400" spc="-7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lang="en-GB" sz="2400" spc="-10" dirty="0">
                <a:solidFill>
                  <a:srgbClr val="C55A11"/>
                </a:solidFill>
                <a:latin typeface="Arial"/>
                <a:cs typeface="Arial"/>
              </a:rPr>
              <a:t>reject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A501315A-8DD2-4C49-A718-8F2AF019A37B}"/>
              </a:ext>
            </a:extLst>
          </p:cNvPr>
          <p:cNvSpPr txBox="1"/>
          <p:nvPr/>
        </p:nvSpPr>
        <p:spPr>
          <a:xfrm>
            <a:off x="760072" y="762000"/>
            <a:ext cx="5945527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400" spc="-55" dirty="0">
                <a:solidFill>
                  <a:srgbClr val="2F5597"/>
                </a:solidFill>
                <a:latin typeface="Arial"/>
                <a:cs typeface="Arial"/>
              </a:rPr>
              <a:t>Tukey-Kramer plot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72524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552700"/>
            <a:ext cx="8534400" cy="2667000"/>
          </a:xfrm>
          <a:custGeom>
            <a:avLst/>
            <a:gdLst/>
            <a:ahLst/>
            <a:cxnLst/>
            <a:rect l="l" t="t" r="r" b="b"/>
            <a:pathLst>
              <a:path w="4017645" h="774064">
                <a:moveTo>
                  <a:pt x="4017247" y="0"/>
                </a:moveTo>
                <a:lnTo>
                  <a:pt x="0" y="0"/>
                </a:lnTo>
                <a:lnTo>
                  <a:pt x="0" y="774050"/>
                </a:lnTo>
                <a:lnTo>
                  <a:pt x="4017247" y="774050"/>
                </a:lnTo>
                <a:lnTo>
                  <a:pt x="401724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95400" y="3009900"/>
            <a:ext cx="7543800" cy="1743426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ctr">
              <a:spcBef>
                <a:spcPts val="155"/>
              </a:spcBef>
            </a:pPr>
            <a:r>
              <a:rPr sz="2800" spc="-25" dirty="0">
                <a:latin typeface="Arial"/>
                <a:cs typeface="Arial"/>
              </a:rPr>
              <a:t>With the </a:t>
            </a:r>
            <a:r>
              <a:rPr sz="2800" spc="-45" dirty="0">
                <a:latin typeface="Arial"/>
                <a:cs typeface="Arial"/>
              </a:rPr>
              <a:t>Tukey-Kramer </a:t>
            </a:r>
            <a:r>
              <a:rPr sz="2800" spc="-15" dirty="0">
                <a:latin typeface="Arial"/>
                <a:cs typeface="Arial"/>
              </a:rPr>
              <a:t>method, </a:t>
            </a:r>
            <a:r>
              <a:rPr sz="2800" spc="-25" dirty="0">
                <a:latin typeface="Arial"/>
                <a:cs typeface="Arial"/>
              </a:rPr>
              <a:t>the probability </a:t>
            </a:r>
            <a:r>
              <a:rPr sz="2800" spc="-20" dirty="0">
                <a:latin typeface="Arial"/>
                <a:cs typeface="Arial"/>
              </a:rPr>
              <a:t>of </a:t>
            </a:r>
            <a:r>
              <a:rPr sz="2800" spc="-30" dirty="0">
                <a:latin typeface="Arial"/>
                <a:cs typeface="Arial"/>
              </a:rPr>
              <a:t>making </a:t>
            </a:r>
            <a:r>
              <a:rPr sz="2800" spc="-20" dirty="0">
                <a:latin typeface="Arial"/>
                <a:cs typeface="Arial"/>
              </a:rPr>
              <a:t>at </a:t>
            </a:r>
            <a:r>
              <a:rPr sz="2800" spc="-35" dirty="0">
                <a:latin typeface="Arial"/>
                <a:cs typeface="Arial"/>
              </a:rPr>
              <a:t>least one </a:t>
            </a:r>
            <a:r>
              <a:rPr sz="2800" spc="-80" dirty="0">
                <a:latin typeface="Arial"/>
                <a:cs typeface="Arial"/>
              </a:rPr>
              <a:t>Type </a:t>
            </a:r>
            <a:r>
              <a:rPr sz="2800" spc="-5" dirty="0">
                <a:latin typeface="Arial"/>
                <a:cs typeface="Arial"/>
              </a:rPr>
              <a:t>1 </a:t>
            </a:r>
            <a:r>
              <a:rPr sz="2800" spc="-40" dirty="0">
                <a:latin typeface="Arial"/>
                <a:cs typeface="Arial"/>
              </a:rPr>
              <a:t>error </a:t>
            </a:r>
            <a:r>
              <a:rPr sz="2800" spc="-20" dirty="0">
                <a:latin typeface="Arial"/>
                <a:cs typeface="Arial"/>
              </a:rPr>
              <a:t>throughout </a:t>
            </a:r>
            <a:r>
              <a:rPr sz="2800" spc="-25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course </a:t>
            </a:r>
            <a:r>
              <a:rPr sz="2800" spc="-20" dirty="0">
                <a:latin typeface="Arial"/>
                <a:cs typeface="Arial"/>
              </a:rPr>
              <a:t>of </a:t>
            </a:r>
            <a:r>
              <a:rPr sz="2800" spc="-25" dirty="0">
                <a:latin typeface="Arial"/>
                <a:cs typeface="Arial"/>
              </a:rPr>
              <a:t>testing </a:t>
            </a:r>
            <a:r>
              <a:rPr sz="2800" spc="-50" dirty="0">
                <a:latin typeface="Arial"/>
                <a:cs typeface="Arial"/>
              </a:rPr>
              <a:t>all </a:t>
            </a:r>
            <a:r>
              <a:rPr sz="2800" spc="-35" dirty="0">
                <a:latin typeface="Arial"/>
                <a:cs typeface="Arial"/>
              </a:rPr>
              <a:t>pairs </a:t>
            </a:r>
            <a:r>
              <a:rPr sz="2800" spc="-20" dirty="0">
                <a:latin typeface="Arial"/>
                <a:cs typeface="Arial"/>
              </a:rPr>
              <a:t>of </a:t>
            </a:r>
            <a:r>
              <a:rPr sz="2800" spc="-40" dirty="0">
                <a:latin typeface="Arial"/>
                <a:cs typeface="Arial"/>
              </a:rPr>
              <a:t>means is </a:t>
            </a:r>
            <a:r>
              <a:rPr sz="2800" spc="-25" dirty="0">
                <a:latin typeface="Arial"/>
                <a:cs typeface="Arial"/>
              </a:rPr>
              <a:t>no </a:t>
            </a:r>
            <a:r>
              <a:rPr sz="2800" spc="-35" dirty="0">
                <a:latin typeface="Arial"/>
                <a:cs typeface="Arial"/>
              </a:rPr>
              <a:t>greater </a:t>
            </a:r>
            <a:r>
              <a:rPr sz="2800" spc="-30" dirty="0">
                <a:latin typeface="Arial"/>
                <a:cs typeface="Arial"/>
              </a:rPr>
              <a:t>than </a:t>
            </a:r>
            <a:r>
              <a:rPr sz="2800" spc="-25" dirty="0">
                <a:latin typeface="Arial"/>
                <a:cs typeface="Arial"/>
              </a:rPr>
              <a:t>the </a:t>
            </a:r>
            <a:r>
              <a:rPr sz="2800" spc="-35" dirty="0">
                <a:latin typeface="Arial"/>
                <a:cs typeface="Arial"/>
              </a:rPr>
              <a:t>significance </a:t>
            </a:r>
            <a:r>
              <a:rPr sz="2800" spc="-55" dirty="0">
                <a:latin typeface="Arial"/>
                <a:cs typeface="Arial"/>
              </a:rPr>
              <a:t>level</a:t>
            </a:r>
            <a:r>
              <a:rPr sz="2800" spc="185" dirty="0">
                <a:latin typeface="Arial"/>
                <a:cs typeface="Arial"/>
              </a:rPr>
              <a:t> </a:t>
            </a:r>
            <a:r>
              <a:rPr lang="en-GB" sz="2800" i="1" spc="-10" dirty="0">
                <a:latin typeface="Symbol"/>
                <a:cs typeface="Symbol"/>
              </a:rPr>
              <a:t>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85434FE-0286-4EAC-A758-8ABB474F8577}"/>
              </a:ext>
            </a:extLst>
          </p:cNvPr>
          <p:cNvSpPr txBox="1"/>
          <p:nvPr/>
        </p:nvSpPr>
        <p:spPr>
          <a:xfrm>
            <a:off x="685800" y="762000"/>
            <a:ext cx="8993528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400" spc="-55" dirty="0">
                <a:solidFill>
                  <a:srgbClr val="2F5597"/>
                </a:solidFill>
                <a:latin typeface="Arial"/>
                <a:cs typeface="Arial"/>
              </a:rPr>
              <a:t>Tukey-Kramer take home message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0" y="3352800"/>
            <a:ext cx="6248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spcBef>
                <a:spcPts val="95"/>
              </a:spcBef>
            </a:pPr>
            <a:r>
              <a:rPr sz="2800" spc="-45" dirty="0">
                <a:latin typeface="Arial"/>
                <a:cs typeface="Arial"/>
              </a:rPr>
              <a:t>An </a:t>
            </a:r>
            <a:r>
              <a:rPr sz="2800" spc="-90" dirty="0">
                <a:latin typeface="Arial"/>
                <a:cs typeface="Arial"/>
              </a:rPr>
              <a:t>ANOVA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spc="10" dirty="0">
                <a:latin typeface="Arial"/>
                <a:cs typeface="Arial"/>
              </a:rPr>
              <a:t>2 </a:t>
            </a:r>
            <a:r>
              <a:rPr sz="2800" spc="-10" dirty="0">
                <a:latin typeface="Arial"/>
                <a:cs typeface="Arial"/>
              </a:rPr>
              <a:t>groups </a:t>
            </a:r>
            <a:r>
              <a:rPr sz="2800" spc="-55" dirty="0">
                <a:latin typeface="Arial"/>
                <a:cs typeface="Arial"/>
              </a:rPr>
              <a:t>is  </a:t>
            </a:r>
            <a:r>
              <a:rPr sz="2800" spc="-30" dirty="0">
                <a:latin typeface="Arial"/>
                <a:cs typeface="Arial"/>
              </a:rPr>
              <a:t>mathematically </a:t>
            </a:r>
            <a:r>
              <a:rPr sz="2800" spc="-40" dirty="0">
                <a:latin typeface="Arial"/>
                <a:cs typeface="Arial"/>
              </a:rPr>
              <a:t>equivalent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65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two-tailed </a:t>
            </a:r>
            <a:r>
              <a:rPr sz="2800" spc="-10" dirty="0">
                <a:latin typeface="Arial"/>
                <a:cs typeface="Arial"/>
              </a:rPr>
              <a:t>2-sample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t-test.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330" y="650002"/>
            <a:ext cx="65206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60" dirty="0"/>
              <a:t>ANOVA's </a:t>
            </a:r>
            <a:r>
              <a:rPr sz="4400" spc="-125" dirty="0"/>
              <a:t>v.</a:t>
            </a:r>
            <a:r>
              <a:rPr sz="4400" spc="-5" dirty="0"/>
              <a:t> </a:t>
            </a:r>
            <a:r>
              <a:rPr sz="4400" spc="10" dirty="0"/>
              <a:t>t-tests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BE596C1-762E-4518-83D7-49885937D273}"/>
              </a:ext>
            </a:extLst>
          </p:cNvPr>
          <p:cNvSpPr txBox="1"/>
          <p:nvPr/>
        </p:nvSpPr>
        <p:spPr>
          <a:xfrm>
            <a:off x="495300" y="471248"/>
            <a:ext cx="6629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z="4400" spc="-80" dirty="0">
                <a:solidFill>
                  <a:srgbClr val="2F5597"/>
                </a:solidFill>
                <a:latin typeface="Arial"/>
                <a:cs typeface="Arial"/>
              </a:rPr>
              <a:t>Example Tukey 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test in R</a:t>
            </a:r>
            <a:endParaRPr lang="en-GB" sz="4400" dirty="0">
              <a:latin typeface="Arial"/>
              <a:cs typeface="Arial"/>
            </a:endParaRPr>
          </a:p>
        </p:txBody>
      </p:sp>
      <p:sp>
        <p:nvSpPr>
          <p:cNvPr id="2" name="object 26">
            <a:extLst>
              <a:ext uri="{FF2B5EF4-FFF2-40B4-BE49-F238E27FC236}">
                <a16:creationId xmlns:a16="http://schemas.microsoft.com/office/drawing/2014/main" id="{DC450AE9-2703-4177-BE85-3C14B5DB511E}"/>
              </a:ext>
            </a:extLst>
          </p:cNvPr>
          <p:cNvSpPr>
            <a:spLocks noChangeAspect="1"/>
          </p:cNvSpPr>
          <p:nvPr/>
        </p:nvSpPr>
        <p:spPr>
          <a:xfrm>
            <a:off x="2057400" y="1623494"/>
            <a:ext cx="1752600" cy="2341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384DE-157E-4EA1-882D-DC0627AEB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697" y="1429986"/>
            <a:ext cx="3781327" cy="2673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52F218-00CB-451C-A828-5135A75D9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712" y="4343400"/>
            <a:ext cx="7698976" cy="304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018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12C7EC-ED2E-436D-B6B2-150ACE57F369}"/>
              </a:ext>
            </a:extLst>
          </p:cNvPr>
          <p:cNvSpPr txBox="1"/>
          <p:nvPr/>
        </p:nvSpPr>
        <p:spPr>
          <a:xfrm>
            <a:off x="2286000" y="685800"/>
            <a:ext cx="190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Suggested reading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E36CE-1D3D-4D7D-A66B-760763A5F405}"/>
              </a:ext>
            </a:extLst>
          </p:cNvPr>
          <p:cNvSpPr txBox="1"/>
          <p:nvPr/>
        </p:nvSpPr>
        <p:spPr>
          <a:xfrm>
            <a:off x="1905000" y="5105400"/>
            <a:ext cx="647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Simard, S.W., Perry, D.A., Jones, M.D., </a:t>
            </a:r>
            <a:r>
              <a:rPr lang="en-GB" dirty="0" err="1">
                <a:effectLst/>
              </a:rPr>
              <a:t>Myrold</a:t>
            </a:r>
            <a:r>
              <a:rPr lang="en-GB" dirty="0">
                <a:effectLst/>
              </a:rPr>
              <a:t>, D.D., </a:t>
            </a:r>
            <a:r>
              <a:rPr lang="en-GB" dirty="0" err="1">
                <a:effectLst/>
              </a:rPr>
              <a:t>Durall</a:t>
            </a:r>
            <a:r>
              <a:rPr lang="en-GB" dirty="0">
                <a:effectLst/>
              </a:rPr>
              <a:t>, D.M., Molina, R., 1997. Net transfer of carbon between ectomycorrhizal tree species in the field. Nature 388, 579–582. </a:t>
            </a:r>
            <a:r>
              <a:rPr lang="en-GB" dirty="0">
                <a:effectLst/>
                <a:hlinkClick r:id="rId2"/>
              </a:rPr>
              <a:t>https://doi.org/10.1038/41557</a:t>
            </a:r>
            <a:endParaRPr lang="en-GB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5A26B-A50C-4F8B-88BD-44E0F3EFA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981200"/>
            <a:ext cx="4997707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6324600" y="2456567"/>
            <a:ext cx="3624604" cy="2194190"/>
          </a:xfrm>
          <a:prstGeom prst="rect">
            <a:avLst/>
          </a:prstGeom>
          <a:ln w="5824">
            <a:solidFill>
              <a:srgbClr val="ED7D31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74930" marR="65405" indent="-1270" algn="ctr">
              <a:lnSpc>
                <a:spcPct val="97900"/>
              </a:lnSpc>
              <a:spcBef>
                <a:spcPts val="175"/>
              </a:spcBef>
            </a:pPr>
            <a:r>
              <a:rPr sz="2400" b="1" i="1" spc="-5" dirty="0">
                <a:solidFill>
                  <a:srgbClr val="ED7D31"/>
                </a:solidFill>
                <a:latin typeface="Arial"/>
                <a:cs typeface="Arial"/>
              </a:rPr>
              <a:t>If </a:t>
            </a:r>
            <a:r>
              <a:rPr sz="2400" b="1" i="1" spc="-10" dirty="0">
                <a:solidFill>
                  <a:srgbClr val="ED7D31"/>
                </a:solidFill>
                <a:latin typeface="Arial"/>
                <a:cs typeface="Arial"/>
              </a:rPr>
              <a:t>we draw multiple  samples from </a:t>
            </a:r>
            <a:r>
              <a:rPr sz="2400" b="1" i="1" spc="-5" dirty="0">
                <a:solidFill>
                  <a:srgbClr val="ED7D31"/>
                </a:solidFill>
                <a:latin typeface="Arial"/>
                <a:cs typeface="Arial"/>
              </a:rPr>
              <a:t>the</a:t>
            </a:r>
            <a:r>
              <a:rPr sz="2400" b="1" i="1" spc="-114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ED7D31"/>
                </a:solidFill>
                <a:latin typeface="Arial"/>
                <a:cs typeface="Arial"/>
              </a:rPr>
              <a:t>same  population, we are</a:t>
            </a:r>
            <a:r>
              <a:rPr sz="2400" b="1" i="1" spc="-10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ED7D31"/>
                </a:solidFill>
                <a:latin typeface="Arial"/>
                <a:cs typeface="Arial"/>
              </a:rPr>
              <a:t>also  drawing sample</a:t>
            </a:r>
            <a:r>
              <a:rPr sz="2400" b="1" i="1" spc="-9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400" b="1" i="1" spc="-15" dirty="0">
                <a:solidFill>
                  <a:srgbClr val="ED7D31"/>
                </a:solidFill>
                <a:latin typeface="Arial"/>
                <a:cs typeface="Arial"/>
              </a:rPr>
              <a:t>means  </a:t>
            </a:r>
            <a:r>
              <a:rPr sz="2400" b="1" i="1" spc="-10" dirty="0">
                <a:solidFill>
                  <a:srgbClr val="ED7D31"/>
                </a:solidFill>
                <a:latin typeface="Arial"/>
                <a:cs typeface="Arial"/>
              </a:rPr>
              <a:t>from </a:t>
            </a:r>
            <a:r>
              <a:rPr sz="2400" b="1" i="1" spc="-5" dirty="0">
                <a:solidFill>
                  <a:srgbClr val="ED7D31"/>
                </a:solidFill>
                <a:latin typeface="Arial"/>
                <a:cs typeface="Arial"/>
              </a:rPr>
              <a:t>an </a:t>
            </a:r>
            <a:r>
              <a:rPr sz="2400" b="1" i="1" spc="-10" dirty="0">
                <a:solidFill>
                  <a:srgbClr val="ED7D31"/>
                </a:solidFill>
                <a:latin typeface="Arial"/>
                <a:cs typeface="Arial"/>
              </a:rPr>
              <a:t>expected  distribution.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7C543A8-BC44-4E28-9CED-4C6D2865C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7200"/>
            <a:ext cx="5714514" cy="327744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6B75C85-81B9-4183-A899-4D7CB15B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886200"/>
            <a:ext cx="5714514" cy="327744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412E4E5-AD77-4622-9FE1-493FD53F6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645" y="4623345"/>
            <a:ext cx="1079555" cy="26671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E362583-C3DF-4A4D-98B3-05145D0EE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5041617"/>
            <a:ext cx="1606633" cy="48262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613316" y="990600"/>
            <a:ext cx="1363819" cy="4276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/>
            <a:r>
              <a:rPr sz="1350" spc="15" dirty="0">
                <a:solidFill>
                  <a:srgbClr val="800000"/>
                </a:solidFill>
                <a:latin typeface="Arial"/>
                <a:cs typeface="Arial"/>
              </a:rPr>
              <a:t>Sampling  </a:t>
            </a:r>
            <a:r>
              <a:rPr sz="1350" spc="10" dirty="0">
                <a:solidFill>
                  <a:srgbClr val="800000"/>
                </a:solidFill>
                <a:latin typeface="Arial"/>
                <a:cs typeface="Arial"/>
              </a:rPr>
              <a:t>distribution of</a:t>
            </a:r>
            <a:r>
              <a:rPr sz="1350" spc="-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350" spc="15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endParaRPr sz="135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bject 21"/>
              <p:cNvSpPr txBox="1"/>
              <p:nvPr/>
            </p:nvSpPr>
            <p:spPr>
              <a:xfrm>
                <a:off x="4341603" y="5627204"/>
                <a:ext cx="1669177" cy="443776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R="7620" algn="ctr"/>
                <a:r>
                  <a:rPr sz="1350" spc="15" dirty="0">
                    <a:solidFill>
                      <a:srgbClr val="800000"/>
                    </a:solidFill>
                    <a:latin typeface="Arial"/>
                    <a:cs typeface="Arial"/>
                  </a:rPr>
                  <a:t>S</a:t>
                </a:r>
                <a:r>
                  <a:rPr sz="1350" spc="20" dirty="0">
                    <a:solidFill>
                      <a:srgbClr val="800000"/>
                    </a:solidFill>
                    <a:latin typeface="Arial"/>
                    <a:cs typeface="Arial"/>
                  </a:rPr>
                  <a:t>amp</a:t>
                </a:r>
                <a:r>
                  <a:rPr sz="1350" spc="5" dirty="0">
                    <a:solidFill>
                      <a:srgbClr val="800000"/>
                    </a:solidFill>
                    <a:latin typeface="Arial"/>
                    <a:cs typeface="Arial"/>
                  </a:rPr>
                  <a:t>li</a:t>
                </a:r>
                <a:r>
                  <a:rPr sz="1350" spc="15" dirty="0">
                    <a:solidFill>
                      <a:srgbClr val="800000"/>
                    </a:solidFill>
                    <a:latin typeface="Arial"/>
                    <a:cs typeface="Arial"/>
                  </a:rPr>
                  <a:t>n</a:t>
                </a:r>
                <a:r>
                  <a:rPr sz="1350" spc="10" dirty="0">
                    <a:solidFill>
                      <a:srgbClr val="800000"/>
                    </a:solidFill>
                    <a:latin typeface="Arial"/>
                    <a:cs typeface="Arial"/>
                  </a:rPr>
                  <a:t>g</a:t>
                </a:r>
                <a:r>
                  <a:rPr sz="1350" dirty="0">
                    <a:solidFill>
                      <a:srgbClr val="800000"/>
                    </a:solidFill>
                    <a:latin typeface="Arial"/>
                    <a:cs typeface="Arial"/>
                  </a:rPr>
                  <a:t>  </a:t>
                </a:r>
                <a:r>
                  <a:rPr sz="1350" spc="-170" dirty="0">
                    <a:solidFill>
                      <a:srgbClr val="800000"/>
                    </a:solidFill>
                    <a:latin typeface="Arial"/>
                    <a:cs typeface="Arial"/>
                  </a:rPr>
                  <a:t> </a:t>
                </a:r>
                <a:r>
                  <a:rPr sz="1350" u="sng" spc="5" dirty="0">
                    <a:solidFill>
                      <a:srgbClr val="800000"/>
                    </a:solidFill>
                    <a:uFill>
                      <a:solidFill>
                        <a:srgbClr val="993B30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sz="1350" u="sng" spc="-135" dirty="0">
                    <a:solidFill>
                      <a:srgbClr val="800000"/>
                    </a:solidFill>
                    <a:uFill>
                      <a:solidFill>
                        <a:srgbClr val="993B30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endParaRPr sz="1350" dirty="0">
                  <a:latin typeface="Times New Roman"/>
                  <a:cs typeface="Times New Roman"/>
                </a:endParaRPr>
              </a:p>
              <a:p>
                <a:pPr marR="5080" algn="ctr"/>
                <a:r>
                  <a:rPr sz="1350" spc="10" dirty="0">
                    <a:solidFill>
                      <a:srgbClr val="800000"/>
                    </a:solidFill>
                    <a:latin typeface="Arial"/>
                    <a:cs typeface="Arial"/>
                  </a:rPr>
                  <a:t>distribution of</a:t>
                </a:r>
                <a:r>
                  <a:rPr lang="en-US" sz="1350" spc="10" dirty="0">
                    <a:solidFill>
                      <a:srgbClr val="800000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350" i="1" spc="10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GB" sz="1400" b="0" i="0" u="none" strike="noStrike" baseline="0" dirty="0" smtClean="0">
                            <a:solidFill>
                              <a:srgbClr val="810000"/>
                            </a:solidFill>
                            <a:latin typeface="ArialMT"/>
                          </a:rPr>
                          <m:t>Y</m:t>
                        </m:r>
                      </m:e>
                    </m:acc>
                  </m:oMath>
                </a14:m>
                <a:endParaRPr sz="135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1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603" y="5627204"/>
                <a:ext cx="1669177" cy="443776"/>
              </a:xfrm>
              <a:prstGeom prst="rect">
                <a:avLst/>
              </a:prstGeom>
              <a:blipFill>
                <a:blip r:embed="rId6"/>
                <a:stretch>
                  <a:fillRect t="-8219" r="-3285" b="-232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5BE58E-1A59-450C-ADB1-58316CACDA92}"/>
              </a:ext>
            </a:extLst>
          </p:cNvPr>
          <p:cNvCxnSpPr>
            <a:cxnSpLocks/>
          </p:cNvCxnSpPr>
          <p:nvPr/>
        </p:nvCxnSpPr>
        <p:spPr>
          <a:xfrm>
            <a:off x="4724400" y="2354573"/>
            <a:ext cx="1524000" cy="42768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B9BF8-BB63-4E45-947C-22A196E656B5}"/>
              </a:ext>
            </a:extLst>
          </p:cNvPr>
          <p:cNvCxnSpPr>
            <a:cxnSpLocks/>
          </p:cNvCxnSpPr>
          <p:nvPr/>
        </p:nvCxnSpPr>
        <p:spPr>
          <a:xfrm flipH="1">
            <a:off x="5416633" y="4724400"/>
            <a:ext cx="1060367" cy="2657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93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/>
          <p:nvPr/>
        </p:nvSpPr>
        <p:spPr>
          <a:xfrm>
            <a:off x="1459928" y="1628953"/>
            <a:ext cx="7138544" cy="3538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z="2800" spc="-15" dirty="0">
                <a:latin typeface="Arial"/>
                <a:cs typeface="Arial"/>
              </a:rPr>
              <a:t>Under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35" dirty="0">
                <a:latin typeface="Arial"/>
                <a:cs typeface="Arial"/>
              </a:rPr>
              <a:t>null </a:t>
            </a:r>
            <a:r>
              <a:rPr sz="2800" spc="-10" dirty="0">
                <a:latin typeface="Arial"/>
                <a:cs typeface="Arial"/>
              </a:rPr>
              <a:t>hypothesis, the </a:t>
            </a:r>
            <a:r>
              <a:rPr sz="2800" spc="-15" dirty="0">
                <a:latin typeface="Arial"/>
                <a:cs typeface="Arial"/>
              </a:rPr>
              <a:t>sample </a:t>
            </a:r>
            <a:r>
              <a:rPr sz="2800" spc="-20" dirty="0">
                <a:latin typeface="Arial"/>
                <a:cs typeface="Arial"/>
              </a:rPr>
              <a:t>mean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5" dirty="0">
                <a:latin typeface="Arial"/>
                <a:cs typeface="Arial"/>
              </a:rPr>
              <a:t>each </a:t>
            </a:r>
            <a:r>
              <a:rPr sz="2800" dirty="0">
                <a:latin typeface="Arial"/>
                <a:cs typeface="Arial"/>
              </a:rPr>
              <a:t>group </a:t>
            </a:r>
            <a:r>
              <a:rPr sz="2800" spc="-10" dirty="0">
                <a:latin typeface="Arial"/>
                <a:cs typeface="Arial"/>
              </a:rPr>
              <a:t>should </a:t>
            </a:r>
            <a:r>
              <a:rPr sz="2800" spc="-35" dirty="0">
                <a:latin typeface="Arial"/>
                <a:cs typeface="Arial"/>
              </a:rPr>
              <a:t>vary </a:t>
            </a:r>
            <a:r>
              <a:rPr sz="2800" spc="-10" dirty="0">
                <a:latin typeface="Arial"/>
                <a:cs typeface="Arial"/>
              </a:rPr>
              <a:t>because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5" dirty="0">
                <a:latin typeface="Arial"/>
                <a:cs typeface="Arial"/>
              </a:rPr>
              <a:t>sampling</a:t>
            </a:r>
            <a:r>
              <a:rPr sz="2800" spc="12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error.</a:t>
            </a:r>
            <a:endParaRPr lang="en-US" sz="2800" spc="-40" dirty="0"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95"/>
              </a:spcBef>
            </a:pPr>
            <a:endParaRPr lang="en-US" sz="2800" spc="-40" dirty="0"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lang="en-GB" sz="2800" spc="-35" dirty="0">
                <a:latin typeface="Arial"/>
                <a:cs typeface="Arial"/>
              </a:rPr>
              <a:t>The </a:t>
            </a:r>
            <a:r>
              <a:rPr lang="en-GB" sz="2800" spc="-5" dirty="0">
                <a:latin typeface="Arial"/>
                <a:cs typeface="Arial"/>
              </a:rPr>
              <a:t>standard </a:t>
            </a:r>
            <a:r>
              <a:rPr lang="en-GB" sz="2800" spc="-20" dirty="0">
                <a:latin typeface="Arial"/>
                <a:cs typeface="Arial"/>
              </a:rPr>
              <a:t>deviation </a:t>
            </a:r>
            <a:r>
              <a:rPr lang="en-GB" sz="2800" spc="-5" dirty="0">
                <a:latin typeface="Arial"/>
                <a:cs typeface="Arial"/>
              </a:rPr>
              <a:t>of </a:t>
            </a:r>
            <a:r>
              <a:rPr lang="en-GB" sz="2800" spc="-15" dirty="0">
                <a:latin typeface="Arial"/>
                <a:cs typeface="Arial"/>
              </a:rPr>
              <a:t>sample means, </a:t>
            </a:r>
            <a:r>
              <a:rPr lang="en-GB" sz="2800" spc="-5" dirty="0">
                <a:latin typeface="Arial"/>
                <a:cs typeface="Arial"/>
              </a:rPr>
              <a:t>when </a:t>
            </a:r>
            <a:r>
              <a:rPr lang="en-GB" sz="2800" spc="-10" dirty="0">
                <a:latin typeface="Arial"/>
                <a:cs typeface="Arial"/>
              </a:rPr>
              <a:t>the true </a:t>
            </a:r>
            <a:r>
              <a:rPr lang="en-GB" sz="2800" spc="-20" dirty="0">
                <a:latin typeface="Arial"/>
                <a:cs typeface="Arial"/>
              </a:rPr>
              <a:t>mean </a:t>
            </a:r>
            <a:r>
              <a:rPr lang="en-GB" sz="2800" spc="-35" dirty="0">
                <a:latin typeface="Arial"/>
                <a:cs typeface="Arial"/>
              </a:rPr>
              <a:t>is </a:t>
            </a:r>
            <a:r>
              <a:rPr lang="en-GB" sz="2800" dirty="0">
                <a:latin typeface="Arial"/>
                <a:cs typeface="Arial"/>
              </a:rPr>
              <a:t>constant, </a:t>
            </a:r>
            <a:r>
              <a:rPr lang="en-GB" sz="2800" spc="-35" dirty="0">
                <a:latin typeface="Arial"/>
                <a:cs typeface="Arial"/>
              </a:rPr>
              <a:t>is </a:t>
            </a:r>
            <a:r>
              <a:rPr lang="en-GB" sz="2800" spc="-10" dirty="0">
                <a:latin typeface="Arial"/>
                <a:cs typeface="Arial"/>
              </a:rPr>
              <a:t>the </a:t>
            </a:r>
            <a:r>
              <a:rPr lang="en-GB" sz="2800" spc="-5" dirty="0">
                <a:latin typeface="Arial"/>
                <a:cs typeface="Arial"/>
              </a:rPr>
              <a:t>standard</a:t>
            </a:r>
            <a:r>
              <a:rPr lang="en-GB" sz="2800" spc="160" dirty="0">
                <a:latin typeface="Arial"/>
                <a:cs typeface="Arial"/>
              </a:rPr>
              <a:t> </a:t>
            </a:r>
            <a:r>
              <a:rPr lang="en-GB" sz="2800" spc="-20" dirty="0">
                <a:latin typeface="Arial"/>
                <a:cs typeface="Arial"/>
              </a:rPr>
              <a:t>error:</a:t>
            </a:r>
            <a:endParaRPr lang="en-GB" sz="2800" dirty="0"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95"/>
              </a:spcBef>
            </a:pPr>
            <a:endParaRPr sz="2800" dirty="0">
              <a:latin typeface="Arial"/>
              <a:cs typeface="Arial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612ED178-3D23-414B-893B-023C07CB0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953000"/>
            <a:ext cx="3419287" cy="204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6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295400" y="1656960"/>
            <a:ext cx="7696200" cy="1472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0"/>
              </a:spcBef>
            </a:pPr>
            <a:r>
              <a:rPr sz="3200" spc="-25" dirty="0">
                <a:latin typeface="Arial"/>
                <a:cs typeface="Arial"/>
              </a:rPr>
              <a:t>Squaring </a:t>
            </a:r>
            <a:r>
              <a:rPr sz="3200" spc="-1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standard </a:t>
            </a:r>
            <a:r>
              <a:rPr sz="3200" spc="-45" dirty="0">
                <a:latin typeface="Arial"/>
                <a:cs typeface="Arial"/>
              </a:rPr>
              <a:t>error, </a:t>
            </a:r>
            <a:r>
              <a:rPr sz="3200" spc="-15" dirty="0">
                <a:latin typeface="Arial"/>
                <a:cs typeface="Arial"/>
              </a:rPr>
              <a:t>the </a:t>
            </a:r>
            <a:r>
              <a:rPr sz="3200" spc="-35" dirty="0">
                <a:latin typeface="Arial"/>
                <a:cs typeface="Arial"/>
              </a:rPr>
              <a:t>variance </a:t>
            </a:r>
            <a:r>
              <a:rPr sz="3200" spc="-10" dirty="0">
                <a:latin typeface="Arial"/>
                <a:cs typeface="Arial"/>
              </a:rPr>
              <a:t>among </a:t>
            </a:r>
            <a:r>
              <a:rPr sz="3200" spc="-5" dirty="0">
                <a:latin typeface="Arial"/>
                <a:cs typeface="Arial"/>
              </a:rPr>
              <a:t>groups </a:t>
            </a:r>
            <a:r>
              <a:rPr sz="3200" spc="-15" dirty="0">
                <a:latin typeface="Arial"/>
                <a:cs typeface="Arial"/>
              </a:rPr>
              <a:t>due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20" dirty="0">
                <a:latin typeface="Arial"/>
                <a:cs typeface="Arial"/>
              </a:rPr>
              <a:t>sampling </a:t>
            </a:r>
            <a:r>
              <a:rPr sz="3200" spc="-30" dirty="0">
                <a:latin typeface="Arial"/>
                <a:cs typeface="Arial"/>
              </a:rPr>
              <a:t>error </a:t>
            </a:r>
            <a:r>
              <a:rPr sz="3200" spc="-15" dirty="0">
                <a:latin typeface="Arial"/>
                <a:cs typeface="Arial"/>
              </a:rPr>
              <a:t>should</a:t>
            </a:r>
            <a:r>
              <a:rPr sz="3200" spc="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be: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44592" y="5791200"/>
            <a:ext cx="6508154" cy="881652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algn="ctr"/>
            <a:r>
              <a:rPr sz="2800" spc="-50" dirty="0">
                <a:solidFill>
                  <a:srgbClr val="C55A11"/>
                </a:solidFill>
                <a:latin typeface="Arial"/>
                <a:cs typeface="Arial"/>
              </a:rPr>
              <a:t>In </a:t>
            </a:r>
            <a:r>
              <a:rPr sz="2800" spc="-65" dirty="0">
                <a:solidFill>
                  <a:srgbClr val="C55A11"/>
                </a:solidFill>
                <a:latin typeface="Arial"/>
                <a:cs typeface="Arial"/>
              </a:rPr>
              <a:t>ANOVA, </a:t>
            </a:r>
            <a:r>
              <a:rPr sz="2800" spc="-25" dirty="0">
                <a:solidFill>
                  <a:srgbClr val="C55A11"/>
                </a:solidFill>
                <a:latin typeface="Arial"/>
                <a:cs typeface="Arial"/>
              </a:rPr>
              <a:t>we </a:t>
            </a:r>
            <a:r>
              <a:rPr sz="2800" spc="-15" dirty="0">
                <a:solidFill>
                  <a:srgbClr val="C55A11"/>
                </a:solidFill>
                <a:latin typeface="Arial"/>
                <a:cs typeface="Arial"/>
              </a:rPr>
              <a:t>work with </a:t>
            </a:r>
            <a:r>
              <a:rPr sz="2800" spc="-40" dirty="0">
                <a:solidFill>
                  <a:srgbClr val="C55A11"/>
                </a:solidFill>
                <a:latin typeface="Arial"/>
                <a:cs typeface="Arial"/>
              </a:rPr>
              <a:t>variances </a:t>
            </a:r>
            <a:r>
              <a:rPr sz="2800" spc="-35" dirty="0">
                <a:solidFill>
                  <a:srgbClr val="C55A11"/>
                </a:solidFill>
                <a:latin typeface="Arial"/>
                <a:cs typeface="Arial"/>
              </a:rPr>
              <a:t>rather </a:t>
            </a:r>
            <a:r>
              <a:rPr sz="2800" spc="-30" dirty="0">
                <a:solidFill>
                  <a:srgbClr val="C55A11"/>
                </a:solidFill>
                <a:latin typeface="Arial"/>
                <a:cs typeface="Arial"/>
              </a:rPr>
              <a:t>than </a:t>
            </a:r>
            <a:r>
              <a:rPr sz="2800" spc="-25" dirty="0">
                <a:solidFill>
                  <a:srgbClr val="C55A11"/>
                </a:solidFill>
                <a:latin typeface="Arial"/>
                <a:cs typeface="Arial"/>
              </a:rPr>
              <a:t>standard </a:t>
            </a:r>
            <a:r>
              <a:rPr sz="2800" spc="-30" dirty="0">
                <a:solidFill>
                  <a:srgbClr val="C55A11"/>
                </a:solidFill>
                <a:latin typeface="Arial"/>
                <a:cs typeface="Arial"/>
              </a:rPr>
              <a:t>deviations.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F432AE-D2A1-42CE-9B03-F7705020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800604"/>
            <a:ext cx="2177338" cy="159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2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1732</Words>
  <Application>Microsoft Office PowerPoint</Application>
  <PresentationFormat>Custom</PresentationFormat>
  <Paragraphs>250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ArialMT</vt:lpstr>
      <vt:lpstr>Calibri</vt:lpstr>
      <vt:lpstr>Cambria Math</vt:lpstr>
      <vt:lpstr>Effra</vt:lpstr>
      <vt:lpstr>HelveticaNeue</vt:lpstr>
      <vt:lpstr>HelveticaNeue-Italic</vt:lpstr>
      <vt:lpstr>Symbol</vt:lpstr>
      <vt:lpstr>Times New Roman</vt:lpstr>
      <vt:lpstr>Office Theme</vt:lpstr>
      <vt:lpstr>C7041 Experimental Design and Analysis</vt:lpstr>
      <vt:lpstr>1.15 ANOVA</vt:lpstr>
      <vt:lpstr>Analysis of variance (ANOVA)</vt:lpstr>
      <vt:lpstr>PowerPoint Presentation</vt:lpstr>
      <vt:lpstr>PowerPoint Presentation</vt:lpstr>
      <vt:lpstr>ANOVA's v. t-tests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 if null hypothesis is false:</vt:lpstr>
      <vt:lpstr>PowerPoint Presentation</vt:lpstr>
      <vt:lpstr>PowerPoint Presentation</vt:lpstr>
      <vt:lpstr>PowerPoint Presentation</vt:lpstr>
      <vt:lpstr>PowerPoint Presentation</vt:lpstr>
      <vt:lpstr>Hypotheses</vt:lpstr>
      <vt:lpstr>PowerPoint Presentation</vt:lpstr>
      <vt:lpstr>PowerPoint Presentation</vt:lpstr>
      <vt:lpstr>ANOVA table – squirrel data</vt:lpstr>
      <vt:lpstr>PowerPoint Presentation</vt:lpstr>
      <vt:lpstr>PowerPoint Presentation</vt:lpstr>
      <vt:lpstr>PowerPoint Presentation</vt:lpstr>
      <vt:lpstr>The test statistic for ANOVA is F</vt:lpstr>
      <vt:lpstr>PowerPoint Presentation</vt:lpstr>
      <vt:lpstr>PowerPoint Presentation</vt:lpstr>
      <vt:lpstr>PowerPoint Presentation</vt:lpstr>
      <vt:lpstr>Assumptions of ANOVA</vt:lpstr>
      <vt:lpstr>PowerPoint Presentation</vt:lpstr>
      <vt:lpstr>PowerPoint Presentation</vt:lpstr>
      <vt:lpstr>PowerPoint Presentation</vt:lpstr>
      <vt:lpstr>PowerPoint Presentation</vt:lpstr>
      <vt:lpstr>2-factor ANOVA: Example</vt:lpstr>
      <vt:lpstr>PowerPoint Presentation</vt:lpstr>
      <vt:lpstr>PowerPoint Presentation</vt:lpstr>
      <vt:lpstr>Heliconius ANOVA table</vt:lpstr>
      <vt:lpstr>PowerPoint Presentation</vt:lpstr>
      <vt:lpstr>PowerPoint Presentation</vt:lpstr>
      <vt:lpstr>PowerPoint Presentation</vt:lpstr>
      <vt:lpstr>PowerPoint Presentation</vt:lpstr>
      <vt:lpstr>Bonferroni correction for multiple comparisons</vt:lpstr>
      <vt:lpstr>PowerPoint Presentation</vt:lpstr>
      <vt:lpstr>PowerPoint Presentation</vt:lpstr>
      <vt:lpstr>PowerPoint Presentation</vt:lpstr>
      <vt:lpstr>PowerPoint Presentation</vt:lpstr>
      <vt:lpstr>ANOVA results</vt:lpstr>
      <vt:lpstr>PowerPoint Presentation</vt:lpstr>
      <vt:lpstr>PowerPoint Presentation</vt:lpstr>
      <vt:lpstr>Why not use a series of two-sample t-tests?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C7041 Experimental Design and Analysis</dc:title>
  <cp:lastModifiedBy>Ed Harris</cp:lastModifiedBy>
  <cp:revision>23</cp:revision>
  <dcterms:created xsi:type="dcterms:W3CDTF">2020-10-30T21:03:20Z</dcterms:created>
  <dcterms:modified xsi:type="dcterms:W3CDTF">2020-10-31T09:00:18Z</dcterms:modified>
</cp:coreProperties>
</file>