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92" r:id="rId3"/>
    <p:sldId id="256" r:id="rId4"/>
    <p:sldId id="294" r:id="rId5"/>
    <p:sldId id="295" r:id="rId6"/>
    <p:sldId id="257" r:id="rId7"/>
    <p:sldId id="335" r:id="rId8"/>
    <p:sldId id="296" r:id="rId9"/>
    <p:sldId id="297" r:id="rId10"/>
    <p:sldId id="258" r:id="rId11"/>
    <p:sldId id="300" r:id="rId12"/>
    <p:sldId id="299" r:id="rId13"/>
    <p:sldId id="301" r:id="rId14"/>
    <p:sldId id="259" r:id="rId15"/>
    <p:sldId id="302" r:id="rId16"/>
    <p:sldId id="303" r:id="rId17"/>
    <p:sldId id="304" r:id="rId18"/>
    <p:sldId id="260" r:id="rId19"/>
    <p:sldId id="305" r:id="rId20"/>
    <p:sldId id="306" r:id="rId21"/>
    <p:sldId id="307" r:id="rId22"/>
    <p:sldId id="261" r:id="rId23"/>
    <p:sldId id="308" r:id="rId24"/>
    <p:sldId id="309" r:id="rId25"/>
    <p:sldId id="310" r:id="rId26"/>
    <p:sldId id="262" r:id="rId27"/>
    <p:sldId id="311" r:id="rId28"/>
    <p:sldId id="312" r:id="rId29"/>
    <p:sldId id="313" r:id="rId30"/>
    <p:sldId id="263" r:id="rId31"/>
    <p:sldId id="314" r:id="rId32"/>
    <p:sldId id="315" r:id="rId33"/>
    <p:sldId id="316" r:id="rId34"/>
    <p:sldId id="264" r:id="rId35"/>
    <p:sldId id="317" r:id="rId36"/>
    <p:sldId id="318" r:id="rId37"/>
    <p:sldId id="319" r:id="rId38"/>
    <p:sldId id="265" r:id="rId39"/>
    <p:sldId id="320" r:id="rId40"/>
    <p:sldId id="321" r:id="rId41"/>
    <p:sldId id="322" r:id="rId42"/>
    <p:sldId id="266" r:id="rId43"/>
    <p:sldId id="323" r:id="rId44"/>
    <p:sldId id="325" r:id="rId45"/>
    <p:sldId id="267" r:id="rId46"/>
    <p:sldId id="328" r:id="rId47"/>
    <p:sldId id="268" r:id="rId48"/>
    <p:sldId id="329" r:id="rId49"/>
    <p:sldId id="330" r:id="rId50"/>
    <p:sldId id="331" r:id="rId51"/>
    <p:sldId id="269" r:id="rId52"/>
    <p:sldId id="332" r:id="rId53"/>
    <p:sldId id="333" r:id="rId5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60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702" y="650002"/>
            <a:ext cx="5854995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534081"/>
            <a:ext cx="91114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Finding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"least squares"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line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91E6D58-8E4D-4200-ACEF-73928E1A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52800"/>
            <a:ext cx="6979521" cy="1724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FA6E83D-C533-415C-9697-0996C45A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5389"/>
            <a:ext cx="6615192" cy="2441622"/>
          </a:xfrm>
          <a:prstGeom prst="rect">
            <a:avLst/>
          </a:prstGeom>
        </p:spPr>
      </p:pic>
      <p:sp>
        <p:nvSpPr>
          <p:cNvPr id="40" name="object 12">
            <a:extLst>
              <a:ext uri="{FF2B5EF4-FFF2-40B4-BE49-F238E27FC236}">
                <a16:creationId xmlns:a16="http://schemas.microsoft.com/office/drawing/2014/main" id="{243D8671-98AC-46E8-BF6D-AB7FCD089CE6}"/>
              </a:ext>
            </a:extLst>
          </p:cNvPr>
          <p:cNvSpPr txBox="1"/>
          <p:nvPr/>
        </p:nvSpPr>
        <p:spPr>
          <a:xfrm>
            <a:off x="914400" y="685800"/>
            <a:ext cx="8610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Best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estimate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slope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09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14400" y="685800"/>
            <a:ext cx="8610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Best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estimate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slope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CEF125C-FCC0-467C-9537-462C5E97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6616399" cy="45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0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990600" y="914400"/>
            <a:ext cx="3429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Finding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70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7ABB4DD-715B-4691-BABF-25B0F0D5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14600"/>
            <a:ext cx="444011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0" y="534081"/>
            <a:ext cx="84256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Predicting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age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based on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radioactivity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teeth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200" y="2725442"/>
            <a:ext cx="3657600" cy="33393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 marR="17780">
              <a:spcBef>
                <a:spcPts val="120"/>
              </a:spcBef>
            </a:pPr>
            <a:r>
              <a:rPr sz="2400" spc="-45" dirty="0">
                <a:latin typeface="Arial"/>
                <a:cs typeface="Arial"/>
              </a:rPr>
              <a:t>Many </a:t>
            </a:r>
            <a:r>
              <a:rPr sz="2400" spc="-35" dirty="0">
                <a:latin typeface="Arial"/>
                <a:cs typeface="Arial"/>
              </a:rPr>
              <a:t>above </a:t>
            </a:r>
            <a:r>
              <a:rPr sz="2400" spc="-25" dirty="0">
                <a:latin typeface="Arial"/>
                <a:cs typeface="Arial"/>
              </a:rPr>
              <a:t>ground  </a:t>
            </a:r>
            <a:r>
              <a:rPr sz="2400" spc="-35" dirty="0">
                <a:latin typeface="Arial"/>
                <a:cs typeface="Arial"/>
              </a:rPr>
              <a:t>nuclear </a:t>
            </a:r>
            <a:r>
              <a:rPr sz="2400" spc="-5" dirty="0">
                <a:latin typeface="Arial"/>
                <a:cs typeface="Arial"/>
              </a:rPr>
              <a:t>bomb </a:t>
            </a:r>
            <a:r>
              <a:rPr sz="2400" spc="-20" dirty="0">
                <a:latin typeface="Arial"/>
                <a:cs typeface="Arial"/>
              </a:rPr>
              <a:t>tests </a:t>
            </a:r>
            <a:r>
              <a:rPr sz="2400" spc="-40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75" dirty="0">
                <a:latin typeface="MS UI Gothic"/>
                <a:cs typeface="MS UI Gothic"/>
              </a:rPr>
              <a:t>'</a:t>
            </a:r>
            <a:r>
              <a:rPr sz="2400" spc="75" dirty="0">
                <a:latin typeface="Arial"/>
                <a:cs typeface="Arial"/>
              </a:rPr>
              <a:t>50s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‘60s </a:t>
            </a:r>
            <a:r>
              <a:rPr sz="2400" spc="-40" dirty="0">
                <a:latin typeface="Arial"/>
                <a:cs typeface="Arial"/>
              </a:rPr>
              <a:t>may </a:t>
            </a:r>
            <a:r>
              <a:rPr sz="2400" spc="-50" dirty="0">
                <a:latin typeface="Arial"/>
                <a:cs typeface="Arial"/>
              </a:rPr>
              <a:t>have  </a:t>
            </a:r>
            <a:r>
              <a:rPr sz="2400" spc="-30" dirty="0">
                <a:latin typeface="Arial"/>
                <a:cs typeface="Arial"/>
              </a:rPr>
              <a:t>left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radioactive </a:t>
            </a:r>
            <a:r>
              <a:rPr sz="2400" spc="-40" dirty="0">
                <a:latin typeface="Arial"/>
                <a:cs typeface="Arial"/>
              </a:rPr>
              <a:t>signal in  </a:t>
            </a:r>
            <a:r>
              <a:rPr sz="2400" spc="-30" dirty="0">
                <a:latin typeface="Arial"/>
                <a:cs typeface="Arial"/>
              </a:rPr>
              <a:t>developing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teeth.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400" dirty="0">
              <a:latin typeface="Arial"/>
              <a:cs typeface="Arial"/>
            </a:endParaRPr>
          </a:p>
          <a:p>
            <a:pPr marL="50800" marR="86360"/>
            <a:r>
              <a:rPr sz="2400" spc="-50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30" dirty="0">
                <a:latin typeface="Arial"/>
                <a:cs typeface="Arial"/>
              </a:rPr>
              <a:t>possible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predict </a:t>
            </a:r>
            <a:r>
              <a:rPr sz="2400" spc="-50" dirty="0">
                <a:latin typeface="Arial"/>
                <a:cs typeface="Arial"/>
              </a:rPr>
              <a:t>a  </a:t>
            </a:r>
            <a:r>
              <a:rPr sz="2400" spc="-35" dirty="0">
                <a:latin typeface="Arial"/>
                <a:cs typeface="Arial"/>
              </a:rPr>
              <a:t>person’s </a:t>
            </a:r>
            <a:r>
              <a:rPr sz="2400" spc="-40" dirty="0">
                <a:latin typeface="Arial"/>
                <a:cs typeface="Arial"/>
              </a:rPr>
              <a:t>age </a:t>
            </a:r>
            <a:r>
              <a:rPr sz="2400" spc="-25" dirty="0">
                <a:latin typeface="Arial"/>
                <a:cs typeface="Arial"/>
              </a:rPr>
              <a:t>based </a:t>
            </a:r>
            <a:r>
              <a:rPr sz="2400" spc="-20" dirty="0">
                <a:latin typeface="Arial"/>
                <a:cs typeface="Arial"/>
              </a:rPr>
              <a:t>on  </a:t>
            </a:r>
            <a:r>
              <a:rPr sz="2400" spc="-30" dirty="0">
                <a:latin typeface="Arial"/>
                <a:cs typeface="Arial"/>
              </a:rPr>
              <a:t>dental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2" baseline="25925" dirty="0">
                <a:latin typeface="Arial"/>
                <a:cs typeface="Arial"/>
              </a:rPr>
              <a:t>14</a:t>
            </a:r>
            <a:r>
              <a:rPr sz="2400" spc="-15" dirty="0">
                <a:latin typeface="Arial"/>
                <a:cs typeface="Arial"/>
              </a:rPr>
              <a:t>C?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6834878"/>
            <a:ext cx="619142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Arial"/>
                <a:cs typeface="Arial"/>
              </a:rPr>
              <a:t>Data </a:t>
            </a:r>
            <a:r>
              <a:rPr sz="1600" i="1" spc="-5" dirty="0">
                <a:latin typeface="Arial"/>
                <a:cs typeface="Arial"/>
              </a:rPr>
              <a:t>from </a:t>
            </a:r>
            <a:r>
              <a:rPr sz="1600" i="1" spc="-10" dirty="0">
                <a:latin typeface="Arial"/>
                <a:cs typeface="Arial"/>
              </a:rPr>
              <a:t>1965 </a:t>
            </a:r>
            <a:r>
              <a:rPr sz="1600" i="1" spc="-5" dirty="0">
                <a:latin typeface="Arial"/>
                <a:cs typeface="Arial"/>
              </a:rPr>
              <a:t>to </a:t>
            </a:r>
            <a:r>
              <a:rPr sz="1600" i="1" spc="-10" dirty="0">
                <a:latin typeface="Arial"/>
                <a:cs typeface="Arial"/>
              </a:rPr>
              <a:t>present </a:t>
            </a:r>
            <a:r>
              <a:rPr sz="1600" i="1" spc="-5" dirty="0">
                <a:latin typeface="Arial"/>
                <a:cs typeface="Arial"/>
              </a:rPr>
              <a:t>from </a:t>
            </a:r>
            <a:r>
              <a:rPr sz="1600" spc="-10" dirty="0">
                <a:latin typeface="Arial"/>
                <a:cs typeface="Arial"/>
              </a:rPr>
              <a:t>Spalding </a:t>
            </a:r>
            <a:r>
              <a:rPr sz="1600" spc="-5" dirty="0">
                <a:latin typeface="Arial"/>
                <a:cs typeface="Arial"/>
              </a:rPr>
              <a:t>et al. </a:t>
            </a:r>
            <a:r>
              <a:rPr sz="1600" spc="-10" dirty="0">
                <a:latin typeface="Arial"/>
                <a:cs typeface="Arial"/>
              </a:rPr>
              <a:t>2005. Forensics: age written </a:t>
            </a:r>
            <a:r>
              <a:rPr sz="1600" spc="-5" dirty="0">
                <a:latin typeface="Arial"/>
                <a:cs typeface="Arial"/>
              </a:rPr>
              <a:t>in teeth by </a:t>
            </a:r>
            <a:r>
              <a:rPr sz="1600" spc="-10" dirty="0">
                <a:latin typeface="Arial"/>
                <a:cs typeface="Arial"/>
              </a:rPr>
              <a:t>nuclear </a:t>
            </a:r>
            <a:r>
              <a:rPr sz="1600" spc="-5" dirty="0">
                <a:latin typeface="Arial"/>
                <a:cs typeface="Arial"/>
              </a:rPr>
              <a:t>tests.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Nature </a:t>
            </a:r>
            <a:r>
              <a:rPr sz="1600" spc="-10" dirty="0">
                <a:latin typeface="Arial"/>
                <a:cs typeface="Arial"/>
              </a:rPr>
              <a:t>437: 333–334</a:t>
            </a:r>
            <a:r>
              <a:rPr sz="1600" i="1" spc="-1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A445E82-B1CB-4535-90FF-4B88B135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5181600" cy="39976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650662"/>
            <a:ext cx="3671254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0" dirty="0"/>
              <a:t>Teeth</a:t>
            </a:r>
            <a:r>
              <a:rPr sz="4400" spc="-70" dirty="0"/>
              <a:t> </a:t>
            </a:r>
            <a:r>
              <a:rPr sz="4400" spc="-15" dirty="0"/>
              <a:t>data: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28468"/>
              </p:ext>
            </p:extLst>
          </p:nvPr>
        </p:nvGraphicFramePr>
        <p:xfrm>
          <a:off x="834989" y="2133600"/>
          <a:ext cx="8309012" cy="480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17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baseline="0" dirty="0">
                          <a:latin typeface="Symbol"/>
                          <a:cs typeface="Symbol"/>
                        </a:rPr>
                        <a:t>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2000" b="1" baseline="-19607" dirty="0">
                          <a:latin typeface="Arial"/>
                          <a:cs typeface="Arial"/>
                        </a:rPr>
                        <a:t>C</a:t>
                      </a:r>
                      <a:endParaRPr sz="2000" baseline="-19607" dirty="0">
                        <a:latin typeface="Arial"/>
                        <a:cs typeface="Arial"/>
                      </a:endParaRPr>
                    </a:p>
                  </a:txBody>
                  <a:tcPr marL="0" marR="0" marT="111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1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of  Birth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7429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baseline="0" dirty="0">
                          <a:latin typeface="Symbol"/>
                          <a:cs typeface="Symbol"/>
                        </a:rPr>
                        <a:t>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2000" b="1" baseline="-19607" dirty="0">
                          <a:latin typeface="Arial"/>
                          <a:cs typeface="Arial"/>
                        </a:rPr>
                        <a:t>C</a:t>
                      </a:r>
                      <a:endParaRPr sz="2000" baseline="-19607" dirty="0">
                        <a:latin typeface="Arial"/>
                        <a:cs typeface="Arial"/>
                      </a:endParaRPr>
                    </a:p>
                  </a:txBody>
                  <a:tcPr marL="0" marR="0" marT="1111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6891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1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of  Birth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2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89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1985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4381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622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1963.5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109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1983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4381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262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1971.7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2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91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1990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4445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471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1963.7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2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127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1987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spc="-20" dirty="0">
                          <a:latin typeface="Times New Roman"/>
                          <a:cs typeface="Times New Roman"/>
                        </a:rPr>
                        <a:t>112</a:t>
                      </a:r>
                      <a:endParaRPr dirty="0"/>
                    </a:p>
                  </a:txBody>
                  <a:tcPr marL="0" marR="0" marT="4445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1990.5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2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99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1990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285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1975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5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1984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439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1970.2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2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123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1983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363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1972.6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2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105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00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1989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450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391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1971.8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84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19200" y="1923022"/>
            <a:ext cx="8064273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14"/>
              </a:spcBef>
            </a:pPr>
            <a:r>
              <a:rPr sz="2800" spc="-25" dirty="0">
                <a:latin typeface="Arial"/>
                <a:cs typeface="Arial"/>
              </a:rPr>
              <a:t>Let </a:t>
            </a:r>
            <a:r>
              <a:rPr sz="2800" i="1" spc="-120" dirty="0">
                <a:latin typeface="Arial"/>
                <a:cs typeface="Arial"/>
              </a:rPr>
              <a:t>X</a:t>
            </a:r>
            <a:r>
              <a:rPr lang="en-US" sz="2800" i="1" spc="-120" dirty="0">
                <a:latin typeface="Arial"/>
                <a:cs typeface="Arial"/>
              </a:rPr>
              <a:t> </a:t>
            </a:r>
            <a:r>
              <a:rPr sz="2800" i="1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be the </a:t>
            </a:r>
            <a:r>
              <a:rPr sz="2800" spc="-5" dirty="0">
                <a:latin typeface="Symbol"/>
                <a:cs typeface="Symbol"/>
              </a:rPr>
              <a:t></a:t>
            </a:r>
            <a:r>
              <a:rPr sz="2800" spc="-7" baseline="25925" dirty="0">
                <a:latin typeface="Arial"/>
                <a:cs typeface="Arial"/>
              </a:rPr>
              <a:t>14</a:t>
            </a:r>
            <a:r>
              <a:rPr sz="2800" spc="-5" dirty="0">
                <a:latin typeface="Arial"/>
                <a:cs typeface="Arial"/>
              </a:rPr>
              <a:t>C,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i="1" spc="-120" dirty="0">
                <a:latin typeface="Arial"/>
                <a:cs typeface="Arial"/>
              </a:rPr>
              <a:t>Y </a:t>
            </a:r>
            <a:r>
              <a:rPr lang="en-US" sz="2800" i="1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be the </a:t>
            </a:r>
            <a:r>
              <a:rPr sz="2800" spc="-50" dirty="0">
                <a:latin typeface="Arial"/>
                <a:cs typeface="Arial"/>
              </a:rPr>
              <a:t>year </a:t>
            </a:r>
            <a:r>
              <a:rPr sz="2800" spc="-20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birth.</a:t>
            </a:r>
            <a:r>
              <a:rPr lang="en-US" sz="2800" spc="-2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88F915AD-E0BF-44C2-B4B6-2C25BEBC0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50662"/>
            <a:ext cx="3671254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0" dirty="0"/>
              <a:t>Teeth</a:t>
            </a:r>
            <a:r>
              <a:rPr sz="4400" spc="-70" dirty="0"/>
              <a:t> </a:t>
            </a:r>
            <a:r>
              <a:rPr sz="4400" spc="-15" dirty="0"/>
              <a:t>data: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06106A5-C591-48B8-B002-1A9C8DF7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43200"/>
            <a:ext cx="5004779" cy="42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62000" y="762000"/>
            <a:ext cx="686145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Remember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shortcuts: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BA07AEC-EE1D-49F9-863E-9F40ED0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27" y="2209800"/>
            <a:ext cx="6543050" cy="44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B5DA9DA-C306-4CE3-ADDE-B6DAC35A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4838949" cy="5359675"/>
          </a:xfrm>
          <a:prstGeom prst="rect">
            <a:avLst/>
          </a:prstGeom>
        </p:spPr>
      </p:pic>
      <p:sp>
        <p:nvSpPr>
          <p:cNvPr id="37" name="object 16">
            <a:extLst>
              <a:ext uri="{FF2B5EF4-FFF2-40B4-BE49-F238E27FC236}">
                <a16:creationId xmlns:a16="http://schemas.microsoft.com/office/drawing/2014/main" id="{71EBC472-35FA-4863-9F39-FE2C9B1A75EF}"/>
              </a:ext>
            </a:extLst>
          </p:cNvPr>
          <p:cNvSpPr txBox="1"/>
          <p:nvPr/>
        </p:nvSpPr>
        <p:spPr>
          <a:xfrm>
            <a:off x="762000" y="762000"/>
            <a:ext cx="686145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Remember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shortcuts: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143000" y="838200"/>
            <a:ext cx="5158314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5" dirty="0">
                <a:solidFill>
                  <a:srgbClr val="C55A11"/>
                </a:solidFill>
                <a:latin typeface="Arial"/>
                <a:cs typeface="Arial"/>
              </a:rPr>
              <a:t>Calculating</a:t>
            </a:r>
            <a:r>
              <a:rPr sz="4400" spc="-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4400" i="1" spc="20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23B1A2D-7335-4AF0-97D8-E402EBC0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8807564" cy="24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52" y="1189238"/>
            <a:ext cx="6812794" cy="572914"/>
          </a:xfrm>
        </p:spPr>
        <p:txBody>
          <a:bodyPr/>
          <a:lstStyle/>
          <a:p>
            <a:r>
              <a:rPr lang="en-GB" sz="3723" dirty="0"/>
              <a:t>1.17: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4501-C96C-4B71-BE2C-7CCBF196BB6B}"/>
              </a:ext>
            </a:extLst>
          </p:cNvPr>
          <p:cNvSpPr txBox="1"/>
          <p:nvPr/>
        </p:nvSpPr>
        <p:spPr>
          <a:xfrm>
            <a:off x="424154" y="2528117"/>
            <a:ext cx="55939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3200" b="0" i="1" dirty="0">
                <a:solidFill>
                  <a:srgbClr val="181818"/>
                </a:solidFill>
                <a:effectLst/>
                <a:latin typeface="Merriweather"/>
              </a:rPr>
              <a:t>“Regression analysis is the biggest sumo wrestler in the stable”</a:t>
            </a:r>
            <a:endParaRPr lang="en-GB" sz="3046" b="1" i="1" dirty="0">
              <a:solidFill>
                <a:srgbClr val="22313F"/>
              </a:solidFill>
              <a:latin typeface="Noto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B45A4-29CC-4C58-B223-3FE412570647}"/>
              </a:ext>
            </a:extLst>
          </p:cNvPr>
          <p:cNvSpPr txBox="1"/>
          <p:nvPr/>
        </p:nvSpPr>
        <p:spPr>
          <a:xfrm>
            <a:off x="1447800" y="4343400"/>
            <a:ext cx="373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GB" dirty="0">
                <a:solidFill>
                  <a:srgbClr val="22313F"/>
                </a:solidFill>
                <a:latin typeface="Noto Serif"/>
              </a:rPr>
              <a:t>-unattributed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75D68-28E0-46B1-AA5B-5D4678F0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8117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BD62AA5-429D-4FF8-80AF-10FDBD11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6161491" cy="53831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E44AC0B-E4ED-43E8-ABA2-D9D5D84AE888}"/>
              </a:ext>
            </a:extLst>
          </p:cNvPr>
          <p:cNvSpPr txBox="1"/>
          <p:nvPr/>
        </p:nvSpPr>
        <p:spPr>
          <a:xfrm>
            <a:off x="609600" y="685800"/>
            <a:ext cx="6781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455">
              <a:lnSpc>
                <a:spcPct val="100000"/>
              </a:lnSpc>
              <a:spcBef>
                <a:spcPts val="135"/>
              </a:spcBef>
            </a:pP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Predicting </a:t>
            </a:r>
            <a:r>
              <a:rPr lang="en-GB" sz="4400" i="1" spc="-200" dirty="0">
                <a:solidFill>
                  <a:srgbClr val="2F5597"/>
                </a:solidFill>
                <a:latin typeface="Arial"/>
                <a:cs typeface="Arial"/>
              </a:rPr>
              <a:t>Y 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from</a:t>
            </a:r>
            <a:r>
              <a:rPr lang="en-GB" sz="4400" spc="-2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i="1" spc="-200" dirty="0">
                <a:solidFill>
                  <a:srgbClr val="2F5597"/>
                </a:solidFill>
                <a:latin typeface="Arial"/>
                <a:cs typeface="Arial"/>
              </a:rPr>
              <a:t>X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512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066800" y="2438400"/>
            <a:ext cx="7696200" cy="1295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1775"/>
              </a:spcBef>
            </a:pPr>
            <a:r>
              <a:rPr sz="2800" spc="-55" dirty="0">
                <a:latin typeface="Arial"/>
                <a:cs typeface="Arial"/>
              </a:rPr>
              <a:t>If a </a:t>
            </a:r>
            <a:r>
              <a:rPr sz="2800" spc="-20" dirty="0">
                <a:latin typeface="Arial"/>
                <a:cs typeface="Arial"/>
              </a:rPr>
              <a:t>cadaver </a:t>
            </a:r>
            <a:r>
              <a:rPr sz="2800" spc="-35" dirty="0">
                <a:latin typeface="Arial"/>
                <a:cs typeface="Arial"/>
              </a:rPr>
              <a:t>has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10" dirty="0">
                <a:latin typeface="Arial"/>
                <a:cs typeface="Arial"/>
              </a:rPr>
              <a:t>tooth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5" dirty="0">
                <a:latin typeface="Symbol"/>
                <a:cs typeface="Symbol"/>
              </a:rPr>
              <a:t></a:t>
            </a:r>
            <a:r>
              <a:rPr sz="2800" spc="-7" baseline="23809" dirty="0">
                <a:latin typeface="Arial"/>
                <a:cs typeface="Arial"/>
              </a:rPr>
              <a:t>14</a:t>
            </a:r>
            <a:r>
              <a:rPr sz="2800" spc="-5" dirty="0">
                <a:latin typeface="Arial"/>
                <a:cs typeface="Arial"/>
              </a:rPr>
              <a:t>C </a:t>
            </a:r>
            <a:r>
              <a:rPr sz="2800" spc="5" dirty="0">
                <a:latin typeface="Arial"/>
                <a:cs typeface="Arial"/>
              </a:rPr>
              <a:t>content </a:t>
            </a:r>
            <a:r>
              <a:rPr sz="2800" spc="-25" dirty="0">
                <a:latin typeface="Arial"/>
                <a:cs typeface="Arial"/>
              </a:rPr>
              <a:t>equal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200, </a:t>
            </a:r>
            <a:r>
              <a:rPr sz="280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does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regression </a:t>
            </a:r>
            <a:r>
              <a:rPr sz="2800" spc="-50" dirty="0">
                <a:latin typeface="Arial"/>
                <a:cs typeface="Arial"/>
              </a:rPr>
              <a:t>line </a:t>
            </a:r>
            <a:r>
              <a:rPr sz="2800" dirty="0">
                <a:latin typeface="Arial"/>
                <a:cs typeface="Arial"/>
              </a:rPr>
              <a:t>predict </a:t>
            </a:r>
            <a:r>
              <a:rPr sz="2800" spc="-20" dirty="0">
                <a:latin typeface="Arial"/>
                <a:cs typeface="Arial"/>
              </a:rPr>
              <a:t>its </a:t>
            </a:r>
            <a:r>
              <a:rPr sz="2800" spc="-40" dirty="0">
                <a:latin typeface="Arial"/>
                <a:cs typeface="Arial"/>
              </a:rPr>
              <a:t>year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birth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be?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A24978-472E-4A93-9068-CD1C406A7E71}"/>
              </a:ext>
            </a:extLst>
          </p:cNvPr>
          <p:cNvSpPr txBox="1"/>
          <p:nvPr/>
        </p:nvSpPr>
        <p:spPr>
          <a:xfrm>
            <a:off x="609600" y="685800"/>
            <a:ext cx="6781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455">
              <a:lnSpc>
                <a:spcPct val="100000"/>
              </a:lnSpc>
              <a:spcBef>
                <a:spcPts val="135"/>
              </a:spcBef>
            </a:pP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Predicting </a:t>
            </a:r>
            <a:r>
              <a:rPr lang="en-GB" sz="4400" i="1" spc="-200" dirty="0">
                <a:solidFill>
                  <a:srgbClr val="2F5597"/>
                </a:solidFill>
                <a:latin typeface="Arial"/>
                <a:cs typeface="Arial"/>
              </a:rPr>
              <a:t>Y 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from</a:t>
            </a:r>
            <a:r>
              <a:rPr lang="en-GB" sz="4400" spc="-2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i="1" spc="-200" dirty="0">
                <a:solidFill>
                  <a:srgbClr val="2F5597"/>
                </a:solidFill>
                <a:latin typeface="Arial"/>
                <a:cs typeface="Arial"/>
              </a:rPr>
              <a:t>X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C1C829-391C-4710-B57F-459DEF46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312741"/>
            <a:ext cx="462049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7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991600" cy="140038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R="30480" algn="ctr"/>
            <a:r>
              <a:rPr sz="4400" i="1" spc="-15" dirty="0">
                <a:latin typeface="Arial"/>
                <a:cs typeface="Arial"/>
              </a:rPr>
              <a:t>r</a:t>
            </a:r>
            <a:r>
              <a:rPr sz="4400" spc="-22" baseline="25793" dirty="0"/>
              <a:t>2 </a:t>
            </a:r>
            <a:r>
              <a:rPr sz="4400" spc="-10" dirty="0"/>
              <a:t>predicts </a:t>
            </a:r>
            <a:r>
              <a:rPr sz="4400" spc="-20" dirty="0"/>
              <a:t>the </a:t>
            </a:r>
            <a:r>
              <a:rPr sz="4400" spc="-15" dirty="0"/>
              <a:t>amount </a:t>
            </a:r>
            <a:r>
              <a:rPr sz="4400" spc="-20" dirty="0"/>
              <a:t>of  </a:t>
            </a:r>
            <a:r>
              <a:rPr sz="4400" spc="-50" dirty="0"/>
              <a:t>variance </a:t>
            </a:r>
            <a:r>
              <a:rPr sz="4400" spc="-55" dirty="0"/>
              <a:t>in </a:t>
            </a:r>
            <a:r>
              <a:rPr lang="en-GB" sz="4400" i="1" spc="-195" dirty="0">
                <a:latin typeface="Arial"/>
                <a:cs typeface="Arial"/>
              </a:rPr>
              <a:t>Y</a:t>
            </a:r>
            <a:r>
              <a:rPr sz="4400" i="1" spc="-195" dirty="0">
                <a:latin typeface="Arial"/>
                <a:cs typeface="Arial"/>
              </a:rPr>
              <a:t> </a:t>
            </a:r>
            <a:r>
              <a:rPr sz="4400" spc="-40" dirty="0"/>
              <a:t>explained </a:t>
            </a:r>
            <a:r>
              <a:rPr sz="4400" spc="-20" dirty="0"/>
              <a:t>by </a:t>
            </a:r>
            <a:r>
              <a:rPr sz="4400" spc="-25" dirty="0"/>
              <a:t>the </a:t>
            </a:r>
            <a:r>
              <a:rPr sz="4400" spc="-45" dirty="0"/>
              <a:t>regression</a:t>
            </a:r>
            <a:r>
              <a:rPr sz="4400" spc="5" dirty="0"/>
              <a:t> </a:t>
            </a:r>
            <a:r>
              <a:rPr sz="4400" spc="-65" dirty="0"/>
              <a:t>line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3710738"/>
            <a:ext cx="7473420" cy="13067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2800" b="1" i="1" spc="-10" dirty="0">
                <a:latin typeface="Arial"/>
                <a:cs typeface="Arial"/>
              </a:rPr>
              <a:t>r</a:t>
            </a:r>
            <a:r>
              <a:rPr sz="2800" b="1" spc="-15" baseline="23809" dirty="0">
                <a:latin typeface="Arial"/>
                <a:cs typeface="Arial"/>
              </a:rPr>
              <a:t>2 </a:t>
            </a:r>
            <a:r>
              <a:rPr sz="2800" b="1" spc="-45" dirty="0">
                <a:latin typeface="Arial"/>
                <a:cs typeface="Arial"/>
              </a:rPr>
              <a:t>is </a:t>
            </a:r>
            <a:r>
              <a:rPr sz="2800" b="1" spc="-15" dirty="0">
                <a:latin typeface="Arial"/>
                <a:cs typeface="Arial"/>
              </a:rPr>
              <a:t>the </a:t>
            </a:r>
            <a:r>
              <a:rPr lang="en-US" sz="2800" b="1" spc="-15" dirty="0">
                <a:latin typeface="Arial"/>
                <a:cs typeface="Arial"/>
              </a:rPr>
              <a:t>"</a:t>
            </a:r>
            <a:r>
              <a:rPr sz="2800" b="1" spc="-15" dirty="0">
                <a:latin typeface="Arial"/>
                <a:cs typeface="Arial"/>
              </a:rPr>
              <a:t>coefficient </a:t>
            </a:r>
            <a:r>
              <a:rPr sz="2800" b="1" spc="-10" dirty="0">
                <a:latin typeface="Arial"/>
                <a:cs typeface="Arial"/>
              </a:rPr>
              <a:t>of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determination</a:t>
            </a:r>
            <a:r>
              <a:rPr lang="en-US" sz="2800" b="1" spc="-15" dirty="0">
                <a:latin typeface="Arial"/>
                <a:cs typeface="Arial"/>
              </a:rPr>
              <a:t>"</a:t>
            </a:r>
            <a:endParaRPr sz="28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0800" marR="465455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Arial"/>
                <a:cs typeface="Arial"/>
              </a:rPr>
              <a:t>It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square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correlation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coefficient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i="1" spc="-30" dirty="0"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4DE83EDE-CAD5-46EF-91C4-D5C2F69389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399" y="507744"/>
            <a:ext cx="8991600" cy="140038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R="30480" algn="ctr"/>
            <a:r>
              <a:rPr sz="4400" i="1" spc="-15" dirty="0">
                <a:latin typeface="Arial"/>
                <a:cs typeface="Arial"/>
              </a:rPr>
              <a:t>r</a:t>
            </a:r>
            <a:r>
              <a:rPr sz="4400" spc="-22" baseline="25793" dirty="0"/>
              <a:t>2 </a:t>
            </a:r>
            <a:r>
              <a:rPr sz="4400" spc="-10" dirty="0"/>
              <a:t>predicts </a:t>
            </a:r>
            <a:r>
              <a:rPr sz="4400" spc="-20" dirty="0"/>
              <a:t>the </a:t>
            </a:r>
            <a:r>
              <a:rPr sz="4400" spc="-15" dirty="0"/>
              <a:t>amount </a:t>
            </a:r>
            <a:r>
              <a:rPr sz="4400" spc="-20" dirty="0"/>
              <a:t>of  </a:t>
            </a:r>
            <a:r>
              <a:rPr sz="4400" spc="-50" dirty="0"/>
              <a:t>variance </a:t>
            </a:r>
            <a:r>
              <a:rPr sz="4400" spc="-55" dirty="0"/>
              <a:t>in </a:t>
            </a:r>
            <a:r>
              <a:rPr lang="en-GB" sz="4400" i="1" spc="-195" dirty="0">
                <a:latin typeface="Arial"/>
                <a:cs typeface="Arial"/>
              </a:rPr>
              <a:t>Y</a:t>
            </a:r>
            <a:r>
              <a:rPr sz="4400" i="1" spc="-195" dirty="0">
                <a:latin typeface="Arial"/>
                <a:cs typeface="Arial"/>
              </a:rPr>
              <a:t> </a:t>
            </a:r>
            <a:r>
              <a:rPr sz="4400" spc="-40" dirty="0"/>
              <a:t>explained </a:t>
            </a:r>
            <a:r>
              <a:rPr sz="4400" spc="-20" dirty="0"/>
              <a:t>by </a:t>
            </a:r>
            <a:r>
              <a:rPr sz="4400" spc="-25" dirty="0"/>
              <a:t>the </a:t>
            </a:r>
            <a:r>
              <a:rPr sz="4400" spc="-45" dirty="0"/>
              <a:t>regression</a:t>
            </a:r>
            <a:r>
              <a:rPr sz="4400" spc="5" dirty="0"/>
              <a:t> </a:t>
            </a:r>
            <a:r>
              <a:rPr sz="4400" spc="-65" dirty="0"/>
              <a:t>line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5EFEA2-7117-455F-887B-2CB02248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95" y="2286000"/>
            <a:ext cx="6979009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4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1100" y="704945"/>
            <a:ext cx="8917699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5080"/>
            <a:r>
              <a:rPr sz="4400" spc="-15" dirty="0">
                <a:solidFill>
                  <a:srgbClr val="FF0306"/>
                </a:solidFill>
                <a:latin typeface="Arial"/>
                <a:cs typeface="Arial"/>
              </a:rPr>
              <a:t>Caution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: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It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is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unwise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extrapolate 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beyond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range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data.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0" y="3027411"/>
            <a:ext cx="4572000" cy="38920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44170"/>
            <a:r>
              <a:rPr sz="2800" spc="-30" dirty="0">
                <a:solidFill>
                  <a:srgbClr val="ED7D31"/>
                </a:solidFill>
                <a:latin typeface="Arial"/>
                <a:cs typeface="Arial"/>
              </a:rPr>
              <a:t>Number </a:t>
            </a:r>
            <a:r>
              <a:rPr sz="2800" spc="-2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800" spc="-30" dirty="0">
                <a:solidFill>
                  <a:srgbClr val="ED7D31"/>
                </a:solidFill>
                <a:latin typeface="Arial"/>
                <a:cs typeface="Arial"/>
              </a:rPr>
              <a:t>species  </a:t>
            </a:r>
            <a:r>
              <a:rPr sz="2800" spc="-2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ED7D31"/>
                </a:solidFill>
                <a:latin typeface="Arial"/>
                <a:cs typeface="Arial"/>
              </a:rPr>
              <a:t>fish </a:t>
            </a:r>
            <a:r>
              <a:rPr sz="2800" spc="-45" dirty="0">
                <a:solidFill>
                  <a:srgbClr val="ED7D31"/>
                </a:solidFill>
                <a:latin typeface="Arial"/>
                <a:cs typeface="Arial"/>
              </a:rPr>
              <a:t>as </a:t>
            </a:r>
            <a:r>
              <a:rPr sz="2800" spc="-20" dirty="0">
                <a:solidFill>
                  <a:srgbClr val="ED7D31"/>
                </a:solidFill>
                <a:latin typeface="Arial"/>
                <a:cs typeface="Arial"/>
              </a:rPr>
              <a:t>predicted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by the </a:t>
            </a:r>
            <a:r>
              <a:rPr sz="2800" spc="-55" dirty="0">
                <a:solidFill>
                  <a:srgbClr val="ED7D31"/>
                </a:solidFill>
                <a:latin typeface="Arial"/>
                <a:cs typeface="Arial"/>
              </a:rPr>
              <a:t>area </a:t>
            </a:r>
            <a:r>
              <a:rPr sz="2800" spc="-2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800" spc="-50" dirty="0">
                <a:solidFill>
                  <a:srgbClr val="ED7D31"/>
                </a:solidFill>
                <a:latin typeface="Arial"/>
                <a:cs typeface="Arial"/>
              </a:rPr>
              <a:t>a </a:t>
            </a:r>
            <a:r>
              <a:rPr sz="2800" spc="-30" dirty="0">
                <a:solidFill>
                  <a:srgbClr val="ED7D31"/>
                </a:solidFill>
                <a:latin typeface="Arial"/>
                <a:cs typeface="Arial"/>
              </a:rPr>
              <a:t>desert</a:t>
            </a:r>
            <a:r>
              <a:rPr sz="2800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ED7D31"/>
                </a:solidFill>
                <a:latin typeface="Arial"/>
                <a:cs typeface="Arial"/>
              </a:rPr>
              <a:t>pool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R="43180"/>
            <a:r>
              <a:rPr sz="2800" spc="-50" dirty="0">
                <a:latin typeface="Arial"/>
                <a:cs typeface="Arial"/>
              </a:rPr>
              <a:t>If </a:t>
            </a:r>
            <a:r>
              <a:rPr sz="2800" spc="-25" dirty="0">
                <a:latin typeface="Arial"/>
                <a:cs typeface="Arial"/>
              </a:rPr>
              <a:t>we </a:t>
            </a:r>
            <a:r>
              <a:rPr sz="2800" spc="-40" dirty="0">
                <a:latin typeface="Arial"/>
                <a:cs typeface="Arial"/>
              </a:rPr>
              <a:t>were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30" dirty="0">
                <a:latin typeface="Arial"/>
                <a:cs typeface="Arial"/>
              </a:rPr>
              <a:t>extrapolate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ask </a:t>
            </a:r>
            <a:r>
              <a:rPr sz="2800" spc="-15" dirty="0">
                <a:latin typeface="Arial"/>
                <a:cs typeface="Arial"/>
              </a:rPr>
              <a:t>how </a:t>
            </a:r>
            <a:r>
              <a:rPr sz="2800" spc="-40" dirty="0">
                <a:latin typeface="Arial"/>
                <a:cs typeface="Arial"/>
              </a:rPr>
              <a:t>many </a:t>
            </a:r>
            <a:r>
              <a:rPr sz="2800" spc="-30" dirty="0">
                <a:latin typeface="Arial"/>
                <a:cs typeface="Arial"/>
              </a:rPr>
              <a:t>species  </a:t>
            </a:r>
            <a:r>
              <a:rPr sz="2800" spc="-20" dirty="0">
                <a:latin typeface="Arial"/>
                <a:cs typeface="Arial"/>
              </a:rPr>
              <a:t>might </a:t>
            </a:r>
            <a:r>
              <a:rPr sz="2800" spc="-25" dirty="0">
                <a:latin typeface="Arial"/>
                <a:cs typeface="Arial"/>
              </a:rPr>
              <a:t>be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pool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10" dirty="0">
                <a:latin typeface="Arial"/>
                <a:cs typeface="Arial"/>
              </a:rPr>
              <a:t>50</a:t>
            </a:r>
            <a:r>
              <a:rPr lang="en-US" sz="2800" spc="-10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000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spc="-15" baseline="25925" dirty="0">
                <a:latin typeface="Arial"/>
                <a:cs typeface="Arial"/>
              </a:rPr>
              <a:t>2</a:t>
            </a:r>
            <a:r>
              <a:rPr sz="2800" spc="-10" dirty="0">
                <a:latin typeface="Arial"/>
                <a:cs typeface="Arial"/>
              </a:rPr>
              <a:t>, </a:t>
            </a:r>
            <a:r>
              <a:rPr sz="2800" spc="-25" dirty="0">
                <a:latin typeface="Arial"/>
                <a:cs typeface="Arial"/>
              </a:rPr>
              <a:t>we </a:t>
            </a:r>
            <a:r>
              <a:rPr sz="2800" spc="-15" dirty="0">
                <a:latin typeface="Arial"/>
                <a:cs typeface="Arial"/>
              </a:rPr>
              <a:t>would </a:t>
            </a:r>
            <a:r>
              <a:rPr sz="2800" spc="-35" dirty="0">
                <a:latin typeface="Arial"/>
                <a:cs typeface="Arial"/>
              </a:rPr>
              <a:t>guess </a:t>
            </a:r>
            <a:r>
              <a:rPr sz="2800" spc="-15" dirty="0">
                <a:latin typeface="Arial"/>
                <a:cs typeface="Arial"/>
              </a:rPr>
              <a:t>about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20.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238C9F-0E55-40F4-8444-CA7C8362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20248"/>
            <a:ext cx="4800600" cy="37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209800" y="2803098"/>
            <a:ext cx="5280807" cy="3465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ts val="2240"/>
              </a:lnSpc>
              <a:spcBef>
                <a:spcPts val="41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More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data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on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fish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desert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pools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>
            <a:grpSpLocks noChangeAspect="1"/>
          </p:cNvGrpSpPr>
          <p:nvPr/>
        </p:nvGrpSpPr>
        <p:grpSpPr>
          <a:xfrm>
            <a:off x="4419600" y="3318662"/>
            <a:ext cx="5280209" cy="4190161"/>
            <a:chOff x="5880234" y="4949881"/>
            <a:chExt cx="3003845" cy="2383730"/>
          </a:xfrm>
        </p:grpSpPr>
        <p:sp>
          <p:nvSpPr>
            <p:cNvPr id="14" name="object 14"/>
            <p:cNvSpPr/>
            <p:nvPr/>
          </p:nvSpPr>
          <p:spPr>
            <a:xfrm>
              <a:off x="5880234" y="4949881"/>
              <a:ext cx="3003845" cy="23837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7902" y="7064851"/>
              <a:ext cx="488315" cy="113030"/>
            </a:xfrm>
            <a:custGeom>
              <a:avLst/>
              <a:gdLst/>
              <a:ahLst/>
              <a:cxnLst/>
              <a:rect l="l" t="t" r="r" b="b"/>
              <a:pathLst>
                <a:path w="488315" h="113029">
                  <a:moveTo>
                    <a:pt x="488076" y="0"/>
                  </a:moveTo>
                  <a:lnTo>
                    <a:pt x="0" y="0"/>
                  </a:lnTo>
                  <a:lnTo>
                    <a:pt x="0" y="112730"/>
                  </a:lnTo>
                  <a:lnTo>
                    <a:pt x="488076" y="112730"/>
                  </a:lnTo>
                  <a:lnTo>
                    <a:pt x="488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77902" y="7064851"/>
              <a:ext cx="488315" cy="113030"/>
            </a:xfrm>
            <a:custGeom>
              <a:avLst/>
              <a:gdLst/>
              <a:ahLst/>
              <a:cxnLst/>
              <a:rect l="l" t="t" r="r" b="b"/>
              <a:pathLst>
                <a:path w="488315" h="113029">
                  <a:moveTo>
                    <a:pt x="0" y="0"/>
                  </a:moveTo>
                  <a:lnTo>
                    <a:pt x="488076" y="0"/>
                  </a:lnTo>
                  <a:lnTo>
                    <a:pt x="488076" y="112730"/>
                  </a:lnTo>
                  <a:lnTo>
                    <a:pt x="0" y="112730"/>
                  </a:lnTo>
                  <a:lnTo>
                    <a:pt x="0" y="0"/>
                  </a:lnTo>
                  <a:close/>
                </a:path>
              </a:pathLst>
            </a:custGeom>
            <a:ln w="140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5">
            <a:extLst>
              <a:ext uri="{FF2B5EF4-FFF2-40B4-BE49-F238E27FC236}">
                <a16:creationId xmlns:a16="http://schemas.microsoft.com/office/drawing/2014/main" id="{E73D788A-479E-46A2-846A-31B0F747AE08}"/>
              </a:ext>
            </a:extLst>
          </p:cNvPr>
          <p:cNvSpPr txBox="1"/>
          <p:nvPr/>
        </p:nvSpPr>
        <p:spPr>
          <a:xfrm>
            <a:off x="531100" y="704945"/>
            <a:ext cx="8917699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5080"/>
            <a:r>
              <a:rPr sz="4400" spc="-15" dirty="0">
                <a:solidFill>
                  <a:srgbClr val="FF0306"/>
                </a:solidFill>
                <a:latin typeface="Arial"/>
                <a:cs typeface="Arial"/>
              </a:rPr>
              <a:t>Caution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: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It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is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unwise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extrapolate 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beyond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range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data.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E25219-3E24-40EA-A99E-9375F90F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5" y="4038600"/>
            <a:ext cx="2982449" cy="233059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29DFC5-762C-41FC-AA15-360B5E0FF956}"/>
              </a:ext>
            </a:extLst>
          </p:cNvPr>
          <p:cNvSpPr/>
          <p:nvPr/>
        </p:nvSpPr>
        <p:spPr>
          <a:xfrm>
            <a:off x="4989949" y="3352800"/>
            <a:ext cx="953651" cy="348045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7A7B-7AAA-4FA1-84BE-349ED4E9846F}"/>
              </a:ext>
            </a:extLst>
          </p:cNvPr>
          <p:cNvSpPr/>
          <p:nvPr/>
        </p:nvSpPr>
        <p:spPr>
          <a:xfrm>
            <a:off x="6019800" y="7010400"/>
            <a:ext cx="3581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D90A3F-E952-429E-BAF8-4D33AE058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94" y="6980432"/>
            <a:ext cx="3555996" cy="30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8AFF94-39F8-4450-A257-C178D3A7CD97}"/>
              </a:ext>
            </a:extLst>
          </p:cNvPr>
          <p:cNvSpPr/>
          <p:nvPr/>
        </p:nvSpPr>
        <p:spPr>
          <a:xfrm>
            <a:off x="1194862" y="4191000"/>
            <a:ext cx="2310338" cy="17366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C797AB-22E4-4391-B44A-AFF16FBADF39}"/>
              </a:ext>
            </a:extLst>
          </p:cNvPr>
          <p:cNvCxnSpPr/>
          <p:nvPr/>
        </p:nvCxnSpPr>
        <p:spPr>
          <a:xfrm flipV="1">
            <a:off x="3581400" y="3352800"/>
            <a:ext cx="1185664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6CC15-294B-42C5-B16A-AD72D1B352F6}"/>
              </a:ext>
            </a:extLst>
          </p:cNvPr>
          <p:cNvCxnSpPr>
            <a:cxnSpLocks/>
          </p:cNvCxnSpPr>
          <p:nvPr/>
        </p:nvCxnSpPr>
        <p:spPr>
          <a:xfrm>
            <a:off x="3581400" y="6125069"/>
            <a:ext cx="1268803" cy="637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2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034" y="575961"/>
            <a:ext cx="8283766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0" dirty="0"/>
              <a:t>Log </a:t>
            </a:r>
            <a:r>
              <a:rPr sz="4400" spc="-25" dirty="0"/>
              <a:t>transformed</a:t>
            </a:r>
            <a:r>
              <a:rPr sz="4400" spc="-45" dirty="0"/>
              <a:t> </a:t>
            </a:r>
            <a:r>
              <a:rPr sz="4400" spc="-20" dirty="0"/>
              <a:t>data: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1371600" y="2286000"/>
            <a:ext cx="6424650" cy="5070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FDF91-690E-406D-AAB9-C840A7B4AD5F}"/>
              </a:ext>
            </a:extLst>
          </p:cNvPr>
          <p:cNvSpPr txBox="1"/>
          <p:nvPr/>
        </p:nvSpPr>
        <p:spPr>
          <a:xfrm>
            <a:off x="3829192" y="1600200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= a + b log10( X )</a:t>
            </a:r>
            <a:endParaRPr lang="en-GB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7200" y="838200"/>
            <a:ext cx="92202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Testing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hypotheses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about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3225763"/>
            <a:ext cx="3200400" cy="13208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Arial"/>
                <a:cs typeface="Arial"/>
              </a:rPr>
              <a:t>H</a:t>
            </a:r>
            <a:r>
              <a:rPr sz="2800" spc="7" baseline="-19230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spc="10" dirty="0">
                <a:latin typeface="Symbol"/>
                <a:cs typeface="Symbol"/>
              </a:rPr>
              <a:t>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=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Arial"/>
              <a:cs typeface="Arial"/>
            </a:endParaRPr>
          </a:p>
          <a:p>
            <a:pPr marL="50800" algn="ctr">
              <a:lnSpc>
                <a:spcPct val="100000"/>
              </a:lnSpc>
            </a:pPr>
            <a:r>
              <a:rPr sz="2800" spc="5" dirty="0">
                <a:latin typeface="Arial"/>
                <a:cs typeface="Arial"/>
              </a:rPr>
              <a:t>H</a:t>
            </a:r>
            <a:r>
              <a:rPr sz="2800" spc="7" baseline="-1923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spc="10" dirty="0">
                <a:latin typeface="Symbol"/>
                <a:cs typeface="Symbol"/>
              </a:rPr>
              <a:t>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≠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546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5489" y="990600"/>
            <a:ext cx="774891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i="1" spc="60" dirty="0">
                <a:solidFill>
                  <a:srgbClr val="2F5597"/>
                </a:solidFill>
                <a:latin typeface="Arial"/>
                <a:cs typeface="Arial"/>
              </a:rPr>
              <a:t>b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has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i="1" spc="5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4400" i="1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3200400"/>
            <a:ext cx="5181877" cy="17735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r">
              <a:spcBef>
                <a:spcPts val="90"/>
              </a:spcBef>
            </a:pPr>
            <a:r>
              <a:rPr lang="en-GB" sz="2800" spc="-30" dirty="0">
                <a:latin typeface="Arial"/>
                <a:cs typeface="Arial"/>
              </a:rPr>
              <a:t>Confidence </a:t>
            </a:r>
            <a:r>
              <a:rPr lang="en-GB" sz="2800" spc="-40" dirty="0">
                <a:latin typeface="Arial"/>
                <a:cs typeface="Arial"/>
              </a:rPr>
              <a:t>interval </a:t>
            </a:r>
            <a:r>
              <a:rPr lang="en-GB" sz="2800" spc="-25" dirty="0">
                <a:latin typeface="Arial"/>
                <a:cs typeface="Arial"/>
              </a:rPr>
              <a:t>for </a:t>
            </a:r>
            <a:r>
              <a:rPr lang="en-GB" sz="2800" spc="-50" dirty="0">
                <a:latin typeface="Arial"/>
                <a:cs typeface="Arial"/>
              </a:rPr>
              <a:t>a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25" dirty="0">
                <a:latin typeface="Arial"/>
                <a:cs typeface="Arial"/>
              </a:rPr>
              <a:t>slope:</a:t>
            </a:r>
            <a:endParaRPr lang="en-GB" sz="280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90"/>
              </a:spcBef>
            </a:pPr>
            <a:endParaRPr lang="en-US" sz="2800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90"/>
              </a:spcBef>
            </a:pPr>
            <a:endParaRPr lang="en-US" sz="2800" spc="-3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90"/>
              </a:spcBef>
            </a:pPr>
            <a:r>
              <a:rPr sz="2800" spc="-30" dirty="0">
                <a:latin typeface="Arial"/>
                <a:cs typeface="Arial"/>
              </a:rPr>
              <a:t>Hypothesis </a:t>
            </a:r>
            <a:r>
              <a:rPr sz="2800" spc="-20" dirty="0">
                <a:latin typeface="Arial"/>
                <a:cs typeface="Arial"/>
              </a:rPr>
              <a:t>tests </a:t>
            </a:r>
            <a:r>
              <a:rPr sz="2800" spc="-25" dirty="0">
                <a:latin typeface="Arial"/>
                <a:cs typeface="Arial"/>
              </a:rPr>
              <a:t>can </a:t>
            </a:r>
            <a:r>
              <a:rPr sz="2800" spc="-45" dirty="0">
                <a:latin typeface="Arial"/>
                <a:cs typeface="Arial"/>
              </a:rPr>
              <a:t>use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spc="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F654A3F-55A6-4AB2-9B52-02B4EFAA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01" y="2895600"/>
            <a:ext cx="2543216" cy="27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2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5800" y="838200"/>
            <a:ext cx="7086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slope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7DC5C7-D49E-49C5-A002-599DF53C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67000"/>
            <a:ext cx="63903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6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5257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05" dirty="0"/>
              <a:t>Re</a:t>
            </a:r>
            <a:r>
              <a:rPr sz="4400" spc="5" dirty="0"/>
              <a:t>g</a:t>
            </a:r>
            <a:r>
              <a:rPr sz="4400" spc="-85" dirty="0"/>
              <a:t>re</a:t>
            </a:r>
            <a:r>
              <a:rPr sz="4400" spc="-40" dirty="0"/>
              <a:t>ss</a:t>
            </a:r>
            <a:r>
              <a:rPr sz="4400" spc="-90" dirty="0"/>
              <a:t>i</a:t>
            </a:r>
            <a:r>
              <a:rPr sz="4400" spc="5" dirty="0"/>
              <a:t>o</a:t>
            </a:r>
            <a:r>
              <a:rPr sz="4400" spc="-3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5295" y="3048000"/>
            <a:ext cx="6324600" cy="20790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1200"/>
              </a:lnSpc>
              <a:spcBef>
                <a:spcPts val="325"/>
              </a:spcBef>
            </a:pPr>
            <a:r>
              <a:rPr lang="en-GB" sz="2800" spc="-20" dirty="0">
                <a:latin typeface="Arial"/>
                <a:cs typeface="Arial"/>
              </a:rPr>
              <a:t>Predicts </a:t>
            </a:r>
            <a:r>
              <a:rPr lang="en-GB" sz="2800" i="1" spc="-170" dirty="0">
                <a:latin typeface="Arial"/>
                <a:cs typeface="Arial"/>
              </a:rPr>
              <a:t>Y  </a:t>
            </a:r>
            <a:r>
              <a:rPr lang="en-GB" sz="2800" spc="-20" dirty="0">
                <a:latin typeface="Arial"/>
                <a:cs typeface="Arial"/>
              </a:rPr>
              <a:t>from</a:t>
            </a:r>
            <a:r>
              <a:rPr lang="en-GB" sz="2800" spc="-245" dirty="0">
                <a:latin typeface="Arial"/>
                <a:cs typeface="Arial"/>
              </a:rPr>
              <a:t> </a:t>
            </a:r>
            <a:r>
              <a:rPr lang="en-GB" sz="2800" i="1" spc="-170" dirty="0">
                <a:latin typeface="Arial"/>
                <a:cs typeface="Arial"/>
              </a:rPr>
              <a:t>X</a:t>
            </a:r>
            <a:endParaRPr lang="en-GB" sz="2800" dirty="0">
              <a:latin typeface="Arial"/>
              <a:cs typeface="Arial"/>
            </a:endParaRPr>
          </a:p>
          <a:p>
            <a:pPr marL="12700" marR="5080">
              <a:lnSpc>
                <a:spcPct val="91200"/>
              </a:lnSpc>
              <a:spcBef>
                <a:spcPts val="325"/>
              </a:spcBef>
            </a:pPr>
            <a:endParaRPr lang="en-US" sz="2800" spc="-50" dirty="0">
              <a:latin typeface="Arial"/>
              <a:cs typeface="Arial"/>
            </a:endParaRPr>
          </a:p>
          <a:p>
            <a:pPr marL="12700" marR="5080">
              <a:lnSpc>
                <a:spcPct val="91200"/>
              </a:lnSpc>
              <a:spcBef>
                <a:spcPts val="325"/>
              </a:spcBef>
            </a:pPr>
            <a:r>
              <a:rPr sz="2800" spc="-50" dirty="0">
                <a:latin typeface="Arial"/>
                <a:cs typeface="Arial"/>
              </a:rPr>
              <a:t>Linear </a:t>
            </a:r>
            <a:r>
              <a:rPr sz="2800" spc="-40" dirty="0">
                <a:latin typeface="Arial"/>
                <a:cs typeface="Arial"/>
              </a:rPr>
              <a:t>regression </a:t>
            </a:r>
            <a:r>
              <a:rPr sz="2800" spc="-35" dirty="0">
                <a:latin typeface="Arial"/>
                <a:cs typeface="Arial"/>
              </a:rPr>
              <a:t>assumes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relationship </a:t>
            </a:r>
            <a:r>
              <a:rPr sz="2800" spc="-15" dirty="0">
                <a:latin typeface="Arial"/>
                <a:cs typeface="Arial"/>
              </a:rPr>
              <a:t>between </a:t>
            </a:r>
            <a:r>
              <a:rPr sz="2800" i="1" spc="-170" dirty="0">
                <a:latin typeface="Arial"/>
                <a:cs typeface="Arial"/>
              </a:rPr>
              <a:t>X </a:t>
            </a:r>
            <a:r>
              <a:rPr sz="2800" spc="-20" dirty="0">
                <a:latin typeface="Arial"/>
                <a:cs typeface="Arial"/>
              </a:rPr>
              <a:t>and </a:t>
            </a:r>
            <a:r>
              <a:rPr sz="2800" i="1" spc="-170" dirty="0">
                <a:latin typeface="Arial"/>
                <a:cs typeface="Arial"/>
              </a:rPr>
              <a:t>Y </a:t>
            </a:r>
            <a:r>
              <a:rPr sz="2800" spc="-20" dirty="0">
                <a:latin typeface="Arial"/>
                <a:cs typeface="Arial"/>
              </a:rPr>
              <a:t>can  </a:t>
            </a:r>
            <a:r>
              <a:rPr sz="2800" spc="-10" dirty="0">
                <a:latin typeface="Arial"/>
                <a:cs typeface="Arial"/>
              </a:rPr>
              <a:t>be described by </a:t>
            </a:r>
            <a:r>
              <a:rPr sz="2800" spc="-65" dirty="0">
                <a:latin typeface="Arial"/>
                <a:cs typeface="Arial"/>
              </a:rPr>
              <a:t>a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line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23" y="538241"/>
            <a:ext cx="8698977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/>
              <a:t>Sums </a:t>
            </a:r>
            <a:r>
              <a:rPr sz="4400" spc="-15" dirty="0"/>
              <a:t>of </a:t>
            </a:r>
            <a:r>
              <a:rPr sz="4400" spc="-45" dirty="0"/>
              <a:t>squares </a:t>
            </a:r>
            <a:r>
              <a:rPr sz="4400" spc="-25" dirty="0"/>
              <a:t>for</a:t>
            </a:r>
            <a:r>
              <a:rPr sz="4400" spc="45" dirty="0"/>
              <a:t> </a:t>
            </a:r>
            <a:r>
              <a:rPr sz="4400" spc="-55" dirty="0"/>
              <a:t>regression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6DA95F6-121D-4AEA-A31E-60F610B2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486400" cy="420214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85800" y="866449"/>
            <a:ext cx="8969059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Radioactive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teeth: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Sums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7F44B7D-DAC9-43EA-92D0-F3E2DE33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555324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9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533400" y="762000"/>
            <a:ext cx="9220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90" dirty="0">
                <a:solidFill>
                  <a:srgbClr val="2F5597"/>
                </a:solidFill>
                <a:latin typeface="Arial"/>
                <a:cs typeface="Arial"/>
              </a:rPr>
              <a:t>Teeth: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Sums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4400" spc="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B1787B-40D3-4FA5-AD1F-41D626B4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0"/>
            <a:ext cx="5750013" cy="43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1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838200" y="838200"/>
            <a:ext cx="899160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residual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mean</a:t>
            </a:r>
            <a:r>
              <a:rPr sz="4400" spc="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squares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F49D18-7EB9-4145-A56C-7763830B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67000"/>
            <a:ext cx="6162899" cy="29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8959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0" dirty="0"/>
              <a:t>Standard </a:t>
            </a:r>
            <a:r>
              <a:rPr sz="4400" spc="-50" dirty="0"/>
              <a:t>error </a:t>
            </a:r>
            <a:r>
              <a:rPr sz="4400" spc="-15" dirty="0"/>
              <a:t>of </a:t>
            </a:r>
            <a:r>
              <a:rPr sz="4400" spc="-25" dirty="0"/>
              <a:t>the</a:t>
            </a:r>
            <a:r>
              <a:rPr sz="4400" spc="25" dirty="0"/>
              <a:t> </a:t>
            </a:r>
            <a:r>
              <a:rPr sz="4400" spc="-30" dirty="0"/>
              <a:t>slope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757EA9-5FA9-4903-A0C8-30D16927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57400"/>
            <a:ext cx="3959217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62000" y="762000"/>
            <a:ext cx="6553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i="1" spc="60" dirty="0">
                <a:solidFill>
                  <a:srgbClr val="2F5597"/>
                </a:solidFill>
                <a:latin typeface="Arial"/>
                <a:cs typeface="Arial"/>
              </a:rPr>
              <a:t>b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has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i="1" spc="5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4400" i="1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53258B3-0794-4C30-B1B7-B09D5579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919274" cy="41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838200" y="879116"/>
            <a:ext cx="83820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95%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interval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slope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with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teeth</a:t>
            </a:r>
            <a:r>
              <a:rPr sz="4400" spc="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example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F0B6FD7-4809-4F72-9CF4-F5C51FE9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7565409" cy="33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70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457200" y="685800"/>
            <a:ext cx="8534400" cy="126496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b="1" spc="-25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4400" b="1" spc="-10" dirty="0">
                <a:solidFill>
                  <a:srgbClr val="2F5597"/>
                </a:solidFill>
                <a:latin typeface="Arial"/>
                <a:cs typeface="Arial"/>
              </a:rPr>
              <a:t>bands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: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intervals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predictions of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mean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195" dirty="0">
                <a:solidFill>
                  <a:srgbClr val="2F5597"/>
                </a:solidFill>
                <a:latin typeface="Arial"/>
                <a:cs typeface="Arial"/>
              </a:rPr>
              <a:t>Y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9D92F9F-942A-400F-A0B4-F5758742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64410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387395"/>
            <a:ext cx="8654269" cy="18743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sz="4400" b="1" spc="-30" dirty="0"/>
              <a:t>Prediction </a:t>
            </a:r>
            <a:r>
              <a:rPr sz="4400" b="1" spc="-45" dirty="0"/>
              <a:t>intervals</a:t>
            </a:r>
            <a:r>
              <a:rPr sz="4400" spc="-45" dirty="0"/>
              <a:t>: </a:t>
            </a:r>
            <a:r>
              <a:rPr sz="4400" spc="-20" dirty="0"/>
              <a:t>confidence </a:t>
            </a:r>
            <a:r>
              <a:rPr sz="4400" spc="-50" dirty="0"/>
              <a:t>intervals </a:t>
            </a:r>
            <a:r>
              <a:rPr sz="4400" spc="-25" dirty="0"/>
              <a:t>for </a:t>
            </a:r>
            <a:r>
              <a:rPr sz="4400" spc="-20" dirty="0"/>
              <a:t>predictions of </a:t>
            </a:r>
            <a:r>
              <a:rPr sz="4400" spc="-45" dirty="0"/>
              <a:t>individual</a:t>
            </a:r>
            <a:r>
              <a:rPr sz="4400" spc="60" dirty="0"/>
              <a:t> </a:t>
            </a:r>
            <a:r>
              <a:rPr sz="4400" i="1" spc="-195" dirty="0">
                <a:latin typeface="Arial"/>
                <a:cs typeface="Arial"/>
              </a:rPr>
              <a:t>Y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3CE131-E612-4971-B3E0-E2878A0B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6252261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200" y="685800"/>
            <a:ext cx="782937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Hypothesis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tests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on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slopes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A5687-EC3B-4A53-90CE-DC9055B9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85" y="2209800"/>
            <a:ext cx="4032457" cy="3981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86A127-97AB-4D01-BD17-127FA074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76600"/>
            <a:ext cx="2089257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862906"/>
            <a:ext cx="8305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Correlation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vs.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819F3E-CE0B-4EF8-9C6D-1631A7BA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8183458" cy="38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41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99644" y="609600"/>
            <a:ext cx="5520156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Regression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06515-F40A-494A-A871-DE367FF7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6477000" cy="57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943100" y="4800600"/>
            <a:ext cx="6172200" cy="88165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/>
            <a:r>
              <a:rPr sz="2800" spc="-50" dirty="0">
                <a:latin typeface="Arial"/>
                <a:cs typeface="Arial"/>
              </a:rPr>
              <a:t>This </a:t>
            </a:r>
            <a:r>
              <a:rPr sz="2800" spc="-35" dirty="0">
                <a:latin typeface="Arial"/>
                <a:cs typeface="Arial"/>
              </a:rPr>
              <a:t>generates </a:t>
            </a:r>
            <a:r>
              <a:rPr sz="2800" spc="-25" dirty="0">
                <a:latin typeface="Arial"/>
                <a:cs typeface="Arial"/>
              </a:rPr>
              <a:t>the confidence </a:t>
            </a:r>
            <a:r>
              <a:rPr sz="2800" spc="-40" dirty="0">
                <a:latin typeface="Arial"/>
                <a:cs typeface="Arial"/>
              </a:rPr>
              <a:t>interval </a:t>
            </a:r>
            <a:r>
              <a:rPr sz="2800" spc="-25" dirty="0">
                <a:latin typeface="Arial"/>
                <a:cs typeface="Arial"/>
              </a:rPr>
              <a:t>for the </a:t>
            </a:r>
            <a:r>
              <a:rPr sz="2800" spc="-30" dirty="0">
                <a:latin typeface="Arial"/>
                <a:cs typeface="Arial"/>
              </a:rPr>
              <a:t>estimate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25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slope.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33F1F-94D7-4E6A-870D-DDAA0A7A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90" y="2828831"/>
            <a:ext cx="6712020" cy="1392206"/>
          </a:xfrm>
          <a:prstGeom prst="rect">
            <a:avLst/>
          </a:prstGeom>
        </p:spPr>
      </p:pic>
      <p:sp>
        <p:nvSpPr>
          <p:cNvPr id="4" name="object 12">
            <a:extLst>
              <a:ext uri="{FF2B5EF4-FFF2-40B4-BE49-F238E27FC236}">
                <a16:creationId xmlns:a16="http://schemas.microsoft.com/office/drawing/2014/main" id="{45E77E73-BF69-4FC2-9BCC-D46E56FE4E9C}"/>
              </a:ext>
            </a:extLst>
          </p:cNvPr>
          <p:cNvSpPr txBox="1"/>
          <p:nvPr/>
        </p:nvSpPr>
        <p:spPr>
          <a:xfrm>
            <a:off x="499644" y="609600"/>
            <a:ext cx="5520156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Regression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524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8501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/>
              <a:t>Non-linear</a:t>
            </a:r>
            <a:r>
              <a:rPr sz="4400" spc="-60" dirty="0"/>
              <a:t> </a:t>
            </a:r>
            <a:r>
              <a:rPr sz="4400" spc="-45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8900" y="2743200"/>
            <a:ext cx="4800600" cy="21685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GB" sz="2800" spc="-30" dirty="0">
                <a:latin typeface="Arial"/>
                <a:cs typeface="Arial"/>
              </a:rPr>
              <a:t>Transformations</a:t>
            </a:r>
          </a:p>
          <a:p>
            <a:endParaRPr lang="en-GB" sz="2800" dirty="0">
              <a:latin typeface="Arial"/>
              <a:cs typeface="Arial"/>
            </a:endParaRPr>
          </a:p>
          <a:p>
            <a:pPr marR="5080"/>
            <a:r>
              <a:rPr lang="en-GB" sz="2800" spc="-15" dirty="0">
                <a:latin typeface="Arial"/>
                <a:cs typeface="Arial"/>
              </a:rPr>
              <a:t>Quadratic </a:t>
            </a:r>
            <a:r>
              <a:rPr lang="en-GB" sz="2800" spc="-30" dirty="0">
                <a:latin typeface="Arial"/>
                <a:cs typeface="Arial"/>
              </a:rPr>
              <a:t>regression </a:t>
            </a:r>
          </a:p>
          <a:p>
            <a:pPr marR="5080"/>
            <a:endParaRPr lang="en-GB" sz="2800" spc="-30" dirty="0">
              <a:latin typeface="Arial"/>
              <a:cs typeface="Arial"/>
            </a:endParaRPr>
          </a:p>
          <a:p>
            <a:pPr marR="5080"/>
            <a:r>
              <a:rPr lang="en-GB" sz="2800" spc="-30" dirty="0">
                <a:latin typeface="Arial"/>
                <a:cs typeface="Arial"/>
              </a:rPr>
              <a:t>Splines</a:t>
            </a:r>
            <a:endParaRPr lang="en-GB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200" y="610593"/>
            <a:ext cx="7315200" cy="207556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Sometimes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transformations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make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non-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linear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relationships</a:t>
            </a:r>
            <a:r>
              <a:rPr sz="4400" spc="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linear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102C1-41CC-4861-B148-E36D6861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8552958" cy="38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87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685800" y="609600"/>
            <a:ext cx="8839200" cy="136832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Non-linear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relationship: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fish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species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vs.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Size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desert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pool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2DAB2-2F39-4E03-8A25-551CD8A8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644292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2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0223"/>
            <a:ext cx="86542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55" dirty="0"/>
              <a:t>Residual </a:t>
            </a:r>
            <a:r>
              <a:rPr sz="4400" spc="-5" dirty="0"/>
              <a:t>plots </a:t>
            </a:r>
            <a:r>
              <a:rPr sz="4400" spc="-35" dirty="0"/>
              <a:t>help </a:t>
            </a:r>
            <a:r>
              <a:rPr sz="4400" spc="-50" dirty="0"/>
              <a:t>assess  </a:t>
            </a:r>
            <a:r>
              <a:rPr sz="4400" spc="-20" dirty="0"/>
              <a:t>assumptions</a:t>
            </a:r>
            <a:endParaRPr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93387-86D7-4C9D-9F89-F5C05309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54" y="2352797"/>
            <a:ext cx="3763058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724E7-E1BF-46CF-AE75-648534F1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52797"/>
            <a:ext cx="3854682" cy="2377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3CC2E-90F6-4982-B98B-099EE89CD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029129"/>
            <a:ext cx="3909412" cy="2377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54F099-E14F-4669-87DB-278859809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5029200"/>
            <a:ext cx="3778658" cy="23774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86C26-0772-494B-994E-AFC67157283A}"/>
              </a:ext>
            </a:extLst>
          </p:cNvPr>
          <p:cNvSpPr txBox="1"/>
          <p:nvPr/>
        </p:nvSpPr>
        <p:spPr>
          <a:xfrm>
            <a:off x="121004" y="3172185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spc="-10" dirty="0">
                <a:latin typeface="Arial"/>
                <a:cs typeface="Arial"/>
              </a:rPr>
              <a:t>Original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45851-6F75-4202-83D7-7F3575D76776}"/>
              </a:ext>
            </a:extLst>
          </p:cNvPr>
          <p:cNvSpPr txBox="1"/>
          <p:nvPr/>
        </p:nvSpPr>
        <p:spPr>
          <a:xfrm>
            <a:off x="69188" y="5686147"/>
            <a:ext cx="1551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spc="-10" dirty="0">
                <a:latin typeface="Arial"/>
                <a:cs typeface="Arial"/>
              </a:rPr>
              <a:t>Log transformed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BA6B8-558B-43C1-92C1-676F7E40813D}"/>
              </a:ext>
            </a:extLst>
          </p:cNvPr>
          <p:cNvSpPr txBox="1"/>
          <p:nvPr/>
        </p:nvSpPr>
        <p:spPr>
          <a:xfrm>
            <a:off x="3124200" y="1842187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spc="-10" dirty="0">
                <a:latin typeface="Arial"/>
                <a:cs typeface="Arial"/>
              </a:rPr>
              <a:t>Data plot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08AB8-B13C-4704-8CF3-EE216F3F5CB6}"/>
              </a:ext>
            </a:extLst>
          </p:cNvPr>
          <p:cNvSpPr txBox="1"/>
          <p:nvPr/>
        </p:nvSpPr>
        <p:spPr>
          <a:xfrm>
            <a:off x="6934200" y="1842187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spc="-10" dirty="0">
                <a:latin typeface="Arial"/>
                <a:cs typeface="Arial"/>
              </a:rPr>
              <a:t>Residual plot</a:t>
            </a:r>
            <a:endParaRPr lang="en-GB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438400" y="600226"/>
            <a:ext cx="7239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Polynomial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500" y="6629400"/>
            <a:ext cx="89154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latin typeface="Arial"/>
                <a:cs typeface="Arial"/>
              </a:rPr>
              <a:t>Number of species </a:t>
            </a:r>
            <a:r>
              <a:rPr sz="2400" spc="-5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0.046 </a:t>
            </a:r>
            <a:r>
              <a:rPr sz="2400" spc="-5" dirty="0">
                <a:latin typeface="Arial"/>
                <a:cs typeface="Arial"/>
              </a:rPr>
              <a:t>+ </a:t>
            </a:r>
            <a:r>
              <a:rPr sz="2400" spc="-10" dirty="0">
                <a:latin typeface="Arial"/>
                <a:cs typeface="Arial"/>
              </a:rPr>
              <a:t>0.185 Biomass </a:t>
            </a:r>
            <a:r>
              <a:rPr sz="2400" spc="-5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0.00044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Biomass</a:t>
            </a:r>
            <a:r>
              <a:rPr sz="2400" spc="-15" baseline="25925" dirty="0">
                <a:latin typeface="Arial"/>
                <a:cs typeface="Arial"/>
              </a:rPr>
              <a:t>2</a:t>
            </a:r>
            <a:endParaRPr sz="2400" baseline="25925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DD1DB-2828-488F-87AD-0DE0500D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" y="2789530"/>
            <a:ext cx="4793333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8303D-AF48-4F7C-800A-0C4174B7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956" y="2789529"/>
            <a:ext cx="4746346" cy="3680837"/>
          </a:xfrm>
          <a:prstGeom prst="rect">
            <a:avLst/>
          </a:prstGeom>
        </p:spPr>
      </p:pic>
      <p:pic>
        <p:nvPicPr>
          <p:cNvPr id="7" name="Picture 6" descr="A picture containing person, building, person, table&#10;&#10;Description automatically generated">
            <a:extLst>
              <a:ext uri="{FF2B5EF4-FFF2-40B4-BE49-F238E27FC236}">
                <a16:creationId xmlns:a16="http://schemas.microsoft.com/office/drawing/2014/main" id="{7864C6CE-46A2-4485-99E0-E58797499F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5" t="20945" r="11291" b="3511"/>
          <a:stretch/>
        </p:blipFill>
        <p:spPr>
          <a:xfrm>
            <a:off x="228600" y="228600"/>
            <a:ext cx="1981200" cy="171704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B745F8-E5DD-4299-AEEF-B2AB3D618EB5}"/>
              </a:ext>
            </a:extLst>
          </p:cNvPr>
          <p:cNvSpPr txBox="1"/>
          <p:nvPr/>
        </p:nvSpPr>
        <p:spPr>
          <a:xfrm>
            <a:off x="2580765" y="1928619"/>
            <a:ext cx="537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 = a + b</a:t>
            </a:r>
            <a:r>
              <a:rPr lang="en-US" sz="3600" baseline="-25000" dirty="0"/>
              <a:t>1</a:t>
            </a:r>
            <a:r>
              <a:rPr lang="en-US" sz="3600" dirty="0"/>
              <a:t>X + b</a:t>
            </a:r>
            <a:r>
              <a:rPr lang="en-US" sz="3600" baseline="-25000" dirty="0"/>
              <a:t>2</a:t>
            </a:r>
            <a:r>
              <a:rPr lang="en-US" sz="3600" dirty="0"/>
              <a:t>X</a:t>
            </a:r>
            <a:r>
              <a:rPr lang="en-US" sz="3600" baseline="30000" dirty="0"/>
              <a:t>2</a:t>
            </a:r>
            <a:r>
              <a:rPr lang="en-US" sz="3600" dirty="0"/>
              <a:t> + … + </a:t>
            </a:r>
            <a:r>
              <a:rPr lang="en-US" sz="3600" dirty="0" err="1"/>
              <a:t>b</a:t>
            </a:r>
            <a:r>
              <a:rPr lang="en-US" sz="3600" baseline="-25000" dirty="0" err="1"/>
              <a:t>n</a:t>
            </a:r>
            <a:r>
              <a:rPr lang="en-US" sz="3600" dirty="0" err="1"/>
              <a:t>X</a:t>
            </a:r>
            <a:r>
              <a:rPr lang="en-US" sz="3600" baseline="30000" dirty="0" err="1"/>
              <a:t>n</a:t>
            </a:r>
            <a:endParaRPr lang="en-GB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3369057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600" y="220133"/>
            <a:ext cx="7010400" cy="207005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290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Do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not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fit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polynomial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with 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too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many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terms. </a:t>
            </a:r>
            <a:endParaRPr lang="en-US" sz="4400" spc="-5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 marR="5080">
              <a:lnSpc>
                <a:spcPct val="90200"/>
              </a:lnSpc>
              <a:spcBef>
                <a:spcPts val="290"/>
              </a:spcBef>
            </a:pP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(The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sample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size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should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be </a:t>
            </a:r>
            <a:r>
              <a:rPr lang="en-US" sz="2800" spc="-10" dirty="0">
                <a:solidFill>
                  <a:srgbClr val="2F5597"/>
                </a:solidFill>
                <a:latin typeface="Arial"/>
                <a:cs typeface="Arial"/>
              </a:rPr>
              <a:t>large ~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at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least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7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times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number of</a:t>
            </a:r>
            <a:r>
              <a:rPr sz="2800" spc="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terms)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07F2D-524B-4867-9787-C5382AE1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14976"/>
            <a:ext cx="4995725" cy="4501356"/>
          </a:xfrm>
          <a:prstGeom prst="rect">
            <a:avLst/>
          </a:prstGeom>
        </p:spPr>
      </p:pic>
      <p:pic>
        <p:nvPicPr>
          <p:cNvPr id="7" name="Picture 6" descr="A picture containing person, building, person, table&#10;&#10;Description automatically generated">
            <a:extLst>
              <a:ext uri="{FF2B5EF4-FFF2-40B4-BE49-F238E27FC236}">
                <a16:creationId xmlns:a16="http://schemas.microsoft.com/office/drawing/2014/main" id="{12B4F777-DE10-4FB8-8F03-E71C6295A3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5" t="20945" r="11291" b="3511"/>
          <a:stretch/>
        </p:blipFill>
        <p:spPr>
          <a:xfrm>
            <a:off x="228600" y="228600"/>
            <a:ext cx="1981200" cy="171704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361364"/>
            <a:ext cx="9601200" cy="149335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4400" spc="-25" dirty="0"/>
              <a:t>Comparing </a:t>
            </a:r>
            <a:r>
              <a:rPr sz="4400" spc="35" dirty="0"/>
              <a:t>two</a:t>
            </a:r>
            <a:r>
              <a:rPr lang="en-US" sz="4400" spc="5" dirty="0"/>
              <a:t> </a:t>
            </a:r>
            <a:r>
              <a:rPr sz="4400" spc="-35" dirty="0"/>
              <a:t>slopes</a:t>
            </a:r>
            <a:r>
              <a:rPr lang="en-US" sz="4400" spc="-35" dirty="0"/>
              <a:t> with ANCOVA</a:t>
            </a:r>
            <a:br>
              <a:rPr lang="en-US" sz="4400" spc="-35" dirty="0"/>
            </a:br>
            <a:r>
              <a:rPr lang="en-US" sz="4400" spc="-35" dirty="0"/>
              <a:t>(Analysis of </a:t>
            </a:r>
            <a:r>
              <a:rPr lang="en-US" sz="4400" spc="-35" dirty="0" err="1"/>
              <a:t>COVariance</a:t>
            </a:r>
            <a:r>
              <a:rPr lang="en-US" sz="4400" spc="-35" dirty="0"/>
              <a:t>)</a:t>
            </a:r>
            <a:endParaRPr sz="4400" spc="-3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5FCD4-14D8-49EB-9033-8A88CFE0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7123072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C6228-7BC2-4B77-9C90-399B167835DE}"/>
              </a:ext>
            </a:extLst>
          </p:cNvPr>
          <p:cNvSpPr txBox="1"/>
          <p:nvPr/>
        </p:nvSpPr>
        <p:spPr>
          <a:xfrm>
            <a:off x="838200" y="2133600"/>
            <a:ext cx="838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spc="-40" dirty="0">
                <a:solidFill>
                  <a:srgbClr val="000000"/>
                </a:solidFill>
              </a:rPr>
              <a:t>Example: </a:t>
            </a:r>
            <a:r>
              <a:rPr lang="en-GB" sz="2800" spc="-30" dirty="0">
                <a:solidFill>
                  <a:srgbClr val="000000"/>
                </a:solidFill>
              </a:rPr>
              <a:t>Comparing </a:t>
            </a:r>
            <a:r>
              <a:rPr lang="en-GB" sz="2800" spc="-35" dirty="0">
                <a:solidFill>
                  <a:srgbClr val="000000"/>
                </a:solidFill>
              </a:rPr>
              <a:t>species-area curves </a:t>
            </a:r>
            <a:r>
              <a:rPr lang="en-GB" sz="2800" spc="-25" dirty="0">
                <a:solidFill>
                  <a:srgbClr val="000000"/>
                </a:solidFill>
              </a:rPr>
              <a:t>for </a:t>
            </a:r>
            <a:r>
              <a:rPr lang="en-GB" sz="2800" spc="-35" dirty="0">
                <a:solidFill>
                  <a:srgbClr val="000000"/>
                </a:solidFill>
              </a:rPr>
              <a:t>islands </a:t>
            </a:r>
            <a:r>
              <a:rPr lang="en-GB" sz="2800" dirty="0">
                <a:solidFill>
                  <a:srgbClr val="000000"/>
                </a:solidFill>
              </a:rPr>
              <a:t>to </a:t>
            </a:r>
            <a:r>
              <a:rPr lang="en-GB" sz="2800" spc="-25" dirty="0">
                <a:solidFill>
                  <a:srgbClr val="000000"/>
                </a:solidFill>
              </a:rPr>
              <a:t>those </a:t>
            </a:r>
            <a:r>
              <a:rPr lang="en-GB" sz="2800" spc="-20" dirty="0">
                <a:solidFill>
                  <a:srgbClr val="000000"/>
                </a:solidFill>
              </a:rPr>
              <a:t>of </a:t>
            </a:r>
            <a:r>
              <a:rPr lang="en-GB" sz="2800" spc="-35" dirty="0">
                <a:solidFill>
                  <a:srgbClr val="000000"/>
                </a:solidFill>
              </a:rPr>
              <a:t>mainland</a:t>
            </a:r>
            <a:r>
              <a:rPr lang="en-GB" sz="2800" spc="-15" dirty="0">
                <a:solidFill>
                  <a:srgbClr val="000000"/>
                </a:solidFill>
              </a:rPr>
              <a:t> </a:t>
            </a:r>
            <a:r>
              <a:rPr lang="en-GB" sz="2800" spc="-25" dirty="0">
                <a:solidFill>
                  <a:srgbClr val="000000"/>
                </a:solidFill>
              </a:rPr>
              <a:t>populations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12733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4000" y="3048000"/>
            <a:ext cx="8229600" cy="2550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marR="30480">
              <a:lnSpc>
                <a:spcPct val="101099"/>
              </a:lnSpc>
              <a:spcBef>
                <a:spcPts val="1500"/>
              </a:spcBef>
            </a:pPr>
            <a:r>
              <a:rPr lang="en-GB" sz="2800" spc="-5" dirty="0">
                <a:latin typeface="Arial"/>
                <a:cs typeface="Arial"/>
              </a:rPr>
              <a:t>H</a:t>
            </a:r>
            <a:r>
              <a:rPr lang="en-GB" sz="2800" spc="-7" baseline="-18518" dirty="0">
                <a:latin typeface="Arial"/>
                <a:cs typeface="Arial"/>
              </a:rPr>
              <a:t>0</a:t>
            </a:r>
            <a:r>
              <a:rPr lang="en-GB" sz="2800" spc="-5" dirty="0">
                <a:latin typeface="Arial"/>
                <a:cs typeface="Arial"/>
              </a:rPr>
              <a:t>: </a:t>
            </a:r>
            <a:r>
              <a:rPr lang="en-GB" sz="2800" b="1" spc="-50" dirty="0">
                <a:latin typeface="Arial"/>
                <a:cs typeface="Arial"/>
              </a:rPr>
              <a:t>Area</a:t>
            </a:r>
            <a:r>
              <a:rPr lang="en-GB" sz="2800" spc="-50" dirty="0">
                <a:latin typeface="Arial"/>
                <a:cs typeface="Arial"/>
              </a:rPr>
              <a:t> </a:t>
            </a:r>
            <a:r>
              <a:rPr lang="en-GB" sz="2800" spc="-30" dirty="0">
                <a:latin typeface="Arial"/>
                <a:cs typeface="Arial"/>
              </a:rPr>
              <a:t>has </a:t>
            </a:r>
            <a:r>
              <a:rPr lang="en-GB" sz="2800" spc="-10" dirty="0">
                <a:latin typeface="Arial"/>
                <a:cs typeface="Arial"/>
              </a:rPr>
              <a:t>no </a:t>
            </a:r>
            <a:r>
              <a:rPr lang="en-GB" sz="2800" spc="-20" dirty="0">
                <a:latin typeface="Arial"/>
                <a:cs typeface="Arial"/>
              </a:rPr>
              <a:t>effect </a:t>
            </a:r>
            <a:r>
              <a:rPr lang="en-GB" sz="2800" spc="-10" dirty="0">
                <a:latin typeface="Arial"/>
                <a:cs typeface="Arial"/>
              </a:rPr>
              <a:t>on </a:t>
            </a:r>
            <a:r>
              <a:rPr lang="en-GB" sz="2800" spc="-15" dirty="0">
                <a:latin typeface="Arial"/>
                <a:cs typeface="Arial"/>
              </a:rPr>
              <a:t>the </a:t>
            </a:r>
            <a:r>
              <a:rPr lang="en-GB" sz="2800" spc="-10" dirty="0">
                <a:latin typeface="Arial"/>
                <a:cs typeface="Arial"/>
              </a:rPr>
              <a:t>number of </a:t>
            </a:r>
            <a:r>
              <a:rPr lang="en-GB" sz="2800" spc="-15" dirty="0">
                <a:latin typeface="Arial"/>
                <a:cs typeface="Arial"/>
              </a:rPr>
              <a:t>species</a:t>
            </a:r>
          </a:p>
          <a:p>
            <a:pPr marL="146050" marR="30480">
              <a:lnSpc>
                <a:spcPct val="101099"/>
              </a:lnSpc>
              <a:spcBef>
                <a:spcPts val="1500"/>
              </a:spcBef>
            </a:pPr>
            <a:r>
              <a:rPr lang="en-GB" sz="2800" spc="-5" dirty="0">
                <a:latin typeface="Arial"/>
                <a:cs typeface="Arial"/>
              </a:rPr>
              <a:t>H</a:t>
            </a:r>
            <a:r>
              <a:rPr lang="en-GB" sz="2800" spc="-7" baseline="-18518" dirty="0">
                <a:latin typeface="Arial"/>
                <a:cs typeface="Arial"/>
              </a:rPr>
              <a:t>0</a:t>
            </a:r>
            <a:r>
              <a:rPr lang="en-GB" sz="2800" dirty="0">
                <a:latin typeface="Arial"/>
                <a:cs typeface="Arial"/>
              </a:rPr>
              <a:t>: </a:t>
            </a:r>
            <a:r>
              <a:rPr lang="en-GB" sz="2800" b="1" spc="-30" dirty="0">
                <a:latin typeface="Arial"/>
                <a:cs typeface="Arial"/>
              </a:rPr>
              <a:t>Island </a:t>
            </a:r>
            <a:r>
              <a:rPr lang="en-GB" sz="2800" b="1" spc="-15" dirty="0">
                <a:latin typeface="Arial"/>
                <a:cs typeface="Arial"/>
              </a:rPr>
              <a:t>and </a:t>
            </a:r>
            <a:r>
              <a:rPr lang="en-GB" sz="2800" b="1" spc="-25" dirty="0">
                <a:latin typeface="Arial"/>
                <a:cs typeface="Arial"/>
              </a:rPr>
              <a:t>mainland </a:t>
            </a:r>
            <a:r>
              <a:rPr lang="en-GB" sz="2800" spc="-45" dirty="0">
                <a:latin typeface="Arial"/>
                <a:cs typeface="Arial"/>
              </a:rPr>
              <a:t>factor levels </a:t>
            </a:r>
            <a:r>
              <a:rPr lang="en-GB" sz="2800" spc="-50" dirty="0">
                <a:latin typeface="Arial"/>
                <a:cs typeface="Arial"/>
              </a:rPr>
              <a:t>are</a:t>
            </a:r>
            <a:r>
              <a:rPr lang="en-GB" sz="2800" spc="-60" dirty="0">
                <a:latin typeface="Arial"/>
                <a:cs typeface="Arial"/>
              </a:rPr>
              <a:t> </a:t>
            </a:r>
            <a:r>
              <a:rPr lang="en-GB" sz="2800" spc="-15" dirty="0">
                <a:latin typeface="Arial"/>
                <a:cs typeface="Arial"/>
              </a:rPr>
              <a:t>the</a:t>
            </a:r>
            <a:r>
              <a:rPr lang="en-GB" sz="2800" spc="-25" dirty="0">
                <a:latin typeface="Arial"/>
                <a:cs typeface="Arial"/>
              </a:rPr>
              <a:t> same </a:t>
            </a:r>
            <a:r>
              <a:rPr lang="en-GB" sz="2800" spc="-15" dirty="0">
                <a:latin typeface="Arial"/>
                <a:cs typeface="Arial"/>
              </a:rPr>
              <a:t>for </a:t>
            </a:r>
            <a:r>
              <a:rPr lang="en-GB" sz="2800" spc="-25" dirty="0">
                <a:latin typeface="Arial"/>
                <a:cs typeface="Arial"/>
              </a:rPr>
              <a:t>mean </a:t>
            </a:r>
            <a:r>
              <a:rPr lang="en-GB" sz="2800" spc="-10" dirty="0">
                <a:latin typeface="Arial"/>
                <a:cs typeface="Arial"/>
              </a:rPr>
              <a:t>number of</a:t>
            </a:r>
            <a:r>
              <a:rPr lang="en-GB" sz="2800" spc="90" dirty="0">
                <a:latin typeface="Arial"/>
                <a:cs typeface="Arial"/>
              </a:rPr>
              <a:t> </a:t>
            </a:r>
            <a:r>
              <a:rPr lang="en-GB" sz="2800" spc="-15" dirty="0">
                <a:latin typeface="Arial"/>
                <a:cs typeface="Arial"/>
              </a:rPr>
              <a:t>species</a:t>
            </a:r>
          </a:p>
          <a:p>
            <a:pPr marL="146050" marR="30480">
              <a:lnSpc>
                <a:spcPct val="101099"/>
              </a:lnSpc>
              <a:spcBef>
                <a:spcPts val="1500"/>
              </a:spcBef>
            </a:pPr>
            <a:r>
              <a:rPr lang="en-GB" sz="2800" spc="-5" dirty="0">
                <a:latin typeface="Arial"/>
                <a:cs typeface="Arial"/>
              </a:rPr>
              <a:t>H</a:t>
            </a:r>
            <a:r>
              <a:rPr lang="en-GB" sz="2800" spc="-7" baseline="-18518" dirty="0">
                <a:latin typeface="Arial"/>
                <a:cs typeface="Arial"/>
              </a:rPr>
              <a:t>0</a:t>
            </a:r>
            <a:r>
              <a:rPr lang="en-GB" sz="2800" spc="-5" dirty="0">
                <a:latin typeface="Arial"/>
                <a:cs typeface="Arial"/>
              </a:rPr>
              <a:t>: </a:t>
            </a:r>
            <a:r>
              <a:rPr lang="en-GB" sz="2800" spc="-50" dirty="0">
                <a:latin typeface="Arial"/>
                <a:cs typeface="Arial"/>
              </a:rPr>
              <a:t>Area </a:t>
            </a:r>
            <a:r>
              <a:rPr lang="en-GB" sz="2800" spc="-15" dirty="0">
                <a:latin typeface="Arial"/>
                <a:cs typeface="Arial"/>
              </a:rPr>
              <a:t>and </a:t>
            </a:r>
            <a:r>
              <a:rPr lang="en-GB" sz="2800" spc="-20" dirty="0">
                <a:latin typeface="Arial"/>
                <a:cs typeface="Arial"/>
              </a:rPr>
              <a:t>land </a:t>
            </a:r>
            <a:r>
              <a:rPr lang="en-GB" sz="2800" spc="-5" dirty="0">
                <a:latin typeface="Arial"/>
                <a:cs typeface="Arial"/>
              </a:rPr>
              <a:t>type </a:t>
            </a:r>
            <a:r>
              <a:rPr lang="en-GB" sz="2800" spc="20" dirty="0">
                <a:latin typeface="Arial"/>
                <a:cs typeface="Arial"/>
              </a:rPr>
              <a:t>do </a:t>
            </a:r>
            <a:r>
              <a:rPr lang="en-GB" sz="2800" spc="5" dirty="0">
                <a:latin typeface="Arial"/>
                <a:cs typeface="Arial"/>
              </a:rPr>
              <a:t>not </a:t>
            </a:r>
            <a:r>
              <a:rPr lang="en-GB" sz="2800" spc="-10" dirty="0">
                <a:latin typeface="Arial"/>
                <a:cs typeface="Arial"/>
              </a:rPr>
              <a:t>interact </a:t>
            </a:r>
            <a:r>
              <a:rPr lang="en-GB" sz="2800" spc="-45" dirty="0">
                <a:latin typeface="Arial"/>
                <a:cs typeface="Arial"/>
              </a:rPr>
              <a:t>in </a:t>
            </a:r>
            <a:r>
              <a:rPr lang="en-GB" sz="2800" spc="-15" dirty="0">
                <a:latin typeface="Arial"/>
                <a:cs typeface="Arial"/>
              </a:rPr>
              <a:t>determining the </a:t>
            </a:r>
            <a:r>
              <a:rPr lang="en-GB" sz="2800" spc="-10" dirty="0">
                <a:latin typeface="Arial"/>
                <a:cs typeface="Arial"/>
              </a:rPr>
              <a:t>number of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15" dirty="0">
                <a:latin typeface="Arial"/>
                <a:cs typeface="Arial"/>
              </a:rPr>
              <a:t>species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6E368-782A-4609-9B51-B61C3C80E28E}"/>
              </a:ext>
            </a:extLst>
          </p:cNvPr>
          <p:cNvSpPr txBox="1"/>
          <p:nvPr/>
        </p:nvSpPr>
        <p:spPr>
          <a:xfrm>
            <a:off x="609600" y="838200"/>
            <a:ext cx="754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473835" algn="l"/>
              </a:tabLst>
            </a:pPr>
            <a:r>
              <a:rPr lang="en-GB" sz="4400" spc="-90" dirty="0">
                <a:solidFill>
                  <a:srgbClr val="2F5597"/>
                </a:solidFill>
                <a:latin typeface="Arial"/>
                <a:cs typeface="Arial"/>
              </a:rPr>
              <a:t>ANCOVA: </a:t>
            </a:r>
            <a:r>
              <a:rPr lang="en-GB" sz="4400" spc="15" dirty="0">
                <a:solidFill>
                  <a:srgbClr val="2F5597"/>
                </a:solidFill>
                <a:latin typeface="Arial"/>
                <a:cs typeface="Arial"/>
              </a:rPr>
              <a:t>3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hypotheses</a:t>
            </a:r>
            <a:endParaRPr lang="en-GB" sz="44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CD13C-1C56-461C-A876-08630DAE5ED0}"/>
              </a:ext>
            </a:extLst>
          </p:cNvPr>
          <p:cNvSpPr txBox="1"/>
          <p:nvPr/>
        </p:nvSpPr>
        <p:spPr>
          <a:xfrm>
            <a:off x="233507" y="3048000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effect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A664C-4739-45AC-AADF-FCF8682A93F0}"/>
              </a:ext>
            </a:extLst>
          </p:cNvPr>
          <p:cNvSpPr txBox="1"/>
          <p:nvPr/>
        </p:nvSpPr>
        <p:spPr>
          <a:xfrm>
            <a:off x="216574" y="3886200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effect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AC0F8-651C-4327-94B1-B5B8D1A38E1D}"/>
              </a:ext>
            </a:extLst>
          </p:cNvPr>
          <p:cNvSpPr txBox="1"/>
          <p:nvPr/>
        </p:nvSpPr>
        <p:spPr>
          <a:xfrm>
            <a:off x="233507" y="4953000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76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333549" y="1709976"/>
            <a:ext cx="6048522" cy="176779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5080"/>
            <a:r>
              <a:rPr lang="en-GB" sz="2800" spc="-15" dirty="0">
                <a:latin typeface="Arial"/>
                <a:cs typeface="Arial"/>
              </a:rPr>
              <a:t>Random </a:t>
            </a:r>
            <a:r>
              <a:rPr lang="en-GB" sz="2800" spc="-25" dirty="0">
                <a:latin typeface="Arial"/>
                <a:cs typeface="Arial"/>
              </a:rPr>
              <a:t>sample</a:t>
            </a:r>
            <a:endParaRPr lang="en-GB" sz="2800" dirty="0">
              <a:latin typeface="Arial"/>
              <a:cs typeface="Arial"/>
            </a:endParaRPr>
          </a:p>
          <a:p>
            <a:pPr marR="5080"/>
            <a:endParaRPr lang="en-US" sz="2800" i="1" spc="-145" dirty="0">
              <a:latin typeface="Arial"/>
              <a:cs typeface="Arial"/>
            </a:endParaRPr>
          </a:p>
          <a:p>
            <a:pPr marR="5080"/>
            <a:r>
              <a:rPr sz="2800" i="1" spc="-145" dirty="0">
                <a:latin typeface="Arial"/>
                <a:cs typeface="Arial"/>
              </a:rPr>
              <a:t>Y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normally </a:t>
            </a:r>
            <a:r>
              <a:rPr sz="2800" spc="-5" dirty="0">
                <a:latin typeface="Arial"/>
                <a:cs typeface="Arial"/>
              </a:rPr>
              <a:t>distributed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30" dirty="0">
                <a:latin typeface="Arial"/>
                <a:cs typeface="Arial"/>
              </a:rPr>
              <a:t>equal  </a:t>
            </a:r>
            <a:r>
              <a:rPr sz="2800" spc="-40" dirty="0">
                <a:latin typeface="Arial"/>
                <a:cs typeface="Arial"/>
              </a:rPr>
              <a:t>variance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65" dirty="0">
                <a:latin typeface="Arial"/>
                <a:cs typeface="Arial"/>
              </a:rPr>
              <a:t>all </a:t>
            </a:r>
            <a:r>
              <a:rPr sz="2800" spc="-50" dirty="0">
                <a:latin typeface="Arial"/>
                <a:cs typeface="Arial"/>
              </a:rPr>
              <a:t>values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170" dirty="0">
                <a:latin typeface="Arial"/>
                <a:cs typeface="Arial"/>
              </a:rPr>
              <a:t> </a:t>
            </a:r>
            <a:r>
              <a:rPr sz="2800" i="1" spc="-145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79D50-B184-4E1D-9764-512970F13AA0}"/>
              </a:ext>
            </a:extLst>
          </p:cNvPr>
          <p:cNvSpPr txBox="1"/>
          <p:nvPr/>
        </p:nvSpPr>
        <p:spPr>
          <a:xfrm>
            <a:off x="685800" y="685800"/>
            <a:ext cx="685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assumes...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7555EB-2A49-457E-B6A6-8212FE9E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57600"/>
            <a:ext cx="4648200" cy="38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1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967666-4D1C-4DF2-A9FF-20FD612A956B}"/>
              </a:ext>
            </a:extLst>
          </p:cNvPr>
          <p:cNvSpPr txBox="1"/>
          <p:nvPr/>
        </p:nvSpPr>
        <p:spPr>
          <a:xfrm>
            <a:off x="1066012" y="762000"/>
            <a:ext cx="5029200" cy="35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250" marR="5080">
              <a:lnSpc>
                <a:spcPts val="2240"/>
              </a:lnSpc>
              <a:spcBef>
                <a:spcPts val="415"/>
              </a:spcBef>
            </a:pPr>
            <a:r>
              <a:rPr lang="en-GB" sz="1800" spc="-100" dirty="0">
                <a:solidFill>
                  <a:srgbClr val="2F5597"/>
                </a:solidFill>
                <a:latin typeface="Arial"/>
                <a:cs typeface="Arial"/>
              </a:rPr>
              <a:t>ANOVA </a:t>
            </a:r>
            <a:r>
              <a:rPr lang="en-GB" sz="1800" spc="-30" dirty="0">
                <a:solidFill>
                  <a:srgbClr val="2F5597"/>
                </a:solidFill>
                <a:latin typeface="Arial"/>
                <a:cs typeface="Arial"/>
              </a:rPr>
              <a:t>table from </a:t>
            </a:r>
            <a:r>
              <a:rPr lang="en-GB" sz="1800" spc="-114" dirty="0">
                <a:solidFill>
                  <a:srgbClr val="2F5597"/>
                </a:solidFill>
                <a:latin typeface="Arial"/>
                <a:cs typeface="Arial"/>
              </a:rPr>
              <a:t>R </a:t>
            </a:r>
            <a:r>
              <a:rPr lang="en-GB" sz="1800" spc="-25" dirty="0">
                <a:solidFill>
                  <a:srgbClr val="2F5597"/>
                </a:solidFill>
                <a:latin typeface="Arial"/>
                <a:cs typeface="Arial"/>
              </a:rPr>
              <a:t>for  </a:t>
            </a:r>
            <a:r>
              <a:rPr lang="en-GB" sz="1800" spc="-90" dirty="0">
                <a:solidFill>
                  <a:srgbClr val="2F5597"/>
                </a:solidFill>
                <a:latin typeface="Arial"/>
                <a:cs typeface="Arial"/>
              </a:rPr>
              <a:t>ANCOVA</a:t>
            </a:r>
            <a:endParaRPr lang="en-GB" sz="18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225E-8ACA-4ECF-A440-0EC64321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0" y="3711511"/>
            <a:ext cx="8597360" cy="3298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4EE2C-08EA-470B-A87C-B5B5556EFE21}"/>
              </a:ext>
            </a:extLst>
          </p:cNvPr>
          <p:cNvSpPr txBox="1"/>
          <p:nvPr/>
        </p:nvSpPr>
        <p:spPr>
          <a:xfrm>
            <a:off x="2395232" y="1523999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 = a + b</a:t>
            </a:r>
            <a:r>
              <a:rPr lang="en-US" sz="3600" baseline="-25000" dirty="0"/>
              <a:t>1</a:t>
            </a:r>
            <a:r>
              <a:rPr lang="en-US" sz="3600" dirty="0"/>
              <a:t>X1 + b</a:t>
            </a:r>
            <a:r>
              <a:rPr lang="en-US" sz="3600" baseline="-25000" dirty="0"/>
              <a:t>2</a:t>
            </a:r>
            <a:r>
              <a:rPr lang="en-US" sz="3600" dirty="0"/>
              <a:t>X2 + b</a:t>
            </a:r>
            <a:r>
              <a:rPr lang="en-US" sz="3600" baseline="-25000" dirty="0"/>
              <a:t>3</a:t>
            </a:r>
            <a:r>
              <a:rPr lang="en-US" sz="3600" dirty="0"/>
              <a:t>X3</a:t>
            </a:r>
            <a:endParaRPr lang="en-GB" sz="36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AF03-5ECD-4FA2-BB9E-1A36624D214A}"/>
              </a:ext>
            </a:extLst>
          </p:cNvPr>
          <p:cNvSpPr txBox="1"/>
          <p:nvPr/>
        </p:nvSpPr>
        <p:spPr>
          <a:xfrm>
            <a:off x="1524000" y="2489334"/>
            <a:ext cx="6734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In R: </a:t>
            </a:r>
            <a:r>
              <a:rPr lang="en-US" sz="2800" dirty="0" err="1"/>
              <a:t>lm</a:t>
            </a:r>
            <a:r>
              <a:rPr lang="en-US" sz="2800" dirty="0"/>
              <a:t>(</a:t>
            </a:r>
            <a:r>
              <a:rPr lang="en-US" sz="2800" dirty="0" err="1"/>
              <a:t>logNumSpecies</a:t>
            </a:r>
            <a:r>
              <a:rPr lang="en-US" sz="2800" dirty="0"/>
              <a:t> Y = </a:t>
            </a:r>
            <a:r>
              <a:rPr lang="en-US" sz="2800" dirty="0" err="1"/>
              <a:t>IslandMainland</a:t>
            </a:r>
            <a:r>
              <a:rPr lang="en-US" sz="2800" dirty="0"/>
              <a:t> +</a:t>
            </a:r>
          </a:p>
          <a:p>
            <a:pPr algn="r"/>
            <a:r>
              <a:rPr lang="en-US" sz="2800" dirty="0"/>
              <a:t> </a:t>
            </a:r>
            <a:r>
              <a:rPr lang="en-US" sz="2800" dirty="0" err="1"/>
              <a:t>logArea</a:t>
            </a:r>
            <a:r>
              <a:rPr lang="en-US" sz="2800" dirty="0"/>
              <a:t> + </a:t>
            </a:r>
            <a:r>
              <a:rPr lang="en-US" sz="2800" dirty="0" err="1"/>
              <a:t>IslandMainland:logArea</a:t>
            </a:r>
            <a:r>
              <a:rPr lang="en-US" sz="2800" dirty="0"/>
              <a:t>)</a:t>
            </a:r>
            <a:endParaRPr lang="en-GB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613011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0" y="701988"/>
            <a:ext cx="8882869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Analysis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covariance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95" dirty="0">
                <a:solidFill>
                  <a:srgbClr val="2F5597"/>
                </a:solidFill>
                <a:latin typeface="Arial"/>
                <a:cs typeface="Arial"/>
              </a:rPr>
              <a:t>(ANCOVA)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8464" y="3124200"/>
            <a:ext cx="5562600" cy="26105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spcBef>
                <a:spcPts val="140"/>
              </a:spcBef>
            </a:pPr>
            <a:r>
              <a:rPr lang="en-GB" sz="2800" spc="10" dirty="0">
                <a:latin typeface="Arial"/>
                <a:cs typeface="Arial"/>
              </a:rPr>
              <a:t>Compares many</a:t>
            </a:r>
            <a:r>
              <a:rPr lang="en-GB" sz="2800" spc="-45" dirty="0">
                <a:latin typeface="Arial"/>
                <a:cs typeface="Arial"/>
              </a:rPr>
              <a:t> </a:t>
            </a:r>
            <a:r>
              <a:rPr lang="en-GB" sz="2800" spc="10" dirty="0">
                <a:latin typeface="Arial"/>
                <a:cs typeface="Arial"/>
              </a:rPr>
              <a:t>slopes</a:t>
            </a:r>
            <a:endParaRPr lang="en-GB" sz="2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0"/>
              </a:spcBef>
            </a:pPr>
            <a:endParaRPr lang="en-US" sz="2800" spc="5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0"/>
              </a:spcBef>
            </a:pPr>
            <a:r>
              <a:rPr sz="2800" spc="5" dirty="0">
                <a:latin typeface="Arial"/>
                <a:cs typeface="Arial"/>
              </a:rPr>
              <a:t>H</a:t>
            </a:r>
            <a:r>
              <a:rPr sz="2800" spc="7" baseline="-18518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baseline="-18518" dirty="0">
                <a:latin typeface="Arial"/>
                <a:cs typeface="Arial"/>
              </a:rPr>
              <a:t>1 </a:t>
            </a:r>
            <a:r>
              <a:rPr sz="2800" spc="20" dirty="0">
                <a:latin typeface="Arial"/>
                <a:cs typeface="Arial"/>
              </a:rPr>
              <a:t>=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baseline="-18518" dirty="0">
                <a:latin typeface="Arial"/>
                <a:cs typeface="Arial"/>
              </a:rPr>
              <a:t>2 </a:t>
            </a:r>
            <a:r>
              <a:rPr sz="2800" spc="20" dirty="0">
                <a:latin typeface="Arial"/>
                <a:cs typeface="Arial"/>
              </a:rPr>
              <a:t>= </a:t>
            </a:r>
            <a:r>
              <a:rPr sz="2800" spc="5" dirty="0">
                <a:latin typeface="Symbol"/>
                <a:cs typeface="Symbol"/>
              </a:rPr>
              <a:t></a:t>
            </a:r>
            <a:r>
              <a:rPr sz="2800" spc="7" baseline="-18518" dirty="0">
                <a:latin typeface="Arial"/>
                <a:cs typeface="Arial"/>
              </a:rPr>
              <a:t>3</a:t>
            </a:r>
            <a:r>
              <a:rPr sz="2800" spc="5" dirty="0">
                <a:latin typeface="Arial"/>
                <a:cs typeface="Arial"/>
              </a:rPr>
              <a:t>= </a:t>
            </a:r>
            <a:r>
              <a:rPr sz="2800" spc="5" dirty="0">
                <a:latin typeface="Symbol"/>
                <a:cs typeface="Symbol"/>
              </a:rPr>
              <a:t></a:t>
            </a:r>
            <a:r>
              <a:rPr sz="2800" spc="7" baseline="-18518" dirty="0">
                <a:latin typeface="Arial"/>
                <a:cs typeface="Arial"/>
              </a:rPr>
              <a:t>4</a:t>
            </a:r>
            <a:r>
              <a:rPr sz="2800" spc="5" dirty="0">
                <a:latin typeface="Arial"/>
                <a:cs typeface="Arial"/>
              </a:rPr>
              <a:t>=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10" dirty="0">
                <a:latin typeface="Symbol"/>
                <a:cs typeface="Symbol"/>
              </a:rPr>
              <a:t></a:t>
            </a:r>
            <a:r>
              <a:rPr sz="2800" spc="15" baseline="-18518" dirty="0">
                <a:latin typeface="Arial"/>
                <a:cs typeface="Arial"/>
              </a:rPr>
              <a:t>5</a:t>
            </a:r>
            <a:r>
              <a:rPr sz="2800" spc="10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0800" marR="43180">
              <a:lnSpc>
                <a:spcPct val="100600"/>
              </a:lnSpc>
            </a:pPr>
            <a:r>
              <a:rPr sz="2800" dirty="0">
                <a:latin typeface="Arial"/>
                <a:cs typeface="Arial"/>
              </a:rPr>
              <a:t>H</a:t>
            </a:r>
            <a:r>
              <a:rPr sz="2800" baseline="-18518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10" dirty="0">
                <a:latin typeface="Arial"/>
                <a:cs typeface="Arial"/>
              </a:rPr>
              <a:t>At </a:t>
            </a:r>
            <a:r>
              <a:rPr sz="2800" spc="5" dirty="0">
                <a:latin typeface="Arial"/>
                <a:cs typeface="Arial"/>
              </a:rPr>
              <a:t>least </a:t>
            </a:r>
            <a:r>
              <a:rPr sz="2800" spc="10" dirty="0">
                <a:latin typeface="Arial"/>
                <a:cs typeface="Arial"/>
              </a:rPr>
              <a:t>one of the slopes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different </a:t>
            </a:r>
            <a:r>
              <a:rPr sz="2800" spc="10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another.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585499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400" spc="-20" dirty="0"/>
              <a:t>Logistic</a:t>
            </a:r>
            <a:r>
              <a:rPr sz="4400" spc="-35" dirty="0"/>
              <a:t> </a:t>
            </a:r>
            <a:r>
              <a:rPr sz="4400" spc="-55" dirty="0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4900" y="2362200"/>
            <a:ext cx="7848600" cy="389786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26060">
              <a:spcBef>
                <a:spcPts val="155"/>
              </a:spcBef>
            </a:pPr>
            <a:r>
              <a:rPr sz="2800" spc="-65" dirty="0">
                <a:latin typeface="Arial"/>
                <a:cs typeface="Arial"/>
              </a:rPr>
              <a:t>Tests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35" dirty="0">
                <a:latin typeface="Arial"/>
                <a:cs typeface="Arial"/>
              </a:rPr>
              <a:t>relationship </a:t>
            </a:r>
            <a:r>
              <a:rPr sz="2800" spc="-25" dirty="0">
                <a:latin typeface="Arial"/>
                <a:cs typeface="Arial"/>
              </a:rPr>
              <a:t>between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numerical </a:t>
            </a:r>
            <a:r>
              <a:rPr sz="2800" spc="-45" dirty="0">
                <a:latin typeface="Arial"/>
                <a:cs typeface="Arial"/>
              </a:rPr>
              <a:t>variable </a:t>
            </a:r>
            <a:r>
              <a:rPr sz="2800" spc="-70" dirty="0">
                <a:latin typeface="Arial"/>
                <a:cs typeface="Arial"/>
              </a:rPr>
              <a:t>(as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explanatory </a:t>
            </a:r>
            <a:r>
              <a:rPr sz="2800" spc="-50" dirty="0">
                <a:latin typeface="Arial"/>
                <a:cs typeface="Arial"/>
              </a:rPr>
              <a:t>variable)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binary </a:t>
            </a:r>
            <a:r>
              <a:rPr sz="2800" spc="-45" dirty="0">
                <a:latin typeface="Arial"/>
                <a:cs typeface="Arial"/>
              </a:rPr>
              <a:t>variable </a:t>
            </a:r>
            <a:r>
              <a:rPr sz="2800" spc="-70" dirty="0">
                <a:latin typeface="Arial"/>
                <a:cs typeface="Arial"/>
              </a:rPr>
              <a:t>(as </a:t>
            </a:r>
            <a:r>
              <a:rPr sz="2800" spc="-25" dirty="0">
                <a:latin typeface="Arial"/>
                <a:cs typeface="Arial"/>
              </a:rPr>
              <a:t>the  </a:t>
            </a:r>
            <a:r>
              <a:rPr sz="2800" spc="-40" dirty="0">
                <a:latin typeface="Arial"/>
                <a:cs typeface="Arial"/>
              </a:rPr>
              <a:t>response).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L="12700" marR="480695">
              <a:spcBef>
                <a:spcPts val="5"/>
              </a:spcBef>
            </a:pPr>
            <a:r>
              <a:rPr lang="en-US" sz="2800" spc="-20" dirty="0">
                <a:latin typeface="Arial"/>
                <a:cs typeface="Arial"/>
              </a:rPr>
              <a:t>Ex 1: </a:t>
            </a:r>
            <a:r>
              <a:rPr sz="2800" spc="-40" dirty="0">
                <a:latin typeface="Arial"/>
                <a:cs typeface="Arial"/>
              </a:rPr>
              <a:t>Does </a:t>
            </a:r>
            <a:r>
              <a:rPr sz="2800" spc="-25" dirty="0">
                <a:latin typeface="Arial"/>
                <a:cs typeface="Arial"/>
              </a:rPr>
              <a:t>the dose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toxin </a:t>
            </a:r>
            <a:r>
              <a:rPr sz="2800" spc="-30" dirty="0">
                <a:latin typeface="Arial"/>
                <a:cs typeface="Arial"/>
              </a:rPr>
              <a:t>affect </a:t>
            </a:r>
            <a:r>
              <a:rPr sz="2800" spc="-25" dirty="0">
                <a:latin typeface="Arial"/>
                <a:cs typeface="Arial"/>
              </a:rPr>
              <a:t>probability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survival?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/>
            <a:r>
              <a:rPr lang="en-US" sz="2800" spc="-40" dirty="0">
                <a:latin typeface="Arial"/>
                <a:cs typeface="Arial"/>
              </a:rPr>
              <a:t>Ex 2: </a:t>
            </a:r>
            <a:r>
              <a:rPr sz="2800" spc="-40" dirty="0">
                <a:latin typeface="Arial"/>
                <a:cs typeface="Arial"/>
              </a:rPr>
              <a:t>Does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length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peacock's </a:t>
            </a:r>
            <a:r>
              <a:rPr sz="2800" spc="-35" dirty="0">
                <a:latin typeface="Arial"/>
                <a:cs typeface="Arial"/>
              </a:rPr>
              <a:t>tail </a:t>
            </a:r>
            <a:r>
              <a:rPr sz="2800" spc="-30" dirty="0">
                <a:latin typeface="Arial"/>
                <a:cs typeface="Arial"/>
              </a:rPr>
              <a:t>affect </a:t>
            </a:r>
            <a:r>
              <a:rPr sz="2800" spc="-20" dirty="0">
                <a:latin typeface="Arial"/>
                <a:cs typeface="Arial"/>
              </a:rPr>
              <a:t>its </a:t>
            </a:r>
            <a:r>
              <a:rPr sz="2800" spc="-25" dirty="0">
                <a:latin typeface="Arial"/>
                <a:cs typeface="Arial"/>
              </a:rPr>
              <a:t>probability </a:t>
            </a:r>
            <a:r>
              <a:rPr sz="2800" spc="-20" dirty="0">
                <a:latin typeface="Arial"/>
                <a:cs typeface="Arial"/>
              </a:rPr>
              <a:t>of getting </a:t>
            </a:r>
            <a:r>
              <a:rPr sz="2800" spc="-5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mate?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270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F033F-9947-4F79-B75C-8A1F2770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999067"/>
            <a:ext cx="4311872" cy="392450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9DAC28F-E486-4CDD-9260-2F1EAA758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585499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400" spc="-20" dirty="0"/>
              <a:t>Logistic</a:t>
            </a:r>
            <a:r>
              <a:rPr sz="4400" spc="-35" dirty="0"/>
              <a:t> </a:t>
            </a:r>
            <a:r>
              <a:rPr sz="4400" spc="-55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7187-D699-435F-9CD9-D1407162C9B9}"/>
              </a:ext>
            </a:extLst>
          </p:cNvPr>
          <p:cNvSpPr txBox="1"/>
          <p:nvPr/>
        </p:nvSpPr>
        <p:spPr>
          <a:xfrm>
            <a:off x="412528" y="3200400"/>
            <a:ext cx="4845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Dependent variable is 0,1 </a:t>
            </a:r>
          </a:p>
          <a:p>
            <a:r>
              <a:rPr lang="en-US" sz="2400" dirty="0"/>
              <a:t>(like [live, die], </a:t>
            </a:r>
            <a:r>
              <a:rPr lang="en-GB" sz="2400" dirty="0"/>
              <a:t> [mate, don’t mate], [survive statistics, don’t survive], etc.)</a:t>
            </a:r>
          </a:p>
          <a:p>
            <a:endParaRPr lang="en-GB" sz="2400" dirty="0"/>
          </a:p>
          <a:p>
            <a:r>
              <a:rPr lang="en-US" sz="2400" dirty="0"/>
              <a:t>The line of prediction is the probability of 1 for each value of the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388406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490" y="609519"/>
            <a:ext cx="908331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parameters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linear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0" y="3885588"/>
            <a:ext cx="317107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821690" algn="l"/>
                <a:tab pos="1110615" algn="l"/>
              </a:tabLst>
            </a:pP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Symbol"/>
                <a:cs typeface="Symbol"/>
              </a:rPr>
              <a:t>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Symbol"/>
                <a:cs typeface="Symbol"/>
              </a:rPr>
              <a:t>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490" y="609519"/>
            <a:ext cx="908331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parameters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linear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0" y="3885588"/>
            <a:ext cx="317107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821690" algn="l"/>
                <a:tab pos="1110615" algn="l"/>
              </a:tabLst>
            </a:pP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Symbol"/>
                <a:cs typeface="Symbol"/>
              </a:rPr>
              <a:t>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Symbol"/>
                <a:cs typeface="Symbol"/>
              </a:rPr>
              <a:t>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FED6C-8E44-44DD-B3CB-A392F6EC21BB}"/>
              </a:ext>
            </a:extLst>
          </p:cNvPr>
          <p:cNvSpPr txBox="1"/>
          <p:nvPr/>
        </p:nvSpPr>
        <p:spPr>
          <a:xfrm>
            <a:off x="959054" y="2544330"/>
            <a:ext cx="340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Dependent var. vector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E3CD6-598E-4103-A065-D26F235AED05}"/>
              </a:ext>
            </a:extLst>
          </p:cNvPr>
          <p:cNvSpPr txBox="1"/>
          <p:nvPr/>
        </p:nvSpPr>
        <p:spPr>
          <a:xfrm>
            <a:off x="5867400" y="2545074"/>
            <a:ext cx="3114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Predictor var. vector</a:t>
            </a:r>
            <a:endParaRPr lang="en-GB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B32AA-0F76-413F-8340-10E7A6F21BD5}"/>
              </a:ext>
            </a:extLst>
          </p:cNvPr>
          <p:cNvSpPr txBox="1"/>
          <p:nvPr/>
        </p:nvSpPr>
        <p:spPr>
          <a:xfrm>
            <a:off x="2884983" y="5301122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0AB30-CF4F-4F75-94F3-13BC41D02E3E}"/>
              </a:ext>
            </a:extLst>
          </p:cNvPr>
          <p:cNvSpPr txBox="1"/>
          <p:nvPr/>
        </p:nvSpPr>
        <p:spPr>
          <a:xfrm>
            <a:off x="5737208" y="530112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slope</a:t>
            </a:r>
            <a:endParaRPr lang="en-GB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E6C5A-E0DC-4C9E-974C-65CB26C200F6}"/>
              </a:ext>
            </a:extLst>
          </p:cNvPr>
          <p:cNvSpPr txBox="1"/>
          <p:nvPr/>
        </p:nvSpPr>
        <p:spPr>
          <a:xfrm>
            <a:off x="4389306" y="2095872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data</a:t>
            </a:r>
            <a:endParaRPr lang="en-GB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2D9C93-B117-48C3-9CF3-6DB972A6301A}"/>
              </a:ext>
            </a:extLst>
          </p:cNvPr>
          <p:cNvCxnSpPr/>
          <p:nvPr/>
        </p:nvCxnSpPr>
        <p:spPr>
          <a:xfrm>
            <a:off x="3505200" y="3067550"/>
            <a:ext cx="304800" cy="8180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544D9E-492E-44F4-A710-39BE1DBC4D74}"/>
              </a:ext>
            </a:extLst>
          </p:cNvPr>
          <p:cNvCxnSpPr/>
          <p:nvPr/>
        </p:nvCxnSpPr>
        <p:spPr>
          <a:xfrm flipH="1">
            <a:off x="5638800" y="3067550"/>
            <a:ext cx="914400" cy="8942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E4AFAD-E20C-4664-8494-2A1BB234C8E2}"/>
              </a:ext>
            </a:extLst>
          </p:cNvPr>
          <p:cNvCxnSpPr/>
          <p:nvPr/>
        </p:nvCxnSpPr>
        <p:spPr>
          <a:xfrm flipV="1">
            <a:off x="4038601" y="4368412"/>
            <a:ext cx="457199" cy="8125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E0C16D-DAEE-467E-A864-1989A06B5EA5}"/>
              </a:ext>
            </a:extLst>
          </p:cNvPr>
          <p:cNvCxnSpPr/>
          <p:nvPr/>
        </p:nvCxnSpPr>
        <p:spPr>
          <a:xfrm flipH="1" flipV="1">
            <a:off x="5154168" y="4354370"/>
            <a:ext cx="789432" cy="792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FD6184-17EB-4104-A9B1-0B40BBC9F1C8}"/>
              </a:ext>
            </a:extLst>
          </p:cNvPr>
          <p:cNvSpPr txBox="1"/>
          <p:nvPr/>
        </p:nvSpPr>
        <p:spPr>
          <a:xfrm>
            <a:off x="2917901" y="6117236"/>
            <a:ext cx="42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Parameters you use regression to estimate</a:t>
            </a:r>
            <a:endParaRPr lang="en-GB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80DE02-FEE1-493D-877D-FDF281382317}"/>
              </a:ext>
            </a:extLst>
          </p:cNvPr>
          <p:cNvSpPr/>
          <p:nvPr/>
        </p:nvSpPr>
        <p:spPr>
          <a:xfrm>
            <a:off x="838200" y="2057400"/>
            <a:ext cx="8229600" cy="1523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833991-996E-4C52-9CD3-1673CF91DCA8}"/>
              </a:ext>
            </a:extLst>
          </p:cNvPr>
          <p:cNvSpPr/>
          <p:nvPr/>
        </p:nvSpPr>
        <p:spPr>
          <a:xfrm>
            <a:off x="2133600" y="5191397"/>
            <a:ext cx="5562600" cy="1523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45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FC13A17-C518-40B5-9806-3E5EB1AF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10" y="1600200"/>
            <a:ext cx="7391780" cy="5874052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E1AC0A68-D19C-48C4-843E-3777A6F29B63}"/>
              </a:ext>
            </a:extLst>
          </p:cNvPr>
          <p:cNvSpPr txBox="1"/>
          <p:nvPr/>
        </p:nvSpPr>
        <p:spPr>
          <a:xfrm>
            <a:off x="746490" y="609519"/>
            <a:ext cx="908331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parameters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linear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84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861266" y="838200"/>
            <a:ext cx="7825534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Estimating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regression</a:t>
            </a:r>
            <a:r>
              <a:rPr sz="4400" spc="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line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4200" y="1981200"/>
            <a:ext cx="3124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801370" algn="l"/>
                <a:tab pos="1090295" algn="l"/>
              </a:tabLst>
            </a:pP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B5FED706-E23D-4018-8D27-2E21D9583CC5}"/>
              </a:ext>
            </a:extLst>
          </p:cNvPr>
          <p:cNvSpPr txBox="1"/>
          <p:nvPr/>
        </p:nvSpPr>
        <p:spPr>
          <a:xfrm>
            <a:off x="3768725" y="3352800"/>
            <a:ext cx="183515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20" dirty="0">
                <a:solidFill>
                  <a:srgbClr val="2F5597"/>
                </a:solidFill>
                <a:latin typeface="Arial"/>
                <a:cs typeface="Arial"/>
              </a:rPr>
              <a:t>N</a:t>
            </a:r>
            <a:r>
              <a:rPr sz="2350" spc="-15" dirty="0">
                <a:solidFill>
                  <a:srgbClr val="2F5597"/>
                </a:solidFill>
                <a:latin typeface="Arial"/>
                <a:cs typeface="Arial"/>
              </a:rPr>
              <a:t>o</a:t>
            </a:r>
            <a:r>
              <a:rPr sz="2350" spc="-40" dirty="0">
                <a:solidFill>
                  <a:srgbClr val="2F5597"/>
                </a:solidFill>
                <a:latin typeface="Arial"/>
                <a:cs typeface="Arial"/>
              </a:rPr>
              <a:t>me</a:t>
            </a:r>
            <a:r>
              <a:rPr sz="2350" spc="-45" dirty="0">
                <a:solidFill>
                  <a:srgbClr val="2F5597"/>
                </a:solidFill>
                <a:latin typeface="Arial"/>
                <a:cs typeface="Arial"/>
              </a:rPr>
              <a:t>n</a:t>
            </a:r>
            <a:r>
              <a:rPr sz="2350" spc="45" dirty="0">
                <a:solidFill>
                  <a:srgbClr val="2F5597"/>
                </a:solidFill>
                <a:latin typeface="Arial"/>
                <a:cs typeface="Arial"/>
              </a:rPr>
              <a:t>c</a:t>
            </a:r>
            <a:r>
              <a:rPr sz="2350" spc="-90" dirty="0">
                <a:solidFill>
                  <a:srgbClr val="2F5597"/>
                </a:solidFill>
                <a:latin typeface="Arial"/>
                <a:cs typeface="Arial"/>
              </a:rPr>
              <a:t>l</a:t>
            </a:r>
            <a:r>
              <a:rPr sz="2350" spc="-85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2350" spc="4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2350" spc="-45" dirty="0">
                <a:solidFill>
                  <a:srgbClr val="2F5597"/>
                </a:solidFill>
                <a:latin typeface="Arial"/>
                <a:cs typeface="Arial"/>
              </a:rPr>
              <a:t>u</a:t>
            </a:r>
            <a:r>
              <a:rPr sz="2350" spc="-85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r>
              <a:rPr sz="2350" spc="-70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A4A543-5865-4C78-94D3-6DA8FC19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14800"/>
            <a:ext cx="4819898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902</Words>
  <Application>Microsoft Office PowerPoint</Application>
  <PresentationFormat>Custom</PresentationFormat>
  <Paragraphs>166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MS UI Gothic</vt:lpstr>
      <vt:lpstr>Arial</vt:lpstr>
      <vt:lpstr>Calibri</vt:lpstr>
      <vt:lpstr>Merriweather</vt:lpstr>
      <vt:lpstr>Noto Serif</vt:lpstr>
      <vt:lpstr>Symbol</vt:lpstr>
      <vt:lpstr>Times New Roman</vt:lpstr>
      <vt:lpstr>Office Theme</vt:lpstr>
      <vt:lpstr>C7041 Experimental Design and Analysis</vt:lpstr>
      <vt:lpstr>1.17: Regression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Teeth data:</vt:lpstr>
      <vt:lpstr>Teeth data: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r2 predicts the amount of  variance in Y explained by the regression line</vt:lpstr>
      <vt:lpstr>r2 predicts the amount of  variance in Y explained by the regression line</vt:lpstr>
      <vt:lpstr>PowerPoint Presentation</vt:lpstr>
      <vt:lpstr>PowerPoint Presentation</vt:lpstr>
      <vt:lpstr>Log transformed data:</vt:lpstr>
      <vt:lpstr>PowerPoint Presentation</vt:lpstr>
      <vt:lpstr>PowerPoint Presentation</vt:lpstr>
      <vt:lpstr>PowerPoint Presentation</vt:lpstr>
      <vt:lpstr>Sums of squares for regression</vt:lpstr>
      <vt:lpstr>PowerPoint Presentation</vt:lpstr>
      <vt:lpstr>PowerPoint Presentation</vt:lpstr>
      <vt:lpstr>PowerPoint Presentation</vt:lpstr>
      <vt:lpstr>Standard error of the slope</vt:lpstr>
      <vt:lpstr>PowerPoint Presentation</vt:lpstr>
      <vt:lpstr>PowerPoint Presentation</vt:lpstr>
      <vt:lpstr>PowerPoint Presentation</vt:lpstr>
      <vt:lpstr>Prediction intervals: confidence intervals for predictions of individual Y</vt:lpstr>
      <vt:lpstr>PowerPoint Presentation</vt:lpstr>
      <vt:lpstr>PowerPoint Presentation</vt:lpstr>
      <vt:lpstr>PowerPoint Presentation</vt:lpstr>
      <vt:lpstr>Non-linear relationships</vt:lpstr>
      <vt:lpstr>PowerPoint Presentation</vt:lpstr>
      <vt:lpstr>PowerPoint Presentation</vt:lpstr>
      <vt:lpstr>Residual plots help assess  assumptions</vt:lpstr>
      <vt:lpstr>PowerPoint Presentation</vt:lpstr>
      <vt:lpstr>PowerPoint Presentation</vt:lpstr>
      <vt:lpstr>Comparing two slopes with ANCOVA (Analysis of COVariance)</vt:lpstr>
      <vt:lpstr>PowerPoint Presentation</vt:lpstr>
      <vt:lpstr>PowerPoint Presentation</vt:lpstr>
      <vt:lpstr>PowerPoint Presentation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21</cp:revision>
  <dcterms:created xsi:type="dcterms:W3CDTF">2020-10-31T16:28:08Z</dcterms:created>
  <dcterms:modified xsi:type="dcterms:W3CDTF">2020-11-01T08:23:48Z</dcterms:modified>
</cp:coreProperties>
</file>