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4" r:id="rId2"/>
    <p:sldId id="30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17005" y="1652191"/>
            <a:ext cx="6508373" cy="5663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703579"/>
            <a:ext cx="9535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363283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419" y="3001772"/>
            <a:ext cx="9253855" cy="171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j.2041-210X.2009.00001.x" TargetMode="External"/><Relationship Id="rId4" Type="http://schemas.openxmlformats.org/officeDocument/2006/relationships/hyperlink" Target="https://doi.org/10.1111/j.1365-2656.2006.01141.x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06971" y="5187313"/>
            <a:ext cx="2642234" cy="173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68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1: Fit a </a:t>
            </a:r>
            <a:r>
              <a:rPr spc="-5" dirty="0"/>
              <a:t>constant </a:t>
            </a:r>
            <a:r>
              <a:rPr dirty="0"/>
              <a:t>to </a:t>
            </a:r>
            <a:r>
              <a:rPr spc="-5" dirty="0"/>
              <a:t>0-1 </a:t>
            </a:r>
            <a:r>
              <a:rPr dirty="0"/>
              <a:t>data </a:t>
            </a:r>
            <a:r>
              <a:rPr spc="-5" dirty="0"/>
              <a:t>(estimate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proportion)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258316"/>
            <a:ext cx="9329420" cy="51384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example was used </a:t>
            </a:r>
            <a:r>
              <a:rPr sz="2200" spc="-5" dirty="0">
                <a:latin typeface="Calibri"/>
                <a:cs typeface="Calibri"/>
              </a:rPr>
              <a:t>previously </a:t>
            </a:r>
            <a:r>
              <a:rPr sz="2200" dirty="0">
                <a:latin typeface="Calibri"/>
                <a:cs typeface="Calibri"/>
              </a:rPr>
              <a:t>in Likelihood </a:t>
            </a:r>
            <a:r>
              <a:rPr sz="2200" spc="-5" dirty="0">
                <a:latin typeface="Calibri"/>
                <a:cs typeface="Calibri"/>
              </a:rPr>
              <a:t>lecture. My goal with this example  </a:t>
            </a:r>
            <a:r>
              <a:rPr sz="2200" dirty="0">
                <a:latin typeface="Calibri"/>
                <a:cs typeface="Calibri"/>
              </a:rPr>
              <a:t>is to </a:t>
            </a:r>
            <a:r>
              <a:rPr sz="2200" spc="-5" dirty="0">
                <a:latin typeface="Calibri"/>
                <a:cs typeface="Calibri"/>
              </a:rPr>
              <a:t>connect </a:t>
            </a: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9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does with what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did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brute </a:t>
            </a:r>
            <a:r>
              <a:rPr sz="2200" spc="-5" dirty="0">
                <a:latin typeface="Calibri"/>
                <a:cs typeface="Calibri"/>
              </a:rPr>
              <a:t>force </a:t>
            </a:r>
            <a:r>
              <a:rPr sz="2200" dirty="0">
                <a:latin typeface="Calibri"/>
                <a:cs typeface="Calibri"/>
              </a:rPr>
              <a:t>last week.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00">
              <a:latin typeface="Calibri"/>
              <a:cs typeface="Calibri"/>
            </a:endParaRPr>
          </a:p>
          <a:p>
            <a:pPr marL="12700" marR="383540" algn="just">
              <a:lnSpc>
                <a:spcPct val="1014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wasp, </a:t>
            </a:r>
            <a:r>
              <a:rPr sz="2200" i="1" spc="-5" dirty="0">
                <a:latin typeface="Calibri"/>
                <a:cs typeface="Calibri"/>
              </a:rPr>
              <a:t>Trichogramma brassicae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rides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female </a:t>
            </a:r>
            <a:r>
              <a:rPr sz="2200" spc="-10" dirty="0">
                <a:latin typeface="Calibri"/>
                <a:cs typeface="Calibri"/>
              </a:rPr>
              <a:t>cabbage </a:t>
            </a:r>
            <a:r>
              <a:rPr sz="2200" dirty="0">
                <a:latin typeface="Calibri"/>
                <a:cs typeface="Calibri"/>
              </a:rPr>
              <a:t>white </a:t>
            </a:r>
            <a:r>
              <a:rPr sz="2200" spc="-5" dirty="0">
                <a:latin typeface="Calibri"/>
                <a:cs typeface="Calibri"/>
              </a:rPr>
              <a:t>butterflies,  </a:t>
            </a:r>
            <a:r>
              <a:rPr sz="2200" i="1" dirty="0">
                <a:latin typeface="Calibri"/>
                <a:cs typeface="Calibri"/>
              </a:rPr>
              <a:t>Pieris </a:t>
            </a:r>
            <a:r>
              <a:rPr sz="2200" i="1" spc="-5" dirty="0">
                <a:latin typeface="Calibri"/>
                <a:cs typeface="Calibri"/>
              </a:rPr>
              <a:t>brassicae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When a </a:t>
            </a:r>
            <a:r>
              <a:rPr sz="2200" spc="-10" dirty="0">
                <a:latin typeface="Calibri"/>
                <a:cs typeface="Calibri"/>
              </a:rPr>
              <a:t>butterfly </a:t>
            </a:r>
            <a:r>
              <a:rPr sz="2200" spc="-5" dirty="0">
                <a:latin typeface="Calibri"/>
                <a:cs typeface="Calibri"/>
              </a:rPr>
              <a:t>lays </a:t>
            </a:r>
            <a:r>
              <a:rPr sz="2200" dirty="0">
                <a:latin typeface="Calibri"/>
                <a:cs typeface="Calibri"/>
              </a:rPr>
              <a:t>her </a:t>
            </a:r>
            <a:r>
              <a:rPr sz="2200" spc="-5" dirty="0">
                <a:latin typeface="Calibri"/>
                <a:cs typeface="Calibri"/>
              </a:rPr>
              <a:t>eggs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cabbage, </a:t>
            </a:r>
            <a:r>
              <a:rPr sz="2200" dirty="0">
                <a:latin typeface="Calibri"/>
                <a:cs typeface="Calibri"/>
              </a:rPr>
              <a:t>the wasp </a:t>
            </a:r>
            <a:r>
              <a:rPr sz="2200" spc="-5" dirty="0">
                <a:latin typeface="Calibri"/>
                <a:cs typeface="Calibri"/>
              </a:rPr>
              <a:t>climbs  </a:t>
            </a:r>
            <a:r>
              <a:rPr sz="2200" spc="5" dirty="0">
                <a:latin typeface="Calibri"/>
                <a:cs typeface="Calibri"/>
              </a:rPr>
              <a:t>down </a:t>
            </a:r>
            <a:r>
              <a:rPr sz="2200" spc="-5" dirty="0">
                <a:latin typeface="Calibri"/>
                <a:cs typeface="Calibri"/>
              </a:rPr>
              <a:t>and parasitizes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freshly laid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eggs.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1447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Fatouros </a:t>
            </a:r>
            <a:r>
              <a:rPr sz="2200" spc="-10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 </a:t>
            </a:r>
            <a:r>
              <a:rPr sz="2200" spc="-10" dirty="0">
                <a:latin typeface="Calibri"/>
                <a:cs typeface="Calibri"/>
              </a:rPr>
              <a:t>(2005) </a:t>
            </a:r>
            <a:r>
              <a:rPr sz="2200" spc="-5" dirty="0">
                <a:latin typeface="Calibri"/>
                <a:cs typeface="Calibri"/>
              </a:rPr>
              <a:t>carried </a:t>
            </a:r>
            <a:r>
              <a:rPr sz="2200" dirty="0">
                <a:latin typeface="Calibri"/>
                <a:cs typeface="Calibri"/>
              </a:rPr>
              <a:t>out trials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determine </a:t>
            </a:r>
            <a:r>
              <a:rPr sz="2200" dirty="0">
                <a:latin typeface="Calibri"/>
                <a:cs typeface="Calibri"/>
              </a:rPr>
              <a:t>whether the wasps can  </a:t>
            </a:r>
            <a:r>
              <a:rPr sz="2200" spc="-5" dirty="0">
                <a:latin typeface="Calibri"/>
                <a:cs typeface="Calibri"/>
              </a:rPr>
              <a:t>distinguish </a:t>
            </a:r>
            <a:r>
              <a:rPr sz="2200" dirty="0">
                <a:latin typeface="Calibri"/>
                <a:cs typeface="Calibri"/>
              </a:rPr>
              <a:t>mated </a:t>
            </a:r>
            <a:r>
              <a:rPr sz="2200" spc="-5" dirty="0">
                <a:latin typeface="Calibri"/>
                <a:cs typeface="Calibri"/>
              </a:rPr>
              <a:t>female butterflies from </a:t>
            </a:r>
            <a:r>
              <a:rPr sz="2200" spc="-10" dirty="0">
                <a:latin typeface="Calibri"/>
                <a:cs typeface="Calibri"/>
              </a:rPr>
              <a:t>unmated </a:t>
            </a:r>
            <a:r>
              <a:rPr sz="2200" dirty="0">
                <a:latin typeface="Calibri"/>
                <a:cs typeface="Calibri"/>
              </a:rPr>
              <a:t>females. In each </a:t>
            </a:r>
            <a:r>
              <a:rPr sz="2200" spc="-5" dirty="0">
                <a:latin typeface="Calibri"/>
                <a:cs typeface="Calibri"/>
              </a:rPr>
              <a:t>trial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  </a:t>
            </a:r>
            <a:r>
              <a:rPr sz="2200" dirty="0">
                <a:latin typeface="Calibri"/>
                <a:cs typeface="Calibri"/>
              </a:rPr>
              <a:t>wasp </a:t>
            </a:r>
            <a:r>
              <a:rPr sz="2200" spc="-5" dirty="0">
                <a:latin typeface="Calibri"/>
                <a:cs typeface="Calibri"/>
              </a:rPr>
              <a:t>was </a:t>
            </a:r>
            <a:r>
              <a:rPr sz="2200" dirty="0">
                <a:latin typeface="Calibri"/>
                <a:cs typeface="Calibri"/>
              </a:rPr>
              <a:t>presented with </a:t>
            </a:r>
            <a:r>
              <a:rPr sz="2200" spc="-5" dirty="0">
                <a:latin typeface="Calibri"/>
                <a:cs typeface="Calibri"/>
              </a:rPr>
              <a:t>two female cabbage </a:t>
            </a:r>
            <a:r>
              <a:rPr sz="2200" dirty="0">
                <a:latin typeface="Calibri"/>
                <a:cs typeface="Calibri"/>
              </a:rPr>
              <a:t>white butterflies,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dirty="0">
                <a:latin typeface="Calibri"/>
                <a:cs typeface="Calibri"/>
              </a:rPr>
              <a:t>a virgin  </a:t>
            </a:r>
            <a:r>
              <a:rPr sz="2200" spc="-5" dirty="0">
                <a:latin typeface="Calibri"/>
                <a:cs typeface="Calibri"/>
              </a:rPr>
              <a:t>female,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other </a:t>
            </a:r>
            <a:r>
              <a:rPr sz="2200" spc="-5" dirty="0">
                <a:latin typeface="Calibri"/>
                <a:cs typeface="Calibri"/>
              </a:rPr>
              <a:t>recently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mated.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2865755">
              <a:lnSpc>
                <a:spcPct val="101800"/>
              </a:lnSpc>
              <a:spcBef>
                <a:spcPts val="5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5" dirty="0">
                <a:latin typeface="Calibri"/>
                <a:cs typeface="Calibri"/>
              </a:rPr>
              <a:t>23 of </a:t>
            </a:r>
            <a:r>
              <a:rPr sz="2200" spc="-10" dirty="0">
                <a:latin typeface="Calibri"/>
                <a:cs typeface="Calibri"/>
              </a:rPr>
              <a:t>32 </a:t>
            </a:r>
            <a:r>
              <a:rPr sz="2200" spc="-5" dirty="0">
                <a:latin typeface="Calibri"/>
                <a:cs typeface="Calibri"/>
              </a:rPr>
              <a:t>wasps tested chose </a:t>
            </a:r>
            <a:r>
              <a:rPr sz="2200" dirty="0">
                <a:latin typeface="Calibri"/>
                <a:cs typeface="Calibri"/>
              </a:rPr>
              <a:t>the mated </a:t>
            </a:r>
            <a:r>
              <a:rPr sz="2200" spc="-5" dirty="0">
                <a:latin typeface="Calibri"/>
                <a:cs typeface="Calibri"/>
              </a:rPr>
              <a:t>female. </a:t>
            </a:r>
            <a:r>
              <a:rPr sz="2200" spc="-10" dirty="0">
                <a:latin typeface="Calibri"/>
                <a:cs typeface="Calibri"/>
              </a:rPr>
              <a:t>What 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proportion </a:t>
            </a:r>
            <a:r>
              <a:rPr sz="2200" i="1" dirty="0">
                <a:latin typeface="Calibri"/>
                <a:cs typeface="Calibri"/>
              </a:rPr>
              <a:t>p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wasps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population choosing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female?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6371" y="3406775"/>
            <a:ext cx="2642234" cy="173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18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Number </a:t>
            </a:r>
            <a:r>
              <a:rPr spc="-10" dirty="0"/>
              <a:t>of </a:t>
            </a:r>
            <a:r>
              <a:rPr dirty="0"/>
              <a:t>wasps </a:t>
            </a:r>
            <a:r>
              <a:rPr spc="-10" dirty="0"/>
              <a:t>choosing </a:t>
            </a:r>
            <a:r>
              <a:rPr dirty="0"/>
              <a:t>the </a:t>
            </a:r>
            <a:r>
              <a:rPr spc="-10" dirty="0"/>
              <a:t>mated </a:t>
            </a:r>
            <a:r>
              <a:rPr spc="-5" dirty="0"/>
              <a:t>female </a:t>
            </a:r>
            <a:r>
              <a:rPr dirty="0"/>
              <a:t>fits a </a:t>
            </a:r>
            <a:r>
              <a:rPr spc="-5" dirty="0"/>
              <a:t>binomial</a:t>
            </a:r>
            <a:r>
              <a:rPr spc="10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416812"/>
            <a:ext cx="8754745" cy="4114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Under </a:t>
            </a:r>
            <a:r>
              <a:rPr sz="2200" spc="-5" dirty="0">
                <a:latin typeface="Calibri"/>
                <a:cs typeface="Calibri"/>
              </a:rPr>
              <a:t>random sampling,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“successes”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i="1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trials has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binomial  distribution,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i="1" dirty="0">
                <a:latin typeface="Calibri"/>
                <a:cs typeface="Calibri"/>
              </a:rPr>
              <a:t>p </a:t>
            </a:r>
            <a:r>
              <a:rPr sz="2200" spc="-5" dirty="0">
                <a:latin typeface="Calibri"/>
                <a:cs typeface="Calibri"/>
              </a:rPr>
              <a:t>being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“success”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any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trial.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To model these </a:t>
            </a:r>
            <a:r>
              <a:rPr sz="2200" spc="-5" dirty="0">
                <a:latin typeface="Calibri"/>
                <a:cs typeface="Calibri"/>
              </a:rPr>
              <a:t>data, </a:t>
            </a:r>
            <a:r>
              <a:rPr sz="2200" spc="-10" dirty="0">
                <a:latin typeface="Calibri"/>
                <a:cs typeface="Calibri"/>
              </a:rPr>
              <a:t>let </a:t>
            </a:r>
            <a:r>
              <a:rPr sz="2200" spc="-5" dirty="0">
                <a:latin typeface="Calibri"/>
                <a:cs typeface="Calibri"/>
              </a:rPr>
              <a:t>“success” be </a:t>
            </a:r>
            <a:r>
              <a:rPr sz="2200" dirty="0">
                <a:latin typeface="Calibri"/>
                <a:cs typeface="Calibri"/>
              </a:rPr>
              <a:t>“wasp </a:t>
            </a:r>
            <a:r>
              <a:rPr sz="2200" spc="-5" dirty="0">
                <a:latin typeface="Calibri"/>
                <a:cs typeface="Calibri"/>
              </a:rPr>
              <a:t>chose </a:t>
            </a:r>
            <a:r>
              <a:rPr sz="2200" dirty="0">
                <a:latin typeface="Calibri"/>
                <a:cs typeface="Calibri"/>
              </a:rPr>
              <a:t>mated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butterfly”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5" dirty="0">
                <a:latin typeface="Calibri"/>
                <a:cs typeface="Calibri"/>
              </a:rPr>
              <a:t>23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successes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i="1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32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trials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Goal: </a:t>
            </a:r>
            <a:r>
              <a:rPr sz="2200" spc="-5" dirty="0">
                <a:latin typeface="Calibri"/>
                <a:cs typeface="Calibri"/>
              </a:rPr>
              <a:t>estimate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p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1 1 1 0 1 1 1 0 1 0 1 0 1 1 1 1 0 1 0 1 1 1 1 1 0 1 1 1 0 0 1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71771" y="2948938"/>
            <a:ext cx="2298064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12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glm()</a:t>
            </a:r>
            <a:r>
              <a:rPr spc="-885" dirty="0">
                <a:latin typeface="Courier New"/>
                <a:cs typeface="Courier New"/>
              </a:rPr>
              <a:t> </a:t>
            </a:r>
            <a:r>
              <a:rPr dirty="0"/>
              <a:t>to fit a </a:t>
            </a:r>
            <a:r>
              <a:rPr spc="-5" dirty="0"/>
              <a:t>constant, and </a:t>
            </a:r>
            <a:r>
              <a:rPr dirty="0"/>
              <a:t>so </a:t>
            </a:r>
            <a:r>
              <a:rPr spc="-5" dirty="0"/>
              <a:t>obtain </a:t>
            </a:r>
            <a:r>
              <a:rPr dirty="0"/>
              <a:t>the </a:t>
            </a:r>
            <a:r>
              <a:rPr spc="-20" dirty="0"/>
              <a:t>ML </a:t>
            </a:r>
            <a:r>
              <a:rPr spc="-5" dirty="0"/>
              <a:t>estimate </a:t>
            </a:r>
            <a:r>
              <a:rPr dirty="0"/>
              <a:t>of </a:t>
            </a:r>
            <a:r>
              <a:rPr i="1"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8476615" cy="105759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60"/>
              </a:spcBef>
              <a:tabLst>
                <a:tab pos="698627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binary. </a:t>
            </a:r>
            <a:r>
              <a:rPr sz="2200" dirty="0">
                <a:latin typeface="Calibri"/>
                <a:cs typeface="Calibri"/>
              </a:rPr>
              <a:t>Each wasp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measurement of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	</a:t>
            </a:r>
            <a:endParaRPr lang="en-US" sz="2200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60"/>
              </a:spcBef>
              <a:tabLst>
                <a:tab pos="6986270" algn="l"/>
              </a:tabLst>
            </a:pPr>
            <a:r>
              <a:rPr sz="2200" spc="-5" dirty="0">
                <a:latin typeface="Calibri"/>
                <a:cs typeface="Calibri"/>
              </a:rPr>
              <a:t>(“success”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or  </a:t>
            </a:r>
            <a:r>
              <a:rPr sz="2200" dirty="0">
                <a:latin typeface="Calibri"/>
                <a:cs typeface="Calibri"/>
              </a:rPr>
              <a:t>“failure”): </a:t>
            </a:r>
            <a:endParaRPr lang="en-US" sz="2200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60"/>
              </a:spcBef>
              <a:tabLst>
                <a:tab pos="6986270" algn="l"/>
              </a:tabLst>
            </a:pPr>
            <a:r>
              <a:rPr sz="2200" dirty="0">
                <a:latin typeface="Calibri"/>
                <a:cs typeface="Calibri"/>
              </a:rPr>
              <a:t>1 1 1 0 1 1 1 0 1 0 1 0 1 1 1 1 0 1 0 1 1 1 1 1 0 1 1 1 0 0 1</a:t>
            </a:r>
            <a:r>
              <a:rPr sz="2200" spc="-1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</a:p>
        </p:txBody>
      </p:sp>
      <p:sp>
        <p:nvSpPr>
          <p:cNvPr id="6" name="object 6"/>
          <p:cNvSpPr/>
          <p:nvPr/>
        </p:nvSpPr>
        <p:spPr>
          <a:xfrm>
            <a:off x="5638800" y="3276600"/>
            <a:ext cx="4963290" cy="37877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45FE-F268-4813-B953-464B056BB1C6}"/>
              </a:ext>
            </a:extLst>
          </p:cNvPr>
          <p:cNvSpPr txBox="1"/>
          <p:nvPr/>
        </p:nvSpPr>
        <p:spPr>
          <a:xfrm>
            <a:off x="1295400" y="4565706"/>
            <a:ext cx="4191000" cy="1209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5240">
              <a:lnSpc>
                <a:spcPct val="101800"/>
              </a:lnSpc>
            </a:pPr>
            <a:r>
              <a:rPr lang="en-GB" sz="2400" spc="-5" dirty="0">
                <a:latin typeface="Courier New"/>
                <a:cs typeface="Courier New"/>
              </a:rPr>
              <a:t>family</a:t>
            </a:r>
            <a:r>
              <a:rPr lang="en-GB" sz="2400" spc="-844" dirty="0">
                <a:latin typeface="Courier New"/>
                <a:cs typeface="Courier New"/>
              </a:rPr>
              <a:t> </a:t>
            </a:r>
            <a:r>
              <a:rPr lang="en-GB" sz="2400" dirty="0">
                <a:latin typeface="Calibri"/>
                <a:cs typeface="Calibri"/>
              </a:rPr>
              <a:t>specifies the </a:t>
            </a:r>
            <a:r>
              <a:rPr lang="en-GB" sz="2400" spc="-10" dirty="0">
                <a:latin typeface="Calibri"/>
                <a:cs typeface="Calibri"/>
              </a:rPr>
              <a:t>error </a:t>
            </a:r>
            <a:r>
              <a:rPr lang="en-GB" sz="2400" spc="-5" dirty="0">
                <a:latin typeface="Calibri"/>
                <a:cs typeface="Calibri"/>
              </a:rPr>
              <a:t>distribution  (binomial) and </a:t>
            </a:r>
            <a:r>
              <a:rPr lang="en-GB" sz="2400" dirty="0">
                <a:latin typeface="Calibri"/>
                <a:cs typeface="Calibri"/>
              </a:rPr>
              <a:t>the </a:t>
            </a:r>
            <a:r>
              <a:rPr lang="en-GB" sz="2400" spc="-5" dirty="0">
                <a:latin typeface="Calibri"/>
                <a:cs typeface="Calibri"/>
              </a:rPr>
              <a:t>link function</a:t>
            </a:r>
            <a:r>
              <a:rPr lang="en-GB" sz="2400" spc="25" dirty="0">
                <a:latin typeface="Calibri"/>
                <a:cs typeface="Calibri"/>
              </a:rPr>
              <a:t> </a:t>
            </a:r>
            <a:r>
              <a:rPr lang="en-GB" sz="2400" spc="-5" dirty="0">
                <a:latin typeface="Calibri"/>
                <a:cs typeface="Calibri"/>
              </a:rPr>
              <a:t>(logit).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02CFC-B0A7-4E6F-B8C0-B6D1701F817E}"/>
              </a:ext>
            </a:extLst>
          </p:cNvPr>
          <p:cNvSpPr txBox="1"/>
          <p:nvPr/>
        </p:nvSpPr>
        <p:spPr>
          <a:xfrm>
            <a:off x="1118234" y="2514600"/>
            <a:ext cx="8863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u="none" strike="noStrike" baseline="0" dirty="0">
                <a:latin typeface="Courier"/>
              </a:rPr>
              <a:t>z &lt;- </a:t>
            </a:r>
            <a:r>
              <a:rPr lang="en-GB" sz="2000" b="1" i="0" u="none" strike="noStrike" baseline="0" dirty="0" err="1">
                <a:latin typeface="Courier"/>
              </a:rPr>
              <a:t>glm</a:t>
            </a:r>
            <a:r>
              <a:rPr lang="en-GB" sz="2000" b="1" i="0" u="none" strike="noStrike" baseline="0" dirty="0">
                <a:latin typeface="Courier"/>
              </a:rPr>
              <a:t>(choice ~ 1, family = binomial(link=”logit”))</a:t>
            </a:r>
            <a:endParaRPr lang="en-GB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12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glm()</a:t>
            </a:r>
            <a:r>
              <a:rPr spc="-880" dirty="0">
                <a:latin typeface="Courier New"/>
                <a:cs typeface="Courier New"/>
              </a:rPr>
              <a:t> </a:t>
            </a:r>
            <a:r>
              <a:rPr dirty="0"/>
              <a:t>to fit a </a:t>
            </a:r>
            <a:r>
              <a:rPr spc="-5" dirty="0"/>
              <a:t>constant, and </a:t>
            </a:r>
            <a:r>
              <a:rPr dirty="0"/>
              <a:t>so </a:t>
            </a:r>
            <a:r>
              <a:rPr spc="-5" dirty="0"/>
              <a:t>obtain </a:t>
            </a:r>
            <a:r>
              <a:rPr dirty="0"/>
              <a:t>the </a:t>
            </a:r>
            <a:r>
              <a:rPr spc="-20" dirty="0"/>
              <a:t>ML </a:t>
            </a:r>
            <a:r>
              <a:rPr spc="-5" dirty="0"/>
              <a:t>estimate </a:t>
            </a:r>
            <a:r>
              <a:rPr dirty="0"/>
              <a:t>of </a:t>
            </a:r>
            <a:r>
              <a:rPr i="1" dirty="0">
                <a:latin typeface="Calibri"/>
                <a:cs typeface="Calibri"/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072880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Fits a model </a:t>
            </a:r>
            <a:r>
              <a:rPr sz="2200" spc="-5" dirty="0">
                <a:latin typeface="Calibri"/>
                <a:cs typeface="Calibri"/>
              </a:rPr>
              <a:t>having </a:t>
            </a:r>
            <a:r>
              <a:rPr sz="2200" dirty="0">
                <a:latin typeface="Calibri"/>
                <a:cs typeface="Calibri"/>
              </a:rPr>
              <a:t>only a constant. Use the </a:t>
            </a:r>
            <a:r>
              <a:rPr sz="2200" spc="-5" dirty="0">
                <a:latin typeface="Calibri"/>
                <a:cs typeface="Calibri"/>
              </a:rPr>
              <a:t>link function appropriate for </a:t>
            </a:r>
            <a:r>
              <a:rPr sz="2200" spc="-10" dirty="0">
                <a:latin typeface="Calibri"/>
                <a:cs typeface="Calibri"/>
              </a:rPr>
              <a:t>binary  </a:t>
            </a:r>
            <a:r>
              <a:rPr sz="2200" spc="-5" dirty="0"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2568955"/>
            <a:ext cx="4197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log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9003" y="2337308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3827" y="2773171"/>
            <a:ext cx="726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1 −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76527" y="2799588"/>
            <a:ext cx="707390" cy="0"/>
          </a:xfrm>
          <a:custGeom>
            <a:avLst/>
            <a:gdLst/>
            <a:ahLst/>
            <a:cxnLst/>
            <a:rect l="l" t="t" r="r" b="b"/>
            <a:pathLst>
              <a:path w="707389">
                <a:moveTo>
                  <a:pt x="0" y="0"/>
                </a:moveTo>
                <a:lnTo>
                  <a:pt x="707135" y="0"/>
                </a:lnTo>
              </a:path>
            </a:pathLst>
          </a:custGeom>
          <a:ln w="213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56307" y="2568955"/>
            <a:ext cx="524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19" y="3465067"/>
            <a:ext cx="9404350" cy="21364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>
              <a:lnSpc>
                <a:spcPct val="100000"/>
              </a:lnSpc>
              <a:spcBef>
                <a:spcPts val="100"/>
              </a:spcBef>
            </a:pPr>
            <a:r>
              <a:rPr sz="2400" i="1" spc="-180" dirty="0">
                <a:latin typeface="Times New Roman"/>
                <a:cs typeface="Times New Roman"/>
              </a:rPr>
              <a:t>µ </a:t>
            </a:r>
            <a:r>
              <a:rPr sz="2200" dirty="0">
                <a:latin typeface="Calibri"/>
                <a:cs typeface="Calibri"/>
              </a:rPr>
              <a:t>here </a:t>
            </a:r>
            <a:r>
              <a:rPr sz="2200" spc="-5" dirty="0">
                <a:latin typeface="Calibri"/>
                <a:cs typeface="Calibri"/>
              </a:rPr>
              <a:t>refers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population proportion (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Calibri"/>
                <a:cs typeface="Calibri"/>
              </a:rPr>
              <a:t>) but </a:t>
            </a:r>
            <a:r>
              <a:rPr sz="2200" spc="-10" dirty="0">
                <a:latin typeface="Calibri"/>
                <a:cs typeface="Calibri"/>
              </a:rPr>
              <a:t>let’s </a:t>
            </a:r>
            <a:r>
              <a:rPr sz="2200" dirty="0">
                <a:latin typeface="Calibri"/>
                <a:cs typeface="Calibri"/>
              </a:rPr>
              <a:t>stick with </a:t>
            </a:r>
            <a:r>
              <a:rPr sz="2400" i="1" spc="-180" dirty="0">
                <a:latin typeface="Times New Roman"/>
                <a:cs typeface="Times New Roman"/>
              </a:rPr>
              <a:t>µ </a:t>
            </a:r>
            <a:r>
              <a:rPr sz="2200" dirty="0">
                <a:latin typeface="Calibri"/>
                <a:cs typeface="Calibri"/>
              </a:rPr>
              <a:t>symbol here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consistent notation for generalized linear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Fitting will yield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</a:t>
            </a:r>
            <a:endParaRPr lang="en-US" sz="2200" spc="-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endParaRPr lang="en-US" sz="2200" spc="-5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proportion </a:t>
            </a:r>
            <a:r>
              <a:rPr sz="2400" spc="-70" dirty="0">
                <a:latin typeface="Cambria Math"/>
                <a:cs typeface="Cambria Math"/>
              </a:rPr>
              <a:t>𝜇̂ </a:t>
            </a:r>
            <a:r>
              <a:rPr sz="2200" dirty="0">
                <a:latin typeface="Calibri"/>
                <a:cs typeface="Calibri"/>
              </a:rPr>
              <a:t>is then obtained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inverse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2E6126-6B38-4332-BA38-B56ACF07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4419600"/>
            <a:ext cx="381000" cy="604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65A054-A19F-4AB0-A9A4-733CD977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5754327"/>
            <a:ext cx="1562180" cy="8572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24588"/>
            <a:ext cx="78917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summary()</a:t>
            </a:r>
            <a:r>
              <a:rPr dirty="0"/>
              <a:t>for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88847"/>
            <a:ext cx="237236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14500"/>
              </a:lnSpc>
              <a:spcBef>
                <a:spcPts val="100"/>
              </a:spcBef>
            </a:pPr>
            <a:r>
              <a:rPr sz="2200" spc="-10" dirty="0">
                <a:latin typeface="Courier New"/>
                <a:cs typeface="Courier New"/>
              </a:rPr>
              <a:t>summary(z)  Coefficients: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60" y="2139187"/>
            <a:ext cx="186943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ourier New"/>
                <a:cs typeface="Courier New"/>
              </a:rPr>
              <a:t>(Intercept)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8139" y="1831339"/>
            <a:ext cx="3210560" cy="669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7980" marR="5080" indent="-335280">
              <a:lnSpc>
                <a:spcPts val="2420"/>
              </a:lnSpc>
              <a:spcBef>
                <a:spcPts val="370"/>
              </a:spcBef>
              <a:tabLst>
                <a:tab pos="2191385" algn="l"/>
              </a:tabLst>
            </a:pPr>
            <a:r>
              <a:rPr sz="2200" spc="-5" dirty="0">
                <a:latin typeface="Courier New"/>
                <a:cs typeface="Courier New"/>
              </a:rPr>
              <a:t>Estimate Std. </a:t>
            </a:r>
            <a:r>
              <a:rPr sz="2200" spc="-10" dirty="0">
                <a:latin typeface="Courier New"/>
                <a:cs typeface="Courier New"/>
              </a:rPr>
              <a:t>Error  </a:t>
            </a:r>
            <a:r>
              <a:rPr sz="2200" spc="-10" dirty="0">
                <a:solidFill>
                  <a:srgbClr val="FF0000"/>
                </a:solidFill>
                <a:latin typeface="Courier New"/>
                <a:cs typeface="Courier New"/>
              </a:rPr>
              <a:t>0.938</a:t>
            </a:r>
            <a:r>
              <a:rPr sz="2200" dirty="0">
                <a:solidFill>
                  <a:srgbClr val="FF0000"/>
                </a:solidFill>
                <a:latin typeface="Courier New"/>
                <a:cs typeface="Courier New"/>
              </a:rPr>
              <a:t>3	</a:t>
            </a:r>
            <a:r>
              <a:rPr sz="2200" spc="-10" dirty="0">
                <a:latin typeface="Courier New"/>
                <a:cs typeface="Courier New"/>
              </a:rPr>
              <a:t>0.3932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328" y="1831339"/>
            <a:ext cx="3044190" cy="669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7980" marR="5080" indent="-335915">
              <a:lnSpc>
                <a:spcPts val="2420"/>
              </a:lnSpc>
              <a:spcBef>
                <a:spcPts val="370"/>
              </a:spcBef>
              <a:tabLst>
                <a:tab pos="1856739" algn="l"/>
              </a:tabLst>
            </a:pPr>
            <a:r>
              <a:rPr sz="2200" dirty="0">
                <a:latin typeface="Courier New"/>
                <a:cs typeface="Courier New"/>
              </a:rPr>
              <a:t>z </a:t>
            </a:r>
            <a:r>
              <a:rPr sz="2200" spc="-5" dirty="0">
                <a:latin typeface="Courier New"/>
                <a:cs typeface="Courier New"/>
              </a:rPr>
              <a:t>value </a:t>
            </a:r>
            <a:r>
              <a:rPr sz="2200" spc="-10" dirty="0">
                <a:latin typeface="Courier New"/>
                <a:cs typeface="Courier New"/>
              </a:rPr>
              <a:t>Pr(&gt;|z|) </a:t>
            </a:r>
            <a:r>
              <a:rPr sz="2200" strike="sngStrike" spc="-10" dirty="0">
                <a:latin typeface="Courier New"/>
                <a:cs typeface="Courier New"/>
              </a:rPr>
              <a:t> </a:t>
            </a:r>
            <a:r>
              <a:rPr sz="2200" strike="sngStrike" spc="-5" dirty="0">
                <a:latin typeface="Courier New"/>
                <a:cs typeface="Courier New"/>
              </a:rPr>
              <a:t>2.386	0.017</a:t>
            </a:r>
            <a:r>
              <a:rPr sz="2200" strike="sngStrike" spc="-95" dirty="0">
                <a:latin typeface="Courier New"/>
                <a:cs typeface="Courier New"/>
              </a:rPr>
              <a:t> </a:t>
            </a:r>
            <a:r>
              <a:rPr sz="2200" strike="sngStrike" dirty="0"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2788412"/>
            <a:ext cx="5328285" cy="136518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>
              <a:lnSpc>
                <a:spcPct val="101499"/>
              </a:lnSpc>
              <a:spcBef>
                <a:spcPts val="65"/>
              </a:spcBef>
            </a:pPr>
            <a:r>
              <a:rPr sz="2200" spc="-5" dirty="0">
                <a:latin typeface="Calibri"/>
                <a:cs typeface="Calibri"/>
              </a:rPr>
              <a:t>0.9383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mbria Math"/>
                <a:cs typeface="Cambria Math"/>
              </a:rPr>
              <a:t>𝛽 </a:t>
            </a:r>
            <a:r>
              <a:rPr sz="2200" spc="-5" dirty="0">
                <a:latin typeface="Calibri"/>
                <a:cs typeface="Calibri"/>
              </a:rPr>
              <a:t>(the constant </a:t>
            </a:r>
            <a:r>
              <a:rPr sz="2200" spc="5" dirty="0">
                <a:latin typeface="Calibri"/>
                <a:cs typeface="Calibri"/>
              </a:rPr>
              <a:t>on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logit </a:t>
            </a:r>
            <a:r>
              <a:rPr sz="2200" spc="-5" dirty="0">
                <a:latin typeface="Calibri"/>
                <a:cs typeface="Calibri"/>
              </a:rPr>
              <a:t>scale). Convert back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ordinary </a:t>
            </a:r>
            <a:r>
              <a:rPr sz="2200" dirty="0">
                <a:latin typeface="Calibri"/>
                <a:cs typeface="Calibri"/>
              </a:rPr>
              <a:t>scale  </a:t>
            </a:r>
            <a:r>
              <a:rPr sz="2200" spc="-5" dirty="0">
                <a:latin typeface="Calibri"/>
                <a:cs typeface="Calibri"/>
              </a:rPr>
              <a:t>(plug </a:t>
            </a:r>
            <a:r>
              <a:rPr sz="2200" dirty="0">
                <a:latin typeface="Calibri"/>
                <a:cs typeface="Calibri"/>
              </a:rPr>
              <a:t>into </a:t>
            </a:r>
            <a:r>
              <a:rPr sz="2200" spc="-5" dirty="0">
                <a:latin typeface="Calibri"/>
                <a:cs typeface="Calibri"/>
              </a:rPr>
              <a:t>inverse equation) </a:t>
            </a:r>
            <a:r>
              <a:rPr sz="2200" dirty="0">
                <a:latin typeface="Calibri"/>
                <a:cs typeface="Calibri"/>
              </a:rPr>
              <a:t>to get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population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proportion: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5965720"/>
            <a:ext cx="5146675" cy="10357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177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ML 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population  proportion. 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identical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estimate  </a:t>
            </a:r>
            <a:r>
              <a:rPr sz="2200" dirty="0">
                <a:latin typeface="Calibri"/>
                <a:cs typeface="Calibri"/>
              </a:rPr>
              <a:t>obtained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dirty="0">
                <a:latin typeface="Calibri"/>
                <a:cs typeface="Calibri"/>
              </a:rPr>
              <a:t>week </a:t>
            </a:r>
            <a:r>
              <a:rPr sz="2200" spc="-5" dirty="0">
                <a:latin typeface="Calibri"/>
                <a:cs typeface="Calibri"/>
              </a:rPr>
              <a:t>using likelihood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08699" y="3124200"/>
            <a:ext cx="4739638" cy="3789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917991-4A90-468F-92F7-41B996F12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" y="4189689"/>
            <a:ext cx="4908802" cy="100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226CAD-089E-4E79-AF29-980C958B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159238"/>
            <a:ext cx="4572000" cy="7424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18819" y="2803651"/>
            <a:ext cx="25806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95% confidence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limits: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4808" y="5557384"/>
            <a:ext cx="8957310" cy="7004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5"/>
              </a:spcBef>
            </a:pPr>
            <a:r>
              <a:rPr sz="2200" dirty="0">
                <a:latin typeface="Calibri"/>
                <a:cs typeface="Calibri"/>
              </a:rPr>
              <a:t>0.550 ≤ </a:t>
            </a:r>
            <a:r>
              <a:rPr sz="2200" i="1" dirty="0">
                <a:latin typeface="Calibri"/>
                <a:cs typeface="Calibri"/>
              </a:rPr>
              <a:t>p </a:t>
            </a:r>
            <a:r>
              <a:rPr sz="2200" dirty="0">
                <a:latin typeface="Calibri"/>
                <a:cs typeface="Calibri"/>
              </a:rPr>
              <a:t>≤ </a:t>
            </a:r>
            <a:r>
              <a:rPr sz="2200" spc="-5" dirty="0">
                <a:latin typeface="Calibri"/>
                <a:cs typeface="Calibri"/>
              </a:rPr>
              <a:t>0.853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result we </a:t>
            </a:r>
            <a:r>
              <a:rPr sz="2200" spc="-5" dirty="0">
                <a:latin typeface="Calibri"/>
                <a:cs typeface="Calibri"/>
              </a:rPr>
              <a:t>obtained </a:t>
            </a:r>
            <a:r>
              <a:rPr lang="en-US" sz="2200" spc="-5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for likelihood</a:t>
            </a:r>
            <a:r>
              <a:rPr lang="en-US" sz="2200" spc="-5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based  confidence </a:t>
            </a:r>
            <a:r>
              <a:rPr sz="2200" spc="-5" dirty="0">
                <a:latin typeface="Calibri"/>
                <a:cs typeface="Calibri"/>
              </a:rPr>
              <a:t>intervals using likelihood function (more decimal </a:t>
            </a:r>
            <a:r>
              <a:rPr sz="2200" dirty="0">
                <a:latin typeface="Calibri"/>
                <a:cs typeface="Calibri"/>
              </a:rPr>
              <a:t>places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week).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70A1A-1D9D-4197-AFA1-BF93748550A7}"/>
              </a:ext>
            </a:extLst>
          </p:cNvPr>
          <p:cNvSpPr txBox="1"/>
          <p:nvPr/>
        </p:nvSpPr>
        <p:spPr>
          <a:xfrm>
            <a:off x="690787" y="395218"/>
            <a:ext cx="5486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spc="-5" dirty="0"/>
              <a:t>Confidence</a:t>
            </a:r>
            <a:r>
              <a:rPr lang="en-GB" sz="2800" b="1" spc="-70" dirty="0"/>
              <a:t> </a:t>
            </a:r>
            <a:r>
              <a:rPr lang="en-GB" sz="2800" b="1" dirty="0"/>
              <a:t>intervals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206E1A-DE2A-4C05-B709-C5640DB0F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39" y="1082047"/>
            <a:ext cx="8769801" cy="161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6D6CD3-E13A-4666-9E36-5A13B4E2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29" y="3305006"/>
            <a:ext cx="8179220" cy="16891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031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 </a:t>
            </a:r>
            <a:r>
              <a:rPr spc="-5" dirty="0"/>
              <a:t>using </a:t>
            </a:r>
            <a:r>
              <a:rPr spc="-10" dirty="0">
                <a:latin typeface="Courier New"/>
                <a:cs typeface="Courier New"/>
              </a:rPr>
              <a:t>summary()</a:t>
            </a:r>
            <a:r>
              <a:rPr spc="-890" dirty="0">
                <a:latin typeface="Courier New"/>
                <a:cs typeface="Courier New"/>
              </a:rPr>
              <a:t> </a:t>
            </a:r>
            <a:r>
              <a:rPr dirty="0"/>
              <a:t>for </a:t>
            </a:r>
            <a:r>
              <a:rPr spc="-5" dirty="0"/>
              <a:t>hypothesis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06615" y="2020316"/>
            <a:ext cx="6965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S</a:t>
            </a:r>
            <a:r>
              <a:rPr sz="2200" spc="-10" dirty="0">
                <a:latin typeface="Courier New"/>
                <a:cs typeface="Courier New"/>
              </a:rPr>
              <a:t>td.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1401572"/>
            <a:ext cx="3545840" cy="12890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80340" marR="1178560" indent="-167640">
              <a:lnSpc>
                <a:spcPts val="2420"/>
              </a:lnSpc>
              <a:spcBef>
                <a:spcPts val="370"/>
              </a:spcBef>
            </a:pPr>
            <a:r>
              <a:rPr sz="2200" spc="-10" dirty="0">
                <a:latin typeface="Courier New"/>
                <a:cs typeface="Courier New"/>
              </a:rPr>
              <a:t>summary(z)  Coefficients:</a:t>
            </a:r>
            <a:endParaRPr sz="2200">
              <a:latin typeface="Courier New"/>
              <a:cs typeface="Courier New"/>
            </a:endParaRPr>
          </a:p>
          <a:p>
            <a:pPr marL="180340" marR="5080" indent="2011680">
              <a:lnSpc>
                <a:spcPts val="2420"/>
              </a:lnSpc>
              <a:spcBef>
                <a:spcPts val="35"/>
              </a:spcBef>
              <a:tabLst>
                <a:tab pos="2526665" algn="l"/>
              </a:tabLst>
            </a:pPr>
            <a:r>
              <a:rPr sz="2200" spc="-10" dirty="0">
                <a:latin typeface="Courier New"/>
                <a:cs typeface="Courier New"/>
              </a:rPr>
              <a:t>Estimate  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-10" dirty="0">
                <a:latin typeface="Courier New"/>
                <a:cs typeface="Courier New"/>
              </a:rPr>
              <a:t>Intercept</a:t>
            </a:r>
            <a:r>
              <a:rPr sz="2200" dirty="0">
                <a:latin typeface="Courier New"/>
                <a:cs typeface="Courier New"/>
              </a:rPr>
              <a:t>)	</a:t>
            </a:r>
            <a:r>
              <a:rPr sz="2200" spc="-10" dirty="0">
                <a:solidFill>
                  <a:srgbClr val="FF0000"/>
                </a:solidFill>
                <a:latin typeface="Courier New"/>
                <a:cs typeface="Courier New"/>
              </a:rPr>
              <a:t>0.9383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7459" y="2020316"/>
            <a:ext cx="4217035" cy="6699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 indent="167005">
              <a:lnSpc>
                <a:spcPts val="2420"/>
              </a:lnSpc>
              <a:spcBef>
                <a:spcPts val="370"/>
              </a:spcBef>
              <a:tabLst>
                <a:tab pos="1520825" algn="l"/>
                <a:tab pos="3029585" algn="l"/>
              </a:tabLst>
            </a:pPr>
            <a:r>
              <a:rPr sz="2200" spc="-5" dirty="0">
                <a:latin typeface="Courier New"/>
                <a:cs typeface="Courier New"/>
              </a:rPr>
              <a:t>Error </a:t>
            </a:r>
            <a:r>
              <a:rPr sz="2200" dirty="0">
                <a:latin typeface="Courier New"/>
                <a:cs typeface="Courier New"/>
              </a:rPr>
              <a:t>z </a:t>
            </a:r>
            <a:r>
              <a:rPr sz="2200" spc="-5" dirty="0">
                <a:latin typeface="Courier New"/>
                <a:cs typeface="Courier New"/>
              </a:rPr>
              <a:t>value </a:t>
            </a:r>
            <a:r>
              <a:rPr sz="2200" spc="-10" dirty="0">
                <a:latin typeface="Courier New"/>
                <a:cs typeface="Courier New"/>
              </a:rPr>
              <a:t>Pr(&gt;|z|)  </a:t>
            </a:r>
            <a:r>
              <a:rPr sz="2200" spc="-5" dirty="0">
                <a:latin typeface="Courier New"/>
                <a:cs typeface="Courier New"/>
              </a:rPr>
              <a:t>0.3932	</a:t>
            </a:r>
            <a:r>
              <a:rPr sz="2200" strike="sngStrike" spc="-5" dirty="0">
                <a:latin typeface="Courier New"/>
                <a:cs typeface="Courier New"/>
              </a:rPr>
              <a:t>2.386	0.017</a:t>
            </a:r>
            <a:r>
              <a:rPr sz="2200" strike="sngStrike" spc="-95" dirty="0">
                <a:latin typeface="Courier New"/>
                <a:cs typeface="Courier New"/>
              </a:rPr>
              <a:t> </a:t>
            </a:r>
            <a:r>
              <a:rPr sz="2200" strike="sngStrike" dirty="0">
                <a:latin typeface="Courier New"/>
                <a:cs typeface="Courier New"/>
              </a:rPr>
              <a:t>*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988" y="3928364"/>
            <a:ext cx="37973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900" spc="89" baseline="-20299" dirty="0">
                <a:latin typeface="Cambria Math"/>
                <a:cs typeface="Cambria Math"/>
              </a:rPr>
              <a:t>𝑒</a:t>
            </a:r>
            <a:r>
              <a:rPr sz="1750" spc="6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8576" y="4546091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3063" y="0"/>
                </a:lnTo>
              </a:path>
            </a:pathLst>
          </a:custGeom>
          <a:ln w="213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 marR="30480">
              <a:lnSpc>
                <a:spcPct val="101800"/>
              </a:lnSpc>
              <a:spcBef>
                <a:spcPts val="60"/>
              </a:spcBef>
            </a:pPr>
            <a:r>
              <a:rPr dirty="0"/>
              <a:t>The </a:t>
            </a:r>
            <a:r>
              <a:rPr i="1" spc="-5" dirty="0">
                <a:latin typeface="Calibri"/>
                <a:cs typeface="Calibri"/>
              </a:rPr>
              <a:t>z</a:t>
            </a:r>
            <a:r>
              <a:rPr spc="-5" dirty="0"/>
              <a:t>-value (Wald </a:t>
            </a:r>
            <a:r>
              <a:rPr dirty="0"/>
              <a:t>statistic) </a:t>
            </a:r>
            <a:r>
              <a:rPr spc="-5" dirty="0"/>
              <a:t>and </a:t>
            </a:r>
            <a:r>
              <a:rPr i="1" spc="-5" dirty="0">
                <a:latin typeface="Calibri"/>
                <a:cs typeface="Calibri"/>
              </a:rPr>
              <a:t>P</a:t>
            </a:r>
            <a:r>
              <a:rPr spc="-5" dirty="0"/>
              <a:t>-value test </a:t>
            </a:r>
            <a:r>
              <a:rPr dirty="0"/>
              <a:t>the </a:t>
            </a:r>
            <a:r>
              <a:rPr spc="-5" dirty="0"/>
              <a:t>null hypothesis </a:t>
            </a:r>
            <a:r>
              <a:rPr spc="-10" dirty="0"/>
              <a:t>that </a:t>
            </a:r>
            <a:r>
              <a:rPr i="1" dirty="0">
                <a:latin typeface="Times New Roman"/>
                <a:cs typeface="Times New Roman"/>
              </a:rPr>
              <a:t>β </a:t>
            </a:r>
            <a:r>
              <a:rPr dirty="0">
                <a:latin typeface="Times New Roman"/>
                <a:cs typeface="Times New Roman"/>
              </a:rPr>
              <a:t>= 0</a:t>
            </a:r>
            <a:r>
              <a:rPr dirty="0"/>
              <a:t>. </a:t>
            </a:r>
            <a:r>
              <a:rPr spc="-5" dirty="0"/>
              <a:t>This </a:t>
            </a:r>
            <a:r>
              <a:rPr spc="-15" dirty="0"/>
              <a:t>is  </a:t>
            </a:r>
            <a:r>
              <a:rPr dirty="0"/>
              <a:t>the same as a </a:t>
            </a:r>
            <a:r>
              <a:rPr spc="-5" dirty="0"/>
              <a:t>test </a:t>
            </a:r>
            <a:r>
              <a:rPr spc="5" dirty="0"/>
              <a:t>of </a:t>
            </a:r>
            <a:r>
              <a:rPr dirty="0"/>
              <a:t>the </a:t>
            </a:r>
            <a:r>
              <a:rPr spc="-10" dirty="0"/>
              <a:t>null </a:t>
            </a:r>
            <a:r>
              <a:rPr spc="-5" dirty="0"/>
              <a:t>hypothesis </a:t>
            </a:r>
            <a:r>
              <a:rPr spc="-10" dirty="0"/>
              <a:t>that </a:t>
            </a:r>
            <a:r>
              <a:rPr dirty="0"/>
              <a:t>the </a:t>
            </a:r>
            <a:r>
              <a:rPr spc="-5" dirty="0"/>
              <a:t>true (population)</a:t>
            </a:r>
            <a:r>
              <a:rPr spc="30" dirty="0"/>
              <a:t> </a:t>
            </a:r>
            <a:r>
              <a:rPr spc="-5" dirty="0"/>
              <a:t>proportion</a:t>
            </a:r>
          </a:p>
          <a:p>
            <a:pPr marL="38100">
              <a:lnSpc>
                <a:spcPts val="2870"/>
              </a:lnSpc>
            </a:pPr>
            <a:r>
              <a:rPr sz="2400" i="1" spc="-180" dirty="0">
                <a:latin typeface="Times New Roman"/>
                <a:cs typeface="Times New Roman"/>
              </a:rPr>
              <a:t>µ </a:t>
            </a:r>
            <a:r>
              <a:rPr dirty="0">
                <a:latin typeface="Times New Roman"/>
                <a:cs typeface="Times New Roman"/>
              </a:rPr>
              <a:t>= 0.5</a:t>
            </a:r>
            <a:r>
              <a:rPr dirty="0"/>
              <a:t>,</a:t>
            </a:r>
            <a:r>
              <a:rPr spc="125" dirty="0"/>
              <a:t> </a:t>
            </a:r>
            <a:r>
              <a:rPr spc="-5" dirty="0"/>
              <a:t>because</a:t>
            </a:r>
            <a:endParaRPr sz="2400">
              <a:latin typeface="Times New Roman"/>
              <a:cs typeface="Times New Roman"/>
            </a:endParaRPr>
          </a:p>
          <a:p>
            <a:pPr marL="331470" algn="ctr">
              <a:lnSpc>
                <a:spcPct val="100000"/>
              </a:lnSpc>
              <a:spcBef>
                <a:spcPts val="2005"/>
              </a:spcBef>
            </a:pPr>
            <a:r>
              <a:rPr sz="3900" spc="-7" baseline="-37393" dirty="0">
                <a:latin typeface="Cambria Math"/>
                <a:cs typeface="Cambria Math"/>
              </a:rPr>
              <a:t>1 </a:t>
            </a:r>
            <a:r>
              <a:rPr sz="3900" spc="-15" baseline="-37393" dirty="0">
                <a:latin typeface="Cambria Math"/>
                <a:cs typeface="Cambria Math"/>
              </a:rPr>
              <a:t>+ </a:t>
            </a:r>
            <a:r>
              <a:rPr sz="3900" spc="89" baseline="-37393" dirty="0">
                <a:latin typeface="Cambria Math"/>
                <a:cs typeface="Cambria Math"/>
              </a:rPr>
              <a:t>𝑒</a:t>
            </a:r>
            <a:r>
              <a:rPr sz="2625" spc="89" baseline="-30158" dirty="0">
                <a:latin typeface="Cambria Math"/>
                <a:cs typeface="Cambria Math"/>
              </a:rPr>
              <a:t>0  </a:t>
            </a:r>
            <a:r>
              <a:rPr sz="2600" spc="-10" dirty="0">
                <a:latin typeface="Cambria Math"/>
                <a:cs typeface="Cambria Math"/>
              </a:rPr>
              <a:t>=</a:t>
            </a:r>
            <a:r>
              <a:rPr sz="2600" spc="11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0.5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" y="5555044"/>
            <a:ext cx="9886349" cy="68191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70"/>
              </a:spcBef>
            </a:pPr>
            <a:r>
              <a:rPr sz="2200" dirty="0">
                <a:latin typeface="Calibri"/>
                <a:cs typeface="Calibri"/>
              </a:rPr>
              <a:t>Agresti </a:t>
            </a:r>
            <a:r>
              <a:rPr sz="2200" spc="-5" dirty="0">
                <a:latin typeface="Calibri"/>
                <a:cs typeface="Calibri"/>
              </a:rPr>
              <a:t>(2002, </a:t>
            </a:r>
            <a:r>
              <a:rPr sz="2200" i="1" spc="-5" dirty="0">
                <a:latin typeface="Calibri"/>
                <a:cs typeface="Calibri"/>
              </a:rPr>
              <a:t>Categorical data analysis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10" dirty="0">
                <a:latin typeface="Calibri"/>
                <a:cs typeface="Calibri"/>
              </a:rPr>
              <a:t>2</a:t>
            </a:r>
            <a:r>
              <a:rPr sz="2100" spc="15" baseline="29761" dirty="0">
                <a:latin typeface="Calibri"/>
                <a:cs typeface="Calibri"/>
              </a:rPr>
              <a:t>nd </a:t>
            </a:r>
            <a:r>
              <a:rPr sz="2200" spc="-5" dirty="0">
                <a:latin typeface="Calibri"/>
                <a:cs typeface="Calibri"/>
              </a:rPr>
              <a:t>ed., Wiley) says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for small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moderate sample </a:t>
            </a:r>
            <a:r>
              <a:rPr sz="2200" dirty="0">
                <a:latin typeface="Calibri"/>
                <a:cs typeface="Calibri"/>
              </a:rPr>
              <a:t>size,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Wald </a:t>
            </a:r>
            <a:r>
              <a:rPr sz="2200" spc="-5" dirty="0">
                <a:latin typeface="Calibri"/>
                <a:cs typeface="Calibri"/>
              </a:rPr>
              <a:t>test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less reliable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log-likelihood ratio  </a:t>
            </a:r>
            <a:r>
              <a:rPr sz="2200" dirty="0">
                <a:latin typeface="Calibri"/>
                <a:cs typeface="Calibri"/>
              </a:rPr>
              <a:t>test.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46669" y="4960621"/>
            <a:ext cx="2642234" cy="173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anova()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hypotheses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752600"/>
            <a:ext cx="8847455" cy="27216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Last week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calculated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log-likelihood ratio test for these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“by </a:t>
            </a:r>
            <a:r>
              <a:rPr sz="2200" spc="-5" dirty="0">
                <a:latin typeface="Calibri"/>
                <a:cs typeface="Calibri"/>
              </a:rPr>
              <a:t>hand”.  </a:t>
            </a:r>
            <a:r>
              <a:rPr sz="2200" dirty="0">
                <a:latin typeface="Calibri"/>
                <a:cs typeface="Calibri"/>
              </a:rPr>
              <a:t>Here we’ll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1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accomplish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task.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680"/>
              </a:lnSpc>
            </a:pPr>
            <a:r>
              <a:rPr sz="2200" spc="-5" dirty="0">
                <a:latin typeface="Calibri"/>
                <a:cs typeface="Calibri"/>
              </a:rPr>
              <a:t>“Full”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35" dirty="0">
                <a:latin typeface="Calibri"/>
                <a:cs typeface="Calibri"/>
              </a:rPr>
              <a:t>(</a:t>
            </a:r>
            <a:r>
              <a:rPr sz="2300" i="1" spc="-35" dirty="0">
                <a:latin typeface="Symbol"/>
                <a:cs typeface="Symbol"/>
              </a:rPr>
              <a:t></a:t>
            </a:r>
            <a:r>
              <a:rPr sz="2300" i="1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estimated </a:t>
            </a:r>
            <a:r>
              <a:rPr sz="2200" spc="-10" dirty="0">
                <a:latin typeface="Calibri"/>
                <a:cs typeface="Calibri"/>
              </a:rPr>
              <a:t>from</a:t>
            </a:r>
            <a:r>
              <a:rPr sz="2200" spc="-2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data):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560"/>
              </a:lnSpc>
            </a:pPr>
            <a:r>
              <a:rPr sz="2200" dirty="0">
                <a:latin typeface="Courier New"/>
                <a:cs typeface="Courier New"/>
              </a:rPr>
              <a:t>z1 &lt;- </a:t>
            </a:r>
            <a:r>
              <a:rPr sz="2200" spc="-5" dirty="0">
                <a:latin typeface="Courier New"/>
                <a:cs typeface="Courier New"/>
              </a:rPr>
              <a:t>glm(y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1, family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binomial(link=”logit”))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ts val="2680"/>
              </a:lnSpc>
            </a:pPr>
            <a:r>
              <a:rPr sz="2200" dirty="0">
                <a:latin typeface="Calibri"/>
                <a:cs typeface="Calibri"/>
              </a:rPr>
              <a:t>“Reduced” model </a:t>
            </a:r>
            <a:r>
              <a:rPr sz="2200" spc="-25" dirty="0">
                <a:latin typeface="Calibri"/>
                <a:cs typeface="Calibri"/>
              </a:rPr>
              <a:t>(</a:t>
            </a:r>
            <a:r>
              <a:rPr sz="2300" i="1" spc="-25" dirty="0">
                <a:latin typeface="Symbol"/>
                <a:cs typeface="Symbol"/>
              </a:rPr>
              <a:t></a:t>
            </a:r>
            <a:r>
              <a:rPr sz="2300" i="1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set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by removing </a:t>
            </a:r>
            <a:r>
              <a:rPr sz="2200" spc="-10" dirty="0">
                <a:latin typeface="Calibri"/>
                <a:cs typeface="Calibri"/>
              </a:rPr>
              <a:t>intercept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model):</a:t>
            </a:r>
          </a:p>
          <a:p>
            <a:pPr marL="12700">
              <a:lnSpc>
                <a:spcPts val="2560"/>
              </a:lnSpc>
            </a:pPr>
            <a:r>
              <a:rPr sz="2200" spc="-5" dirty="0">
                <a:latin typeface="Courier New"/>
                <a:cs typeface="Courier New"/>
              </a:rPr>
              <a:t>z0 </a:t>
            </a:r>
            <a:r>
              <a:rPr sz="2200" dirty="0">
                <a:latin typeface="Courier New"/>
                <a:cs typeface="Courier New"/>
              </a:rPr>
              <a:t>&lt;- </a:t>
            </a:r>
            <a:r>
              <a:rPr sz="2200" spc="-5" dirty="0">
                <a:latin typeface="Courier New"/>
                <a:cs typeface="Courier New"/>
              </a:rPr>
              <a:t>glm(y </a:t>
            </a:r>
            <a:r>
              <a:rPr sz="2200" dirty="0">
                <a:latin typeface="Courier New"/>
                <a:cs typeface="Courier New"/>
              </a:rPr>
              <a:t>~ 0, </a:t>
            </a:r>
            <a:r>
              <a:rPr sz="2200" spc="-5" dirty="0">
                <a:latin typeface="Courier New"/>
                <a:cs typeface="Courier New"/>
              </a:rPr>
              <a:t>family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binomial(link=”logit”))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anova()</a:t>
            </a:r>
            <a:r>
              <a:rPr spc="-930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34516"/>
            <a:ext cx="73793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64865" algn="l"/>
              </a:tabLst>
            </a:pPr>
            <a:r>
              <a:rPr sz="2200" spc="-5" dirty="0">
                <a:latin typeface="Courier New"/>
                <a:cs typeface="Courier New"/>
              </a:rPr>
              <a:t>anova(z0,</a:t>
            </a:r>
            <a:r>
              <a:rPr sz="2200" dirty="0">
                <a:latin typeface="Courier New"/>
                <a:cs typeface="Courier New"/>
              </a:rPr>
              <a:t> z1,</a:t>
            </a:r>
            <a:r>
              <a:rPr sz="2200" spc="-5" dirty="0">
                <a:latin typeface="Courier New"/>
                <a:cs typeface="Courier New"/>
              </a:rPr>
              <a:t> test	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"Chi") </a:t>
            </a:r>
            <a:r>
              <a:rPr sz="2200" dirty="0">
                <a:latin typeface="Calibri"/>
                <a:cs typeface="Calibri"/>
              </a:rPr>
              <a:t># </a:t>
            </a: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deviance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2019002"/>
          <a:ext cx="5061581" cy="68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6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84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Model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4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~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2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4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Model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4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2: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y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~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40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#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Full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model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2989580"/>
            <a:ext cx="7568565" cy="67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deviance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table:</a:t>
            </a:r>
            <a:endParaRPr sz="2200">
              <a:latin typeface="Calibri"/>
              <a:cs typeface="Calibri"/>
            </a:endParaRPr>
          </a:p>
          <a:p>
            <a:pPr marL="515620">
              <a:lnSpc>
                <a:spcPts val="2570"/>
              </a:lnSpc>
            </a:pPr>
            <a:r>
              <a:rPr sz="2200" spc="-5" dirty="0">
                <a:latin typeface="Courier New"/>
                <a:cs typeface="Courier New"/>
              </a:rPr>
              <a:t>Resid. Df Resid. Dev Df Deviance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P(&gt;|Chi|)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7410" y="3699176"/>
          <a:ext cx="7772399" cy="588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3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44.361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0845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38.024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6.337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0.01182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93419" y="4519676"/>
            <a:ext cx="9375140" cy="189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deviance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log-likelihood ratio statistic (</a:t>
            </a:r>
            <a:r>
              <a:rPr sz="2200" i="1" spc="-5" dirty="0">
                <a:latin typeface="Calibri"/>
                <a:cs typeface="Calibri"/>
              </a:rPr>
              <a:t>G</a:t>
            </a:r>
            <a:r>
              <a:rPr sz="2200" spc="-5" dirty="0">
                <a:latin typeface="Calibri"/>
                <a:cs typeface="Calibri"/>
              </a:rPr>
              <a:t>-statistic). It </a:t>
            </a:r>
            <a:r>
              <a:rPr sz="2200" spc="-10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approximate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2300" i="1" spc="-25" dirty="0">
                <a:latin typeface="Symbol"/>
                <a:cs typeface="Symbol"/>
              </a:rPr>
              <a:t></a:t>
            </a:r>
            <a:r>
              <a:rPr sz="2100" spc="-37" baseline="29761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distribution under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null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hypothesis.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625"/>
              </a:spcBef>
            </a:pPr>
            <a:r>
              <a:rPr sz="2200" dirty="0">
                <a:latin typeface="Calibri"/>
                <a:cs typeface="Calibri"/>
              </a:rPr>
              <a:t>Residual </a:t>
            </a:r>
            <a:r>
              <a:rPr sz="2200" spc="-5" dirty="0">
                <a:latin typeface="Calibri"/>
                <a:cs typeface="Calibri"/>
              </a:rPr>
              <a:t>deviance measures </a:t>
            </a:r>
            <a:r>
              <a:rPr sz="2200" dirty="0">
                <a:latin typeface="Calibri"/>
                <a:cs typeface="Calibri"/>
              </a:rPr>
              <a:t>goodness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model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38100" marR="292100">
              <a:lnSpc>
                <a:spcPct val="101800"/>
              </a:lnSpc>
              <a:spcBef>
                <a:spcPts val="580"/>
              </a:spcBef>
            </a:pPr>
            <a:r>
              <a:rPr sz="2200" spc="5" dirty="0">
                <a:latin typeface="Calibri"/>
                <a:cs typeface="Calibri"/>
              </a:rPr>
              <a:t>G </a:t>
            </a:r>
            <a:r>
              <a:rPr sz="2200" dirty="0">
                <a:latin typeface="Calibri"/>
                <a:cs typeface="Calibri"/>
              </a:rPr>
              <a:t>= 6.227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identical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obtained </a:t>
            </a:r>
            <a:r>
              <a:rPr sz="2200" dirty="0">
                <a:latin typeface="Calibri"/>
                <a:cs typeface="Calibri"/>
              </a:rPr>
              <a:t>“by </a:t>
            </a:r>
            <a:r>
              <a:rPr sz="2200" spc="-10" dirty="0">
                <a:latin typeface="Calibri"/>
                <a:cs typeface="Calibri"/>
              </a:rPr>
              <a:t>hand”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5" dirty="0">
                <a:latin typeface="Calibri"/>
                <a:cs typeface="Calibri"/>
              </a:rPr>
              <a:t>likelihood ratio  </a:t>
            </a:r>
            <a:r>
              <a:rPr sz="2200" dirty="0">
                <a:latin typeface="Calibri"/>
                <a:cs typeface="Calibri"/>
              </a:rPr>
              <a:t>test </a:t>
            </a:r>
            <a:r>
              <a:rPr sz="2200" spc="-10" dirty="0">
                <a:latin typeface="Calibri"/>
                <a:cs typeface="Calibri"/>
              </a:rPr>
              <a:t>last </a:t>
            </a:r>
            <a:r>
              <a:rPr sz="2200" dirty="0">
                <a:latin typeface="Calibri"/>
                <a:cs typeface="Calibri"/>
              </a:rPr>
              <a:t>week.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7061" y="1523206"/>
            <a:ext cx="2642234" cy="1732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2141" y="2689977"/>
            <a:ext cx="4817853" cy="4386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457200"/>
            <a:ext cx="380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Logistic</a:t>
            </a:r>
            <a:r>
              <a:rPr spc="-90" dirty="0"/>
              <a:t> </a:t>
            </a:r>
            <a:r>
              <a:rPr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075436"/>
            <a:ext cx="9507220" cy="290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most common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of generalized linear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Goal is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the </a:t>
            </a:r>
            <a:r>
              <a:rPr sz="2200" spc="-5" dirty="0">
                <a:latin typeface="Calibri"/>
                <a:cs typeface="Calibri"/>
              </a:rPr>
              <a:t>relationship </a:t>
            </a:r>
            <a:r>
              <a:rPr sz="2200" dirty="0">
                <a:latin typeface="Calibri"/>
                <a:cs typeface="Calibri"/>
              </a:rPr>
              <a:t>between a </a:t>
            </a:r>
            <a:r>
              <a:rPr sz="2200" spc="-5" dirty="0">
                <a:latin typeface="Calibri"/>
                <a:cs typeface="Calibri"/>
              </a:rPr>
              <a:t>proportion and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explanatory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44069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spc="-10" dirty="0">
                <a:latin typeface="Calibri"/>
                <a:cs typeface="Calibri"/>
              </a:rPr>
              <a:t>72 </a:t>
            </a:r>
            <a:r>
              <a:rPr sz="2200" spc="-5" dirty="0">
                <a:latin typeface="Calibri"/>
                <a:cs typeface="Calibri"/>
              </a:rPr>
              <a:t>rhesus </a:t>
            </a:r>
            <a:r>
              <a:rPr sz="2200" dirty="0">
                <a:latin typeface="Calibri"/>
                <a:cs typeface="Calibri"/>
              </a:rPr>
              <a:t>monkeys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i="1" spc="-5" dirty="0">
                <a:latin typeface="Calibri"/>
                <a:cs typeface="Calibri"/>
              </a:rPr>
              <a:t>Macacus rhesus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exposed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1 minute to </a:t>
            </a:r>
            <a:r>
              <a:rPr sz="2200" spc="-5" dirty="0">
                <a:latin typeface="Calibri"/>
                <a:cs typeface="Calibri"/>
              </a:rPr>
              <a:t>aerosolized  preparations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anthrax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i="1" spc="-10" dirty="0">
                <a:latin typeface="Calibri"/>
                <a:cs typeface="Calibri"/>
              </a:rPr>
              <a:t>Bacillus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anthracis</a:t>
            </a:r>
            <a:r>
              <a:rPr sz="2200" spc="-5" dirty="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502285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Goal is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relationship 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dose and probability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death.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9906000" cy="1534266"/>
          </a:xfrm>
        </p:spPr>
        <p:txBody>
          <a:bodyPr/>
          <a:lstStyle/>
          <a:p>
            <a:pPr algn="l"/>
            <a:r>
              <a:rPr lang="en-GB" sz="4985" b="0" dirty="0">
                <a:solidFill>
                  <a:schemeClr val="accent1">
                    <a:lumMod val="75000"/>
                  </a:schemeClr>
                </a:solidFill>
              </a:rPr>
              <a:t>2.07: Generalized Linear Model (GLM)</a:t>
            </a:r>
          </a:p>
        </p:txBody>
      </p:sp>
      <p:pic>
        <p:nvPicPr>
          <p:cNvPr id="1026" name="Picture 2" descr="1 to 10">
            <a:extLst>
              <a:ext uri="{FF2B5EF4-FFF2-40B4-BE49-F238E27FC236}">
                <a16:creationId xmlns:a16="http://schemas.microsoft.com/office/drawing/2014/main" id="{CE0F10C4-0D36-4AD2-8470-C2E302D90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33600"/>
            <a:ext cx="3024187" cy="460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1171" y="2476138"/>
            <a:ext cx="4963340" cy="4512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705" y="533400"/>
            <a:ext cx="2350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Logistic</a:t>
            </a:r>
            <a:r>
              <a:rPr spc="-70" dirty="0"/>
              <a:t> </a:t>
            </a:r>
            <a:r>
              <a:rPr spc="-5" dirty="0"/>
              <a:t>regression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416812"/>
            <a:ext cx="6026785" cy="440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Measurements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dirty="0">
                <a:latin typeface="Calibri"/>
                <a:cs typeface="Calibri"/>
              </a:rPr>
              <a:t>are 1 </a:t>
            </a:r>
            <a:r>
              <a:rPr sz="2200" spc="-5" dirty="0">
                <a:latin typeface="Calibri"/>
                <a:cs typeface="Calibri"/>
              </a:rPr>
              <a:t>(dead)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0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(alive)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181927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Ordinary linear </a:t>
            </a:r>
            <a:r>
              <a:rPr sz="2200" dirty="0">
                <a:latin typeface="Calibri"/>
                <a:cs typeface="Calibri"/>
              </a:rPr>
              <a:t>regression model </a:t>
            </a:r>
            <a:r>
              <a:rPr sz="2200" spc="-5" dirty="0">
                <a:latin typeface="Calibri"/>
                <a:cs typeface="Calibri"/>
              </a:rPr>
              <a:t>not  appropriate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because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libri"/>
              <a:cs typeface="Calibri"/>
            </a:endParaRPr>
          </a:p>
          <a:p>
            <a:pPr marL="466725" marR="1770380" indent="-228600">
              <a:lnSpc>
                <a:spcPct val="101800"/>
              </a:lnSpc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i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dirty="0">
                <a:latin typeface="Calibri"/>
                <a:cs typeface="Calibri"/>
              </a:rPr>
              <a:t>Y </a:t>
            </a:r>
            <a:r>
              <a:rPr sz="2200" spc="-5" dirty="0">
                <a:latin typeface="Calibri"/>
                <a:cs typeface="Calibri"/>
              </a:rPr>
              <a:t>observations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  </a:t>
            </a:r>
            <a:r>
              <a:rPr sz="2200" spc="-5" dirty="0">
                <a:latin typeface="Calibri"/>
                <a:cs typeface="Calibri"/>
              </a:rPr>
              <a:t>binary, not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endParaRPr sz="2200">
              <a:latin typeface="Calibri"/>
              <a:cs typeface="Calibri"/>
            </a:endParaRPr>
          </a:p>
          <a:p>
            <a:pPr marL="466725" marR="1629410" indent="-228600">
              <a:lnSpc>
                <a:spcPct val="101800"/>
              </a:lnSpc>
              <a:spcBef>
                <a:spcPts val="725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every </a:t>
            </a:r>
            <a:r>
              <a:rPr sz="2200" i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 </a:t>
            </a:r>
            <a:r>
              <a:rPr sz="2200" dirty="0">
                <a:latin typeface="Calibri"/>
                <a:cs typeface="Calibri"/>
              </a:rPr>
              <a:t>constant</a:t>
            </a:r>
            <a:endParaRPr sz="2200">
              <a:latin typeface="Calibri"/>
              <a:cs typeface="Calibri"/>
            </a:endParaRPr>
          </a:p>
          <a:p>
            <a:pPr marL="466725" marR="1493520" indent="-228600">
              <a:lnSpc>
                <a:spcPct val="101800"/>
              </a:lnSpc>
              <a:spcBef>
                <a:spcPts val="720"/>
              </a:spcBef>
              <a:buFont typeface="Symbol"/>
              <a:buChar char="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relationship </a:t>
            </a:r>
            <a:r>
              <a:rPr sz="2200" dirty="0">
                <a:latin typeface="Calibri"/>
                <a:cs typeface="Calibri"/>
              </a:rPr>
              <a:t>is not </a:t>
            </a:r>
            <a:r>
              <a:rPr sz="2200" spc="-5" dirty="0">
                <a:latin typeface="Calibri"/>
                <a:cs typeface="Calibri"/>
              </a:rPr>
              <a:t>bounded  </a:t>
            </a:r>
            <a:r>
              <a:rPr sz="2200" dirty="0">
                <a:latin typeface="Calibri"/>
                <a:cs typeface="Calibri"/>
              </a:rPr>
              <a:t>between 0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466725" indent="-229235">
              <a:lnSpc>
                <a:spcPct val="100000"/>
              </a:lnSpc>
              <a:spcBef>
                <a:spcPts val="740"/>
              </a:spcBef>
              <a:buFont typeface="Symbol"/>
              <a:buChar char=""/>
              <a:tabLst>
                <a:tab pos="467359" algn="l"/>
              </a:tabLst>
            </a:pPr>
            <a:r>
              <a:rPr sz="2200" spc="5" dirty="0">
                <a:latin typeface="Calibri"/>
                <a:cs typeface="Calibri"/>
              </a:rPr>
              <a:t>0, </a:t>
            </a:r>
            <a:r>
              <a:rPr sz="2200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can’t </a:t>
            </a:r>
            <a:r>
              <a:rPr sz="2200" spc="-10" dirty="0">
                <a:latin typeface="Calibri"/>
                <a:cs typeface="Calibri"/>
              </a:rPr>
              <a:t>simply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transformed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generalized linear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1410715"/>
            <a:ext cx="9285605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i="1" spc="-50" dirty="0">
                <a:latin typeface="Times New Roman"/>
                <a:cs typeface="Times New Roman"/>
              </a:rPr>
              <a:t>µ</a:t>
            </a:r>
            <a:r>
              <a:rPr sz="2400" spc="-5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β</a:t>
            </a:r>
            <a:r>
              <a:rPr sz="2325" baseline="-7168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β</a:t>
            </a:r>
            <a:r>
              <a:rPr sz="2325" spc="7" baseline="-7168" dirty="0">
                <a:latin typeface="Times New Roman"/>
                <a:cs typeface="Times New Roman"/>
              </a:rPr>
              <a:t>1</a:t>
            </a:r>
            <a:r>
              <a:rPr sz="2400" i="1" spc="5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i="1" spc="-180" dirty="0">
                <a:latin typeface="Times New Roman"/>
                <a:cs typeface="Times New Roman"/>
              </a:rPr>
              <a:t>µ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probability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death,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depends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concentration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X</a:t>
            </a:r>
            <a:r>
              <a:rPr sz="2200" spc="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i="1" spc="-50" dirty="0">
                <a:latin typeface="Times New Roman"/>
                <a:cs typeface="Times New Roman"/>
              </a:rPr>
              <a:t>µ</a:t>
            </a:r>
            <a:r>
              <a:rPr sz="2400" spc="-50" dirty="0">
                <a:latin typeface="Times New Roman"/>
                <a:cs typeface="Times New Roman"/>
              </a:rPr>
              <a:t>)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alibri"/>
              <a:cs typeface="Calibri"/>
            </a:endParaRPr>
          </a:p>
          <a:p>
            <a:pPr marL="88900" marR="55880">
              <a:lnSpc>
                <a:spcPct val="102600"/>
              </a:lnSpc>
            </a:pPr>
            <a:r>
              <a:rPr sz="2200" dirty="0">
                <a:latin typeface="Calibri"/>
                <a:cs typeface="Calibri"/>
              </a:rPr>
              <a:t>Linear </a:t>
            </a:r>
            <a:r>
              <a:rPr sz="2200" spc="-5" dirty="0">
                <a:latin typeface="Calibri"/>
                <a:cs typeface="Calibri"/>
              </a:rPr>
              <a:t>predictor (right </a:t>
            </a:r>
            <a:r>
              <a:rPr sz="2200" spc="-10" dirty="0">
                <a:latin typeface="Calibri"/>
                <a:cs typeface="Calibri"/>
              </a:rPr>
              <a:t>side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equation)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like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ordinary linear regression, </a:t>
            </a:r>
            <a:r>
              <a:rPr sz="2200" dirty="0">
                <a:latin typeface="Calibri"/>
                <a:cs typeface="Calibri"/>
              </a:rPr>
              <a:t>with  intercept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and slope</a:t>
            </a:r>
            <a:r>
              <a:rPr sz="2200" spc="-140" dirty="0">
                <a:latin typeface="Calibri"/>
                <a:cs typeface="Calibri"/>
              </a:rPr>
              <a:t>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</a:t>
            </a:r>
            <a:endParaRPr sz="2100" baseline="-7936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Logistic regression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logit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5205476"/>
            <a:ext cx="589216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glm(mortality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concentration,</a:t>
            </a:r>
            <a:endParaRPr sz="2200">
              <a:latin typeface="Courier New"/>
              <a:cs typeface="Courier New"/>
            </a:endParaRPr>
          </a:p>
          <a:p>
            <a:pPr marL="2054860">
              <a:lnSpc>
                <a:spcPts val="2545"/>
              </a:lnSpc>
            </a:pPr>
            <a:r>
              <a:rPr sz="2200" spc="-5" dirty="0">
                <a:latin typeface="Courier New"/>
                <a:cs typeface="Courier New"/>
              </a:rPr>
              <a:t>family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binomial(link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5983" y="5516372"/>
            <a:ext cx="186943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"logit"))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71771" y="2057397"/>
            <a:ext cx="5280658" cy="480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generalized linear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019" y="1413763"/>
            <a:ext cx="4530090" cy="416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2600" i="1" spc="-55" dirty="0">
                <a:latin typeface="Times New Roman"/>
                <a:cs typeface="Times New Roman"/>
              </a:rPr>
              <a:t>g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i="1" spc="-55" dirty="0">
                <a:latin typeface="Times New Roman"/>
                <a:cs typeface="Times New Roman"/>
              </a:rPr>
              <a:t>µ</a:t>
            </a:r>
            <a:r>
              <a:rPr sz="2600" spc="-55" dirty="0">
                <a:latin typeface="Times New Roman"/>
                <a:cs typeface="Times New Roman"/>
              </a:rPr>
              <a:t>) </a:t>
            </a:r>
            <a:r>
              <a:rPr sz="2600" spc="-5" dirty="0">
                <a:latin typeface="Times New Roman"/>
                <a:cs typeface="Times New Roman"/>
              </a:rPr>
              <a:t>= </a:t>
            </a:r>
            <a:r>
              <a:rPr sz="2600" i="1" dirty="0">
                <a:latin typeface="Times New Roman"/>
                <a:cs typeface="Times New Roman"/>
              </a:rPr>
              <a:t>β</a:t>
            </a:r>
            <a:r>
              <a:rPr sz="2550" baseline="-6535" dirty="0">
                <a:latin typeface="Times New Roman"/>
                <a:cs typeface="Times New Roman"/>
              </a:rPr>
              <a:t>0 </a:t>
            </a:r>
            <a:r>
              <a:rPr sz="2600" spc="-5" dirty="0">
                <a:latin typeface="Times New Roman"/>
                <a:cs typeface="Times New Roman"/>
              </a:rPr>
              <a:t>+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β</a:t>
            </a:r>
            <a:r>
              <a:rPr sz="2550" baseline="-6535" dirty="0">
                <a:latin typeface="Times New Roman"/>
                <a:cs typeface="Times New Roman"/>
              </a:rPr>
              <a:t>1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63500" marR="55880">
              <a:lnSpc>
                <a:spcPct val="101800"/>
              </a:lnSpc>
            </a:pPr>
            <a:r>
              <a:rPr sz="2200" spc="-5" dirty="0">
                <a:latin typeface="Courier New"/>
                <a:cs typeface="Courier New"/>
              </a:rPr>
              <a:t>glm()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maximum likelihood: </a:t>
            </a:r>
            <a:r>
              <a:rPr sz="2200" dirty="0">
                <a:latin typeface="Calibri"/>
                <a:cs typeface="Calibri"/>
              </a:rPr>
              <a:t>the  method </a:t>
            </a:r>
            <a:r>
              <a:rPr sz="2200" spc="-5" dirty="0">
                <a:latin typeface="Calibri"/>
                <a:cs typeface="Calibri"/>
              </a:rPr>
              <a:t>finds those values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  </a:t>
            </a:r>
            <a:r>
              <a:rPr sz="2200" dirty="0">
                <a:latin typeface="Calibri"/>
                <a:cs typeface="Calibri"/>
              </a:rPr>
              <a:t>for which the </a:t>
            </a:r>
            <a:r>
              <a:rPr sz="2200" spc="-5" dirty="0">
                <a:latin typeface="Calibri"/>
                <a:cs typeface="Calibri"/>
              </a:rPr>
              <a:t>data have maximum  probability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occurring. </a:t>
            </a:r>
            <a:r>
              <a:rPr sz="2200" dirty="0">
                <a:latin typeface="Calibri"/>
                <a:cs typeface="Calibri"/>
              </a:rPr>
              <a:t>These </a:t>
            </a:r>
            <a:r>
              <a:rPr sz="2200" spc="-10" dirty="0">
                <a:latin typeface="Calibri"/>
                <a:cs typeface="Calibri"/>
              </a:rPr>
              <a:t>are the  </a:t>
            </a:r>
            <a:r>
              <a:rPr sz="2200" spc="-5" dirty="0">
                <a:latin typeface="Calibri"/>
                <a:cs typeface="Calibri"/>
              </a:rPr>
              <a:t>maximum likelihood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Calibri"/>
              <a:cs typeface="Calibri"/>
            </a:endParaRPr>
          </a:p>
          <a:p>
            <a:pPr marL="63500" marR="101600">
              <a:lnSpc>
                <a:spcPct val="101400"/>
              </a:lnSpc>
            </a:pPr>
            <a:r>
              <a:rPr sz="2200" spc="-5" dirty="0">
                <a:latin typeface="Calibri"/>
                <a:cs typeface="Calibri"/>
              </a:rPr>
              <a:t>No formula </a:t>
            </a:r>
            <a:r>
              <a:rPr sz="2200" dirty="0">
                <a:latin typeface="Calibri"/>
                <a:cs typeface="Calibri"/>
              </a:rPr>
              <a:t>for the </a:t>
            </a:r>
            <a:r>
              <a:rPr sz="2200" spc="-5" dirty="0">
                <a:latin typeface="Calibri"/>
                <a:cs typeface="Calibri"/>
              </a:rPr>
              <a:t>solution. </a:t>
            </a:r>
            <a:r>
              <a:rPr sz="2200" spc="-5" dirty="0">
                <a:latin typeface="Courier New"/>
                <a:cs typeface="Courier New"/>
              </a:rPr>
              <a:t>glm()  </a:t>
            </a:r>
            <a:r>
              <a:rPr sz="2200" dirty="0">
                <a:latin typeface="Calibri"/>
                <a:cs typeface="Calibri"/>
              </a:rPr>
              <a:t>uses an </a:t>
            </a:r>
            <a:r>
              <a:rPr sz="2200" spc="-5" dirty="0">
                <a:latin typeface="Calibri"/>
                <a:cs typeface="Calibri"/>
              </a:rPr>
              <a:t>iterative </a:t>
            </a:r>
            <a:r>
              <a:rPr sz="2200" spc="-10" dirty="0">
                <a:latin typeface="Calibri"/>
                <a:cs typeface="Calibri"/>
              </a:rPr>
              <a:t>procedure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the  maximum likelihood </a:t>
            </a:r>
            <a:r>
              <a:rPr sz="2200" dirty="0">
                <a:latin typeface="Calibri"/>
                <a:cs typeface="Calibri"/>
              </a:rPr>
              <a:t>estimates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on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likelihood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surface.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8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summary()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/>
              <a:t>for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92427"/>
            <a:ext cx="8223884" cy="159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glm(mortality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concentration,</a:t>
            </a:r>
            <a:endParaRPr sz="2200">
              <a:latin typeface="Courier New"/>
              <a:cs typeface="Courier New"/>
            </a:endParaRPr>
          </a:p>
          <a:p>
            <a:pPr marL="2054860">
              <a:lnSpc>
                <a:spcPts val="2530"/>
              </a:lnSpc>
            </a:pPr>
            <a:r>
              <a:rPr sz="2200" spc="-5" dirty="0">
                <a:latin typeface="Courier New"/>
                <a:cs typeface="Courier New"/>
              </a:rPr>
              <a:t>family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5" dirty="0">
                <a:latin typeface="Courier New"/>
                <a:cs typeface="Courier New"/>
              </a:rPr>
              <a:t>binomial(link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"logit"))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</a:pP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2176780">
              <a:lnSpc>
                <a:spcPts val="2530"/>
              </a:lnSpc>
            </a:pPr>
            <a:r>
              <a:rPr sz="2200" spc="-5" dirty="0">
                <a:latin typeface="Courier New"/>
                <a:cs typeface="Courier New"/>
              </a:rPr>
              <a:t>Estimate Std. Error </a:t>
            </a:r>
            <a:r>
              <a:rPr sz="2200" dirty="0">
                <a:latin typeface="Courier New"/>
                <a:cs typeface="Courier New"/>
              </a:rPr>
              <a:t>z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Pr(&gt;|z|)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3016424"/>
          <a:ext cx="8950958" cy="588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(Intercept)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105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1.74452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0.69206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  <a:tabLst>
                          <a:tab pos="1340485" algn="l"/>
                        </a:tabLst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2.52</a:t>
                      </a:r>
                      <a:r>
                        <a:rPr sz="2200" strike="sngStrike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0.01171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0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concentration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0.03643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0.01119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3.25</a:t>
                      </a:r>
                      <a:r>
                        <a:rPr sz="2200" strike="sngStrike" dirty="0">
                          <a:latin typeface="Courier New"/>
                          <a:cs typeface="Courier New"/>
                        </a:rPr>
                        <a:t>5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0.00113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8019" y="3861308"/>
            <a:ext cx="9426575" cy="234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Number of Fisher Scoring iterations: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5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ourier New"/>
              <a:cs typeface="Courier New"/>
            </a:endParaRPr>
          </a:p>
          <a:p>
            <a:pPr marL="63500">
              <a:lnSpc>
                <a:spcPts val="2735"/>
              </a:lnSpc>
            </a:pPr>
            <a:r>
              <a:rPr sz="2200" dirty="0">
                <a:latin typeface="Calibri"/>
                <a:cs typeface="Calibri"/>
              </a:rPr>
              <a:t>Numbers in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2200" dirty="0">
                <a:latin typeface="Calibri"/>
                <a:cs typeface="Calibri"/>
              </a:rPr>
              <a:t>are the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(intercept and slope)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predict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ts val="2855"/>
              </a:lnSpc>
            </a:pPr>
            <a:r>
              <a:rPr sz="2400" spc="-40" dirty="0">
                <a:latin typeface="Times New Roman"/>
                <a:cs typeface="Times New Roman"/>
              </a:rPr>
              <a:t>log(</a:t>
            </a:r>
            <a:r>
              <a:rPr sz="2400" i="1" spc="-40" dirty="0">
                <a:latin typeface="Times New Roman"/>
                <a:cs typeface="Times New Roman"/>
              </a:rPr>
              <a:t>µ </a:t>
            </a:r>
            <a:r>
              <a:rPr sz="2400" i="1" dirty="0">
                <a:latin typeface="Times New Roman"/>
                <a:cs typeface="Times New Roman"/>
              </a:rPr>
              <a:t>/ </a:t>
            </a:r>
            <a:r>
              <a:rPr sz="2400" dirty="0">
                <a:latin typeface="Times New Roman"/>
                <a:cs typeface="Times New Roman"/>
              </a:rPr>
              <a:t>1 –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i="1" spc="-65" dirty="0">
                <a:latin typeface="Times New Roman"/>
                <a:cs typeface="Times New Roman"/>
              </a:rPr>
              <a:t>µ</a:t>
            </a:r>
            <a:r>
              <a:rPr sz="2400" spc="-65" dirty="0"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63500" marR="177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Fisher </a:t>
            </a:r>
            <a:r>
              <a:rPr sz="2200" dirty="0">
                <a:latin typeface="Calibri"/>
                <a:cs typeface="Calibri"/>
              </a:rPr>
              <a:t>Scoring </a:t>
            </a:r>
            <a:r>
              <a:rPr sz="2200" spc="-5" dirty="0">
                <a:latin typeface="Calibri"/>
                <a:cs typeface="Calibri"/>
              </a:rPr>
              <a:t>iterations refers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iterations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before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ourier New"/>
                <a:cs typeface="Courier New"/>
              </a:rPr>
              <a:t>glm()</a:t>
            </a:r>
            <a:r>
              <a:rPr sz="2200" spc="-90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converged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maximum likelihood </a:t>
            </a:r>
            <a:r>
              <a:rPr sz="2200" spc="-5" dirty="0">
                <a:latin typeface="Calibri"/>
                <a:cs typeface="Calibri"/>
              </a:rPr>
              <a:t>solution.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generalized linear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37563"/>
            <a:ext cx="4495799" cy="492416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6700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predict(z)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obtain  </a:t>
            </a:r>
            <a:r>
              <a:rPr sz="2200" dirty="0">
                <a:latin typeface="Calibri"/>
                <a:cs typeface="Calibri"/>
              </a:rPr>
              <a:t>predicted values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logit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scale</a:t>
            </a: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103630" algn="l"/>
              </a:tabLst>
            </a:pPr>
            <a:endParaRPr lang="en-US" sz="2400" spc="-315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 dirty="0">
              <a:latin typeface="Cambria Math"/>
              <a:cs typeface="Cambria Math"/>
            </a:endParaRPr>
          </a:p>
          <a:p>
            <a:pPr marL="12700" marR="312420">
              <a:lnSpc>
                <a:spcPct val="101800"/>
              </a:lnSpc>
              <a:spcBef>
                <a:spcPts val="5"/>
              </a:spcBef>
            </a:pPr>
            <a:endParaRPr lang="en-US" sz="2200" spc="-5" dirty="0">
              <a:latin typeface="Courier New"/>
              <a:cs typeface="Courier New"/>
            </a:endParaRPr>
          </a:p>
          <a:p>
            <a:pPr marL="12700" marR="312420">
              <a:lnSpc>
                <a:spcPct val="101800"/>
              </a:lnSpc>
              <a:spcBef>
                <a:spcPts val="5"/>
              </a:spcBef>
            </a:pPr>
            <a:r>
              <a:rPr sz="2200" spc="-5" dirty="0" err="1">
                <a:latin typeface="Courier New"/>
                <a:cs typeface="Courier New"/>
              </a:rPr>
              <a:t>visreg</a:t>
            </a:r>
            <a:r>
              <a:rPr sz="2200" spc="-5" dirty="0">
                <a:latin typeface="Courier New"/>
                <a:cs typeface="Courier New"/>
              </a:rPr>
              <a:t>(z)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ourier New"/>
                <a:cs typeface="Courier New"/>
              </a:rPr>
              <a:t>predict</a:t>
            </a:r>
            <a:r>
              <a:rPr sz="2200" spc="-87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 plot </a:t>
            </a:r>
            <a:r>
              <a:rPr sz="2200" spc="-5" dirty="0">
                <a:latin typeface="Calibri"/>
                <a:cs typeface="Calibri"/>
              </a:rPr>
              <a:t>predicted </a:t>
            </a:r>
            <a:r>
              <a:rPr sz="2200" dirty="0">
                <a:latin typeface="Calibri"/>
                <a:cs typeface="Calibri"/>
              </a:rPr>
              <a:t>values with  confidence </a:t>
            </a:r>
            <a:r>
              <a:rPr sz="2200" spc="-5" dirty="0">
                <a:latin typeface="Calibri"/>
                <a:cs typeface="Calibri"/>
              </a:rPr>
              <a:t>limits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logit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scale.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function </a:t>
            </a:r>
            <a:r>
              <a:rPr sz="2200" dirty="0">
                <a:latin typeface="Calibri"/>
                <a:cs typeface="Calibri"/>
              </a:rPr>
              <a:t>is 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line.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points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this scale </a:t>
            </a:r>
            <a:r>
              <a:rPr sz="2200" dirty="0">
                <a:latin typeface="Calibri"/>
                <a:cs typeface="Calibri"/>
              </a:rPr>
              <a:t>are not the  </a:t>
            </a:r>
            <a:r>
              <a:rPr sz="2200" spc="-5" dirty="0">
                <a:latin typeface="Calibri"/>
                <a:cs typeface="Calibri"/>
              </a:rPr>
              <a:t>logit-transformed data. Instead, 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90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creates </a:t>
            </a:r>
            <a:r>
              <a:rPr sz="2200" spc="-5" dirty="0">
                <a:latin typeface="Calibri"/>
                <a:cs typeface="Calibri"/>
              </a:rPr>
              <a:t>“working” </a:t>
            </a:r>
            <a:r>
              <a:rPr sz="2200" dirty="0">
                <a:latin typeface="Calibri"/>
                <a:cs typeface="Calibri"/>
              </a:rPr>
              <a:t>values to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data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transformed  </a:t>
            </a:r>
            <a:r>
              <a:rPr sz="2200" dirty="0">
                <a:latin typeface="Calibri"/>
                <a:cs typeface="Calibri"/>
              </a:rPr>
              <a:t>scale.</a:t>
            </a:r>
          </a:p>
        </p:txBody>
      </p:sp>
      <p:sp>
        <p:nvSpPr>
          <p:cNvPr id="4" name="object 4"/>
          <p:cNvSpPr/>
          <p:nvPr/>
        </p:nvSpPr>
        <p:spPr>
          <a:xfrm>
            <a:off x="5181600" y="1828800"/>
            <a:ext cx="5515354" cy="4980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320122-04D6-401A-8F7F-68A5E75D7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1" y="2286000"/>
            <a:ext cx="3981655" cy="5397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8" y="703579"/>
            <a:ext cx="53009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generalized linear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688" y="1583939"/>
            <a:ext cx="424688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fitted(z)</a:t>
            </a:r>
            <a:r>
              <a:rPr sz="2200" dirty="0">
                <a:latin typeface="Calibri"/>
                <a:cs typeface="Calibri"/>
              </a:rPr>
              <a:t>to obtain predicted </a:t>
            </a:r>
            <a:r>
              <a:rPr sz="2200" spc="-5" dirty="0">
                <a:latin typeface="Calibri"/>
                <a:cs typeface="Calibri"/>
              </a:rPr>
              <a:t>values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original </a:t>
            </a:r>
            <a:r>
              <a:rPr sz="2200" dirty="0">
                <a:latin typeface="Calibri"/>
                <a:cs typeface="Calibri"/>
              </a:rPr>
              <a:t>scale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00" y="3782106"/>
            <a:ext cx="3545840" cy="200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55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Use</a:t>
            </a:r>
          </a:p>
          <a:p>
            <a:pPr marL="12700">
              <a:lnSpc>
                <a:spcPts val="2450"/>
              </a:lnSpc>
            </a:pPr>
            <a:r>
              <a:rPr sz="2200" spc="-5" dirty="0">
                <a:latin typeface="Courier New"/>
                <a:cs typeface="Courier New"/>
              </a:rPr>
              <a:t>visreg(z,</a:t>
            </a:r>
            <a:endParaRPr sz="2200" dirty="0">
              <a:latin typeface="Courier New"/>
              <a:cs typeface="Courier New"/>
            </a:endParaRPr>
          </a:p>
          <a:p>
            <a:pPr marL="347980">
              <a:lnSpc>
                <a:spcPts val="2530"/>
              </a:lnSpc>
            </a:pPr>
            <a:r>
              <a:rPr sz="2200" spc="-5" dirty="0">
                <a:latin typeface="Courier New"/>
                <a:cs typeface="Courier New"/>
              </a:rPr>
              <a:t>scale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‘response’)</a:t>
            </a:r>
            <a:endParaRPr sz="2200" dirty="0">
              <a:latin typeface="Courier New"/>
              <a:cs typeface="Courier New"/>
            </a:endParaRPr>
          </a:p>
          <a:p>
            <a:pPr marL="12700" marR="724535">
              <a:lnSpc>
                <a:spcPts val="269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spc="-5" dirty="0">
                <a:latin typeface="Calibri"/>
                <a:cs typeface="Calibri"/>
              </a:rPr>
              <a:t>fitted curve </a:t>
            </a:r>
            <a:r>
              <a:rPr sz="2200" spc="5" dirty="0">
                <a:latin typeface="Calibri"/>
                <a:cs typeface="Calibri"/>
              </a:rPr>
              <a:t>with 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bands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6671" y="1701006"/>
            <a:ext cx="5752431" cy="5497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D6E6F-5397-46D0-A5B6-459FAE081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427" y="2366691"/>
            <a:ext cx="1994002" cy="977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392" y="425831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generalized linear</a:t>
            </a:r>
            <a:r>
              <a:rPr spc="-30" dirty="0"/>
              <a:t> </a:t>
            </a:r>
            <a:r>
              <a:rPr spc="-10" dirty="0"/>
              <a:t>model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0719" y="2349499"/>
            <a:ext cx="4515485" cy="268795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43180">
              <a:lnSpc>
                <a:spcPct val="101499"/>
              </a:lnSpc>
              <a:spcBef>
                <a:spcPts val="6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parameter estimates from </a:t>
            </a:r>
            <a:r>
              <a:rPr sz="2200" dirty="0">
                <a:latin typeface="Calibri"/>
                <a:cs typeface="Calibri"/>
              </a:rPr>
              <a:t>the  model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10" dirty="0">
                <a:latin typeface="Calibri"/>
                <a:cs typeface="Calibri"/>
              </a:rPr>
              <a:t>LD</a:t>
            </a:r>
            <a:r>
              <a:rPr sz="2100" spc="15" baseline="-7936" dirty="0">
                <a:latin typeface="Calibri"/>
                <a:cs typeface="Calibri"/>
              </a:rPr>
              <a:t>50</a:t>
            </a:r>
            <a:r>
              <a:rPr sz="2200" spc="10" dirty="0">
                <a:latin typeface="Calibri"/>
                <a:cs typeface="Calibri"/>
              </a:rPr>
              <a:t>,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estimated concentration </a:t>
            </a:r>
            <a:r>
              <a:rPr sz="2200" dirty="0">
                <a:latin typeface="Calibri"/>
                <a:cs typeface="Calibri"/>
              </a:rPr>
              <a:t>at which  </a:t>
            </a:r>
            <a:r>
              <a:rPr sz="2200" spc="-5" dirty="0">
                <a:latin typeface="Calibri"/>
                <a:cs typeface="Calibri"/>
              </a:rPr>
              <a:t>50%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expected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50800" marR="2277110">
              <a:lnSpc>
                <a:spcPts val="2420"/>
              </a:lnSpc>
              <a:spcBef>
                <a:spcPts val="2180"/>
              </a:spcBef>
            </a:pPr>
            <a:r>
              <a:rPr sz="2200" spc="-10" dirty="0">
                <a:latin typeface="Courier New"/>
                <a:cs typeface="Courier New"/>
              </a:rPr>
              <a:t>library(MASS)  </a:t>
            </a:r>
            <a:r>
              <a:rPr sz="2200" spc="-5" dirty="0">
                <a:latin typeface="Courier New"/>
                <a:cs typeface="Courier New"/>
              </a:rPr>
              <a:t>dose.p(z)</a:t>
            </a:r>
            <a:endParaRPr sz="2200" dirty="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99769" y="5375576"/>
          <a:ext cx="4253864" cy="5882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1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Dose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2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dirty="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0.5: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47.8805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8.168823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394325" y="2702516"/>
            <a:ext cx="5037692" cy="429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7E52C-D20F-44FB-9BC4-A6C3CDF97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986" y="1037117"/>
            <a:ext cx="6356677" cy="109225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anova()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332595" cy="13620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deviance table </a:t>
            </a:r>
            <a:r>
              <a:rPr sz="2200" dirty="0">
                <a:latin typeface="Calibri"/>
                <a:cs typeface="Calibri"/>
              </a:rPr>
              <a:t>gives </a:t>
            </a:r>
            <a:r>
              <a:rPr sz="2200" spc="-5" dirty="0">
                <a:latin typeface="Calibri"/>
                <a:cs typeface="Calibri"/>
              </a:rPr>
              <a:t>log-likelihood ratio </a:t>
            </a:r>
            <a:r>
              <a:rPr sz="2200" spc="-10" dirty="0">
                <a:latin typeface="Calibri"/>
                <a:cs typeface="Calibri"/>
              </a:rPr>
              <a:t>test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hypothesis </a:t>
            </a:r>
            <a:r>
              <a:rPr sz="2200" spc="-10" dirty="0">
                <a:latin typeface="Calibri"/>
                <a:cs typeface="Calibri"/>
              </a:rPr>
              <a:t>that  </a:t>
            </a:r>
            <a:r>
              <a:rPr sz="2200" dirty="0">
                <a:latin typeface="Calibri"/>
                <a:cs typeface="Calibri"/>
              </a:rPr>
              <a:t>there is </a:t>
            </a:r>
            <a:r>
              <a:rPr sz="2200" spc="-5" dirty="0">
                <a:latin typeface="Calibri"/>
                <a:cs typeface="Calibri"/>
              </a:rPr>
              <a:t>no differences </a:t>
            </a:r>
            <a:r>
              <a:rPr sz="2200" spc="-10" dirty="0">
                <a:latin typeface="Calibri"/>
                <a:cs typeface="Calibri"/>
              </a:rPr>
              <a:t>among </a:t>
            </a:r>
            <a:r>
              <a:rPr sz="2200" dirty="0">
                <a:latin typeface="Calibri"/>
                <a:cs typeface="Calibri"/>
              </a:rPr>
              <a:t>years in mean </a:t>
            </a:r>
            <a:r>
              <a:rPr sz="2200" spc="-5" dirty="0">
                <a:latin typeface="Calibri"/>
                <a:cs typeface="Calibri"/>
              </a:rPr>
              <a:t>number 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offspring.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anova(z,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test="Chisq")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3044" y="3390673"/>
          <a:ext cx="9499598" cy="824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7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Deviance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Resid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Df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9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Resid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Dev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9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P(&gt;|Chi|)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29">
                <a:tc>
                  <a:txBody>
                    <a:bodyPr/>
                    <a:lstStyle/>
                    <a:p>
                      <a:pPr marL="7429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NULL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213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ts val="213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92.982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98">
                <a:tc>
                  <a:txBody>
                    <a:bodyPr/>
                    <a:lstStyle/>
                    <a:p>
                      <a:pPr marL="7429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concentration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19.020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70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73.962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1.293e-05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4873244"/>
            <a:ext cx="9159875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terms are tested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comparison (always </a:t>
            </a:r>
            <a:r>
              <a:rPr sz="2200" dirty="0">
                <a:latin typeface="Calibri"/>
                <a:cs typeface="Calibri"/>
              </a:rPr>
              <a:t>a “full” </a:t>
            </a:r>
            <a:r>
              <a:rPr sz="2200" spc="5" dirty="0">
                <a:latin typeface="Calibri"/>
                <a:cs typeface="Calibri"/>
              </a:rPr>
              <a:t>vs  </a:t>
            </a:r>
            <a:r>
              <a:rPr sz="2200" spc="-5" dirty="0">
                <a:latin typeface="Calibri"/>
                <a:cs typeface="Calibri"/>
              </a:rPr>
              <a:t>“reduced” </a:t>
            </a:r>
            <a:r>
              <a:rPr sz="2200" dirty="0">
                <a:latin typeface="Calibri"/>
                <a:cs typeface="Calibri"/>
              </a:rPr>
              <a:t>model). Default program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action </a:t>
            </a:r>
            <a:r>
              <a:rPr sz="2200" dirty="0">
                <a:latin typeface="Calibri"/>
                <a:cs typeface="Calibri"/>
              </a:rPr>
              <a:t>is to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terms </a:t>
            </a:r>
            <a:r>
              <a:rPr sz="2200" spc="-5" dirty="0">
                <a:latin typeface="Calibri"/>
                <a:cs typeface="Calibri"/>
              </a:rPr>
              <a:t>sequentially (“Type </a:t>
            </a:r>
            <a:r>
              <a:rPr sz="2200" dirty="0">
                <a:latin typeface="Calibri"/>
                <a:cs typeface="Calibri"/>
              </a:rPr>
              <a:t>1  sums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squares”), just </a:t>
            </a:r>
            <a:r>
              <a:rPr sz="2200" dirty="0">
                <a:latin typeface="Calibri"/>
                <a:cs typeface="Calibri"/>
              </a:rPr>
              <a:t>like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5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 </a:t>
            </a:r>
            <a:r>
              <a:rPr dirty="0"/>
              <a:t>of </a:t>
            </a:r>
            <a:r>
              <a:rPr spc="-10" dirty="0"/>
              <a:t>generalized </a:t>
            </a:r>
            <a:r>
              <a:rPr spc="-5" dirty="0"/>
              <a:t>linear</a:t>
            </a:r>
            <a:r>
              <a:rPr spc="6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225357"/>
            <a:ext cx="9260840" cy="32381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107950" indent="-342900">
              <a:lnSpc>
                <a:spcPct val="101800"/>
              </a:lnSpc>
              <a:spcBef>
                <a:spcPts val="60"/>
              </a:spcBef>
              <a:buSzPct val="90909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flexible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5" dirty="0">
                <a:latin typeface="Calibri"/>
                <a:cs typeface="Calibri"/>
              </a:rPr>
              <a:t>simply transforming variables. </a:t>
            </a:r>
            <a:r>
              <a:rPr sz="2200" dirty="0">
                <a:latin typeface="Calibri"/>
                <a:cs typeface="Calibri"/>
              </a:rPr>
              <a:t>(A </a:t>
            </a:r>
            <a:r>
              <a:rPr sz="2200" spc="-5" dirty="0">
                <a:latin typeface="Calibri"/>
                <a:cs typeface="Calibri"/>
              </a:rPr>
              <a:t>given transformation </a:t>
            </a:r>
            <a:r>
              <a:rPr sz="2200" spc="10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the raw </a:t>
            </a:r>
            <a:r>
              <a:rPr sz="2200" spc="-5" dirty="0">
                <a:latin typeface="Calibri"/>
                <a:cs typeface="Calibri"/>
              </a:rPr>
              <a:t>data may not accomplish both linearity and homogeneity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variance.)</a:t>
            </a:r>
            <a:endParaRPr sz="2200" dirty="0">
              <a:latin typeface="Calibri"/>
              <a:cs typeface="Calibri"/>
            </a:endParaRPr>
          </a:p>
          <a:p>
            <a:pPr marL="355600" marR="1627505" indent="-342900">
              <a:lnSpc>
                <a:spcPct val="101800"/>
              </a:lnSpc>
              <a:spcBef>
                <a:spcPts val="1200"/>
              </a:spcBef>
              <a:buSzPct val="90909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Yields more </a:t>
            </a:r>
            <a:r>
              <a:rPr sz="2200" spc="-5" dirty="0">
                <a:latin typeface="Calibri"/>
                <a:cs typeface="Calibri"/>
              </a:rPr>
              <a:t>familiar measures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response variable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5" dirty="0">
                <a:latin typeface="Calibri"/>
                <a:cs typeface="Calibri"/>
              </a:rPr>
              <a:t>data  transformations.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1175"/>
              </a:spcBef>
              <a:buSzPct val="90909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Avoids the </a:t>
            </a:r>
            <a:r>
              <a:rPr sz="2200" spc="-5" dirty="0">
                <a:latin typeface="Calibri"/>
                <a:cs typeface="Calibri"/>
              </a:rPr>
              <a:t>problems associated with transforming 0’s and </a:t>
            </a:r>
            <a:r>
              <a:rPr sz="2200" dirty="0">
                <a:latin typeface="Calibri"/>
                <a:cs typeface="Calibri"/>
              </a:rPr>
              <a:t>1’s. </a:t>
            </a:r>
            <a:r>
              <a:rPr sz="2200" spc="-5" dirty="0">
                <a:latin typeface="Calibri"/>
                <a:cs typeface="Calibri"/>
              </a:rPr>
              <a:t>For example,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logit </a:t>
            </a:r>
            <a:r>
              <a:rPr sz="2200" spc="-5" dirty="0">
                <a:latin typeface="Calibri"/>
                <a:cs typeface="Calibri"/>
              </a:rPr>
              <a:t>transformation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0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can’t be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computed.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SzPct val="90909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Retains 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analysis framework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linear models.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30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Assumptions of </a:t>
            </a:r>
            <a:r>
              <a:rPr spc="-5" dirty="0"/>
              <a:t>generalized linear</a:t>
            </a:r>
            <a:r>
              <a:rPr spc="-4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2438400"/>
            <a:ext cx="8534400" cy="269926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Statistical </a:t>
            </a:r>
            <a:r>
              <a:rPr sz="2800" spc="-5" dirty="0">
                <a:latin typeface="Calibri"/>
                <a:cs typeface="Calibri"/>
              </a:rPr>
              <a:t>independence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points.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Correct specification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link function </a:t>
            </a:r>
            <a:r>
              <a:rPr sz="2800" dirty="0">
                <a:latin typeface="Calibri"/>
                <a:cs typeface="Calibri"/>
              </a:rPr>
              <a:t>for 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variances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residuals </a:t>
            </a:r>
            <a:r>
              <a:rPr sz="2800" spc="-5" dirty="0">
                <a:latin typeface="Calibri"/>
                <a:cs typeface="Calibri"/>
              </a:rPr>
              <a:t>correspond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assumed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link function.  </a:t>
            </a:r>
            <a:r>
              <a:rPr sz="2800" dirty="0">
                <a:latin typeface="Calibri"/>
                <a:cs typeface="Calibri"/>
              </a:rPr>
              <a:t>(A method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deal </a:t>
            </a:r>
            <a:r>
              <a:rPr sz="2800" dirty="0">
                <a:latin typeface="Calibri"/>
                <a:cs typeface="Calibri"/>
              </a:rPr>
              <a:t>with violation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this assumption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shown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below).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 for</a:t>
            </a:r>
            <a:r>
              <a:rPr spc="-100" dirty="0"/>
              <a:t> </a:t>
            </a:r>
            <a:r>
              <a:rPr spc="-5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419" y="1631390"/>
            <a:ext cx="6664959" cy="4713605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35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What is a </a:t>
            </a:r>
            <a:r>
              <a:rPr sz="2200" spc="-5" dirty="0">
                <a:latin typeface="Calibri"/>
                <a:cs typeface="Calibri"/>
              </a:rPr>
              <a:t>generalized linear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Linear </a:t>
            </a:r>
            <a:r>
              <a:rPr sz="2200" spc="-5" dirty="0">
                <a:latin typeface="Calibri"/>
                <a:cs typeface="Calibri"/>
              </a:rPr>
              <a:t>predictors and link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constant (the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proportion)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deviance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spc="-5" dirty="0">
                <a:latin typeface="Calibri"/>
                <a:cs typeface="Calibri"/>
              </a:rPr>
              <a:t>dose-response data using logistic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regression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65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10" dirty="0">
                <a:latin typeface="Calibri"/>
                <a:cs typeface="Calibri"/>
              </a:rPr>
              <a:t>fit </a:t>
            </a:r>
            <a:r>
              <a:rPr sz="2200" spc="-5" dirty="0">
                <a:latin typeface="Calibri"/>
                <a:cs typeface="Calibri"/>
              </a:rPr>
              <a:t>count </a:t>
            </a:r>
            <a:r>
              <a:rPr sz="2200" spc="-10" dirty="0">
                <a:latin typeface="Calibri"/>
                <a:cs typeface="Calibri"/>
              </a:rPr>
              <a:t>data using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log-linear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Advantages and assumptions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glm</a:t>
            </a:r>
            <a:endParaRPr sz="22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1585"/>
              </a:spcBef>
              <a:buFont typeface="Symbol"/>
              <a:buChar char="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Modeling overdispersion (excessive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variance)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SzPct val="81818"/>
              <a:buFont typeface="Symbol"/>
              <a:buChar char="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5" dirty="0">
                <a:latin typeface="Calibri"/>
                <a:cs typeface="Calibri"/>
              </a:rPr>
              <a:t>Modeling contingency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tables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947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When </a:t>
            </a:r>
            <a:r>
              <a:rPr spc="-5" dirty="0">
                <a:latin typeface="Courier New"/>
                <a:cs typeface="Courier New"/>
              </a:rPr>
              <a:t>glm()</a:t>
            </a:r>
            <a:r>
              <a:rPr spc="-1005" dirty="0">
                <a:latin typeface="Courier New"/>
                <a:cs typeface="Courier New"/>
              </a:rPr>
              <a:t> </a:t>
            </a:r>
            <a:r>
              <a:rPr spc="5" dirty="0"/>
              <a:t>is </a:t>
            </a:r>
            <a:r>
              <a:rPr spc="-5" dirty="0"/>
              <a:t>appropriate and </a:t>
            </a:r>
            <a:r>
              <a:rPr dirty="0"/>
              <a:t>when </a:t>
            </a:r>
            <a:r>
              <a:rPr spc="5" dirty="0"/>
              <a:t>it is </a:t>
            </a:r>
            <a:r>
              <a:rPr spc="-5" dirty="0"/>
              <a:t>not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673" y="5988025"/>
            <a:ext cx="9503410" cy="6400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In second case, analyze summary statistic (fraction surviving)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spc="-5" dirty="0">
                <a:latin typeface="Courier New"/>
                <a:cs typeface="Courier New"/>
              </a:rPr>
              <a:t>lm()</a:t>
            </a:r>
            <a:r>
              <a:rPr sz="2000" spc="-5" dirty="0">
                <a:latin typeface="Calibri"/>
                <a:cs typeface="Calibri"/>
              </a:rPr>
              <a:t>. Fitting generalized  linear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mixed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</a:t>
            </a:r>
            <a:r>
              <a:rPr sz="2000" spc="-10" dirty="0">
                <a:latin typeface="Calibri"/>
                <a:cs typeface="Calibri"/>
              </a:rPr>
              <a:t> in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lme4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package using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glmm()</a:t>
            </a:r>
            <a:r>
              <a:rPr sz="2000" spc="-7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375" y="1740218"/>
            <a:ext cx="7956035" cy="3834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03496" y="2120007"/>
            <a:ext cx="5278863" cy="4766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409430" cy="715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Analyzing </a:t>
            </a:r>
            <a:r>
              <a:rPr spc="-10" dirty="0"/>
              <a:t>count </a:t>
            </a:r>
            <a:r>
              <a:rPr dirty="0"/>
              <a:t>data with </a:t>
            </a:r>
            <a:r>
              <a:rPr spc="-5" dirty="0"/>
              <a:t>log-linear</a:t>
            </a:r>
            <a:r>
              <a:rPr spc="-30" dirty="0"/>
              <a:t> </a:t>
            </a:r>
            <a:r>
              <a:rPr dirty="0"/>
              <a:t>regression</a:t>
            </a: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2200" b="0" dirty="0">
                <a:latin typeface="Calibri"/>
                <a:cs typeface="Calibri"/>
              </a:rPr>
              <a:t>Estimate mean </a:t>
            </a:r>
            <a:r>
              <a:rPr sz="2200" b="0" spc="-5" dirty="0">
                <a:latin typeface="Calibri"/>
                <a:cs typeface="Calibri"/>
              </a:rPr>
              <a:t>number </a:t>
            </a:r>
            <a:r>
              <a:rPr sz="2200" b="0" spc="5" dirty="0">
                <a:latin typeface="Calibri"/>
                <a:cs typeface="Calibri"/>
              </a:rPr>
              <a:t>of </a:t>
            </a:r>
            <a:r>
              <a:rPr sz="2200" b="0" spc="-5" dirty="0">
                <a:latin typeface="Calibri"/>
                <a:cs typeface="Calibri"/>
              </a:rPr>
              <a:t>offspring fledged </a:t>
            </a:r>
            <a:r>
              <a:rPr sz="2200" b="0" spc="-15" dirty="0">
                <a:latin typeface="Calibri"/>
                <a:cs typeface="Calibri"/>
              </a:rPr>
              <a:t>by </a:t>
            </a:r>
            <a:r>
              <a:rPr sz="2200" b="0" spc="-5" dirty="0">
                <a:latin typeface="Calibri"/>
                <a:cs typeface="Calibri"/>
              </a:rPr>
              <a:t>female </a:t>
            </a:r>
            <a:r>
              <a:rPr sz="2200" b="0" dirty="0">
                <a:latin typeface="Calibri"/>
                <a:cs typeface="Calibri"/>
              </a:rPr>
              <a:t>song </a:t>
            </a:r>
            <a:r>
              <a:rPr sz="2200" b="0" spc="-5" dirty="0">
                <a:latin typeface="Calibri"/>
                <a:cs typeface="Calibri"/>
              </a:rPr>
              <a:t>sparrows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4153916"/>
            <a:ext cx="233997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sz="1200" spc="-5" dirty="0">
                <a:latin typeface="Calibri"/>
                <a:cs typeface="Calibri"/>
                <a:hlinkClick r:id="rId3"/>
              </a:rPr>
              <a:t>http://commons.wikimedia.org/wiki/ </a:t>
            </a:r>
            <a:r>
              <a:rPr sz="1200" spc="-5" dirty="0">
                <a:latin typeface="Calibri"/>
                <a:cs typeface="Calibri"/>
              </a:rPr>
              <a:t> File:Song_Sparrow-27527-2.jpg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858004"/>
            <a:ext cx="4771389" cy="1714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Linear model </a:t>
            </a:r>
            <a:r>
              <a:rPr sz="2200" spc="-5" dirty="0">
                <a:latin typeface="Calibri"/>
                <a:cs typeface="Calibri"/>
              </a:rPr>
              <a:t>assumptions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are discrete </a:t>
            </a:r>
            <a:r>
              <a:rPr sz="2200" spc="-5" dirty="0">
                <a:latin typeface="Calibri"/>
                <a:cs typeface="Calibri"/>
              </a:rPr>
              <a:t>counts (non-</a:t>
            </a:r>
            <a:r>
              <a:rPr lang="en-US" sz="2200" spc="-5" dirty="0">
                <a:latin typeface="Calibri"/>
                <a:cs typeface="Calibri"/>
              </a:rPr>
              <a:t>Gaussian</a:t>
            </a:r>
            <a:r>
              <a:rPr sz="2200" spc="-5" dirty="0">
                <a:latin typeface="Calibri"/>
                <a:cs typeface="Calibri"/>
              </a:rPr>
              <a:t>).  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Variance increases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1370" y="1874620"/>
            <a:ext cx="3073400" cy="2311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67920" y="2057400"/>
            <a:ext cx="5278863" cy="4766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1371600"/>
            <a:ext cx="10448609" cy="346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2200" b="0" spc="-5" dirty="0">
                <a:latin typeface="Calibri"/>
                <a:cs typeface="Calibri"/>
              </a:rPr>
              <a:t>Estimate </a:t>
            </a:r>
            <a:r>
              <a:rPr sz="2200" b="0" dirty="0">
                <a:latin typeface="Calibri"/>
                <a:cs typeface="Calibri"/>
              </a:rPr>
              <a:t>mean </a:t>
            </a:r>
            <a:r>
              <a:rPr sz="2200" b="0" spc="-5" dirty="0">
                <a:latin typeface="Calibri"/>
                <a:cs typeface="Calibri"/>
              </a:rPr>
              <a:t>number </a:t>
            </a:r>
            <a:r>
              <a:rPr sz="2200" b="0" spc="5" dirty="0">
                <a:latin typeface="Calibri"/>
                <a:cs typeface="Calibri"/>
              </a:rPr>
              <a:t>of </a:t>
            </a:r>
            <a:r>
              <a:rPr sz="2200" b="0" spc="-5" dirty="0">
                <a:latin typeface="Calibri"/>
                <a:cs typeface="Calibri"/>
              </a:rPr>
              <a:t>offspring </a:t>
            </a:r>
            <a:r>
              <a:rPr sz="2200" b="0" dirty="0">
                <a:latin typeface="Calibri"/>
                <a:cs typeface="Calibri"/>
              </a:rPr>
              <a:t>fledged </a:t>
            </a:r>
            <a:r>
              <a:rPr sz="2200" b="0" spc="-15" dirty="0">
                <a:latin typeface="Calibri"/>
                <a:cs typeface="Calibri"/>
              </a:rPr>
              <a:t>by </a:t>
            </a:r>
            <a:r>
              <a:rPr sz="2200" b="0" spc="-5" dirty="0">
                <a:latin typeface="Calibri"/>
                <a:cs typeface="Calibri"/>
              </a:rPr>
              <a:t>female </a:t>
            </a:r>
            <a:r>
              <a:rPr sz="2200" b="0" dirty="0">
                <a:latin typeface="Calibri"/>
                <a:cs typeface="Calibri"/>
              </a:rPr>
              <a:t>song </a:t>
            </a:r>
            <a:r>
              <a:rPr sz="2200" b="0" spc="-5" dirty="0">
                <a:latin typeface="Calibri"/>
                <a:cs typeface="Calibri"/>
              </a:rPr>
              <a:t>sparrows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2099563"/>
            <a:ext cx="4434205" cy="44684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Linear model </a:t>
            </a:r>
            <a:r>
              <a:rPr sz="2200" spc="-5" dirty="0">
                <a:latin typeface="Calibri"/>
                <a:cs typeface="Calibri"/>
              </a:rPr>
              <a:t>assumptions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are discrete </a:t>
            </a:r>
            <a:r>
              <a:rPr sz="2200" spc="-5" dirty="0">
                <a:latin typeface="Calibri"/>
                <a:cs typeface="Calibri"/>
              </a:rPr>
              <a:t>counts (non-normal).  Variance increases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mean.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Two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lang="en-US" sz="2200" spc="-15" dirty="0">
                <a:latin typeface="Calibri"/>
                <a:cs typeface="Calibri"/>
              </a:rPr>
              <a:t>possible </a:t>
            </a:r>
            <a:r>
              <a:rPr sz="2200" spc="-5" dirty="0">
                <a:latin typeface="Calibri"/>
                <a:cs typeface="Calibri"/>
              </a:rPr>
              <a:t>solutions:</a:t>
            </a:r>
            <a:endParaRPr sz="2200" dirty="0">
              <a:latin typeface="Calibri"/>
              <a:cs typeface="Calibri"/>
            </a:endParaRPr>
          </a:p>
          <a:p>
            <a:pPr marL="289560" indent="-27749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290195" algn="l"/>
              </a:tabLst>
            </a:pPr>
            <a:r>
              <a:rPr sz="2200" b="1" spc="-5" dirty="0">
                <a:latin typeface="Calibri"/>
                <a:cs typeface="Calibri"/>
              </a:rPr>
              <a:t>Transform data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i="1" spc="5" dirty="0">
                <a:latin typeface="Calibri"/>
                <a:cs typeface="Calibri"/>
              </a:rPr>
              <a:t>X’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log(</a:t>
            </a:r>
            <a:r>
              <a:rPr sz="2200" i="1" spc="-5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1)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200" dirty="0">
              <a:latin typeface="Calibri"/>
              <a:cs typeface="Calibri"/>
            </a:endParaRPr>
          </a:p>
          <a:p>
            <a:pPr marL="12700" marR="575310">
              <a:lnSpc>
                <a:spcPct val="101800"/>
              </a:lnSpc>
              <a:spcBef>
                <a:spcPts val="5"/>
              </a:spcBef>
              <a:tabLst>
                <a:tab pos="290195" algn="l"/>
              </a:tabLst>
            </a:pPr>
            <a:r>
              <a:rPr lang="en-US" sz="2200" b="1" spc="-5" dirty="0">
                <a:latin typeface="Calibri"/>
                <a:cs typeface="Calibri"/>
              </a:rPr>
              <a:t>2. </a:t>
            </a:r>
            <a:r>
              <a:rPr sz="2200" b="1" spc="-5" dirty="0">
                <a:latin typeface="Calibri"/>
                <a:cs typeface="Calibri"/>
              </a:rPr>
              <a:t>Generalized linear model.  </a:t>
            </a:r>
            <a:r>
              <a:rPr sz="2200" b="1" dirty="0">
                <a:latin typeface="Calibri"/>
                <a:cs typeface="Calibri"/>
              </a:rPr>
              <a:t>Poisson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be  appropriate for error distribution.  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75310">
              <a:lnSpc>
                <a:spcPct val="101800"/>
              </a:lnSpc>
              <a:spcBef>
                <a:spcPts val="5"/>
              </a:spcBef>
              <a:buAutoNum type="arabicPeriod"/>
              <a:tabLst>
                <a:tab pos="290195" algn="l"/>
              </a:tabLst>
            </a:pPr>
            <a:endParaRPr lang="en-US" sz="2200" spc="-5" dirty="0">
              <a:latin typeface="Calibri"/>
              <a:cs typeface="Calibri"/>
            </a:endParaRPr>
          </a:p>
          <a:p>
            <a:pPr marL="12700" marR="575310">
              <a:lnSpc>
                <a:spcPct val="101800"/>
              </a:lnSpc>
              <a:spcBef>
                <a:spcPts val="5"/>
              </a:spcBef>
              <a:tabLst>
                <a:tab pos="290195" algn="l"/>
              </a:tabLst>
            </a:pP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try </a:t>
            </a:r>
            <a:r>
              <a:rPr sz="2200" spc="-5" dirty="0">
                <a:latin typeface="Calibri"/>
                <a:cs typeface="Calibri"/>
              </a:rPr>
              <a:t>log link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DCA6F-F748-425A-B68F-6A82418422B5}"/>
              </a:ext>
            </a:extLst>
          </p:cNvPr>
          <p:cNvSpPr txBox="1"/>
          <p:nvPr/>
        </p:nvSpPr>
        <p:spPr>
          <a:xfrm>
            <a:off x="609600" y="432224"/>
            <a:ext cx="8610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Example 3: </a:t>
            </a:r>
            <a:r>
              <a:rPr lang="en-GB" sz="2400" b="1" spc="-5" dirty="0" err="1"/>
              <a:t>Analyzing</a:t>
            </a:r>
            <a:r>
              <a:rPr lang="en-GB" sz="2400" b="1" spc="-5" dirty="0"/>
              <a:t> </a:t>
            </a:r>
            <a:r>
              <a:rPr lang="en-GB" sz="2400" b="1" spc="-10" dirty="0"/>
              <a:t>count </a:t>
            </a:r>
            <a:r>
              <a:rPr lang="en-GB" sz="2400" b="1" dirty="0"/>
              <a:t>data with </a:t>
            </a:r>
            <a:r>
              <a:rPr lang="en-GB" sz="2400" b="1" spc="-5" dirty="0"/>
              <a:t>log-linear</a:t>
            </a:r>
            <a:r>
              <a:rPr lang="en-GB" sz="2400" b="1" spc="-25" dirty="0"/>
              <a:t> </a:t>
            </a:r>
            <a:r>
              <a:rPr lang="en-GB" sz="2400" b="1" dirty="0"/>
              <a:t>regression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428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Analyzing </a:t>
            </a:r>
            <a:r>
              <a:rPr spc="-10" dirty="0"/>
              <a:t>count </a:t>
            </a:r>
            <a:r>
              <a:rPr dirty="0"/>
              <a:t>data with </a:t>
            </a:r>
            <a:r>
              <a:rPr spc="-5" dirty="0"/>
              <a:t>log-linear</a:t>
            </a:r>
            <a:r>
              <a:rPr spc="-45" dirty="0"/>
              <a:t> </a:t>
            </a:r>
            <a:r>
              <a:rPr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9523095" cy="3470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Log-linear regression </a:t>
            </a:r>
            <a:r>
              <a:rPr sz="2200" spc="-5" dirty="0">
                <a:latin typeface="Calibri"/>
                <a:cs typeface="Calibri"/>
              </a:rPr>
              <a:t>(a.k.a. </a:t>
            </a:r>
            <a:r>
              <a:rPr sz="2200" dirty="0">
                <a:latin typeface="Calibri"/>
                <a:cs typeface="Calibri"/>
              </a:rPr>
              <a:t>Poisson </a:t>
            </a:r>
            <a:r>
              <a:rPr sz="2200" spc="-5" dirty="0">
                <a:latin typeface="Calibri"/>
                <a:cs typeface="Calibri"/>
              </a:rPr>
              <a:t>regression)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log </a:t>
            </a:r>
            <a:r>
              <a:rPr sz="2200" spc="-5" dirty="0">
                <a:latin typeface="Calibri"/>
                <a:cs typeface="Calibri"/>
              </a:rPr>
              <a:t>link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tabLst>
                <a:tab pos="1929130" algn="l"/>
              </a:tabLst>
            </a:pPr>
            <a:r>
              <a:rPr sz="2400" spc="10" dirty="0">
                <a:latin typeface="Cambria Math"/>
                <a:cs typeface="Cambria Math"/>
              </a:rPr>
              <a:t>log(𝜇)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𝜂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2400" spc="-215" dirty="0">
                <a:latin typeface="Cambria Math"/>
                <a:cs typeface="Cambria Math"/>
              </a:rPr>
              <a:t>𝛽</a:t>
            </a:r>
            <a:r>
              <a:rPr sz="2625" spc="-322" baseline="-15873" dirty="0">
                <a:latin typeface="Cambria Math"/>
                <a:cs typeface="Cambria Math"/>
              </a:rPr>
              <a:t>+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150" dirty="0">
                <a:latin typeface="Cambria Math"/>
                <a:cs typeface="Cambria Math"/>
              </a:rPr>
              <a:t>𝛽</a:t>
            </a:r>
            <a:r>
              <a:rPr sz="2625" spc="225" baseline="-15873" dirty="0">
                <a:latin typeface="Cambria Math"/>
                <a:cs typeface="Cambria Math"/>
              </a:rPr>
              <a:t>-</a:t>
            </a:r>
            <a:r>
              <a:rPr sz="2400" spc="150" dirty="0">
                <a:latin typeface="Cambria Math"/>
                <a:cs typeface="Cambria Math"/>
              </a:rPr>
              <a:t>𝑋</a:t>
            </a:r>
            <a:r>
              <a:rPr sz="2625" spc="225" baseline="-15873" dirty="0">
                <a:latin typeface="Cambria Math"/>
                <a:cs typeface="Cambria Math"/>
              </a:rPr>
              <a:t>-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45" dirty="0">
                <a:latin typeface="Cambria Math"/>
                <a:cs typeface="Cambria Math"/>
              </a:rPr>
              <a:t>𝛽</a:t>
            </a:r>
            <a:r>
              <a:rPr sz="2625" spc="67" baseline="-15873" dirty="0">
                <a:latin typeface="Cambria Math"/>
                <a:cs typeface="Cambria Math"/>
              </a:rPr>
              <a:t>/</a:t>
            </a:r>
            <a:r>
              <a:rPr sz="2400" spc="45" dirty="0">
                <a:latin typeface="Cambria Math"/>
                <a:cs typeface="Cambria Math"/>
              </a:rPr>
              <a:t>𝑋</a:t>
            </a:r>
            <a:r>
              <a:rPr sz="2625" spc="67" baseline="-15873" dirty="0">
                <a:latin typeface="Cambria Math"/>
                <a:cs typeface="Cambria Math"/>
              </a:rPr>
              <a:t>/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⋯</a:t>
            </a:r>
          </a:p>
          <a:p>
            <a:pPr marL="76200" marR="68580">
              <a:lnSpc>
                <a:spcPts val="5350"/>
              </a:lnSpc>
              <a:spcBef>
                <a:spcPts val="735"/>
              </a:spcBef>
            </a:pPr>
            <a:r>
              <a:rPr sz="2400" dirty="0">
                <a:latin typeface="Cambria Math"/>
                <a:cs typeface="Cambria Math"/>
              </a:rPr>
              <a:t>𝜂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variable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 scale (here,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group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log scale).  </a:t>
            </a:r>
            <a:r>
              <a:rPr sz="2200" dirty="0">
                <a:latin typeface="Calibri"/>
                <a:cs typeface="Calibri"/>
              </a:rPr>
              <a:t>Year is a </a:t>
            </a:r>
            <a:r>
              <a:rPr sz="2200" spc="-5" dirty="0">
                <a:latin typeface="Calibri"/>
                <a:cs typeface="Calibri"/>
              </a:rPr>
              <a:t>categorical variable. So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analogous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single </a:t>
            </a:r>
            <a:r>
              <a:rPr sz="2200" dirty="0">
                <a:latin typeface="Calibri"/>
                <a:cs typeface="Calibri"/>
              </a:rPr>
              <a:t>factor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ANOVA.</a:t>
            </a:r>
            <a:endParaRPr sz="2200" dirty="0">
              <a:latin typeface="Calibri"/>
              <a:cs typeface="Calibri"/>
            </a:endParaRPr>
          </a:p>
          <a:p>
            <a:pPr marL="76200" marR="1047750">
              <a:lnSpc>
                <a:spcPct val="101800"/>
              </a:lnSpc>
              <a:spcBef>
                <a:spcPts val="2060"/>
              </a:spcBef>
            </a:pPr>
            <a:r>
              <a:rPr sz="2200" spc="-5" dirty="0">
                <a:latin typeface="Calibri"/>
                <a:cs typeface="Calibri"/>
              </a:rPr>
              <a:t>Categorical </a:t>
            </a:r>
            <a:r>
              <a:rPr sz="2200" dirty="0">
                <a:latin typeface="Calibri"/>
                <a:cs typeface="Calibri"/>
              </a:rPr>
              <a:t>variables are modeled in R </a:t>
            </a:r>
            <a:r>
              <a:rPr sz="2200" spc="-5" dirty="0">
                <a:latin typeface="Calibri"/>
                <a:cs typeface="Calibri"/>
              </a:rPr>
              <a:t>using “dummy” </a:t>
            </a:r>
            <a:r>
              <a:rPr sz="2200" dirty="0">
                <a:latin typeface="Calibri"/>
                <a:cs typeface="Calibri"/>
              </a:rPr>
              <a:t>indicator </a:t>
            </a:r>
            <a:r>
              <a:rPr sz="2200" spc="-5" dirty="0">
                <a:latin typeface="Calibri"/>
                <a:cs typeface="Calibri"/>
              </a:rPr>
              <a:t>variables,  </a:t>
            </a:r>
            <a:r>
              <a:rPr sz="2200" dirty="0">
                <a:latin typeface="Calibri"/>
                <a:cs typeface="Calibri"/>
              </a:rPr>
              <a:t>as with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84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summary()</a:t>
            </a:r>
            <a:r>
              <a:rPr spc="-940" dirty="0">
                <a:latin typeface="Courier New"/>
                <a:cs typeface="Courier New"/>
              </a:rPr>
              <a:t> </a:t>
            </a:r>
            <a:r>
              <a:rPr dirty="0"/>
              <a:t>for </a:t>
            </a:r>
            <a:r>
              <a:rPr spc="-5" dirty="0"/>
              <a:t>estimation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92427"/>
            <a:ext cx="9245600" cy="9779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7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glm(noffspring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year, family=poisson(link="log"))  </a:t>
            </a: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2192020">
              <a:lnSpc>
                <a:spcPts val="2385"/>
              </a:lnSpc>
            </a:pPr>
            <a:r>
              <a:rPr sz="2200" spc="-5" dirty="0">
                <a:latin typeface="Courier New"/>
                <a:cs typeface="Courier New"/>
              </a:rPr>
              <a:t>Estimate Std. Error </a:t>
            </a:r>
            <a:r>
              <a:rPr sz="2200" dirty="0">
                <a:latin typeface="Courier New"/>
                <a:cs typeface="Courier New"/>
              </a:rPr>
              <a:t>z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Pr(&gt;|z|)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2400728"/>
          <a:ext cx="8783319" cy="151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6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(Intercept)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0.24116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0.26726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0.902</a:t>
                      </a:r>
                      <a:r>
                        <a:rPr sz="2200" strike="sngStrike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0.366872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1.03977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0.31497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3.301</a:t>
                      </a:r>
                      <a:r>
                        <a:rPr sz="2200" strike="sngStrike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0.000963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***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0.96665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0.28796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3.357</a:t>
                      </a:r>
                      <a:r>
                        <a:rPr sz="2200" strike="sngStrike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0.000788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***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0.97700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0.28013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3.488</a:t>
                      </a:r>
                      <a:r>
                        <a:rPr sz="2200" strike="sngStrike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0.000487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***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year1979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0.03572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0.29277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0.122</a:t>
                      </a:r>
                      <a:r>
                        <a:rPr sz="2200" strike="sngStrike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0.902898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4175252"/>
            <a:ext cx="9244330" cy="2401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(Dispersion parameter for poisson family taken to be</a:t>
            </a:r>
            <a:r>
              <a:rPr sz="2200" spc="-6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1)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Numbers in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red </a:t>
            </a:r>
            <a:r>
              <a:rPr sz="2200" dirty="0">
                <a:latin typeface="Calibri"/>
                <a:cs typeface="Calibri"/>
              </a:rPr>
              <a:t>are the parameter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</a:t>
            </a:r>
            <a:r>
              <a:rPr sz="2200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scale</a:t>
            </a:r>
            <a:r>
              <a:rPr sz="2200" dirty="0">
                <a:latin typeface="Calibri"/>
                <a:cs typeface="Calibri"/>
              </a:rPr>
              <a:t>.</a:t>
            </a:r>
          </a:p>
          <a:p>
            <a:pPr marL="12700" marR="104139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Intercept </a:t>
            </a:r>
            <a:r>
              <a:rPr sz="2200" spc="-5" dirty="0">
                <a:latin typeface="Calibri"/>
                <a:cs typeface="Calibri"/>
              </a:rPr>
              <a:t>refers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5" dirty="0">
                <a:latin typeface="Calibri"/>
                <a:cs typeface="Calibri"/>
              </a:rPr>
              <a:t>mean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first </a:t>
            </a:r>
            <a:r>
              <a:rPr sz="2200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(1975) and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coefficients 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differences between each </a:t>
            </a:r>
            <a:r>
              <a:rPr sz="2200" dirty="0">
                <a:latin typeface="Calibri"/>
                <a:cs typeface="Calibri"/>
              </a:rPr>
              <a:t>given </a:t>
            </a:r>
            <a:r>
              <a:rPr sz="2200" spc="-5" dirty="0">
                <a:latin typeface="Calibri"/>
                <a:cs typeface="Calibri"/>
              </a:rPr>
              <a:t>group (year) and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first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Dispersion parameter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1 states </a:t>
            </a:r>
            <a:r>
              <a:rPr sz="2200" spc="-5" dirty="0">
                <a:latin typeface="Calibri"/>
                <a:cs typeface="Calibri"/>
              </a:rPr>
              <a:t>assumption that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every year,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variance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mean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354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Predicted </a:t>
            </a:r>
            <a:r>
              <a:rPr spc="-5" dirty="0"/>
              <a:t>values </a:t>
            </a:r>
            <a:r>
              <a:rPr spc="-10" dirty="0"/>
              <a:t>on </a:t>
            </a:r>
            <a:r>
              <a:rPr spc="-5" dirty="0"/>
              <a:t>the transformed</a:t>
            </a:r>
            <a:r>
              <a:rPr spc="-20" dirty="0"/>
              <a:t> </a:t>
            </a:r>
            <a:r>
              <a:rPr dirty="0"/>
              <a:t>scale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9860"/>
            <a:ext cx="4362450" cy="44557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82245" algn="just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Predicted values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transformed  </a:t>
            </a:r>
            <a:r>
              <a:rPr sz="2200" dirty="0">
                <a:latin typeface="Calibri"/>
                <a:cs typeface="Calibri"/>
              </a:rPr>
              <a:t>(log) </a:t>
            </a:r>
            <a:r>
              <a:rPr sz="2200" spc="-10" dirty="0">
                <a:latin typeface="Calibri"/>
                <a:cs typeface="Calibri"/>
              </a:rPr>
              <a:t>scale: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predict(z)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ourier New"/>
              <a:cs typeface="Courier New"/>
            </a:endParaRPr>
          </a:p>
          <a:p>
            <a:pPr marL="12700" marR="68580" algn="just">
              <a:lnSpc>
                <a:spcPct val="101400"/>
              </a:lnSpc>
            </a:pPr>
            <a:r>
              <a:rPr sz="2200" spc="-5" dirty="0">
                <a:latin typeface="Courier New"/>
                <a:cs typeface="Courier New"/>
              </a:rPr>
              <a:t>visreg(z) </a:t>
            </a: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10" dirty="0">
                <a:latin typeface="Courier New"/>
                <a:cs typeface="Courier New"/>
              </a:rPr>
              <a:t>predict</a:t>
            </a:r>
            <a:r>
              <a:rPr sz="2200" spc="-8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plot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predicted </a:t>
            </a:r>
            <a:r>
              <a:rPr sz="2200" dirty="0">
                <a:latin typeface="Calibri"/>
                <a:cs typeface="Calibri"/>
              </a:rPr>
              <a:t>values, with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confidence  limits,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this transformed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“data points”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this  scale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just the </a:t>
            </a:r>
            <a:r>
              <a:rPr sz="2200" spc="-5" dirty="0">
                <a:latin typeface="Calibri"/>
                <a:cs typeface="Calibri"/>
              </a:rPr>
              <a:t>transformed  data (we </a:t>
            </a:r>
            <a:r>
              <a:rPr sz="2200" spc="-10" dirty="0">
                <a:latin typeface="Calibri"/>
                <a:cs typeface="Calibri"/>
              </a:rPr>
              <a:t>can’t </a:t>
            </a:r>
            <a:r>
              <a:rPr sz="2200" spc="-5" dirty="0">
                <a:latin typeface="Calibri"/>
                <a:cs typeface="Calibri"/>
              </a:rPr>
              <a:t>take log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0). </a:t>
            </a:r>
            <a:r>
              <a:rPr sz="2200" dirty="0">
                <a:latin typeface="Calibri"/>
                <a:cs typeface="Calibri"/>
              </a:rPr>
              <a:t>Instead, 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94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creates </a:t>
            </a:r>
            <a:r>
              <a:rPr sz="2200" spc="-5" dirty="0">
                <a:latin typeface="Calibri"/>
                <a:cs typeface="Calibri"/>
              </a:rPr>
              <a:t>“working” </a:t>
            </a:r>
            <a:r>
              <a:rPr sz="2200" dirty="0">
                <a:latin typeface="Calibri"/>
                <a:cs typeface="Calibri"/>
              </a:rPr>
              <a:t>values to </a:t>
            </a:r>
            <a:r>
              <a:rPr sz="2200" spc="-5" dirty="0">
                <a:latin typeface="Calibri"/>
                <a:cs typeface="Calibri"/>
              </a:rPr>
              <a:t>fit  </a:t>
            </a:r>
            <a:r>
              <a:rPr sz="2200" dirty="0">
                <a:latin typeface="Calibri"/>
                <a:cs typeface="Calibri"/>
              </a:rPr>
              <a:t>the model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5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transformed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8586" y="2128918"/>
            <a:ext cx="5441115" cy="4913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496" y="1582421"/>
            <a:ext cx="6050280" cy="548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726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Predicted </a:t>
            </a:r>
            <a:r>
              <a:rPr spc="-5" dirty="0"/>
              <a:t>values </a:t>
            </a:r>
            <a:r>
              <a:rPr spc="-10" dirty="0"/>
              <a:t>on </a:t>
            </a:r>
            <a:r>
              <a:rPr spc="-5" dirty="0"/>
              <a:t>the original</a:t>
            </a:r>
            <a:r>
              <a:rPr dirty="0"/>
              <a:t> </a:t>
            </a:r>
            <a:r>
              <a:rPr spc="-5" dirty="0"/>
              <a:t>scale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019" y="1419860"/>
            <a:ext cx="4083050" cy="51532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ts val="2555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Predicted values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scale:</a:t>
            </a:r>
            <a:endParaRPr sz="2200" dirty="0">
              <a:latin typeface="Calibri"/>
              <a:cs typeface="Calibri"/>
            </a:endParaRPr>
          </a:p>
          <a:p>
            <a:pPr marL="63500">
              <a:lnSpc>
                <a:spcPts val="2555"/>
              </a:lnSpc>
            </a:pPr>
            <a:r>
              <a:rPr sz="2200" spc="-10" dirty="0">
                <a:latin typeface="Courier New"/>
                <a:cs typeface="Courier New"/>
              </a:rPr>
              <a:t>fitted.values(z)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 dirty="0">
              <a:latin typeface="Courier New"/>
              <a:cs typeface="Courier New"/>
            </a:endParaRPr>
          </a:p>
          <a:p>
            <a:pPr marL="63500" marR="55880">
              <a:lnSpc>
                <a:spcPct val="101400"/>
              </a:lnSpc>
              <a:spcBef>
                <a:spcPts val="2620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63500" marR="55880">
              <a:lnSpc>
                <a:spcPct val="101400"/>
              </a:lnSpc>
              <a:spcBef>
                <a:spcPts val="2620"/>
              </a:spcBef>
            </a:pPr>
            <a:r>
              <a:rPr sz="2200" spc="-5" dirty="0">
                <a:latin typeface="Calibri"/>
                <a:cs typeface="Calibri"/>
              </a:rPr>
              <a:t>plotted </a:t>
            </a:r>
            <a:r>
              <a:rPr sz="2200" dirty="0">
                <a:latin typeface="Calibri"/>
                <a:cs typeface="Calibri"/>
              </a:rPr>
              <a:t>here </a:t>
            </a:r>
            <a:r>
              <a:rPr sz="2200" spc="-5" dirty="0">
                <a:latin typeface="Calibri"/>
                <a:cs typeface="Calibri"/>
              </a:rPr>
              <a:t>using  </a:t>
            </a:r>
            <a:r>
              <a:rPr sz="2200" spc="-5" dirty="0">
                <a:latin typeface="Courier New"/>
                <a:cs typeface="Courier New"/>
              </a:rPr>
              <a:t>visreg()</a:t>
            </a:r>
            <a:r>
              <a:rPr sz="2200" spc="-855" dirty="0">
                <a:latin typeface="Courier New"/>
                <a:cs typeface="Courier New"/>
              </a:rPr>
              <a:t> </a:t>
            </a:r>
            <a:r>
              <a:rPr lang="en-US" sz="2200" spc="-5" dirty="0">
                <a:latin typeface="Calibri"/>
                <a:cs typeface="Calibri"/>
              </a:rPr>
              <a:t>with</a:t>
            </a:r>
            <a:r>
              <a:rPr sz="2200" spc="-5" dirty="0">
                <a:latin typeface="Calibri"/>
                <a:cs typeface="Calibri"/>
              </a:rPr>
              <a:t> superimposed </a:t>
            </a:r>
            <a:r>
              <a:rPr lang="en-US" sz="2200" spc="-5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riginal data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points.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63500" marR="266065" algn="just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Note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dirty="0">
                <a:latin typeface="Calibri"/>
                <a:cs typeface="Calibri"/>
              </a:rPr>
              <a:t>values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aren’t  the means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63500" marR="199390" algn="just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Fitted values </a:t>
            </a:r>
            <a:r>
              <a:rPr sz="2200" spc="-10" dirty="0">
                <a:latin typeface="Calibri"/>
                <a:cs typeface="Calibri"/>
              </a:rPr>
              <a:t>are the </a:t>
            </a:r>
            <a:r>
              <a:rPr sz="2200" spc="-5" dirty="0">
                <a:latin typeface="Calibri"/>
                <a:cs typeface="Calibri"/>
              </a:rPr>
              <a:t>transformed  </a:t>
            </a:r>
            <a:r>
              <a:rPr sz="2200" dirty="0">
                <a:latin typeface="Calibri"/>
                <a:cs typeface="Calibri"/>
              </a:rPr>
              <a:t>means </a:t>
            </a:r>
            <a:r>
              <a:rPr sz="2200" spc="-5" dirty="0">
                <a:latin typeface="Calibri"/>
                <a:cs typeface="Calibri"/>
              </a:rPr>
              <a:t>estimated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dirty="0">
                <a:latin typeface="Calibri"/>
                <a:cs typeface="Calibri"/>
              </a:rPr>
              <a:t>scale  (geometric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means).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A42E2-F130-48FC-9846-7831D4F04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362200"/>
            <a:ext cx="2042512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80"/>
            <a:ext cx="9088120" cy="2379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Calibri"/>
                <a:cs typeface="Calibri"/>
              </a:rPr>
              <a:t>Use </a:t>
            </a:r>
            <a:r>
              <a:rPr sz="2200" b="1" spc="-5" dirty="0">
                <a:latin typeface="Courier New"/>
                <a:cs typeface="Courier New"/>
              </a:rPr>
              <a:t>emmeans()</a:t>
            </a:r>
            <a:r>
              <a:rPr sz="2200" b="1" spc="-8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-10" dirty="0">
                <a:latin typeface="Calibri"/>
                <a:cs typeface="Calibri"/>
              </a:rPr>
              <a:t>obtain </a:t>
            </a:r>
            <a:r>
              <a:rPr sz="2200" b="1" spc="-5" dirty="0">
                <a:latin typeface="Calibri"/>
                <a:cs typeface="Calibri"/>
              </a:rPr>
              <a:t>model predicted </a:t>
            </a:r>
            <a:r>
              <a:rPr sz="2200" b="1" dirty="0">
                <a:latin typeface="Calibri"/>
                <a:cs typeface="Calibri"/>
              </a:rPr>
              <a:t>values </a:t>
            </a:r>
            <a:r>
              <a:rPr sz="2200" b="1" spc="-5" dirty="0">
                <a:latin typeface="Calibri"/>
                <a:cs typeface="Calibri"/>
              </a:rPr>
              <a:t>on original scale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ourier New"/>
                <a:cs typeface="Courier New"/>
              </a:rPr>
              <a:t>emmeans(z, "year", type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"response")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5" dirty="0">
                <a:latin typeface="Calibri"/>
                <a:cs typeface="Calibri"/>
              </a:rPr>
              <a:t>model-fitted predicted values and approximate </a:t>
            </a:r>
            <a:r>
              <a:rPr sz="2200" dirty="0">
                <a:latin typeface="Calibri"/>
                <a:cs typeface="Calibri"/>
              </a:rPr>
              <a:t>95% </a:t>
            </a:r>
            <a:r>
              <a:rPr sz="2200" spc="-5" dirty="0">
                <a:latin typeface="Calibri"/>
                <a:cs typeface="Calibri"/>
              </a:rPr>
              <a:t>confidence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intervals.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452755" algn="ctr">
              <a:lnSpc>
                <a:spcPct val="100000"/>
              </a:lnSpc>
              <a:tabLst>
                <a:tab pos="1775460" algn="l"/>
                <a:tab pos="3147060" algn="l"/>
                <a:tab pos="4183379" algn="l"/>
                <a:tab pos="4723130" algn="l"/>
                <a:tab pos="6341745" algn="l"/>
              </a:tabLst>
            </a:pPr>
            <a:r>
              <a:rPr sz="2200" b="1" dirty="0">
                <a:latin typeface="Calibri"/>
                <a:cs typeface="Calibri"/>
              </a:rPr>
              <a:t>year	rate	</a:t>
            </a:r>
            <a:r>
              <a:rPr sz="2200" b="1" spc="5" dirty="0">
                <a:latin typeface="Calibri"/>
                <a:cs typeface="Calibri"/>
              </a:rPr>
              <a:t>SE	</a:t>
            </a:r>
            <a:r>
              <a:rPr sz="2200" b="1" spc="-5" dirty="0">
                <a:latin typeface="Calibri"/>
                <a:cs typeface="Calibri"/>
              </a:rPr>
              <a:t>df	asymp.LCL	</a:t>
            </a:r>
            <a:r>
              <a:rPr sz="2200" b="1" dirty="0">
                <a:latin typeface="Calibri"/>
                <a:cs typeface="Calibri"/>
              </a:rPr>
              <a:t>asymp.UCL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276" y="3090672"/>
          <a:ext cx="7313929" cy="1709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590">
                <a:tc>
                  <a:txBody>
                    <a:bodyPr/>
                    <a:lstStyle/>
                    <a:p>
                      <a:pPr marL="74295">
                        <a:lnSpc>
                          <a:spcPts val="257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1975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575"/>
                        </a:lnSpc>
                        <a:tabLst>
                          <a:tab pos="1197610" algn="l"/>
                          <a:tab pos="2538730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7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6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0.7537770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2.148957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51">
                <a:tc>
                  <a:txBody>
                    <a:bodyPr/>
                    <a:lstStyle/>
                    <a:p>
                      <a:pPr marL="74295">
                        <a:lnSpc>
                          <a:spcPts val="252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1976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525"/>
                        </a:lnSpc>
                        <a:tabLst>
                          <a:tab pos="1197610" algn="l"/>
                          <a:tab pos="2538730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2.5967825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2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4.990791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1977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540"/>
                        </a:lnSpc>
                        <a:tabLst>
                          <a:tab pos="1197610" algn="l"/>
                          <a:tab pos="2538730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4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2.7119865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4.128614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1978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540"/>
                        </a:lnSpc>
                        <a:tabLst>
                          <a:tab pos="1197610" algn="l"/>
                          <a:tab pos="2538730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2.8681893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3.985385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733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1979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ts val="2540"/>
                        </a:lnSpc>
                        <a:tabLst>
                          <a:tab pos="1197610" algn="l"/>
                          <a:tab pos="2538730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0.9715952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1.552248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18819" y="5120132"/>
            <a:ext cx="944689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Uses a </a:t>
            </a:r>
            <a:r>
              <a:rPr sz="2200" spc="-5" dirty="0">
                <a:latin typeface="Calibri"/>
                <a:cs typeface="Calibri"/>
              </a:rPr>
              <a:t>large-sample approximation (degrees of </a:t>
            </a:r>
            <a:r>
              <a:rPr sz="2200" dirty="0">
                <a:latin typeface="Calibri"/>
                <a:cs typeface="Calibri"/>
              </a:rPr>
              <a:t>freedom </a:t>
            </a:r>
            <a:r>
              <a:rPr sz="2200" spc="-5" dirty="0">
                <a:latin typeface="Calibri"/>
                <a:cs typeface="Calibri"/>
              </a:rPr>
              <a:t>(df)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shown as </a:t>
            </a:r>
            <a:r>
              <a:rPr sz="2200" spc="-5" dirty="0">
                <a:latin typeface="Calibri"/>
                <a:cs typeface="Calibri"/>
              </a:rPr>
              <a:t>infinite),  and confidence limits might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be accurate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small </a:t>
            </a:r>
            <a:r>
              <a:rPr sz="2200" dirty="0">
                <a:latin typeface="Calibri"/>
                <a:cs typeface="Calibri"/>
              </a:rPr>
              <a:t>sample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anova()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333865" cy="19773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deviance table </a:t>
            </a:r>
            <a:r>
              <a:rPr sz="2200" dirty="0">
                <a:latin typeface="Calibri"/>
                <a:cs typeface="Calibri"/>
              </a:rPr>
              <a:t>gives </a:t>
            </a:r>
            <a:r>
              <a:rPr sz="2200" spc="-5" dirty="0">
                <a:latin typeface="Calibri"/>
                <a:cs typeface="Calibri"/>
              </a:rPr>
              <a:t>log-likelihood ratio </a:t>
            </a:r>
            <a:r>
              <a:rPr sz="2200" spc="-10" dirty="0">
                <a:latin typeface="Calibri"/>
                <a:cs typeface="Calibri"/>
              </a:rPr>
              <a:t>test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hypothesis </a:t>
            </a:r>
            <a:r>
              <a:rPr sz="2200" spc="-10" dirty="0">
                <a:latin typeface="Calibri"/>
                <a:cs typeface="Calibri"/>
              </a:rPr>
              <a:t>that  </a:t>
            </a:r>
            <a:r>
              <a:rPr sz="2200" dirty="0">
                <a:latin typeface="Calibri"/>
                <a:cs typeface="Calibri"/>
              </a:rPr>
              <a:t>there is </a:t>
            </a:r>
            <a:r>
              <a:rPr sz="2200" spc="-5" dirty="0">
                <a:latin typeface="Calibri"/>
                <a:cs typeface="Calibri"/>
              </a:rPr>
              <a:t>no differences </a:t>
            </a:r>
            <a:r>
              <a:rPr sz="2200" spc="-10" dirty="0">
                <a:latin typeface="Calibri"/>
                <a:cs typeface="Calibri"/>
              </a:rPr>
              <a:t>among </a:t>
            </a:r>
            <a:r>
              <a:rPr sz="2200" dirty="0">
                <a:latin typeface="Calibri"/>
                <a:cs typeface="Calibri"/>
              </a:rPr>
              <a:t>years in </a:t>
            </a:r>
            <a:r>
              <a:rPr sz="2200" spc="-5" dirty="0">
                <a:latin typeface="Calibri"/>
                <a:cs typeface="Calibri"/>
              </a:rPr>
              <a:t>mean number 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offspring.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anova(z,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test="Chisq")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950">
              <a:latin typeface="Courier New"/>
              <a:cs typeface="Courier New"/>
            </a:endParaRPr>
          </a:p>
          <a:p>
            <a:pPr marL="18034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Terms added sequentially (first to</a:t>
            </a:r>
            <a:r>
              <a:rPr sz="2200" spc="-4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last)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7410" y="3729656"/>
          <a:ext cx="8780144" cy="899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5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</a:pP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</a:pP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Deviance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105"/>
                        </a:lnSpc>
                      </a:pP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Resid.</a:t>
                      </a:r>
                      <a:r>
                        <a:rPr sz="2200" u="heavy" spc="-9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105"/>
                        </a:lnSpc>
                      </a:pPr>
                      <a:r>
                        <a:rPr sz="2200" u="heavy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Resid.</a:t>
                      </a:r>
                      <a:r>
                        <a:rPr sz="2200" u="heavy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Dev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105"/>
                        </a:lnSpc>
                      </a:pPr>
                      <a:r>
                        <a:rPr sz="2200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P(&gt;|Chi|)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NULL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145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288.656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75.575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141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213.081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1.506e-15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***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5281676"/>
            <a:ext cx="9159240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5" dirty="0">
                <a:latin typeface="Calibri"/>
                <a:cs typeface="Calibri"/>
              </a:rPr>
              <a:t>, terms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tested using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comparison (always </a:t>
            </a:r>
            <a:r>
              <a:rPr sz="2200" dirty="0">
                <a:latin typeface="Calibri"/>
                <a:cs typeface="Calibri"/>
              </a:rPr>
              <a:t>a “full” </a:t>
            </a:r>
            <a:r>
              <a:rPr sz="2200" spc="5" dirty="0">
                <a:latin typeface="Calibri"/>
                <a:cs typeface="Calibri"/>
              </a:rPr>
              <a:t>vs  </a:t>
            </a:r>
            <a:r>
              <a:rPr sz="2200" spc="-5" dirty="0">
                <a:latin typeface="Calibri"/>
                <a:cs typeface="Calibri"/>
              </a:rPr>
              <a:t>“reduced” </a:t>
            </a:r>
            <a:r>
              <a:rPr sz="2200" dirty="0">
                <a:latin typeface="Calibri"/>
                <a:cs typeface="Calibri"/>
              </a:rPr>
              <a:t>model). Default program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action </a:t>
            </a:r>
            <a:r>
              <a:rPr sz="2200" dirty="0">
                <a:latin typeface="Calibri"/>
                <a:cs typeface="Calibri"/>
              </a:rPr>
              <a:t>is to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terms </a:t>
            </a:r>
            <a:r>
              <a:rPr sz="2200" spc="-5" dirty="0">
                <a:latin typeface="Calibri"/>
                <a:cs typeface="Calibri"/>
              </a:rPr>
              <a:t>sequentially (“Type </a:t>
            </a:r>
            <a:r>
              <a:rPr sz="2200" dirty="0">
                <a:latin typeface="Calibri"/>
                <a:cs typeface="Calibri"/>
              </a:rPr>
              <a:t>1  sums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squares”), </a:t>
            </a:r>
            <a:r>
              <a:rPr sz="2200" dirty="0">
                <a:latin typeface="Calibri"/>
                <a:cs typeface="Calibri"/>
              </a:rPr>
              <a:t>as with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6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Evaluating </a:t>
            </a:r>
            <a:r>
              <a:rPr spc="-5" dirty="0"/>
              <a:t>assumptions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5" dirty="0">
                <a:latin typeface="Courier New"/>
                <a:cs typeface="Courier New"/>
              </a:rPr>
              <a:t>glm()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25955"/>
            <a:ext cx="9300210" cy="41141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2860">
              <a:lnSpc>
                <a:spcPct val="101800"/>
              </a:lnSpc>
              <a:spcBef>
                <a:spcPts val="60"/>
              </a:spcBef>
            </a:pPr>
            <a:r>
              <a:rPr sz="2200" spc="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variances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residuals </a:t>
            </a:r>
            <a:r>
              <a:rPr sz="2200" dirty="0">
                <a:latin typeface="Calibri"/>
                <a:cs typeface="Calibri"/>
              </a:rPr>
              <a:t>correspond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those </a:t>
            </a:r>
            <a:r>
              <a:rPr sz="2200" dirty="0">
                <a:latin typeface="Calibri"/>
                <a:cs typeface="Calibri"/>
              </a:rPr>
              <a:t>assumed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chosen </a:t>
            </a:r>
            <a:r>
              <a:rPr sz="2200" spc="-10" dirty="0">
                <a:latin typeface="Calibri"/>
                <a:cs typeface="Calibri"/>
              </a:rPr>
              <a:t>link  </a:t>
            </a:r>
            <a:r>
              <a:rPr sz="2200" dirty="0">
                <a:latin typeface="Calibri"/>
                <a:cs typeface="Calibri"/>
              </a:rPr>
              <a:t>function?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The log </a:t>
            </a:r>
            <a:r>
              <a:rPr sz="2200" spc="-5" dirty="0">
                <a:latin typeface="Calibri"/>
                <a:cs typeface="Calibri"/>
              </a:rPr>
              <a:t>link function assumes </a:t>
            </a:r>
            <a:r>
              <a:rPr sz="2200" dirty="0">
                <a:latin typeface="Calibri"/>
                <a:cs typeface="Calibri"/>
              </a:rPr>
              <a:t>that the </a:t>
            </a: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values are Poisson </a:t>
            </a:r>
            <a:r>
              <a:rPr sz="2200" spc="-5" dirty="0">
                <a:latin typeface="Calibri"/>
                <a:cs typeface="Calibri"/>
              </a:rPr>
              <a:t>distributed </a:t>
            </a:r>
            <a:r>
              <a:rPr sz="2200" dirty="0">
                <a:latin typeface="Calibri"/>
                <a:cs typeface="Calibri"/>
              </a:rPr>
              <a:t>at each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X.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key </a:t>
            </a:r>
            <a:r>
              <a:rPr sz="2200" spc="-5" dirty="0">
                <a:latin typeface="Calibri"/>
                <a:cs typeface="Calibri"/>
              </a:rPr>
              <a:t>property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Poisson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that within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dirty="0">
                <a:latin typeface="Calibri"/>
                <a:cs typeface="Calibri"/>
              </a:rPr>
              <a:t>group the  variance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10" dirty="0">
                <a:latin typeface="Calibri"/>
                <a:cs typeface="Calibri"/>
              </a:rPr>
              <a:t>are equal </a:t>
            </a:r>
            <a:r>
              <a:rPr sz="2200" spc="-5" dirty="0">
                <a:latin typeface="Calibri"/>
                <a:cs typeface="Calibri"/>
              </a:rPr>
              <a:t>(i.e.,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7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dispersion parameter </a:t>
            </a:r>
            <a:r>
              <a:rPr sz="2200" dirty="0">
                <a:latin typeface="Calibri"/>
                <a:cs typeface="Calibri"/>
              </a:rPr>
              <a:t>= 1).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7429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Similarly, when </a:t>
            </a:r>
            <a:r>
              <a:rPr sz="2200" spc="-5" dirty="0">
                <a:latin typeface="Calibri"/>
                <a:cs typeface="Calibri"/>
              </a:rPr>
              <a:t>analyzing </a:t>
            </a:r>
            <a:r>
              <a:rPr sz="2200" spc="-10" dirty="0">
                <a:latin typeface="Calibri"/>
                <a:cs typeface="Calibri"/>
              </a:rPr>
              <a:t>binary </a:t>
            </a:r>
            <a:r>
              <a:rPr sz="2200" dirty="0">
                <a:latin typeface="Calibri"/>
                <a:cs typeface="Calibri"/>
              </a:rPr>
              <a:t>data, </a:t>
            </a:r>
            <a:r>
              <a:rPr sz="2200" spc="-5" dirty="0">
                <a:latin typeface="Calibri"/>
                <a:cs typeface="Calibri"/>
              </a:rPr>
              <a:t>the logit link function </a:t>
            </a:r>
            <a:r>
              <a:rPr sz="2200" spc="-1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assumes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strict  mean-variance relationship, </a:t>
            </a:r>
            <a:r>
              <a:rPr sz="2200" dirty="0">
                <a:latin typeface="Calibri"/>
                <a:cs typeface="Calibri"/>
              </a:rPr>
              <a:t>specified </a:t>
            </a:r>
            <a:r>
              <a:rPr sz="2200" spc="-5" dirty="0">
                <a:latin typeface="Calibri"/>
                <a:cs typeface="Calibri"/>
              </a:rPr>
              <a:t>by binomial distribution, when dispersion  parameter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5" dirty="0">
                <a:latin typeface="Calibri"/>
                <a:cs typeface="Calibri"/>
              </a:rPr>
              <a:t>1.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rarely violated with </a:t>
            </a:r>
            <a:r>
              <a:rPr sz="2200" dirty="0">
                <a:latin typeface="Calibri"/>
                <a:cs typeface="Calibri"/>
              </a:rPr>
              <a:t>0/1 </a:t>
            </a:r>
            <a:r>
              <a:rPr sz="2200" spc="-5" dirty="0">
                <a:latin typeface="Calibri"/>
                <a:cs typeface="Calibri"/>
              </a:rPr>
              <a:t>data, </a:t>
            </a:r>
            <a:r>
              <a:rPr sz="2200" dirty="0">
                <a:latin typeface="Calibri"/>
                <a:cs typeface="Calibri"/>
              </a:rPr>
              <a:t>so I focus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log-linear </a:t>
            </a:r>
            <a:r>
              <a:rPr sz="2200" dirty="0">
                <a:latin typeface="Calibri"/>
                <a:cs typeface="Calibri"/>
              </a:rPr>
              <a:t>model  here.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618490"/>
            <a:ext cx="105587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Review: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z="4400" b="0" spc="-7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9159240" cy="4748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 model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following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form: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β</a:t>
            </a:r>
            <a:r>
              <a:rPr sz="2325" baseline="-7168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β</a:t>
            </a:r>
            <a:r>
              <a:rPr sz="2325" spc="-7" baseline="-7168" dirty="0">
                <a:latin typeface="Times New Roman"/>
                <a:cs typeface="Times New Roman"/>
              </a:rPr>
              <a:t>1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325" spc="-7" baseline="-7168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β</a:t>
            </a:r>
            <a:r>
              <a:rPr sz="2325" spc="-7" baseline="-7168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325" spc="-7" baseline="-7168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517525" indent="-229235">
              <a:lnSpc>
                <a:spcPct val="100000"/>
              </a:lnSpc>
              <a:buFont typeface="Symbol"/>
              <a:buChar char=""/>
              <a:tabLst>
                <a:tab pos="518159" algn="l"/>
              </a:tabLst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response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</a:t>
            </a:r>
            <a:endParaRPr sz="2200" dirty="0">
              <a:latin typeface="Calibri"/>
              <a:cs typeface="Calibri"/>
            </a:endParaRPr>
          </a:p>
          <a:p>
            <a:pPr marL="517525" indent="-229235">
              <a:lnSpc>
                <a:spcPct val="100000"/>
              </a:lnSpc>
              <a:spcBef>
                <a:spcPts val="1175"/>
              </a:spcBef>
              <a:buFont typeface="Symbol"/>
              <a:buChar char="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i="1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‘s </a:t>
            </a:r>
            <a:r>
              <a:rPr sz="2200" spc="-10" dirty="0">
                <a:latin typeface="Calibri"/>
                <a:cs typeface="Calibri"/>
              </a:rPr>
              <a:t>are the </a:t>
            </a:r>
            <a:r>
              <a:rPr sz="2200" spc="-5" dirty="0">
                <a:latin typeface="Calibri"/>
                <a:cs typeface="Calibri"/>
              </a:rPr>
              <a:t>explanatory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</a:t>
            </a:r>
            <a:endParaRPr sz="2200" dirty="0">
              <a:latin typeface="Calibri"/>
              <a:cs typeface="Calibri"/>
            </a:endParaRPr>
          </a:p>
          <a:p>
            <a:pPr marL="517525" indent="-229235">
              <a:lnSpc>
                <a:spcPct val="100000"/>
              </a:lnSpc>
              <a:spcBef>
                <a:spcPts val="1155"/>
              </a:spcBef>
              <a:buFont typeface="Symbol"/>
              <a:buChar char="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100" i="1" spc="-60" dirty="0">
                <a:latin typeface="Symbol"/>
                <a:cs typeface="Symbol"/>
              </a:rPr>
              <a:t>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‘s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parameters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linear equation</a:t>
            </a:r>
            <a:endParaRPr sz="2200" dirty="0">
              <a:latin typeface="Calibri"/>
              <a:cs typeface="Calibri"/>
            </a:endParaRPr>
          </a:p>
          <a:p>
            <a:pPr marL="517525" indent="-229235">
              <a:lnSpc>
                <a:spcPct val="100000"/>
              </a:lnSpc>
              <a:spcBef>
                <a:spcPts val="1175"/>
              </a:spcBef>
              <a:buFont typeface="Symbol"/>
              <a:buChar char="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errors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normally distributed with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 variance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all values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517525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latin typeface="Calibri"/>
                <a:cs typeface="Calibri"/>
              </a:rPr>
              <a:t>variables.</a:t>
            </a:r>
          </a:p>
          <a:p>
            <a:pPr marL="517525" indent="-229235">
              <a:lnSpc>
                <a:spcPct val="100000"/>
              </a:lnSpc>
              <a:spcBef>
                <a:spcPts val="1155"/>
              </a:spcBef>
              <a:buFont typeface="Symbol"/>
              <a:buChar char="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least </a:t>
            </a:r>
            <a:r>
              <a:rPr sz="2200" dirty="0">
                <a:latin typeface="Calibri"/>
                <a:cs typeface="Calibri"/>
              </a:rPr>
              <a:t>squares </a:t>
            </a:r>
            <a:r>
              <a:rPr sz="2200" spc="-10" dirty="0">
                <a:latin typeface="Calibri"/>
                <a:cs typeface="Calibri"/>
              </a:rPr>
              <a:t>to fit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to data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parameters</a:t>
            </a:r>
            <a:endParaRPr sz="2200" dirty="0">
              <a:latin typeface="Calibri"/>
              <a:cs typeface="Calibri"/>
            </a:endParaRPr>
          </a:p>
          <a:p>
            <a:pPr marL="517525" indent="-229235">
              <a:lnSpc>
                <a:spcPct val="100000"/>
              </a:lnSpc>
              <a:spcBef>
                <a:spcPts val="1175"/>
              </a:spcBef>
              <a:buFont typeface="Symbol"/>
              <a:buChar char="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lm()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6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Evaluating </a:t>
            </a:r>
            <a:r>
              <a:rPr spc="-5" dirty="0"/>
              <a:t>assumptions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5" dirty="0">
                <a:latin typeface="Courier New"/>
                <a:cs typeface="Courier New"/>
              </a:rPr>
              <a:t>glm()</a:t>
            </a:r>
            <a:r>
              <a:rPr spc="-969" dirty="0">
                <a:latin typeface="Courier New"/>
                <a:cs typeface="Courier New"/>
              </a:rPr>
              <a:t> </a:t>
            </a:r>
            <a:r>
              <a:rPr spc="5"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25955"/>
            <a:ext cx="9018905" cy="13862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 central </a:t>
            </a:r>
            <a:r>
              <a:rPr sz="2200" spc="-10" dirty="0">
                <a:latin typeface="Calibri"/>
                <a:cs typeface="Calibri"/>
              </a:rPr>
              <a:t>property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Poisson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that the </a:t>
            </a:r>
            <a:r>
              <a:rPr sz="2200" spc="-5" dirty="0">
                <a:latin typeface="Calibri"/>
                <a:cs typeface="Calibri"/>
              </a:rPr>
              <a:t>variance and </a:t>
            </a:r>
            <a:r>
              <a:rPr sz="2200" spc="5" dirty="0">
                <a:latin typeface="Calibri"/>
                <a:cs typeface="Calibri"/>
              </a:rPr>
              <a:t>mean </a:t>
            </a:r>
            <a:r>
              <a:rPr sz="2200" dirty="0">
                <a:latin typeface="Calibri"/>
                <a:cs typeface="Calibri"/>
              </a:rPr>
              <a:t>are  </a:t>
            </a:r>
            <a:r>
              <a:rPr sz="2200" spc="-5" dirty="0">
                <a:latin typeface="Calibri"/>
                <a:cs typeface="Calibri"/>
              </a:rPr>
              <a:t>equal (i.e.,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dispersion parameter </a:t>
            </a:r>
            <a:r>
              <a:rPr sz="2200" dirty="0">
                <a:latin typeface="Calibri"/>
                <a:cs typeface="Calibri"/>
              </a:rPr>
              <a:t>= 1).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5" dirty="0">
                <a:latin typeface="Calibri"/>
                <a:cs typeface="Calibri"/>
              </a:rPr>
              <a:t>Let’s </a:t>
            </a:r>
            <a:r>
              <a:rPr sz="2200" spc="-5" dirty="0">
                <a:latin typeface="Calibri"/>
                <a:cs typeface="Calibri"/>
              </a:rPr>
              <a:t>check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sparrow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3190160"/>
          <a:ext cx="9453244" cy="1822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88263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9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tapply(noffspring,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53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tapply(noffspring,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99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53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83820">
                        <a:lnSpc>
                          <a:spcPts val="199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mean)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ts val="2530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var)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1975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1976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543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1978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55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1979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1.272727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3.600000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3.346154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3.380952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1.228070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1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#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mean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1.618182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6.044444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3.835385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4.680604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1.322055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25"/>
                        </a:lnSpc>
                      </a:pPr>
                      <a:r>
                        <a:rPr sz="2200" dirty="0">
                          <a:latin typeface="Courier New"/>
                          <a:cs typeface="Courier New"/>
                        </a:rPr>
                        <a:t>#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2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variance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5324348"/>
            <a:ext cx="64770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Variances </a:t>
            </a:r>
            <a:r>
              <a:rPr sz="2200" spc="-5" dirty="0">
                <a:latin typeface="Calibri"/>
                <a:cs typeface="Calibri"/>
              </a:rPr>
              <a:t>slightly, but not </a:t>
            </a:r>
            <a:r>
              <a:rPr sz="2200" dirty="0">
                <a:latin typeface="Calibri"/>
                <a:cs typeface="Calibri"/>
              </a:rPr>
              <a:t>alarmingly, </a:t>
            </a:r>
            <a:r>
              <a:rPr sz="2200" spc="-5" dirty="0">
                <a:latin typeface="Calibri"/>
                <a:cs typeface="Calibri"/>
              </a:rPr>
              <a:t>larger </a:t>
            </a:r>
            <a:r>
              <a:rPr sz="2200" dirty="0">
                <a:latin typeface="Calibri"/>
                <a:cs typeface="Calibri"/>
              </a:rPr>
              <a:t>than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 </a:t>
            </a:r>
            <a:r>
              <a:rPr spc="-5" dirty="0"/>
              <a:t>excessive</a:t>
            </a:r>
            <a:r>
              <a:rPr spc="-55" dirty="0"/>
              <a:t> </a:t>
            </a:r>
            <a:r>
              <a:rPr spc="-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819400"/>
            <a:ext cx="9131935" cy="20662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Finding </a:t>
            </a:r>
            <a:r>
              <a:rPr sz="2200" dirty="0">
                <a:latin typeface="Calibri"/>
                <a:cs typeface="Calibri"/>
              </a:rPr>
              <a:t>excessive </a:t>
            </a:r>
            <a:r>
              <a:rPr sz="2200" spc="-5" dirty="0">
                <a:latin typeface="Calibri"/>
                <a:cs typeface="Calibri"/>
              </a:rPr>
              <a:t>variance (“overdispersion”)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common when analyzing count  data. Excessive variance </a:t>
            </a:r>
            <a:r>
              <a:rPr sz="2200" spc="-10" dirty="0">
                <a:latin typeface="Calibri"/>
                <a:cs typeface="Calibri"/>
              </a:rPr>
              <a:t>occurs </a:t>
            </a:r>
            <a:r>
              <a:rPr sz="2200" spc="-5" dirty="0">
                <a:latin typeface="Calibri"/>
                <a:cs typeface="Calibri"/>
              </a:rPr>
              <a:t>because variables not included </a:t>
            </a:r>
            <a:r>
              <a:rPr sz="2200" dirty="0">
                <a:latin typeface="Calibri"/>
                <a:cs typeface="Calibri"/>
              </a:rPr>
              <a:t>in the model </a:t>
            </a:r>
            <a:r>
              <a:rPr sz="2200" spc="-10" dirty="0">
                <a:latin typeface="Calibri"/>
                <a:cs typeface="Calibri"/>
              </a:rPr>
              <a:t>also  </a:t>
            </a:r>
            <a:r>
              <a:rPr sz="2200" dirty="0">
                <a:latin typeface="Calibri"/>
                <a:cs typeface="Calibri"/>
              </a:rPr>
              <a:t>affect the </a:t>
            </a:r>
            <a:r>
              <a:rPr sz="2200" spc="-5" dirty="0">
                <a:latin typeface="Calibri"/>
                <a:cs typeface="Calibri"/>
              </a:rPr>
              <a:t>response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14287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lang="en-US" sz="2200" spc="-5" dirty="0">
                <a:latin typeface="Calibri"/>
                <a:cs typeface="Calibri"/>
              </a:rPr>
              <a:t>lab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 will </a:t>
            </a:r>
            <a:r>
              <a:rPr sz="2200" spc="-5" dirty="0">
                <a:latin typeface="Calibri"/>
                <a:cs typeface="Calibri"/>
              </a:rPr>
              <a:t>analyze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example where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problem </a:t>
            </a:r>
            <a:r>
              <a:rPr sz="2200" dirty="0">
                <a:latin typeface="Calibri"/>
                <a:cs typeface="Calibri"/>
              </a:rPr>
              <a:t>is more </a:t>
            </a:r>
            <a:r>
              <a:rPr sz="2200" spc="-5" dirty="0">
                <a:latin typeface="Calibri"/>
                <a:cs typeface="Calibri"/>
              </a:rPr>
              <a:t>severe  </a:t>
            </a:r>
            <a:r>
              <a:rPr sz="2200" dirty="0">
                <a:latin typeface="Calibri"/>
                <a:cs typeface="Calibri"/>
              </a:rPr>
              <a:t>than in the case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song </a:t>
            </a:r>
            <a:r>
              <a:rPr sz="2200" dirty="0">
                <a:latin typeface="Calibri"/>
                <a:cs typeface="Calibri"/>
              </a:rPr>
              <a:t>sparrow </a:t>
            </a:r>
            <a:r>
              <a:rPr sz="2200" spc="-5" dirty="0">
                <a:latin typeface="Calibri"/>
                <a:cs typeface="Calibri"/>
              </a:rPr>
              <a:t>data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here.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 </a:t>
            </a:r>
            <a:r>
              <a:rPr spc="-5" dirty="0"/>
              <a:t>excessive</a:t>
            </a:r>
            <a:r>
              <a:rPr spc="-55" dirty="0"/>
              <a:t> </a:t>
            </a:r>
            <a:r>
              <a:rPr spc="-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377680" cy="44557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93980">
              <a:lnSpc>
                <a:spcPct val="101800"/>
              </a:lnSpc>
              <a:spcBef>
                <a:spcPts val="60"/>
              </a:spcBef>
              <a:tabLst>
                <a:tab pos="6468110" algn="l"/>
              </a:tabLst>
            </a:pPr>
            <a:r>
              <a:rPr sz="2200" dirty="0">
                <a:latin typeface="Calibri"/>
                <a:cs typeface="Calibri"/>
              </a:rPr>
              <a:t>Excessive </a:t>
            </a:r>
            <a:r>
              <a:rPr sz="2200" spc="-5" dirty="0">
                <a:latin typeface="Calibri"/>
                <a:cs typeface="Calibri"/>
              </a:rPr>
              <a:t>variance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accommodated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ourier New"/>
                <a:cs typeface="Courier New"/>
              </a:rPr>
              <a:t>glm() </a:t>
            </a:r>
            <a:r>
              <a:rPr sz="2200" spc="-5" dirty="0">
                <a:latin typeface="Calibri"/>
                <a:cs typeface="Calibri"/>
              </a:rPr>
              <a:t>by using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spc="-10" dirty="0">
                <a:latin typeface="Calibri"/>
                <a:cs typeface="Calibri"/>
              </a:rPr>
              <a:t>link  </a:t>
            </a:r>
            <a:r>
              <a:rPr sz="2200" dirty="0">
                <a:latin typeface="Calibri"/>
                <a:cs typeface="Calibri"/>
              </a:rPr>
              <a:t>function, one </a:t>
            </a:r>
            <a:r>
              <a:rPr sz="2200" spc="-5" dirty="0">
                <a:latin typeface="Calibri"/>
                <a:cs typeface="Calibri"/>
              </a:rPr>
              <a:t>that incorporates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dispersion parameter </a:t>
            </a:r>
            <a:r>
              <a:rPr sz="2200" dirty="0">
                <a:latin typeface="Calibri"/>
                <a:cs typeface="Calibri"/>
              </a:rPr>
              <a:t>(which must </a:t>
            </a:r>
            <a:r>
              <a:rPr sz="2200" spc="-5" dirty="0">
                <a:latin typeface="Calibri"/>
                <a:cs typeface="Calibri"/>
              </a:rPr>
              <a:t>be estimated  from </a:t>
            </a:r>
            <a:r>
              <a:rPr sz="2200" dirty="0">
                <a:latin typeface="Calibri"/>
                <a:cs typeface="Calibri"/>
              </a:rPr>
              <a:t>the data).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estimated dispersion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	&gt;&gt; 1 then </a:t>
            </a:r>
            <a:r>
              <a:rPr sz="2200" spc="-5" dirty="0">
                <a:latin typeface="Calibri"/>
                <a:cs typeface="Calibri"/>
              </a:rPr>
              <a:t>there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likely  excessive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variance.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procedure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accomplish </a:t>
            </a:r>
            <a:r>
              <a:rPr sz="2200" dirty="0">
                <a:latin typeface="Calibri"/>
                <a:cs typeface="Calibri"/>
              </a:rPr>
              <a:t>over </a:t>
            </a:r>
            <a:r>
              <a:rPr sz="2200" spc="-5" dirty="0">
                <a:latin typeface="Calibri"/>
                <a:cs typeface="Calibri"/>
              </a:rPr>
              <a:t>(or under) </a:t>
            </a:r>
            <a:r>
              <a:rPr sz="2200" dirty="0">
                <a:latin typeface="Calibri"/>
                <a:cs typeface="Calibri"/>
              </a:rPr>
              <a:t>dispersion </a:t>
            </a:r>
            <a:r>
              <a:rPr sz="2200" spc="-10" dirty="0">
                <a:latin typeface="Calibri"/>
                <a:cs typeface="Calibri"/>
              </a:rPr>
              <a:t>uses the </a:t>
            </a:r>
            <a:r>
              <a:rPr sz="2200" spc="-5" dirty="0">
                <a:latin typeface="Calibri"/>
                <a:cs typeface="Calibri"/>
              </a:rPr>
              <a:t>observed  relationship between mean and variance rather </a:t>
            </a:r>
            <a:r>
              <a:rPr sz="2200" dirty="0">
                <a:latin typeface="Calibri"/>
                <a:cs typeface="Calibri"/>
              </a:rPr>
              <a:t>than an </a:t>
            </a:r>
            <a:r>
              <a:rPr sz="2200" spc="-5" dirty="0">
                <a:latin typeface="Calibri"/>
                <a:cs typeface="Calibri"/>
              </a:rPr>
              <a:t>explicit </a:t>
            </a:r>
            <a:r>
              <a:rPr sz="2200" spc="-10" dirty="0">
                <a:latin typeface="Calibri"/>
                <a:cs typeface="Calibri"/>
              </a:rPr>
              <a:t>probability  </a:t>
            </a:r>
            <a:r>
              <a:rPr sz="2200" spc="-5" dirty="0">
                <a:latin typeface="Calibri"/>
                <a:cs typeface="Calibri"/>
              </a:rPr>
              <a:t>distribution for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data.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case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count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data,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02425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variance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dispersion parameter </a:t>
            </a:r>
            <a:r>
              <a:rPr sz="2200" dirty="0">
                <a:latin typeface="Calibri"/>
                <a:cs typeface="Calibri"/>
              </a:rPr>
              <a:t>×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mean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9067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Method </a:t>
            </a:r>
            <a:r>
              <a:rPr sz="2200" spc="-5" dirty="0">
                <a:latin typeface="Calibri"/>
                <a:cs typeface="Calibri"/>
              </a:rPr>
              <a:t>generates “quasi-likelihood” estimates that behave </a:t>
            </a:r>
            <a:r>
              <a:rPr sz="2200" dirty="0">
                <a:latin typeface="Calibri"/>
                <a:cs typeface="Calibri"/>
              </a:rPr>
              <a:t>like </a:t>
            </a:r>
            <a:r>
              <a:rPr sz="2200" spc="-5" dirty="0">
                <a:latin typeface="Calibri"/>
                <a:cs typeface="Calibri"/>
              </a:rPr>
              <a:t>maximum  </a:t>
            </a:r>
            <a:r>
              <a:rPr sz="2200" dirty="0">
                <a:latin typeface="Calibri"/>
                <a:cs typeface="Calibri"/>
              </a:rPr>
              <a:t>likelihood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estimates.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163" y="524168"/>
            <a:ext cx="3632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 </a:t>
            </a:r>
            <a:r>
              <a:rPr spc="-5" dirty="0"/>
              <a:t>excessive</a:t>
            </a:r>
            <a:r>
              <a:rPr spc="-55" dirty="0"/>
              <a:t> </a:t>
            </a:r>
            <a:r>
              <a:rPr spc="-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392427"/>
            <a:ext cx="3546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glm(noffspring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~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6815" y="1392427"/>
            <a:ext cx="47205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year, family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quasipoisson)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2008124"/>
            <a:ext cx="773620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05"/>
              </a:spcBef>
            </a:pP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1689100">
              <a:lnSpc>
                <a:spcPts val="2545"/>
              </a:lnSpc>
            </a:pPr>
            <a:r>
              <a:rPr sz="2200" spc="-5" dirty="0">
                <a:latin typeface="Courier New"/>
                <a:cs typeface="Courier New"/>
              </a:rPr>
              <a:t>Estimate Std. Error 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Pr(&gt;|t|)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9769" y="2708576"/>
          <a:ext cx="8614407" cy="1514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7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Intercept)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0.24116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0.29649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05"/>
                        </a:lnSpc>
                        <a:tabLst>
                          <a:tab pos="1508760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0.813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0.41736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1.03977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0.34942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2.976	0.00344</a:t>
                      </a:r>
                      <a:r>
                        <a:rPr sz="2200" strike="sngStrike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0.96665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0.31946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3.026	0.00295</a:t>
                      </a:r>
                      <a:r>
                        <a:rPr sz="2200" strike="sngStrike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0.97700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0.31076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3.144	0.00203</a:t>
                      </a:r>
                      <a:r>
                        <a:rPr sz="2200" strike="sngStrike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025" algn="r">
                        <a:lnSpc>
                          <a:spcPts val="222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0.03572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0.32479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25"/>
                        </a:lnSpc>
                        <a:tabLst>
                          <a:tab pos="1508760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-0.110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0.91259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8819" y="4477004"/>
            <a:ext cx="9411970" cy="168528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70"/>
              </a:spcBef>
            </a:pPr>
            <a:r>
              <a:rPr sz="2200" spc="-5" dirty="0">
                <a:latin typeface="Courier New"/>
                <a:cs typeface="Courier New"/>
              </a:rPr>
              <a:t>Dispersion parameter for quasipoisson family taken to </a:t>
            </a:r>
            <a:r>
              <a:rPr sz="2200" spc="-10" dirty="0">
                <a:latin typeface="Courier New"/>
                <a:cs typeface="Courier New"/>
              </a:rPr>
              <a:t>be  </a:t>
            </a:r>
            <a:r>
              <a:rPr sz="2200" spc="-10" dirty="0">
                <a:solidFill>
                  <a:srgbClr val="FF0000"/>
                </a:solidFill>
                <a:latin typeface="Courier New"/>
                <a:cs typeface="Courier New"/>
              </a:rPr>
              <a:t>1.230689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Courier New"/>
              <a:cs typeface="Courier New"/>
            </a:endParaRPr>
          </a:p>
          <a:p>
            <a:pPr marL="12700" marR="128270">
              <a:lnSpc>
                <a:spcPct val="101800"/>
              </a:lnSpc>
              <a:spcBef>
                <a:spcPts val="5"/>
              </a:spcBef>
            </a:pP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dispersion parameter </a:t>
            </a:r>
            <a:r>
              <a:rPr sz="2200" b="1" spc="-15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reasonably close </a:t>
            </a:r>
            <a:r>
              <a:rPr sz="2200" b="1" spc="-10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1 </a:t>
            </a:r>
            <a:r>
              <a:rPr sz="2200" b="1" spc="-5" dirty="0">
                <a:latin typeface="Calibri"/>
                <a:cs typeface="Calibri"/>
              </a:rPr>
              <a:t>for these data. But typically it </a:t>
            </a:r>
            <a:r>
              <a:rPr sz="2200" b="1" dirty="0">
                <a:latin typeface="Calibri"/>
                <a:cs typeface="Calibri"/>
              </a:rPr>
              <a:t>is  much </a:t>
            </a:r>
            <a:r>
              <a:rPr sz="2200" b="1" spc="-5" dirty="0">
                <a:latin typeface="Calibri"/>
                <a:cs typeface="Calibri"/>
              </a:rPr>
              <a:t>larger </a:t>
            </a:r>
            <a:r>
              <a:rPr sz="2200" b="1" dirty="0">
                <a:latin typeface="Calibri"/>
                <a:cs typeface="Calibri"/>
              </a:rPr>
              <a:t>than 1 </a:t>
            </a:r>
            <a:r>
              <a:rPr sz="2200" b="1" spc="-5" dirty="0">
                <a:latin typeface="Calibri"/>
                <a:cs typeface="Calibri"/>
              </a:rPr>
              <a:t>for </a:t>
            </a:r>
            <a:r>
              <a:rPr sz="2200" b="1" spc="-10" dirty="0">
                <a:latin typeface="Calibri"/>
                <a:cs typeface="Calibri"/>
              </a:rPr>
              <a:t>count </a:t>
            </a:r>
            <a:r>
              <a:rPr sz="2200" b="1" spc="-5" dirty="0">
                <a:latin typeface="Calibri"/>
                <a:cs typeface="Calibri"/>
              </a:rPr>
              <a:t>data, </a:t>
            </a:r>
            <a:r>
              <a:rPr sz="2200" b="1" spc="-10" dirty="0">
                <a:latin typeface="Calibri"/>
                <a:cs typeface="Calibri"/>
              </a:rPr>
              <a:t>so use </a:t>
            </a:r>
            <a:r>
              <a:rPr sz="2200" b="1" spc="-5" dirty="0">
                <a:latin typeface="Courier New"/>
                <a:cs typeface="Courier New"/>
              </a:rPr>
              <a:t>family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quasipoisson</a:t>
            </a:r>
            <a:r>
              <a:rPr sz="2200" b="1" spc="-5" dirty="0">
                <a:latin typeface="Calibri"/>
                <a:cs typeface="Calibri"/>
              </a:rPr>
              <a:t>.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010" y="445802"/>
            <a:ext cx="3632835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Modeling </a:t>
            </a:r>
            <a:r>
              <a:rPr spc="-5" dirty="0"/>
              <a:t>excessive</a:t>
            </a:r>
            <a:r>
              <a:rPr spc="-55" dirty="0"/>
              <a:t> </a:t>
            </a:r>
            <a:r>
              <a:rPr spc="-5" dirty="0"/>
              <a:t>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75436"/>
            <a:ext cx="4552315" cy="679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7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Lets try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song sparrow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70"/>
              </a:lnSpc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glm(noffspring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year,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2697" y="1392427"/>
            <a:ext cx="37147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family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quasipoisson)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2008124"/>
            <a:ext cx="7736205" cy="673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45"/>
              </a:lnSpc>
              <a:spcBef>
                <a:spcPts val="105"/>
              </a:spcBef>
            </a:pP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1689100">
              <a:lnSpc>
                <a:spcPts val="2545"/>
              </a:lnSpc>
            </a:pPr>
            <a:r>
              <a:rPr sz="2200" spc="-5" dirty="0">
                <a:latin typeface="Courier New"/>
                <a:cs typeface="Courier New"/>
              </a:rPr>
              <a:t>Estimate Std. Error </a:t>
            </a:r>
            <a:r>
              <a:rPr sz="2200" dirty="0">
                <a:latin typeface="Courier New"/>
                <a:cs typeface="Courier New"/>
              </a:rPr>
              <a:t>t </a:t>
            </a:r>
            <a:r>
              <a:rPr sz="2200" spc="-5" dirty="0">
                <a:latin typeface="Courier New"/>
                <a:cs typeface="Courier New"/>
              </a:rPr>
              <a:t>value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Pr(&gt;|t|)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9769" y="2708576"/>
          <a:ext cx="8612503" cy="1514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5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Intercept)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0.24116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10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0.29649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2105"/>
                        </a:lnSpc>
                        <a:tabLst>
                          <a:tab pos="150812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0.813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0.41736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1.03977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0.34942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2.976	0.00344</a:t>
                      </a:r>
                      <a:r>
                        <a:rPr sz="2200" strike="sngStrike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848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year1977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0.96665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0.31946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3.026	0.00295</a:t>
                      </a:r>
                      <a:r>
                        <a:rPr sz="2200" strike="sngStrike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year1978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0.97700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1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0.31076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15"/>
                        </a:lnSpc>
                        <a:tabLst>
                          <a:tab pos="117284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3.144	0.00203</a:t>
                      </a:r>
                      <a:r>
                        <a:rPr sz="2200" strike="sngStrike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**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55">
                <a:tc>
                  <a:txBody>
                    <a:bodyPr/>
                    <a:lstStyle/>
                    <a:p>
                      <a:pPr marL="31750">
                        <a:lnSpc>
                          <a:spcPts val="222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year1979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2225"/>
                        </a:lnSpc>
                      </a:pPr>
                      <a:r>
                        <a:rPr sz="22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2200" spc="-10" dirty="0">
                          <a:latin typeface="Courier New"/>
                          <a:cs typeface="Courier New"/>
                        </a:rPr>
                        <a:t>0.03572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ts val="2225"/>
                        </a:lnSpc>
                      </a:pPr>
                      <a:r>
                        <a:rPr sz="22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0.32479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ts val="2225"/>
                        </a:lnSpc>
                        <a:tabLst>
                          <a:tab pos="1508125" algn="l"/>
                        </a:tabLst>
                      </a:pPr>
                      <a:r>
                        <a:rPr sz="2200" strike="sngStrike" spc="-5" dirty="0">
                          <a:latin typeface="Courier New"/>
                          <a:cs typeface="Courier New"/>
                        </a:rPr>
                        <a:t>-0.110	</a:t>
                      </a:r>
                      <a:r>
                        <a:rPr sz="2200" strike="sngStrike" spc="-10" dirty="0">
                          <a:latin typeface="Courier New"/>
                          <a:cs typeface="Courier New"/>
                        </a:rPr>
                        <a:t>0.91259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8819" y="4477004"/>
            <a:ext cx="9411970" cy="20326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70"/>
              </a:spcBef>
            </a:pPr>
            <a:r>
              <a:rPr sz="2200" spc="-5" dirty="0">
                <a:latin typeface="Courier New"/>
                <a:cs typeface="Courier New"/>
              </a:rPr>
              <a:t>Dispersion parameter for quasipoisson family taken to </a:t>
            </a:r>
            <a:r>
              <a:rPr sz="2200" spc="-10" dirty="0">
                <a:latin typeface="Courier New"/>
                <a:cs typeface="Courier New"/>
              </a:rPr>
              <a:t>be  1.230689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The point </a:t>
            </a:r>
            <a:r>
              <a:rPr sz="2200" b="1" spc="-5" dirty="0">
                <a:latin typeface="Calibri"/>
                <a:cs typeface="Calibri"/>
              </a:rPr>
              <a:t>estimates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10" dirty="0">
                <a:latin typeface="Calibri"/>
                <a:cs typeface="Calibri"/>
              </a:rPr>
              <a:t>identical </a:t>
            </a:r>
            <a:r>
              <a:rPr sz="2200" b="1" dirty="0">
                <a:latin typeface="Calibri"/>
                <a:cs typeface="Calibri"/>
              </a:rPr>
              <a:t>with </a:t>
            </a:r>
            <a:r>
              <a:rPr sz="2200" b="1" spc="-5" dirty="0">
                <a:latin typeface="Calibri"/>
                <a:cs typeface="Calibri"/>
              </a:rPr>
              <a:t>those </a:t>
            </a:r>
            <a:r>
              <a:rPr sz="2200" b="1" dirty="0">
                <a:latin typeface="Calibri"/>
                <a:cs typeface="Calibri"/>
              </a:rPr>
              <a:t>obtained </a:t>
            </a:r>
            <a:r>
              <a:rPr sz="2200" b="1" spc="-5" dirty="0">
                <a:latin typeface="Calibri"/>
                <a:cs typeface="Calibri"/>
              </a:rPr>
              <a:t>using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family=poisson</a:t>
            </a:r>
            <a:endParaRPr sz="22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b="1" dirty="0">
                <a:latin typeface="Calibri"/>
                <a:cs typeface="Calibri"/>
              </a:rPr>
              <a:t>instead, </a:t>
            </a:r>
            <a:r>
              <a:rPr sz="2200" b="1" spc="-5" dirty="0">
                <a:latin typeface="Calibri"/>
                <a:cs typeface="Calibri"/>
              </a:rPr>
              <a:t>but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standard </a:t>
            </a:r>
            <a:r>
              <a:rPr sz="2200" b="1" dirty="0">
                <a:solidFill>
                  <a:srgbClr val="FF0000"/>
                </a:solidFill>
                <a:latin typeface="Calibri"/>
                <a:cs typeface="Calibri"/>
              </a:rPr>
              <a:t>errors </a:t>
            </a:r>
            <a:r>
              <a:rPr sz="2200" b="1" spc="-10" dirty="0">
                <a:latin typeface="Calibri"/>
                <a:cs typeface="Calibri"/>
              </a:rPr>
              <a:t>(and </a:t>
            </a:r>
            <a:r>
              <a:rPr sz="2200" b="1" dirty="0">
                <a:latin typeface="Calibri"/>
                <a:cs typeface="Calibri"/>
              </a:rPr>
              <a:t>resulting </a:t>
            </a:r>
            <a:r>
              <a:rPr sz="2200" b="1" spc="-5" dirty="0">
                <a:latin typeface="Calibri"/>
                <a:cs typeface="Calibri"/>
              </a:rPr>
              <a:t>confidence intervals)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lang="en-US" sz="2200" b="1" dirty="0">
                <a:latin typeface="Calibri"/>
                <a:cs typeface="Calibri"/>
              </a:rPr>
              <a:t>a little </a:t>
            </a:r>
            <a:r>
              <a:rPr sz="2200" b="1" dirty="0">
                <a:latin typeface="Calibri"/>
                <a:cs typeface="Calibri"/>
              </a:rPr>
              <a:t>wider.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2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4: </a:t>
            </a:r>
            <a:r>
              <a:rPr spc="-5" dirty="0"/>
              <a:t>Modeling contingency</a:t>
            </a:r>
            <a:r>
              <a:rPr spc="-60" dirty="0"/>
              <a:t> </a:t>
            </a:r>
            <a:r>
              <a:rPr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36903"/>
            <a:ext cx="8729345" cy="276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Example: </a:t>
            </a:r>
            <a:r>
              <a:rPr sz="2200" spc="-5" dirty="0">
                <a:latin typeface="Calibri"/>
                <a:cs typeface="Calibri"/>
              </a:rPr>
              <a:t>Incidence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malaria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female great </a:t>
            </a:r>
            <a:r>
              <a:rPr sz="2200" dirty="0">
                <a:latin typeface="Calibri"/>
                <a:cs typeface="Calibri"/>
              </a:rPr>
              <a:t>tits in </a:t>
            </a:r>
            <a:r>
              <a:rPr sz="2200" spc="-5" dirty="0">
                <a:latin typeface="Calibri"/>
                <a:cs typeface="Calibri"/>
              </a:rPr>
              <a:t>relation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experimental  </a:t>
            </a:r>
            <a:r>
              <a:rPr sz="2200" dirty="0">
                <a:latin typeface="Calibri"/>
                <a:cs typeface="Calibri"/>
              </a:rPr>
              <a:t>treatment. n = </a:t>
            </a:r>
            <a:r>
              <a:rPr sz="2200" spc="5" dirty="0">
                <a:latin typeface="Calibri"/>
                <a:cs typeface="Calibri"/>
              </a:rPr>
              <a:t>65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birds.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2200" dirty="0">
                <a:latin typeface="Calibri"/>
                <a:cs typeface="Calibri"/>
              </a:rPr>
              <a:t>Grouped </a:t>
            </a:r>
            <a:r>
              <a:rPr sz="2200" spc="-5" dirty="0">
                <a:latin typeface="Calibri"/>
                <a:cs typeface="Calibri"/>
              </a:rPr>
              <a:t>bar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graph</a:t>
            </a:r>
            <a:endParaRPr sz="2200">
              <a:latin typeface="Calibri"/>
              <a:cs typeface="Calibri"/>
            </a:endParaRPr>
          </a:p>
          <a:p>
            <a:pPr marL="12700" marR="4582160">
              <a:lnSpc>
                <a:spcPct val="1173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Explanatory variable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outer groups;  response variable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inner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9480" y="3048000"/>
            <a:ext cx="5575340" cy="3695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2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4: </a:t>
            </a:r>
            <a:r>
              <a:rPr spc="-5" dirty="0"/>
              <a:t>Modeling contingency</a:t>
            </a:r>
            <a:r>
              <a:rPr spc="-60" dirty="0"/>
              <a:t> </a:t>
            </a:r>
            <a:r>
              <a:rPr dirty="0"/>
              <a:t>tables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77687"/>
              </p:ext>
            </p:extLst>
          </p:nvPr>
        </p:nvGraphicFramePr>
        <p:xfrm>
          <a:off x="3562478" y="2158406"/>
          <a:ext cx="4060189" cy="1244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82"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  <a:tabLst>
                          <a:tab pos="1346835" algn="l"/>
                        </a:tabLst>
                      </a:pPr>
                      <a:r>
                        <a:rPr sz="20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Response	</a:t>
                      </a:r>
                      <a:r>
                        <a:rPr sz="20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Treatment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295"/>
                        </a:lnSpc>
                      </a:pPr>
                      <a:r>
                        <a:rPr sz="20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Frequency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pPr marL="66675">
                        <a:lnSpc>
                          <a:spcPts val="2345"/>
                        </a:lnSpc>
                        <a:tabLst>
                          <a:tab pos="1346835" algn="l"/>
                        </a:tabLst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Malaria	Control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ts val="234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1">
                <a:tc>
                  <a:txBody>
                    <a:bodyPr/>
                    <a:lstStyle/>
                    <a:p>
                      <a:pPr marL="66675">
                        <a:lnSpc>
                          <a:spcPts val="2305"/>
                        </a:lnSpc>
                        <a:tabLst>
                          <a:tab pos="1346835" algn="l"/>
                        </a:tabLst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2000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Malaria	Control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2305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33"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  <a:tabLst>
                          <a:tab pos="1346835" algn="l"/>
                        </a:tabLst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Malaria	Egg</a:t>
                      </a:r>
                      <a:r>
                        <a:rPr sz="2000" spc="-2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removal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ts val="2295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540634" y="3380233"/>
            <a:ext cx="409447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68425" algn="l"/>
                <a:tab pos="3438525" algn="l"/>
                <a:tab pos="4081145" algn="l"/>
              </a:tabLst>
            </a:pPr>
            <a:r>
              <a:rPr sz="2000" u="sng" spc="95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sz="2000" u="sng" spc="5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Malaria	Egg</a:t>
            </a:r>
            <a:r>
              <a:rPr sz="2000" u="sng" spc="5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removal	</a:t>
            </a:r>
            <a:r>
              <a:rPr sz="2000" u="sng" spc="-10" dirty="0">
                <a:solidFill>
                  <a:srgbClr val="3E3E3E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15	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682" y="4215385"/>
            <a:ext cx="4902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z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&lt;- glm(</a:t>
            </a:r>
            <a:r>
              <a:rPr sz="2000" spc="-5" dirty="0">
                <a:latin typeface="Courier New"/>
                <a:cs typeface="Courier New"/>
              </a:rPr>
              <a:t>Frequency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~ </a:t>
            </a:r>
            <a:r>
              <a:rPr sz="2000" spc="-5" dirty="0">
                <a:latin typeface="Courier New"/>
                <a:cs typeface="Courier New"/>
              </a:rPr>
              <a:t>Treatment</a:t>
            </a:r>
            <a:r>
              <a:rPr sz="2000" spc="-7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5881" y="4215385"/>
            <a:ext cx="3683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Response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data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=</a:t>
            </a:r>
            <a:r>
              <a:rPr sz="2000" spc="-85" dirty="0">
                <a:solidFill>
                  <a:srgbClr val="060087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mydata,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4865" y="4495800"/>
            <a:ext cx="9323070" cy="1377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50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family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= poisson(</a:t>
            </a:r>
            <a:r>
              <a:rPr sz="2000" spc="-5" dirty="0">
                <a:latin typeface="Courier New"/>
                <a:cs typeface="Courier New"/>
              </a:rPr>
              <a:t>link 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9E0003"/>
                </a:solidFill>
                <a:latin typeface="Courier New"/>
                <a:cs typeface="Courier New"/>
              </a:rPr>
              <a:t>"log"</a:t>
            </a:r>
            <a:r>
              <a:rPr sz="2000" spc="-5" dirty="0">
                <a:solidFill>
                  <a:srgbClr val="060087"/>
                </a:solidFill>
                <a:latin typeface="Courier New"/>
                <a:cs typeface="Courier New"/>
              </a:rPr>
              <a:t>))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 dirty="0">
              <a:latin typeface="Courier New"/>
              <a:cs typeface="Courier New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counts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modeled in an analogous </a:t>
            </a:r>
            <a:r>
              <a:rPr sz="2200" spc="-10" dirty="0">
                <a:latin typeface="Calibri"/>
                <a:cs typeface="Calibri"/>
              </a:rPr>
              <a:t>way to </a:t>
            </a:r>
            <a:r>
              <a:rPr sz="2200" spc="-5" dirty="0">
                <a:latin typeface="Calibri"/>
                <a:cs typeface="Calibri"/>
              </a:rPr>
              <a:t>modeling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means in an </a:t>
            </a:r>
            <a:r>
              <a:rPr sz="2200" spc="-5" dirty="0">
                <a:latin typeface="Calibri"/>
                <a:cs typeface="Calibri"/>
              </a:rPr>
              <a:t>ordinary  linear </a:t>
            </a:r>
            <a:r>
              <a:rPr sz="2200" dirty="0">
                <a:latin typeface="Calibri"/>
                <a:cs typeface="Calibri"/>
              </a:rPr>
              <a:t>model.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512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4: </a:t>
            </a:r>
            <a:r>
              <a:rPr sz="2400" b="1" spc="-5" dirty="0">
                <a:latin typeface="Calibri"/>
                <a:cs typeface="Calibri"/>
              </a:rPr>
              <a:t>Modeling contingency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676400"/>
            <a:ext cx="9169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" dirty="0">
                <a:latin typeface="Courier New"/>
                <a:cs typeface="Courier New"/>
              </a:rPr>
              <a:t>visreg(z, xvar="Response", by="Treatment",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scale="response")</a:t>
            </a:r>
            <a:endParaRPr sz="2000" b="1" dirty="0">
              <a:latin typeface="Courier New"/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31869-5A0E-469A-BED5-18FBD2A4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286000"/>
            <a:ext cx="5101958" cy="453741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spc="-5" dirty="0">
                <a:latin typeface="Courier New"/>
                <a:cs typeface="Courier New"/>
              </a:rPr>
              <a:t>anova()</a:t>
            </a:r>
            <a:r>
              <a:rPr spc="-925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25956"/>
            <a:ext cx="4756150" cy="917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Courier New"/>
                <a:cs typeface="Courier New"/>
              </a:rPr>
              <a:t>anova(z, test="Chi")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tabLst>
                <a:tab pos="487045" algn="l"/>
              </a:tabLst>
            </a:pP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3E3E3E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D</a:t>
            </a:r>
            <a:r>
              <a:rPr sz="2000" spc="-1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3E3E3E"/>
                </a:solidFill>
                <a:latin typeface="Calibri"/>
                <a:cs typeface="Calibri"/>
              </a:rPr>
              <a:t>v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i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3E3E3E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3259" y="2014219"/>
            <a:ext cx="93471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Resid.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Df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0371" y="2014219"/>
            <a:ext cx="1096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3E3E3E"/>
                </a:solidFill>
                <a:latin typeface="Calibri"/>
                <a:cs typeface="Calibri"/>
              </a:rPr>
              <a:t>Resid.</a:t>
            </a:r>
            <a:r>
              <a:rPr sz="2000" spc="-70" dirty="0">
                <a:solidFill>
                  <a:srgbClr val="3E3E3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3E3E3E"/>
                </a:solidFill>
                <a:latin typeface="Calibri"/>
                <a:cs typeface="Calibri"/>
              </a:rPr>
              <a:t>Dev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8004" y="2014219"/>
            <a:ext cx="1562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i="1" spc="-5" dirty="0">
                <a:solidFill>
                  <a:srgbClr val="3E3E3E"/>
                </a:solidFill>
                <a:latin typeface="Calibri"/>
                <a:cs typeface="Calibri"/>
              </a:rPr>
              <a:t>P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1827" y="2350007"/>
          <a:ext cx="7625714" cy="124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42">
                <a:tc>
                  <a:txBody>
                    <a:bodyPr/>
                    <a:lstStyle/>
                    <a:p>
                      <a:pPr marL="71120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4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13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8771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7112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Treatment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3850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29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5"/>
                        </a:lnSpc>
                        <a:tabLst>
                          <a:tab pos="972185" algn="l"/>
                        </a:tabLst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13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492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	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5349</a:t>
                      </a:r>
                      <a:r>
                        <a:rPr sz="2000" spc="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5">
                <a:tc>
                  <a:txBody>
                    <a:bodyPr/>
                    <a:lstStyle/>
                    <a:p>
                      <a:pPr marL="71120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Response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9079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305"/>
                        </a:lnSpc>
                        <a:tabLst>
                          <a:tab pos="843915" algn="l"/>
                        </a:tabLst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584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3	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0085</a:t>
                      </a:r>
                      <a:r>
                        <a:rPr sz="2000" spc="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021">
                <a:tc>
                  <a:txBody>
                    <a:bodyPr/>
                    <a:lstStyle/>
                    <a:p>
                      <a:pPr marL="71120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Treatment:Response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9720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5843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2305"/>
                        </a:lnSpc>
                      </a:pP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305"/>
                        </a:lnSpc>
                        <a:tabLst>
                          <a:tab pos="843915" algn="l"/>
                        </a:tabLst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	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0102</a:t>
                      </a:r>
                      <a:r>
                        <a:rPr sz="2000" spc="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180019" y="3926460"/>
            <a:ext cx="8609330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interaction between Treatment and </a:t>
            </a:r>
            <a:r>
              <a:rPr sz="2200" dirty="0">
                <a:latin typeface="Calibri"/>
                <a:cs typeface="Calibri"/>
              </a:rPr>
              <a:t>Response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test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association</a:t>
            </a:r>
            <a:endParaRPr sz="2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Ignore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-5" dirty="0">
                <a:latin typeface="Calibri"/>
                <a:cs typeface="Calibri"/>
              </a:rPr>
              <a:t> effects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39F6B-E1DB-4ADC-BBA3-5638CD05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419600"/>
            <a:ext cx="2941829" cy="261631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043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Other </a:t>
            </a:r>
            <a:r>
              <a:rPr spc="-5" dirty="0"/>
              <a:t>uses </a:t>
            </a:r>
            <a:r>
              <a:rPr spc="-10" dirty="0"/>
              <a:t>of </a:t>
            </a:r>
            <a:r>
              <a:rPr spc="-5" dirty="0"/>
              <a:t>generalized linear</a:t>
            </a:r>
            <a:r>
              <a:rPr spc="4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209800"/>
            <a:ext cx="9329420" cy="20662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method is </a:t>
            </a:r>
            <a:r>
              <a:rPr sz="2200" spc="-5" dirty="0">
                <a:latin typeface="Calibri"/>
                <a:cs typeface="Calibri"/>
              </a:rPr>
              <a:t>especially useful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analyzing higher-order contingency </a:t>
            </a:r>
            <a:r>
              <a:rPr sz="2200" dirty="0">
                <a:latin typeface="Calibri"/>
                <a:cs typeface="Calibri"/>
              </a:rPr>
              <a:t>tables,  where there </a:t>
            </a:r>
            <a:r>
              <a:rPr sz="2200" spc="5" dirty="0">
                <a:latin typeface="Calibri"/>
                <a:cs typeface="Calibri"/>
              </a:rPr>
              <a:t>may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two-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three-way </a:t>
            </a:r>
            <a:r>
              <a:rPr sz="2200" spc="-5" dirty="0">
                <a:latin typeface="Calibri"/>
                <a:cs typeface="Calibri"/>
              </a:rPr>
              <a:t>interactions.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interactions </a:t>
            </a:r>
            <a:r>
              <a:rPr sz="2200" spc="-10" dirty="0">
                <a:latin typeface="Calibri"/>
                <a:cs typeface="Calibri"/>
              </a:rPr>
              <a:t>can 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assessed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separately.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74295">
              <a:lnSpc>
                <a:spcPct val="101800"/>
              </a:lnSpc>
            </a:pP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3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handle data having other probability distributions </a:t>
            </a:r>
            <a:r>
              <a:rPr sz="2200" dirty="0">
                <a:latin typeface="Calibri"/>
                <a:cs typeface="Calibri"/>
              </a:rPr>
              <a:t>than the </a:t>
            </a:r>
            <a:r>
              <a:rPr sz="2200" spc="5" dirty="0">
                <a:latin typeface="Calibri"/>
                <a:cs typeface="Calibri"/>
              </a:rPr>
              <a:t>ones </a:t>
            </a:r>
            <a:r>
              <a:rPr sz="2200" spc="-5" dirty="0">
                <a:latin typeface="Calibri"/>
                <a:cs typeface="Calibri"/>
              </a:rPr>
              <a:t>used 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10" dirty="0">
                <a:latin typeface="Calibri"/>
                <a:cs typeface="Calibri"/>
              </a:rPr>
              <a:t>my </a:t>
            </a:r>
            <a:r>
              <a:rPr sz="2200" spc="-5" dirty="0">
                <a:latin typeface="Calibri"/>
                <a:cs typeface="Calibri"/>
              </a:rPr>
              <a:t>examples, including </a:t>
            </a:r>
            <a:r>
              <a:rPr sz="2200" dirty="0">
                <a:latin typeface="Calibri"/>
                <a:cs typeface="Calibri"/>
              </a:rPr>
              <a:t>exponential </a:t>
            </a:r>
            <a:r>
              <a:rPr sz="2200" spc="-5" dirty="0">
                <a:latin typeface="Calibri"/>
                <a:cs typeface="Calibri"/>
              </a:rPr>
              <a:t>and gamma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109" y="609600"/>
            <a:ext cx="97205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Review: fitting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 model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in</a:t>
            </a:r>
            <a:r>
              <a:rPr sz="4400" b="0" spc="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600200"/>
            <a:ext cx="5434965" cy="493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lm()</a:t>
            </a:r>
            <a:r>
              <a:rPr sz="2200" spc="-8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in R</a:t>
            </a: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2200" dirty="0">
                <a:latin typeface="Calibri"/>
                <a:cs typeface="Calibri"/>
              </a:rPr>
              <a:t>Simplest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dirty="0">
                <a:latin typeface="Calibri"/>
                <a:cs typeface="Calibri"/>
              </a:rPr>
              <a:t>model: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a constant (the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mean)</a:t>
            </a: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lm(y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1)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Linear </a:t>
            </a:r>
            <a:r>
              <a:rPr sz="2200" spc="-5" dirty="0">
                <a:latin typeface="Calibri"/>
                <a:cs typeface="Calibri"/>
              </a:rPr>
              <a:t>regression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lm(y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x)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Single factor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ANOVA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lm(y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10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A)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6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Suggested reading</a:t>
            </a:r>
            <a:r>
              <a:rPr spc="-5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C4E-EE16-41CD-8C98-2EF11693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29" y="1524000"/>
            <a:ext cx="7924800" cy="138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C30F95-0C77-4D7D-A39D-3204D640B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153" y="3124200"/>
            <a:ext cx="7642493" cy="2088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2EAE56-261D-4C6F-9511-70A32F3B9217}"/>
              </a:ext>
            </a:extLst>
          </p:cNvPr>
          <p:cNvSpPr txBox="1"/>
          <p:nvPr/>
        </p:nvSpPr>
        <p:spPr>
          <a:xfrm>
            <a:off x="1524000" y="5562600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200" dirty="0">
                <a:effectLst/>
              </a:rPr>
              <a:t>Whittingham, M.J., Stephens, P.A., Bradbury, R.B., </a:t>
            </a:r>
            <a:r>
              <a:rPr lang="en-GB" sz="1200" dirty="0" err="1">
                <a:effectLst/>
              </a:rPr>
              <a:t>Freckleton</a:t>
            </a:r>
            <a:r>
              <a:rPr lang="en-GB" sz="1200" dirty="0">
                <a:effectLst/>
              </a:rPr>
              <a:t>, R.P., 2006. Why do we still use stepwise modelling in ecology and behaviour? J </a:t>
            </a:r>
            <a:r>
              <a:rPr lang="en-GB" sz="1200" dirty="0" err="1">
                <a:effectLst/>
              </a:rPr>
              <a:t>Anim</a:t>
            </a:r>
            <a:r>
              <a:rPr lang="en-GB" sz="1200" dirty="0">
                <a:effectLst/>
              </a:rPr>
              <a:t> </a:t>
            </a:r>
            <a:r>
              <a:rPr lang="en-GB" sz="1200" dirty="0" err="1">
                <a:effectLst/>
              </a:rPr>
              <a:t>Ecol</a:t>
            </a:r>
            <a:r>
              <a:rPr lang="en-GB" sz="1200" dirty="0">
                <a:effectLst/>
              </a:rPr>
              <a:t> 75, 1182–1189. </a:t>
            </a:r>
            <a:r>
              <a:rPr lang="en-GB" sz="1200" dirty="0">
                <a:effectLst/>
                <a:hlinkClick r:id="rId4"/>
              </a:rPr>
              <a:t>https://doi.org/10.1111/j.1365-2656.2006.01141.x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 err="1">
                <a:effectLst/>
              </a:rPr>
              <a:t>Zuur</a:t>
            </a:r>
            <a:r>
              <a:rPr lang="en-GB" sz="1200" dirty="0">
                <a:effectLst/>
              </a:rPr>
              <a:t>, A.F., </a:t>
            </a:r>
            <a:r>
              <a:rPr lang="en-GB" sz="1200" dirty="0" err="1">
                <a:effectLst/>
              </a:rPr>
              <a:t>Ieno</a:t>
            </a:r>
            <a:r>
              <a:rPr lang="en-GB" sz="1200" dirty="0">
                <a:effectLst/>
              </a:rPr>
              <a:t>, E.N., Elphick, C.S., 2010. A protocol for data exploration to avoid common statistical problems. Methods in Ecology and Evolution 1, 3–14. </a:t>
            </a:r>
            <a:r>
              <a:rPr lang="en-GB" sz="1200" dirty="0">
                <a:effectLst/>
                <a:hlinkClick r:id="rId5"/>
              </a:rPr>
              <a:t>https://doi.org/10.1111/j.2041-210X.2009.00001.x</a:t>
            </a:r>
            <a:endParaRPr lang="en-GB" sz="12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119" y="1068290"/>
            <a:ext cx="6874509" cy="221043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39"/>
              </a:spcBef>
            </a:pPr>
            <a:r>
              <a:rPr sz="2200" spc="-5" dirty="0">
                <a:latin typeface="Calibri"/>
                <a:cs typeface="Calibri"/>
              </a:rPr>
              <a:t>Eg: linear </a:t>
            </a:r>
            <a:r>
              <a:rPr sz="2200" dirty="0">
                <a:latin typeface="Calibri"/>
                <a:cs typeface="Calibri"/>
              </a:rPr>
              <a:t>regression: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500" i="1" spc="-40" dirty="0">
                <a:latin typeface="Symbol"/>
                <a:cs typeface="Symbol"/>
              </a:rPr>
              <a:t></a:t>
            </a:r>
            <a:r>
              <a:rPr sz="2325" spc="-60" baseline="-7168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500" i="1" spc="-15" dirty="0">
                <a:latin typeface="Symbol"/>
                <a:cs typeface="Symbol"/>
              </a:rPr>
              <a:t></a:t>
            </a:r>
            <a:r>
              <a:rPr sz="2325" spc="-22" baseline="-7168" dirty="0">
                <a:latin typeface="Times New Roman"/>
                <a:cs typeface="Times New Roman"/>
              </a:rPr>
              <a:t>1</a:t>
            </a:r>
            <a:r>
              <a:rPr sz="2400" i="1" spc="-15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predicted 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-values, </a:t>
            </a:r>
            <a:r>
              <a:rPr sz="2200" dirty="0">
                <a:latin typeface="Calibri"/>
                <a:cs typeface="Calibri"/>
              </a:rPr>
              <a:t>symbolized here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300" i="1" spc="-30" dirty="0">
                <a:latin typeface="Symbol"/>
                <a:cs typeface="Symbol"/>
              </a:rPr>
              <a:t></a:t>
            </a:r>
            <a:r>
              <a:rPr sz="2200" spc="-30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is modeled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480"/>
              </a:spcBef>
            </a:pPr>
            <a:r>
              <a:rPr sz="2400" i="1" spc="-180" dirty="0">
                <a:latin typeface="Times New Roman"/>
                <a:cs typeface="Times New Roman"/>
              </a:rPr>
              <a:t>µ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500" i="1" spc="-25" dirty="0">
                <a:latin typeface="Symbol"/>
                <a:cs typeface="Symbol"/>
              </a:rPr>
              <a:t></a:t>
            </a:r>
            <a:r>
              <a:rPr sz="2325" spc="-37" baseline="-7168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Symbol"/>
                <a:cs typeface="Symbol"/>
              </a:rPr>
              <a:t></a:t>
            </a:r>
            <a:r>
              <a:rPr sz="2325" spc="-22" baseline="-7168" dirty="0">
                <a:latin typeface="Times New Roman"/>
                <a:cs typeface="Times New Roman"/>
              </a:rPr>
              <a:t>1</a:t>
            </a:r>
            <a:r>
              <a:rPr sz="2400" i="1" spc="-15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5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right of “=”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predictor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5366" y="3488113"/>
            <a:ext cx="4261559" cy="3393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B229699-5432-4707-AE34-214DB4E652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19" y="378358"/>
            <a:ext cx="105587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Review: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z="4400" b="0" spc="-7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9372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z="4400" b="0" i="1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</a:rPr>
              <a:t>generalized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z="4400" b="0" spc="-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8458200" cy="520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A model whose </a:t>
            </a:r>
            <a:r>
              <a:rPr sz="2200" spc="-5" dirty="0">
                <a:latin typeface="Calibri"/>
                <a:cs typeface="Calibri"/>
              </a:rPr>
              <a:t>predicted values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i="1" spc="-50" dirty="0">
                <a:latin typeface="Times New Roman"/>
                <a:cs typeface="Times New Roman"/>
              </a:rPr>
              <a:t>µ</a:t>
            </a:r>
            <a:r>
              <a:rPr sz="2400" spc="-5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i="1" dirty="0">
                <a:latin typeface="Times New Roman"/>
                <a:cs typeface="Times New Roman"/>
              </a:rPr>
              <a:t>β</a:t>
            </a:r>
            <a:r>
              <a:rPr sz="2325" baseline="-7168" dirty="0">
                <a:latin typeface="Times New Roman"/>
                <a:cs typeface="Times New Roman"/>
              </a:rPr>
              <a:t>0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dirty="0">
                <a:latin typeface="Times New Roman"/>
                <a:cs typeface="Times New Roman"/>
              </a:rPr>
              <a:t>β</a:t>
            </a:r>
            <a:r>
              <a:rPr sz="2325" baseline="-7168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325" baseline="-7168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i="1" spc="-5" dirty="0">
                <a:latin typeface="Times New Roman"/>
                <a:cs typeface="Times New Roman"/>
              </a:rPr>
              <a:t>β</a:t>
            </a:r>
            <a:r>
              <a:rPr sz="2325" spc="-7" baseline="-7168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325" spc="-7" baseline="-7168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63119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The model still </a:t>
            </a:r>
            <a:r>
              <a:rPr sz="2200" spc="-10" dirty="0">
                <a:latin typeface="Calibri"/>
                <a:cs typeface="Calibri"/>
              </a:rPr>
              <a:t>include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i="1" spc="-10" dirty="0">
                <a:latin typeface="Calibri"/>
                <a:cs typeface="Calibri"/>
              </a:rPr>
              <a:t>linear </a:t>
            </a:r>
            <a:r>
              <a:rPr sz="2200" i="1" spc="-5" dirty="0">
                <a:latin typeface="Calibri"/>
                <a:cs typeface="Calibri"/>
              </a:rPr>
              <a:t>predictor </a:t>
            </a:r>
            <a:r>
              <a:rPr sz="2200" spc="-5" dirty="0">
                <a:latin typeface="Calibri"/>
                <a:cs typeface="Calibri"/>
              </a:rPr>
              <a:t>(to right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“=”)</a:t>
            </a:r>
          </a:p>
          <a:p>
            <a:pPr marL="63119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predicted </a:t>
            </a:r>
            <a:r>
              <a:rPr sz="2200" i="1" spc="-5" dirty="0">
                <a:latin typeface="Calibri"/>
                <a:cs typeface="Calibri"/>
              </a:rPr>
              <a:t>Y</a:t>
            </a:r>
            <a:r>
              <a:rPr sz="2200" spc="-5" dirty="0">
                <a:latin typeface="Calibri"/>
                <a:cs typeface="Calibri"/>
              </a:rPr>
              <a:t>-values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transformed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000"/>
              </a:spcBef>
              <a:buSzPct val="91666"/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400" i="1" spc="-50" dirty="0">
                <a:latin typeface="Times New Roman"/>
                <a:cs typeface="Times New Roman"/>
              </a:rPr>
              <a:t>g</a:t>
            </a:r>
            <a:r>
              <a:rPr sz="2400" spc="-50" dirty="0">
                <a:latin typeface="Times New Roman"/>
                <a:cs typeface="Times New Roman"/>
              </a:rPr>
              <a:t>(</a:t>
            </a:r>
            <a:r>
              <a:rPr sz="2400" i="1" spc="-50" dirty="0">
                <a:latin typeface="Times New Roman"/>
                <a:cs typeface="Times New Roman"/>
              </a:rPr>
              <a:t>µ</a:t>
            </a:r>
            <a:r>
              <a:rPr sz="2400" spc="-50" dirty="0">
                <a:latin typeface="Times New Roman"/>
                <a:cs typeface="Times New Roman"/>
              </a:rPr>
              <a:t>) </a:t>
            </a:r>
            <a:r>
              <a:rPr sz="2200" dirty="0">
                <a:latin typeface="Calibri"/>
                <a:cs typeface="Calibri"/>
              </a:rPr>
              <a:t>is called the “</a:t>
            </a:r>
            <a:r>
              <a:rPr sz="2200" b="1" dirty="0">
                <a:latin typeface="Calibri"/>
                <a:cs typeface="Calibri"/>
              </a:rPr>
              <a:t>link </a:t>
            </a:r>
            <a:r>
              <a:rPr sz="2200" b="1" spc="-5" dirty="0">
                <a:latin typeface="Calibri"/>
                <a:cs typeface="Calibri"/>
              </a:rPr>
              <a:t>function</a:t>
            </a:r>
            <a:r>
              <a:rPr sz="2200" spc="-5" dirty="0">
                <a:latin typeface="Calibri"/>
                <a:cs typeface="Calibri"/>
              </a:rPr>
              <a:t>,”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which there are several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types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135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Non-</a:t>
            </a:r>
            <a:r>
              <a:rPr lang="en-US" sz="2200" spc="-5" dirty="0" err="1">
                <a:latin typeface="Calibri"/>
                <a:cs typeface="Calibri"/>
              </a:rPr>
              <a:t>Gaussian</a:t>
            </a:r>
            <a:r>
              <a:rPr sz="2200" spc="-5" dirty="0" err="1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distributions of errors </a:t>
            </a:r>
            <a:r>
              <a:rPr sz="2200" spc="-10" dirty="0">
                <a:latin typeface="Calibri"/>
                <a:cs typeface="Calibri"/>
              </a:rPr>
              <a:t>OK </a:t>
            </a:r>
            <a:r>
              <a:rPr sz="2200" spc="-5" dirty="0">
                <a:latin typeface="Calibri"/>
                <a:cs typeface="Calibri"/>
              </a:rPr>
              <a:t>(specified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link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function)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Unequal error </a:t>
            </a:r>
            <a:r>
              <a:rPr sz="2200" dirty="0">
                <a:latin typeface="Calibri"/>
                <a:cs typeface="Calibri"/>
              </a:rPr>
              <a:t>variances </a:t>
            </a:r>
            <a:r>
              <a:rPr sz="2200" spc="-10" dirty="0">
                <a:latin typeface="Calibri"/>
                <a:cs typeface="Calibri"/>
              </a:rPr>
              <a:t>OK </a:t>
            </a:r>
            <a:r>
              <a:rPr sz="2200" spc="-5" dirty="0">
                <a:latin typeface="Calibri"/>
                <a:cs typeface="Calibri"/>
              </a:rPr>
              <a:t>(specified by link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function)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maximum likelihood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parameters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log-likelihood ratio tests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test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parameters</a:t>
            </a:r>
            <a:endParaRPr sz="2200" dirty="0">
              <a:latin typeface="Calibri"/>
              <a:cs typeface="Calibri"/>
            </a:endParaRPr>
          </a:p>
          <a:p>
            <a:pPr marL="631190" indent="-342900">
              <a:lnSpc>
                <a:spcPct val="100000"/>
              </a:lnSpc>
              <a:spcBef>
                <a:spcPts val="1155"/>
              </a:spcBef>
              <a:buFont typeface="Arial" panose="020B0604020202020204" pitchFamily="34" charset="0"/>
              <a:buChar char="•"/>
              <a:tabLst>
                <a:tab pos="518159" algn="l"/>
              </a:tabLst>
            </a:pP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86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in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731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two </a:t>
            </a:r>
            <a:r>
              <a:rPr spc="-10" dirty="0"/>
              <a:t>most common </a:t>
            </a:r>
            <a:r>
              <a:rPr dirty="0"/>
              <a:t>link</a:t>
            </a:r>
            <a:r>
              <a:rPr spc="25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214" y="2362200"/>
            <a:ext cx="9275986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2800" dirty="0">
                <a:latin typeface="Calibri"/>
                <a:cs typeface="Calibri"/>
              </a:rPr>
              <a:t>1) </a:t>
            </a:r>
            <a:r>
              <a:rPr sz="2800" b="1" dirty="0">
                <a:latin typeface="Calibri"/>
                <a:cs typeface="Calibri"/>
              </a:rPr>
              <a:t>Natural log </a:t>
            </a:r>
            <a:r>
              <a:rPr sz="2800" b="1" spc="-5" dirty="0">
                <a:latin typeface="Calibri"/>
                <a:cs typeface="Calibri"/>
              </a:rPr>
              <a:t>(i.e., </a:t>
            </a:r>
            <a:r>
              <a:rPr sz="2800" b="1" dirty="0">
                <a:latin typeface="Calibri"/>
                <a:cs typeface="Calibri"/>
              </a:rPr>
              <a:t>base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)</a:t>
            </a:r>
          </a:p>
          <a:p>
            <a:endParaRPr sz="2800" dirty="0">
              <a:latin typeface="Calibri"/>
              <a:cs typeface="Calibri"/>
            </a:endParaRPr>
          </a:p>
          <a:p>
            <a:r>
              <a:rPr sz="2800" spc="-35" dirty="0">
                <a:latin typeface="Times New Roman"/>
                <a:cs typeface="Times New Roman"/>
              </a:rPr>
              <a:t>log(</a:t>
            </a:r>
            <a:r>
              <a:rPr sz="2800" i="1" spc="-35" dirty="0">
                <a:latin typeface="Times New Roman"/>
                <a:cs typeface="Times New Roman"/>
              </a:rPr>
              <a:t>µ</a:t>
            </a:r>
            <a:r>
              <a:rPr sz="2800" spc="-35" dirty="0">
                <a:latin typeface="Times New Roman"/>
                <a:cs typeface="Times New Roman"/>
              </a:rPr>
              <a:t>)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η </a:t>
            </a:r>
            <a:r>
              <a:rPr sz="2800" dirty="0">
                <a:latin typeface="Times New Roman"/>
                <a:cs typeface="Times New Roman"/>
              </a:rPr>
              <a:t>= </a:t>
            </a:r>
            <a:r>
              <a:rPr sz="2800" i="1" dirty="0">
                <a:latin typeface="Times New Roman"/>
                <a:cs typeface="Times New Roman"/>
              </a:rPr>
              <a:t>β</a:t>
            </a:r>
            <a:r>
              <a:rPr sz="2800" baseline="-7168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i="1" dirty="0">
                <a:latin typeface="Times New Roman"/>
                <a:cs typeface="Times New Roman"/>
              </a:rPr>
              <a:t>β</a:t>
            </a:r>
            <a:r>
              <a:rPr sz="2800" baseline="-7168" dirty="0">
                <a:latin typeface="Times New Roman"/>
                <a:cs typeface="Times New Roman"/>
              </a:rPr>
              <a:t>1</a:t>
            </a:r>
            <a:r>
              <a:rPr sz="2800" i="1" dirty="0">
                <a:latin typeface="Times New Roman"/>
                <a:cs typeface="Times New Roman"/>
              </a:rPr>
              <a:t>X</a:t>
            </a:r>
            <a:r>
              <a:rPr sz="2800" baseline="-7168" dirty="0">
                <a:latin typeface="Times New Roman"/>
                <a:cs typeface="Times New Roman"/>
              </a:rPr>
              <a:t>1 </a:t>
            </a:r>
            <a:r>
              <a:rPr sz="2800" dirty="0">
                <a:latin typeface="Times New Roman"/>
                <a:cs typeface="Times New Roman"/>
              </a:rPr>
              <a:t>+ </a:t>
            </a:r>
            <a:r>
              <a:rPr sz="2800" i="1" spc="-5" dirty="0">
                <a:latin typeface="Times New Roman"/>
                <a:cs typeface="Times New Roman"/>
              </a:rPr>
              <a:t>β</a:t>
            </a:r>
            <a:r>
              <a:rPr sz="2800" spc="-7" baseline="-7168" dirty="0">
                <a:latin typeface="Times New Roman"/>
                <a:cs typeface="Times New Roman"/>
              </a:rPr>
              <a:t>2</a:t>
            </a:r>
            <a:r>
              <a:rPr sz="2800" i="1" spc="-5" dirty="0">
                <a:latin typeface="Times New Roman"/>
                <a:cs typeface="Times New Roman"/>
              </a:rPr>
              <a:t>X</a:t>
            </a:r>
            <a:r>
              <a:rPr sz="2800" spc="-7" baseline="-7168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2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…</a:t>
            </a:r>
          </a:p>
          <a:p>
            <a:endParaRPr sz="2800" dirty="0">
              <a:latin typeface="Times New Roman"/>
              <a:cs typeface="Times New Roman"/>
            </a:endParaRPr>
          </a:p>
          <a:p>
            <a:r>
              <a:rPr sz="2800" spc="-5" dirty="0">
                <a:latin typeface="Calibri"/>
                <a:cs typeface="Calibri"/>
              </a:rPr>
              <a:t>Usually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0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model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 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(e.g., </a:t>
            </a:r>
            <a:r>
              <a:rPr sz="2800" dirty="0">
                <a:latin typeface="Calibri"/>
                <a:cs typeface="Calibri"/>
              </a:rPr>
              <a:t>number </a:t>
            </a:r>
            <a:r>
              <a:rPr sz="2800" spc="5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mates,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etc</a:t>
            </a:r>
            <a:r>
              <a:rPr sz="2800" dirty="0">
                <a:latin typeface="Calibri"/>
                <a:cs typeface="Calibri"/>
              </a:rPr>
              <a:t>)</a:t>
            </a:r>
            <a:endParaRPr lang="en-US" sz="2800" dirty="0">
              <a:latin typeface="Calibri"/>
              <a:cs typeface="Calibri"/>
            </a:endParaRPr>
          </a:p>
          <a:p>
            <a:endParaRPr lang="en-US" sz="2800" dirty="0">
              <a:latin typeface="Calibri"/>
              <a:cs typeface="Calibri"/>
            </a:endParaRPr>
          </a:p>
          <a:p>
            <a:r>
              <a:rPr lang="en-GB" sz="2800" dirty="0">
                <a:latin typeface="Calibri"/>
                <a:cs typeface="Calibri"/>
              </a:rPr>
              <a:t>log(µ) is the link function.  The inverse function is </a:t>
            </a:r>
            <a:r>
              <a:rPr lang="en-GB" sz="2800" i="1" dirty="0">
                <a:latin typeface="Calibri"/>
                <a:cs typeface="Calibri"/>
              </a:rPr>
              <a:t>µ</a:t>
            </a:r>
            <a:r>
              <a:rPr lang="en-GB" sz="2800" dirty="0">
                <a:latin typeface="Calibri"/>
                <a:cs typeface="Calibri"/>
              </a:rPr>
              <a:t> = </a:t>
            </a:r>
            <a:r>
              <a:rPr lang="en-GB" sz="2800" i="1" dirty="0" err="1">
                <a:latin typeface="Calibri"/>
                <a:cs typeface="Calibri"/>
              </a:rPr>
              <a:t>e</a:t>
            </a:r>
            <a:r>
              <a:rPr lang="en-GB" sz="2800" i="1" baseline="30000" dirty="0" err="1">
                <a:latin typeface="Calibri"/>
                <a:cs typeface="Calibri"/>
              </a:rPr>
              <a:t>η</a:t>
            </a:r>
            <a:endParaRPr lang="en-US" sz="2800" i="1" baseline="30000" dirty="0">
              <a:latin typeface="Calibri"/>
              <a:cs typeface="Calibri"/>
            </a:endParaRPr>
          </a:p>
          <a:p>
            <a:endParaRPr lang="en-GB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4919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two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most common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sz="4400" b="0" spc="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2057400"/>
            <a:ext cx="4114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2) </a:t>
            </a:r>
            <a:r>
              <a:rPr sz="2400" b="1" dirty="0">
                <a:latin typeface="Calibri"/>
                <a:cs typeface="Calibri"/>
              </a:rPr>
              <a:t>Logistic </a:t>
            </a:r>
            <a:r>
              <a:rPr sz="2400" b="1" spc="-10" dirty="0">
                <a:latin typeface="Calibri"/>
                <a:cs typeface="Calibri"/>
              </a:rPr>
              <a:t>or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logit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2600" y="4163569"/>
            <a:ext cx="563054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binary data</a:t>
            </a:r>
            <a:r>
              <a:rPr sz="2200" spc="-5" dirty="0">
                <a:latin typeface="Calibri"/>
                <a:cs typeface="Calibri"/>
              </a:rPr>
              <a:t> (e.g., </a:t>
            </a:r>
            <a:r>
              <a:rPr sz="2200" dirty="0">
                <a:latin typeface="Calibri"/>
                <a:cs typeface="Calibri"/>
              </a:rPr>
              <a:t>survived </a:t>
            </a:r>
            <a:r>
              <a:rPr sz="2200" spc="5" dirty="0">
                <a:latin typeface="Calibri"/>
                <a:cs typeface="Calibri"/>
              </a:rPr>
              <a:t>vs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died)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B61A4C-FFCB-4AA7-8A36-71C8301E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14052"/>
            <a:ext cx="5486682" cy="8636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D0B97B-9FD8-4D5F-88C2-13A23F5A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62393"/>
            <a:ext cx="6712295" cy="18542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5399</TotalTime>
  <Words>3854</Words>
  <Application>Microsoft Office PowerPoint</Application>
  <PresentationFormat>Custom</PresentationFormat>
  <Paragraphs>569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Courier</vt:lpstr>
      <vt:lpstr>Courier New</vt:lpstr>
      <vt:lpstr>Symbol</vt:lpstr>
      <vt:lpstr>Times New Roman</vt:lpstr>
      <vt:lpstr>Office Theme</vt:lpstr>
      <vt:lpstr>C7041 Experimental Design and Analysis</vt:lpstr>
      <vt:lpstr>2.07: Generalized Linear Model (GLM)</vt:lpstr>
      <vt:lpstr>Outline for today</vt:lpstr>
      <vt:lpstr>Review: what is a linear model</vt:lpstr>
      <vt:lpstr>Review: fitting a linear model in R</vt:lpstr>
      <vt:lpstr>Review: what is a linear model</vt:lpstr>
      <vt:lpstr>What is a generalized linear model</vt:lpstr>
      <vt:lpstr>The two most common link functions</vt:lpstr>
      <vt:lpstr>The two most common link functions</vt:lpstr>
      <vt:lpstr>Example 1: Fit a constant to 0-1 data (estimate a proportion)</vt:lpstr>
      <vt:lpstr>Number of wasps choosing the mated female fits a binomial distribution</vt:lpstr>
      <vt:lpstr>Use glm() to fit a constant, and so obtain the ML estimate of p</vt:lpstr>
      <vt:lpstr>Use glm() to fit a constant, and so obtain the ML estimate of p</vt:lpstr>
      <vt:lpstr>Use summary()for estimation</vt:lpstr>
      <vt:lpstr>PowerPoint Presentation</vt:lpstr>
      <vt:lpstr>Avoid using summary() for hypothesis testing</vt:lpstr>
      <vt:lpstr>Use anova() to test hypotheses</vt:lpstr>
      <vt:lpstr>Use anova() to test hypotheses</vt:lpstr>
      <vt:lpstr>Example 2: Logistic regression</vt:lpstr>
      <vt:lpstr>Logistic regression</vt:lpstr>
      <vt:lpstr>The generalized linear model</vt:lpstr>
      <vt:lpstr>The generalized linear model</vt:lpstr>
      <vt:lpstr>Use summary() for estimation</vt:lpstr>
      <vt:lpstr>The generalized linear model</vt:lpstr>
      <vt:lpstr>The generalized linear model</vt:lpstr>
      <vt:lpstr>The generalized linear model</vt:lpstr>
      <vt:lpstr>Use anova() to test hypotheses</vt:lpstr>
      <vt:lpstr>Advantages of generalized linear models</vt:lpstr>
      <vt:lpstr>Assumptions of generalized linear models</vt:lpstr>
      <vt:lpstr>When glm() is appropriate and when it is not</vt:lpstr>
      <vt:lpstr>Example 3: Analyzing count data with log-linear regression Estimate mean number of offspring fledged by female song sparrows</vt:lpstr>
      <vt:lpstr>Estimate mean number of offspring fledged by female song sparrows</vt:lpstr>
      <vt:lpstr>Example 3: Analyzing count data with log-linear regression</vt:lpstr>
      <vt:lpstr>Use summary() for estimation</vt:lpstr>
      <vt:lpstr>Predicted values on the transformed scale</vt:lpstr>
      <vt:lpstr>Predicted values on the original scale</vt:lpstr>
      <vt:lpstr>PowerPoint Presentation</vt:lpstr>
      <vt:lpstr>Use anova() to test hypotheses</vt:lpstr>
      <vt:lpstr>Evaluating assumptions of the glm() fit</vt:lpstr>
      <vt:lpstr>Evaluating assumptions of the glm() fit</vt:lpstr>
      <vt:lpstr>Modeling excessive variance</vt:lpstr>
      <vt:lpstr>Modeling excessive variance</vt:lpstr>
      <vt:lpstr>Modeling excessive variance</vt:lpstr>
      <vt:lpstr>Modeling excessive variance</vt:lpstr>
      <vt:lpstr>Example 4: Modeling contingency tables</vt:lpstr>
      <vt:lpstr>Example 4: Modeling contingency tables</vt:lpstr>
      <vt:lpstr>PowerPoint Presentation</vt:lpstr>
      <vt:lpstr>Use anova() to test hypotheses</vt:lpstr>
      <vt:lpstr>Other uses of generalized linear models</vt:lpstr>
      <vt:lpstr>Suggested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11</cp:revision>
  <dcterms:created xsi:type="dcterms:W3CDTF">2020-09-20T21:12:04Z</dcterms:created>
  <dcterms:modified xsi:type="dcterms:W3CDTF">2020-11-08T12:43:13Z</dcterms:modified>
</cp:coreProperties>
</file>