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256" r:id="rId4"/>
    <p:sldId id="309" r:id="rId5"/>
    <p:sldId id="310" r:id="rId6"/>
    <p:sldId id="257" r:id="rId7"/>
    <p:sldId id="311" r:id="rId8"/>
    <p:sldId id="312" r:id="rId9"/>
    <p:sldId id="313" r:id="rId10"/>
    <p:sldId id="258" r:id="rId11"/>
    <p:sldId id="314" r:id="rId12"/>
    <p:sldId id="315" r:id="rId13"/>
    <p:sldId id="316" r:id="rId14"/>
    <p:sldId id="259" r:id="rId15"/>
    <p:sldId id="317" r:id="rId16"/>
    <p:sldId id="318" r:id="rId17"/>
    <p:sldId id="319" r:id="rId18"/>
    <p:sldId id="260" r:id="rId19"/>
    <p:sldId id="320" r:id="rId20"/>
    <p:sldId id="321" r:id="rId21"/>
    <p:sldId id="322" r:id="rId22"/>
    <p:sldId id="261" r:id="rId23"/>
    <p:sldId id="323" r:id="rId24"/>
    <p:sldId id="324" r:id="rId25"/>
    <p:sldId id="325" r:id="rId26"/>
    <p:sldId id="262" r:id="rId27"/>
    <p:sldId id="326" r:id="rId28"/>
    <p:sldId id="327" r:id="rId29"/>
    <p:sldId id="328" r:id="rId30"/>
    <p:sldId id="263" r:id="rId31"/>
    <p:sldId id="329" r:id="rId32"/>
    <p:sldId id="330" r:id="rId33"/>
    <p:sldId id="331" r:id="rId34"/>
    <p:sldId id="264" r:id="rId35"/>
    <p:sldId id="332" r:id="rId36"/>
    <p:sldId id="333" r:id="rId37"/>
    <p:sldId id="334" r:id="rId38"/>
    <p:sldId id="265" r:id="rId39"/>
    <p:sldId id="335" r:id="rId40"/>
    <p:sldId id="336" r:id="rId41"/>
    <p:sldId id="339" r:id="rId42"/>
    <p:sldId id="340" r:id="rId43"/>
    <p:sldId id="341" r:id="rId44"/>
    <p:sldId id="342" r:id="rId4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50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60954" y="1052829"/>
            <a:ext cx="38100" cy="163830"/>
          </a:xfrm>
          <a:custGeom>
            <a:avLst/>
            <a:gdLst/>
            <a:ahLst/>
            <a:cxnLst/>
            <a:rect l="l" t="t" r="r" b="b"/>
            <a:pathLst>
              <a:path w="38100" h="163830">
                <a:moveTo>
                  <a:pt x="38023" y="0"/>
                </a:moveTo>
                <a:lnTo>
                  <a:pt x="0" y="0"/>
                </a:lnTo>
                <a:lnTo>
                  <a:pt x="0" y="7620"/>
                </a:lnTo>
                <a:lnTo>
                  <a:pt x="23876" y="7620"/>
                </a:lnTo>
                <a:lnTo>
                  <a:pt x="23876" y="156210"/>
                </a:lnTo>
                <a:lnTo>
                  <a:pt x="0" y="156210"/>
                </a:lnTo>
                <a:lnTo>
                  <a:pt x="0" y="163830"/>
                </a:lnTo>
                <a:lnTo>
                  <a:pt x="38023" y="163830"/>
                </a:lnTo>
                <a:lnTo>
                  <a:pt x="38023" y="156210"/>
                </a:lnTo>
                <a:lnTo>
                  <a:pt x="38023" y="7620"/>
                </a:lnTo>
                <a:lnTo>
                  <a:pt x="38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65772" y="1052829"/>
            <a:ext cx="38100" cy="163830"/>
          </a:xfrm>
          <a:custGeom>
            <a:avLst/>
            <a:gdLst/>
            <a:ahLst/>
            <a:cxnLst/>
            <a:rect l="l" t="t" r="r" b="b"/>
            <a:pathLst>
              <a:path w="38100" h="163830">
                <a:moveTo>
                  <a:pt x="38023" y="0"/>
                </a:moveTo>
                <a:lnTo>
                  <a:pt x="0" y="0"/>
                </a:lnTo>
                <a:lnTo>
                  <a:pt x="0" y="7620"/>
                </a:lnTo>
                <a:lnTo>
                  <a:pt x="0" y="156210"/>
                </a:lnTo>
                <a:lnTo>
                  <a:pt x="0" y="163830"/>
                </a:lnTo>
                <a:lnTo>
                  <a:pt x="38023" y="163830"/>
                </a:lnTo>
                <a:lnTo>
                  <a:pt x="38023" y="156210"/>
                </a:lnTo>
                <a:lnTo>
                  <a:pt x="14147" y="156210"/>
                </a:lnTo>
                <a:lnTo>
                  <a:pt x="14147" y="7620"/>
                </a:lnTo>
                <a:lnTo>
                  <a:pt x="38023" y="7620"/>
                </a:lnTo>
                <a:lnTo>
                  <a:pt x="38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6197" y="487950"/>
            <a:ext cx="7586005" cy="71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sajournals.onlinelibrary.wiley.com/doi/full/10.1890/14-0661.1?casa_token=yTwof7G_05UAAAAA%3Axg9V0AjdXVMYdJ4m7Buj80j53Km1-ZZFX3LMh_wWTbiKjbe2BgzSKSYtzRp5EKGgtb6V84Mf4vWCC_I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487950"/>
            <a:ext cx="8654269" cy="1409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spcBef>
                <a:spcPts val="430"/>
              </a:spcBef>
            </a:pPr>
            <a:r>
              <a:rPr sz="4400" spc="-40" dirty="0"/>
              <a:t>Probability </a:t>
            </a:r>
            <a:r>
              <a:rPr sz="4400" spc="-20" dirty="0"/>
              <a:t>distribution </a:t>
            </a:r>
            <a:r>
              <a:rPr sz="4400" spc="-25" dirty="0"/>
              <a:t>for </a:t>
            </a:r>
            <a:r>
              <a:rPr sz="4400" spc="-30" dirty="0"/>
              <a:t>the  </a:t>
            </a:r>
            <a:r>
              <a:rPr sz="4400" dirty="0"/>
              <a:t>outcome </a:t>
            </a:r>
            <a:r>
              <a:rPr sz="4400" spc="-15" dirty="0"/>
              <a:t>of </a:t>
            </a:r>
            <a:r>
              <a:rPr sz="4400" spc="-70" dirty="0"/>
              <a:t>a </a:t>
            </a:r>
            <a:r>
              <a:rPr sz="4400" spc="-65" dirty="0"/>
              <a:t>roll </a:t>
            </a:r>
            <a:r>
              <a:rPr sz="4400" spc="-15" dirty="0"/>
              <a:t>of </a:t>
            </a:r>
            <a:r>
              <a:rPr lang="en-US" sz="4400" spc="-70" dirty="0"/>
              <a:t>1</a:t>
            </a:r>
            <a:r>
              <a:rPr sz="4400" spc="120" dirty="0"/>
              <a:t> </a:t>
            </a:r>
            <a:r>
              <a:rPr sz="4400" spc="-40" dirty="0"/>
              <a:t>die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4000" y="2893425"/>
            <a:ext cx="6781800" cy="4391025"/>
            <a:chOff x="813498" y="1270190"/>
            <a:chExt cx="3630929" cy="2181225"/>
          </a:xfrm>
        </p:grpSpPr>
        <p:sp>
          <p:nvSpPr>
            <p:cNvPr id="4" name="object 4"/>
            <p:cNvSpPr/>
            <p:nvPr/>
          </p:nvSpPr>
          <p:spPr>
            <a:xfrm>
              <a:off x="1602803" y="1683702"/>
              <a:ext cx="2052192" cy="13550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3498" y="1270190"/>
              <a:ext cx="3630803" cy="21807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47700" y="685800"/>
            <a:ext cx="8763000" cy="1409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R="5080"/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Probability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the 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sum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70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roll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lang="en-US" sz="4400" spc="35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r>
              <a:rPr sz="4400" spc="1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dice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ChangeAspect="1"/>
          </p:cNvSpPr>
          <p:nvPr/>
        </p:nvSpPr>
        <p:spPr>
          <a:xfrm>
            <a:off x="1295400" y="2819400"/>
            <a:ext cx="7391400" cy="4331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660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38200" y="762000"/>
            <a:ext cx="80772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addition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principle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00" y="2438400"/>
            <a:ext cx="6781800" cy="2173672"/>
          </a:xfrm>
          <a:prstGeom prst="rect">
            <a:avLst/>
          </a:prstGeom>
          <a:noFill/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68935" marR="360680" algn="ctr">
              <a:lnSpc>
                <a:spcPct val="100299"/>
              </a:lnSpc>
            </a:pP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addition </a:t>
            </a:r>
            <a:r>
              <a:rPr sz="2800" spc="-20" dirty="0">
                <a:latin typeface="Arial"/>
                <a:cs typeface="Arial"/>
              </a:rPr>
              <a:t>principle: </a:t>
            </a:r>
            <a:r>
              <a:rPr sz="2800" spc="-60" dirty="0">
                <a:latin typeface="Arial"/>
                <a:cs typeface="Arial"/>
              </a:rPr>
              <a:t>If </a:t>
            </a:r>
            <a:r>
              <a:rPr sz="2800" spc="30" dirty="0">
                <a:latin typeface="Arial"/>
                <a:cs typeface="Arial"/>
              </a:rPr>
              <a:t>two </a:t>
            </a:r>
            <a:r>
              <a:rPr sz="2800" spc="-30" dirty="0">
                <a:latin typeface="Arial"/>
                <a:cs typeface="Arial"/>
              </a:rPr>
              <a:t>events </a:t>
            </a:r>
            <a:r>
              <a:rPr sz="2800" spc="-45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and </a:t>
            </a:r>
            <a:r>
              <a:rPr sz="2800" spc="25" dirty="0">
                <a:latin typeface="Arial"/>
                <a:cs typeface="Arial"/>
              </a:rPr>
              <a:t>B </a:t>
            </a:r>
            <a:r>
              <a:rPr sz="2800" spc="-55" dirty="0">
                <a:latin typeface="Arial"/>
                <a:cs typeface="Arial"/>
              </a:rPr>
              <a:t>are </a:t>
            </a:r>
            <a:r>
              <a:rPr sz="2800" spc="-30" dirty="0">
                <a:latin typeface="Arial"/>
                <a:cs typeface="Arial"/>
              </a:rPr>
              <a:t>mutually exclusive,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then</a:t>
            </a:r>
            <a:endParaRPr lang="en-US" sz="2800" spc="-20" dirty="0">
              <a:latin typeface="Arial"/>
              <a:cs typeface="Arial"/>
            </a:endParaRPr>
          </a:p>
          <a:p>
            <a:pPr marL="368935" marR="360680" algn="ctr">
              <a:lnSpc>
                <a:spcPct val="100299"/>
              </a:lnSpc>
            </a:pPr>
            <a:endParaRPr sz="28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60"/>
              </a:spcBef>
            </a:pPr>
            <a:r>
              <a:rPr sz="2800" spc="-50" dirty="0">
                <a:latin typeface="Arial"/>
                <a:cs typeface="Arial"/>
              </a:rPr>
              <a:t>Pr[A </a:t>
            </a:r>
            <a:r>
              <a:rPr sz="2800" spc="-65" dirty="0">
                <a:latin typeface="Arial"/>
                <a:cs typeface="Arial"/>
              </a:rPr>
              <a:t>OR </a:t>
            </a:r>
            <a:r>
              <a:rPr sz="2800" spc="-25" dirty="0">
                <a:latin typeface="Arial"/>
                <a:cs typeface="Arial"/>
              </a:rPr>
              <a:t>B] </a:t>
            </a:r>
            <a:r>
              <a:rPr sz="2800" spc="50" dirty="0">
                <a:latin typeface="Arial"/>
                <a:cs typeface="Arial"/>
              </a:rPr>
              <a:t>= </a:t>
            </a:r>
            <a:r>
              <a:rPr sz="2800" spc="-55" dirty="0">
                <a:latin typeface="Arial"/>
                <a:cs typeface="Arial"/>
              </a:rPr>
              <a:t>Pr[A] </a:t>
            </a:r>
            <a:r>
              <a:rPr sz="2800" spc="50" dirty="0">
                <a:latin typeface="Arial"/>
                <a:cs typeface="Arial"/>
              </a:rPr>
              <a:t>+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Pr[B]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9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600200" y="1652997"/>
            <a:ext cx="7467600" cy="8778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-15" dirty="0">
                <a:latin typeface="Arial"/>
                <a:cs typeface="Arial"/>
              </a:rPr>
              <a:t>Pr[Number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25" dirty="0">
                <a:solidFill>
                  <a:srgbClr val="548235"/>
                </a:solidFill>
                <a:latin typeface="Arial"/>
                <a:cs typeface="Arial"/>
              </a:rPr>
              <a:t>green </a:t>
            </a:r>
            <a:r>
              <a:rPr sz="2800" spc="-20" dirty="0">
                <a:latin typeface="Arial"/>
                <a:cs typeface="Arial"/>
              </a:rPr>
              <a:t>M&amp;Ms </a:t>
            </a:r>
            <a:r>
              <a:rPr sz="2800" spc="10" dirty="0">
                <a:latin typeface="Symbol"/>
                <a:cs typeface="Symbol"/>
              </a:rPr>
              <a:t>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6]</a:t>
            </a:r>
            <a:r>
              <a:rPr sz="2800" spc="130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=</a:t>
            </a:r>
            <a:endParaRPr sz="2800" dirty="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  <a:spcBef>
                <a:spcPts val="30"/>
              </a:spcBef>
            </a:pPr>
            <a:r>
              <a:rPr sz="2800" spc="-25" dirty="0">
                <a:latin typeface="Arial"/>
                <a:cs typeface="Arial"/>
              </a:rPr>
              <a:t>Pr[6 </a:t>
            </a:r>
            <a:r>
              <a:rPr sz="2800" spc="-30" dirty="0">
                <a:solidFill>
                  <a:srgbClr val="548235"/>
                </a:solidFill>
                <a:latin typeface="Arial"/>
                <a:cs typeface="Arial"/>
              </a:rPr>
              <a:t>green</a:t>
            </a:r>
            <a:r>
              <a:rPr sz="2800" spc="-30" dirty="0">
                <a:latin typeface="Arial"/>
                <a:cs typeface="Arial"/>
              </a:rPr>
              <a:t>] </a:t>
            </a:r>
            <a:r>
              <a:rPr sz="2800" spc="35" dirty="0">
                <a:latin typeface="Arial"/>
                <a:cs typeface="Arial"/>
              </a:rPr>
              <a:t>+ </a:t>
            </a:r>
            <a:r>
              <a:rPr sz="2800" spc="-25" dirty="0">
                <a:latin typeface="Arial"/>
                <a:cs typeface="Arial"/>
              </a:rPr>
              <a:t>Pr[7 </a:t>
            </a:r>
            <a:r>
              <a:rPr sz="2800" spc="-30" dirty="0">
                <a:solidFill>
                  <a:srgbClr val="548235"/>
                </a:solidFill>
                <a:latin typeface="Arial"/>
                <a:cs typeface="Arial"/>
              </a:rPr>
              <a:t>green</a:t>
            </a:r>
            <a:r>
              <a:rPr sz="2800" spc="-30" dirty="0">
                <a:latin typeface="Arial"/>
                <a:cs typeface="Arial"/>
              </a:rPr>
              <a:t>] </a:t>
            </a:r>
            <a:r>
              <a:rPr sz="2800" spc="35" dirty="0">
                <a:latin typeface="Arial"/>
                <a:cs typeface="Arial"/>
              </a:rPr>
              <a:t>+ </a:t>
            </a:r>
            <a:r>
              <a:rPr sz="2800" spc="-25" dirty="0">
                <a:latin typeface="Arial"/>
                <a:cs typeface="Arial"/>
              </a:rPr>
              <a:t>Pr[8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548235"/>
                </a:solidFill>
                <a:latin typeface="Arial"/>
                <a:cs typeface="Arial"/>
              </a:rPr>
              <a:t>green</a:t>
            </a:r>
            <a:r>
              <a:rPr sz="2800" spc="-15" dirty="0">
                <a:latin typeface="Arial"/>
                <a:cs typeface="Arial"/>
              </a:rPr>
              <a:t>]....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>
            <a:spLocks noChangeAspect="1"/>
          </p:cNvSpPr>
          <p:nvPr/>
        </p:nvSpPr>
        <p:spPr>
          <a:xfrm>
            <a:off x="2133600" y="3048000"/>
            <a:ext cx="5410200" cy="4089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25F4022A-0A57-401E-9E14-D8699A0D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97" y="487950"/>
            <a:ext cx="7586005" cy="677108"/>
          </a:xfrm>
        </p:spPr>
        <p:txBody>
          <a:bodyPr/>
          <a:lstStyle/>
          <a:p>
            <a:r>
              <a:rPr lang="en-GB"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probability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lang="en-GB" sz="4400" spc="-70" dirty="0">
                <a:solidFill>
                  <a:srgbClr val="2F5597"/>
                </a:solidFill>
                <a:latin typeface="Arial"/>
                <a:cs typeface="Arial"/>
              </a:rPr>
              <a:t>a</a:t>
            </a:r>
            <a:r>
              <a:rPr lang="en-GB" sz="4400" spc="6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range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18203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5099" y="3001076"/>
            <a:ext cx="4648200" cy="91499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spcBef>
                <a:spcPts val="415"/>
              </a:spcBef>
            </a:pPr>
            <a:r>
              <a:rPr sz="2800" spc="-7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probabilities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2800" spc="-75" dirty="0">
                <a:solidFill>
                  <a:srgbClr val="2F5597"/>
                </a:solidFill>
                <a:latin typeface="Arial"/>
                <a:cs typeface="Arial"/>
              </a:rPr>
              <a:t>all 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possibilities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add </a:t>
            </a:r>
            <a:r>
              <a:rPr sz="2800" spc="25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lang="en-US" sz="2800" spc="25" dirty="0">
                <a:solidFill>
                  <a:srgbClr val="2F5597"/>
                </a:solidFill>
                <a:latin typeface="Arial"/>
                <a:cs typeface="Arial"/>
              </a:rPr>
              <a:t>exactly 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1.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57194985-E6DD-4692-9473-8209FD4E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97" y="487950"/>
            <a:ext cx="7586005" cy="677108"/>
          </a:xfrm>
        </p:spPr>
        <p:txBody>
          <a:bodyPr/>
          <a:lstStyle/>
          <a:p>
            <a:r>
              <a:rPr lang="en-GB"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probability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lang="en-GB" sz="4400" spc="-70" dirty="0">
                <a:solidFill>
                  <a:srgbClr val="2F5597"/>
                </a:solidFill>
                <a:latin typeface="Arial"/>
                <a:cs typeface="Arial"/>
              </a:rPr>
              <a:t>a</a:t>
            </a:r>
            <a:r>
              <a:rPr lang="en-GB" sz="4400" spc="6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50" dirty="0">
                <a:solidFill>
                  <a:srgbClr val="2F5597"/>
                </a:solidFill>
                <a:latin typeface="Arial"/>
                <a:cs typeface="Arial"/>
              </a:rPr>
              <a:t>range</a:t>
            </a:r>
            <a:endParaRPr lang="en-GB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66294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0" dirty="0"/>
              <a:t>Probability </a:t>
            </a:r>
            <a:r>
              <a:rPr sz="4400" spc="-15" dirty="0"/>
              <a:t>of</a:t>
            </a:r>
            <a:r>
              <a:rPr sz="4400" spc="-40" dirty="0"/>
              <a:t> </a:t>
            </a:r>
            <a:r>
              <a:rPr sz="4400" i="1" spc="5" dirty="0">
                <a:latin typeface="Arial"/>
                <a:cs typeface="Arial"/>
              </a:rPr>
              <a:t>Not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3429000" y="4157240"/>
            <a:ext cx="3048000" cy="2417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400" y="2819400"/>
            <a:ext cx="8295432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800" spc="10" dirty="0">
                <a:latin typeface="Arial"/>
                <a:cs typeface="Arial"/>
              </a:rPr>
              <a:t>Pr[NOT </a:t>
            </a:r>
            <a:r>
              <a:rPr sz="2800" i="1" spc="10" dirty="0">
                <a:latin typeface="Arial"/>
                <a:cs typeface="Arial"/>
              </a:rPr>
              <a:t>rolling a 2</a:t>
            </a:r>
            <a:r>
              <a:rPr sz="2800" spc="10" dirty="0">
                <a:latin typeface="Arial"/>
                <a:cs typeface="Arial"/>
              </a:rPr>
              <a:t>] = 1 – Pr[</a:t>
            </a:r>
            <a:r>
              <a:rPr sz="2800" i="1" spc="10" dirty="0">
                <a:latin typeface="Arial"/>
                <a:cs typeface="Arial"/>
              </a:rPr>
              <a:t>Rolling a 2</a:t>
            </a:r>
            <a:r>
              <a:rPr sz="2800" spc="10" dirty="0">
                <a:latin typeface="Arial"/>
                <a:cs typeface="Arial"/>
              </a:rPr>
              <a:t>] =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5/6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893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>
            <a:spLocks noChangeAspect="1"/>
          </p:cNvSpPr>
          <p:nvPr/>
        </p:nvSpPr>
        <p:spPr>
          <a:xfrm>
            <a:off x="228600" y="2819400"/>
            <a:ext cx="9499174" cy="28466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D21DBB7-7C7D-4472-BC40-4036F990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36" y="533400"/>
            <a:ext cx="7586005" cy="677108"/>
          </a:xfrm>
        </p:spPr>
        <p:txBody>
          <a:bodyPr/>
          <a:lstStyle/>
          <a:p>
            <a:r>
              <a:rPr lang="en-GB" sz="4400" spc="-75" dirty="0">
                <a:solidFill>
                  <a:srgbClr val="2F5597"/>
                </a:solidFill>
                <a:latin typeface="Arial"/>
                <a:cs typeface="Arial"/>
              </a:rPr>
              <a:t>General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Addition</a:t>
            </a:r>
            <a:r>
              <a:rPr lang="en-GB" sz="44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Principle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33356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>
            <a:grpSpLocks noChangeAspect="1"/>
          </p:cNvGrpSpPr>
          <p:nvPr/>
        </p:nvGrpSpPr>
        <p:grpSpPr>
          <a:xfrm>
            <a:off x="962782" y="2137052"/>
            <a:ext cx="7326996" cy="4424840"/>
            <a:chOff x="5262610" y="4735004"/>
            <a:chExt cx="4418330" cy="2668270"/>
          </a:xfrm>
        </p:grpSpPr>
        <p:sp>
          <p:nvSpPr>
            <p:cNvPr id="10" name="object 10"/>
            <p:cNvSpPr/>
            <p:nvPr/>
          </p:nvSpPr>
          <p:spPr>
            <a:xfrm>
              <a:off x="5777547" y="4735004"/>
              <a:ext cx="3903217" cy="480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62610" y="5269108"/>
              <a:ext cx="2734552" cy="2133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81293" y="5214200"/>
              <a:ext cx="1986914" cy="2188845"/>
            </a:xfrm>
            <a:custGeom>
              <a:avLst/>
              <a:gdLst/>
              <a:ahLst/>
              <a:cxnLst/>
              <a:rect l="l" t="t" r="r" b="b"/>
              <a:pathLst>
                <a:path w="1986915" h="2188845">
                  <a:moveTo>
                    <a:pt x="816013" y="0"/>
                  </a:moveTo>
                  <a:lnTo>
                    <a:pt x="0" y="0"/>
                  </a:lnTo>
                  <a:lnTo>
                    <a:pt x="0" y="174574"/>
                  </a:lnTo>
                  <a:lnTo>
                    <a:pt x="816013" y="174574"/>
                  </a:lnTo>
                  <a:lnTo>
                    <a:pt x="816013" y="0"/>
                  </a:lnTo>
                  <a:close/>
                </a:path>
                <a:path w="1986915" h="2188845">
                  <a:moveTo>
                    <a:pt x="1986826" y="54914"/>
                  </a:moveTo>
                  <a:lnTo>
                    <a:pt x="993406" y="54914"/>
                  </a:lnTo>
                  <a:lnTo>
                    <a:pt x="993406" y="2188845"/>
                  </a:lnTo>
                  <a:lnTo>
                    <a:pt x="1986826" y="2188845"/>
                  </a:lnTo>
                  <a:lnTo>
                    <a:pt x="1986826" y="54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19062" y="3505200"/>
            <a:ext cx="3405938" cy="254909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000"/>
              </a:lnSpc>
              <a:spcBef>
                <a:spcPts val="120"/>
              </a:spcBef>
            </a:pPr>
            <a:r>
              <a:rPr sz="2400" spc="-20" dirty="0">
                <a:latin typeface="Arial"/>
                <a:cs typeface="Arial"/>
              </a:rPr>
              <a:t>e.g., </a:t>
            </a:r>
            <a:r>
              <a:rPr sz="2400" spc="-25" dirty="0">
                <a:latin typeface="Arial"/>
                <a:cs typeface="Arial"/>
              </a:rPr>
              <a:t>Morning </a:t>
            </a:r>
            <a:r>
              <a:rPr sz="2400" spc="-30" dirty="0">
                <a:latin typeface="Arial"/>
                <a:cs typeface="Arial"/>
              </a:rPr>
              <a:t>glory flowers </a:t>
            </a:r>
            <a:r>
              <a:rPr sz="2400" spc="-25" dirty="0">
                <a:latin typeface="Arial"/>
                <a:cs typeface="Arial"/>
              </a:rPr>
              <a:t>can be white </a:t>
            </a:r>
            <a:r>
              <a:rPr sz="2400" spc="-35" dirty="0">
                <a:latin typeface="Arial"/>
                <a:cs typeface="Arial"/>
              </a:rPr>
              <a:t>because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their </a:t>
            </a:r>
            <a:r>
              <a:rPr sz="2400" i="1" spc="5" dirty="0">
                <a:latin typeface="Arial"/>
                <a:cs typeface="Arial"/>
              </a:rPr>
              <a:t>ww  </a:t>
            </a:r>
            <a:r>
              <a:rPr sz="2400" spc="-25" dirty="0">
                <a:latin typeface="Arial"/>
                <a:cs typeface="Arial"/>
              </a:rPr>
              <a:t>genotype </a:t>
            </a:r>
            <a:r>
              <a:rPr sz="2400" spc="-20" dirty="0">
                <a:latin typeface="Arial"/>
                <a:cs typeface="Arial"/>
              </a:rPr>
              <a:t>at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W </a:t>
            </a:r>
            <a:r>
              <a:rPr sz="2400" spc="-25" dirty="0">
                <a:latin typeface="Arial"/>
                <a:cs typeface="Arial"/>
              </a:rPr>
              <a:t>locus </a:t>
            </a:r>
            <a:r>
              <a:rPr sz="2400" spc="-15" dirty="0">
                <a:latin typeface="Arial"/>
                <a:cs typeface="Arial"/>
              </a:rPr>
              <a:t>and/or </a:t>
            </a:r>
            <a:r>
              <a:rPr sz="2400" spc="-35" dirty="0">
                <a:latin typeface="Arial"/>
                <a:cs typeface="Arial"/>
              </a:rPr>
              <a:t>because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their </a:t>
            </a:r>
            <a:r>
              <a:rPr sz="2400" i="1" spc="-55" dirty="0">
                <a:latin typeface="Arial"/>
                <a:cs typeface="Arial"/>
              </a:rPr>
              <a:t>aa </a:t>
            </a:r>
            <a:r>
              <a:rPr sz="2400" spc="-25" dirty="0">
                <a:latin typeface="Arial"/>
                <a:cs typeface="Arial"/>
              </a:rPr>
              <a:t>genotype </a:t>
            </a:r>
            <a:r>
              <a:rPr sz="2400" spc="-20" dirty="0">
                <a:latin typeface="Arial"/>
                <a:cs typeface="Arial"/>
              </a:rPr>
              <a:t>at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locus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5400000">
            <a:off x="3197631" y="4345500"/>
            <a:ext cx="553998" cy="5467344"/>
          </a:xfrm>
          <a:prstGeom prst="rect">
            <a:avLst/>
          </a:prstGeom>
        </p:spPr>
        <p:txBody>
          <a:bodyPr vert="vert270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5" dirty="0">
                <a:latin typeface="Arial"/>
                <a:cs typeface="Arial"/>
              </a:rPr>
              <a:t>© </a:t>
            </a:r>
            <a:r>
              <a:rPr spc="-5" dirty="0">
                <a:latin typeface="Arial"/>
                <a:cs typeface="Arial"/>
              </a:rPr>
              <a:t>2000 </a:t>
            </a:r>
            <a:r>
              <a:rPr spc="-15" dirty="0">
                <a:latin typeface="Arial"/>
                <a:cs typeface="Arial"/>
              </a:rPr>
              <a:t>National Academy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spc="-15" dirty="0">
                <a:latin typeface="Arial"/>
                <a:cs typeface="Arial"/>
              </a:rPr>
              <a:t>Sciences,</a:t>
            </a:r>
            <a:r>
              <a:rPr spc="50" dirty="0"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563C1"/>
                </a:solidFill>
                <a:latin typeface="Arial"/>
                <a:cs typeface="Arial"/>
              </a:rPr>
              <a:t>https://doi.org/10.1073/pnas.97.13.7016</a:t>
            </a:r>
            <a:endParaRPr>
              <a:latin typeface="Arial"/>
              <a:cs typeface="Arial"/>
            </a:endParaRPr>
          </a:p>
        </p:txBody>
      </p:sp>
      <p:sp>
        <p:nvSpPr>
          <p:cNvPr id="18" name="Title 16">
            <a:extLst>
              <a:ext uri="{FF2B5EF4-FFF2-40B4-BE49-F238E27FC236}">
                <a16:creationId xmlns:a16="http://schemas.microsoft.com/office/drawing/2014/main" id="{201B8B75-2A59-4467-B566-05D55310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36" y="533400"/>
            <a:ext cx="7586005" cy="677108"/>
          </a:xfrm>
        </p:spPr>
        <p:txBody>
          <a:bodyPr/>
          <a:lstStyle/>
          <a:p>
            <a:r>
              <a:rPr lang="en-GB" sz="4400" spc="-75" dirty="0">
                <a:solidFill>
                  <a:srgbClr val="2F5597"/>
                </a:solidFill>
                <a:latin typeface="Arial"/>
                <a:cs typeface="Arial"/>
              </a:rPr>
              <a:t>General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Addition</a:t>
            </a:r>
            <a:r>
              <a:rPr lang="en-GB" sz="44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Principle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0290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>
            <a:spLocks noChangeAspect="1"/>
          </p:cNvSpPr>
          <p:nvPr/>
        </p:nvSpPr>
        <p:spPr>
          <a:xfrm>
            <a:off x="1066800" y="1676400"/>
            <a:ext cx="8515803" cy="1048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870334" y="3124200"/>
            <a:ext cx="7816466" cy="131253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/>
            <a:r>
              <a:rPr sz="2800" spc="-20" dirty="0">
                <a:latin typeface="Arial"/>
                <a:cs typeface="Arial"/>
              </a:rPr>
              <a:t>e.g., </a:t>
            </a:r>
            <a:r>
              <a:rPr sz="2800" spc="-25" dirty="0">
                <a:latin typeface="Arial"/>
                <a:cs typeface="Arial"/>
              </a:rPr>
              <a:t>Morning </a:t>
            </a:r>
            <a:r>
              <a:rPr sz="2800" spc="-30" dirty="0">
                <a:latin typeface="Arial"/>
                <a:cs typeface="Arial"/>
              </a:rPr>
              <a:t>glory flowers </a:t>
            </a:r>
            <a:r>
              <a:rPr sz="2800" spc="-25" dirty="0">
                <a:latin typeface="Arial"/>
                <a:cs typeface="Arial"/>
              </a:rPr>
              <a:t>can be white </a:t>
            </a:r>
            <a:r>
              <a:rPr sz="2800" spc="-35" dirty="0">
                <a:latin typeface="Arial"/>
                <a:cs typeface="Arial"/>
              </a:rPr>
              <a:t>because </a:t>
            </a:r>
            <a:r>
              <a:rPr sz="2800" spc="-20" dirty="0">
                <a:latin typeface="Arial"/>
                <a:cs typeface="Arial"/>
              </a:rPr>
              <a:t>of  </a:t>
            </a:r>
            <a:r>
              <a:rPr sz="2800" spc="-30" dirty="0">
                <a:latin typeface="Arial"/>
                <a:cs typeface="Arial"/>
              </a:rPr>
              <a:t>their </a:t>
            </a:r>
            <a:r>
              <a:rPr sz="2800" i="1" spc="10" dirty="0">
                <a:latin typeface="Arial"/>
                <a:cs typeface="Arial"/>
              </a:rPr>
              <a:t>ww </a:t>
            </a:r>
            <a:r>
              <a:rPr sz="2800" spc="-25" dirty="0">
                <a:latin typeface="Arial"/>
                <a:cs typeface="Arial"/>
              </a:rPr>
              <a:t>genotype </a:t>
            </a:r>
            <a:r>
              <a:rPr sz="2800" spc="-20" dirty="0">
                <a:latin typeface="Arial"/>
                <a:cs typeface="Arial"/>
              </a:rPr>
              <a:t>at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W </a:t>
            </a:r>
            <a:r>
              <a:rPr sz="2800" spc="-25" dirty="0">
                <a:latin typeface="Arial"/>
                <a:cs typeface="Arial"/>
              </a:rPr>
              <a:t>locus </a:t>
            </a:r>
            <a:r>
              <a:rPr sz="2800" spc="-15" dirty="0">
                <a:latin typeface="Arial"/>
                <a:cs typeface="Arial"/>
              </a:rPr>
              <a:t>and/or </a:t>
            </a:r>
            <a:r>
              <a:rPr sz="2800" spc="-35" dirty="0">
                <a:latin typeface="Arial"/>
                <a:cs typeface="Arial"/>
              </a:rPr>
              <a:t>because </a:t>
            </a:r>
            <a:r>
              <a:rPr sz="2800" spc="-20" dirty="0">
                <a:latin typeface="Arial"/>
                <a:cs typeface="Arial"/>
              </a:rPr>
              <a:t>of  </a:t>
            </a:r>
            <a:r>
              <a:rPr sz="2800" spc="-30" dirty="0">
                <a:latin typeface="Arial"/>
                <a:cs typeface="Arial"/>
              </a:rPr>
              <a:t>their </a:t>
            </a:r>
            <a:r>
              <a:rPr sz="2800" i="1" spc="-55" dirty="0">
                <a:latin typeface="Arial"/>
                <a:cs typeface="Arial"/>
              </a:rPr>
              <a:t>aa </a:t>
            </a:r>
            <a:r>
              <a:rPr sz="2800" spc="-25" dirty="0">
                <a:latin typeface="Arial"/>
                <a:cs typeface="Arial"/>
              </a:rPr>
              <a:t>genotype </a:t>
            </a:r>
            <a:r>
              <a:rPr sz="2800" spc="-20" dirty="0">
                <a:latin typeface="Arial"/>
                <a:cs typeface="Arial"/>
              </a:rPr>
              <a:t>at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A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locus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07A8144F-CC11-4A58-A948-764F5E4E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36" y="533400"/>
            <a:ext cx="7586005" cy="677108"/>
          </a:xfrm>
        </p:spPr>
        <p:txBody>
          <a:bodyPr/>
          <a:lstStyle/>
          <a:p>
            <a:r>
              <a:rPr lang="en-GB" sz="4400" spc="-75" dirty="0">
                <a:solidFill>
                  <a:srgbClr val="2F5597"/>
                </a:solidFill>
                <a:latin typeface="Arial"/>
                <a:cs typeface="Arial"/>
              </a:rPr>
              <a:t>General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Addition</a:t>
            </a:r>
            <a:r>
              <a:rPr lang="en-GB" sz="44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Principle</a:t>
            </a:r>
            <a:endParaRPr lang="en-GB" sz="4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F7FFB1-AF8D-4A81-944A-1D1B168B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78271"/>
            <a:ext cx="7239000" cy="27375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143000" y="914400"/>
            <a:ext cx="57912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Independence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200" y="2971800"/>
            <a:ext cx="7391400" cy="1315745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44450" marR="351790">
              <a:lnSpc>
                <a:spcPct val="100400"/>
              </a:lnSpc>
              <a:spcBef>
                <a:spcPts val="180"/>
              </a:spcBef>
            </a:pPr>
            <a:r>
              <a:rPr sz="2800" b="1" spc="-75" dirty="0">
                <a:latin typeface="Arial"/>
                <a:cs typeface="Arial"/>
              </a:rPr>
              <a:t>Two </a:t>
            </a:r>
            <a:r>
              <a:rPr sz="2800" b="1" spc="-30" dirty="0">
                <a:latin typeface="Arial"/>
                <a:cs typeface="Arial"/>
              </a:rPr>
              <a:t>events </a:t>
            </a:r>
            <a:r>
              <a:rPr sz="2800" b="1" spc="-60" dirty="0">
                <a:latin typeface="Arial"/>
                <a:cs typeface="Arial"/>
              </a:rPr>
              <a:t>are </a:t>
            </a:r>
            <a:r>
              <a:rPr sz="2800" b="1" spc="-15" dirty="0">
                <a:latin typeface="Arial"/>
                <a:cs typeface="Arial"/>
              </a:rPr>
              <a:t>independent </a:t>
            </a:r>
            <a:r>
              <a:rPr sz="2800" spc="-45" dirty="0">
                <a:latin typeface="Arial"/>
                <a:cs typeface="Arial"/>
              </a:rPr>
              <a:t>if </a:t>
            </a:r>
            <a:r>
              <a:rPr sz="2800" spc="-10" dirty="0">
                <a:latin typeface="Arial"/>
                <a:cs typeface="Arial"/>
              </a:rPr>
              <a:t>the  </a:t>
            </a:r>
            <a:r>
              <a:rPr sz="2800" spc="-15" dirty="0">
                <a:latin typeface="Arial"/>
                <a:cs typeface="Arial"/>
              </a:rPr>
              <a:t>occurrence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0" dirty="0">
                <a:latin typeface="Arial"/>
                <a:cs typeface="Arial"/>
              </a:rPr>
              <a:t>one </a:t>
            </a:r>
            <a:r>
              <a:rPr sz="2800" spc="-40" dirty="0">
                <a:latin typeface="Arial"/>
                <a:cs typeface="Arial"/>
              </a:rPr>
              <a:t>gives 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spc="-20" dirty="0">
                <a:latin typeface="Arial"/>
                <a:cs typeface="Arial"/>
              </a:rPr>
              <a:t>information </a:t>
            </a:r>
            <a:r>
              <a:rPr sz="2800" dirty="0">
                <a:latin typeface="Arial"/>
                <a:cs typeface="Arial"/>
              </a:rPr>
              <a:t>about </a:t>
            </a:r>
            <a:r>
              <a:rPr sz="2800" spc="-15" dirty="0">
                <a:latin typeface="Arial"/>
                <a:cs typeface="Arial"/>
              </a:rPr>
              <a:t>whether the </a:t>
            </a:r>
            <a:r>
              <a:rPr sz="2800" dirty="0">
                <a:latin typeface="Arial"/>
                <a:cs typeface="Arial"/>
              </a:rPr>
              <a:t>second </a:t>
            </a:r>
            <a:r>
              <a:rPr sz="2800" spc="-35" dirty="0">
                <a:latin typeface="Arial"/>
                <a:cs typeface="Arial"/>
              </a:rPr>
              <a:t>will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occur.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7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BCA6CA-9855-4BE4-BFB4-C86C8CF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762000"/>
            <a:ext cx="8540261" cy="703141"/>
          </a:xfrm>
        </p:spPr>
        <p:txBody>
          <a:bodyPr/>
          <a:lstStyle/>
          <a:p>
            <a:pPr algn="ctr"/>
            <a:r>
              <a:rPr lang="en-GB" sz="4569" dirty="0"/>
              <a:t>1.05 Probability</a:t>
            </a:r>
          </a:p>
        </p:txBody>
      </p:sp>
      <p:pic>
        <p:nvPicPr>
          <p:cNvPr id="1026" name="Picture 2" descr="Conditional Risk">
            <a:extLst>
              <a:ext uri="{FF2B5EF4-FFF2-40B4-BE49-F238E27FC236}">
                <a16:creationId xmlns:a16="http://schemas.microsoft.com/office/drawing/2014/main" id="{D40F641A-2ED5-47D8-90A9-88B147CF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6043503" cy="51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371599" y="2764158"/>
            <a:ext cx="7315200" cy="1862113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44450" marR="267335" algn="just">
              <a:lnSpc>
                <a:spcPct val="100600"/>
              </a:lnSpc>
              <a:spcBef>
                <a:spcPts val="180"/>
              </a:spcBef>
            </a:pP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multiplication principle: </a:t>
            </a:r>
            <a:r>
              <a:rPr sz="2800" spc="-60" dirty="0">
                <a:latin typeface="Arial"/>
                <a:cs typeface="Arial"/>
              </a:rPr>
              <a:t>If </a:t>
            </a:r>
            <a:r>
              <a:rPr sz="2800" spc="30" dirty="0">
                <a:latin typeface="Arial"/>
                <a:cs typeface="Arial"/>
              </a:rPr>
              <a:t>two </a:t>
            </a:r>
            <a:r>
              <a:rPr sz="2800" spc="-30" dirty="0">
                <a:latin typeface="Arial"/>
                <a:cs typeface="Arial"/>
              </a:rPr>
              <a:t>events </a:t>
            </a:r>
            <a:r>
              <a:rPr sz="2800" spc="-45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and </a:t>
            </a:r>
            <a:r>
              <a:rPr sz="2800" spc="25" dirty="0">
                <a:latin typeface="Arial"/>
                <a:cs typeface="Arial"/>
              </a:rPr>
              <a:t>B </a:t>
            </a:r>
            <a:r>
              <a:rPr sz="2800" spc="-55" dirty="0">
                <a:latin typeface="Arial"/>
                <a:cs typeface="Arial"/>
              </a:rPr>
              <a:t>are </a:t>
            </a:r>
            <a:r>
              <a:rPr sz="2800" spc="-10" dirty="0">
                <a:latin typeface="Arial"/>
                <a:cs typeface="Arial"/>
              </a:rPr>
              <a:t>independent, </a:t>
            </a:r>
            <a:r>
              <a:rPr sz="2800" spc="-15" dirty="0">
                <a:latin typeface="Arial"/>
                <a:cs typeface="Arial"/>
              </a:rPr>
              <a:t>then:</a:t>
            </a:r>
            <a:endParaRPr lang="en-US" sz="2800" spc="-15" dirty="0">
              <a:latin typeface="Arial"/>
              <a:cs typeface="Arial"/>
            </a:endParaRPr>
          </a:p>
          <a:p>
            <a:pPr marL="44450" marR="267335" algn="just">
              <a:lnSpc>
                <a:spcPct val="100600"/>
              </a:lnSpc>
              <a:spcBef>
                <a:spcPts val="180"/>
              </a:spcBef>
            </a:pP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800" spc="-50" dirty="0">
                <a:latin typeface="Arial"/>
                <a:cs typeface="Arial"/>
              </a:rPr>
              <a:t>Pr[A </a:t>
            </a:r>
            <a:r>
              <a:rPr sz="2800" spc="-40" dirty="0">
                <a:latin typeface="Arial"/>
                <a:cs typeface="Arial"/>
              </a:rPr>
              <a:t>AND </a:t>
            </a:r>
            <a:r>
              <a:rPr sz="2800" spc="-25" dirty="0">
                <a:latin typeface="Arial"/>
                <a:cs typeface="Arial"/>
              </a:rPr>
              <a:t>B] </a:t>
            </a:r>
            <a:r>
              <a:rPr sz="2800" spc="50" dirty="0">
                <a:latin typeface="Arial"/>
                <a:cs typeface="Arial"/>
              </a:rPr>
              <a:t>= </a:t>
            </a:r>
            <a:r>
              <a:rPr sz="2800" spc="-55" dirty="0">
                <a:latin typeface="Arial"/>
                <a:cs typeface="Arial"/>
              </a:rPr>
              <a:t>Pr[A] </a:t>
            </a:r>
            <a:r>
              <a:rPr sz="2800" spc="20" dirty="0">
                <a:latin typeface="Symbol"/>
                <a:cs typeface="Symbol"/>
              </a:rPr>
              <a:t>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Arial"/>
                <a:cs typeface="Arial"/>
              </a:rPr>
              <a:t>Pr[B]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27B9CC5A-1245-43EF-A28D-9FDD7BBC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97" y="487950"/>
            <a:ext cx="7586005" cy="677108"/>
          </a:xfrm>
        </p:spPr>
        <p:txBody>
          <a:bodyPr/>
          <a:lstStyle/>
          <a:p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Multiplication</a:t>
            </a:r>
            <a:r>
              <a:rPr lang="en-GB" sz="4400" spc="-8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principle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90695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>
            <a:spLocks noChangeAspect="1"/>
          </p:cNvSpPr>
          <p:nvPr/>
        </p:nvSpPr>
        <p:spPr>
          <a:xfrm>
            <a:off x="6781800" y="2209800"/>
            <a:ext cx="2763328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1000" y="2514600"/>
            <a:ext cx="6172200" cy="3668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Arial"/>
              <a:cs typeface="Arial"/>
            </a:endParaRPr>
          </a:p>
          <a:p>
            <a:pPr marL="141605" marR="1495425">
              <a:lnSpc>
                <a:spcPct val="101099"/>
              </a:lnSpc>
            </a:pPr>
            <a:r>
              <a:rPr sz="2400" spc="-20" dirty="0">
                <a:latin typeface="Arial"/>
                <a:cs typeface="Arial"/>
              </a:rPr>
              <a:t>What </a:t>
            </a:r>
            <a:r>
              <a:rPr sz="2400" spc="-45" dirty="0">
                <a:latin typeface="Arial"/>
                <a:cs typeface="Arial"/>
              </a:rPr>
              <a:t>is </a:t>
            </a:r>
            <a:r>
              <a:rPr sz="2400" spc="-15" dirty="0">
                <a:latin typeface="Arial"/>
                <a:cs typeface="Arial"/>
              </a:rPr>
              <a:t>the probability </a:t>
            </a:r>
            <a:r>
              <a:rPr sz="2400" dirty="0">
                <a:latin typeface="Arial"/>
                <a:cs typeface="Arial"/>
              </a:rPr>
              <a:t>that </a:t>
            </a:r>
            <a:endParaRPr lang="en-US" sz="2400" dirty="0">
              <a:latin typeface="Arial"/>
              <a:cs typeface="Arial"/>
            </a:endParaRPr>
          </a:p>
          <a:p>
            <a:pPr marL="141605" marR="1495425">
              <a:lnSpc>
                <a:spcPct val="101099"/>
              </a:lnSpc>
            </a:pPr>
            <a:r>
              <a:rPr sz="2400" spc="-55" dirty="0">
                <a:latin typeface="Arial"/>
                <a:cs typeface="Arial"/>
              </a:rPr>
              <a:t>a </a:t>
            </a:r>
            <a:r>
              <a:rPr sz="2400" spc="10" dirty="0">
                <a:latin typeface="Arial"/>
                <a:cs typeface="Arial"/>
              </a:rPr>
              <a:t>cat </a:t>
            </a:r>
            <a:r>
              <a:rPr sz="2400" spc="-45" dirty="0">
                <a:latin typeface="Arial"/>
                <a:cs typeface="Arial"/>
              </a:rPr>
              <a:t>is </a:t>
            </a:r>
            <a:r>
              <a:rPr sz="2400" spc="10" dirty="0">
                <a:latin typeface="Arial"/>
                <a:cs typeface="Arial"/>
              </a:rPr>
              <a:t>black- </a:t>
            </a:r>
            <a:r>
              <a:rPr sz="2400" spc="-15" dirty="0">
                <a:latin typeface="Arial"/>
                <a:cs typeface="Arial"/>
              </a:rPr>
              <a:t>and </a:t>
            </a:r>
            <a:r>
              <a:rPr sz="2400" spc="5" dirty="0">
                <a:latin typeface="Arial"/>
                <a:cs typeface="Arial"/>
              </a:rPr>
              <a:t>short-</a:t>
            </a:r>
            <a:r>
              <a:rPr sz="2400" spc="-30" dirty="0">
                <a:latin typeface="Arial"/>
                <a:cs typeface="Arial"/>
              </a:rPr>
              <a:t>haired?</a:t>
            </a:r>
            <a:endParaRPr lang="en-US" sz="2400" spc="-30" dirty="0">
              <a:latin typeface="Arial"/>
              <a:cs typeface="Arial"/>
            </a:endParaRPr>
          </a:p>
          <a:p>
            <a:pPr marL="141605" marR="1495425">
              <a:lnSpc>
                <a:spcPct val="101099"/>
              </a:lnSpc>
            </a:pPr>
            <a:endParaRPr sz="2400" dirty="0">
              <a:latin typeface="Arial"/>
              <a:cs typeface="Arial"/>
            </a:endParaRPr>
          </a:p>
          <a:p>
            <a:pPr marL="43815" marR="5080">
              <a:lnSpc>
                <a:spcPts val="3300"/>
              </a:lnSpc>
              <a:spcBef>
                <a:spcPts val="240"/>
              </a:spcBef>
              <a:tabLst>
                <a:tab pos="1943735" algn="l"/>
                <a:tab pos="2747010" algn="l"/>
              </a:tabLst>
            </a:pPr>
            <a:r>
              <a:rPr sz="2400" spc="-20" dirty="0">
                <a:latin typeface="Arial"/>
                <a:cs typeface="Arial"/>
              </a:rPr>
              <a:t>Pr[black </a:t>
            </a:r>
            <a:r>
              <a:rPr sz="2400" spc="-40" dirty="0">
                <a:latin typeface="Arial"/>
                <a:cs typeface="Arial"/>
              </a:rPr>
              <a:t>hair]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=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0.33	</a:t>
            </a:r>
            <a:endParaRPr lang="en-US" sz="2400" spc="5" dirty="0">
              <a:latin typeface="Arial"/>
              <a:cs typeface="Arial"/>
            </a:endParaRPr>
          </a:p>
          <a:p>
            <a:pPr marL="43815" marR="5080">
              <a:lnSpc>
                <a:spcPts val="3300"/>
              </a:lnSpc>
              <a:spcBef>
                <a:spcPts val="240"/>
              </a:spcBef>
              <a:tabLst>
                <a:tab pos="1943735" algn="l"/>
                <a:tab pos="2747010" algn="l"/>
              </a:tabLst>
            </a:pPr>
            <a:r>
              <a:rPr sz="2400" spc="-20" dirty="0" err="1">
                <a:latin typeface="Arial"/>
                <a:cs typeface="Arial"/>
              </a:rPr>
              <a:t>Pr</a:t>
            </a:r>
            <a:r>
              <a:rPr sz="2400" spc="-20" dirty="0">
                <a:latin typeface="Arial"/>
                <a:cs typeface="Arial"/>
              </a:rPr>
              <a:t>[short-haired] </a:t>
            </a:r>
            <a:r>
              <a:rPr sz="2400" spc="25" dirty="0">
                <a:latin typeface="Arial"/>
                <a:cs typeface="Arial"/>
              </a:rPr>
              <a:t>= </a:t>
            </a:r>
            <a:r>
              <a:rPr sz="2400" spc="5" dirty="0">
                <a:latin typeface="Arial"/>
                <a:cs typeface="Arial"/>
              </a:rPr>
              <a:t>0.90  </a:t>
            </a:r>
            <a:endParaRPr lang="en-US" sz="2400" spc="5" dirty="0">
              <a:latin typeface="Arial"/>
              <a:cs typeface="Arial"/>
            </a:endParaRPr>
          </a:p>
          <a:p>
            <a:pPr marL="43815" marR="5080">
              <a:lnSpc>
                <a:spcPts val="3300"/>
              </a:lnSpc>
              <a:spcBef>
                <a:spcPts val="240"/>
              </a:spcBef>
              <a:tabLst>
                <a:tab pos="1943735" algn="l"/>
                <a:tab pos="2747010" algn="l"/>
              </a:tabLst>
            </a:pPr>
            <a:r>
              <a:rPr sz="2400" spc="-45" dirty="0" err="1">
                <a:latin typeface="Arial"/>
                <a:cs typeface="Arial"/>
              </a:rPr>
              <a:t>Pr</a:t>
            </a:r>
            <a:r>
              <a:rPr sz="2400" spc="-45" dirty="0">
                <a:latin typeface="Arial"/>
                <a:cs typeface="Arial"/>
              </a:rPr>
              <a:t>[ </a:t>
            </a:r>
            <a:r>
              <a:rPr sz="2400" spc="-5" dirty="0">
                <a:latin typeface="Arial"/>
                <a:cs typeface="Arial"/>
              </a:rPr>
              <a:t>black </a:t>
            </a:r>
            <a:r>
              <a:rPr sz="2400" spc="-40" dirty="0">
                <a:latin typeface="Arial"/>
                <a:cs typeface="Arial"/>
              </a:rPr>
              <a:t>hair AND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short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hair]</a:t>
            </a:r>
            <a:r>
              <a:rPr lang="en-US" sz="2400" spc="-4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= </a:t>
            </a:r>
            <a:r>
              <a:rPr sz="2400" spc="5" dirty="0">
                <a:latin typeface="Arial"/>
                <a:cs typeface="Arial"/>
              </a:rPr>
              <a:t>0.33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0.90</a:t>
            </a:r>
            <a:endParaRPr sz="2400" dirty="0">
              <a:latin typeface="Arial"/>
              <a:cs typeface="Arial"/>
            </a:endParaRPr>
          </a:p>
          <a:p>
            <a:pPr marL="2747010">
              <a:lnSpc>
                <a:spcPct val="100000"/>
              </a:lnSpc>
              <a:spcBef>
                <a:spcPts val="265"/>
              </a:spcBef>
            </a:pPr>
            <a:endParaRPr lang="en-US" sz="2400" spc="25" dirty="0">
              <a:latin typeface="Arial"/>
              <a:cs typeface="Arial"/>
            </a:endParaRPr>
          </a:p>
          <a:p>
            <a:pPr marL="2747010">
              <a:lnSpc>
                <a:spcPct val="100000"/>
              </a:lnSpc>
              <a:spcBef>
                <a:spcPts val="265"/>
              </a:spcBef>
            </a:pPr>
            <a:r>
              <a:rPr sz="2400" spc="25" dirty="0">
                <a:latin typeface="Arial"/>
                <a:cs typeface="Arial"/>
              </a:rPr>
              <a:t>=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C55A11"/>
                </a:solidFill>
                <a:latin typeface="Arial"/>
                <a:cs typeface="Arial"/>
              </a:rPr>
              <a:t>0.30</a:t>
            </a:r>
            <a:r>
              <a:rPr sz="2400" spc="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99CCFCB-CB7F-43C0-9E57-DACE3419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97" y="487950"/>
            <a:ext cx="7586005" cy="677108"/>
          </a:xfrm>
        </p:spPr>
        <p:txBody>
          <a:bodyPr/>
          <a:lstStyle/>
          <a:p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Short-haired,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black</a:t>
            </a:r>
            <a:r>
              <a:rPr lang="en-GB" sz="4400" spc="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5" dirty="0">
                <a:solidFill>
                  <a:srgbClr val="2F5597"/>
                </a:solidFill>
                <a:latin typeface="Arial"/>
                <a:cs typeface="Arial"/>
              </a:rPr>
              <a:t>cats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82353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2133600" y="2209800"/>
            <a:ext cx="5638800" cy="4713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30D4C696-7E06-430F-AC81-12746712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97" y="487950"/>
            <a:ext cx="7586005" cy="677108"/>
          </a:xfrm>
        </p:spPr>
        <p:txBody>
          <a:bodyPr/>
          <a:lstStyle/>
          <a:p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Short-haired,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black</a:t>
            </a:r>
            <a:r>
              <a:rPr lang="en-GB" sz="4400" spc="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5" dirty="0">
                <a:solidFill>
                  <a:srgbClr val="2F5597"/>
                </a:solidFill>
                <a:latin typeface="Arial"/>
                <a:cs typeface="Arial"/>
              </a:rPr>
              <a:t>cats</a:t>
            </a:r>
            <a:endParaRPr lang="en-GB" sz="4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762000"/>
            <a:ext cx="6858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0" dirty="0"/>
              <a:t>Probability</a:t>
            </a:r>
            <a:r>
              <a:rPr sz="4400" spc="-80" dirty="0"/>
              <a:t> </a:t>
            </a:r>
            <a:r>
              <a:rPr sz="4400" spc="-50" dirty="0"/>
              <a:t>trees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2819400" y="2057400"/>
            <a:ext cx="3810000" cy="5153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142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>
            <a:spLocks noChangeAspect="1"/>
          </p:cNvSpPr>
          <p:nvPr/>
        </p:nvSpPr>
        <p:spPr>
          <a:xfrm>
            <a:off x="685800" y="2530694"/>
            <a:ext cx="6084489" cy="4747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5C9552C-FD8D-4212-AD21-94852420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97" y="487950"/>
            <a:ext cx="7586005" cy="1354217"/>
          </a:xfrm>
        </p:spPr>
        <p:txBody>
          <a:bodyPr/>
          <a:lstStyle/>
          <a:p>
            <a:pPr algn="ctr"/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Phenotypes </a:t>
            </a:r>
            <a:r>
              <a:rPr lang="en-GB" sz="4400" spc="-60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lang="en-GB" sz="4400" spc="10" dirty="0">
                <a:solidFill>
                  <a:srgbClr val="2F5597"/>
                </a:solidFill>
                <a:latin typeface="Arial"/>
                <a:cs typeface="Arial"/>
              </a:rPr>
              <a:t>two-offspring </a:t>
            </a:r>
            <a:r>
              <a:rPr lang="en-GB" sz="4400" spc="-65" dirty="0">
                <a:solidFill>
                  <a:srgbClr val="2F5597"/>
                </a:solidFill>
                <a:latin typeface="Arial"/>
                <a:cs typeface="Arial"/>
              </a:rPr>
              <a:t>family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29087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>
            <a:spLocks noChangeAspect="1"/>
          </p:cNvSpPr>
          <p:nvPr/>
        </p:nvSpPr>
        <p:spPr>
          <a:xfrm>
            <a:off x="1096252" y="2743200"/>
            <a:ext cx="8129375" cy="4252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D57D1E59-6FB2-4A81-8511-49158B7B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97" y="487950"/>
            <a:ext cx="7586005" cy="1354217"/>
          </a:xfrm>
        </p:spPr>
        <p:txBody>
          <a:bodyPr/>
          <a:lstStyle/>
          <a:p>
            <a:pPr algn="ctr"/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Phenotypes </a:t>
            </a:r>
            <a:r>
              <a:rPr lang="en-GB" sz="4400" spc="-60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lang="en-GB" sz="4400" spc="10" dirty="0">
                <a:solidFill>
                  <a:srgbClr val="2F5597"/>
                </a:solidFill>
                <a:latin typeface="Arial"/>
                <a:cs typeface="Arial"/>
              </a:rPr>
              <a:t>two-offspring </a:t>
            </a:r>
            <a:r>
              <a:rPr lang="en-GB" sz="4400" spc="-65" dirty="0">
                <a:solidFill>
                  <a:srgbClr val="2F5597"/>
                </a:solidFill>
                <a:latin typeface="Arial"/>
                <a:cs typeface="Arial"/>
              </a:rPr>
              <a:t>family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646302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791" y="2057400"/>
            <a:ext cx="9430817" cy="34618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414020"/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probability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b="1" spc="-35" dirty="0">
                <a:latin typeface="Arial"/>
                <a:cs typeface="Arial"/>
              </a:rPr>
              <a:t>A </a:t>
            </a:r>
            <a:r>
              <a:rPr sz="2800" b="1" spc="-45" dirty="0">
                <a:latin typeface="Arial"/>
                <a:cs typeface="Arial"/>
              </a:rPr>
              <a:t>OR </a:t>
            </a:r>
            <a:r>
              <a:rPr sz="2800" b="1" spc="15" dirty="0">
                <a:latin typeface="Arial"/>
                <a:cs typeface="Arial"/>
              </a:rPr>
              <a:t>B </a:t>
            </a:r>
            <a:r>
              <a:rPr sz="2800" spc="-30" dirty="0">
                <a:latin typeface="Arial"/>
                <a:cs typeface="Arial"/>
              </a:rPr>
              <a:t>involves </a:t>
            </a:r>
            <a:r>
              <a:rPr sz="2800" b="1" spc="-5" dirty="0">
                <a:latin typeface="Arial"/>
                <a:cs typeface="Arial"/>
              </a:rPr>
              <a:t>addition</a:t>
            </a:r>
            <a:r>
              <a:rPr sz="2800" spc="-5" dirty="0">
                <a:latin typeface="Arial"/>
                <a:cs typeface="Arial"/>
              </a:rPr>
              <a:t>.  </a:t>
            </a:r>
            <a:endParaRPr lang="en-US" sz="2800" spc="-5" dirty="0">
              <a:latin typeface="Arial"/>
              <a:cs typeface="Arial"/>
            </a:endParaRPr>
          </a:p>
          <a:p>
            <a:pPr marR="414020"/>
            <a:endParaRPr lang="en-US" sz="2800" spc="-5" dirty="0">
              <a:latin typeface="Arial"/>
              <a:cs typeface="Arial"/>
            </a:endParaRPr>
          </a:p>
          <a:p>
            <a:pPr marR="414020"/>
            <a:r>
              <a:rPr sz="2800" spc="-55" dirty="0" err="1">
                <a:latin typeface="Arial"/>
                <a:cs typeface="Arial"/>
              </a:rPr>
              <a:t>Pr</a:t>
            </a:r>
            <a:r>
              <a:rPr sz="2800" spc="-55" dirty="0">
                <a:latin typeface="Arial"/>
                <a:cs typeface="Arial"/>
              </a:rPr>
              <a:t>(A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5" dirty="0">
                <a:latin typeface="Arial"/>
                <a:cs typeface="Arial"/>
              </a:rPr>
              <a:t>B) </a:t>
            </a:r>
            <a:r>
              <a:rPr sz="2800" spc="35" dirty="0">
                <a:latin typeface="Arial"/>
                <a:cs typeface="Arial"/>
              </a:rPr>
              <a:t>= </a:t>
            </a:r>
            <a:r>
              <a:rPr sz="2800" spc="-65" dirty="0">
                <a:latin typeface="Arial"/>
                <a:cs typeface="Arial"/>
              </a:rPr>
              <a:t>Pr(A) </a:t>
            </a:r>
            <a:r>
              <a:rPr sz="2800" spc="35" dirty="0">
                <a:latin typeface="Arial"/>
                <a:cs typeface="Arial"/>
              </a:rPr>
              <a:t>+ </a:t>
            </a:r>
            <a:r>
              <a:rPr sz="2800" spc="-60" dirty="0">
                <a:latin typeface="Arial"/>
                <a:cs typeface="Arial"/>
              </a:rPr>
              <a:t>Pr(B) </a:t>
            </a:r>
            <a:r>
              <a:rPr sz="2800" spc="-35" dirty="0">
                <a:latin typeface="Arial"/>
                <a:cs typeface="Arial"/>
              </a:rPr>
              <a:t>if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25" dirty="0">
                <a:latin typeface="Arial"/>
                <a:cs typeface="Arial"/>
              </a:rPr>
              <a:t>two </a:t>
            </a:r>
            <a:r>
              <a:rPr sz="2800" spc="-40" dirty="0">
                <a:latin typeface="Arial"/>
                <a:cs typeface="Arial"/>
              </a:rPr>
              <a:t>are </a:t>
            </a:r>
            <a:r>
              <a:rPr sz="2800" spc="-20" dirty="0">
                <a:latin typeface="Arial"/>
                <a:cs typeface="Arial"/>
              </a:rPr>
              <a:t>mutually</a:t>
            </a:r>
            <a:r>
              <a:rPr lang="en-US" sz="2800" spc="-20" dirty="0">
                <a:latin typeface="Arial"/>
                <a:cs typeface="Arial"/>
              </a:rPr>
              <a:t> e</a:t>
            </a:r>
            <a:r>
              <a:rPr sz="2800" spc="-25" dirty="0">
                <a:latin typeface="Arial"/>
                <a:cs typeface="Arial"/>
              </a:rPr>
              <a:t>xclusive</a:t>
            </a:r>
            <a:endParaRPr sz="28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endParaRPr lang="en-US" sz="2800" spc="-35" dirty="0">
              <a:latin typeface="Arial"/>
              <a:cs typeface="Arial"/>
            </a:endParaRPr>
          </a:p>
          <a:p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probability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b="1" spc="-35" dirty="0">
                <a:latin typeface="Arial"/>
                <a:cs typeface="Arial"/>
              </a:rPr>
              <a:t>A </a:t>
            </a:r>
            <a:r>
              <a:rPr lang="en-US" sz="2800" b="1" spc="-3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AND </a:t>
            </a:r>
            <a:r>
              <a:rPr sz="2800" b="1" spc="15" dirty="0">
                <a:latin typeface="Arial"/>
                <a:cs typeface="Arial"/>
              </a:rPr>
              <a:t>B </a:t>
            </a:r>
            <a:r>
              <a:rPr sz="2800" spc="-30" dirty="0">
                <a:latin typeface="Arial"/>
                <a:cs typeface="Arial"/>
              </a:rPr>
              <a:t>involves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multiplication</a:t>
            </a:r>
            <a:endParaRPr lang="en-US" sz="2800" b="1" spc="-1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pPr marR="435609"/>
            <a:r>
              <a:rPr sz="2800" spc="-55" dirty="0">
                <a:latin typeface="Arial"/>
                <a:cs typeface="Arial"/>
              </a:rPr>
              <a:t>Pr(A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spc="-55" dirty="0">
                <a:latin typeface="Arial"/>
                <a:cs typeface="Arial"/>
              </a:rPr>
              <a:t>B) </a:t>
            </a:r>
            <a:r>
              <a:rPr sz="2800" spc="35" dirty="0">
                <a:latin typeface="Arial"/>
                <a:cs typeface="Arial"/>
              </a:rPr>
              <a:t>= </a:t>
            </a:r>
            <a:r>
              <a:rPr sz="2800" spc="-65" dirty="0">
                <a:latin typeface="Arial"/>
                <a:cs typeface="Arial"/>
              </a:rPr>
              <a:t>Pr(A) </a:t>
            </a:r>
            <a:r>
              <a:rPr sz="2800" spc="-60" dirty="0">
                <a:latin typeface="Arial"/>
                <a:cs typeface="Arial"/>
              </a:rPr>
              <a:t>Pr(B) </a:t>
            </a:r>
            <a:r>
              <a:rPr sz="2800" spc="-35" dirty="0">
                <a:latin typeface="Arial"/>
                <a:cs typeface="Arial"/>
              </a:rPr>
              <a:t>if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25" dirty="0">
                <a:latin typeface="Arial"/>
                <a:cs typeface="Arial"/>
              </a:rPr>
              <a:t>two </a:t>
            </a:r>
            <a:r>
              <a:rPr sz="2800" spc="-4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independent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330" y="650002"/>
            <a:ext cx="49966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25" dirty="0"/>
              <a:t>Short</a:t>
            </a:r>
            <a:r>
              <a:rPr sz="4400" spc="-55" dirty="0"/>
              <a:t> </a:t>
            </a:r>
            <a:r>
              <a:rPr sz="4400" spc="-40" dirty="0"/>
              <a:t>summary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762000"/>
            <a:ext cx="8001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Dependent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events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0" y="2808982"/>
            <a:ext cx="6934200" cy="171925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0" dirty="0">
                <a:latin typeface="Arial"/>
                <a:cs typeface="Arial"/>
              </a:rPr>
              <a:t>Variables are </a:t>
            </a:r>
            <a:r>
              <a:rPr sz="2800" spc="5" dirty="0">
                <a:latin typeface="Arial"/>
                <a:cs typeface="Arial"/>
              </a:rPr>
              <a:t>not </a:t>
            </a:r>
            <a:r>
              <a:rPr sz="2800" spc="-30" dirty="0">
                <a:latin typeface="Arial"/>
                <a:cs typeface="Arial"/>
              </a:rPr>
              <a:t>always</a:t>
            </a:r>
            <a:r>
              <a:rPr sz="2800" spc="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independent.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1099"/>
              </a:lnSpc>
            </a:pP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probability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5" dirty="0">
                <a:latin typeface="Arial"/>
                <a:cs typeface="Arial"/>
              </a:rPr>
              <a:t>one </a:t>
            </a:r>
            <a:r>
              <a:rPr sz="2800" spc="-30" dirty="0">
                <a:latin typeface="Arial"/>
                <a:cs typeface="Arial"/>
              </a:rPr>
              <a:t>event may </a:t>
            </a:r>
            <a:r>
              <a:rPr sz="2800" dirty="0">
                <a:latin typeface="Arial"/>
                <a:cs typeface="Arial"/>
              </a:rPr>
              <a:t>depend  </a:t>
            </a:r>
            <a:r>
              <a:rPr sz="2800" spc="-10" dirty="0">
                <a:latin typeface="Arial"/>
                <a:cs typeface="Arial"/>
              </a:rPr>
              <a:t>on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5" dirty="0">
                <a:latin typeface="Arial"/>
                <a:cs typeface="Arial"/>
              </a:rPr>
              <a:t>outcome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0" dirty="0">
                <a:latin typeface="Arial"/>
                <a:cs typeface="Arial"/>
              </a:rPr>
              <a:t>another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event.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648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76300" y="2057400"/>
            <a:ext cx="8610600" cy="3956596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74930" marR="67945">
              <a:lnSpc>
                <a:spcPct val="101899"/>
              </a:lnSpc>
              <a:spcBef>
                <a:spcPts val="760"/>
              </a:spcBef>
            </a:pP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triple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5" dirty="0">
                <a:latin typeface="Arial"/>
                <a:cs typeface="Arial"/>
              </a:rPr>
              <a:t>detects </a:t>
            </a:r>
            <a:r>
              <a:rPr sz="2800" dirty="0">
                <a:latin typeface="Arial"/>
                <a:cs typeface="Arial"/>
              </a:rPr>
              <a:t>Down </a:t>
            </a:r>
            <a:r>
              <a:rPr sz="2800" spc="-10" dirty="0">
                <a:latin typeface="Arial"/>
                <a:cs typeface="Arial"/>
              </a:rPr>
              <a:t>syndrome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spc="-10" dirty="0">
                <a:latin typeface="Arial"/>
                <a:cs typeface="Arial"/>
              </a:rPr>
              <a:t>it </a:t>
            </a:r>
            <a:r>
              <a:rPr sz="2800" spc="-3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present </a:t>
            </a:r>
            <a:r>
              <a:rPr sz="2800" spc="15" dirty="0">
                <a:latin typeface="Arial"/>
                <a:cs typeface="Arial"/>
              </a:rPr>
              <a:t>60%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0" dirty="0">
                <a:latin typeface="Arial"/>
                <a:cs typeface="Arial"/>
              </a:rPr>
              <a:t>the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time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Arial"/>
              <a:cs typeface="Arial"/>
            </a:endParaRPr>
          </a:p>
          <a:p>
            <a:pPr marL="74930" marR="123189">
              <a:lnSpc>
                <a:spcPct val="101899"/>
              </a:lnSpc>
            </a:pPr>
            <a:r>
              <a:rPr sz="2800" spc="-35" dirty="0">
                <a:latin typeface="Arial"/>
                <a:cs typeface="Arial"/>
              </a:rPr>
              <a:t>This </a:t>
            </a:r>
            <a:r>
              <a:rPr sz="2800" spc="-15" dirty="0">
                <a:latin typeface="Arial"/>
                <a:cs typeface="Arial"/>
              </a:rPr>
              <a:t>means </a:t>
            </a:r>
            <a:r>
              <a:rPr sz="2800" spc="-10" dirty="0">
                <a:latin typeface="Arial"/>
                <a:cs typeface="Arial"/>
              </a:rPr>
              <a:t>it </a:t>
            </a:r>
            <a:r>
              <a:rPr sz="2800" spc="-25" dirty="0">
                <a:latin typeface="Arial"/>
                <a:cs typeface="Arial"/>
              </a:rPr>
              <a:t>has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spc="15" dirty="0">
                <a:latin typeface="Arial"/>
                <a:cs typeface="Arial"/>
              </a:rPr>
              <a:t>40% </a:t>
            </a:r>
            <a:r>
              <a:rPr sz="2800" spc="-35" dirty="0">
                <a:latin typeface="Arial"/>
                <a:cs typeface="Arial"/>
              </a:rPr>
              <a:t>false </a:t>
            </a:r>
            <a:r>
              <a:rPr sz="2800" spc="-25" dirty="0">
                <a:latin typeface="Arial"/>
                <a:cs typeface="Arial"/>
              </a:rPr>
              <a:t>negative </a:t>
            </a:r>
            <a:r>
              <a:rPr sz="2800" spc="-20" dirty="0">
                <a:latin typeface="Arial"/>
                <a:cs typeface="Arial"/>
              </a:rPr>
              <a:t>rate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15" dirty="0">
                <a:latin typeface="Arial"/>
                <a:cs typeface="Arial"/>
              </a:rPr>
              <a:t>40%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Arial"/>
              <a:cs typeface="Arial"/>
            </a:endParaRPr>
          </a:p>
          <a:p>
            <a:pPr marL="74930" marR="5080">
              <a:lnSpc>
                <a:spcPct val="102499"/>
              </a:lnSpc>
            </a:pP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triple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25" dirty="0">
                <a:latin typeface="Arial"/>
                <a:cs typeface="Arial"/>
              </a:rPr>
              <a:t>gives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spc="-35" dirty="0">
                <a:latin typeface="Arial"/>
                <a:cs typeface="Arial"/>
              </a:rPr>
              <a:t>false </a:t>
            </a:r>
            <a:r>
              <a:rPr sz="2800" spc="-15" dirty="0">
                <a:latin typeface="Arial"/>
                <a:cs typeface="Arial"/>
              </a:rPr>
              <a:t>positive </a:t>
            </a:r>
            <a:r>
              <a:rPr sz="2800" spc="20" dirty="0">
                <a:latin typeface="Arial"/>
                <a:cs typeface="Arial"/>
              </a:rPr>
              <a:t>5%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0" dirty="0">
                <a:latin typeface="Arial"/>
                <a:cs typeface="Arial"/>
              </a:rPr>
              <a:t>the time </a:t>
            </a:r>
            <a:r>
              <a:rPr sz="2800" spc="-30" dirty="0">
                <a:latin typeface="Arial"/>
                <a:cs typeface="Arial"/>
              </a:rPr>
              <a:t>(when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fetus </a:t>
            </a:r>
            <a:r>
              <a:rPr sz="2800" dirty="0">
                <a:latin typeface="Arial"/>
                <a:cs typeface="Arial"/>
              </a:rPr>
              <a:t>does </a:t>
            </a:r>
            <a:r>
              <a:rPr sz="2800" spc="10" dirty="0">
                <a:latin typeface="Arial"/>
                <a:cs typeface="Arial"/>
              </a:rPr>
              <a:t>not </a:t>
            </a:r>
            <a:r>
              <a:rPr sz="2800" spc="-35" dirty="0">
                <a:latin typeface="Arial"/>
                <a:cs typeface="Arial"/>
              </a:rPr>
              <a:t>have </a:t>
            </a:r>
            <a:r>
              <a:rPr sz="2800" spc="-10" dirty="0">
                <a:latin typeface="Arial"/>
                <a:cs typeface="Arial"/>
              </a:rPr>
              <a:t>trisomy</a:t>
            </a:r>
            <a:r>
              <a:rPr sz="2800" spc="1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23)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Arial"/>
              <a:cs typeface="Arial"/>
            </a:endParaRPr>
          </a:p>
          <a:p>
            <a:pPr marL="74930" marR="255904">
              <a:lnSpc>
                <a:spcPct val="101899"/>
              </a:lnSpc>
            </a:pP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probability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fetus </a:t>
            </a:r>
            <a:r>
              <a:rPr sz="2800" spc="-25" dirty="0">
                <a:latin typeface="Arial"/>
                <a:cs typeface="Arial"/>
              </a:rPr>
              <a:t>has </a:t>
            </a:r>
            <a:r>
              <a:rPr sz="2800" spc="-10" dirty="0">
                <a:latin typeface="Arial"/>
                <a:cs typeface="Arial"/>
              </a:rPr>
              <a:t>trisomy </a:t>
            </a:r>
            <a:r>
              <a:rPr sz="2800" spc="15" dirty="0">
                <a:latin typeface="Arial"/>
                <a:cs typeface="Arial"/>
              </a:rPr>
              <a:t>23 </a:t>
            </a:r>
            <a:r>
              <a:rPr sz="2800" spc="-35" dirty="0">
                <a:latin typeface="Arial"/>
                <a:cs typeface="Arial"/>
              </a:rPr>
              <a:t>is </a:t>
            </a:r>
            <a:r>
              <a:rPr sz="2800" spc="10" dirty="0">
                <a:latin typeface="Arial"/>
                <a:cs typeface="Arial"/>
              </a:rPr>
              <a:t>0.001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AB85D54-857D-4BCB-A74B-1FEB4BA9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9448800" cy="677108"/>
          </a:xfrm>
        </p:spPr>
        <p:txBody>
          <a:bodyPr/>
          <a:lstStyle/>
          <a:p>
            <a:r>
              <a:rPr lang="en-GB" sz="4400" spc="-100" dirty="0">
                <a:solidFill>
                  <a:srgbClr val="2F5597"/>
                </a:solidFill>
                <a:latin typeface="Arial"/>
                <a:cs typeface="Arial"/>
              </a:rPr>
              <a:t>Triple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detection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trisomy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10" dirty="0">
                <a:solidFill>
                  <a:srgbClr val="2F5597"/>
                </a:solidFill>
                <a:latin typeface="Arial"/>
                <a:cs typeface="Arial"/>
              </a:rPr>
              <a:t>23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735345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600" y="762000"/>
            <a:ext cx="9144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00" dirty="0">
                <a:solidFill>
                  <a:srgbClr val="2F5597"/>
                </a:solidFill>
                <a:latin typeface="Arial"/>
                <a:cs typeface="Arial"/>
              </a:rPr>
              <a:t>Triple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r>
              <a:rPr sz="4400" spc="5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outcomes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1143000" y="2514600"/>
            <a:ext cx="8189876" cy="4092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90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36196" y="2514600"/>
            <a:ext cx="7984003" cy="1732334"/>
          </a:xfrm>
          <a:prstGeom prst="rect">
            <a:avLst/>
          </a:prstGeom>
          <a:noFill/>
        </p:spPr>
        <p:txBody>
          <a:bodyPr vert="horz" wrap="square" lIns="0" tIns="18415" rIns="0" bIns="0" rtlCol="0">
            <a:spAutoFit/>
          </a:bodyPr>
          <a:lstStyle/>
          <a:p>
            <a:pPr marL="44450" marR="40005">
              <a:lnSpc>
                <a:spcPct val="100600"/>
              </a:lnSpc>
              <a:spcBef>
                <a:spcPts val="145"/>
              </a:spcBef>
            </a:pPr>
            <a:r>
              <a:rPr sz="2800" b="1" spc="-75" dirty="0">
                <a:latin typeface="Arial"/>
                <a:cs typeface="Arial"/>
              </a:rPr>
              <a:t>The </a:t>
            </a:r>
            <a:r>
              <a:rPr sz="2800" b="1" spc="-30" dirty="0">
                <a:latin typeface="Arial"/>
                <a:cs typeface="Arial"/>
              </a:rPr>
              <a:t>probability </a:t>
            </a:r>
            <a:r>
              <a:rPr sz="2800" b="1" spc="-20" dirty="0">
                <a:latin typeface="Arial"/>
                <a:cs typeface="Arial"/>
              </a:rPr>
              <a:t>of </a:t>
            </a:r>
            <a:r>
              <a:rPr sz="2800" b="1" spc="-60" dirty="0">
                <a:latin typeface="Arial"/>
                <a:cs typeface="Arial"/>
              </a:rPr>
              <a:t>an </a:t>
            </a:r>
            <a:r>
              <a:rPr sz="2800" b="1" spc="-45" dirty="0">
                <a:latin typeface="Arial"/>
                <a:cs typeface="Arial"/>
              </a:rPr>
              <a:t>event </a:t>
            </a:r>
            <a:r>
              <a:rPr sz="2800" b="1" spc="-60" dirty="0">
                <a:latin typeface="Arial"/>
                <a:cs typeface="Arial"/>
              </a:rPr>
              <a:t>is </a:t>
            </a:r>
            <a:r>
              <a:rPr sz="2800" b="1" spc="-30" dirty="0">
                <a:latin typeface="Arial"/>
                <a:cs typeface="Arial"/>
              </a:rPr>
              <a:t>its true </a:t>
            </a:r>
            <a:r>
              <a:rPr sz="2800" b="1" spc="-65" dirty="0">
                <a:latin typeface="Arial"/>
                <a:cs typeface="Arial"/>
              </a:rPr>
              <a:t>relative </a:t>
            </a:r>
            <a:r>
              <a:rPr sz="2800" b="1" spc="-55" dirty="0">
                <a:latin typeface="Arial"/>
                <a:cs typeface="Arial"/>
              </a:rPr>
              <a:t>frequency</a:t>
            </a:r>
            <a:r>
              <a:rPr sz="2800" spc="-55" dirty="0">
                <a:latin typeface="Arial"/>
                <a:cs typeface="Arial"/>
              </a:rPr>
              <a:t>, 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proportion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30" dirty="0">
                <a:latin typeface="Arial"/>
                <a:cs typeface="Arial"/>
              </a:rPr>
              <a:t>times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event </a:t>
            </a:r>
            <a:r>
              <a:rPr sz="2800" spc="-5" dirty="0">
                <a:latin typeface="Arial"/>
                <a:cs typeface="Arial"/>
              </a:rPr>
              <a:t>would </a:t>
            </a:r>
            <a:r>
              <a:rPr sz="2800" spc="5" dirty="0">
                <a:latin typeface="Arial"/>
                <a:cs typeface="Arial"/>
              </a:rPr>
              <a:t>occur </a:t>
            </a:r>
            <a:r>
              <a:rPr sz="2800" spc="-60" dirty="0">
                <a:latin typeface="Arial"/>
                <a:cs typeface="Arial"/>
              </a:rPr>
              <a:t>if </a:t>
            </a:r>
            <a:r>
              <a:rPr sz="2800" spc="-15" dirty="0">
                <a:latin typeface="Arial"/>
                <a:cs typeface="Arial"/>
              </a:rPr>
              <a:t>we </a:t>
            </a:r>
            <a:r>
              <a:rPr sz="2800" spc="-30" dirty="0">
                <a:latin typeface="Arial"/>
                <a:cs typeface="Arial"/>
              </a:rPr>
              <a:t>repeated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same </a:t>
            </a:r>
            <a:r>
              <a:rPr sz="2800" spc="-20" dirty="0">
                <a:latin typeface="Arial"/>
                <a:cs typeface="Arial"/>
              </a:rPr>
              <a:t>process  </a:t>
            </a:r>
            <a:r>
              <a:rPr sz="2800" spc="-45" dirty="0">
                <a:latin typeface="Arial"/>
                <a:cs typeface="Arial"/>
              </a:rPr>
              <a:t>over </a:t>
            </a:r>
            <a:r>
              <a:rPr sz="2800" spc="-25" dirty="0">
                <a:latin typeface="Arial"/>
                <a:cs typeface="Arial"/>
              </a:rPr>
              <a:t>and </a:t>
            </a:r>
            <a:r>
              <a:rPr sz="2800" spc="-45" dirty="0">
                <a:latin typeface="Arial"/>
                <a:cs typeface="Arial"/>
              </a:rPr>
              <a:t>over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again.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0A4DF5A-6C43-4C4E-9839-1EE5A1AA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97" y="487950"/>
            <a:ext cx="7586005" cy="677108"/>
          </a:xfrm>
        </p:spPr>
        <p:txBody>
          <a:bodyPr/>
          <a:lstStyle/>
          <a:p>
            <a:r>
              <a:rPr lang="en-GB" sz="4400" dirty="0"/>
              <a:t>Probability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947537"/>
            <a:ext cx="73152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sz="2400" spc="-55" dirty="0">
                <a:solidFill>
                  <a:srgbClr val="C55A11"/>
                </a:solidFill>
                <a:latin typeface="Arial"/>
                <a:cs typeface="Arial"/>
              </a:rPr>
              <a:t>Are </a:t>
            </a:r>
            <a:r>
              <a:rPr sz="2400" spc="-30" dirty="0">
                <a:solidFill>
                  <a:srgbClr val="C55A11"/>
                </a:solidFill>
                <a:latin typeface="Arial"/>
                <a:cs typeface="Arial"/>
              </a:rPr>
              <a:t>trisomy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status and </a:t>
            </a:r>
            <a:r>
              <a:rPr sz="2400" spc="-15" dirty="0">
                <a:solidFill>
                  <a:srgbClr val="C55A11"/>
                </a:solidFill>
                <a:latin typeface="Arial"/>
                <a:cs typeface="Arial"/>
              </a:rPr>
              <a:t>test </a:t>
            </a: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results</a:t>
            </a:r>
            <a:r>
              <a:rPr sz="2400" spc="8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C55A11"/>
                </a:solidFill>
                <a:latin typeface="Arial"/>
                <a:cs typeface="Arial"/>
              </a:rPr>
              <a:t>independent?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2805505"/>
            <a:ext cx="8534399" cy="33355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sz="2400" spc="-50" dirty="0">
                <a:latin typeface="Arial"/>
                <a:cs typeface="Arial"/>
              </a:rPr>
              <a:t>Pr(trisomy) </a:t>
            </a:r>
            <a:r>
              <a:rPr sz="2400" spc="10" dirty="0">
                <a:latin typeface="Arial"/>
                <a:cs typeface="Arial"/>
              </a:rPr>
              <a:t>=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0.001</a:t>
            </a:r>
            <a:endParaRPr lang="en-US" sz="2400" spc="-15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pPr marR="5080"/>
            <a:r>
              <a:rPr sz="2400" spc="-40" dirty="0">
                <a:latin typeface="Arial"/>
                <a:cs typeface="Arial"/>
              </a:rPr>
              <a:t>Pr(positive </a:t>
            </a:r>
            <a:r>
              <a:rPr sz="2400" spc="-15" dirty="0">
                <a:latin typeface="Arial"/>
                <a:cs typeface="Arial"/>
              </a:rPr>
              <a:t>test </a:t>
            </a:r>
            <a:r>
              <a:rPr sz="2400" spc="-50" dirty="0">
                <a:latin typeface="Arial"/>
                <a:cs typeface="Arial"/>
              </a:rPr>
              <a:t>result) </a:t>
            </a:r>
            <a:r>
              <a:rPr sz="2400" spc="10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0.006 </a:t>
            </a:r>
            <a:r>
              <a:rPr sz="2400" spc="10" dirty="0">
                <a:latin typeface="Arial"/>
                <a:cs typeface="Arial"/>
              </a:rPr>
              <a:t>+ </a:t>
            </a:r>
            <a:r>
              <a:rPr sz="2400" spc="-10" dirty="0">
                <a:latin typeface="Arial"/>
                <a:cs typeface="Arial"/>
              </a:rPr>
              <a:t>0.04995 </a:t>
            </a:r>
            <a:r>
              <a:rPr sz="2400" spc="10" dirty="0">
                <a:latin typeface="Arial"/>
                <a:cs typeface="Arial"/>
              </a:rPr>
              <a:t>= </a:t>
            </a:r>
            <a:r>
              <a:rPr sz="2400" spc="-15" dirty="0">
                <a:latin typeface="Arial"/>
                <a:cs typeface="Arial"/>
              </a:rPr>
              <a:t>0.05595  </a:t>
            </a:r>
            <a:endParaRPr lang="en-US" sz="2400" spc="-15" dirty="0">
              <a:latin typeface="Arial"/>
              <a:cs typeface="Arial"/>
            </a:endParaRPr>
          </a:p>
          <a:p>
            <a:pPr marR="5080"/>
            <a:endParaRPr lang="en-US" sz="2400" spc="-15" dirty="0">
              <a:latin typeface="Arial"/>
              <a:cs typeface="Arial"/>
            </a:endParaRPr>
          </a:p>
          <a:p>
            <a:pPr marR="5080"/>
            <a:r>
              <a:rPr sz="2400" spc="-40" dirty="0" err="1">
                <a:latin typeface="Arial"/>
                <a:cs typeface="Arial"/>
              </a:rPr>
              <a:t>Pr</a:t>
            </a:r>
            <a:r>
              <a:rPr sz="2400" spc="-40" dirty="0">
                <a:latin typeface="Arial"/>
                <a:cs typeface="Arial"/>
              </a:rPr>
              <a:t>(trisomy </a:t>
            </a:r>
            <a:r>
              <a:rPr sz="2400" spc="-50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positive </a:t>
            </a:r>
            <a:r>
              <a:rPr sz="2400" spc="-50" dirty="0">
                <a:latin typeface="Arial"/>
                <a:cs typeface="Arial"/>
              </a:rPr>
              <a:t>result) </a:t>
            </a:r>
            <a:r>
              <a:rPr sz="2400" spc="10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0.006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C55A11"/>
                </a:solidFill>
                <a:latin typeface="Arial"/>
                <a:cs typeface="Arial"/>
              </a:rPr>
              <a:t>≠</a:t>
            </a:r>
            <a:endParaRPr lang="en-US" sz="2400" spc="80" dirty="0">
              <a:solidFill>
                <a:srgbClr val="C55A11"/>
              </a:solidFill>
              <a:latin typeface="Arial"/>
              <a:cs typeface="Arial"/>
            </a:endParaRPr>
          </a:p>
          <a:p>
            <a:pPr marR="5080"/>
            <a:endParaRPr sz="2400" dirty="0">
              <a:latin typeface="Arial"/>
              <a:cs typeface="Arial"/>
            </a:endParaRPr>
          </a:p>
          <a:p>
            <a:r>
              <a:rPr sz="2400" spc="-50" dirty="0">
                <a:latin typeface="Arial"/>
                <a:cs typeface="Arial"/>
              </a:rPr>
              <a:t>Pr(trisomy) </a:t>
            </a:r>
            <a:r>
              <a:rPr sz="2400" spc="-5" dirty="0">
                <a:latin typeface="Symbol"/>
                <a:cs typeface="Symbol"/>
              </a:rPr>
              <a:t>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Arial"/>
                <a:cs typeface="Arial"/>
              </a:rPr>
              <a:t>Pr(positive </a:t>
            </a:r>
            <a:r>
              <a:rPr sz="2400" spc="-50" dirty="0">
                <a:latin typeface="Arial"/>
                <a:cs typeface="Arial"/>
              </a:rPr>
              <a:t>result)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=</a:t>
            </a:r>
            <a:r>
              <a:rPr lang="en-US"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0.001 </a:t>
            </a:r>
            <a:r>
              <a:rPr sz="2400" spc="-5" dirty="0">
                <a:latin typeface="Symbol"/>
                <a:cs typeface="Symbol"/>
              </a:rPr>
              <a:t>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0.05595 </a:t>
            </a:r>
            <a:r>
              <a:rPr sz="2400" spc="10" dirty="0">
                <a:latin typeface="Arial"/>
                <a:cs typeface="Arial"/>
              </a:rPr>
              <a:t>=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0.000056</a:t>
            </a:r>
            <a:endParaRPr sz="2400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r>
              <a:rPr sz="2400" spc="-35" dirty="0">
                <a:latin typeface="Arial"/>
                <a:cs typeface="Arial"/>
              </a:rPr>
              <a:t>So these </a:t>
            </a:r>
            <a:r>
              <a:rPr sz="2400" spc="5" dirty="0">
                <a:latin typeface="Arial"/>
                <a:cs typeface="Arial"/>
              </a:rPr>
              <a:t>two </a:t>
            </a:r>
            <a:r>
              <a:rPr sz="2400" spc="-40" dirty="0">
                <a:latin typeface="Arial"/>
                <a:cs typeface="Arial"/>
              </a:rPr>
              <a:t>events </a:t>
            </a:r>
            <a:r>
              <a:rPr sz="2400" spc="-55" dirty="0">
                <a:latin typeface="Arial"/>
                <a:cs typeface="Arial"/>
              </a:rPr>
              <a:t>are </a:t>
            </a:r>
            <a:r>
              <a:rPr sz="2400" spc="-60" dirty="0">
                <a:latin typeface="Arial"/>
                <a:cs typeface="Arial"/>
              </a:rPr>
              <a:t>NOT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independent.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B203E5D0-7CE9-4F15-B086-B685D99F2E20}"/>
              </a:ext>
            </a:extLst>
          </p:cNvPr>
          <p:cNvSpPr txBox="1"/>
          <p:nvPr/>
        </p:nvSpPr>
        <p:spPr>
          <a:xfrm>
            <a:off x="609600" y="762000"/>
            <a:ext cx="9144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00" dirty="0">
                <a:solidFill>
                  <a:srgbClr val="2F5597"/>
                </a:solidFill>
                <a:latin typeface="Arial"/>
                <a:cs typeface="Arial"/>
              </a:rPr>
              <a:t>Triple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r>
              <a:rPr sz="4400" spc="5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outcomes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6096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/>
              <a:t>Conditional</a:t>
            </a:r>
            <a:r>
              <a:rPr sz="4400" spc="-30" dirty="0"/>
              <a:t> probability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3800" y="4657847"/>
            <a:ext cx="1846817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sz="2800" spc="-50" dirty="0">
                <a:latin typeface="Arial"/>
                <a:cs typeface="Arial"/>
              </a:rPr>
              <a:t>Pr[ </a:t>
            </a:r>
            <a:r>
              <a:rPr sz="2800" spc="-145" dirty="0">
                <a:latin typeface="Arial"/>
                <a:cs typeface="Arial"/>
              </a:rPr>
              <a:t>X </a:t>
            </a:r>
            <a:r>
              <a:rPr sz="2800" spc="-60" dirty="0">
                <a:latin typeface="Arial"/>
                <a:cs typeface="Arial"/>
              </a:rPr>
              <a:t>|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Y]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200" y="2514600"/>
            <a:ext cx="7391400" cy="1300356"/>
          </a:xfrm>
          <a:prstGeom prst="rect">
            <a:avLst/>
          </a:prstGeom>
          <a:noFill/>
        </p:spPr>
        <p:txBody>
          <a:bodyPr vert="horz" wrap="square" lIns="0" tIns="21590" rIns="0" bIns="0" rtlCol="0">
            <a:spAutoFit/>
          </a:bodyPr>
          <a:lstStyle/>
          <a:p>
            <a:pPr marL="44450" marR="283845">
              <a:lnSpc>
                <a:spcPct val="100600"/>
              </a:lnSpc>
              <a:spcBef>
                <a:spcPts val="170"/>
              </a:spcBef>
            </a:pP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conditional </a:t>
            </a:r>
            <a:r>
              <a:rPr sz="2800" spc="-20" dirty="0">
                <a:latin typeface="Arial"/>
                <a:cs typeface="Arial"/>
              </a:rPr>
              <a:t>probability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an </a:t>
            </a:r>
            <a:r>
              <a:rPr sz="2800" spc="-30" dirty="0">
                <a:latin typeface="Arial"/>
                <a:cs typeface="Arial"/>
              </a:rPr>
              <a:t>event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probability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30" dirty="0">
                <a:latin typeface="Arial"/>
                <a:cs typeface="Arial"/>
              </a:rPr>
              <a:t>event </a:t>
            </a:r>
            <a:r>
              <a:rPr sz="2800" spc="-5" dirty="0">
                <a:latin typeface="Arial"/>
                <a:cs typeface="Arial"/>
              </a:rPr>
              <a:t>occurring </a:t>
            </a:r>
            <a:r>
              <a:rPr sz="2800" i="1" spc="-40" dirty="0">
                <a:latin typeface="Arial"/>
                <a:cs typeface="Arial"/>
              </a:rPr>
              <a:t>given </a:t>
            </a:r>
            <a:r>
              <a:rPr sz="2800" i="1" dirty="0">
                <a:latin typeface="Arial"/>
                <a:cs typeface="Arial"/>
              </a:rPr>
              <a:t>that </a:t>
            </a:r>
            <a:r>
              <a:rPr sz="2800" spc="-5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condition </a:t>
            </a:r>
            <a:r>
              <a:rPr sz="2800" spc="-4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met.</a:t>
            </a:r>
          </a:p>
        </p:txBody>
      </p:sp>
      <p:pic>
        <p:nvPicPr>
          <p:cNvPr id="2050" name="Picture 2" descr="Important videos Memes">
            <a:extLst>
              <a:ext uri="{FF2B5EF4-FFF2-40B4-BE49-F238E27FC236}">
                <a16:creationId xmlns:a16="http://schemas.microsoft.com/office/drawing/2014/main" id="{AFE2ACC9-C251-4169-A027-33E6E2D8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191000"/>
            <a:ext cx="23812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94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133600" y="4650947"/>
            <a:ext cx="6858000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40" dirty="0">
                <a:latin typeface="Arial"/>
                <a:cs typeface="Arial"/>
              </a:rPr>
              <a:t>Pr(positive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60" dirty="0">
                <a:latin typeface="Arial"/>
                <a:cs typeface="Arial"/>
              </a:rPr>
              <a:t>| </a:t>
            </a:r>
            <a:r>
              <a:rPr sz="2800" spc="-35" dirty="0">
                <a:latin typeface="Arial"/>
                <a:cs typeface="Arial"/>
              </a:rPr>
              <a:t>trisomy) </a:t>
            </a:r>
            <a:r>
              <a:rPr sz="2800" spc="50" dirty="0">
                <a:latin typeface="Arial"/>
                <a:cs typeface="Arial"/>
              </a:rPr>
              <a:t>=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0.60.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2438400"/>
            <a:ext cx="7924800" cy="130676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90" dirty="0">
                <a:latin typeface="Arial"/>
                <a:cs typeface="Arial"/>
              </a:rPr>
              <a:t>Pr(</a:t>
            </a:r>
            <a:r>
              <a:rPr sz="2800" i="1" spc="-90" dirty="0">
                <a:latin typeface="Arial"/>
                <a:cs typeface="Arial"/>
              </a:rPr>
              <a:t>X </a:t>
            </a:r>
            <a:r>
              <a:rPr sz="2800" spc="-60" dirty="0">
                <a:latin typeface="Arial"/>
                <a:cs typeface="Arial"/>
              </a:rPr>
              <a:t>| </a:t>
            </a:r>
            <a:r>
              <a:rPr sz="2800" i="1" spc="-135" dirty="0">
                <a:latin typeface="Arial"/>
                <a:cs typeface="Arial"/>
              </a:rPr>
              <a:t>Y</a:t>
            </a:r>
            <a:r>
              <a:rPr sz="2800" spc="-135" dirty="0">
                <a:latin typeface="Arial"/>
                <a:cs typeface="Arial"/>
              </a:rPr>
              <a:t>) </a:t>
            </a:r>
            <a:r>
              <a:rPr sz="2800" spc="-25" dirty="0">
                <a:latin typeface="Arial"/>
                <a:cs typeface="Arial"/>
              </a:rPr>
              <a:t>means </a:t>
            </a:r>
            <a:r>
              <a:rPr sz="2800" spc="-15" dirty="0">
                <a:latin typeface="Arial"/>
                <a:cs typeface="Arial"/>
              </a:rPr>
              <a:t>the probability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i="1" spc="-140" dirty="0">
                <a:latin typeface="Arial"/>
                <a:cs typeface="Arial"/>
              </a:rPr>
              <a:t>X</a:t>
            </a:r>
            <a:r>
              <a:rPr lang="en-US" sz="2800" i="1" spc="-140" dirty="0">
                <a:latin typeface="Arial"/>
                <a:cs typeface="Arial"/>
              </a:rPr>
              <a:t>  </a:t>
            </a:r>
            <a:r>
              <a:rPr lang="en-US" sz="2800" spc="-140" dirty="0">
                <a:latin typeface="Arial"/>
                <a:cs typeface="Arial"/>
              </a:rPr>
              <a:t>i</a:t>
            </a:r>
            <a:r>
              <a:rPr sz="2800" spc="-45" dirty="0">
                <a:latin typeface="Arial"/>
                <a:cs typeface="Arial"/>
              </a:rPr>
              <a:t>f </a:t>
            </a:r>
            <a:r>
              <a:rPr sz="2800" i="1" spc="-140" dirty="0">
                <a:latin typeface="Arial"/>
                <a:cs typeface="Arial"/>
              </a:rPr>
              <a:t>Y </a:t>
            </a:r>
            <a:r>
              <a:rPr sz="2800" spc="-45" dirty="0">
                <a:latin typeface="Arial"/>
                <a:cs typeface="Arial"/>
              </a:rPr>
              <a:t>is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true.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800" spc="-25" dirty="0">
                <a:latin typeface="Arial"/>
                <a:cs typeface="Arial"/>
              </a:rPr>
              <a:t>It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30" dirty="0">
                <a:latin typeface="Arial"/>
                <a:cs typeface="Arial"/>
              </a:rPr>
              <a:t>read </a:t>
            </a:r>
            <a:r>
              <a:rPr sz="2800" spc="-40" dirty="0">
                <a:latin typeface="Arial"/>
                <a:cs typeface="Arial"/>
              </a:rPr>
              <a:t>as </a:t>
            </a:r>
            <a:r>
              <a:rPr sz="2800" spc="-5" dirty="0">
                <a:latin typeface="Arial"/>
                <a:cs typeface="Arial"/>
              </a:rPr>
              <a:t>"the </a:t>
            </a:r>
            <a:r>
              <a:rPr sz="2800" spc="-15" dirty="0">
                <a:latin typeface="Arial"/>
                <a:cs typeface="Arial"/>
              </a:rPr>
              <a:t>probability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i="1" spc="-140" dirty="0">
                <a:latin typeface="Arial"/>
                <a:cs typeface="Arial"/>
              </a:rPr>
              <a:t>X </a:t>
            </a:r>
            <a:r>
              <a:rPr lang="en-US" sz="2800" i="1" spc="-1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given</a:t>
            </a:r>
            <a:r>
              <a:rPr lang="en-US" sz="2800" spc="-35" dirty="0">
                <a:latin typeface="Arial"/>
                <a:cs typeface="Arial"/>
              </a:rPr>
              <a:t> </a:t>
            </a:r>
            <a:r>
              <a:rPr sz="2800" i="1" spc="-35" dirty="0">
                <a:latin typeface="Arial"/>
                <a:cs typeface="Arial"/>
              </a:rPr>
              <a:t>Y</a:t>
            </a:r>
            <a:r>
              <a:rPr sz="2800" spc="-35" dirty="0">
                <a:latin typeface="Arial"/>
                <a:cs typeface="Arial"/>
              </a:rPr>
              <a:t>"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809C21B2-0C8A-4545-A4F3-2593EB0D5D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6096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/>
              <a:t>Conditional</a:t>
            </a:r>
            <a:r>
              <a:rPr sz="4400" spc="-30" dirty="0"/>
              <a:t> probability</a:t>
            </a:r>
          </a:p>
        </p:txBody>
      </p:sp>
    </p:spTree>
    <p:extLst>
      <p:ext uri="{BB962C8B-B14F-4D97-AF65-F5344CB8AC3E}">
        <p14:creationId xmlns:p14="http://schemas.microsoft.com/office/powerpoint/2010/main" val="2673490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>
            <a:spLocks noChangeAspect="1"/>
          </p:cNvSpPr>
          <p:nvPr/>
        </p:nvSpPr>
        <p:spPr>
          <a:xfrm>
            <a:off x="1023311" y="3058795"/>
            <a:ext cx="8011778" cy="1654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E0186B65-50FC-4AB9-81ED-CBB2E4EC8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9275" y="609600"/>
            <a:ext cx="758600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Law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total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probab</a:t>
            </a:r>
            <a:r>
              <a:rPr lang="en-US" sz="4400" spc="-25" dirty="0">
                <a:solidFill>
                  <a:srgbClr val="2F5597"/>
                </a:solidFill>
                <a:latin typeface="Arial"/>
                <a:cs typeface="Arial"/>
              </a:rPr>
              <a:t>i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lity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5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9275" y="2895600"/>
            <a:ext cx="7586004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probability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positive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25" dirty="0">
                <a:latin typeface="Arial"/>
                <a:cs typeface="Arial"/>
              </a:rPr>
              <a:t>result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3733800"/>
            <a:ext cx="8153400" cy="177997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r>
              <a:rPr sz="2800" spc="-20" dirty="0">
                <a:latin typeface="Arial"/>
                <a:cs typeface="Arial"/>
              </a:rPr>
              <a:t>Pr[positive </a:t>
            </a:r>
            <a:r>
              <a:rPr sz="2800" spc="-25" dirty="0">
                <a:latin typeface="Arial"/>
                <a:cs typeface="Arial"/>
              </a:rPr>
              <a:t>result]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=</a:t>
            </a:r>
            <a:endParaRPr lang="en-US" sz="2800" spc="35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pPr marR="5080"/>
            <a:r>
              <a:rPr sz="2800" spc="-25" dirty="0">
                <a:latin typeface="Arial"/>
                <a:cs typeface="Arial"/>
              </a:rPr>
              <a:t>Pr(positive result </a:t>
            </a:r>
            <a:r>
              <a:rPr sz="2800" spc="-50" dirty="0">
                <a:latin typeface="Arial"/>
                <a:cs typeface="Arial"/>
              </a:rPr>
              <a:t>| </a:t>
            </a:r>
            <a:r>
              <a:rPr sz="2800" spc="-25" dirty="0">
                <a:latin typeface="Arial"/>
                <a:cs typeface="Arial"/>
              </a:rPr>
              <a:t>trisomy) </a:t>
            </a:r>
            <a:r>
              <a:rPr sz="2800" spc="-35" dirty="0">
                <a:latin typeface="Arial"/>
                <a:cs typeface="Arial"/>
              </a:rPr>
              <a:t>Pr(trisomy) </a:t>
            </a:r>
            <a:r>
              <a:rPr sz="2800" spc="35" dirty="0">
                <a:latin typeface="Arial"/>
                <a:cs typeface="Arial"/>
              </a:rPr>
              <a:t>+ </a:t>
            </a:r>
            <a:endParaRPr lang="en-US" sz="2800" spc="35" dirty="0">
              <a:latin typeface="Arial"/>
              <a:cs typeface="Arial"/>
            </a:endParaRPr>
          </a:p>
          <a:p>
            <a:pPr marR="5080"/>
            <a:r>
              <a:rPr sz="2800" spc="-25" dirty="0" err="1">
                <a:latin typeface="Arial"/>
                <a:cs typeface="Arial"/>
              </a:rPr>
              <a:t>Pr</a:t>
            </a:r>
            <a:r>
              <a:rPr sz="2800" spc="-25" dirty="0">
                <a:latin typeface="Arial"/>
                <a:cs typeface="Arial"/>
              </a:rPr>
              <a:t>(positive result </a:t>
            </a:r>
            <a:r>
              <a:rPr sz="2800" spc="-50" dirty="0">
                <a:latin typeface="Arial"/>
                <a:cs typeface="Arial"/>
              </a:rPr>
              <a:t>| 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spc="-25" dirty="0">
                <a:latin typeface="Arial"/>
                <a:cs typeface="Arial"/>
              </a:rPr>
              <a:t>trisomy) </a:t>
            </a:r>
            <a:r>
              <a:rPr sz="2800" spc="-35" dirty="0">
                <a:latin typeface="Arial"/>
                <a:cs typeface="Arial"/>
              </a:rPr>
              <a:t>Pr(no</a:t>
            </a:r>
            <a:r>
              <a:rPr sz="2800" spc="1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trisomy)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977" y="6019800"/>
            <a:ext cx="4973223" cy="8778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r>
              <a:rPr sz="2800" spc="35" dirty="0">
                <a:latin typeface="Arial"/>
                <a:cs typeface="Arial"/>
              </a:rPr>
              <a:t>= </a:t>
            </a:r>
            <a:r>
              <a:rPr sz="2800" spc="10" dirty="0">
                <a:latin typeface="Arial"/>
                <a:cs typeface="Arial"/>
              </a:rPr>
              <a:t>0.60 </a:t>
            </a:r>
            <a:r>
              <a:rPr sz="2800" spc="-25" dirty="0">
                <a:latin typeface="Arial"/>
                <a:cs typeface="Arial"/>
              </a:rPr>
              <a:t>(0.001) </a:t>
            </a:r>
            <a:r>
              <a:rPr sz="2800" spc="35" dirty="0">
                <a:latin typeface="Arial"/>
                <a:cs typeface="Arial"/>
              </a:rPr>
              <a:t>+ </a:t>
            </a:r>
            <a:endParaRPr lang="en-US" sz="2800" spc="35" dirty="0">
              <a:latin typeface="Arial"/>
              <a:cs typeface="Arial"/>
            </a:endParaRPr>
          </a:p>
          <a:p>
            <a:r>
              <a:rPr sz="2800" spc="10" dirty="0">
                <a:latin typeface="Arial"/>
                <a:cs typeface="Arial"/>
              </a:rPr>
              <a:t>0.05 </a:t>
            </a:r>
            <a:r>
              <a:rPr sz="2800" spc="-25" dirty="0">
                <a:latin typeface="Arial"/>
                <a:cs typeface="Arial"/>
              </a:rPr>
              <a:t>(0.999) </a:t>
            </a:r>
            <a:r>
              <a:rPr sz="2800" spc="35" dirty="0">
                <a:latin typeface="Arial"/>
                <a:cs typeface="Arial"/>
              </a:rPr>
              <a:t>=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0.05055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AB0C67C4-A018-412E-898F-CF2745E228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9275" y="609600"/>
            <a:ext cx="758600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Law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total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probab</a:t>
            </a:r>
            <a:r>
              <a:rPr lang="en-US" sz="4400" spc="-25" dirty="0">
                <a:solidFill>
                  <a:srgbClr val="2F5597"/>
                </a:solidFill>
                <a:latin typeface="Arial"/>
                <a:cs typeface="Arial"/>
              </a:rPr>
              <a:t>i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lity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24000" y="3463152"/>
            <a:ext cx="662051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Arial"/>
                <a:cs typeface="Arial"/>
              </a:rPr>
              <a:t>Pr[</a:t>
            </a:r>
            <a:r>
              <a:rPr sz="2800" i="1" spc="5" dirty="0">
                <a:latin typeface="Arial"/>
                <a:cs typeface="Arial"/>
              </a:rPr>
              <a:t>A </a:t>
            </a:r>
            <a:r>
              <a:rPr sz="2800" spc="10" dirty="0">
                <a:latin typeface="Arial"/>
                <a:cs typeface="Arial"/>
              </a:rPr>
              <a:t>AND 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800" spc="5" dirty="0">
                <a:latin typeface="Arial"/>
                <a:cs typeface="Arial"/>
              </a:rPr>
              <a:t>]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5" dirty="0">
                <a:latin typeface="Arial"/>
                <a:cs typeface="Arial"/>
              </a:rPr>
              <a:t>Pr[</a:t>
            </a:r>
            <a:r>
              <a:rPr sz="2800" i="1" spc="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] Pr[</a:t>
            </a:r>
            <a:r>
              <a:rPr sz="2800" i="1" spc="5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|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spc="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]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4AFF3FE9-9CD2-426D-B1E0-9056333D4EA6}"/>
              </a:ext>
            </a:extLst>
          </p:cNvPr>
          <p:cNvSpPr txBox="1"/>
          <p:nvPr/>
        </p:nvSpPr>
        <p:spPr>
          <a:xfrm>
            <a:off x="685800" y="609600"/>
            <a:ext cx="7663669" cy="433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430"/>
              </a:spcBef>
            </a:pPr>
            <a:r>
              <a:rPr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general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multiplication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rule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31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85800" y="609600"/>
            <a:ext cx="7663669" cy="433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430"/>
              </a:spcBef>
            </a:pPr>
            <a:r>
              <a:rPr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general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multiplication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rule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1099" y="2304041"/>
            <a:ext cx="6499178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45" dirty="0">
                <a:latin typeface="Arial"/>
                <a:cs typeface="Arial"/>
              </a:rPr>
              <a:t>Pr[A </a:t>
            </a:r>
            <a:r>
              <a:rPr lang="en-US" sz="2800" spc="-4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AND </a:t>
            </a:r>
            <a:r>
              <a:rPr lang="en-US"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B] </a:t>
            </a:r>
            <a:r>
              <a:rPr sz="2800" spc="25" dirty="0">
                <a:latin typeface="Arial"/>
                <a:cs typeface="Arial"/>
              </a:rPr>
              <a:t>= </a:t>
            </a:r>
            <a:r>
              <a:rPr sz="2800" spc="-45" dirty="0">
                <a:latin typeface="Arial"/>
                <a:cs typeface="Arial"/>
              </a:rPr>
              <a:t>Pr[A] </a:t>
            </a:r>
            <a:r>
              <a:rPr sz="2800" spc="-30" dirty="0">
                <a:latin typeface="Arial"/>
                <a:cs typeface="Arial"/>
              </a:rPr>
              <a:t>Pr[B </a:t>
            </a:r>
            <a:r>
              <a:rPr sz="2800" spc="-60" dirty="0">
                <a:latin typeface="Arial"/>
                <a:cs typeface="Arial"/>
              </a:rPr>
              <a:t>|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A].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400" y="3140280"/>
            <a:ext cx="6518651" cy="102463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45" dirty="0">
                <a:latin typeface="Arial"/>
                <a:cs typeface="Arial"/>
              </a:rPr>
              <a:t>Pr[A </a:t>
            </a:r>
            <a:r>
              <a:rPr lang="en-US" sz="2800" spc="-4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AND </a:t>
            </a:r>
            <a:r>
              <a:rPr lang="en-US"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B] </a:t>
            </a:r>
            <a:r>
              <a:rPr sz="2800" spc="25" dirty="0">
                <a:latin typeface="Arial"/>
                <a:cs typeface="Arial"/>
              </a:rPr>
              <a:t>= </a:t>
            </a:r>
            <a:r>
              <a:rPr sz="2800" spc="-35" dirty="0">
                <a:latin typeface="Arial"/>
                <a:cs typeface="Arial"/>
              </a:rPr>
              <a:t>Pr[B] </a:t>
            </a:r>
            <a:r>
              <a:rPr sz="2800" spc="-45" dirty="0">
                <a:latin typeface="Arial"/>
                <a:cs typeface="Arial"/>
              </a:rPr>
              <a:t>Pr[A </a:t>
            </a:r>
            <a:r>
              <a:rPr sz="2800" spc="-60" dirty="0">
                <a:latin typeface="Arial"/>
                <a:cs typeface="Arial"/>
              </a:rPr>
              <a:t>|</a:t>
            </a:r>
            <a:r>
              <a:rPr sz="2800" spc="2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B].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800" spc="-40" dirty="0">
                <a:latin typeface="Arial"/>
                <a:cs typeface="Arial"/>
              </a:rPr>
              <a:t>Therefore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1099" y="4846070"/>
            <a:ext cx="6796144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45" dirty="0">
                <a:latin typeface="Arial"/>
                <a:cs typeface="Arial"/>
              </a:rPr>
              <a:t>Pr[A] </a:t>
            </a:r>
            <a:r>
              <a:rPr sz="2800" spc="-30" dirty="0">
                <a:latin typeface="Arial"/>
                <a:cs typeface="Arial"/>
              </a:rPr>
              <a:t>Pr[B </a:t>
            </a:r>
            <a:r>
              <a:rPr sz="2800" spc="-60" dirty="0">
                <a:latin typeface="Arial"/>
                <a:cs typeface="Arial"/>
              </a:rPr>
              <a:t>| </a:t>
            </a:r>
            <a:r>
              <a:rPr sz="2800" spc="-55" dirty="0">
                <a:latin typeface="Arial"/>
                <a:cs typeface="Arial"/>
              </a:rPr>
              <a:t>A] </a:t>
            </a:r>
            <a:r>
              <a:rPr sz="2800" spc="25" dirty="0">
                <a:latin typeface="Arial"/>
                <a:cs typeface="Arial"/>
              </a:rPr>
              <a:t>= </a:t>
            </a:r>
            <a:r>
              <a:rPr sz="2800" spc="-35" dirty="0">
                <a:latin typeface="Arial"/>
                <a:cs typeface="Arial"/>
              </a:rPr>
              <a:t>Pr[B] </a:t>
            </a:r>
            <a:r>
              <a:rPr sz="2800" spc="-45" dirty="0">
                <a:latin typeface="Arial"/>
                <a:cs typeface="Arial"/>
              </a:rPr>
              <a:t>Pr[A </a:t>
            </a:r>
            <a:r>
              <a:rPr sz="2800" spc="-60" dirty="0">
                <a:latin typeface="Arial"/>
                <a:cs typeface="Arial"/>
              </a:rPr>
              <a:t>| </a:t>
            </a:r>
            <a:r>
              <a:rPr sz="2800" spc="-10" dirty="0">
                <a:latin typeface="Arial"/>
                <a:cs typeface="Arial"/>
              </a:rPr>
              <a:t>B].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116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838200" y="990600"/>
            <a:ext cx="4455777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Bayes'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theorem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36B4E0B-2161-4744-A1A2-707408A8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83152"/>
            <a:ext cx="5653558" cy="2538768"/>
          </a:xfrm>
          <a:prstGeom prst="rect">
            <a:avLst/>
          </a:prstGeom>
        </p:spPr>
      </p:pic>
      <p:pic>
        <p:nvPicPr>
          <p:cNvPr id="1026" name="Picture 2" descr="The Amazing Thomas Bayes | Unlimited Data Blog | Elmhurst University">
            <a:extLst>
              <a:ext uri="{FF2B5EF4-FFF2-40B4-BE49-F238E27FC236}">
                <a16:creationId xmlns:a16="http://schemas.microsoft.com/office/drawing/2014/main" id="{DA726E35-3283-4ADF-9DE9-FDF4E04BF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558" y="838200"/>
            <a:ext cx="4648200" cy="243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01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720647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/>
              <a:t>Applying </a:t>
            </a:r>
            <a:r>
              <a:rPr sz="4400" spc="-25" dirty="0"/>
              <a:t>Bayes’ </a:t>
            </a:r>
            <a:r>
              <a:rPr sz="4400" spc="-3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7276" y="2823593"/>
            <a:ext cx="6633324" cy="12900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0"/>
              </a:spcBef>
            </a:pPr>
            <a:r>
              <a:rPr sz="2800" spc="-45" dirty="0">
                <a:latin typeface="Arial"/>
                <a:cs typeface="Arial"/>
              </a:rPr>
              <a:t>For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triple </a:t>
            </a:r>
            <a:r>
              <a:rPr sz="2800" dirty="0">
                <a:latin typeface="Arial"/>
                <a:cs typeface="Arial"/>
              </a:rPr>
              <a:t>test, what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the probability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5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pregnancy </a:t>
            </a:r>
            <a:r>
              <a:rPr sz="2800" dirty="0">
                <a:latin typeface="Arial"/>
                <a:cs typeface="Arial"/>
              </a:rPr>
              <a:t>with </a:t>
            </a:r>
            <a:r>
              <a:rPr sz="2800" spc="-55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positive </a:t>
            </a:r>
            <a:r>
              <a:rPr sz="2800" spc="-30" dirty="0">
                <a:latin typeface="Arial"/>
                <a:cs typeface="Arial"/>
              </a:rPr>
              <a:t>result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lang="en-US" sz="2800" b="1" spc="-45" dirty="0">
                <a:latin typeface="Arial"/>
                <a:cs typeface="Arial"/>
              </a:rPr>
              <a:t>actually </a:t>
            </a:r>
            <a:r>
              <a:rPr sz="2800" b="1" spc="-15" dirty="0">
                <a:latin typeface="Arial"/>
                <a:cs typeface="Arial"/>
              </a:rPr>
              <a:t>affected </a:t>
            </a:r>
            <a:r>
              <a:rPr sz="2800" spc="-10" dirty="0">
                <a:latin typeface="Arial"/>
                <a:cs typeface="Arial"/>
              </a:rPr>
              <a:t>by </a:t>
            </a:r>
            <a:r>
              <a:rPr sz="2800" spc="-15" dirty="0">
                <a:latin typeface="Arial"/>
                <a:cs typeface="Arial"/>
              </a:rPr>
              <a:t>trisomy </a:t>
            </a:r>
            <a:r>
              <a:rPr sz="2800" spc="-5" dirty="0">
                <a:latin typeface="Arial"/>
                <a:cs typeface="Arial"/>
              </a:rPr>
              <a:t>23?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303" y="4539448"/>
            <a:ext cx="5414124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10" dirty="0">
                <a:latin typeface="Arial"/>
                <a:cs typeface="Arial"/>
              </a:rPr>
              <a:t>other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words: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6303" y="5791200"/>
            <a:ext cx="52578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25" dirty="0">
                <a:solidFill>
                  <a:srgbClr val="C55A11"/>
                </a:solidFill>
                <a:latin typeface="Arial"/>
                <a:cs typeface="Arial"/>
              </a:rPr>
              <a:t>Pr[trisomy </a:t>
            </a: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23 </a:t>
            </a:r>
            <a:r>
              <a:rPr sz="2800" spc="-60" dirty="0">
                <a:solidFill>
                  <a:srgbClr val="C55A11"/>
                </a:solidFill>
                <a:latin typeface="Arial"/>
                <a:cs typeface="Arial"/>
              </a:rPr>
              <a:t>| </a:t>
            </a:r>
            <a:r>
              <a:rPr sz="2800" spc="-20" dirty="0">
                <a:solidFill>
                  <a:srgbClr val="C55A11"/>
                </a:solidFill>
                <a:latin typeface="Arial"/>
                <a:cs typeface="Arial"/>
              </a:rPr>
              <a:t>positive </a:t>
            </a: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result] </a:t>
            </a:r>
            <a:r>
              <a:rPr sz="2800" spc="25" dirty="0">
                <a:solidFill>
                  <a:srgbClr val="C55A11"/>
                </a:solidFill>
                <a:latin typeface="Arial"/>
                <a:cs typeface="Arial"/>
              </a:rPr>
              <a:t>=</a:t>
            </a:r>
            <a:r>
              <a:rPr sz="2800" spc="19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C55A11"/>
                </a:solidFill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>
            <a:extLst>
              <a:ext uri="{FF2B5EF4-FFF2-40B4-BE49-F238E27FC236}">
                <a16:creationId xmlns:a16="http://schemas.microsoft.com/office/drawing/2014/main" id="{2F60693C-D8DF-4126-852C-699545B07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720647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/>
              <a:t>Applying </a:t>
            </a:r>
            <a:r>
              <a:rPr sz="4400" spc="-25" dirty="0"/>
              <a:t>Bayes’ </a:t>
            </a:r>
            <a:r>
              <a:rPr sz="4400" spc="-35" dirty="0"/>
              <a:t>theorem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DC4FF8F-DFCB-4D19-BB3D-E67C7A67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6" y="3886200"/>
            <a:ext cx="8931108" cy="26583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31E663-427E-4918-BDF5-9DAE40F62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905000"/>
            <a:ext cx="3390900" cy="15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51598" y="3276600"/>
            <a:ext cx="6155202" cy="879728"/>
          </a:xfrm>
          <a:prstGeom prst="rect">
            <a:avLst/>
          </a:prstGeom>
          <a:noFill/>
        </p:spPr>
        <p:txBody>
          <a:bodyPr vert="horz" wrap="square" lIns="0" tIns="17780" rIns="0" bIns="0" rtlCol="0">
            <a:spAutoFit/>
          </a:bodyPr>
          <a:lstStyle/>
          <a:p>
            <a:pPr marL="44450" marR="232410">
              <a:lnSpc>
                <a:spcPct val="100200"/>
              </a:lnSpc>
              <a:spcBef>
                <a:spcPts val="140"/>
              </a:spcBef>
            </a:pPr>
            <a:r>
              <a:rPr sz="2800" b="1" spc="-105" dirty="0">
                <a:latin typeface="Arial"/>
                <a:cs typeface="Arial"/>
              </a:rPr>
              <a:t>Two </a:t>
            </a:r>
            <a:r>
              <a:rPr sz="2800" b="1" spc="-45" dirty="0">
                <a:latin typeface="Arial"/>
                <a:cs typeface="Arial"/>
              </a:rPr>
              <a:t>events </a:t>
            </a:r>
            <a:r>
              <a:rPr sz="2800" b="1" spc="-80" dirty="0">
                <a:latin typeface="Arial"/>
                <a:cs typeface="Arial"/>
              </a:rPr>
              <a:t>are  </a:t>
            </a:r>
            <a:r>
              <a:rPr sz="2800" b="1" i="1" spc="-45" dirty="0">
                <a:latin typeface="Arial"/>
                <a:cs typeface="Arial"/>
              </a:rPr>
              <a:t>mutually </a:t>
            </a:r>
            <a:r>
              <a:rPr sz="2800" b="1" i="1" spc="-60" dirty="0">
                <a:latin typeface="Arial"/>
                <a:cs typeface="Arial"/>
              </a:rPr>
              <a:t>exclusive </a:t>
            </a:r>
            <a:r>
              <a:rPr sz="2800" b="1" spc="-65" dirty="0">
                <a:latin typeface="Arial"/>
                <a:cs typeface="Arial"/>
              </a:rPr>
              <a:t>if  </a:t>
            </a:r>
            <a:r>
              <a:rPr sz="2800" b="1" spc="-40" dirty="0">
                <a:latin typeface="Arial"/>
                <a:cs typeface="Arial"/>
              </a:rPr>
              <a:t>they </a:t>
            </a:r>
            <a:r>
              <a:rPr sz="2800" b="1" spc="-15" dirty="0">
                <a:latin typeface="Arial"/>
                <a:cs typeface="Arial"/>
              </a:rPr>
              <a:t>cannot </a:t>
            </a:r>
            <a:r>
              <a:rPr sz="2800" b="1" spc="15" dirty="0">
                <a:latin typeface="Arial"/>
                <a:cs typeface="Arial"/>
              </a:rPr>
              <a:t>both </a:t>
            </a:r>
            <a:r>
              <a:rPr sz="2800" b="1" spc="-15" dirty="0">
                <a:latin typeface="Arial"/>
                <a:cs typeface="Arial"/>
              </a:rPr>
              <a:t>be  </a:t>
            </a:r>
            <a:r>
              <a:rPr sz="2800" b="1" spc="-25" dirty="0">
                <a:latin typeface="Arial"/>
                <a:cs typeface="Arial"/>
              </a:rPr>
              <a:t>true.</a:t>
            </a:r>
            <a:endParaRPr sz="2800" b="1" dirty="0">
              <a:latin typeface="Arial"/>
              <a:cs typeface="Arial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FDDB87B1-852E-4522-B4ED-5488AFAE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97" y="487950"/>
            <a:ext cx="7586005" cy="677108"/>
          </a:xfrm>
        </p:spPr>
        <p:txBody>
          <a:bodyPr/>
          <a:lstStyle/>
          <a:p>
            <a:r>
              <a:rPr lang="en-GB" sz="44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840737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3124200" y="4121507"/>
            <a:ext cx="3035935" cy="55784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We </a:t>
            </a:r>
            <a:r>
              <a:rPr sz="2800" spc="10" dirty="0">
                <a:solidFill>
                  <a:srgbClr val="C55A11"/>
                </a:solidFill>
                <a:latin typeface="Arial"/>
                <a:cs typeface="Arial"/>
              </a:rPr>
              <a:t>already</a:t>
            </a: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C55A11"/>
                </a:solidFill>
                <a:latin typeface="Arial"/>
                <a:cs typeface="Arial"/>
              </a:rPr>
              <a:t>know: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BE60F2F6-3581-47FE-9C6B-C20F39AEB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720647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/>
              <a:t>Applying </a:t>
            </a:r>
            <a:r>
              <a:rPr sz="4400" spc="-25" dirty="0"/>
              <a:t>Bayes’ </a:t>
            </a:r>
            <a:r>
              <a:rPr sz="4400" spc="-35" dirty="0"/>
              <a:t>theorem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E2AB546-4237-4722-9B5B-B4D59D56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7931529" cy="188399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3E6796-46EC-453E-A1D9-241C75D88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100921"/>
            <a:ext cx="506889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5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3124200" y="4121507"/>
            <a:ext cx="3035935" cy="55784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We </a:t>
            </a:r>
            <a:r>
              <a:rPr lang="en-US" sz="2800" spc="10" dirty="0">
                <a:solidFill>
                  <a:srgbClr val="C55A11"/>
                </a:solidFill>
                <a:latin typeface="Arial"/>
                <a:cs typeface="Arial"/>
              </a:rPr>
              <a:t>need to</a:t>
            </a: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C55A11"/>
                </a:solidFill>
                <a:latin typeface="Arial"/>
                <a:cs typeface="Arial"/>
              </a:rPr>
              <a:t>know: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BE60F2F6-3581-47FE-9C6B-C20F39AEB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720647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/>
              <a:t>Applying </a:t>
            </a:r>
            <a:r>
              <a:rPr sz="4400" spc="-25" dirty="0"/>
              <a:t>Bayes’ </a:t>
            </a:r>
            <a:r>
              <a:rPr sz="4400" spc="-35" dirty="0"/>
              <a:t>theorem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5BCB1-6C4E-498D-85C4-29830990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39" y="2133600"/>
            <a:ext cx="7232121" cy="1672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A552B-242F-4662-A8F6-751B7498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319" y="5195255"/>
            <a:ext cx="500976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78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2029626" y="3614878"/>
            <a:ext cx="6172200" cy="1116972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90"/>
              </a:spcBef>
            </a:pPr>
            <a:r>
              <a:rPr lang="en-GB" sz="2800" spc="5" dirty="0">
                <a:solidFill>
                  <a:srgbClr val="C55A11"/>
                </a:solidFill>
                <a:latin typeface="Arial"/>
                <a:cs typeface="Arial"/>
              </a:rPr>
              <a:t>We </a:t>
            </a:r>
            <a:r>
              <a:rPr lang="en-GB" sz="2800" spc="10" dirty="0">
                <a:solidFill>
                  <a:srgbClr val="C55A11"/>
                </a:solidFill>
                <a:latin typeface="Arial"/>
                <a:cs typeface="Arial"/>
              </a:rPr>
              <a:t>need to</a:t>
            </a:r>
            <a:r>
              <a:rPr lang="en-GB" sz="2800" spc="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GB" sz="2800" spc="10" dirty="0">
                <a:solidFill>
                  <a:srgbClr val="C55A11"/>
                </a:solidFill>
                <a:latin typeface="Arial"/>
                <a:cs typeface="Arial"/>
              </a:rPr>
              <a:t>know:</a:t>
            </a:r>
            <a:r>
              <a:rPr lang="en-GB" sz="2800" b="0" i="0" u="none" strike="noStrike" baseline="0" dirty="0">
                <a:solidFill>
                  <a:srgbClr val="C65A11"/>
                </a:solidFill>
                <a:latin typeface="Helvetica" panose="020B0604020202020204" pitchFamily="34" charset="0"/>
              </a:rPr>
              <a:t> </a:t>
            </a:r>
          </a:p>
          <a:p>
            <a:pPr marL="12700" algn="ctr">
              <a:lnSpc>
                <a:spcPct val="100000"/>
              </a:lnSpc>
              <a:spcBef>
                <a:spcPts val="990"/>
              </a:spcBef>
            </a:pPr>
            <a:r>
              <a:rPr lang="en-GB" sz="2800" b="0" i="0" u="none" strike="noStrike" baseline="0" dirty="0">
                <a:solidFill>
                  <a:srgbClr val="C65A11"/>
                </a:solidFill>
                <a:latin typeface="Helvetica" panose="020B0604020202020204" pitchFamily="34" charset="0"/>
              </a:rPr>
              <a:t>(Law of total probability)</a:t>
            </a:r>
            <a:endParaRPr lang="en-GB" sz="2800" dirty="0">
              <a:latin typeface="Arial"/>
              <a:cs typeface="Arial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BE60F2F6-3581-47FE-9C6B-C20F39AEB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720647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/>
              <a:t>Applying </a:t>
            </a:r>
            <a:r>
              <a:rPr sz="4400" spc="-25" dirty="0"/>
              <a:t>Bayes’ </a:t>
            </a:r>
            <a:r>
              <a:rPr sz="4400" spc="-35" dirty="0"/>
              <a:t>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88E27-430A-42A3-B017-5F26DDA1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2" y="2120433"/>
            <a:ext cx="5638800" cy="1182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735D1-18C1-4579-A7DB-EB5AAFDFF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953000"/>
            <a:ext cx="6256592" cy="1752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5DEFF0-D498-465B-A003-B1BC0569E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42" y="2097878"/>
            <a:ext cx="3745221" cy="11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48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">
            <a:extLst>
              <a:ext uri="{FF2B5EF4-FFF2-40B4-BE49-F238E27FC236}">
                <a16:creationId xmlns:a16="http://schemas.microsoft.com/office/drawing/2014/main" id="{BE60F2F6-3581-47FE-9C6B-C20F39AEB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720647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/>
              <a:t>Applying </a:t>
            </a:r>
            <a:r>
              <a:rPr sz="4400" spc="-25" dirty="0"/>
              <a:t>Bayes’ </a:t>
            </a:r>
            <a:r>
              <a:rPr sz="4400" spc="-35" dirty="0"/>
              <a:t>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698A1-71AA-42B9-B660-F5E3CFF3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400"/>
            <a:ext cx="7173015" cy="35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6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612168-92B4-4BC5-8980-765D3E23C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66800"/>
            <a:ext cx="6553537" cy="3105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B2817C-A7F8-4A2C-9077-8455954E1BA0}"/>
              </a:ext>
            </a:extLst>
          </p:cNvPr>
          <p:cNvSpPr txBox="1"/>
          <p:nvPr/>
        </p:nvSpPr>
        <p:spPr>
          <a:xfrm>
            <a:off x="2438568" y="5029200"/>
            <a:ext cx="502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hlinkClick r:id="rId3"/>
              </a:rPr>
              <a:t>Hooten, M.B., Hobbs, N.T., 2015. A guide to Bayesian model selection for ecologists. Ecological Monographs 85, 3–28.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36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62200" y="2285895"/>
            <a:ext cx="54864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70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sz="2800" spc="20" dirty="0">
                <a:solidFill>
                  <a:srgbClr val="2F5597"/>
                </a:solidFill>
                <a:latin typeface="Arial"/>
                <a:cs typeface="Arial"/>
              </a:rPr>
              <a:t>B </a:t>
            </a:r>
            <a:r>
              <a:rPr sz="2800" spc="-80" dirty="0">
                <a:solidFill>
                  <a:srgbClr val="2F5597"/>
                </a:solidFill>
                <a:latin typeface="Arial"/>
                <a:cs typeface="Arial"/>
              </a:rPr>
              <a:t>are </a:t>
            </a:r>
            <a:r>
              <a:rPr sz="2800" spc="-45" dirty="0">
                <a:solidFill>
                  <a:srgbClr val="2F5597"/>
                </a:solidFill>
                <a:latin typeface="Arial"/>
                <a:cs typeface="Arial"/>
              </a:rPr>
              <a:t>mutually</a:t>
            </a:r>
            <a:r>
              <a:rPr sz="2800" spc="4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2F5597"/>
                </a:solidFill>
                <a:latin typeface="Arial"/>
                <a:cs typeface="Arial"/>
              </a:rPr>
              <a:t>exclusive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2800" y="3352800"/>
            <a:ext cx="3505200" cy="3222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8B24EC22-3787-44E2-A4BB-BA711764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97" y="487950"/>
            <a:ext cx="7586005" cy="677108"/>
          </a:xfrm>
        </p:spPr>
        <p:txBody>
          <a:bodyPr/>
          <a:lstStyle/>
          <a:p>
            <a:r>
              <a:rPr lang="en-GB" sz="44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26481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67111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50" dirty="0"/>
              <a:t>Mutually</a:t>
            </a:r>
            <a:r>
              <a:rPr sz="4400" spc="-60" dirty="0"/>
              <a:t> </a:t>
            </a:r>
            <a:r>
              <a:rPr sz="4400" spc="-55" dirty="0"/>
              <a:t>exclusive</a:t>
            </a:r>
          </a:p>
        </p:txBody>
      </p:sp>
      <p:sp>
        <p:nvSpPr>
          <p:cNvPr id="3" name="object 3"/>
          <p:cNvSpPr/>
          <p:nvPr/>
        </p:nvSpPr>
        <p:spPr>
          <a:xfrm>
            <a:off x="2628900" y="3429000"/>
            <a:ext cx="4800600" cy="3141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33600" y="3439924"/>
            <a:ext cx="56388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  <a:tabLst>
                <a:tab pos="652145" algn="l"/>
              </a:tabLst>
            </a:pPr>
            <a:r>
              <a:rPr sz="2800" spc="5" dirty="0">
                <a:latin typeface="Arial"/>
                <a:cs typeface="Arial"/>
              </a:rPr>
              <a:t>Pr(</a:t>
            </a:r>
            <a:r>
              <a:rPr sz="2800" i="1" spc="5" dirty="0">
                <a:latin typeface="Arial"/>
                <a:cs typeface="Arial"/>
              </a:rPr>
              <a:t>A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and 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800" spc="5" dirty="0">
                <a:latin typeface="Arial"/>
                <a:cs typeface="Arial"/>
              </a:rPr>
              <a:t>) </a:t>
            </a:r>
            <a:r>
              <a:rPr sz="2800" spc="10" dirty="0">
                <a:latin typeface="Arial"/>
                <a:cs typeface="Arial"/>
              </a:rPr>
              <a:t>=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0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631DD497-0FBB-41EE-8D5C-76CD561C88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67111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50" dirty="0"/>
              <a:t>Mutually</a:t>
            </a:r>
            <a:r>
              <a:rPr sz="4400" spc="-60" dirty="0"/>
              <a:t> </a:t>
            </a:r>
            <a:r>
              <a:rPr sz="4400" spc="-55" dirty="0"/>
              <a:t>exclusive</a:t>
            </a:r>
          </a:p>
        </p:txBody>
      </p:sp>
    </p:spTree>
    <p:extLst>
      <p:ext uri="{BB962C8B-B14F-4D97-AF65-F5344CB8AC3E}">
        <p14:creationId xmlns:p14="http://schemas.microsoft.com/office/powerpoint/2010/main" val="48547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09800" y="1823710"/>
            <a:ext cx="5112194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0380" algn="ctr">
              <a:lnSpc>
                <a:spcPct val="100000"/>
              </a:lnSpc>
              <a:spcBef>
                <a:spcPts val="1460"/>
              </a:spcBef>
              <a:tabLst>
                <a:tab pos="1140460" algn="l"/>
              </a:tabLst>
            </a:pPr>
            <a:r>
              <a:rPr sz="2800" spc="5" dirty="0" err="1">
                <a:latin typeface="Arial"/>
                <a:cs typeface="Arial"/>
              </a:rPr>
              <a:t>Pr</a:t>
            </a:r>
            <a:r>
              <a:rPr sz="2800" spc="5" dirty="0">
                <a:latin typeface="Arial"/>
                <a:cs typeface="Arial"/>
              </a:rPr>
              <a:t>(</a:t>
            </a:r>
            <a:r>
              <a:rPr sz="2800" i="1" spc="5" dirty="0">
                <a:latin typeface="Arial"/>
                <a:cs typeface="Arial"/>
              </a:rPr>
              <a:t>A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and 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800" spc="5" dirty="0">
                <a:latin typeface="Arial"/>
                <a:cs typeface="Arial"/>
              </a:rPr>
              <a:t>) </a:t>
            </a:r>
            <a:r>
              <a:rPr sz="2800" spc="10" dirty="0">
                <a:latin typeface="Symbol"/>
                <a:cs typeface="Symbol"/>
              </a:rPr>
              <a:t>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0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9694" y="2604373"/>
            <a:ext cx="5272405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2800" spc="5" dirty="0">
                <a:latin typeface="Arial"/>
                <a:cs typeface="Arial"/>
              </a:rPr>
              <a:t>Pr(</a:t>
            </a:r>
            <a:r>
              <a:rPr sz="2800" i="1" spc="5" dirty="0">
                <a:latin typeface="Arial"/>
                <a:cs typeface="Arial"/>
              </a:rPr>
              <a:t>purple </a:t>
            </a:r>
            <a:r>
              <a:rPr sz="2800" spc="10" dirty="0">
                <a:latin typeface="Arial"/>
                <a:cs typeface="Arial"/>
              </a:rPr>
              <a:t>AND </a:t>
            </a:r>
            <a:r>
              <a:rPr sz="2800" i="1" spc="5" dirty="0">
                <a:latin typeface="Arial"/>
                <a:cs typeface="Arial"/>
              </a:rPr>
              <a:t>square</a:t>
            </a:r>
            <a:r>
              <a:rPr sz="2800" spc="5" dirty="0">
                <a:latin typeface="Arial"/>
                <a:cs typeface="Arial"/>
              </a:rPr>
              <a:t>) </a:t>
            </a:r>
            <a:r>
              <a:rPr sz="2800" spc="10" dirty="0">
                <a:latin typeface="Symbol"/>
                <a:cs typeface="Symbol"/>
              </a:rPr>
              <a:t>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0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1302117" y="3810000"/>
            <a:ext cx="7454166" cy="3161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F5ED7EC-C6F3-4D93-98C2-295DC430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97" y="487950"/>
            <a:ext cx="7586005" cy="677108"/>
          </a:xfrm>
        </p:spPr>
        <p:txBody>
          <a:bodyPr/>
          <a:lstStyle/>
          <a:p>
            <a:r>
              <a:rPr lang="en-GB" sz="4400" i="1" spc="5" dirty="0">
                <a:solidFill>
                  <a:srgbClr val="2F5597"/>
                </a:solidFill>
                <a:latin typeface="Arial"/>
                <a:cs typeface="Arial"/>
              </a:rPr>
              <a:t>Not </a:t>
            </a: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mutually</a:t>
            </a:r>
            <a:r>
              <a:rPr lang="en-GB" sz="4400" spc="-7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55" dirty="0">
                <a:solidFill>
                  <a:srgbClr val="2F5597"/>
                </a:solidFill>
                <a:latin typeface="Arial"/>
                <a:cs typeface="Arial"/>
              </a:rPr>
              <a:t>exclusive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2112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981200" y="2991215"/>
            <a:ext cx="6324600" cy="1316386"/>
          </a:xfrm>
          <a:prstGeom prst="rect">
            <a:avLst/>
          </a:prstGeom>
          <a:noFill/>
        </p:spPr>
        <p:txBody>
          <a:bodyPr vert="horz" wrap="square" lIns="0" tIns="23495" rIns="0" bIns="0" rtlCol="0">
            <a:spAutoFit/>
          </a:bodyPr>
          <a:lstStyle/>
          <a:p>
            <a:pPr marL="44450" marR="144780" algn="ctr">
              <a:lnSpc>
                <a:spcPct val="100400"/>
              </a:lnSpc>
              <a:spcBef>
                <a:spcPts val="185"/>
              </a:spcBef>
            </a:pPr>
            <a:r>
              <a:rPr sz="2800" spc="-45" dirty="0">
                <a:latin typeface="Arial"/>
                <a:cs typeface="Arial"/>
              </a:rPr>
              <a:t>A </a:t>
            </a:r>
            <a:r>
              <a:rPr sz="2800" b="1" spc="-20" dirty="0">
                <a:latin typeface="Arial"/>
                <a:cs typeface="Arial"/>
              </a:rPr>
              <a:t>probability </a:t>
            </a:r>
            <a:r>
              <a:rPr sz="2800" b="1" spc="-10" dirty="0">
                <a:latin typeface="Arial"/>
                <a:cs typeface="Arial"/>
              </a:rPr>
              <a:t>distribution </a:t>
            </a:r>
            <a:r>
              <a:rPr sz="2800" spc="-15" dirty="0">
                <a:latin typeface="Arial"/>
                <a:cs typeface="Arial"/>
              </a:rPr>
              <a:t>describes the true </a:t>
            </a:r>
            <a:r>
              <a:rPr sz="2800" b="1" spc="-50" dirty="0">
                <a:latin typeface="Arial"/>
                <a:cs typeface="Arial"/>
              </a:rPr>
              <a:t>relative </a:t>
            </a:r>
            <a:r>
              <a:rPr sz="2800" b="1" spc="-25" dirty="0">
                <a:latin typeface="Arial"/>
                <a:cs typeface="Arial"/>
              </a:rPr>
              <a:t>frequency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15" dirty="0">
                <a:latin typeface="Arial"/>
                <a:cs typeface="Arial"/>
              </a:rPr>
              <a:t>possible </a:t>
            </a:r>
            <a:r>
              <a:rPr sz="2800" spc="-45" dirty="0">
                <a:latin typeface="Arial"/>
                <a:cs typeface="Arial"/>
              </a:rPr>
              <a:t>values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random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variable.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8372CDE-EAB9-4CE7-AD34-28BA9182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97" y="487950"/>
            <a:ext cx="7586005" cy="677108"/>
          </a:xfrm>
        </p:spPr>
        <p:txBody>
          <a:bodyPr/>
          <a:lstStyle/>
          <a:p>
            <a:r>
              <a:rPr lang="en-GB" sz="4400" spc="-40" dirty="0">
                <a:solidFill>
                  <a:srgbClr val="2F5597"/>
                </a:solidFill>
                <a:latin typeface="Arial"/>
                <a:cs typeface="Arial"/>
              </a:rPr>
              <a:t>Probability</a:t>
            </a:r>
            <a:r>
              <a:rPr lang="en-GB" sz="4400" spc="-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45300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980</Words>
  <Application>Microsoft Office PowerPoint</Application>
  <PresentationFormat>Custom</PresentationFormat>
  <Paragraphs>129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Helvetica</vt:lpstr>
      <vt:lpstr>Symbol</vt:lpstr>
      <vt:lpstr>Times New Roman</vt:lpstr>
      <vt:lpstr>Office Theme</vt:lpstr>
      <vt:lpstr>C7041 Experimental Design and Analysis</vt:lpstr>
      <vt:lpstr>1.05 Probability</vt:lpstr>
      <vt:lpstr>Probability</vt:lpstr>
      <vt:lpstr>Probability</vt:lpstr>
      <vt:lpstr>Probability</vt:lpstr>
      <vt:lpstr>Mutually exclusive</vt:lpstr>
      <vt:lpstr>Mutually exclusive</vt:lpstr>
      <vt:lpstr>Not mutually exclusive</vt:lpstr>
      <vt:lpstr>Probability distribution</vt:lpstr>
      <vt:lpstr>Probability distribution for the  outcome of a roll of 1 die</vt:lpstr>
      <vt:lpstr>PowerPoint Presentation</vt:lpstr>
      <vt:lpstr>PowerPoint Presentation</vt:lpstr>
      <vt:lpstr>The probability of a range</vt:lpstr>
      <vt:lpstr>The probability of a range</vt:lpstr>
      <vt:lpstr>Probability of Not</vt:lpstr>
      <vt:lpstr>General Addition Principle</vt:lpstr>
      <vt:lpstr>General Addition Principle</vt:lpstr>
      <vt:lpstr>General Addition Principle</vt:lpstr>
      <vt:lpstr>PowerPoint Presentation</vt:lpstr>
      <vt:lpstr>Multiplication principle</vt:lpstr>
      <vt:lpstr>Short-haired, black cats</vt:lpstr>
      <vt:lpstr>Short-haired, black cats</vt:lpstr>
      <vt:lpstr>Probability trees</vt:lpstr>
      <vt:lpstr>Phenotypes in two-offspring family</vt:lpstr>
      <vt:lpstr>Phenotypes in two-offspring family</vt:lpstr>
      <vt:lpstr>Short summary</vt:lpstr>
      <vt:lpstr>PowerPoint Presentation</vt:lpstr>
      <vt:lpstr>Triple test and detection of trisomy 23</vt:lpstr>
      <vt:lpstr>PowerPoint Presentation</vt:lpstr>
      <vt:lpstr>PowerPoint Presentation</vt:lpstr>
      <vt:lpstr>Conditional probability</vt:lpstr>
      <vt:lpstr>Conditional probability</vt:lpstr>
      <vt:lpstr>Law of total probability</vt:lpstr>
      <vt:lpstr>Law of total probability</vt:lpstr>
      <vt:lpstr>PowerPoint Presentation</vt:lpstr>
      <vt:lpstr>PowerPoint Presentation</vt:lpstr>
      <vt:lpstr>PowerPoint Presentation</vt:lpstr>
      <vt:lpstr>Applying Bayes’ theorem</vt:lpstr>
      <vt:lpstr>Applying Bayes’ theorem</vt:lpstr>
      <vt:lpstr>Applying Bayes’ theorem</vt:lpstr>
      <vt:lpstr>Applying Bayes’ theorem</vt:lpstr>
      <vt:lpstr>Applying Bayes’ theorem</vt:lpstr>
      <vt:lpstr>Applying Bayes’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12</cp:revision>
  <dcterms:created xsi:type="dcterms:W3CDTF">2020-10-28T17:44:27Z</dcterms:created>
  <dcterms:modified xsi:type="dcterms:W3CDTF">2020-11-02T16:26:49Z</dcterms:modified>
</cp:coreProperties>
</file>