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257" r:id="rId7"/>
    <p:sldId id="312" r:id="rId8"/>
    <p:sldId id="313" r:id="rId9"/>
    <p:sldId id="258" r:id="rId10"/>
    <p:sldId id="314" r:id="rId11"/>
    <p:sldId id="315" r:id="rId12"/>
    <p:sldId id="316" r:id="rId13"/>
    <p:sldId id="259" r:id="rId14"/>
    <p:sldId id="317" r:id="rId15"/>
    <p:sldId id="318" r:id="rId16"/>
    <p:sldId id="319" r:id="rId17"/>
    <p:sldId id="260" r:id="rId18"/>
    <p:sldId id="320" r:id="rId19"/>
    <p:sldId id="321" r:id="rId20"/>
    <p:sldId id="322" r:id="rId21"/>
    <p:sldId id="261" r:id="rId22"/>
    <p:sldId id="323" r:id="rId23"/>
    <p:sldId id="324" r:id="rId24"/>
    <p:sldId id="325" r:id="rId25"/>
    <p:sldId id="262" r:id="rId26"/>
    <p:sldId id="326" r:id="rId27"/>
    <p:sldId id="329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6887" y="650002"/>
            <a:ext cx="6704625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310.6975.298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bmj.com/rapid-response/2011/11/01/note-correct-interpretation-central-limit-theore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4400" y="1932686"/>
            <a:ext cx="8458200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" marR="5080" algn="ctr">
              <a:spcBef>
                <a:spcPts val="1465"/>
              </a:spcBef>
            </a:pPr>
            <a:r>
              <a:rPr sz="2800" spc="-50" dirty="0">
                <a:latin typeface="Arial"/>
                <a:cs typeface="Arial"/>
              </a:rPr>
              <a:t>Gives </a:t>
            </a:r>
            <a:r>
              <a:rPr sz="2800" spc="-25" dirty="0">
                <a:latin typeface="Arial"/>
                <a:cs typeface="Arial"/>
              </a:rPr>
              <a:t>the probability </a:t>
            </a:r>
            <a:r>
              <a:rPr sz="2800" spc="-20" dirty="0">
                <a:latin typeface="Arial"/>
                <a:cs typeface="Arial"/>
              </a:rPr>
              <a:t>of getting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random </a:t>
            </a:r>
            <a:r>
              <a:rPr sz="2800" spc="-20" dirty="0">
                <a:latin typeface="Arial"/>
                <a:cs typeface="Arial"/>
              </a:rPr>
              <a:t>draw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50" dirty="0">
                <a:latin typeface="Arial"/>
                <a:cs typeface="Arial"/>
              </a:rPr>
              <a:t>a  </a:t>
            </a:r>
            <a:r>
              <a:rPr sz="2800" spc="-25" dirty="0">
                <a:latin typeface="Arial"/>
                <a:cs typeface="Arial"/>
              </a:rPr>
              <a:t>standard </a:t>
            </a:r>
            <a:r>
              <a:rPr sz="2800" spc="-35" dirty="0">
                <a:latin typeface="Arial"/>
                <a:cs typeface="Arial"/>
              </a:rPr>
              <a:t>normal </a:t>
            </a:r>
            <a:r>
              <a:rPr sz="2800" spc="-25" dirty="0">
                <a:latin typeface="Arial"/>
                <a:cs typeface="Arial"/>
              </a:rPr>
              <a:t>distribution </a:t>
            </a:r>
            <a:r>
              <a:rPr sz="2800" spc="-35" dirty="0">
                <a:latin typeface="Arial"/>
                <a:cs typeface="Arial"/>
              </a:rPr>
              <a:t>greater </a:t>
            </a:r>
            <a:r>
              <a:rPr sz="2800" spc="-30" dirty="0">
                <a:latin typeface="Arial"/>
                <a:cs typeface="Arial"/>
              </a:rPr>
              <a:t>than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given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value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2CEF2-7013-45EE-B710-C02081ABBBBA}"/>
              </a:ext>
            </a:extLst>
          </p:cNvPr>
          <p:cNvSpPr txBox="1"/>
          <p:nvPr/>
        </p:nvSpPr>
        <p:spPr>
          <a:xfrm>
            <a:off x="838200" y="609600"/>
            <a:ext cx="6781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30" dirty="0">
                <a:solidFill>
                  <a:srgbClr val="0070C0"/>
                </a:solidFill>
                <a:latin typeface="Arial"/>
                <a:cs typeface="Arial"/>
              </a:rPr>
              <a:t>Standard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US" sz="4400" spc="-40" dirty="0">
                <a:solidFill>
                  <a:srgbClr val="0070C0"/>
                </a:solidFill>
              </a:rPr>
              <a:t>Gaussian</a:t>
            </a:r>
            <a:r>
              <a:rPr lang="en-GB"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0070C0"/>
                </a:solidFill>
                <a:latin typeface="Arial"/>
                <a:cs typeface="Arial"/>
              </a:rPr>
              <a:t>table</a:t>
            </a:r>
            <a:endParaRPr lang="en-GB" sz="4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EE6AC1-AB85-4E4E-AB4E-B7D17CD6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93" y="3436133"/>
            <a:ext cx="5696213" cy="38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8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23820" y="2838622"/>
            <a:ext cx="3495040" cy="3892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ts val="2560"/>
              </a:lnSpc>
              <a:spcBef>
                <a:spcPts val="434"/>
              </a:spcBef>
            </a:pPr>
            <a:r>
              <a:rPr sz="2800" i="1" spc="-70" dirty="0">
                <a:solidFill>
                  <a:srgbClr val="2F5597"/>
                </a:solidFill>
                <a:latin typeface="Arial"/>
                <a:cs typeface="Arial"/>
              </a:rPr>
              <a:t>Z </a:t>
            </a:r>
            <a:r>
              <a:rPr sz="2800" i="1" spc="55" dirty="0">
                <a:solidFill>
                  <a:srgbClr val="2F5597"/>
                </a:solidFill>
                <a:latin typeface="Arial"/>
                <a:cs typeface="Arial"/>
              </a:rPr>
              <a:t>=  </a:t>
            </a:r>
            <a:r>
              <a:rPr sz="2800" i="1" spc="5" dirty="0">
                <a:solidFill>
                  <a:srgbClr val="2F5597"/>
                </a:solidFill>
                <a:latin typeface="Arial"/>
                <a:cs typeface="Arial"/>
              </a:rPr>
              <a:t>1.96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BBD14E-8779-474C-A13E-32EB0E16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1" y="3810000"/>
            <a:ext cx="8358310" cy="2209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4BEDF7-BDF8-43C1-BEFE-1524C1692169}"/>
              </a:ext>
            </a:extLst>
          </p:cNvPr>
          <p:cNvSpPr/>
          <p:nvPr/>
        </p:nvSpPr>
        <p:spPr>
          <a:xfrm>
            <a:off x="4806086" y="2794406"/>
            <a:ext cx="497434" cy="438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04A62-41BF-45E4-958B-0B48EF5222B0}"/>
              </a:ext>
            </a:extLst>
          </p:cNvPr>
          <p:cNvSpPr/>
          <p:nvPr/>
        </p:nvSpPr>
        <p:spPr>
          <a:xfrm>
            <a:off x="944880" y="5215737"/>
            <a:ext cx="225552" cy="163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67223A-393C-4435-836F-2A77EEB3397D}"/>
              </a:ext>
            </a:extLst>
          </p:cNvPr>
          <p:cNvSpPr/>
          <p:nvPr/>
        </p:nvSpPr>
        <p:spPr>
          <a:xfrm>
            <a:off x="5303520" y="2788918"/>
            <a:ext cx="270662" cy="407824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EAB89-07CB-46A8-9EAA-9C3CA06F010B}"/>
              </a:ext>
            </a:extLst>
          </p:cNvPr>
          <p:cNvSpPr/>
          <p:nvPr/>
        </p:nvSpPr>
        <p:spPr>
          <a:xfrm>
            <a:off x="6174028" y="4358639"/>
            <a:ext cx="225552" cy="16337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DB4FCF-A4EE-4F7C-BD62-6B40D26ADCB8}"/>
              </a:ext>
            </a:extLst>
          </p:cNvPr>
          <p:cNvCxnSpPr/>
          <p:nvPr/>
        </p:nvCxnSpPr>
        <p:spPr>
          <a:xfrm>
            <a:off x="5638800" y="3196742"/>
            <a:ext cx="535228" cy="9942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71543C-66F6-4D63-846C-14CBCABD38E7}"/>
              </a:ext>
            </a:extLst>
          </p:cNvPr>
          <p:cNvCxnSpPr/>
          <p:nvPr/>
        </p:nvCxnSpPr>
        <p:spPr>
          <a:xfrm>
            <a:off x="6327648" y="4659782"/>
            <a:ext cx="36576" cy="4754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6CD429-2BC2-4400-A646-8C1AFF807389}"/>
              </a:ext>
            </a:extLst>
          </p:cNvPr>
          <p:cNvCxnSpPr/>
          <p:nvPr/>
        </p:nvCxnSpPr>
        <p:spPr>
          <a:xfrm flipH="1">
            <a:off x="1295400" y="3297937"/>
            <a:ext cx="3475940" cy="19178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1AE19C-0922-4E98-99D0-57FF8F4B4023}"/>
              </a:ext>
            </a:extLst>
          </p:cNvPr>
          <p:cNvCxnSpPr/>
          <p:nvPr/>
        </p:nvCxnSpPr>
        <p:spPr>
          <a:xfrm flipV="1">
            <a:off x="1295400" y="5297423"/>
            <a:ext cx="4546265" cy="8168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CC310A-A99C-4906-8854-05077FA74767}"/>
              </a:ext>
            </a:extLst>
          </p:cNvPr>
          <p:cNvSpPr txBox="1"/>
          <p:nvPr/>
        </p:nvSpPr>
        <p:spPr>
          <a:xfrm>
            <a:off x="838200" y="609600"/>
            <a:ext cx="6781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30" dirty="0">
                <a:solidFill>
                  <a:srgbClr val="0070C0"/>
                </a:solidFill>
                <a:latin typeface="Arial"/>
                <a:cs typeface="Arial"/>
              </a:rPr>
              <a:t>Standard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US" sz="4400" spc="-40" dirty="0">
                <a:solidFill>
                  <a:srgbClr val="0070C0"/>
                </a:solidFill>
              </a:rPr>
              <a:t>Gaussian</a:t>
            </a:r>
            <a:r>
              <a:rPr lang="en-GB"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0070C0"/>
                </a:solidFill>
                <a:latin typeface="Arial"/>
                <a:cs typeface="Arial"/>
              </a:rPr>
              <a:t>table</a:t>
            </a:r>
            <a:endParaRPr lang="en-GB" sz="44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66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981200" y="914400"/>
            <a:ext cx="5638800" cy="1409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spcBef>
                <a:spcPts val="430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Using </a:t>
            </a:r>
            <a:r>
              <a:rPr sz="4400" spc="-110" dirty="0">
                <a:solidFill>
                  <a:srgbClr val="2F5597"/>
                </a:solidFill>
                <a:latin typeface="Arial"/>
                <a:cs typeface="Arial"/>
              </a:rPr>
              <a:t>R 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find </a:t>
            </a: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area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under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curve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64C781-372D-4A75-9BC3-B51C937A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3" y="3616561"/>
            <a:ext cx="9198234" cy="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5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554352"/>
            <a:ext cx="873047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400" spc="-20" dirty="0"/>
              <a:t>Standard </a:t>
            </a:r>
            <a:r>
              <a:rPr lang="en-US" sz="4400" spc="-30" dirty="0"/>
              <a:t>Gaussian</a:t>
            </a:r>
            <a:r>
              <a:rPr sz="4400" spc="-30" dirty="0"/>
              <a:t> </a:t>
            </a:r>
            <a:r>
              <a:rPr sz="4400" spc="-55" dirty="0"/>
              <a:t>is </a:t>
            </a:r>
            <a:r>
              <a:rPr sz="4400" spc="-15" dirty="0"/>
              <a:t>symmetric,</a:t>
            </a:r>
            <a:r>
              <a:rPr lang="en-US" sz="4400" spc="-15" dirty="0"/>
              <a:t> </a:t>
            </a:r>
            <a:r>
              <a:rPr sz="4400" dirty="0"/>
              <a:t>so...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3200" y="3137939"/>
            <a:ext cx="433467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800" spc="-55" dirty="0">
                <a:latin typeface="Arial"/>
                <a:cs typeface="Arial"/>
              </a:rPr>
              <a:t>Pr[</a:t>
            </a:r>
            <a:r>
              <a:rPr sz="2800" i="1" spc="-55" dirty="0">
                <a:latin typeface="Arial"/>
                <a:cs typeface="Arial"/>
              </a:rPr>
              <a:t>Z </a:t>
            </a:r>
            <a:r>
              <a:rPr sz="2800" spc="40" dirty="0">
                <a:latin typeface="Arial"/>
                <a:cs typeface="Arial"/>
              </a:rPr>
              <a:t>&gt; </a:t>
            </a:r>
            <a:r>
              <a:rPr sz="2800" spc="-50" dirty="0">
                <a:latin typeface="Arial"/>
                <a:cs typeface="Arial"/>
              </a:rPr>
              <a:t>x]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Pr[</a:t>
            </a:r>
            <a:r>
              <a:rPr sz="2800" i="1" spc="-55" dirty="0">
                <a:latin typeface="Arial"/>
                <a:cs typeface="Arial"/>
              </a:rPr>
              <a:t>Z </a:t>
            </a:r>
            <a:r>
              <a:rPr sz="2800" spc="40" dirty="0">
                <a:latin typeface="Arial"/>
                <a:cs typeface="Arial"/>
              </a:rPr>
              <a:t>&lt; </a:t>
            </a:r>
            <a:r>
              <a:rPr sz="2800" spc="-100" dirty="0">
                <a:latin typeface="Arial"/>
                <a:cs typeface="Arial"/>
              </a:rPr>
              <a:t>–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914400" y="3962400"/>
            <a:ext cx="8410797" cy="2680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8200" y="533400"/>
            <a:ext cx="782666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/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Remember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total </a:t>
            </a: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area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under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curve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is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equal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</a:t>
            </a:r>
            <a:r>
              <a:rPr lang="en-US" sz="4400" spc="1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1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065A0-B248-4247-A94F-54EE7C745CF4}"/>
              </a:ext>
            </a:extLst>
          </p:cNvPr>
          <p:cNvSpPr txBox="1"/>
          <p:nvPr/>
        </p:nvSpPr>
        <p:spPr>
          <a:xfrm>
            <a:off x="2514600" y="259080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240">
              <a:lnSpc>
                <a:spcPct val="100000"/>
              </a:lnSpc>
              <a:spcBef>
                <a:spcPts val="1870"/>
              </a:spcBef>
            </a:pPr>
            <a:r>
              <a:rPr lang="pl-PL" sz="2800" spc="-45" dirty="0">
                <a:latin typeface="Arial"/>
                <a:cs typeface="Arial"/>
              </a:rPr>
              <a:t>Pr[</a:t>
            </a:r>
            <a:r>
              <a:rPr lang="pl-PL" sz="2800" i="1" spc="-45" dirty="0">
                <a:latin typeface="Arial"/>
                <a:cs typeface="Arial"/>
              </a:rPr>
              <a:t>Z </a:t>
            </a:r>
            <a:r>
              <a:rPr lang="pl-PL" sz="2800" spc="25" dirty="0">
                <a:latin typeface="Arial"/>
                <a:cs typeface="Arial"/>
              </a:rPr>
              <a:t>&lt; </a:t>
            </a:r>
            <a:r>
              <a:rPr lang="pl-PL" sz="2800" spc="-40" dirty="0">
                <a:latin typeface="Arial"/>
                <a:cs typeface="Arial"/>
              </a:rPr>
              <a:t>x] </a:t>
            </a:r>
            <a:r>
              <a:rPr lang="pl-PL" sz="2800" spc="20" dirty="0">
                <a:latin typeface="Arial"/>
                <a:cs typeface="Arial"/>
              </a:rPr>
              <a:t>=1 </a:t>
            </a:r>
            <a:r>
              <a:rPr lang="pl-PL" sz="2800" spc="-85" dirty="0">
                <a:latin typeface="Arial"/>
                <a:cs typeface="Arial"/>
              </a:rPr>
              <a:t>– </a:t>
            </a:r>
            <a:r>
              <a:rPr lang="pl-PL" sz="2800" spc="-45" dirty="0">
                <a:latin typeface="Arial"/>
                <a:cs typeface="Arial"/>
              </a:rPr>
              <a:t>Pr[</a:t>
            </a:r>
            <a:r>
              <a:rPr lang="pl-PL" sz="2800" i="1" spc="-45" dirty="0">
                <a:latin typeface="Arial"/>
                <a:cs typeface="Arial"/>
              </a:rPr>
              <a:t>Z </a:t>
            </a:r>
            <a:r>
              <a:rPr lang="pl-PL" sz="2800" spc="25" dirty="0">
                <a:latin typeface="Arial"/>
                <a:cs typeface="Arial"/>
              </a:rPr>
              <a:t>&gt;</a:t>
            </a:r>
            <a:r>
              <a:rPr lang="pl-PL" sz="2800" spc="260" dirty="0">
                <a:latin typeface="Arial"/>
                <a:cs typeface="Arial"/>
              </a:rPr>
              <a:t> </a:t>
            </a:r>
            <a:r>
              <a:rPr lang="pl-PL" sz="2800" spc="-40" dirty="0">
                <a:latin typeface="Arial"/>
                <a:cs typeface="Arial"/>
              </a:rPr>
              <a:t>x]</a:t>
            </a:r>
            <a:endParaRPr lang="pl-PL" sz="2800" dirty="0">
              <a:latin typeface="Arial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C6A7F9-0FC1-455E-B6A4-CAF0752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67" y="3429000"/>
            <a:ext cx="5981866" cy="39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5">
            <a:extLst>
              <a:ext uri="{FF2B5EF4-FFF2-40B4-BE49-F238E27FC236}">
                <a16:creationId xmlns:a16="http://schemas.microsoft.com/office/drawing/2014/main" id="{BA12D89E-B9E0-4584-A324-8D12EAF0688B}"/>
              </a:ext>
            </a:extLst>
          </p:cNvPr>
          <p:cNvSpPr txBox="1"/>
          <p:nvPr/>
        </p:nvSpPr>
        <p:spPr>
          <a:xfrm>
            <a:off x="838200" y="533400"/>
            <a:ext cx="782666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/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Remember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total </a:t>
            </a: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area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under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curve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is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equal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</a:t>
            </a:r>
            <a:r>
              <a:rPr lang="en-US" sz="4400" spc="1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1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5ADAAE-342F-4AEA-A3CF-0F36C59E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" y="3200400"/>
            <a:ext cx="9247065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6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81000" y="432995"/>
            <a:ext cx="92964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What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about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other 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 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distributions</a:t>
            </a:r>
            <a:r>
              <a:rPr lang="en-US" sz="4400" spc="-20" dirty="0">
                <a:solidFill>
                  <a:srgbClr val="2F5597"/>
                </a:solidFill>
                <a:latin typeface="Arial"/>
                <a:cs typeface="Arial"/>
              </a:rPr>
              <a:t> (i.e. ones for real data)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4000" y="2214567"/>
            <a:ext cx="7386463" cy="225382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5080"/>
            <a:r>
              <a:rPr lang="en-GB" sz="2800" spc="-65" dirty="0">
                <a:latin typeface="Arial"/>
                <a:cs typeface="Arial"/>
              </a:rPr>
              <a:t>All </a:t>
            </a:r>
            <a:r>
              <a:rPr lang="en-GB" sz="2800" spc="-25" dirty="0">
                <a:latin typeface="Arial"/>
                <a:cs typeface="Arial"/>
              </a:rPr>
              <a:t>Gaussian </a:t>
            </a:r>
            <a:r>
              <a:rPr lang="en-GB" sz="2800" spc="-15" dirty="0">
                <a:latin typeface="Arial"/>
                <a:cs typeface="Arial"/>
              </a:rPr>
              <a:t>distributions </a:t>
            </a:r>
            <a:r>
              <a:rPr lang="en-GB" sz="2800" spc="-60" dirty="0">
                <a:latin typeface="Arial"/>
                <a:cs typeface="Arial"/>
              </a:rPr>
              <a:t>are</a:t>
            </a:r>
            <a:r>
              <a:rPr lang="en-GB" sz="2800" spc="110" dirty="0">
                <a:latin typeface="Arial"/>
                <a:cs typeface="Arial"/>
              </a:rPr>
              <a:t> </a:t>
            </a:r>
            <a:r>
              <a:rPr lang="en-GB" sz="2800" spc="-15" dirty="0">
                <a:latin typeface="Arial"/>
                <a:cs typeface="Arial"/>
              </a:rPr>
              <a:t>shaped </a:t>
            </a:r>
            <a:r>
              <a:rPr sz="2800" spc="-35" dirty="0">
                <a:latin typeface="Arial"/>
                <a:cs typeface="Arial"/>
              </a:rPr>
              <a:t>alike, </a:t>
            </a:r>
            <a:r>
              <a:rPr sz="2800" spc="-20" dirty="0">
                <a:latin typeface="Arial"/>
                <a:cs typeface="Arial"/>
              </a:rPr>
              <a:t>just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30" dirty="0">
                <a:latin typeface="Arial"/>
                <a:cs typeface="Arial"/>
              </a:rPr>
              <a:t>different means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40" dirty="0">
                <a:latin typeface="Arial"/>
                <a:cs typeface="Arial"/>
              </a:rPr>
              <a:t>variances</a:t>
            </a:r>
            <a:endParaRPr lang="en-US" sz="2800" spc="-40" dirty="0">
              <a:latin typeface="Arial"/>
              <a:cs typeface="Arial"/>
            </a:endParaRPr>
          </a:p>
          <a:p>
            <a:pPr marR="5080"/>
            <a:endParaRPr sz="2800" dirty="0">
              <a:latin typeface="Arial"/>
              <a:cs typeface="Arial"/>
            </a:endParaRPr>
          </a:p>
          <a:p>
            <a:r>
              <a:rPr sz="2800" spc="-45" dirty="0">
                <a:latin typeface="Arial"/>
                <a:cs typeface="Arial"/>
              </a:rPr>
              <a:t>Any </a:t>
            </a:r>
            <a:r>
              <a:rPr sz="2800" spc="-25" dirty="0">
                <a:latin typeface="Arial"/>
                <a:cs typeface="Arial"/>
              </a:rPr>
              <a:t>normal </a:t>
            </a:r>
            <a:r>
              <a:rPr sz="2800" spc="-15" dirty="0">
                <a:latin typeface="Arial"/>
                <a:cs typeface="Arial"/>
              </a:rPr>
              <a:t>distribution </a:t>
            </a:r>
            <a:r>
              <a:rPr sz="2800" spc="-10" dirty="0">
                <a:latin typeface="Arial"/>
                <a:cs typeface="Arial"/>
              </a:rPr>
              <a:t>can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converted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standard </a:t>
            </a:r>
            <a:r>
              <a:rPr sz="2800" spc="-25" dirty="0">
                <a:latin typeface="Arial"/>
                <a:cs typeface="Arial"/>
              </a:rPr>
              <a:t>normal </a:t>
            </a:r>
            <a:r>
              <a:rPr sz="2800" spc="-10" dirty="0">
                <a:latin typeface="Arial"/>
                <a:cs typeface="Arial"/>
              </a:rPr>
              <a:t>distribution, by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>
            <a:spLocks noChangeAspect="1"/>
          </p:cNvSpPr>
          <p:nvPr/>
        </p:nvSpPr>
        <p:spPr>
          <a:xfrm>
            <a:off x="3581400" y="4953000"/>
            <a:ext cx="2504359" cy="1376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00200" y="6526378"/>
            <a:ext cx="75438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i="1" spc="-10" dirty="0">
                <a:solidFill>
                  <a:srgbClr val="ED7D31"/>
                </a:solidFill>
                <a:latin typeface="Arial"/>
                <a:cs typeface="Arial"/>
              </a:rPr>
              <a:t>Z </a:t>
            </a:r>
            <a:r>
              <a:rPr sz="2800" spc="-5" dirty="0">
                <a:solidFill>
                  <a:srgbClr val="ED7D31"/>
                </a:solidFill>
                <a:latin typeface="Arial"/>
                <a:cs typeface="Arial"/>
              </a:rPr>
              <a:t>is 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called </a:t>
            </a:r>
            <a:r>
              <a:rPr sz="2800" spc="-5" dirty="0">
                <a:solidFill>
                  <a:srgbClr val="ED7D31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“</a:t>
            </a:r>
            <a:r>
              <a:rPr sz="2800" i="1" spc="-10" dirty="0">
                <a:solidFill>
                  <a:srgbClr val="ED7D31"/>
                </a:solidFill>
                <a:latin typeface="Arial"/>
                <a:cs typeface="Arial"/>
              </a:rPr>
              <a:t>standard </a:t>
            </a:r>
            <a:r>
              <a:rPr lang="en-US" sz="2800" i="1" spc="-10" dirty="0">
                <a:solidFill>
                  <a:srgbClr val="ED7D31"/>
                </a:solidFill>
                <a:latin typeface="Arial"/>
                <a:cs typeface="Arial"/>
              </a:rPr>
              <a:t>Gaussian</a:t>
            </a:r>
            <a:r>
              <a:rPr sz="2800" i="1" spc="-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ED7D31"/>
                </a:solidFill>
                <a:latin typeface="Arial"/>
                <a:cs typeface="Arial"/>
              </a:rPr>
              <a:t>deviate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72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3352800" y="2462424"/>
            <a:ext cx="2683007" cy="1471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7800" y="4191000"/>
            <a:ext cx="7010400" cy="86876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80"/>
              </a:spcBef>
            </a:pPr>
            <a:r>
              <a:rPr sz="2800" i="1" spc="20" dirty="0">
                <a:solidFill>
                  <a:srgbClr val="ED7D31"/>
                </a:solidFill>
                <a:latin typeface="Arial"/>
                <a:cs typeface="Arial"/>
              </a:rPr>
              <a:t>Z </a:t>
            </a:r>
            <a:r>
              <a:rPr sz="2800" spc="5" dirty="0">
                <a:solidFill>
                  <a:srgbClr val="ED7D31"/>
                </a:solidFill>
                <a:latin typeface="Arial"/>
                <a:cs typeface="Arial"/>
              </a:rPr>
              <a:t>tells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us </a:t>
            </a:r>
            <a:r>
              <a:rPr sz="2800" spc="15" dirty="0">
                <a:solidFill>
                  <a:srgbClr val="ED7D31"/>
                </a:solidFill>
                <a:latin typeface="Arial"/>
                <a:cs typeface="Arial"/>
              </a:rPr>
              <a:t>how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many standard </a:t>
            </a:r>
            <a:r>
              <a:rPr sz="2800" spc="5" dirty="0">
                <a:solidFill>
                  <a:srgbClr val="ED7D31"/>
                </a:solidFill>
                <a:latin typeface="Arial"/>
                <a:cs typeface="Arial"/>
              </a:rPr>
              <a:t>deviations </a:t>
            </a:r>
            <a:r>
              <a:rPr sz="2800" i="1" spc="25" dirty="0">
                <a:solidFill>
                  <a:srgbClr val="ED7D31"/>
                </a:solidFill>
                <a:latin typeface="Arial"/>
                <a:cs typeface="Arial"/>
              </a:rPr>
              <a:t>Y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is from the</a:t>
            </a:r>
            <a:r>
              <a:rPr sz="2800" spc="-9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mean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5486400"/>
            <a:ext cx="7543800" cy="1117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90"/>
              </a:spcBef>
            </a:pP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probability </a:t>
            </a:r>
            <a:r>
              <a:rPr sz="2400" spc="10" dirty="0">
                <a:latin typeface="Arial"/>
                <a:cs typeface="Arial"/>
              </a:rPr>
              <a:t>of </a:t>
            </a:r>
            <a:r>
              <a:rPr sz="2400" spc="5" dirty="0">
                <a:latin typeface="Arial"/>
                <a:cs typeface="Arial"/>
              </a:rPr>
              <a:t>getting </a:t>
            </a:r>
            <a:r>
              <a:rPr sz="2400" spc="10" dirty="0">
                <a:latin typeface="Arial"/>
                <a:cs typeface="Arial"/>
              </a:rPr>
              <a:t>a value greater than </a:t>
            </a:r>
            <a:r>
              <a:rPr sz="2400" spc="15" dirty="0">
                <a:latin typeface="Arial"/>
                <a:cs typeface="Arial"/>
              </a:rPr>
              <a:t>Y </a:t>
            </a:r>
            <a:r>
              <a:rPr sz="2400" spc="5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same as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 probability of getting a value greater than </a:t>
            </a:r>
            <a:r>
              <a:rPr sz="2400" i="1" spc="15" dirty="0">
                <a:latin typeface="Arial"/>
                <a:cs typeface="Arial"/>
              </a:rPr>
              <a:t>Z </a:t>
            </a:r>
            <a:r>
              <a:rPr sz="2400" spc="10" dirty="0">
                <a:latin typeface="Arial"/>
                <a:cs typeface="Arial"/>
              </a:rPr>
              <a:t>from a standard </a:t>
            </a:r>
            <a:r>
              <a:rPr lang="en-US" sz="2400" spc="15" dirty="0">
                <a:latin typeface="Arial"/>
                <a:cs typeface="Arial"/>
              </a:rPr>
              <a:t>Gaussian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distribution.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0DDA3D4C-4761-4985-A965-557CCC25BB1D}"/>
              </a:ext>
            </a:extLst>
          </p:cNvPr>
          <p:cNvSpPr txBox="1"/>
          <p:nvPr/>
        </p:nvSpPr>
        <p:spPr>
          <a:xfrm>
            <a:off x="381000" y="432995"/>
            <a:ext cx="92964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What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about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other 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 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distributions</a:t>
            </a:r>
            <a:r>
              <a:rPr lang="en-US" sz="4400" spc="-20" dirty="0">
                <a:solidFill>
                  <a:srgbClr val="2F5597"/>
                </a:solidFill>
                <a:latin typeface="Arial"/>
                <a:cs typeface="Arial"/>
              </a:rPr>
              <a:t> (i.e. ones for real data)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?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53000" y="2133600"/>
            <a:ext cx="4648200" cy="460574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spcBef>
                <a:spcPts val="155"/>
              </a:spcBef>
            </a:pPr>
            <a:r>
              <a:rPr sz="2400" spc="-10" dirty="0">
                <a:latin typeface="Arial"/>
                <a:cs typeface="Arial"/>
              </a:rPr>
              <a:t>MI5 says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15" dirty="0">
                <a:latin typeface="Arial"/>
                <a:cs typeface="Arial"/>
              </a:rPr>
              <a:t>man </a:t>
            </a:r>
            <a:r>
              <a:rPr sz="2400" spc="-10" dirty="0">
                <a:latin typeface="Arial"/>
                <a:cs typeface="Arial"/>
              </a:rPr>
              <a:t>has to be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shorter  than 180.3 cm tall to be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spy.</a:t>
            </a:r>
            <a:endParaRPr lang="en-US" sz="2400" spc="-35" dirty="0">
              <a:latin typeface="Arial"/>
              <a:cs typeface="Arial"/>
            </a:endParaRPr>
          </a:p>
          <a:p>
            <a:pPr marL="12700" marR="5080">
              <a:spcBef>
                <a:spcPts val="155"/>
              </a:spcBef>
            </a:pPr>
            <a:endParaRPr lang="en-US" sz="2400" spc="-35" dirty="0">
              <a:latin typeface="Arial"/>
              <a:cs typeface="Arial"/>
            </a:endParaRPr>
          </a:p>
          <a:p>
            <a:pPr marL="12700" marR="5080">
              <a:spcBef>
                <a:spcPts val="155"/>
              </a:spcBef>
            </a:pPr>
            <a:r>
              <a:rPr lang="en-GB" sz="2400" b="1" spc="-15" dirty="0">
                <a:latin typeface="Arial"/>
                <a:cs typeface="Arial"/>
              </a:rPr>
              <a:t>Mean </a:t>
            </a:r>
            <a:r>
              <a:rPr lang="en-GB" sz="2400" b="1" spc="-10" dirty="0">
                <a:latin typeface="Arial"/>
                <a:cs typeface="Arial"/>
              </a:rPr>
              <a:t>height of British </a:t>
            </a:r>
            <a:r>
              <a:rPr lang="en-GB" sz="2400" b="1" spc="-15" dirty="0">
                <a:latin typeface="Arial"/>
                <a:cs typeface="Arial"/>
              </a:rPr>
              <a:t>men </a:t>
            </a:r>
            <a:r>
              <a:rPr lang="en-GB" sz="2400" b="1" spc="-10" dirty="0">
                <a:latin typeface="Arial"/>
                <a:cs typeface="Arial"/>
              </a:rPr>
              <a:t>is  177.0cm</a:t>
            </a:r>
            <a:r>
              <a:rPr lang="en-GB" sz="2400" spc="-10" dirty="0">
                <a:latin typeface="Arial"/>
                <a:cs typeface="Arial"/>
              </a:rPr>
              <a:t>, </a:t>
            </a:r>
          </a:p>
          <a:p>
            <a:pPr marL="12700" marR="5080">
              <a:spcBef>
                <a:spcPts val="155"/>
              </a:spcBef>
            </a:pPr>
            <a:endParaRPr lang="en-GB" sz="2400" spc="-10" dirty="0">
              <a:latin typeface="Arial"/>
              <a:cs typeface="Arial"/>
            </a:endParaRPr>
          </a:p>
          <a:p>
            <a:pPr marL="12700" marR="5080">
              <a:spcBef>
                <a:spcPts val="155"/>
              </a:spcBef>
            </a:pPr>
            <a:r>
              <a:rPr lang="en-GB" sz="2400" spc="-10" dirty="0">
                <a:latin typeface="Arial"/>
                <a:cs typeface="Arial"/>
              </a:rPr>
              <a:t>with </a:t>
            </a:r>
            <a:r>
              <a:rPr lang="en-GB" sz="2400" b="1" spc="-10" dirty="0">
                <a:latin typeface="Arial"/>
                <a:cs typeface="Arial"/>
              </a:rPr>
              <a:t>standard</a:t>
            </a:r>
            <a:r>
              <a:rPr lang="en-GB" sz="2400" b="1" spc="-80" dirty="0">
                <a:latin typeface="Arial"/>
                <a:cs typeface="Arial"/>
              </a:rPr>
              <a:t> </a:t>
            </a:r>
            <a:r>
              <a:rPr lang="en-GB" sz="2400" b="1" spc="-10" dirty="0">
                <a:latin typeface="Arial"/>
                <a:cs typeface="Arial"/>
              </a:rPr>
              <a:t>deviation  7.1cm</a:t>
            </a:r>
            <a:r>
              <a:rPr lang="en-GB" sz="2400" spc="-10" dirty="0">
                <a:latin typeface="Arial"/>
                <a:cs typeface="Arial"/>
              </a:rPr>
              <a:t>, with </a:t>
            </a:r>
            <a:r>
              <a:rPr lang="en-GB" sz="2400" spc="-5" dirty="0">
                <a:latin typeface="Arial"/>
                <a:cs typeface="Arial"/>
              </a:rPr>
              <a:t>a </a:t>
            </a:r>
            <a:r>
              <a:rPr lang="en-GB" sz="2400" spc="-10" dirty="0">
                <a:latin typeface="Arial"/>
                <a:cs typeface="Arial"/>
              </a:rPr>
              <a:t>Gaussian</a:t>
            </a:r>
            <a:r>
              <a:rPr lang="en-GB" sz="2400" spc="-8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distribution.</a:t>
            </a:r>
          </a:p>
          <a:p>
            <a:pPr marL="12700" marR="5080">
              <a:spcBef>
                <a:spcPts val="155"/>
              </a:spcBef>
            </a:pPr>
            <a:endParaRPr lang="en-GB" sz="2400" spc="-10" dirty="0">
              <a:latin typeface="Arial"/>
              <a:cs typeface="Arial"/>
            </a:endParaRPr>
          </a:p>
          <a:p>
            <a:pPr marL="12700" marR="5080">
              <a:spcBef>
                <a:spcPts val="155"/>
              </a:spcBef>
            </a:pPr>
            <a:r>
              <a:rPr lang="en-GB" sz="2400" spc="-10" dirty="0">
                <a:latin typeface="Arial"/>
                <a:cs typeface="Arial"/>
              </a:rPr>
              <a:t>What proportion of British </a:t>
            </a:r>
            <a:r>
              <a:rPr lang="en-GB" sz="2400" spc="-15" dirty="0">
                <a:latin typeface="Arial"/>
                <a:cs typeface="Arial"/>
              </a:rPr>
              <a:t>men </a:t>
            </a:r>
            <a:r>
              <a:rPr lang="en-GB" sz="2400" spc="-10" dirty="0">
                <a:latin typeface="Arial"/>
                <a:cs typeface="Arial"/>
              </a:rPr>
              <a:t>are  excluded from </a:t>
            </a:r>
            <a:r>
              <a:rPr lang="en-GB" sz="2400" spc="-5" dirty="0">
                <a:latin typeface="Arial"/>
                <a:cs typeface="Arial"/>
              </a:rPr>
              <a:t>a </a:t>
            </a:r>
            <a:r>
              <a:rPr lang="en-GB" sz="2400" spc="-10" dirty="0">
                <a:latin typeface="Arial"/>
                <a:cs typeface="Arial"/>
              </a:rPr>
              <a:t>career as </a:t>
            </a:r>
            <a:r>
              <a:rPr lang="en-GB" sz="2400" spc="-5" dirty="0">
                <a:latin typeface="Arial"/>
                <a:cs typeface="Arial"/>
              </a:rPr>
              <a:t>a </a:t>
            </a:r>
            <a:r>
              <a:rPr lang="en-GB" sz="2400" spc="-10" dirty="0">
                <a:latin typeface="Arial"/>
                <a:cs typeface="Arial"/>
              </a:rPr>
              <a:t>spy</a:t>
            </a:r>
            <a:r>
              <a:rPr lang="en-GB" sz="2400" spc="-10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by  this height</a:t>
            </a:r>
            <a:r>
              <a:rPr lang="en-GB" sz="2400" spc="-25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criteria?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304800" y="2773087"/>
            <a:ext cx="4267200" cy="3154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C3B7D9-3734-40CE-980C-C77326ACA445}"/>
              </a:ext>
            </a:extLst>
          </p:cNvPr>
          <p:cNvSpPr txBox="1"/>
          <p:nvPr/>
        </p:nvSpPr>
        <p:spPr>
          <a:xfrm>
            <a:off x="685800" y="616122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50" dirty="0">
                <a:solidFill>
                  <a:srgbClr val="0070C0"/>
                </a:solidFill>
              </a:rPr>
              <a:t>Example: </a:t>
            </a:r>
            <a:r>
              <a:rPr lang="en-GB" sz="4400" spc="-35" dirty="0">
                <a:solidFill>
                  <a:srgbClr val="0070C0"/>
                </a:solidFill>
              </a:rPr>
              <a:t>British</a:t>
            </a:r>
            <a:r>
              <a:rPr lang="en-GB" sz="4400" spc="-15" dirty="0">
                <a:solidFill>
                  <a:srgbClr val="0070C0"/>
                </a:solidFill>
              </a:rPr>
              <a:t> </a:t>
            </a:r>
            <a:r>
              <a:rPr lang="en-GB" sz="4400" spc="-40" dirty="0">
                <a:solidFill>
                  <a:srgbClr val="0070C0"/>
                </a:solidFill>
              </a:rPr>
              <a:t>spies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Drew's Reviews (at home): the Austin Powers Trilogy (1997, 1999, 2002) |  WRGB">
            <a:extLst>
              <a:ext uri="{FF2B5EF4-FFF2-40B4-BE49-F238E27FC236}">
                <a16:creationId xmlns:a16="http://schemas.microsoft.com/office/drawing/2014/main" id="{960BDF59-EC66-45E7-A504-9B3824F79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7" y="18666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752600" y="2350627"/>
            <a:ext cx="6199171" cy="48410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Draw 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rough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sketch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of the question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B9676-0748-4956-A325-4001D5FAB8FA}"/>
              </a:ext>
            </a:extLst>
          </p:cNvPr>
          <p:cNvSpPr txBox="1"/>
          <p:nvPr/>
        </p:nvSpPr>
        <p:spPr>
          <a:xfrm>
            <a:off x="685800" y="616122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50" dirty="0">
                <a:solidFill>
                  <a:srgbClr val="0070C0"/>
                </a:solidFill>
              </a:rPr>
              <a:t>Example: </a:t>
            </a:r>
            <a:r>
              <a:rPr lang="en-GB" sz="4400" spc="-35" dirty="0">
                <a:solidFill>
                  <a:srgbClr val="0070C0"/>
                </a:solidFill>
              </a:rPr>
              <a:t>British</a:t>
            </a:r>
            <a:r>
              <a:rPr lang="en-GB" sz="4400" spc="-15" dirty="0">
                <a:solidFill>
                  <a:srgbClr val="0070C0"/>
                </a:solidFill>
              </a:rPr>
              <a:t> </a:t>
            </a:r>
            <a:r>
              <a:rPr lang="en-GB" sz="4400" spc="-40" dirty="0">
                <a:solidFill>
                  <a:srgbClr val="0070C0"/>
                </a:solidFill>
              </a:rPr>
              <a:t>spies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1DB41B1-8345-419D-92A4-4033EFB8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86528"/>
            <a:ext cx="4724400" cy="36697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A34962-6B29-427A-A101-44E3AF1200B0}"/>
              </a:ext>
            </a:extLst>
          </p:cNvPr>
          <p:cNvSpPr txBox="1"/>
          <p:nvPr/>
        </p:nvSpPr>
        <p:spPr>
          <a:xfrm>
            <a:off x="2438400" y="1648755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55"/>
              </a:spcBef>
            </a:pPr>
            <a:r>
              <a:rPr lang="en-GB" sz="1800" spc="-10" dirty="0">
                <a:latin typeface="Arial"/>
                <a:cs typeface="Arial"/>
              </a:rPr>
              <a:t>What proportion of British </a:t>
            </a:r>
            <a:r>
              <a:rPr lang="en-GB" sz="1800" spc="-15" dirty="0">
                <a:latin typeface="Arial"/>
                <a:cs typeface="Arial"/>
              </a:rPr>
              <a:t>men </a:t>
            </a:r>
            <a:r>
              <a:rPr lang="en-GB" sz="1800" spc="-10" dirty="0">
                <a:latin typeface="Arial"/>
                <a:cs typeface="Arial"/>
              </a:rPr>
              <a:t>are  excluded from </a:t>
            </a:r>
            <a:r>
              <a:rPr lang="en-GB" sz="1800" spc="-5" dirty="0">
                <a:latin typeface="Arial"/>
                <a:cs typeface="Arial"/>
              </a:rPr>
              <a:t>a </a:t>
            </a:r>
            <a:r>
              <a:rPr lang="en-GB" sz="1800" spc="-10" dirty="0">
                <a:latin typeface="Arial"/>
                <a:cs typeface="Arial"/>
              </a:rPr>
              <a:t>career as </a:t>
            </a:r>
            <a:r>
              <a:rPr lang="en-GB" sz="1800" spc="-5" dirty="0">
                <a:latin typeface="Arial"/>
                <a:cs typeface="Arial"/>
              </a:rPr>
              <a:t>a </a:t>
            </a:r>
            <a:r>
              <a:rPr lang="en-GB" sz="1800" spc="-10" dirty="0">
                <a:latin typeface="Arial"/>
                <a:cs typeface="Arial"/>
              </a:rPr>
              <a:t>spy</a:t>
            </a:r>
            <a:r>
              <a:rPr lang="en-GB" sz="1800" spc="-100" dirty="0">
                <a:latin typeface="Arial"/>
                <a:cs typeface="Arial"/>
              </a:rPr>
              <a:t> </a:t>
            </a:r>
            <a:r>
              <a:rPr lang="en-GB" sz="1800" spc="-10" dirty="0">
                <a:latin typeface="Arial"/>
                <a:cs typeface="Arial"/>
              </a:rPr>
              <a:t>by  this height</a:t>
            </a:r>
            <a:r>
              <a:rPr lang="en-GB" sz="1800" spc="-25" dirty="0">
                <a:latin typeface="Arial"/>
                <a:cs typeface="Arial"/>
              </a:rPr>
              <a:t> </a:t>
            </a:r>
            <a:r>
              <a:rPr lang="en-GB" sz="1800" spc="-10" dirty="0">
                <a:latin typeface="Arial"/>
                <a:cs typeface="Arial"/>
              </a:rPr>
              <a:t>criteria?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A4C1A-ED20-423B-90DD-F15A80817231}"/>
              </a:ext>
            </a:extLst>
          </p:cNvPr>
          <p:cNvSpPr/>
          <p:nvPr/>
        </p:nvSpPr>
        <p:spPr>
          <a:xfrm>
            <a:off x="5334000" y="5638800"/>
            <a:ext cx="990600" cy="609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7588A5-4D51-40A3-928C-1CD8CC060302}"/>
              </a:ext>
            </a:extLst>
          </p:cNvPr>
          <p:cNvSpPr txBox="1"/>
          <p:nvPr/>
        </p:nvSpPr>
        <p:spPr>
          <a:xfrm>
            <a:off x="7162800" y="371365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want to know this shaded area</a:t>
            </a:r>
            <a:endParaRPr lang="en-GB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745AD8-F738-4EDC-BEA3-1D6BDBB16310}"/>
              </a:ext>
            </a:extLst>
          </p:cNvPr>
          <p:cNvCxnSpPr/>
          <p:nvPr/>
        </p:nvCxnSpPr>
        <p:spPr>
          <a:xfrm flipH="1">
            <a:off x="6172200" y="4648200"/>
            <a:ext cx="1143000" cy="11430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1.10 The Gaussian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EEDE0-BC67-4DAF-AE32-FC0AC89A7407}"/>
              </a:ext>
            </a:extLst>
          </p:cNvPr>
          <p:cNvSpPr txBox="1"/>
          <p:nvPr/>
        </p:nvSpPr>
        <p:spPr>
          <a:xfrm>
            <a:off x="457200" y="2646240"/>
            <a:ext cx="5029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have had my results for a long time: but I do not yet know how I am to arrive at them.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CEA34-9EC9-4F70-81E9-2D2AF973D8DA}"/>
              </a:ext>
            </a:extLst>
          </p:cNvPr>
          <p:cNvSpPr txBox="1"/>
          <p:nvPr/>
        </p:nvSpPr>
        <p:spPr>
          <a:xfrm>
            <a:off x="1066800" y="4845681"/>
            <a:ext cx="358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effectLst/>
                <a:latin typeface="arial" panose="020B0604020202020204" pitchFamily="34" charset="0"/>
              </a:rPr>
              <a:t>-Carl Friedrich Gauss</a:t>
            </a:r>
            <a:endParaRPr lang="en-GB" sz="2800" dirty="0"/>
          </a:p>
        </p:txBody>
      </p:sp>
      <p:pic>
        <p:nvPicPr>
          <p:cNvPr id="1026" name="Picture 2" descr="upload.wikimedia.org/wikipedia/commons/e/ec/Car...">
            <a:extLst>
              <a:ext uri="{FF2B5EF4-FFF2-40B4-BE49-F238E27FC236}">
                <a16:creationId xmlns:a16="http://schemas.microsoft.com/office/drawing/2014/main" id="{A728C7D9-759C-48EC-8A4A-186076DE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9770"/>
            <a:ext cx="328962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67589-43BF-4ABA-8A4F-DAFBD562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62" y="5638800"/>
            <a:ext cx="3365638" cy="16070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623060" y="4058471"/>
            <a:ext cx="3101340" cy="2216632"/>
          </a:xfrm>
          <a:prstGeom prst="rect">
            <a:avLst/>
          </a:prstGeom>
          <a:ln w="1408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57480"/>
            <a:r>
              <a:rPr sz="2400" i="1" spc="-45" dirty="0">
                <a:latin typeface="Symbol"/>
                <a:cs typeface="Symbol"/>
              </a:rPr>
              <a:t>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177.0cm</a:t>
            </a:r>
            <a:endParaRPr sz="2400">
              <a:latin typeface="Arial"/>
              <a:cs typeface="Arial"/>
            </a:endParaRPr>
          </a:p>
          <a:p>
            <a:pPr marL="157480"/>
            <a:r>
              <a:rPr sz="2400" i="1" spc="-50" dirty="0">
                <a:latin typeface="Symbol"/>
                <a:cs typeface="Symbol"/>
              </a:rPr>
              <a:t>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7.1cm</a:t>
            </a:r>
            <a:endParaRPr sz="2400">
              <a:latin typeface="Arial"/>
              <a:cs typeface="Arial"/>
            </a:endParaRPr>
          </a:p>
          <a:p>
            <a:pPr marL="157480">
              <a:spcBef>
                <a:spcPts val="10"/>
              </a:spcBef>
            </a:pPr>
            <a:r>
              <a:rPr sz="2400" i="1" spc="15" dirty="0">
                <a:latin typeface="Arial"/>
                <a:cs typeface="Arial"/>
              </a:rPr>
              <a:t>Y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180.3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157480"/>
            <a:r>
              <a:rPr sz="2400" spc="10" dirty="0">
                <a:latin typeface="Arial"/>
                <a:cs typeface="Arial"/>
              </a:rPr>
              <a:t>Pr[</a:t>
            </a:r>
            <a:r>
              <a:rPr sz="2400" i="1" spc="10" dirty="0">
                <a:latin typeface="Arial"/>
                <a:cs typeface="Arial"/>
              </a:rPr>
              <a:t>height &gt;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10" dirty="0">
                <a:latin typeface="Arial"/>
                <a:cs typeface="Arial"/>
              </a:rPr>
              <a:t>180.3</a:t>
            </a:r>
            <a:r>
              <a:rPr sz="2400" spc="1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BAEAA751-F43C-431D-B6D3-68B9A7BDFCB2}"/>
              </a:ext>
            </a:extLst>
          </p:cNvPr>
          <p:cNvSpPr txBox="1"/>
          <p:nvPr/>
        </p:nvSpPr>
        <p:spPr>
          <a:xfrm>
            <a:off x="1752600" y="2350627"/>
            <a:ext cx="6199171" cy="48410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Draw 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rough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sketch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of the question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F18A5A-D82A-4947-8092-A7449695A6C4}"/>
              </a:ext>
            </a:extLst>
          </p:cNvPr>
          <p:cNvSpPr txBox="1"/>
          <p:nvPr/>
        </p:nvSpPr>
        <p:spPr>
          <a:xfrm>
            <a:off x="685800" y="616122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50" dirty="0">
                <a:solidFill>
                  <a:srgbClr val="0070C0"/>
                </a:solidFill>
              </a:rPr>
              <a:t>Example: </a:t>
            </a:r>
            <a:r>
              <a:rPr lang="en-GB" sz="4400" spc="-35" dirty="0">
                <a:solidFill>
                  <a:srgbClr val="0070C0"/>
                </a:solidFill>
              </a:rPr>
              <a:t>British</a:t>
            </a:r>
            <a:r>
              <a:rPr lang="en-GB" sz="4400" spc="-15" dirty="0">
                <a:solidFill>
                  <a:srgbClr val="0070C0"/>
                </a:solidFill>
              </a:rPr>
              <a:t> </a:t>
            </a:r>
            <a:r>
              <a:rPr lang="en-GB" sz="4400" spc="-40" dirty="0">
                <a:solidFill>
                  <a:srgbClr val="0070C0"/>
                </a:solidFill>
              </a:rPr>
              <a:t>spies</a:t>
            </a:r>
            <a:endParaRPr lang="en-GB" sz="4400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307C59-BFEC-45E0-9D9B-378E2E9ACA3A}"/>
              </a:ext>
            </a:extLst>
          </p:cNvPr>
          <p:cNvSpPr txBox="1"/>
          <p:nvPr/>
        </p:nvSpPr>
        <p:spPr>
          <a:xfrm>
            <a:off x="2438400" y="1648755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55"/>
              </a:spcBef>
            </a:pPr>
            <a:r>
              <a:rPr lang="en-GB" sz="1800" spc="-10" dirty="0">
                <a:latin typeface="Arial"/>
                <a:cs typeface="Arial"/>
              </a:rPr>
              <a:t>What proportion of British </a:t>
            </a:r>
            <a:r>
              <a:rPr lang="en-GB" sz="1800" spc="-15" dirty="0">
                <a:latin typeface="Arial"/>
                <a:cs typeface="Arial"/>
              </a:rPr>
              <a:t>men </a:t>
            </a:r>
            <a:r>
              <a:rPr lang="en-GB" sz="1800" spc="-10" dirty="0">
                <a:latin typeface="Arial"/>
                <a:cs typeface="Arial"/>
              </a:rPr>
              <a:t>are  excluded from </a:t>
            </a:r>
            <a:r>
              <a:rPr lang="en-GB" sz="1800" spc="-5" dirty="0">
                <a:latin typeface="Arial"/>
                <a:cs typeface="Arial"/>
              </a:rPr>
              <a:t>a </a:t>
            </a:r>
            <a:r>
              <a:rPr lang="en-GB" sz="1800" spc="-10" dirty="0">
                <a:latin typeface="Arial"/>
                <a:cs typeface="Arial"/>
              </a:rPr>
              <a:t>career as </a:t>
            </a:r>
            <a:r>
              <a:rPr lang="en-GB" sz="1800" spc="-5" dirty="0">
                <a:latin typeface="Arial"/>
                <a:cs typeface="Arial"/>
              </a:rPr>
              <a:t>a </a:t>
            </a:r>
            <a:r>
              <a:rPr lang="en-GB" sz="1800" spc="-10" dirty="0">
                <a:latin typeface="Arial"/>
                <a:cs typeface="Arial"/>
              </a:rPr>
              <a:t>spy</a:t>
            </a:r>
            <a:r>
              <a:rPr lang="en-GB" sz="1800" spc="-100" dirty="0">
                <a:latin typeface="Arial"/>
                <a:cs typeface="Arial"/>
              </a:rPr>
              <a:t> </a:t>
            </a:r>
            <a:r>
              <a:rPr lang="en-GB" sz="1800" spc="-10" dirty="0">
                <a:latin typeface="Arial"/>
                <a:cs typeface="Arial"/>
              </a:rPr>
              <a:t>by  this height</a:t>
            </a:r>
            <a:r>
              <a:rPr lang="en-GB" sz="1800" spc="-25" dirty="0">
                <a:latin typeface="Arial"/>
                <a:cs typeface="Arial"/>
              </a:rPr>
              <a:t> </a:t>
            </a:r>
            <a:r>
              <a:rPr lang="en-GB" sz="1800" spc="-10" dirty="0">
                <a:latin typeface="Arial"/>
                <a:cs typeface="Arial"/>
              </a:rPr>
              <a:t>criteria?</a:t>
            </a:r>
            <a:endParaRPr lang="en-GB" sz="1800" dirty="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B98D93-DE6D-4400-8FA8-7D0E80B7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693881"/>
            <a:ext cx="2828981" cy="294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5053" y="2527971"/>
            <a:ext cx="5714263" cy="3892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ts val="2560"/>
              </a:lnSpc>
              <a:spcBef>
                <a:spcPts val="434"/>
              </a:spcBef>
            </a:pPr>
            <a:r>
              <a:rPr spc="-40" dirty="0"/>
              <a:t>Part </a:t>
            </a:r>
            <a:r>
              <a:rPr spc="-15" dirty="0"/>
              <a:t>of </a:t>
            </a:r>
            <a:r>
              <a:rPr spc="-25" dirty="0"/>
              <a:t>the standard </a:t>
            </a:r>
            <a:r>
              <a:rPr lang="en-US" spc="-45" dirty="0"/>
              <a:t>Gaussian</a:t>
            </a:r>
            <a:r>
              <a:rPr spc="-45" dirty="0"/>
              <a:t> </a:t>
            </a:r>
            <a:r>
              <a:rPr spc="-35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0385" y="6172200"/>
            <a:ext cx="5943600" cy="7694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10" dirty="0">
                <a:latin typeface="Arial"/>
                <a:cs typeface="Arial"/>
              </a:rPr>
              <a:t>Pr[</a:t>
            </a:r>
            <a:r>
              <a:rPr sz="2400" i="1" spc="10" dirty="0">
                <a:latin typeface="Arial"/>
                <a:cs typeface="Arial"/>
              </a:rPr>
              <a:t>Z </a:t>
            </a:r>
            <a:r>
              <a:rPr sz="2400" spc="20" dirty="0">
                <a:latin typeface="Arial"/>
                <a:cs typeface="Arial"/>
              </a:rPr>
              <a:t>&gt; </a:t>
            </a:r>
            <a:r>
              <a:rPr sz="2400" b="1" spc="5" dirty="0">
                <a:latin typeface="Arial"/>
                <a:cs typeface="Arial"/>
              </a:rPr>
              <a:t>0.46</a:t>
            </a:r>
            <a:r>
              <a:rPr sz="2400" spc="5" dirty="0">
                <a:latin typeface="Arial"/>
                <a:cs typeface="Arial"/>
              </a:rPr>
              <a:t>] </a:t>
            </a:r>
            <a:r>
              <a:rPr sz="2400" spc="20" dirty="0">
                <a:latin typeface="Arial"/>
                <a:cs typeface="Arial"/>
              </a:rPr>
              <a:t>=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0.32276,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400" spc="10" dirty="0">
                <a:latin typeface="Arial"/>
                <a:cs typeface="Arial"/>
              </a:rPr>
              <a:t>so </a:t>
            </a:r>
            <a:r>
              <a:rPr sz="2400" spc="5" dirty="0">
                <a:latin typeface="Arial"/>
                <a:cs typeface="Arial"/>
              </a:rPr>
              <a:t>Pr[</a:t>
            </a:r>
            <a:r>
              <a:rPr sz="2400" i="1" spc="5" dirty="0">
                <a:latin typeface="Arial"/>
                <a:cs typeface="Arial"/>
              </a:rPr>
              <a:t>height </a:t>
            </a:r>
            <a:r>
              <a:rPr sz="2400" spc="20" dirty="0">
                <a:latin typeface="Arial"/>
                <a:cs typeface="Arial"/>
              </a:rPr>
              <a:t>&gt; </a:t>
            </a:r>
            <a:r>
              <a:rPr sz="2400" spc="5" dirty="0">
                <a:latin typeface="Arial"/>
                <a:cs typeface="Arial"/>
              </a:rPr>
              <a:t>180.3] </a:t>
            </a:r>
            <a:r>
              <a:rPr sz="2400" spc="20" dirty="0">
                <a:latin typeface="Arial"/>
                <a:cs typeface="Arial"/>
              </a:rPr>
              <a:t>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0.32276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A05B3-4C86-4D80-A792-0571155F6229}"/>
              </a:ext>
            </a:extLst>
          </p:cNvPr>
          <p:cNvSpPr txBox="1"/>
          <p:nvPr/>
        </p:nvSpPr>
        <p:spPr>
          <a:xfrm>
            <a:off x="685800" y="616122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50" dirty="0">
                <a:solidFill>
                  <a:srgbClr val="0070C0"/>
                </a:solidFill>
              </a:rPr>
              <a:t>Example: </a:t>
            </a:r>
            <a:r>
              <a:rPr lang="en-GB" sz="4400" spc="-35" dirty="0">
                <a:solidFill>
                  <a:srgbClr val="0070C0"/>
                </a:solidFill>
              </a:rPr>
              <a:t>British</a:t>
            </a:r>
            <a:r>
              <a:rPr lang="en-GB" sz="4400" spc="-15" dirty="0">
                <a:solidFill>
                  <a:srgbClr val="0070C0"/>
                </a:solidFill>
              </a:rPr>
              <a:t> </a:t>
            </a:r>
            <a:r>
              <a:rPr lang="en-GB" sz="4400" spc="-40" dirty="0">
                <a:solidFill>
                  <a:srgbClr val="0070C0"/>
                </a:solidFill>
              </a:rPr>
              <a:t>spies</a:t>
            </a:r>
            <a:endParaRPr lang="en-GB" sz="4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65745-5AC6-42A6-BCB4-824639E7B86D}"/>
              </a:ext>
            </a:extLst>
          </p:cNvPr>
          <p:cNvSpPr txBox="1"/>
          <p:nvPr/>
        </p:nvSpPr>
        <p:spPr>
          <a:xfrm>
            <a:off x="2438400" y="1648755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55"/>
              </a:spcBef>
            </a:pPr>
            <a:r>
              <a:rPr lang="en-GB" sz="1800" spc="-10" dirty="0">
                <a:latin typeface="Arial"/>
                <a:cs typeface="Arial"/>
              </a:rPr>
              <a:t>What proportion of British </a:t>
            </a:r>
            <a:r>
              <a:rPr lang="en-GB" sz="1800" spc="-15" dirty="0">
                <a:latin typeface="Arial"/>
                <a:cs typeface="Arial"/>
              </a:rPr>
              <a:t>men </a:t>
            </a:r>
            <a:r>
              <a:rPr lang="en-GB" sz="1800" spc="-10" dirty="0">
                <a:latin typeface="Arial"/>
                <a:cs typeface="Arial"/>
              </a:rPr>
              <a:t>are  excluded from </a:t>
            </a:r>
            <a:r>
              <a:rPr lang="en-GB" sz="1800" spc="-5" dirty="0">
                <a:latin typeface="Arial"/>
                <a:cs typeface="Arial"/>
              </a:rPr>
              <a:t>a </a:t>
            </a:r>
            <a:r>
              <a:rPr lang="en-GB" sz="1800" spc="-10" dirty="0">
                <a:latin typeface="Arial"/>
                <a:cs typeface="Arial"/>
              </a:rPr>
              <a:t>career as </a:t>
            </a:r>
            <a:r>
              <a:rPr lang="en-GB" sz="1800" spc="-5" dirty="0">
                <a:latin typeface="Arial"/>
                <a:cs typeface="Arial"/>
              </a:rPr>
              <a:t>a </a:t>
            </a:r>
            <a:r>
              <a:rPr lang="en-GB" sz="1800" spc="-10" dirty="0">
                <a:latin typeface="Arial"/>
                <a:cs typeface="Arial"/>
              </a:rPr>
              <a:t>spy</a:t>
            </a:r>
            <a:r>
              <a:rPr lang="en-GB" sz="1800" spc="-100" dirty="0">
                <a:latin typeface="Arial"/>
                <a:cs typeface="Arial"/>
              </a:rPr>
              <a:t> </a:t>
            </a:r>
            <a:r>
              <a:rPr lang="en-GB" sz="1800" spc="-10" dirty="0">
                <a:latin typeface="Arial"/>
                <a:cs typeface="Arial"/>
              </a:rPr>
              <a:t>by this height</a:t>
            </a:r>
            <a:r>
              <a:rPr lang="en-GB" sz="1800" spc="-25" dirty="0">
                <a:latin typeface="Arial"/>
                <a:cs typeface="Arial"/>
              </a:rPr>
              <a:t> </a:t>
            </a:r>
            <a:r>
              <a:rPr lang="en-GB" sz="1800" spc="-10" dirty="0">
                <a:latin typeface="Arial"/>
                <a:cs typeface="Arial"/>
              </a:rPr>
              <a:t>criteria?</a:t>
            </a:r>
            <a:endParaRPr lang="en-GB" sz="1800" dirty="0">
              <a:latin typeface="Arial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7668D3-C859-4E94-AD18-C6A08495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40" y="3080996"/>
            <a:ext cx="7340719" cy="29846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16122" y="2891060"/>
            <a:ext cx="7416021" cy="42255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0640" marR="189230" algn="ctr">
              <a:spcBef>
                <a:spcPts val="1635"/>
              </a:spcBef>
            </a:pPr>
            <a:r>
              <a:rPr sz="2400" spc="-100" dirty="0">
                <a:latin typeface="Arial"/>
                <a:cs typeface="Arial"/>
              </a:rPr>
              <a:t>(If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variable </a:t>
            </a:r>
            <a:r>
              <a:rPr sz="2400" spc="-35" dirty="0">
                <a:latin typeface="Arial"/>
                <a:cs typeface="Arial"/>
              </a:rPr>
              <a:t>itself </a:t>
            </a:r>
            <a:r>
              <a:rPr sz="2400" spc="-45" dirty="0">
                <a:latin typeface="Arial"/>
                <a:cs typeface="Arial"/>
              </a:rPr>
              <a:t>is </a:t>
            </a:r>
            <a:r>
              <a:rPr lang="en-GB" sz="2400" spc="-4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distributed)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3962400"/>
            <a:ext cx="6858471" cy="11253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mean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sample </a:t>
            </a:r>
            <a:r>
              <a:rPr sz="2400" spc="-30" dirty="0">
                <a:latin typeface="Arial"/>
                <a:cs typeface="Arial"/>
              </a:rPr>
              <a:t>means </a:t>
            </a:r>
            <a:r>
              <a:rPr sz="2400" spc="-40" dirty="0">
                <a:latin typeface="Arial"/>
                <a:cs typeface="Arial"/>
              </a:rPr>
              <a:t>is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i="1" spc="-20" dirty="0">
                <a:latin typeface="Symbol"/>
                <a:cs typeface="Symbol"/>
              </a:rPr>
              <a:t></a:t>
            </a:r>
            <a:r>
              <a:rPr sz="2400" spc="-2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/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standard </a:t>
            </a:r>
            <a:r>
              <a:rPr sz="2400" spc="-25" dirty="0">
                <a:latin typeface="Arial"/>
                <a:cs typeface="Arial"/>
              </a:rPr>
              <a:t>deviation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sample </a:t>
            </a:r>
            <a:r>
              <a:rPr sz="2400" spc="-30" dirty="0">
                <a:latin typeface="Arial"/>
                <a:cs typeface="Arial"/>
              </a:rPr>
              <a:t>means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is</a:t>
            </a:r>
            <a:r>
              <a:rPr lang="en-US" sz="2400" spc="-4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6AEA9-8DCD-4419-8087-D020BC865D05}"/>
              </a:ext>
            </a:extLst>
          </p:cNvPr>
          <p:cNvSpPr txBox="1"/>
          <p:nvPr/>
        </p:nvSpPr>
        <p:spPr>
          <a:xfrm>
            <a:off x="685800" y="716793"/>
            <a:ext cx="8763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Sample means </a:t>
            </a:r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Gaussian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distributed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59690E-C245-40D2-B874-0E61CD31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71" y="5317872"/>
            <a:ext cx="2209800" cy="12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236533" y="2133600"/>
            <a:ext cx="5585334" cy="11253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spcBef>
                <a:spcPts val="2075"/>
              </a:spcBef>
            </a:pPr>
            <a:r>
              <a:rPr sz="2400" spc="-65" dirty="0">
                <a:latin typeface="Arial"/>
                <a:cs typeface="Arial"/>
              </a:rPr>
              <a:t>The </a:t>
            </a:r>
            <a:r>
              <a:rPr sz="2400" b="1" spc="-15" dirty="0">
                <a:latin typeface="Arial"/>
                <a:cs typeface="Arial"/>
              </a:rPr>
              <a:t>standard </a:t>
            </a:r>
            <a:r>
              <a:rPr sz="2400" b="1" spc="-40" dirty="0">
                <a:latin typeface="Arial"/>
                <a:cs typeface="Arial"/>
              </a:rPr>
              <a:t>error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estimate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mean </a:t>
            </a:r>
            <a:r>
              <a:rPr sz="2400" spc="-55" dirty="0">
                <a:latin typeface="Arial"/>
                <a:cs typeface="Arial"/>
              </a:rPr>
              <a:t>is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b="1" spc="-15" dirty="0">
                <a:latin typeface="Arial"/>
                <a:cs typeface="Arial"/>
              </a:rPr>
              <a:t>standard </a:t>
            </a:r>
            <a:r>
              <a:rPr sz="2400" b="1" spc="-35" dirty="0">
                <a:latin typeface="Arial"/>
                <a:cs typeface="Arial"/>
              </a:rPr>
              <a:t>deviation </a:t>
            </a:r>
            <a:r>
              <a:rPr sz="2400" b="1" spc="-10" dirty="0">
                <a:latin typeface="Arial"/>
                <a:cs typeface="Arial"/>
              </a:rPr>
              <a:t>of </a:t>
            </a:r>
            <a:r>
              <a:rPr sz="2400" b="1" spc="-20" dirty="0">
                <a:latin typeface="Arial"/>
                <a:cs typeface="Arial"/>
              </a:rPr>
              <a:t>the </a:t>
            </a:r>
            <a:r>
              <a:rPr sz="2400" b="1" spc="-15" dirty="0">
                <a:latin typeface="Arial"/>
                <a:cs typeface="Arial"/>
              </a:rPr>
              <a:t>distribution </a:t>
            </a:r>
            <a:r>
              <a:rPr sz="2400" b="1" spc="-10" dirty="0">
                <a:latin typeface="Arial"/>
                <a:cs typeface="Arial"/>
              </a:rPr>
              <a:t>of </a:t>
            </a:r>
            <a:r>
              <a:rPr sz="2400" b="1" spc="-30" dirty="0">
                <a:latin typeface="Arial"/>
                <a:cs typeface="Arial"/>
              </a:rPr>
              <a:t>sample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means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2600" y="5203500"/>
            <a:ext cx="218821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5" dirty="0">
                <a:latin typeface="Arial"/>
                <a:cs typeface="Arial"/>
              </a:rPr>
              <a:t>We </a:t>
            </a:r>
            <a:r>
              <a:rPr sz="1350" spc="15" dirty="0">
                <a:latin typeface="Arial"/>
                <a:cs typeface="Arial"/>
              </a:rPr>
              <a:t>can approximate </a:t>
            </a:r>
            <a:r>
              <a:rPr sz="1350" spc="10" dirty="0">
                <a:latin typeface="Arial"/>
                <a:cs typeface="Arial"/>
              </a:rPr>
              <a:t>this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by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0" y="5579835"/>
            <a:ext cx="1981200" cy="112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55873F-454E-4613-9415-F480D2BC9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11" y="3886200"/>
            <a:ext cx="2140880" cy="12196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8E67E3-9059-4DA0-A0BC-F221DA347D12}"/>
              </a:ext>
            </a:extLst>
          </p:cNvPr>
          <p:cNvSpPr txBox="1"/>
          <p:nvPr/>
        </p:nvSpPr>
        <p:spPr>
          <a:xfrm>
            <a:off x="3163214" y="4503833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spc="-15" dirty="0">
                <a:latin typeface="Arial"/>
                <a:cs typeface="Arial"/>
              </a:rPr>
              <a:t>standard </a:t>
            </a:r>
            <a:r>
              <a:rPr lang="en-GB" sz="1800" b="1" spc="-35" dirty="0">
                <a:latin typeface="Arial"/>
                <a:cs typeface="Arial"/>
              </a:rPr>
              <a:t>deviation: 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A207E2-B619-401D-9829-A0A02CB3A184}"/>
              </a:ext>
            </a:extLst>
          </p:cNvPr>
          <p:cNvSpPr txBox="1"/>
          <p:nvPr/>
        </p:nvSpPr>
        <p:spPr>
          <a:xfrm>
            <a:off x="3429001" y="5774695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spc="-15" dirty="0">
                <a:latin typeface="Arial"/>
                <a:cs typeface="Arial"/>
              </a:rPr>
              <a:t>standard </a:t>
            </a:r>
            <a:r>
              <a:rPr lang="en-GB" sz="1800" b="1" spc="-35" dirty="0">
                <a:latin typeface="Arial"/>
                <a:cs typeface="Arial"/>
              </a:rPr>
              <a:t>error: 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1647B-C685-4F4E-A889-54E4B9A4DBBA}"/>
              </a:ext>
            </a:extLst>
          </p:cNvPr>
          <p:cNvSpPr txBox="1"/>
          <p:nvPr/>
        </p:nvSpPr>
        <p:spPr>
          <a:xfrm>
            <a:off x="648614" y="767457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Standard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84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5800" y="729057"/>
            <a:ext cx="8077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means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samples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with </a:t>
            </a:r>
            <a:r>
              <a:rPr sz="4400" i="1" spc="-40" dirty="0">
                <a:solidFill>
                  <a:srgbClr val="2F5597"/>
                </a:solidFill>
                <a:latin typeface="Arial"/>
                <a:cs typeface="Arial"/>
              </a:rPr>
              <a:t>n</a:t>
            </a:r>
            <a:r>
              <a:rPr sz="4400" i="1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=10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32C043-77E5-490B-BD40-5B33DF2C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90800"/>
            <a:ext cx="6503394" cy="43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59" y="685800"/>
            <a:ext cx="8299482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l">
              <a:spcBef>
                <a:spcPts val="415"/>
              </a:spcBef>
            </a:pPr>
            <a:r>
              <a:rPr sz="4400" spc="-40" dirty="0"/>
              <a:t>Larger </a:t>
            </a:r>
            <a:r>
              <a:rPr sz="4400" spc="-35" dirty="0"/>
              <a:t>samples </a:t>
            </a:r>
            <a:r>
              <a:rPr sz="4400" spc="-45" dirty="0"/>
              <a:t>equal </a:t>
            </a:r>
            <a:r>
              <a:rPr sz="4400" spc="-50" dirty="0"/>
              <a:t>smaller </a:t>
            </a:r>
            <a:r>
              <a:rPr sz="4400" spc="-20" dirty="0"/>
              <a:t>standard</a:t>
            </a:r>
            <a:r>
              <a:rPr sz="4400" spc="5" dirty="0"/>
              <a:t> </a:t>
            </a:r>
            <a:r>
              <a:rPr sz="4400" spc="-45" dirty="0"/>
              <a:t>errors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2019300" y="2819400"/>
            <a:ext cx="6019800" cy="4011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200" y="762000"/>
            <a:ext cx="6858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Central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limit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theorem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011601"/>
            <a:ext cx="6324600" cy="1749197"/>
          </a:xfrm>
          <a:prstGeom prst="rect">
            <a:avLst/>
          </a:prstGeom>
          <a:solidFill>
            <a:srgbClr val="E3DB32"/>
          </a:solidFill>
        </p:spPr>
        <p:txBody>
          <a:bodyPr vert="horz" wrap="square" lIns="0" tIns="25400" rIns="0" bIns="0" rtlCol="0">
            <a:spAutoFit/>
          </a:bodyPr>
          <a:lstStyle/>
          <a:p>
            <a:pPr marL="44450" marR="207010" algn="ctr">
              <a:spcBef>
                <a:spcPts val="200"/>
              </a:spcBef>
            </a:pPr>
            <a:r>
              <a:rPr sz="2800" spc="-10" dirty="0">
                <a:latin typeface="Arial"/>
                <a:cs typeface="Arial"/>
              </a:rPr>
              <a:t>The sum or </a:t>
            </a:r>
            <a:r>
              <a:rPr sz="2800" spc="-15" dirty="0">
                <a:latin typeface="Arial"/>
                <a:cs typeface="Arial"/>
              </a:rPr>
              <a:t>mean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large number of  measurements randomly sampled from </a:t>
            </a:r>
            <a:r>
              <a:rPr sz="2800" i="1" spc="-10" dirty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2800" spc="-10" dirty="0">
                <a:latin typeface="Arial"/>
                <a:cs typeface="Arial"/>
              </a:rPr>
              <a:t>population is approximately </a:t>
            </a:r>
            <a:r>
              <a:rPr lang="en-US" sz="2800" spc="-10" dirty="0">
                <a:latin typeface="Arial"/>
                <a:cs typeface="Arial"/>
              </a:rPr>
              <a:t>Gaussian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distributed.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108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0B977-A55A-452C-A42D-969A7FBB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81200"/>
            <a:ext cx="4127712" cy="2070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3EF36-6DD8-49DC-9E21-BD47972571E1}"/>
              </a:ext>
            </a:extLst>
          </p:cNvPr>
          <p:cNvSpPr txBox="1"/>
          <p:nvPr/>
        </p:nvSpPr>
        <p:spPr>
          <a:xfrm>
            <a:off x="1676400" y="4572000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Altman, D.G., Bland, J.M., 1995. Statistics notes: The normal distribution. BMJ 310, 298. </a:t>
            </a:r>
            <a:r>
              <a:rPr lang="en-GB" dirty="0">
                <a:effectLst/>
                <a:hlinkClick r:id="rId3"/>
              </a:rPr>
              <a:t>https://doi.org/10.1136/bmj.310.6975.298</a:t>
            </a:r>
            <a:endParaRPr lang="en-GB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B72CA-5926-44D2-94CA-1DD3F0F7D645}"/>
              </a:ext>
            </a:extLst>
          </p:cNvPr>
          <p:cNvSpPr txBox="1"/>
          <p:nvPr/>
        </p:nvSpPr>
        <p:spPr>
          <a:xfrm>
            <a:off x="1676400" y="5877124"/>
            <a:ext cx="670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effectLst/>
              </a:rPr>
              <a:t>Lovric</a:t>
            </a:r>
            <a:r>
              <a:rPr lang="en-GB" dirty="0">
                <a:effectLst/>
              </a:rPr>
              <a:t>, M.M</a:t>
            </a:r>
            <a:r>
              <a:rPr lang="en-GB">
                <a:effectLst/>
              </a:rPr>
              <a:t>., 1995. </a:t>
            </a:r>
            <a:r>
              <a:rPr lang="en-GB" dirty="0">
                <a:effectLst/>
              </a:rPr>
              <a:t>Note on the correct interpretation of the Central Limit Theorem. </a:t>
            </a:r>
            <a:r>
              <a:rPr lang="en-GB" dirty="0">
                <a:effectLst/>
                <a:hlinkClick r:id="rId4"/>
              </a:rPr>
              <a:t>https://www.bmj.com/rapid-response/2011/11/01/note-correct-interpretation-central-limit-theorem</a:t>
            </a:r>
            <a:endParaRPr lang="en-GB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45C25-E2AC-43B9-AB84-91D348D75193}"/>
              </a:ext>
            </a:extLst>
          </p:cNvPr>
          <p:cNvSpPr txBox="1"/>
          <p:nvPr/>
        </p:nvSpPr>
        <p:spPr>
          <a:xfrm>
            <a:off x="2362200" y="1025201"/>
            <a:ext cx="309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Suggested readings: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9318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0857" y="685800"/>
            <a:ext cx="5246757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40" dirty="0"/>
              <a:t>Gaussian</a:t>
            </a:r>
            <a:r>
              <a:rPr sz="4400" spc="-45" dirty="0"/>
              <a:t> </a:t>
            </a:r>
            <a:r>
              <a:rPr sz="4400" spc="-20" dirty="0"/>
              <a:t>distribution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2ABC14-CC3A-40CA-9607-DA39BA99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0534"/>
            <a:ext cx="3728745" cy="16253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90FFC6-9A29-4E23-81BB-1FD23648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10" y="3894734"/>
            <a:ext cx="4372035" cy="33649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63AA43-2978-4319-A6E8-2ED84D25CF31}"/>
              </a:ext>
            </a:extLst>
          </p:cNvPr>
          <p:cNvSpPr txBox="1"/>
          <p:nvPr/>
        </p:nvSpPr>
        <p:spPr>
          <a:xfrm>
            <a:off x="941172" y="2057400"/>
            <a:ext cx="7919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Sometimes called the “normal distribution”, or the “bell curve”, but we will stick with Gaussian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41696" y="669767"/>
            <a:ext cx="7921297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is </a:t>
            </a: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very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common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nature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45891FB-CF52-41BE-A2C5-AF6A541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18170"/>
            <a:ext cx="3687254" cy="29833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68591E-615F-4264-AE75-4F48DC2A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66" y="2751828"/>
            <a:ext cx="3124200" cy="18860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7FC7C97-25B6-483A-8B47-108F0D9AE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125" y="5105400"/>
            <a:ext cx="3794149" cy="22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475474" y="2307824"/>
            <a:ext cx="5107452" cy="82304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ct val="89700"/>
              </a:lnSpc>
              <a:spcBef>
                <a:spcPts val="370"/>
              </a:spcBef>
            </a:pPr>
            <a:r>
              <a:rPr lang="en-US" sz="2800" spc="-80" dirty="0">
                <a:solidFill>
                  <a:srgbClr val="2F5597"/>
                </a:solidFill>
                <a:latin typeface="Arial"/>
                <a:cs typeface="Arial"/>
              </a:rPr>
              <a:t>F</a:t>
            </a:r>
            <a:r>
              <a:rPr sz="2800" spc="-65" dirty="0">
                <a:solidFill>
                  <a:srgbClr val="2F5597"/>
                </a:solidFill>
                <a:latin typeface="Arial"/>
                <a:cs typeface="Arial"/>
              </a:rPr>
              <a:t>ully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described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by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its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and  standard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deviation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C5DCF1D1-02C0-4C4D-8091-F1EC7BF3CCA3}"/>
              </a:ext>
            </a:extLst>
          </p:cNvPr>
          <p:cNvSpPr txBox="1"/>
          <p:nvPr/>
        </p:nvSpPr>
        <p:spPr>
          <a:xfrm>
            <a:off x="841696" y="669767"/>
            <a:ext cx="7921297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2812CA1-98CE-4198-AEC8-77E69D58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4" y="3733800"/>
            <a:ext cx="7570612" cy="31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086" y="1981200"/>
            <a:ext cx="4792516" cy="3465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ts val="2240"/>
              </a:lnSpc>
              <a:spcBef>
                <a:spcPts val="415"/>
              </a:spcBef>
            </a:pPr>
            <a:r>
              <a:rPr lang="en-US" sz="2800" spc="-20" dirty="0"/>
              <a:t>S</a:t>
            </a:r>
            <a:r>
              <a:rPr sz="2800" spc="-20" dirty="0"/>
              <a:t>ymmetric </a:t>
            </a:r>
            <a:r>
              <a:rPr sz="2800" spc="-30" dirty="0"/>
              <a:t>around </a:t>
            </a:r>
            <a:r>
              <a:rPr sz="2800" spc="-25" dirty="0"/>
              <a:t>its</a:t>
            </a:r>
            <a:r>
              <a:rPr sz="2800" spc="15" dirty="0"/>
              <a:t> </a:t>
            </a:r>
            <a:r>
              <a:rPr sz="2800" spc="-40" dirty="0"/>
              <a:t>mean</a:t>
            </a:r>
            <a:endParaRPr sz="2800"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0737FC47-4848-455A-8889-BE6BD087C937}"/>
              </a:ext>
            </a:extLst>
          </p:cNvPr>
          <p:cNvSpPr txBox="1"/>
          <p:nvPr/>
        </p:nvSpPr>
        <p:spPr>
          <a:xfrm>
            <a:off x="841696" y="669767"/>
            <a:ext cx="7921297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8F8D45-A09E-459D-992E-666ABC0D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0"/>
            <a:ext cx="6733744" cy="3702182"/>
          </a:xfrm>
          <a:prstGeom prst="rect">
            <a:avLst/>
          </a:prstGeom>
        </p:spPr>
      </p:pic>
      <p:sp>
        <p:nvSpPr>
          <p:cNvPr id="17" name="object 6">
            <a:extLst>
              <a:ext uri="{FF2B5EF4-FFF2-40B4-BE49-F238E27FC236}">
                <a16:creationId xmlns:a16="http://schemas.microsoft.com/office/drawing/2014/main" id="{CCD7A868-226E-44DF-B7B0-7A5C9C3EA646}"/>
              </a:ext>
            </a:extLst>
          </p:cNvPr>
          <p:cNvSpPr txBox="1"/>
          <p:nvPr/>
        </p:nvSpPr>
        <p:spPr>
          <a:xfrm>
            <a:off x="1371600" y="2908875"/>
            <a:ext cx="7315200" cy="433964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ctr">
              <a:lnSpc>
                <a:spcPct val="90100"/>
              </a:lnSpc>
              <a:spcBef>
                <a:spcPts val="359"/>
              </a:spcBef>
            </a:pPr>
            <a:r>
              <a:rPr lang="en-US" sz="2800" spc="-2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he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mean,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median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mode 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are all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same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85800" y="2305889"/>
            <a:ext cx="8915400" cy="8271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ct val="90600"/>
              </a:lnSpc>
              <a:spcBef>
                <a:spcPts val="335"/>
              </a:spcBef>
            </a:pP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About </a:t>
            </a:r>
            <a:r>
              <a:rPr sz="2800" spc="45" dirty="0">
                <a:solidFill>
                  <a:srgbClr val="2F5597"/>
                </a:solidFill>
                <a:latin typeface="Arial"/>
                <a:cs typeface="Arial"/>
              </a:rPr>
              <a:t>2/3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US" sz="2800" spc="-10" dirty="0">
                <a:solidFill>
                  <a:srgbClr val="2F5597"/>
                </a:solidFill>
                <a:latin typeface="Arial"/>
                <a:cs typeface="Arial"/>
              </a:rPr>
              <a:t>"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random draws</a:t>
            </a:r>
            <a:r>
              <a:rPr lang="en-US" sz="2800" spc="-5" dirty="0">
                <a:solidFill>
                  <a:srgbClr val="2F5597"/>
                </a:solidFill>
                <a:latin typeface="Arial"/>
                <a:cs typeface="Arial"/>
              </a:rPr>
              <a:t>"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from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normal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within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one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deviation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mean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C0D2597-5599-4E61-9E50-758F247744F7}"/>
              </a:ext>
            </a:extLst>
          </p:cNvPr>
          <p:cNvSpPr txBox="1"/>
          <p:nvPr/>
        </p:nvSpPr>
        <p:spPr>
          <a:xfrm>
            <a:off x="841696" y="669767"/>
            <a:ext cx="7921297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07C975-1B32-4190-8762-C5A35132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33" y="3505200"/>
            <a:ext cx="5276933" cy="36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04800" y="1752600"/>
            <a:ext cx="9220200" cy="125771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ct val="90600"/>
              </a:lnSpc>
              <a:spcBef>
                <a:spcPts val="335"/>
              </a:spcBef>
            </a:pP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About 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95%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random draws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from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a 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normal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within 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two</a:t>
            </a:r>
            <a:r>
              <a:rPr lang="en-US" sz="28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deviations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mean</a:t>
            </a:r>
            <a:endParaRPr lang="en-US" sz="2800" spc="-30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90600"/>
              </a:lnSpc>
              <a:spcBef>
                <a:spcPts val="335"/>
              </a:spcBef>
            </a:pPr>
            <a:r>
              <a:rPr lang="en-US" sz="2800" spc="30" dirty="0">
                <a:solidFill>
                  <a:srgbClr val="2F5597"/>
                </a:solidFill>
                <a:latin typeface="Arial"/>
                <a:cs typeface="Arial"/>
              </a:rPr>
              <a:t>(the mean + or - 2* std dev)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F4D4F5E-DC59-4BBC-9B68-E1B8BFCA1119}"/>
              </a:ext>
            </a:extLst>
          </p:cNvPr>
          <p:cNvSpPr txBox="1"/>
          <p:nvPr/>
        </p:nvSpPr>
        <p:spPr>
          <a:xfrm>
            <a:off x="841696" y="669767"/>
            <a:ext cx="7921297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F4703C-6C35-439D-AD2F-2C184016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23" y="3054097"/>
            <a:ext cx="5045154" cy="43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8001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30" dirty="0"/>
              <a:t>Standard </a:t>
            </a:r>
            <a:r>
              <a:rPr lang="en-US" sz="4400" spc="-40" dirty="0"/>
              <a:t>Gaussian</a:t>
            </a:r>
            <a:r>
              <a:rPr sz="4400" spc="-25" dirty="0"/>
              <a:t> </a:t>
            </a:r>
            <a:r>
              <a:rPr sz="4400" spc="-2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981200"/>
            <a:ext cx="6324600" cy="1147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800" spc="-45" dirty="0">
                <a:latin typeface="Arial"/>
                <a:cs typeface="Arial"/>
              </a:rPr>
              <a:t>Mean </a:t>
            </a:r>
            <a:r>
              <a:rPr sz="2800" spc="-55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zero. </a:t>
            </a:r>
            <a:r>
              <a:rPr sz="2800" spc="-110" dirty="0">
                <a:latin typeface="Arial"/>
                <a:cs typeface="Arial"/>
              </a:rPr>
              <a:t>(</a:t>
            </a:r>
            <a:r>
              <a:rPr sz="2800" i="1" spc="-110" dirty="0">
                <a:latin typeface="Symbol"/>
                <a:cs typeface="Symbol"/>
              </a:rPr>
              <a:t>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Arial"/>
                <a:cs typeface="Arial"/>
              </a:rPr>
              <a:t>=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0)</a:t>
            </a:r>
            <a:endParaRPr sz="2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2085"/>
              </a:spcBef>
            </a:pPr>
            <a:r>
              <a:rPr sz="2800" spc="-20" dirty="0">
                <a:latin typeface="Arial"/>
                <a:cs typeface="Arial"/>
              </a:rPr>
              <a:t>Standard </a:t>
            </a:r>
            <a:r>
              <a:rPr sz="2800" spc="-35" dirty="0">
                <a:latin typeface="Arial"/>
                <a:cs typeface="Arial"/>
              </a:rPr>
              <a:t>deviation </a:t>
            </a:r>
            <a:r>
              <a:rPr sz="2800" spc="-5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one. </a:t>
            </a:r>
            <a:r>
              <a:rPr sz="2800" spc="-114" dirty="0">
                <a:latin typeface="Arial"/>
                <a:cs typeface="Arial"/>
              </a:rPr>
              <a:t>(</a:t>
            </a:r>
            <a:r>
              <a:rPr sz="2800" i="1" spc="-114" dirty="0">
                <a:latin typeface="Symbol"/>
                <a:cs typeface="Symbol"/>
              </a:rPr>
              <a:t></a:t>
            </a:r>
            <a:r>
              <a:rPr sz="2800" i="1" spc="-114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Arial"/>
                <a:cs typeface="Arial"/>
              </a:rPr>
              <a:t>=</a:t>
            </a:r>
            <a:r>
              <a:rPr sz="2800" spc="23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1)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37C170-E5BD-429F-A067-170E13C8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29929"/>
            <a:ext cx="5334000" cy="3612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731</Words>
  <Application>Microsoft Office PowerPoint</Application>
  <PresentationFormat>Custom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Symbol</vt:lpstr>
      <vt:lpstr>Times New Roman</vt:lpstr>
      <vt:lpstr>Office Theme</vt:lpstr>
      <vt:lpstr>C7041 Experimental Design and Analysis</vt:lpstr>
      <vt:lpstr>1.10 The Gaussian distribution</vt:lpstr>
      <vt:lpstr>Gaussian distribution</vt:lpstr>
      <vt:lpstr>PowerPoint Presentation</vt:lpstr>
      <vt:lpstr>PowerPoint Presentation</vt:lpstr>
      <vt:lpstr>Symmetric around its mean</vt:lpstr>
      <vt:lpstr>PowerPoint Presentation</vt:lpstr>
      <vt:lpstr>PowerPoint Presentation</vt:lpstr>
      <vt:lpstr>Standard Gaussian distribution</vt:lpstr>
      <vt:lpstr>PowerPoint Presentation</vt:lpstr>
      <vt:lpstr>PowerPoint Presentation</vt:lpstr>
      <vt:lpstr>PowerPoint Presentation</vt:lpstr>
      <vt:lpstr>Standard Gaussian is symmetric, so...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of the standard Gaussian table</vt:lpstr>
      <vt:lpstr>PowerPoint Presentation</vt:lpstr>
      <vt:lpstr>PowerPoint Presentation</vt:lpstr>
      <vt:lpstr>PowerPoint Presentation</vt:lpstr>
      <vt:lpstr>Larger samples equal smaller standard errors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14</cp:revision>
  <dcterms:created xsi:type="dcterms:W3CDTF">2020-10-29T16:19:40Z</dcterms:created>
  <dcterms:modified xsi:type="dcterms:W3CDTF">2020-11-04T11:57:42Z</dcterms:modified>
</cp:coreProperties>
</file>