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93" r:id="rId2"/>
    <p:sldId id="292" r:id="rId3"/>
    <p:sldId id="270" r:id="rId4"/>
    <p:sldId id="271" r:id="rId5"/>
    <p:sldId id="272" r:id="rId6"/>
    <p:sldId id="294" r:id="rId7"/>
    <p:sldId id="273" r:id="rId8"/>
    <p:sldId id="274" r:id="rId9"/>
    <p:sldId id="275" r:id="rId10"/>
    <p:sldId id="276" r:id="rId11"/>
    <p:sldId id="277" r:id="rId12"/>
    <p:sldId id="278" r:id="rId13"/>
    <p:sldId id="298" r:id="rId14"/>
    <p:sldId id="296" r:id="rId15"/>
    <p:sldId id="300" r:id="rId16"/>
    <p:sldId id="279" r:id="rId17"/>
    <p:sldId id="287" r:id="rId18"/>
    <p:sldId id="288" r:id="rId19"/>
    <p:sldId id="289" r:id="rId20"/>
    <p:sldId id="290" r:id="rId21"/>
    <p:sldId id="299" r:id="rId22"/>
  </p:sldIdLst>
  <p:sldSz cx="11887200" cy="7772400"/>
  <p:notesSz cx="11887200" cy="7772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8" autoAdjust="0"/>
    <p:restoredTop sz="94660"/>
  </p:normalViewPr>
  <p:slideViewPr>
    <p:cSldViewPr>
      <p:cViewPr varScale="1">
        <p:scale>
          <a:sx n="90" d="100"/>
          <a:sy n="90" d="100"/>
        </p:scale>
        <p:origin x="732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91540" y="2409444"/>
            <a:ext cx="10104120" cy="16322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783080" y="4352544"/>
            <a:ext cx="832104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2021-12-04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2021-12-04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94360" y="1787652"/>
            <a:ext cx="5170932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121908" y="1787652"/>
            <a:ext cx="5170932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2021-12-04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2021-12-04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2021-12-04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11517" y="698881"/>
            <a:ext cx="3223260" cy="330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97572" y="3773423"/>
            <a:ext cx="10092055" cy="23837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041648" y="7228332"/>
            <a:ext cx="3803904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94360" y="7228332"/>
            <a:ext cx="2734056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2021-12-04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558784" y="7228332"/>
            <a:ext cx="2734056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esapubs.org/archive/" TargetMode="External"/><Relationship Id="rId2" Type="http://schemas.openxmlformats.org/officeDocument/2006/relationships/hyperlink" Target="http://datadryad.org/repo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sgarage.netlify.app/bootcamp/1.4-m1-data-frames/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esapubs.org/archive/" TargetMode="External"/><Relationship Id="rId2" Type="http://schemas.openxmlformats.org/officeDocument/2006/relationships/hyperlink" Target="http://www.datathief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datadryad.org/repo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126/science.aac4716" TargetMode="External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0E64F-2A09-4756-B2DD-41D088248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609600"/>
            <a:ext cx="9042083" cy="1661993"/>
          </a:xfrm>
        </p:spPr>
        <p:txBody>
          <a:bodyPr/>
          <a:lstStyle/>
          <a:p>
            <a:pPr algn="ctr"/>
            <a:r>
              <a:rPr lang="en-GB" sz="5400" dirty="0"/>
              <a:t>C7041 Experimental Design and Analysis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119903-BB99-4D04-AE74-9CB383949716}"/>
              </a:ext>
            </a:extLst>
          </p:cNvPr>
          <p:cNvSpPr txBox="1"/>
          <p:nvPr/>
        </p:nvSpPr>
        <p:spPr>
          <a:xfrm>
            <a:off x="5480344" y="2472124"/>
            <a:ext cx="13070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Ed Harris</a:t>
            </a:r>
          </a:p>
        </p:txBody>
      </p:sp>
      <p:pic>
        <p:nvPicPr>
          <p:cNvPr id="1026" name="Picture 2" descr="Biodiversity can benefit your farm - Farm and Dairy">
            <a:extLst>
              <a:ext uri="{FF2B5EF4-FFF2-40B4-BE49-F238E27FC236}">
                <a16:creationId xmlns:a16="http://schemas.microsoft.com/office/drawing/2014/main" id="{9A8DB3F7-9257-4104-BE9A-B79D2EF49D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0365" y="5187802"/>
            <a:ext cx="3505199" cy="2344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he Insect Apocalypse Is Here - The New York Times">
            <a:extLst>
              <a:ext uri="{FF2B5EF4-FFF2-40B4-BE49-F238E27FC236}">
                <a16:creationId xmlns:a16="http://schemas.microsoft.com/office/drawing/2014/main" id="{A18371C3-9DC8-4ED0-973B-1ACD6F9EF1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4403" y="3886200"/>
            <a:ext cx="2992697" cy="3645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Farming Systems Trial - Rodale Institute">
            <a:extLst>
              <a:ext uri="{FF2B5EF4-FFF2-40B4-BE49-F238E27FC236}">
                <a16:creationId xmlns:a16="http://schemas.microsoft.com/office/drawing/2014/main" id="{BA9DE0EF-7893-47F8-A4AE-948BDF6BB7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2886164"/>
            <a:ext cx="4383131" cy="2273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The DNA of rare goat breeds in France reveals secrets of paternity">
            <a:extLst>
              <a:ext uri="{FF2B5EF4-FFF2-40B4-BE49-F238E27FC236}">
                <a16:creationId xmlns:a16="http://schemas.microsoft.com/office/drawing/2014/main" id="{750CC69D-DB06-486D-B6E2-903B479AF6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626" y="2545554"/>
            <a:ext cx="3509647" cy="233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Winter wheat - New variety types with huge potential">
            <a:extLst>
              <a:ext uri="{FF2B5EF4-FFF2-40B4-BE49-F238E27FC236}">
                <a16:creationId xmlns:a16="http://schemas.microsoft.com/office/drawing/2014/main" id="{5E5D5D30-DE77-4F31-B11F-4EAED03A875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52"/>
          <a:stretch/>
        </p:blipFill>
        <p:spPr bwMode="auto">
          <a:xfrm>
            <a:off x="1219200" y="4956558"/>
            <a:ext cx="2215306" cy="2597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53181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711516" y="1315014"/>
            <a:ext cx="10108883" cy="1838324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241300">
              <a:lnSpc>
                <a:spcPct val="100000"/>
              </a:lnSpc>
              <a:spcBef>
                <a:spcPts val="575"/>
              </a:spcBef>
            </a:pPr>
            <a:r>
              <a:rPr sz="2800" b="1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 </a:t>
            </a:r>
            <a:r>
              <a:rPr sz="2800" b="1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column of </a:t>
            </a:r>
            <a:r>
              <a:rPr sz="2800" b="1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data </a:t>
            </a:r>
            <a:r>
              <a:rPr sz="2800" b="1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should </a:t>
            </a:r>
            <a:r>
              <a:rPr sz="2800" b="1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contain </a:t>
            </a:r>
            <a:r>
              <a:rPr sz="2800" b="1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only </a:t>
            </a:r>
            <a:r>
              <a:rPr sz="2800" b="1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one data</a:t>
            </a:r>
            <a:r>
              <a:rPr sz="2800" b="1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800" b="1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type</a:t>
            </a:r>
            <a:endParaRPr sz="2800" b="1" dirty="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425"/>
              </a:spcBef>
            </a:pPr>
            <a:r>
              <a:rPr sz="2000" spc="-5" dirty="0">
                <a:latin typeface="Calibri"/>
                <a:cs typeface="Calibri"/>
              </a:rPr>
              <a:t>(i.e., </a:t>
            </a:r>
            <a:r>
              <a:rPr sz="2000" dirty="0">
                <a:latin typeface="Calibri"/>
                <a:cs typeface="Calibri"/>
              </a:rPr>
              <a:t>either </a:t>
            </a:r>
            <a:r>
              <a:rPr sz="2000" spc="-5" dirty="0">
                <a:latin typeface="Calibri"/>
                <a:cs typeface="Calibri"/>
              </a:rPr>
              <a:t>numerical or character, not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both)</a:t>
            </a:r>
            <a:endParaRPr sz="2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365"/>
              </a:spcBef>
            </a:pPr>
            <a:r>
              <a:rPr sz="2000" dirty="0">
                <a:latin typeface="Calibri"/>
                <a:cs typeface="Calibri"/>
              </a:rPr>
              <a:t>R </a:t>
            </a:r>
            <a:r>
              <a:rPr sz="2000" spc="-5" dirty="0">
                <a:latin typeface="Calibri"/>
                <a:cs typeface="Calibri"/>
              </a:rPr>
              <a:t>will interpret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-5" dirty="0">
                <a:latin typeface="Calibri"/>
                <a:cs typeface="Calibri"/>
              </a:rPr>
              <a:t>column of </a:t>
            </a:r>
            <a:r>
              <a:rPr sz="2000" spc="-10" dirty="0">
                <a:latin typeface="Calibri"/>
                <a:cs typeface="Calibri"/>
              </a:rPr>
              <a:t>numbers </a:t>
            </a:r>
            <a:r>
              <a:rPr sz="2000" spc="-5" dirty="0">
                <a:latin typeface="Calibri"/>
                <a:cs typeface="Calibri"/>
              </a:rPr>
              <a:t>having </a:t>
            </a:r>
            <a:r>
              <a:rPr sz="2000" dirty="0">
                <a:latin typeface="Calibri"/>
                <a:cs typeface="Calibri"/>
              </a:rPr>
              <a:t>even a single </a:t>
            </a:r>
            <a:r>
              <a:rPr sz="2000" spc="-10" dirty="0">
                <a:latin typeface="Calibri"/>
                <a:cs typeface="Calibri"/>
              </a:rPr>
              <a:t>character </a:t>
            </a:r>
            <a:r>
              <a:rPr sz="2000" spc="5" dirty="0">
                <a:latin typeface="Calibri"/>
                <a:cs typeface="Calibri"/>
              </a:rPr>
              <a:t>as </a:t>
            </a:r>
            <a:r>
              <a:rPr sz="2000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character</a:t>
            </a:r>
            <a:r>
              <a:rPr sz="2000" spc="-5" dirty="0">
                <a:latin typeface="Calibri"/>
                <a:cs typeface="Calibri"/>
              </a:rPr>
              <a:t> or </a:t>
            </a:r>
            <a:r>
              <a:rPr sz="2000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factor</a:t>
            </a:r>
            <a:r>
              <a:rPr sz="2000" spc="1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data</a:t>
            </a:r>
          </a:p>
          <a:p>
            <a:pPr marL="12700">
              <a:lnSpc>
                <a:spcPct val="100000"/>
              </a:lnSpc>
              <a:spcBef>
                <a:spcPts val="1370"/>
              </a:spcBef>
            </a:pPr>
            <a:r>
              <a:rPr sz="2000" b="1" spc="-45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endParaRPr sz="2000" b="1" dirty="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5581475"/>
              </p:ext>
            </p:extLst>
          </p:nvPr>
        </p:nvGraphicFramePr>
        <p:xfrm>
          <a:off x="3886200" y="3206633"/>
          <a:ext cx="2867660" cy="15516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290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8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97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6856">
                <a:tc>
                  <a:txBody>
                    <a:bodyPr/>
                    <a:lstStyle/>
                    <a:p>
                      <a:pPr marR="327025" algn="ctr">
                        <a:lnSpc>
                          <a:spcPts val="1650"/>
                        </a:lnSpc>
                      </a:pPr>
                      <a:r>
                        <a:rPr sz="1600" b="1" spc="-5" dirty="0">
                          <a:latin typeface="Courier New"/>
                          <a:cs typeface="Courier New"/>
                        </a:rPr>
                        <a:t>lizard</a:t>
                      </a:r>
                      <a:endParaRPr sz="16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6395">
                        <a:lnSpc>
                          <a:spcPts val="1650"/>
                        </a:lnSpc>
                      </a:pPr>
                      <a:r>
                        <a:rPr sz="1600" b="1" dirty="0">
                          <a:latin typeface="Courier New"/>
                          <a:cs typeface="Courier New"/>
                        </a:rPr>
                        <a:t>speed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650"/>
                        </a:lnSpc>
                      </a:pPr>
                      <a:r>
                        <a:rPr sz="1600" b="1" spc="-10" dirty="0">
                          <a:latin typeface="Courier New"/>
                          <a:cs typeface="Courier New"/>
                        </a:rPr>
                        <a:t>y</a:t>
                      </a:r>
                      <a:r>
                        <a:rPr sz="1600" b="1" spc="10" dirty="0">
                          <a:latin typeface="Courier New"/>
                          <a:cs typeface="Courier New"/>
                        </a:rPr>
                        <a:t>e</a:t>
                      </a:r>
                      <a:r>
                        <a:rPr sz="1600" b="1" spc="-10" dirty="0">
                          <a:latin typeface="Courier New"/>
                          <a:cs typeface="Courier New"/>
                        </a:rPr>
                        <a:t>a</a:t>
                      </a:r>
                      <a:r>
                        <a:rPr sz="1600" b="1" dirty="0">
                          <a:latin typeface="Courier New"/>
                          <a:cs typeface="Courier New"/>
                        </a:rPr>
                        <a:t>r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3651">
                <a:tc>
                  <a:txBody>
                    <a:bodyPr/>
                    <a:lstStyle/>
                    <a:p>
                      <a:pPr marR="262890" algn="ctr">
                        <a:lnSpc>
                          <a:spcPts val="1785"/>
                        </a:lnSpc>
                      </a:pPr>
                      <a:r>
                        <a:rPr sz="1600" b="1" dirty="0">
                          <a:latin typeface="Courier New"/>
                          <a:cs typeface="Courier New"/>
                        </a:rPr>
                        <a:t>1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90220">
                        <a:lnSpc>
                          <a:spcPts val="1785"/>
                        </a:lnSpc>
                      </a:pPr>
                      <a:r>
                        <a:rPr sz="1600" b="1" spc="-5" dirty="0">
                          <a:latin typeface="Courier New"/>
                          <a:cs typeface="Courier New"/>
                        </a:rPr>
                        <a:t>1.43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785"/>
                        </a:lnSpc>
                      </a:pPr>
                      <a:r>
                        <a:rPr sz="1600" b="1" spc="-10" dirty="0">
                          <a:latin typeface="Courier New"/>
                          <a:cs typeface="Courier New"/>
                        </a:rPr>
                        <a:t>1</a:t>
                      </a:r>
                      <a:r>
                        <a:rPr sz="1600" b="1" spc="10" dirty="0">
                          <a:latin typeface="Courier New"/>
                          <a:cs typeface="Courier New"/>
                        </a:rPr>
                        <a:t>9</a:t>
                      </a:r>
                      <a:r>
                        <a:rPr sz="1600" b="1" spc="-10" dirty="0">
                          <a:latin typeface="Courier New"/>
                          <a:cs typeface="Courier New"/>
                        </a:rPr>
                        <a:t>8</a:t>
                      </a:r>
                      <a:r>
                        <a:rPr sz="1600" b="1" dirty="0">
                          <a:latin typeface="Courier New"/>
                          <a:cs typeface="Courier New"/>
                        </a:rPr>
                        <a:t>4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239">
                <a:tc>
                  <a:txBody>
                    <a:bodyPr/>
                    <a:lstStyle/>
                    <a:p>
                      <a:pPr marR="262890" algn="ctr">
                        <a:lnSpc>
                          <a:spcPts val="1785"/>
                        </a:lnSpc>
                      </a:pPr>
                      <a:r>
                        <a:rPr sz="1600" b="1" dirty="0">
                          <a:latin typeface="Courier New"/>
                          <a:cs typeface="Courier New"/>
                        </a:rPr>
                        <a:t>2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90220">
                        <a:lnSpc>
                          <a:spcPts val="1785"/>
                        </a:lnSpc>
                      </a:pPr>
                      <a:r>
                        <a:rPr sz="1600" b="1" spc="-5" dirty="0">
                          <a:latin typeface="Courier New"/>
                          <a:cs typeface="Courier New"/>
                        </a:rPr>
                        <a:t>1.56</a:t>
                      </a:r>
                      <a:endParaRPr sz="16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785"/>
                        </a:lnSpc>
                      </a:pPr>
                      <a:r>
                        <a:rPr sz="1600" b="1" spc="-10" dirty="0">
                          <a:latin typeface="Courier New"/>
                          <a:cs typeface="Courier New"/>
                        </a:rPr>
                        <a:t>1</a:t>
                      </a:r>
                      <a:r>
                        <a:rPr sz="1600" b="1" spc="10" dirty="0">
                          <a:latin typeface="Courier New"/>
                          <a:cs typeface="Courier New"/>
                        </a:rPr>
                        <a:t>9</a:t>
                      </a:r>
                      <a:r>
                        <a:rPr sz="1600" b="1" spc="-10" dirty="0">
                          <a:latin typeface="Courier New"/>
                          <a:cs typeface="Courier New"/>
                        </a:rPr>
                        <a:t>8</a:t>
                      </a:r>
                      <a:r>
                        <a:rPr sz="1600" b="1" dirty="0">
                          <a:latin typeface="Courier New"/>
                          <a:cs typeface="Courier New"/>
                        </a:rPr>
                        <a:t>4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5112">
                <a:tc>
                  <a:txBody>
                    <a:bodyPr/>
                    <a:lstStyle/>
                    <a:p>
                      <a:pPr marR="262890" algn="ctr">
                        <a:lnSpc>
                          <a:spcPts val="1795"/>
                        </a:lnSpc>
                      </a:pPr>
                      <a:r>
                        <a:rPr sz="1600" b="1" dirty="0">
                          <a:latin typeface="Courier New"/>
                          <a:cs typeface="Courier New"/>
                        </a:rPr>
                        <a:t>3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90220">
                        <a:lnSpc>
                          <a:spcPts val="1795"/>
                        </a:lnSpc>
                      </a:pPr>
                      <a:r>
                        <a:rPr sz="1600" b="1" spc="-5" dirty="0">
                          <a:latin typeface="Courier New"/>
                          <a:cs typeface="Courier New"/>
                        </a:rPr>
                        <a:t>1.64?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795"/>
                        </a:lnSpc>
                      </a:pPr>
                      <a:r>
                        <a:rPr sz="1600" b="1" spc="-10" dirty="0">
                          <a:latin typeface="Courier New"/>
                          <a:cs typeface="Courier New"/>
                        </a:rPr>
                        <a:t>1</a:t>
                      </a:r>
                      <a:r>
                        <a:rPr sz="1600" b="1" spc="10" dirty="0">
                          <a:latin typeface="Courier New"/>
                          <a:cs typeface="Courier New"/>
                        </a:rPr>
                        <a:t>9</a:t>
                      </a:r>
                      <a:r>
                        <a:rPr sz="1600" b="1" spc="-10" dirty="0">
                          <a:latin typeface="Courier New"/>
                          <a:cs typeface="Courier New"/>
                        </a:rPr>
                        <a:t>8</a:t>
                      </a:r>
                      <a:r>
                        <a:rPr sz="1600" b="1" dirty="0">
                          <a:latin typeface="Courier New"/>
                          <a:cs typeface="Courier New"/>
                        </a:rPr>
                        <a:t>4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0762">
                <a:tc>
                  <a:txBody>
                    <a:bodyPr/>
                    <a:lstStyle/>
                    <a:p>
                      <a:pPr marL="367665">
                        <a:lnSpc>
                          <a:spcPts val="1785"/>
                        </a:lnSpc>
                      </a:pPr>
                      <a:r>
                        <a:rPr sz="1600" b="1" dirty="0">
                          <a:latin typeface="Courier New"/>
                          <a:cs typeface="Courier New"/>
                        </a:rPr>
                        <a:t>4</a:t>
                      </a:r>
                      <a:endParaRPr sz="1600" dirty="0">
                        <a:latin typeface="Courier New"/>
                        <a:cs typeface="Courier New"/>
                      </a:endParaRPr>
                    </a:p>
                    <a:p>
                      <a:pPr marL="36766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600" b="1" dirty="0">
                          <a:latin typeface="Courier New"/>
                          <a:cs typeface="Courier New"/>
                        </a:rPr>
                        <a:t>...</a:t>
                      </a:r>
                      <a:endParaRPr sz="16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90220">
                        <a:lnSpc>
                          <a:spcPts val="1785"/>
                        </a:lnSpc>
                      </a:pPr>
                      <a:r>
                        <a:rPr sz="1600" b="1" spc="-5" dirty="0">
                          <a:latin typeface="Courier New"/>
                          <a:cs typeface="Courier New"/>
                        </a:rPr>
                        <a:t>2.13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785"/>
                        </a:lnSpc>
                      </a:pPr>
                      <a:r>
                        <a:rPr sz="1600" b="1" spc="-10" dirty="0">
                          <a:latin typeface="Courier New"/>
                          <a:cs typeface="Courier New"/>
                        </a:rPr>
                        <a:t>1</a:t>
                      </a:r>
                      <a:r>
                        <a:rPr sz="1600" b="1" spc="10" dirty="0">
                          <a:latin typeface="Courier New"/>
                          <a:cs typeface="Courier New"/>
                        </a:rPr>
                        <a:t>9</a:t>
                      </a:r>
                      <a:r>
                        <a:rPr sz="1600" b="1" spc="-10" dirty="0">
                          <a:latin typeface="Courier New"/>
                          <a:cs typeface="Courier New"/>
                        </a:rPr>
                        <a:t>8</a:t>
                      </a:r>
                      <a:r>
                        <a:rPr sz="1600" b="1" dirty="0">
                          <a:latin typeface="Courier New"/>
                          <a:cs typeface="Courier New"/>
                        </a:rPr>
                        <a:t>4</a:t>
                      </a:r>
                      <a:endParaRPr sz="16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2971800" y="5667289"/>
            <a:ext cx="970042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d</a:t>
            </a:r>
            <a:r>
              <a:rPr sz="2400" b="1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o</a:t>
            </a:r>
            <a:r>
              <a:rPr sz="2400" i="1" dirty="0">
                <a:latin typeface="Calibri"/>
                <a:cs typeface="Calibri"/>
              </a:rPr>
              <a:t>:</a:t>
            </a:r>
            <a:endParaRPr sz="2400" dirty="0">
              <a:latin typeface="Calibri"/>
              <a:cs typeface="Calibri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4854003"/>
              </p:ext>
            </p:extLst>
          </p:nvPr>
        </p:nvGraphicFramePr>
        <p:xfrm>
          <a:off x="3886200" y="5436372"/>
          <a:ext cx="3964939" cy="152818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290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79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96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3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6919">
                <a:tc>
                  <a:txBody>
                    <a:bodyPr/>
                    <a:lstStyle/>
                    <a:p>
                      <a:pPr marL="31750">
                        <a:lnSpc>
                          <a:spcPts val="1650"/>
                        </a:lnSpc>
                      </a:pPr>
                      <a:r>
                        <a:rPr sz="1600" b="1" spc="-5" dirty="0">
                          <a:latin typeface="Courier New"/>
                          <a:cs typeface="Courier New"/>
                        </a:rPr>
                        <a:t>lizard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13664" algn="r">
                        <a:lnSpc>
                          <a:spcPts val="1650"/>
                        </a:lnSpc>
                      </a:pPr>
                      <a:r>
                        <a:rPr sz="1600" b="1" spc="10" dirty="0">
                          <a:latin typeface="Courier New"/>
                          <a:cs typeface="Courier New"/>
                        </a:rPr>
                        <a:t>s</a:t>
                      </a:r>
                      <a:r>
                        <a:rPr sz="1600" b="1" spc="-10" dirty="0">
                          <a:latin typeface="Courier New"/>
                          <a:cs typeface="Courier New"/>
                        </a:rPr>
                        <a:t>pe</a:t>
                      </a:r>
                      <a:r>
                        <a:rPr sz="1600" b="1" spc="10" dirty="0">
                          <a:latin typeface="Courier New"/>
                          <a:cs typeface="Courier New"/>
                        </a:rPr>
                        <a:t>e</a:t>
                      </a:r>
                      <a:r>
                        <a:rPr sz="1600" b="1" dirty="0">
                          <a:latin typeface="Courier New"/>
                          <a:cs typeface="Courier New"/>
                        </a:rPr>
                        <a:t>d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50"/>
                        </a:lnSpc>
                      </a:pPr>
                      <a:r>
                        <a:rPr sz="1600" b="1" spc="-5" dirty="0">
                          <a:latin typeface="Courier New"/>
                          <a:cs typeface="Courier New"/>
                        </a:rPr>
                        <a:t>year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5095">
                        <a:lnSpc>
                          <a:spcPts val="1650"/>
                        </a:lnSpc>
                      </a:pPr>
                      <a:r>
                        <a:rPr sz="1600" b="1" spc="-5" dirty="0">
                          <a:latin typeface="Courier New"/>
                          <a:cs typeface="Courier New"/>
                        </a:rPr>
                        <a:t>comment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302">
                <a:tc>
                  <a:txBody>
                    <a:bodyPr/>
                    <a:lstStyle/>
                    <a:p>
                      <a:pPr marL="367665">
                        <a:lnSpc>
                          <a:spcPts val="1785"/>
                        </a:lnSpc>
                      </a:pPr>
                      <a:r>
                        <a:rPr sz="1600" b="1" dirty="0">
                          <a:latin typeface="Courier New"/>
                          <a:cs typeface="Courier New"/>
                        </a:rPr>
                        <a:t>1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13664" algn="r">
                        <a:lnSpc>
                          <a:spcPts val="1785"/>
                        </a:lnSpc>
                      </a:pPr>
                      <a:r>
                        <a:rPr sz="1600" b="1" spc="-10" dirty="0">
                          <a:latin typeface="Courier New"/>
                          <a:cs typeface="Courier New"/>
                        </a:rPr>
                        <a:t>1.</a:t>
                      </a:r>
                      <a:r>
                        <a:rPr sz="1600" b="1" spc="10" dirty="0">
                          <a:latin typeface="Courier New"/>
                          <a:cs typeface="Courier New"/>
                        </a:rPr>
                        <a:t>4</a:t>
                      </a:r>
                      <a:r>
                        <a:rPr sz="1600" b="1" dirty="0">
                          <a:latin typeface="Courier New"/>
                          <a:cs typeface="Courier New"/>
                        </a:rPr>
                        <a:t>3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85"/>
                        </a:lnSpc>
                      </a:pPr>
                      <a:r>
                        <a:rPr sz="1600" b="1" spc="-5" dirty="0">
                          <a:latin typeface="Courier New"/>
                          <a:cs typeface="Courier New"/>
                        </a:rPr>
                        <a:t>1984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0650">
                        <a:lnSpc>
                          <a:spcPts val="1785"/>
                        </a:lnSpc>
                      </a:pPr>
                      <a:r>
                        <a:rPr sz="1600" b="1" spc="5" dirty="0">
                          <a:latin typeface="Courier New"/>
                          <a:cs typeface="Courier New"/>
                        </a:rPr>
                        <a:t>ok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239">
                <a:tc>
                  <a:txBody>
                    <a:bodyPr/>
                    <a:lstStyle/>
                    <a:p>
                      <a:pPr marL="367665">
                        <a:lnSpc>
                          <a:spcPts val="1795"/>
                        </a:lnSpc>
                      </a:pPr>
                      <a:r>
                        <a:rPr sz="1600" b="1" dirty="0">
                          <a:latin typeface="Courier New"/>
                          <a:cs typeface="Courier New"/>
                        </a:rPr>
                        <a:t>2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13664" algn="r">
                        <a:lnSpc>
                          <a:spcPts val="1795"/>
                        </a:lnSpc>
                      </a:pPr>
                      <a:r>
                        <a:rPr sz="1600" b="1" spc="-10" dirty="0">
                          <a:latin typeface="Courier New"/>
                          <a:cs typeface="Courier New"/>
                        </a:rPr>
                        <a:t>1.</a:t>
                      </a:r>
                      <a:r>
                        <a:rPr sz="1600" b="1" spc="10" dirty="0">
                          <a:latin typeface="Courier New"/>
                          <a:cs typeface="Courier New"/>
                        </a:rPr>
                        <a:t>5</a:t>
                      </a:r>
                      <a:r>
                        <a:rPr sz="1600" b="1" dirty="0">
                          <a:latin typeface="Courier New"/>
                          <a:cs typeface="Courier New"/>
                        </a:rPr>
                        <a:t>6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795"/>
                        </a:lnSpc>
                      </a:pPr>
                      <a:r>
                        <a:rPr sz="1600" b="1" spc="-5" dirty="0">
                          <a:latin typeface="Courier New"/>
                          <a:cs typeface="Courier New"/>
                        </a:rPr>
                        <a:t>1984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1285">
                        <a:lnSpc>
                          <a:spcPts val="1795"/>
                        </a:lnSpc>
                      </a:pPr>
                      <a:r>
                        <a:rPr sz="1600" b="1" spc="5" dirty="0">
                          <a:latin typeface="Courier New"/>
                          <a:cs typeface="Courier New"/>
                        </a:rPr>
                        <a:t>ok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3525">
                <a:tc>
                  <a:txBody>
                    <a:bodyPr/>
                    <a:lstStyle/>
                    <a:p>
                      <a:pPr marL="367665">
                        <a:lnSpc>
                          <a:spcPts val="1785"/>
                        </a:lnSpc>
                      </a:pPr>
                      <a:r>
                        <a:rPr sz="1600" b="1" dirty="0">
                          <a:latin typeface="Courier New"/>
                          <a:cs typeface="Courier New"/>
                        </a:rPr>
                        <a:t>3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13664" algn="r">
                        <a:lnSpc>
                          <a:spcPts val="1785"/>
                        </a:lnSpc>
                      </a:pPr>
                      <a:r>
                        <a:rPr sz="1600" b="1" spc="-10" dirty="0">
                          <a:latin typeface="Courier New"/>
                          <a:cs typeface="Courier New"/>
                        </a:rPr>
                        <a:t>1.</a:t>
                      </a:r>
                      <a:r>
                        <a:rPr sz="1600" b="1" spc="10" dirty="0">
                          <a:latin typeface="Courier New"/>
                          <a:cs typeface="Courier New"/>
                        </a:rPr>
                        <a:t>6</a:t>
                      </a:r>
                      <a:r>
                        <a:rPr sz="1600" b="1" dirty="0">
                          <a:latin typeface="Courier New"/>
                          <a:cs typeface="Courier New"/>
                        </a:rPr>
                        <a:t>4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85"/>
                        </a:lnSpc>
                      </a:pPr>
                      <a:r>
                        <a:rPr sz="1600" b="1" spc="-5" dirty="0">
                          <a:latin typeface="Courier New"/>
                          <a:cs typeface="Courier New"/>
                        </a:rPr>
                        <a:t>1984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0650">
                        <a:lnSpc>
                          <a:spcPts val="1785"/>
                        </a:lnSpc>
                      </a:pPr>
                      <a:r>
                        <a:rPr sz="1600" b="1" dirty="0">
                          <a:latin typeface="Courier New"/>
                          <a:cs typeface="Courier New"/>
                        </a:rPr>
                        <a:t>dubious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6319">
                <a:tc>
                  <a:txBody>
                    <a:bodyPr/>
                    <a:lstStyle/>
                    <a:p>
                      <a:pPr marL="367665">
                        <a:lnSpc>
                          <a:spcPts val="1785"/>
                        </a:lnSpc>
                      </a:pPr>
                      <a:r>
                        <a:rPr sz="1600" b="1" dirty="0">
                          <a:latin typeface="Courier New"/>
                          <a:cs typeface="Courier New"/>
                        </a:rPr>
                        <a:t>4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13664" algn="r">
                        <a:lnSpc>
                          <a:spcPts val="1785"/>
                        </a:lnSpc>
                      </a:pPr>
                      <a:r>
                        <a:rPr sz="1600" b="1" spc="-10" dirty="0">
                          <a:latin typeface="Courier New"/>
                          <a:cs typeface="Courier New"/>
                        </a:rPr>
                        <a:t>2.</a:t>
                      </a:r>
                      <a:r>
                        <a:rPr sz="1600" b="1" spc="10" dirty="0">
                          <a:latin typeface="Courier New"/>
                          <a:cs typeface="Courier New"/>
                        </a:rPr>
                        <a:t>1</a:t>
                      </a:r>
                      <a:r>
                        <a:rPr sz="1600" b="1" dirty="0">
                          <a:latin typeface="Courier New"/>
                          <a:cs typeface="Courier New"/>
                        </a:rPr>
                        <a:t>3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85"/>
                        </a:lnSpc>
                      </a:pPr>
                      <a:r>
                        <a:rPr sz="1600" b="1" spc="-5" dirty="0">
                          <a:latin typeface="Courier New"/>
                          <a:cs typeface="Courier New"/>
                        </a:rPr>
                        <a:t>1984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0650">
                        <a:lnSpc>
                          <a:spcPts val="1785"/>
                        </a:lnSpc>
                      </a:pPr>
                      <a:r>
                        <a:rPr sz="1600" b="1" spc="5" dirty="0">
                          <a:latin typeface="Courier New"/>
                          <a:cs typeface="Courier New"/>
                        </a:rPr>
                        <a:t>ok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0877">
                <a:tc>
                  <a:txBody>
                    <a:bodyPr/>
                    <a:lstStyle/>
                    <a:p>
                      <a:pPr marL="354965">
                        <a:lnSpc>
                          <a:spcPts val="1600"/>
                        </a:lnSpc>
                      </a:pPr>
                      <a:r>
                        <a:rPr sz="1400" b="1" spc="-5" dirty="0">
                          <a:latin typeface="Courier New"/>
                          <a:cs typeface="Courier New"/>
                        </a:rPr>
                        <a:t>...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4931BBB5-A9C4-482E-ADB1-2A4789F31DAA}"/>
              </a:ext>
            </a:extLst>
          </p:cNvPr>
          <p:cNvSpPr txBox="1"/>
          <p:nvPr/>
        </p:nvSpPr>
        <p:spPr>
          <a:xfrm>
            <a:off x="2667000" y="3548737"/>
            <a:ext cx="12192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b="1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don’t</a:t>
            </a:r>
            <a:r>
              <a:rPr lang="en-GB" sz="2400" b="1" spc="-5" dirty="0">
                <a:latin typeface="Calibri"/>
                <a:cs typeface="Calibri"/>
              </a:rPr>
              <a:t>:</a:t>
            </a:r>
            <a:endParaRPr lang="en-GB" sz="2400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85C07F98-FECF-45B6-BEAD-166A228BD28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516" y="462881"/>
            <a:ext cx="9651684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>
                <a:solidFill>
                  <a:schemeClr val="accent1">
                    <a:lumMod val="75000"/>
                  </a:schemeClr>
                </a:solidFill>
              </a:rPr>
              <a:t>Some data</a:t>
            </a:r>
            <a:r>
              <a:rPr sz="4400" spc="-3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sz="4400" spc="-5" dirty="0">
                <a:solidFill>
                  <a:schemeClr val="accent1">
                    <a:lumMod val="75000"/>
                  </a:schemeClr>
                </a:solidFill>
              </a:rPr>
              <a:t>recommendations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09600" y="1600200"/>
            <a:ext cx="10820400" cy="5258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buSzPct val="90000"/>
              <a:tabLst>
                <a:tab pos="381000" algn="l"/>
              </a:tabLst>
            </a:pPr>
            <a:r>
              <a:rPr sz="2400" b="1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Record full dates </a:t>
            </a:r>
            <a:r>
              <a:rPr sz="2400" b="1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using </a:t>
            </a:r>
            <a:r>
              <a:rPr sz="2400" b="1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standardized ISO</a:t>
            </a:r>
            <a:r>
              <a:rPr sz="2400" b="1" spc="6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400" b="1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format</a:t>
            </a:r>
            <a:endParaRPr sz="2400" b="1" dirty="0">
              <a:latin typeface="Calibri"/>
              <a:cs typeface="Calibri"/>
            </a:endParaRPr>
          </a:p>
          <a:p>
            <a:pPr marL="894715" marR="535940" lvl="1" indent="-285750">
              <a:lnSpc>
                <a:spcPct val="116900"/>
              </a:lnSpc>
              <a:spcBef>
                <a:spcPts val="1060"/>
              </a:spcBef>
              <a:buFont typeface="Arial" panose="020B0604020202020204" pitchFamily="34" charset="0"/>
              <a:buChar char="•"/>
              <a:tabLst>
                <a:tab pos="838200" algn="l"/>
              </a:tabLst>
            </a:pPr>
            <a:r>
              <a:rPr sz="2400" spc="-5" dirty="0">
                <a:latin typeface="Calibri"/>
                <a:cs typeface="Calibri"/>
              </a:rPr>
              <a:t>For </a:t>
            </a:r>
            <a:r>
              <a:rPr sz="2400" b="1" spc="-5" dirty="0">
                <a:latin typeface="Calibri"/>
                <a:cs typeface="Calibri"/>
              </a:rPr>
              <a:t>dates use </a:t>
            </a:r>
            <a:r>
              <a:rPr sz="2400" b="1" dirty="0">
                <a:latin typeface="Calibri"/>
                <a:cs typeface="Calibri"/>
              </a:rPr>
              <a:t>YYYY-MM-DD </a:t>
            </a:r>
            <a:r>
              <a:rPr sz="2400" b="1" spc="-5" dirty="0">
                <a:latin typeface="Calibri"/>
                <a:cs typeface="Calibri"/>
              </a:rPr>
              <a:t>(promoted by </a:t>
            </a:r>
            <a:r>
              <a:rPr sz="2400" b="1" dirty="0">
                <a:latin typeface="Calibri"/>
                <a:cs typeface="Calibri"/>
              </a:rPr>
              <a:t>the </a:t>
            </a:r>
            <a:r>
              <a:rPr sz="2400" b="1" spc="-5" dirty="0">
                <a:latin typeface="Calibri"/>
                <a:cs typeface="Calibri"/>
              </a:rPr>
              <a:t>International Organization for Standardization</a:t>
            </a:r>
            <a:r>
              <a:rPr sz="2400" spc="-5" dirty="0">
                <a:latin typeface="Calibri"/>
                <a:cs typeface="Calibri"/>
              </a:rPr>
              <a:t>).  </a:t>
            </a:r>
            <a:r>
              <a:rPr sz="2400" dirty="0">
                <a:latin typeface="Calibri"/>
                <a:cs typeface="Calibri"/>
              </a:rPr>
              <a:t>Other </a:t>
            </a:r>
            <a:r>
              <a:rPr sz="2400" spc="-5" dirty="0">
                <a:latin typeface="Calibri"/>
                <a:cs typeface="Calibri"/>
              </a:rPr>
              <a:t>formats </a:t>
            </a:r>
            <a:r>
              <a:rPr lang="en-US" sz="2400" spc="-10" dirty="0">
                <a:latin typeface="Calibri"/>
                <a:cs typeface="Calibri"/>
              </a:rPr>
              <a:t>are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ambiguous</a:t>
            </a:r>
            <a:endParaRPr sz="2400" dirty="0">
              <a:latin typeface="Calibri"/>
              <a:cs typeface="Calibri"/>
            </a:endParaRPr>
          </a:p>
          <a:p>
            <a:pPr marL="894080" lvl="1" indent="-285750">
              <a:lnSpc>
                <a:spcPct val="100000"/>
              </a:lnSpc>
              <a:spcBef>
                <a:spcPts val="1370"/>
              </a:spcBef>
              <a:buFont typeface="Arial" panose="020B0604020202020204" pitchFamily="34" charset="0"/>
              <a:buChar char="•"/>
              <a:tabLst>
                <a:tab pos="838200" algn="l"/>
              </a:tabLst>
            </a:pPr>
            <a:r>
              <a:rPr sz="2400" spc="-5" dirty="0">
                <a:latin typeface="Calibri"/>
                <a:cs typeface="Calibri"/>
              </a:rPr>
              <a:t>For </a:t>
            </a:r>
            <a:r>
              <a:rPr sz="2400" dirty="0">
                <a:latin typeface="Calibri"/>
                <a:cs typeface="Calibri"/>
              </a:rPr>
              <a:t>datetime </a:t>
            </a:r>
            <a:r>
              <a:rPr sz="2400" spc="-5" dirty="0">
                <a:latin typeface="Calibri"/>
                <a:cs typeface="Calibri"/>
              </a:rPr>
              <a:t>use </a:t>
            </a:r>
            <a:r>
              <a:rPr sz="2400" b="1" spc="-5" dirty="0" err="1">
                <a:latin typeface="Calibri"/>
                <a:cs typeface="Calibri"/>
              </a:rPr>
              <a:t>hh:mm:ss</a:t>
            </a:r>
            <a:r>
              <a:rPr sz="2400" b="1" spc="-5" dirty="0">
                <a:latin typeface="Calibri"/>
                <a:cs typeface="Calibri"/>
              </a:rPr>
              <a:t> </a:t>
            </a:r>
            <a:r>
              <a:rPr lang="en-US" sz="2400" spc="-5" dirty="0">
                <a:latin typeface="Calibri"/>
                <a:cs typeface="Calibri"/>
              </a:rPr>
              <a:t>(</a:t>
            </a:r>
            <a:r>
              <a:rPr lang="en-US" sz="2400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r </a:t>
            </a:r>
            <a:r>
              <a:rPr sz="2400" spc="-5" dirty="0">
                <a:latin typeface="Calibri"/>
                <a:cs typeface="Calibri"/>
              </a:rPr>
              <a:t>use different columns for year, </a:t>
            </a:r>
            <a:r>
              <a:rPr sz="2400" dirty="0">
                <a:latin typeface="Calibri"/>
                <a:cs typeface="Calibri"/>
              </a:rPr>
              <a:t>months, </a:t>
            </a:r>
            <a:r>
              <a:rPr sz="2400" spc="-5" dirty="0">
                <a:latin typeface="Calibri"/>
                <a:cs typeface="Calibri"/>
              </a:rPr>
              <a:t>day,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time</a:t>
            </a:r>
            <a:r>
              <a:rPr lang="en-US" sz="2400" dirty="0">
                <a:latin typeface="Calibri"/>
                <a:cs typeface="Calibri"/>
              </a:rPr>
              <a:t>)</a:t>
            </a:r>
            <a:endParaRPr sz="2400" dirty="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</a:pPr>
            <a:endParaRPr sz="2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885"/>
              </a:spcBef>
              <a:buSzPct val="90000"/>
              <a:tabLst>
                <a:tab pos="381000" algn="l"/>
              </a:tabLst>
            </a:pPr>
            <a:r>
              <a:rPr sz="2400" b="1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Create </a:t>
            </a:r>
            <a:r>
              <a:rPr sz="2400" b="1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 database</a:t>
            </a:r>
            <a:r>
              <a:rPr lang="en-US" sz="2400" b="1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if needed</a:t>
            </a:r>
            <a:endParaRPr sz="2400" b="1" dirty="0">
              <a:latin typeface="Calibri"/>
              <a:cs typeface="Calibri"/>
            </a:endParaRPr>
          </a:p>
          <a:p>
            <a:pPr marL="894080" lvl="1" indent="-285750">
              <a:lnSpc>
                <a:spcPct val="100000"/>
              </a:lnSpc>
              <a:spcBef>
                <a:spcPts val="1450"/>
              </a:spcBef>
              <a:buFont typeface="Arial" panose="020B0604020202020204" pitchFamily="34" charset="0"/>
              <a:buChar char="•"/>
              <a:tabLst>
                <a:tab pos="838200" algn="l"/>
              </a:tabLst>
            </a:pPr>
            <a:r>
              <a:rPr sz="2400" spc="-5" dirty="0">
                <a:latin typeface="Calibri"/>
                <a:cs typeface="Calibri"/>
              </a:rPr>
              <a:t>Put separate information collected </a:t>
            </a:r>
            <a:r>
              <a:rPr sz="2400" spc="-10" dirty="0">
                <a:latin typeface="Calibri"/>
                <a:cs typeface="Calibri"/>
              </a:rPr>
              <a:t>at </a:t>
            </a:r>
            <a:r>
              <a:rPr sz="2400" spc="-5" dirty="0">
                <a:latin typeface="Calibri"/>
                <a:cs typeface="Calibri"/>
              </a:rPr>
              <a:t>different scales into different</a:t>
            </a:r>
            <a:r>
              <a:rPr sz="2400" spc="-10" dirty="0">
                <a:latin typeface="Calibri"/>
                <a:cs typeface="Calibri"/>
              </a:rPr>
              <a:t> files</a:t>
            </a:r>
            <a:endParaRPr sz="2400" dirty="0">
              <a:latin typeface="Calibri"/>
              <a:cs typeface="Calibri"/>
            </a:endParaRPr>
          </a:p>
          <a:p>
            <a:pPr marL="894715" marR="5080" lvl="1" indent="-285750">
              <a:lnSpc>
                <a:spcPct val="1169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838200" algn="l"/>
              </a:tabLst>
            </a:pPr>
            <a:r>
              <a:rPr sz="2400" spc="-5" dirty="0">
                <a:latin typeface="Calibri"/>
                <a:cs typeface="Calibri"/>
              </a:rPr>
              <a:t>For </a:t>
            </a:r>
            <a:r>
              <a:rPr sz="2400" dirty="0">
                <a:latin typeface="Calibri"/>
                <a:cs typeface="Calibri"/>
              </a:rPr>
              <a:t>example: One file </a:t>
            </a:r>
            <a:r>
              <a:rPr sz="2400" spc="-5" dirty="0">
                <a:latin typeface="Calibri"/>
                <a:cs typeface="Calibri"/>
              </a:rPr>
              <a:t>for SITE data (temperature, elevation). </a:t>
            </a:r>
            <a:r>
              <a:rPr sz="2400" dirty="0">
                <a:latin typeface="Calibri"/>
                <a:cs typeface="Calibri"/>
              </a:rPr>
              <a:t>Another file </a:t>
            </a:r>
            <a:r>
              <a:rPr sz="2400" spc="-5" dirty="0">
                <a:latin typeface="Calibri"/>
                <a:cs typeface="Calibri"/>
              </a:rPr>
              <a:t>for measurements of  </a:t>
            </a:r>
            <a:r>
              <a:rPr sz="2400" spc="-10" dirty="0">
                <a:latin typeface="Calibri"/>
                <a:cs typeface="Calibri"/>
              </a:rPr>
              <a:t>SPECIES </a:t>
            </a:r>
            <a:r>
              <a:rPr sz="2400" spc="-5" dirty="0">
                <a:latin typeface="Calibri"/>
                <a:cs typeface="Calibri"/>
              </a:rPr>
              <a:t>collected </a:t>
            </a:r>
            <a:r>
              <a:rPr sz="2400" spc="-10" dirty="0">
                <a:latin typeface="Calibri"/>
                <a:cs typeface="Calibri"/>
              </a:rPr>
              <a:t>at </a:t>
            </a:r>
            <a:r>
              <a:rPr sz="2400" dirty="0">
                <a:latin typeface="Calibri"/>
                <a:cs typeface="Calibri"/>
              </a:rPr>
              <a:t>those sites. Both files </a:t>
            </a:r>
            <a:r>
              <a:rPr sz="2400" spc="-5" dirty="0">
                <a:latin typeface="Calibri"/>
                <a:cs typeface="Calibri"/>
              </a:rPr>
              <a:t>contain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SITE </a:t>
            </a:r>
            <a:r>
              <a:rPr sz="2400" dirty="0">
                <a:latin typeface="Calibri"/>
                <a:cs typeface="Calibri"/>
              </a:rPr>
              <a:t>variable, </a:t>
            </a:r>
            <a:r>
              <a:rPr sz="2400" spc="-5" dirty="0">
                <a:latin typeface="Calibri"/>
                <a:cs typeface="Calibri"/>
              </a:rPr>
              <a:t>allowing data </a:t>
            </a:r>
            <a:r>
              <a:rPr sz="2400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be matched </a:t>
            </a:r>
            <a:r>
              <a:rPr lang="en-US" sz="2400" spc="-10" dirty="0">
                <a:latin typeface="Calibri"/>
                <a:cs typeface="Calibri"/>
              </a:rPr>
              <a:t>if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needed </a:t>
            </a:r>
            <a:r>
              <a:rPr sz="2400" spc="-5" dirty="0">
                <a:latin typeface="Calibri"/>
                <a:cs typeface="Calibri"/>
              </a:rPr>
              <a:t>(using </a:t>
            </a:r>
            <a:r>
              <a:rPr sz="2400" spc="-10" dirty="0">
                <a:latin typeface="Courier New"/>
                <a:cs typeface="Courier New"/>
              </a:rPr>
              <a:t>match</a:t>
            </a:r>
            <a:r>
              <a:rPr sz="2400" spc="-680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alibri"/>
                <a:cs typeface="Calibri"/>
              </a:rPr>
              <a:t>command </a:t>
            </a:r>
            <a:r>
              <a:rPr sz="2400" dirty="0">
                <a:latin typeface="Calibri"/>
                <a:cs typeface="Calibri"/>
              </a:rPr>
              <a:t>in R).</a:t>
            </a:r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62BC7606-8216-4C13-8670-B12D8ABCEDA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516" y="698881"/>
            <a:ext cx="9651684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>
                <a:solidFill>
                  <a:schemeClr val="accent1">
                    <a:lumMod val="75000"/>
                  </a:schemeClr>
                </a:solidFill>
              </a:rPr>
              <a:t>Some data</a:t>
            </a:r>
            <a:r>
              <a:rPr sz="4400" spc="-3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sz="4400" spc="-5" dirty="0">
                <a:solidFill>
                  <a:schemeClr val="accent1">
                    <a:lumMod val="75000"/>
                  </a:schemeClr>
                </a:solidFill>
              </a:rPr>
              <a:t>recommendations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714451" y="1600200"/>
            <a:ext cx="10210800" cy="349044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buSzPct val="90000"/>
              <a:tabLst>
                <a:tab pos="381000" algn="l"/>
              </a:tabLst>
            </a:pPr>
            <a:r>
              <a:rPr sz="2400" b="1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Maintain </a:t>
            </a:r>
            <a:r>
              <a:rPr sz="2400" b="1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effective metadata (data </a:t>
            </a:r>
            <a:r>
              <a:rPr sz="2400" b="1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about </a:t>
            </a:r>
            <a:r>
              <a:rPr sz="2400" b="1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the</a:t>
            </a:r>
            <a:r>
              <a:rPr sz="2400" b="1" spc="2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400" b="1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data)</a:t>
            </a:r>
            <a:r>
              <a:rPr lang="en-GB" sz="2400" b="1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, i.e. a DATA DICTIONARY</a:t>
            </a:r>
            <a:endParaRPr sz="2400" b="1" dirty="0">
              <a:latin typeface="Calibri"/>
              <a:cs typeface="Calibri"/>
            </a:endParaRPr>
          </a:p>
          <a:p>
            <a:pPr marL="723265" marR="68580" lvl="1" indent="-342900">
              <a:lnSpc>
                <a:spcPct val="116900"/>
              </a:lnSpc>
              <a:spcBef>
                <a:spcPts val="1060"/>
              </a:spcBef>
              <a:buFont typeface="Arial" panose="020B0604020202020204" pitchFamily="34" charset="0"/>
              <a:buChar char="•"/>
              <a:tabLst>
                <a:tab pos="609600" algn="l"/>
              </a:tabLst>
            </a:pPr>
            <a:endParaRPr lang="en-US" sz="2400" spc="-5" dirty="0">
              <a:latin typeface="Calibri"/>
              <a:cs typeface="Calibri"/>
            </a:endParaRPr>
          </a:p>
          <a:p>
            <a:pPr marL="723265" marR="68580" lvl="1" indent="-342900">
              <a:lnSpc>
                <a:spcPct val="116900"/>
              </a:lnSpc>
              <a:spcBef>
                <a:spcPts val="1060"/>
              </a:spcBef>
              <a:buFont typeface="Arial" panose="020B0604020202020204" pitchFamily="34" charset="0"/>
              <a:buChar char="•"/>
              <a:tabLst>
                <a:tab pos="609600" algn="l"/>
              </a:tabLst>
            </a:pPr>
            <a:r>
              <a:rPr sz="2400" spc="-5" dirty="0">
                <a:latin typeface="Calibri"/>
                <a:cs typeface="Calibri"/>
              </a:rPr>
              <a:t>Ten years from now </a:t>
            </a:r>
            <a:r>
              <a:rPr sz="2400" dirty="0">
                <a:latin typeface="Calibri"/>
                <a:cs typeface="Calibri"/>
              </a:rPr>
              <a:t>you </a:t>
            </a:r>
            <a:r>
              <a:rPr sz="2400" spc="-5" dirty="0">
                <a:latin typeface="Calibri"/>
                <a:cs typeface="Calibri"/>
              </a:rPr>
              <a:t>won’t </a:t>
            </a:r>
            <a:r>
              <a:rPr sz="2400" spc="5" dirty="0">
                <a:latin typeface="Calibri"/>
                <a:cs typeface="Calibri"/>
              </a:rPr>
              <a:t>remember </a:t>
            </a:r>
            <a:r>
              <a:rPr sz="2400" spc="-10" dirty="0">
                <a:latin typeface="Calibri"/>
                <a:cs typeface="Calibri"/>
              </a:rPr>
              <a:t>what </a:t>
            </a:r>
            <a:r>
              <a:rPr sz="2400" dirty="0">
                <a:latin typeface="Calibri"/>
                <a:cs typeface="Calibri"/>
              </a:rPr>
              <a:t>the site looked </a:t>
            </a:r>
            <a:r>
              <a:rPr sz="2400" spc="-5" dirty="0">
                <a:latin typeface="Calibri"/>
                <a:cs typeface="Calibri"/>
              </a:rPr>
              <a:t>like, which sample </a:t>
            </a:r>
            <a:r>
              <a:rPr sz="2400" dirty="0">
                <a:latin typeface="Calibri"/>
                <a:cs typeface="Calibri"/>
              </a:rPr>
              <a:t>you left </a:t>
            </a:r>
            <a:r>
              <a:rPr sz="2400" spc="-5" dirty="0">
                <a:latin typeface="Calibri"/>
                <a:cs typeface="Calibri"/>
              </a:rPr>
              <a:t>out of </a:t>
            </a:r>
            <a:r>
              <a:rPr sz="2400" spc="-10" dirty="0">
                <a:latin typeface="Calibri"/>
                <a:cs typeface="Calibri"/>
              </a:rPr>
              <a:t>the  </a:t>
            </a:r>
            <a:r>
              <a:rPr sz="2400" spc="-5" dirty="0">
                <a:latin typeface="Calibri"/>
                <a:cs typeface="Calibri"/>
              </a:rPr>
              <a:t>analysis, or how </a:t>
            </a:r>
            <a:r>
              <a:rPr sz="2400" dirty="0">
                <a:latin typeface="Calibri"/>
                <a:cs typeface="Calibri"/>
              </a:rPr>
              <a:t>you </a:t>
            </a:r>
            <a:r>
              <a:rPr sz="2400" spc="-5" dirty="0">
                <a:latin typeface="Calibri"/>
                <a:cs typeface="Calibri"/>
              </a:rPr>
              <a:t>assigned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5" dirty="0">
                <a:latin typeface="Calibri"/>
                <a:cs typeface="Calibri"/>
              </a:rPr>
              <a:t>single </a:t>
            </a:r>
            <a:r>
              <a:rPr sz="2400" spc="-5" dirty="0">
                <a:latin typeface="Calibri"/>
                <a:cs typeface="Calibri"/>
              </a:rPr>
              <a:t>value for “depth” of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9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pond.</a:t>
            </a:r>
            <a:endParaRPr sz="2400" dirty="0">
              <a:latin typeface="Calibri"/>
              <a:cs typeface="Calibri"/>
            </a:endParaRPr>
          </a:p>
          <a:p>
            <a:pPr marL="723265" lvl="1" indent="-342900">
              <a:lnSpc>
                <a:spcPct val="100000"/>
              </a:lnSpc>
              <a:spcBef>
                <a:spcPts val="1370"/>
              </a:spcBef>
              <a:buFont typeface="Arial" panose="020B0604020202020204" pitchFamily="34" charset="0"/>
              <a:buChar char="•"/>
              <a:tabLst>
                <a:tab pos="609600" algn="l"/>
              </a:tabLst>
            </a:pPr>
            <a:r>
              <a:rPr sz="2400" b="1" spc="-5" dirty="0">
                <a:latin typeface="Calibri"/>
                <a:cs typeface="Calibri"/>
              </a:rPr>
              <a:t>Record </a:t>
            </a:r>
            <a:r>
              <a:rPr sz="2400" b="1" spc="-10" dirty="0">
                <a:latin typeface="Calibri"/>
                <a:cs typeface="Calibri"/>
              </a:rPr>
              <a:t>why </a:t>
            </a:r>
            <a:r>
              <a:rPr sz="2400" b="1" dirty="0">
                <a:latin typeface="Calibri"/>
                <a:cs typeface="Calibri"/>
              </a:rPr>
              <a:t>you </a:t>
            </a:r>
            <a:r>
              <a:rPr sz="2400" b="1" spc="-5" dirty="0">
                <a:latin typeface="Calibri"/>
                <a:cs typeface="Calibri"/>
              </a:rPr>
              <a:t>collected </a:t>
            </a:r>
            <a:r>
              <a:rPr sz="2400" b="1" dirty="0">
                <a:latin typeface="Calibri"/>
                <a:cs typeface="Calibri"/>
              </a:rPr>
              <a:t>the</a:t>
            </a:r>
            <a:r>
              <a:rPr sz="2400" b="1" spc="-5" dirty="0">
                <a:latin typeface="Calibri"/>
                <a:cs typeface="Calibri"/>
              </a:rPr>
              <a:t> data</a:t>
            </a:r>
            <a:r>
              <a:rPr sz="2400" spc="-5" dirty="0">
                <a:latin typeface="Calibri"/>
                <a:cs typeface="Calibri"/>
              </a:rPr>
              <a:t>.</a:t>
            </a:r>
            <a:endParaRPr sz="2400" dirty="0">
              <a:latin typeface="Calibri"/>
              <a:cs typeface="Calibri"/>
            </a:endParaRPr>
          </a:p>
          <a:p>
            <a:pPr marL="723265" lvl="1" indent="-342900">
              <a:lnSpc>
                <a:spcPct val="100000"/>
              </a:lnSpc>
              <a:spcBef>
                <a:spcPts val="1390"/>
              </a:spcBef>
              <a:buFont typeface="Arial" panose="020B0604020202020204" pitchFamily="34" charset="0"/>
              <a:buChar char="•"/>
              <a:tabLst>
                <a:tab pos="609600" algn="l"/>
              </a:tabLst>
            </a:pPr>
            <a:r>
              <a:rPr sz="2400" b="1" dirty="0">
                <a:latin typeface="Calibri"/>
                <a:cs typeface="Calibri"/>
              </a:rPr>
              <a:t>Write </a:t>
            </a:r>
            <a:r>
              <a:rPr sz="2400" b="1" spc="-5" dirty="0">
                <a:latin typeface="Calibri"/>
                <a:cs typeface="Calibri"/>
              </a:rPr>
              <a:t>down details of</a:t>
            </a:r>
            <a:r>
              <a:rPr sz="2400" b="1" spc="-3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methods</a:t>
            </a:r>
            <a:r>
              <a:rPr sz="2400" spc="-5" dirty="0">
                <a:latin typeface="Calibri"/>
                <a:cs typeface="Calibri"/>
              </a:rPr>
              <a:t>.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9EAF92-387E-4F12-ABF9-652DA0FFE734}"/>
              </a:ext>
            </a:extLst>
          </p:cNvPr>
          <p:cNvSpPr txBox="1"/>
          <p:nvPr/>
        </p:nvSpPr>
        <p:spPr>
          <a:xfrm>
            <a:off x="1257300" y="6248400"/>
            <a:ext cx="9372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Fegraus</a:t>
            </a:r>
            <a:r>
              <a:rPr lang="en-GB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E.H., </a:t>
            </a:r>
            <a:r>
              <a:rPr lang="en-GB" sz="14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Andelman</a:t>
            </a:r>
            <a:r>
              <a:rPr lang="en-GB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S., Jones, M.B. and </a:t>
            </a:r>
            <a:r>
              <a:rPr lang="en-GB" sz="14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Schildhauer</a:t>
            </a:r>
            <a:r>
              <a:rPr lang="en-GB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M., 2005. Maximizing the value of ecological data with structured metadata: an introduction to ecological metadata language (EML) and principles for metadata creation.</a:t>
            </a:r>
            <a:endParaRPr lang="en-GB" sz="1400" dirty="0"/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1F4ACAE3-8FDF-43B2-A2D0-94BFDB24F0C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516" y="698881"/>
            <a:ext cx="9651684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>
                <a:solidFill>
                  <a:schemeClr val="accent1">
                    <a:lumMod val="75000"/>
                  </a:schemeClr>
                </a:solidFill>
              </a:rPr>
              <a:t>Some data</a:t>
            </a:r>
            <a:r>
              <a:rPr sz="4400" spc="-3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sz="4400" spc="-5" dirty="0">
                <a:solidFill>
                  <a:schemeClr val="accent1">
                    <a:lumMod val="75000"/>
                  </a:schemeClr>
                </a:solidFill>
              </a:rPr>
              <a:t>recommendations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85800" y="1676400"/>
            <a:ext cx="10210800" cy="328525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buSzPct val="90000"/>
              <a:tabLst>
                <a:tab pos="381000" algn="l"/>
              </a:tabLst>
            </a:pPr>
            <a:r>
              <a:rPr sz="2400" b="1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Maintain </a:t>
            </a:r>
            <a:r>
              <a:rPr sz="2400" b="1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effective metadata (data </a:t>
            </a:r>
            <a:r>
              <a:rPr sz="2400" b="1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about </a:t>
            </a:r>
            <a:r>
              <a:rPr sz="2400" b="1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the</a:t>
            </a:r>
            <a:r>
              <a:rPr sz="2400" b="1" spc="2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400" b="1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data)</a:t>
            </a:r>
            <a:r>
              <a:rPr lang="en-GB" sz="2400" b="1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, i.e. a DATA DICTIONARY</a:t>
            </a:r>
            <a:endParaRPr sz="2400" b="1" dirty="0">
              <a:latin typeface="Calibri"/>
              <a:cs typeface="Calibri"/>
            </a:endParaRPr>
          </a:p>
          <a:p>
            <a:pPr marL="723265" marR="5080" lvl="1" indent="-342900">
              <a:lnSpc>
                <a:spcPct val="1169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609600" algn="l"/>
              </a:tabLst>
            </a:pPr>
            <a:endParaRPr lang="en-US" sz="2400" spc="-5" dirty="0">
              <a:latin typeface="Calibri"/>
              <a:cs typeface="Calibri"/>
            </a:endParaRPr>
          </a:p>
          <a:p>
            <a:pPr marL="723265" marR="5080" lvl="1" indent="-342900">
              <a:lnSpc>
                <a:spcPct val="1169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609600" algn="l"/>
              </a:tabLst>
            </a:pPr>
            <a:r>
              <a:rPr sz="2400" spc="-5" dirty="0">
                <a:latin typeface="Calibri"/>
                <a:cs typeface="Calibri"/>
              </a:rPr>
              <a:t>Include names of all </a:t>
            </a:r>
            <a:r>
              <a:rPr sz="2400" dirty="0">
                <a:latin typeface="Calibri"/>
                <a:cs typeface="Calibri"/>
              </a:rPr>
              <a:t>files </a:t>
            </a:r>
            <a:r>
              <a:rPr sz="2400" spc="-10" dirty="0">
                <a:latin typeface="Calibri"/>
                <a:cs typeface="Calibri"/>
              </a:rPr>
              <a:t>associated </a:t>
            </a:r>
            <a:r>
              <a:rPr sz="2400" spc="-5" dirty="0">
                <a:latin typeface="Calibri"/>
                <a:cs typeface="Calibri"/>
              </a:rPr>
              <a:t>with the study, definitions for data </a:t>
            </a:r>
            <a:r>
              <a:rPr sz="2400" spc="-10" dirty="0">
                <a:latin typeface="Calibri"/>
                <a:cs typeface="Calibri"/>
              </a:rPr>
              <a:t>and </a:t>
            </a:r>
            <a:r>
              <a:rPr sz="2400" dirty="0">
                <a:latin typeface="Calibri"/>
                <a:cs typeface="Calibri"/>
              </a:rPr>
              <a:t>treatment </a:t>
            </a:r>
            <a:r>
              <a:rPr sz="2400" spc="-5" dirty="0">
                <a:latin typeface="Calibri"/>
                <a:cs typeface="Calibri"/>
              </a:rPr>
              <a:t>codes, missing  value codes, definitions, unit of measurement for </a:t>
            </a:r>
            <a:r>
              <a:rPr sz="2400" spc="-10" dirty="0">
                <a:latin typeface="Calibri"/>
                <a:cs typeface="Calibri"/>
              </a:rPr>
              <a:t>each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variable.</a:t>
            </a:r>
            <a:endParaRPr sz="2400" dirty="0">
              <a:latin typeface="Calibri"/>
              <a:cs typeface="Calibri"/>
            </a:endParaRPr>
          </a:p>
          <a:p>
            <a:pPr marL="723265" lvl="1" indent="-342900">
              <a:lnSpc>
                <a:spcPct val="100000"/>
              </a:lnSpc>
              <a:spcBef>
                <a:spcPts val="1370"/>
              </a:spcBef>
              <a:buFont typeface="Arial" panose="020B0604020202020204" pitchFamily="34" charset="0"/>
              <a:buChar char="•"/>
              <a:tabLst>
                <a:tab pos="609600" algn="l"/>
              </a:tabLst>
            </a:pPr>
            <a:r>
              <a:rPr sz="2400" spc="-5" dirty="0">
                <a:latin typeface="Calibri"/>
                <a:cs typeface="Calibri"/>
              </a:rPr>
              <a:t>Consider using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5" dirty="0">
                <a:latin typeface="Calibri"/>
                <a:cs typeface="Calibri"/>
              </a:rPr>
              <a:t>metadata </a:t>
            </a:r>
            <a:r>
              <a:rPr sz="2400" dirty="0">
                <a:latin typeface="Calibri"/>
                <a:cs typeface="Calibri"/>
              </a:rPr>
              <a:t>standard </a:t>
            </a:r>
            <a:r>
              <a:rPr sz="2400" spc="-10" dirty="0">
                <a:latin typeface="Calibri"/>
                <a:cs typeface="Calibri"/>
              </a:rPr>
              <a:t>such as </a:t>
            </a:r>
            <a:r>
              <a:rPr sz="2400" spc="-5" dirty="0">
                <a:latin typeface="Calibri"/>
                <a:cs typeface="Calibri"/>
              </a:rPr>
              <a:t>Ecological Metadata </a:t>
            </a:r>
            <a:r>
              <a:rPr sz="2400" dirty="0">
                <a:latin typeface="Calibri"/>
                <a:cs typeface="Calibri"/>
              </a:rPr>
              <a:t>Language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(EML).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9EAF92-387E-4F12-ABF9-652DA0FFE734}"/>
              </a:ext>
            </a:extLst>
          </p:cNvPr>
          <p:cNvSpPr txBox="1"/>
          <p:nvPr/>
        </p:nvSpPr>
        <p:spPr>
          <a:xfrm>
            <a:off x="1257300" y="6248400"/>
            <a:ext cx="9372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Fegraus</a:t>
            </a:r>
            <a:r>
              <a:rPr lang="en-GB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E.H., </a:t>
            </a:r>
            <a:r>
              <a:rPr lang="en-GB" sz="14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Andelman</a:t>
            </a:r>
            <a:r>
              <a:rPr lang="en-GB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S., Jones, M.B. and </a:t>
            </a:r>
            <a:r>
              <a:rPr lang="en-GB" sz="14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Schildhauer</a:t>
            </a:r>
            <a:r>
              <a:rPr lang="en-GB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M., 2005. Maximizing the value of ecological data with structured metadata: an introduction to ecological metadata language (EML) and principles for metadata creation.</a:t>
            </a:r>
            <a:endParaRPr lang="en-GB" sz="1400" dirty="0"/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C548A32C-6AAF-4328-BF7E-B88E54B467D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516" y="698881"/>
            <a:ext cx="9651684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>
                <a:solidFill>
                  <a:schemeClr val="accent1">
                    <a:lumMod val="75000"/>
                  </a:schemeClr>
                </a:solidFill>
              </a:rPr>
              <a:t>Some data</a:t>
            </a:r>
            <a:r>
              <a:rPr sz="4400" spc="-3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sz="4400" spc="-5" dirty="0">
                <a:solidFill>
                  <a:schemeClr val="accent1">
                    <a:lumMod val="75000"/>
                  </a:schemeClr>
                </a:solidFill>
              </a:rPr>
              <a:t>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1081896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838200" y="1752600"/>
            <a:ext cx="10002520" cy="3789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lvl="1">
              <a:lnSpc>
                <a:spcPct val="100000"/>
              </a:lnSpc>
            </a:pPr>
            <a:endParaRPr sz="2800" dirty="0">
              <a:latin typeface="Calibri"/>
              <a:cs typeface="Calibri"/>
            </a:endParaRPr>
          </a:p>
          <a:p>
            <a:pPr lvl="3">
              <a:spcBef>
                <a:spcPts val="45"/>
              </a:spcBef>
              <a:buFont typeface="Calibri"/>
              <a:buAutoNum type="alphaLcPeriod"/>
            </a:pPr>
            <a:endParaRPr sz="2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buSzPct val="90000"/>
              <a:tabLst>
                <a:tab pos="381000" algn="l"/>
              </a:tabLst>
            </a:pPr>
            <a:r>
              <a:rPr sz="2800" b="1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Deposit </a:t>
            </a:r>
            <a:r>
              <a:rPr sz="2800" b="1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your data when you publish it </a:t>
            </a:r>
            <a:endParaRPr lang="en-US" sz="2800" b="1" spc="-5" dirty="0">
              <a:uFill>
                <a:solidFill>
                  <a:srgbClr val="000000"/>
                </a:solidFill>
              </a:uFill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buSzPct val="90000"/>
              <a:tabLst>
                <a:tab pos="381000" algn="l"/>
              </a:tabLst>
            </a:pPr>
            <a:r>
              <a:rPr sz="2800" b="1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(and even if you don’t</a:t>
            </a:r>
            <a:r>
              <a:rPr sz="2800" b="1" spc="10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800" b="1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publish)</a:t>
            </a:r>
            <a:endParaRPr lang="en-US" sz="2800" b="1" dirty="0">
              <a:uFill>
                <a:solidFill>
                  <a:srgbClr val="000000"/>
                </a:solidFill>
              </a:uFill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buSzPct val="90000"/>
              <a:tabLst>
                <a:tab pos="381000" algn="l"/>
              </a:tabLst>
            </a:pPr>
            <a:endParaRPr sz="2800" b="1" dirty="0">
              <a:latin typeface="Calibri"/>
              <a:cs typeface="Calibri"/>
            </a:endParaRPr>
          </a:p>
          <a:p>
            <a:pPr marL="608965" marR="1800225" indent="-228600">
              <a:lnSpc>
                <a:spcPct val="116900"/>
              </a:lnSpc>
              <a:spcBef>
                <a:spcPts val="1060"/>
              </a:spcBef>
            </a:pPr>
            <a:r>
              <a:rPr sz="2800" spc="-5" dirty="0">
                <a:latin typeface="Calibri"/>
                <a:cs typeface="Calibri"/>
              </a:rPr>
              <a:t>Online data </a:t>
            </a:r>
            <a:r>
              <a:rPr sz="2800" dirty="0">
                <a:latin typeface="Calibri"/>
                <a:cs typeface="Calibri"/>
              </a:rPr>
              <a:t>archives, e.g., </a:t>
            </a:r>
            <a:r>
              <a:rPr sz="2800" spc="-5" dirty="0">
                <a:latin typeface="Calibri"/>
                <a:cs typeface="Calibri"/>
              </a:rPr>
              <a:t>Dryad (</a:t>
            </a:r>
            <a:r>
              <a:rPr sz="28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http://datadryad.org/repo</a:t>
            </a:r>
            <a:r>
              <a:rPr sz="2800" spc="-5" dirty="0">
                <a:latin typeface="Calibri"/>
                <a:cs typeface="Calibri"/>
              </a:rPr>
              <a:t>), Ecological </a:t>
            </a:r>
            <a:r>
              <a:rPr sz="2800" dirty="0">
                <a:latin typeface="Calibri"/>
                <a:cs typeface="Calibri"/>
              </a:rPr>
              <a:t>Archives, </a:t>
            </a:r>
            <a:r>
              <a:rPr sz="2800" u="heavy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3"/>
              </a:rPr>
              <a:t> </a:t>
            </a:r>
            <a:r>
              <a:rPr sz="28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3"/>
              </a:rPr>
              <a:t>http://esapubs.org/archive/</a:t>
            </a:r>
            <a:r>
              <a:rPr sz="2800" spc="-5" dirty="0">
                <a:latin typeface="Calibri"/>
                <a:cs typeface="Calibri"/>
              </a:rPr>
              <a:t>,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Genbank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F36BC28E-ECB5-4EF2-8E05-7AF49145373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516" y="698881"/>
            <a:ext cx="9651684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>
                <a:solidFill>
                  <a:schemeClr val="accent1">
                    <a:lumMod val="75000"/>
                  </a:schemeClr>
                </a:solidFill>
              </a:rPr>
              <a:t>Some data</a:t>
            </a:r>
            <a:r>
              <a:rPr sz="4400" spc="-3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sz="4400" spc="-5" dirty="0">
                <a:solidFill>
                  <a:schemeClr val="accent1">
                    <a:lumMod val="75000"/>
                  </a:schemeClr>
                </a:solidFill>
              </a:rPr>
              <a:t>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15157113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5BFA9AF9-96FC-4D7E-B127-6150C839E989}"/>
              </a:ext>
            </a:extLst>
          </p:cNvPr>
          <p:cNvSpPr txBox="1">
            <a:spLocks/>
          </p:cNvSpPr>
          <p:nvPr/>
        </p:nvSpPr>
        <p:spPr>
          <a:xfrm>
            <a:off x="711516" y="698881"/>
            <a:ext cx="9651684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GB" sz="4400" kern="0">
                <a:solidFill>
                  <a:schemeClr val="accent1">
                    <a:lumMod val="75000"/>
                  </a:schemeClr>
                </a:solidFill>
              </a:rPr>
              <a:t>Some data</a:t>
            </a:r>
            <a:r>
              <a:rPr lang="en-GB" sz="4400" kern="0" spc="-3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GB" sz="4400" kern="0" spc="-5">
                <a:solidFill>
                  <a:schemeClr val="accent1">
                    <a:lumMod val="75000"/>
                  </a:schemeClr>
                </a:solidFill>
              </a:rPr>
              <a:t>recommendations</a:t>
            </a:r>
            <a:endParaRPr lang="en-GB" sz="4400" kern="0" spc="-5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D086A9-396E-4BEF-A52A-28806F179553}"/>
              </a:ext>
            </a:extLst>
          </p:cNvPr>
          <p:cNvSpPr txBox="1"/>
          <p:nvPr/>
        </p:nvSpPr>
        <p:spPr>
          <a:xfrm>
            <a:off x="1600200" y="2286000"/>
            <a:ext cx="8458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All of these best-practice guidelines adhere to the principles of </a:t>
            </a:r>
            <a:r>
              <a:rPr lang="en-US" sz="2800" b="1" dirty="0"/>
              <a:t>Tidy Data</a:t>
            </a:r>
            <a:r>
              <a:rPr lang="en-US" sz="2800" dirty="0"/>
              <a:t>!</a:t>
            </a:r>
            <a:endParaRPr lang="en-GB" sz="2800" dirty="0"/>
          </a:p>
        </p:txBody>
      </p:sp>
      <p:pic>
        <p:nvPicPr>
          <p:cNvPr id="1026" name="Picture 2" descr=" ">
            <a:extLst>
              <a:ext uri="{FF2B5EF4-FFF2-40B4-BE49-F238E27FC236}">
                <a16:creationId xmlns:a16="http://schemas.microsoft.com/office/drawing/2014/main" id="{355B7703-9214-4F84-B8B9-BFDEA1E2FE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3581400"/>
            <a:ext cx="2476500" cy="3695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7ECAC71-F75B-4B7F-A3CB-5AA122CAA893}"/>
              </a:ext>
            </a:extLst>
          </p:cNvPr>
          <p:cNvSpPr txBox="1"/>
          <p:nvPr/>
        </p:nvSpPr>
        <p:spPr>
          <a:xfrm>
            <a:off x="5257800" y="3622563"/>
            <a:ext cx="4655955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Data should be tidy (like your room)</a:t>
            </a:r>
          </a:p>
          <a:p>
            <a:endParaRPr lang="en-US" sz="2400" dirty="0"/>
          </a:p>
          <a:p>
            <a:r>
              <a:rPr lang="en-US" sz="2400" dirty="0"/>
              <a:t>-Each variable in a column</a:t>
            </a:r>
          </a:p>
          <a:p>
            <a:endParaRPr lang="en-US" sz="2400" dirty="0"/>
          </a:p>
          <a:p>
            <a:r>
              <a:rPr lang="en-US" sz="2400" dirty="0"/>
              <a:t>-Each observation in a row</a:t>
            </a:r>
          </a:p>
          <a:p>
            <a:endParaRPr lang="en-US" sz="2400" dirty="0"/>
          </a:p>
          <a:p>
            <a:r>
              <a:rPr lang="en-US" sz="2400" dirty="0"/>
              <a:t>-Data dictionary</a:t>
            </a:r>
          </a:p>
          <a:p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776511-0DD1-49D5-AF3C-1CC5B0AA8D32}"/>
              </a:ext>
            </a:extLst>
          </p:cNvPr>
          <p:cNvSpPr txBox="1"/>
          <p:nvPr/>
        </p:nvSpPr>
        <p:spPr>
          <a:xfrm>
            <a:off x="4447309" y="6704187"/>
            <a:ext cx="5943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hlinkClick r:id="rId3"/>
              </a:rPr>
              <a:t>https://dsgarage.netlify.app/bootcamp/1.4-m1-data-frames/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937426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1517" y="698881"/>
            <a:ext cx="10566083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>
                <a:solidFill>
                  <a:schemeClr val="accent1">
                    <a:lumMod val="75000"/>
                  </a:schemeClr>
                </a:solidFill>
              </a:rPr>
              <a:t>Finding </a:t>
            </a:r>
            <a:r>
              <a:rPr sz="4400" spc="-10" dirty="0">
                <a:solidFill>
                  <a:schemeClr val="accent1">
                    <a:lumMod val="75000"/>
                  </a:schemeClr>
                </a:solidFill>
              </a:rPr>
              <a:t>data </a:t>
            </a:r>
            <a:r>
              <a:rPr sz="4400" dirty="0">
                <a:solidFill>
                  <a:schemeClr val="accent1">
                    <a:lumMod val="75000"/>
                  </a:schemeClr>
                </a:solidFill>
              </a:rPr>
              <a:t>(besides </a:t>
            </a:r>
            <a:r>
              <a:rPr sz="4400" spc="-5" dirty="0">
                <a:solidFill>
                  <a:schemeClr val="accent1">
                    <a:lumMod val="75000"/>
                  </a:schemeClr>
                </a:solidFill>
              </a:rPr>
              <a:t>collecting </a:t>
            </a:r>
            <a:r>
              <a:rPr sz="4400" dirty="0">
                <a:solidFill>
                  <a:schemeClr val="accent1">
                    <a:lumMod val="75000"/>
                  </a:schemeClr>
                </a:solidFill>
              </a:rPr>
              <a:t>your</a:t>
            </a:r>
            <a:r>
              <a:rPr sz="4400" spc="-65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sz="4400" dirty="0">
                <a:solidFill>
                  <a:schemeClr val="accent1">
                    <a:lumMod val="75000"/>
                  </a:schemeClr>
                </a:solidFill>
              </a:rPr>
              <a:t>own)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38200" y="1752600"/>
            <a:ext cx="9941560" cy="452136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sz="2400" dirty="0">
                <a:latin typeface="Calibri"/>
                <a:cs typeface="Calibri"/>
              </a:rPr>
              <a:t>I </a:t>
            </a:r>
            <a:r>
              <a:rPr lang="en-GB" sz="2400" spc="-5" dirty="0">
                <a:latin typeface="Calibri"/>
                <a:cs typeface="Calibri"/>
              </a:rPr>
              <a:t>borrowed</a:t>
            </a:r>
            <a:r>
              <a:rPr sz="2400" spc="-5" dirty="0">
                <a:latin typeface="Calibri"/>
                <a:cs typeface="Calibri"/>
              </a:rPr>
              <a:t> the lizard data from </a:t>
            </a:r>
            <a:r>
              <a:rPr sz="2400" dirty="0">
                <a:latin typeface="Calibri"/>
                <a:cs typeface="Calibri"/>
              </a:rPr>
              <a:t>a scatter plot in the </a:t>
            </a:r>
            <a:r>
              <a:rPr sz="2400" spc="-5" dirty="0">
                <a:latin typeface="Calibri"/>
                <a:cs typeface="Calibri"/>
              </a:rPr>
              <a:t>original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article.</a:t>
            </a:r>
          </a:p>
          <a:p>
            <a:pPr marL="355600" marR="5080" indent="-342900">
              <a:lnSpc>
                <a:spcPct val="117000"/>
              </a:lnSpc>
              <a:spcBef>
                <a:spcPts val="1095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sz="2400" spc="-5" dirty="0">
                <a:latin typeface="Calibri"/>
                <a:cs typeface="Calibri"/>
              </a:rPr>
              <a:t>There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-5" dirty="0">
                <a:latin typeface="Calibri"/>
                <a:cs typeface="Calibri"/>
              </a:rPr>
              <a:t>no copyright on published data, which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-5" dirty="0">
                <a:latin typeface="Calibri"/>
                <a:cs typeface="Calibri"/>
              </a:rPr>
              <a:t>useful when </a:t>
            </a:r>
            <a:r>
              <a:rPr sz="2400" dirty="0">
                <a:latin typeface="Calibri"/>
                <a:cs typeface="Calibri"/>
              </a:rPr>
              <a:t>you need </a:t>
            </a:r>
            <a:r>
              <a:rPr sz="2400" spc="-10" dirty="0">
                <a:latin typeface="Calibri"/>
                <a:cs typeface="Calibri"/>
              </a:rPr>
              <a:t>an </a:t>
            </a:r>
            <a:r>
              <a:rPr sz="2400" dirty="0">
                <a:latin typeface="Calibri"/>
                <a:cs typeface="Calibri"/>
              </a:rPr>
              <a:t>example </a:t>
            </a:r>
            <a:r>
              <a:rPr sz="2400" spc="-5" dirty="0">
                <a:latin typeface="Calibri"/>
                <a:cs typeface="Calibri"/>
              </a:rPr>
              <a:t>or are carrying out </a:t>
            </a:r>
            <a:r>
              <a:rPr sz="2400" dirty="0">
                <a:latin typeface="Calibri"/>
                <a:cs typeface="Calibri"/>
              </a:rPr>
              <a:t>a  </a:t>
            </a:r>
            <a:r>
              <a:rPr sz="2400" spc="-5" dirty="0">
                <a:latin typeface="Calibri"/>
                <a:cs typeface="Calibri"/>
              </a:rPr>
              <a:t>meta-analysis.</a:t>
            </a:r>
            <a:endParaRPr sz="24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465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sz="2400" spc="-10" dirty="0">
                <a:latin typeface="Calibri"/>
                <a:cs typeface="Calibri"/>
              </a:rPr>
              <a:t>Graphics </a:t>
            </a:r>
            <a:r>
              <a:rPr sz="2400" dirty="0">
                <a:latin typeface="Calibri"/>
                <a:cs typeface="Calibri"/>
              </a:rPr>
              <a:t>tool:</a:t>
            </a:r>
            <a:r>
              <a:rPr sz="2400" spc="-1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4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http://www.datathief.org/</a:t>
            </a:r>
            <a:endParaRPr sz="2400" dirty="0">
              <a:latin typeface="Calibri"/>
              <a:cs typeface="Calibri"/>
            </a:endParaRPr>
          </a:p>
          <a:p>
            <a:pPr marL="355600" marR="1163320" indent="-342900">
              <a:lnSpc>
                <a:spcPct val="116900"/>
              </a:lnSpc>
              <a:spcBef>
                <a:spcPts val="1105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sz="2400" spc="-5" dirty="0">
                <a:latin typeface="Calibri"/>
                <a:cs typeface="Calibri"/>
              </a:rPr>
              <a:t>Online data </a:t>
            </a:r>
            <a:r>
              <a:rPr sz="2400" dirty="0">
                <a:latin typeface="Calibri"/>
                <a:cs typeface="Calibri"/>
              </a:rPr>
              <a:t>archives, e.g., </a:t>
            </a:r>
            <a:r>
              <a:rPr sz="2400" spc="-5" dirty="0">
                <a:latin typeface="Calibri"/>
                <a:cs typeface="Calibri"/>
              </a:rPr>
              <a:t>Ecological </a:t>
            </a:r>
            <a:r>
              <a:rPr sz="2400" dirty="0">
                <a:latin typeface="Calibri"/>
                <a:cs typeface="Calibri"/>
              </a:rPr>
              <a:t>Archives,</a:t>
            </a:r>
            <a:r>
              <a:rPr sz="240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4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3"/>
              </a:rPr>
              <a:t>http://esapubs.org/archive/</a:t>
            </a:r>
            <a:r>
              <a:rPr sz="2400" spc="-5" dirty="0">
                <a:latin typeface="Calibri"/>
                <a:cs typeface="Calibri"/>
              </a:rPr>
              <a:t>, Genbank, Dryad  (</a:t>
            </a:r>
            <a:r>
              <a:rPr sz="24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4"/>
              </a:rPr>
              <a:t>http://datadryad.org/repo</a:t>
            </a:r>
            <a:r>
              <a:rPr sz="2400" spc="-5" dirty="0">
                <a:latin typeface="Calibri"/>
                <a:cs typeface="Calibri"/>
              </a:rPr>
              <a:t>)</a:t>
            </a:r>
            <a:r>
              <a:rPr lang="en-GB" sz="2400" spc="-5" dirty="0">
                <a:latin typeface="Calibri"/>
                <a:cs typeface="Calibri"/>
              </a:rPr>
              <a:t>, many others</a:t>
            </a:r>
          </a:p>
          <a:p>
            <a:pPr marL="355600" marR="1163320" indent="-342900">
              <a:lnSpc>
                <a:spcPct val="116900"/>
              </a:lnSpc>
              <a:spcBef>
                <a:spcPts val="1105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n-GB" sz="2400" spc="-5" dirty="0">
                <a:latin typeface="Calibri"/>
                <a:cs typeface="Calibri"/>
              </a:rPr>
              <a:t>See more example in the assessment guidance</a:t>
            </a:r>
            <a:endParaRPr sz="24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465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sz="2400" spc="-5" dirty="0">
                <a:latin typeface="Calibri"/>
                <a:cs typeface="Calibri"/>
              </a:rPr>
              <a:t>Permissions/conditions may be required </a:t>
            </a:r>
            <a:r>
              <a:rPr sz="2400" b="1" spc="-5" dirty="0">
                <a:latin typeface="Calibri"/>
                <a:cs typeface="Calibri"/>
              </a:rPr>
              <a:t>to publish </a:t>
            </a:r>
            <a:r>
              <a:rPr sz="2400" dirty="0">
                <a:latin typeface="Calibri"/>
                <a:cs typeface="Calibri"/>
              </a:rPr>
              <a:t>results </a:t>
            </a:r>
            <a:r>
              <a:rPr sz="2400" spc="-5" dirty="0">
                <a:latin typeface="Calibri"/>
                <a:cs typeface="Calibri"/>
              </a:rPr>
              <a:t>from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archives.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600" y="1524000"/>
            <a:ext cx="10413683" cy="23349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1899"/>
              </a:lnSpc>
              <a:spcBef>
                <a:spcPts val="1775"/>
              </a:spcBef>
            </a:pPr>
            <a:r>
              <a:rPr sz="2000" dirty="0">
                <a:latin typeface="Calibri"/>
                <a:cs typeface="Calibri"/>
              </a:rPr>
              <a:t>A </a:t>
            </a:r>
            <a:r>
              <a:rPr sz="2000" spc="-5" dirty="0">
                <a:latin typeface="Calibri"/>
                <a:cs typeface="Calibri"/>
              </a:rPr>
              <a:t>large-scale, collaborative </a:t>
            </a:r>
            <a:r>
              <a:rPr sz="2000" dirty="0">
                <a:latin typeface="Calibri"/>
                <a:cs typeface="Calibri"/>
              </a:rPr>
              <a:t>effort (27 </a:t>
            </a:r>
            <a:r>
              <a:rPr sz="2000" spc="-10" dirty="0">
                <a:latin typeface="Calibri"/>
                <a:cs typeface="Calibri"/>
              </a:rPr>
              <a:t>authors) </a:t>
            </a:r>
            <a:r>
              <a:rPr sz="2000" dirty="0">
                <a:latin typeface="Calibri"/>
                <a:cs typeface="Calibri"/>
              </a:rPr>
              <a:t>to </a:t>
            </a:r>
            <a:r>
              <a:rPr sz="2000" spc="-5" dirty="0">
                <a:latin typeface="Calibri"/>
                <a:cs typeface="Calibri"/>
              </a:rPr>
              <a:t>obtain </a:t>
            </a:r>
            <a:r>
              <a:rPr sz="2000" spc="-10" dirty="0">
                <a:latin typeface="Calibri"/>
                <a:cs typeface="Calibri"/>
              </a:rPr>
              <a:t>an </a:t>
            </a:r>
            <a:r>
              <a:rPr sz="2000" dirty="0">
                <a:latin typeface="Calibri"/>
                <a:cs typeface="Calibri"/>
              </a:rPr>
              <a:t>initial </a:t>
            </a:r>
            <a:r>
              <a:rPr sz="2000" spc="-5" dirty="0">
                <a:latin typeface="Calibri"/>
                <a:cs typeface="Calibri"/>
              </a:rPr>
              <a:t>estimate of the reproducibility of psychological  science.</a:t>
            </a:r>
            <a:endParaRPr lang="en-GB" sz="2000" spc="-5" dirty="0">
              <a:latin typeface="Calibri"/>
              <a:cs typeface="Calibri"/>
            </a:endParaRPr>
          </a:p>
          <a:p>
            <a:pPr marL="12700" marR="5080">
              <a:lnSpc>
                <a:spcPct val="101899"/>
              </a:lnSpc>
              <a:spcBef>
                <a:spcPts val="1775"/>
              </a:spcBef>
            </a:pPr>
            <a:endParaRPr sz="2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40"/>
              </a:spcBef>
            </a:pPr>
            <a:r>
              <a:rPr sz="2000" spc="-5" dirty="0">
                <a:latin typeface="Calibri"/>
                <a:cs typeface="Calibri"/>
              </a:rPr>
              <a:t>Study repeated 100 experimental </a:t>
            </a:r>
            <a:r>
              <a:rPr sz="2000" spc="-10" dirty="0">
                <a:latin typeface="Calibri"/>
                <a:cs typeface="Calibri"/>
              </a:rPr>
              <a:t>and </a:t>
            </a:r>
            <a:r>
              <a:rPr sz="2000" spc="-5" dirty="0">
                <a:latin typeface="Calibri"/>
                <a:cs typeface="Calibri"/>
              </a:rPr>
              <a:t>observational studies</a:t>
            </a:r>
            <a:endParaRPr lang="en-GB" sz="2000" spc="-5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40"/>
              </a:spcBef>
            </a:pPr>
            <a:endParaRPr sz="2000" dirty="0">
              <a:latin typeface="Calibri"/>
              <a:cs typeface="Calibri"/>
            </a:endParaRPr>
          </a:p>
          <a:p>
            <a:pPr marL="12700" marR="101600">
              <a:lnSpc>
                <a:spcPct val="101899"/>
              </a:lnSpc>
              <a:spcBef>
                <a:spcPts val="600"/>
              </a:spcBef>
            </a:pPr>
            <a:r>
              <a:rPr sz="2000" spc="-5" dirty="0">
                <a:latin typeface="Calibri"/>
                <a:cs typeface="Calibri"/>
              </a:rPr>
              <a:t>Replications maintained high </a:t>
            </a:r>
            <a:r>
              <a:rPr sz="2000" spc="-10" dirty="0">
                <a:latin typeface="Calibri"/>
                <a:cs typeface="Calibri"/>
              </a:rPr>
              <a:t>fidelity </a:t>
            </a:r>
            <a:r>
              <a:rPr sz="2000" dirty="0">
                <a:latin typeface="Calibri"/>
                <a:cs typeface="Calibri"/>
              </a:rPr>
              <a:t>to the </a:t>
            </a:r>
            <a:r>
              <a:rPr sz="2000" spc="-5" dirty="0">
                <a:latin typeface="Calibri"/>
                <a:cs typeface="Calibri"/>
              </a:rPr>
              <a:t>original </a:t>
            </a:r>
            <a:r>
              <a:rPr sz="2000" spc="5" dirty="0">
                <a:latin typeface="Calibri"/>
                <a:cs typeface="Calibri"/>
              </a:rPr>
              <a:t>designs, </a:t>
            </a:r>
            <a:r>
              <a:rPr sz="2000" spc="-10" dirty="0">
                <a:latin typeface="Calibri"/>
                <a:cs typeface="Calibri"/>
              </a:rPr>
              <a:t>including </a:t>
            </a:r>
            <a:r>
              <a:rPr sz="2000" spc="-5" dirty="0">
                <a:latin typeface="Calibri"/>
                <a:cs typeface="Calibri"/>
              </a:rPr>
              <a:t>sample sizes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81000" y="4200525"/>
            <a:ext cx="6248400" cy="32965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E3A469-3A62-4A93-8EFC-F74E7474026F}"/>
              </a:ext>
            </a:extLst>
          </p:cNvPr>
          <p:cNvSpPr txBox="1"/>
          <p:nvPr/>
        </p:nvSpPr>
        <p:spPr>
          <a:xfrm>
            <a:off x="6858000" y="4343400"/>
            <a:ext cx="50292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effectLst/>
              </a:rPr>
              <a:t>Collaboration, O.S., 2015. Estimating the reproducibility of psychological science. Science 349. </a:t>
            </a:r>
            <a:r>
              <a:rPr lang="en-GB" dirty="0">
                <a:effectLst/>
                <a:hlinkClick r:id="rId3"/>
              </a:rPr>
              <a:t>https://doi.org/10.1126/science.aac4716</a:t>
            </a:r>
            <a:endParaRPr lang="en-GB" dirty="0">
              <a:effectLst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176335-094D-4879-B3C6-88C1F09A4BB0}"/>
              </a:ext>
            </a:extLst>
          </p:cNvPr>
          <p:cNvSpPr txBox="1"/>
          <p:nvPr/>
        </p:nvSpPr>
        <p:spPr>
          <a:xfrm>
            <a:off x="609600" y="512358"/>
            <a:ext cx="1050174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400" dirty="0">
                <a:solidFill>
                  <a:schemeClr val="accent1">
                    <a:lumMod val="75000"/>
                  </a:schemeClr>
                </a:solidFill>
                <a:latin typeface="Calibri"/>
                <a:cs typeface="Calibri"/>
              </a:rPr>
              <a:t>Testing </a:t>
            </a:r>
            <a:r>
              <a:rPr lang="en-US" sz="4400" spc="-5" dirty="0">
                <a:solidFill>
                  <a:schemeClr val="accent1">
                    <a:lumMod val="75000"/>
                  </a:schemeClr>
                </a:solidFill>
                <a:latin typeface="Calibri"/>
                <a:cs typeface="Calibri"/>
              </a:rPr>
              <a:t>reproducibility of research</a:t>
            </a:r>
            <a:endParaRPr lang="en-US" sz="4400" dirty="0">
              <a:solidFill>
                <a:schemeClr val="accent1">
                  <a:lumMod val="75000"/>
                </a:schemeClr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6786" y="419307"/>
            <a:ext cx="6222683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spc="-5" dirty="0">
                <a:solidFill>
                  <a:schemeClr val="accent1">
                    <a:lumMod val="75000"/>
                  </a:schemeClr>
                </a:solidFill>
              </a:rPr>
              <a:t>Results </a:t>
            </a:r>
            <a:r>
              <a:rPr sz="4400" b="0" dirty="0">
                <a:solidFill>
                  <a:schemeClr val="accent1">
                    <a:lumMod val="75000"/>
                  </a:schemeClr>
                </a:solidFill>
              </a:rPr>
              <a:t>on</a:t>
            </a:r>
            <a:r>
              <a:rPr sz="4400" b="0" spc="-2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sz="4400" b="0" spc="-5" dirty="0">
                <a:solidFill>
                  <a:schemeClr val="accent1">
                    <a:lumMod val="75000"/>
                  </a:schemeClr>
                </a:solidFill>
              </a:rPr>
              <a:t>reproducibility</a:t>
            </a:r>
            <a:endParaRPr sz="4400" b="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9600" y="1298453"/>
            <a:ext cx="4139882" cy="60397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63500" marR="83820">
              <a:lnSpc>
                <a:spcPct val="101899"/>
              </a:lnSpc>
              <a:spcBef>
                <a:spcPts val="55"/>
              </a:spcBef>
            </a:pPr>
            <a:r>
              <a:rPr lang="en-GB" sz="2400" b="1" dirty="0">
                <a:latin typeface="Calibri"/>
                <a:cs typeface="Calibri"/>
              </a:rPr>
              <a:t>Note the different scales of the two axes.</a:t>
            </a:r>
          </a:p>
          <a:p>
            <a:pPr marL="63500" marR="83820">
              <a:lnSpc>
                <a:spcPct val="101899"/>
              </a:lnSpc>
              <a:spcBef>
                <a:spcPts val="55"/>
              </a:spcBef>
            </a:pPr>
            <a:endParaRPr lang="en-GB" sz="2400" spc="-5" dirty="0">
              <a:latin typeface="Calibri"/>
              <a:cs typeface="Calibri"/>
            </a:endParaRPr>
          </a:p>
          <a:p>
            <a:pPr marL="63500" marR="83820">
              <a:lnSpc>
                <a:spcPct val="101899"/>
              </a:lnSpc>
              <a:spcBef>
                <a:spcPts val="55"/>
              </a:spcBef>
            </a:pPr>
            <a:r>
              <a:rPr sz="2400" spc="-5" dirty="0">
                <a:latin typeface="Calibri"/>
                <a:cs typeface="Calibri"/>
              </a:rPr>
              <a:t>The </a:t>
            </a:r>
            <a:r>
              <a:rPr sz="2400" dirty="0">
                <a:latin typeface="Calibri"/>
                <a:cs typeface="Calibri"/>
              </a:rPr>
              <a:t>median </a:t>
            </a:r>
            <a:r>
              <a:rPr sz="2400" i="1" spc="-5" dirty="0">
                <a:latin typeface="Calibri"/>
                <a:cs typeface="Calibri"/>
              </a:rPr>
              <a:t>P</a:t>
            </a:r>
            <a:r>
              <a:rPr sz="2400" spc="-5" dirty="0">
                <a:latin typeface="Calibri"/>
                <a:cs typeface="Calibri"/>
              </a:rPr>
              <a:t>-value of the replication  effects </a:t>
            </a:r>
            <a:r>
              <a:rPr sz="2400" dirty="0">
                <a:latin typeface="Calibri"/>
                <a:cs typeface="Calibri"/>
              </a:rPr>
              <a:t>(0.20) </a:t>
            </a:r>
            <a:r>
              <a:rPr sz="2400" spc="-10" dirty="0">
                <a:latin typeface="Calibri"/>
                <a:cs typeface="Calibri"/>
              </a:rPr>
              <a:t>was </a:t>
            </a:r>
            <a:r>
              <a:rPr sz="2400" spc="-5" dirty="0">
                <a:latin typeface="Calibri"/>
                <a:cs typeface="Calibri"/>
              </a:rPr>
              <a:t>about </a:t>
            </a:r>
            <a:r>
              <a:rPr sz="2400" dirty="0">
                <a:latin typeface="Calibri"/>
                <a:cs typeface="Calibri"/>
              </a:rPr>
              <a:t>30 times </a:t>
            </a:r>
            <a:r>
              <a:rPr sz="2400" spc="-5" dirty="0">
                <a:latin typeface="Calibri"/>
                <a:cs typeface="Calibri"/>
              </a:rPr>
              <a:t>that of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original effects </a:t>
            </a:r>
            <a:r>
              <a:rPr sz="2400" dirty="0">
                <a:latin typeface="Calibri"/>
                <a:cs typeface="Calibri"/>
              </a:rPr>
              <a:t>(0.007).</a:t>
            </a: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400" dirty="0">
              <a:latin typeface="Calibri"/>
              <a:cs typeface="Calibri"/>
            </a:endParaRPr>
          </a:p>
          <a:p>
            <a:pPr marL="63500" marR="259079">
              <a:lnSpc>
                <a:spcPct val="101899"/>
              </a:lnSpc>
            </a:pPr>
            <a:r>
              <a:rPr sz="2400" spc="5" dirty="0">
                <a:latin typeface="Calibri"/>
                <a:cs typeface="Calibri"/>
              </a:rPr>
              <a:t>97% </a:t>
            </a:r>
            <a:r>
              <a:rPr sz="2400" spc="-5" dirty="0">
                <a:latin typeface="Calibri"/>
                <a:cs typeface="Calibri"/>
              </a:rPr>
              <a:t>of original studies had statistically  significant </a:t>
            </a:r>
            <a:r>
              <a:rPr sz="2400" dirty="0">
                <a:latin typeface="Calibri"/>
                <a:cs typeface="Calibri"/>
              </a:rPr>
              <a:t>results </a:t>
            </a:r>
            <a:r>
              <a:rPr sz="2400" spc="5" dirty="0">
                <a:latin typeface="Calibri"/>
                <a:cs typeface="Calibri"/>
              </a:rPr>
              <a:t>(</a:t>
            </a:r>
            <a:r>
              <a:rPr sz="2400" i="1" spc="5" dirty="0">
                <a:latin typeface="Calibri"/>
                <a:cs typeface="Calibri"/>
              </a:rPr>
              <a:t>P </a:t>
            </a:r>
            <a:r>
              <a:rPr sz="2400" dirty="0">
                <a:latin typeface="Calibri"/>
                <a:cs typeface="Calibri"/>
              </a:rPr>
              <a:t>&lt; .05), </a:t>
            </a:r>
            <a:r>
              <a:rPr sz="2400" spc="-5" dirty="0">
                <a:latin typeface="Calibri"/>
                <a:cs typeface="Calibri"/>
              </a:rPr>
              <a:t>whereas  </a:t>
            </a:r>
            <a:r>
              <a:rPr sz="2400" spc="5" dirty="0">
                <a:latin typeface="Calibri"/>
                <a:cs typeface="Calibri"/>
              </a:rPr>
              <a:t>36% </a:t>
            </a:r>
            <a:r>
              <a:rPr sz="2400" spc="-5" dirty="0">
                <a:latin typeface="Calibri"/>
                <a:cs typeface="Calibri"/>
              </a:rPr>
              <a:t>of replications had statistically  significant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results.</a:t>
            </a:r>
            <a:endParaRPr lang="en-GB" sz="2400" spc="-5" dirty="0">
              <a:latin typeface="Calibri"/>
              <a:cs typeface="Calibri"/>
            </a:endParaRPr>
          </a:p>
          <a:p>
            <a:pPr marL="63500" marR="259079">
              <a:lnSpc>
                <a:spcPct val="101899"/>
              </a:lnSpc>
            </a:pPr>
            <a:endParaRPr lang="en-GB" sz="2400" spc="-5" dirty="0">
              <a:latin typeface="Calibri"/>
              <a:cs typeface="Calibri"/>
            </a:endParaRPr>
          </a:p>
          <a:p>
            <a:pPr marL="63500" marR="259079">
              <a:lnSpc>
                <a:spcPct val="101899"/>
              </a:lnSpc>
            </a:pPr>
            <a:r>
              <a:rPr lang="en-GB" sz="2400" dirty="0">
                <a:latin typeface="Calibri"/>
                <a:cs typeface="Calibri"/>
              </a:rPr>
              <a:t>Correlation between P-values: </a:t>
            </a:r>
            <a:r>
              <a:rPr lang="en-GB" sz="2400" i="1" dirty="0" err="1">
                <a:latin typeface="Calibri"/>
                <a:cs typeface="Calibri"/>
              </a:rPr>
              <a:t>r</a:t>
            </a:r>
            <a:r>
              <a:rPr lang="en-GB" sz="2400" i="1" baseline="-9661" dirty="0" err="1">
                <a:latin typeface="Calibri"/>
                <a:cs typeface="Calibri"/>
              </a:rPr>
              <a:t>S</a:t>
            </a:r>
            <a:r>
              <a:rPr lang="en-GB" sz="2400" dirty="0">
                <a:latin typeface="Calibri"/>
                <a:cs typeface="Calibri"/>
              </a:rPr>
              <a:t> = 0.30.  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991124" y="1727254"/>
            <a:ext cx="6481064" cy="51821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2000" y="637564"/>
            <a:ext cx="78486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spc="-5" dirty="0">
                <a:solidFill>
                  <a:schemeClr val="accent1">
                    <a:lumMod val="75000"/>
                  </a:schemeClr>
                </a:solidFill>
              </a:rPr>
              <a:t>Results </a:t>
            </a:r>
            <a:r>
              <a:rPr sz="4400" b="0" dirty="0">
                <a:solidFill>
                  <a:schemeClr val="accent1">
                    <a:lumMod val="75000"/>
                  </a:schemeClr>
                </a:solidFill>
              </a:rPr>
              <a:t>on</a:t>
            </a:r>
            <a:r>
              <a:rPr sz="4400" b="0" spc="-2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sz="4400" b="0" spc="-5" dirty="0">
                <a:solidFill>
                  <a:schemeClr val="accent1">
                    <a:lumMod val="75000"/>
                  </a:schemeClr>
                </a:solidFill>
              </a:rPr>
              <a:t>reproducibility</a:t>
            </a:r>
            <a:endParaRPr sz="4400" b="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20055" y="1750332"/>
            <a:ext cx="4327221" cy="5235344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63500" marR="109220">
              <a:lnSpc>
                <a:spcPct val="101299"/>
              </a:lnSpc>
              <a:spcBef>
                <a:spcPts val="70"/>
              </a:spcBef>
            </a:pPr>
            <a:r>
              <a:rPr lang="en-GB" sz="2800" b="1" spc="-10" dirty="0">
                <a:latin typeface="Calibri"/>
                <a:cs typeface="Calibri"/>
              </a:rPr>
              <a:t>Note </a:t>
            </a:r>
            <a:r>
              <a:rPr lang="en-GB" sz="2800" b="1" spc="-5" dirty="0">
                <a:latin typeface="Calibri"/>
                <a:cs typeface="Calibri"/>
              </a:rPr>
              <a:t>the different scales of the </a:t>
            </a:r>
            <a:r>
              <a:rPr lang="en-GB" sz="2800" b="1" spc="5" dirty="0">
                <a:latin typeface="Calibri"/>
                <a:cs typeface="Calibri"/>
              </a:rPr>
              <a:t>two</a:t>
            </a:r>
            <a:r>
              <a:rPr lang="en-GB" sz="2800" b="1" spc="-30" dirty="0">
                <a:latin typeface="Calibri"/>
                <a:cs typeface="Calibri"/>
              </a:rPr>
              <a:t> </a:t>
            </a:r>
            <a:r>
              <a:rPr lang="en-GB" sz="2800" b="1" spc="-10" dirty="0">
                <a:latin typeface="Calibri"/>
                <a:cs typeface="Calibri"/>
              </a:rPr>
              <a:t>axes!</a:t>
            </a:r>
          </a:p>
          <a:p>
            <a:pPr marL="63500" marR="109220">
              <a:lnSpc>
                <a:spcPct val="101299"/>
              </a:lnSpc>
              <a:spcBef>
                <a:spcPts val="70"/>
              </a:spcBef>
            </a:pPr>
            <a:endParaRPr lang="en-GB" sz="2800" dirty="0">
              <a:latin typeface="Calibri"/>
              <a:cs typeface="Calibri"/>
            </a:endParaRPr>
          </a:p>
          <a:p>
            <a:pPr marL="63500" marR="109220">
              <a:lnSpc>
                <a:spcPct val="101299"/>
              </a:lnSpc>
              <a:spcBef>
                <a:spcPts val="70"/>
              </a:spcBef>
            </a:pP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dirty="0">
                <a:latin typeface="Calibri"/>
                <a:cs typeface="Calibri"/>
              </a:rPr>
              <a:t>median </a:t>
            </a:r>
            <a:r>
              <a:rPr sz="2800" spc="-5" dirty="0">
                <a:latin typeface="Calibri"/>
                <a:cs typeface="Calibri"/>
              </a:rPr>
              <a:t>effect size of </a:t>
            </a:r>
            <a:r>
              <a:rPr sz="2800" dirty="0">
                <a:latin typeface="Calibri"/>
                <a:cs typeface="Calibri"/>
              </a:rPr>
              <a:t>the </a:t>
            </a:r>
            <a:r>
              <a:rPr sz="2800" spc="-5" dirty="0">
                <a:latin typeface="Calibri"/>
                <a:cs typeface="Calibri"/>
              </a:rPr>
              <a:t>replication  effects </a:t>
            </a:r>
            <a:r>
              <a:rPr sz="2800" spc="5" dirty="0">
                <a:latin typeface="Calibri"/>
                <a:cs typeface="Calibri"/>
              </a:rPr>
              <a:t>(0.12) </a:t>
            </a:r>
            <a:r>
              <a:rPr sz="2800" spc="-10" dirty="0">
                <a:latin typeface="Calibri"/>
                <a:cs typeface="Calibri"/>
              </a:rPr>
              <a:t>was </a:t>
            </a:r>
            <a:r>
              <a:rPr sz="2800" spc="-5" dirty="0">
                <a:latin typeface="Calibri"/>
                <a:cs typeface="Calibri"/>
              </a:rPr>
              <a:t>about </a:t>
            </a:r>
            <a:r>
              <a:rPr sz="2800" dirty="0">
                <a:latin typeface="Calibri"/>
                <a:cs typeface="Calibri"/>
              </a:rPr>
              <a:t>a third </a:t>
            </a:r>
            <a:r>
              <a:rPr sz="2800" spc="-5" dirty="0">
                <a:latin typeface="Calibri"/>
                <a:cs typeface="Calibri"/>
              </a:rPr>
              <a:t>that </a:t>
            </a:r>
            <a:r>
              <a:rPr sz="2800" dirty="0">
                <a:latin typeface="Calibri"/>
                <a:cs typeface="Calibri"/>
              </a:rPr>
              <a:t>of  </a:t>
            </a:r>
            <a:r>
              <a:rPr sz="2800" spc="-5" dirty="0">
                <a:latin typeface="Calibri"/>
                <a:cs typeface="Calibri"/>
              </a:rPr>
              <a:t>original effects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(0.40).</a:t>
            </a: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800" dirty="0">
              <a:latin typeface="Calibri"/>
              <a:cs typeface="Calibri"/>
            </a:endParaRPr>
          </a:p>
          <a:p>
            <a:pPr marL="63500">
              <a:lnSpc>
                <a:spcPct val="100000"/>
              </a:lnSpc>
            </a:pPr>
            <a:r>
              <a:rPr sz="2800" spc="-5" dirty="0">
                <a:latin typeface="Calibri"/>
                <a:cs typeface="Calibri"/>
              </a:rPr>
              <a:t>Correlation between effect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sizes:</a:t>
            </a:r>
            <a:endParaRPr sz="2800" dirty="0">
              <a:latin typeface="Calibri"/>
              <a:cs typeface="Calibri"/>
            </a:endParaRPr>
          </a:p>
          <a:p>
            <a:pPr marL="63500">
              <a:lnSpc>
                <a:spcPct val="100000"/>
              </a:lnSpc>
              <a:spcBef>
                <a:spcPts val="40"/>
              </a:spcBef>
            </a:pPr>
            <a:r>
              <a:rPr sz="2800" i="1" dirty="0">
                <a:latin typeface="Calibri"/>
                <a:cs typeface="Calibri"/>
              </a:rPr>
              <a:t>r</a:t>
            </a:r>
            <a:r>
              <a:rPr sz="2800" i="1" baseline="-9661" dirty="0">
                <a:latin typeface="Calibri"/>
                <a:cs typeface="Calibri"/>
              </a:rPr>
              <a:t>S </a:t>
            </a:r>
            <a:r>
              <a:rPr sz="2800" dirty="0">
                <a:latin typeface="Calibri"/>
                <a:cs typeface="Calibri"/>
              </a:rPr>
              <a:t>=</a:t>
            </a:r>
            <a:r>
              <a:rPr sz="2800" spc="-1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0.51.</a:t>
            </a: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800" dirty="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987938" y="1795378"/>
            <a:ext cx="6479207" cy="514525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0E64F-2A09-4756-B2DD-41D088248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516" y="698881"/>
            <a:ext cx="8051484" cy="677108"/>
          </a:xfrm>
        </p:spPr>
        <p:txBody>
          <a:bodyPr/>
          <a:lstStyle/>
          <a:p>
            <a:r>
              <a:rPr lang="en-GB" sz="4400">
                <a:solidFill>
                  <a:schemeClr val="accent1">
                    <a:lumMod val="75000"/>
                  </a:schemeClr>
                </a:solidFill>
              </a:rPr>
              <a:t>2.01</a:t>
            </a:r>
            <a:r>
              <a:rPr lang="en-GB" sz="4400" dirty="0">
                <a:solidFill>
                  <a:schemeClr val="accent1">
                    <a:lumMod val="75000"/>
                  </a:schemeClr>
                </a:solidFill>
              </a:rPr>
              <a:t>: Data and reproducibility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DF4501-C96C-4B71-BE2C-7CCBF196BB6B}"/>
              </a:ext>
            </a:extLst>
          </p:cNvPr>
          <p:cNvSpPr txBox="1"/>
          <p:nvPr/>
        </p:nvSpPr>
        <p:spPr>
          <a:xfrm>
            <a:off x="738948" y="2895600"/>
            <a:ext cx="666567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GB" sz="3600" b="1" i="0" dirty="0">
                <a:solidFill>
                  <a:srgbClr val="22313F"/>
                </a:solidFill>
                <a:effectLst/>
                <a:latin typeface="Noto Serif"/>
              </a:rPr>
              <a:t>"Statistics Are No Substitution for Judgment".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BB45A4-29CC-4C58-B223-3FE412570647}"/>
              </a:ext>
            </a:extLst>
          </p:cNvPr>
          <p:cNvSpPr txBox="1"/>
          <p:nvPr/>
        </p:nvSpPr>
        <p:spPr>
          <a:xfrm>
            <a:off x="1613427" y="4655746"/>
            <a:ext cx="44196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GB" sz="3600" b="1" i="0" dirty="0">
                <a:solidFill>
                  <a:srgbClr val="22313F"/>
                </a:solidFill>
                <a:effectLst/>
                <a:latin typeface="Noto Serif"/>
              </a:rPr>
              <a:t>-Sir Henry Clay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8D7C177-5C4D-4E53-AFFB-A674F622A3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2362200"/>
            <a:ext cx="4377858" cy="4240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50442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711517" y="1464309"/>
            <a:ext cx="10456545" cy="448167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Calibri"/>
                <a:cs typeface="Calibri"/>
              </a:rPr>
              <a:t>Published results are biased</a:t>
            </a:r>
            <a:r>
              <a:rPr sz="2400" spc="-5" dirty="0">
                <a:latin typeface="Calibri"/>
                <a:cs typeface="Calibri"/>
              </a:rPr>
              <a:t>,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5" dirty="0">
                <a:latin typeface="Calibri"/>
                <a:cs typeface="Calibri"/>
              </a:rPr>
              <a:t>result </a:t>
            </a:r>
            <a:r>
              <a:rPr sz="2400" spc="-5" dirty="0">
                <a:latin typeface="Calibri"/>
                <a:cs typeface="Calibri"/>
              </a:rPr>
              <a:t>of low-power research </a:t>
            </a:r>
            <a:r>
              <a:rPr sz="2400" dirty="0">
                <a:latin typeface="Calibri"/>
                <a:cs typeface="Calibri"/>
              </a:rPr>
              <a:t>designs </a:t>
            </a:r>
            <a:r>
              <a:rPr sz="2400" spc="-10" dirty="0">
                <a:latin typeface="Calibri"/>
                <a:cs typeface="Calibri"/>
              </a:rPr>
              <a:t>and </a:t>
            </a:r>
            <a:r>
              <a:rPr sz="2400" spc="-5" dirty="0">
                <a:latin typeface="Calibri"/>
                <a:cs typeface="Calibri"/>
              </a:rPr>
              <a:t>publication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bias.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latin typeface="Calibri"/>
                <a:cs typeface="Calibri"/>
              </a:rPr>
              <a:t>Effect sizes are </a:t>
            </a:r>
            <a:r>
              <a:rPr sz="2400" dirty="0">
                <a:latin typeface="Calibri"/>
                <a:cs typeface="Calibri"/>
              </a:rPr>
              <a:t>more </a:t>
            </a:r>
            <a:r>
              <a:rPr sz="2400" spc="-5" dirty="0">
                <a:latin typeface="Calibri"/>
                <a:cs typeface="Calibri"/>
              </a:rPr>
              <a:t>reproducible than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i="1" spc="-5" dirty="0">
                <a:latin typeface="Calibri"/>
                <a:cs typeface="Calibri"/>
              </a:rPr>
              <a:t>P</a:t>
            </a:r>
            <a:r>
              <a:rPr sz="2400" spc="-5" dirty="0">
                <a:latin typeface="Calibri"/>
                <a:cs typeface="Calibri"/>
              </a:rPr>
              <a:t>-values.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400" dirty="0">
              <a:latin typeface="Calibri"/>
              <a:cs typeface="Calibri"/>
            </a:endParaRPr>
          </a:p>
          <a:p>
            <a:pPr marL="12700" marR="5080">
              <a:lnSpc>
                <a:spcPct val="101899"/>
              </a:lnSpc>
              <a:spcBef>
                <a:spcPts val="5"/>
              </a:spcBef>
            </a:pPr>
            <a:r>
              <a:rPr sz="2400" i="1" spc="-5" dirty="0">
                <a:latin typeface="Calibri"/>
                <a:cs typeface="Calibri"/>
              </a:rPr>
              <a:t>“Progress occurs </a:t>
            </a:r>
            <a:r>
              <a:rPr sz="2400" i="1" spc="-10" dirty="0">
                <a:latin typeface="Calibri"/>
                <a:cs typeface="Calibri"/>
              </a:rPr>
              <a:t>when </a:t>
            </a:r>
            <a:r>
              <a:rPr sz="2400" i="1" spc="-5" dirty="0">
                <a:latin typeface="Calibri"/>
                <a:cs typeface="Calibri"/>
              </a:rPr>
              <a:t>existing expectations </a:t>
            </a:r>
            <a:r>
              <a:rPr sz="2400" i="1" dirty="0">
                <a:latin typeface="Calibri"/>
                <a:cs typeface="Calibri"/>
              </a:rPr>
              <a:t>are </a:t>
            </a:r>
            <a:r>
              <a:rPr sz="2400" i="1" spc="-5" dirty="0">
                <a:latin typeface="Calibri"/>
                <a:cs typeface="Calibri"/>
              </a:rPr>
              <a:t>violated and </a:t>
            </a:r>
            <a:r>
              <a:rPr sz="2400" i="1" dirty="0">
                <a:latin typeface="Calibri"/>
                <a:cs typeface="Calibri"/>
              </a:rPr>
              <a:t>a </a:t>
            </a:r>
            <a:r>
              <a:rPr sz="2400" i="1" spc="-5" dirty="0">
                <a:latin typeface="Calibri"/>
                <a:cs typeface="Calibri"/>
              </a:rPr>
              <a:t>surprising result spurs </a:t>
            </a:r>
            <a:r>
              <a:rPr sz="2400" i="1" dirty="0">
                <a:latin typeface="Calibri"/>
                <a:cs typeface="Calibri"/>
              </a:rPr>
              <a:t>a </a:t>
            </a:r>
            <a:r>
              <a:rPr sz="2400" i="1" spc="-10" dirty="0">
                <a:latin typeface="Calibri"/>
                <a:cs typeface="Calibri"/>
              </a:rPr>
              <a:t>new </a:t>
            </a:r>
            <a:r>
              <a:rPr sz="2400" i="1" spc="-5" dirty="0">
                <a:latin typeface="Calibri"/>
                <a:cs typeface="Calibri"/>
              </a:rPr>
              <a:t>investigation.  Replication can increase certainty </a:t>
            </a:r>
            <a:r>
              <a:rPr sz="2400" i="1" spc="-10" dirty="0">
                <a:latin typeface="Calibri"/>
                <a:cs typeface="Calibri"/>
              </a:rPr>
              <a:t>when </a:t>
            </a:r>
            <a:r>
              <a:rPr sz="2400" i="1" spc="-5" dirty="0">
                <a:latin typeface="Calibri"/>
                <a:cs typeface="Calibri"/>
              </a:rPr>
              <a:t>findings </a:t>
            </a:r>
            <a:r>
              <a:rPr sz="2400" i="1" dirty="0">
                <a:latin typeface="Calibri"/>
                <a:cs typeface="Calibri"/>
              </a:rPr>
              <a:t>are </a:t>
            </a:r>
            <a:r>
              <a:rPr sz="2400" i="1" spc="-5" dirty="0">
                <a:latin typeface="Calibri"/>
                <a:cs typeface="Calibri"/>
              </a:rPr>
              <a:t>reproduced and promote innovation </a:t>
            </a:r>
            <a:r>
              <a:rPr sz="2400" i="1" spc="-10" dirty="0">
                <a:latin typeface="Calibri"/>
                <a:cs typeface="Calibri"/>
              </a:rPr>
              <a:t>when </a:t>
            </a:r>
            <a:r>
              <a:rPr sz="2400" i="1" dirty="0">
                <a:latin typeface="Calibri"/>
                <a:cs typeface="Calibri"/>
              </a:rPr>
              <a:t>they are </a:t>
            </a:r>
            <a:r>
              <a:rPr sz="2400" i="1" spc="-5" dirty="0">
                <a:latin typeface="Calibri"/>
                <a:cs typeface="Calibri"/>
              </a:rPr>
              <a:t>not. This  project provides accumulating evidence for many findings </a:t>
            </a:r>
            <a:r>
              <a:rPr sz="2400" i="1" dirty="0">
                <a:latin typeface="Calibri"/>
                <a:cs typeface="Calibri"/>
              </a:rPr>
              <a:t>in </a:t>
            </a:r>
            <a:r>
              <a:rPr sz="2400" i="1" spc="-5" dirty="0">
                <a:latin typeface="Calibri"/>
                <a:cs typeface="Calibri"/>
              </a:rPr>
              <a:t>psychological research and </a:t>
            </a:r>
            <a:r>
              <a:rPr sz="2400" i="1" spc="-10" dirty="0">
                <a:latin typeface="Calibri"/>
                <a:cs typeface="Calibri"/>
              </a:rPr>
              <a:t>suggests </a:t>
            </a:r>
            <a:r>
              <a:rPr sz="2400" i="1" dirty="0">
                <a:latin typeface="Calibri"/>
                <a:cs typeface="Calibri"/>
              </a:rPr>
              <a:t>that</a:t>
            </a:r>
            <a:r>
              <a:rPr sz="2400" i="1" spc="-5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there</a:t>
            </a:r>
            <a:r>
              <a:rPr lang="en-US" sz="2400" i="1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is still </a:t>
            </a:r>
            <a:r>
              <a:rPr sz="2400" i="1" spc="-5" dirty="0">
                <a:latin typeface="Calibri"/>
                <a:cs typeface="Calibri"/>
              </a:rPr>
              <a:t>more work </a:t>
            </a:r>
            <a:r>
              <a:rPr sz="2400" i="1" dirty="0">
                <a:latin typeface="Calibri"/>
                <a:cs typeface="Calibri"/>
              </a:rPr>
              <a:t>to </a:t>
            </a:r>
            <a:r>
              <a:rPr sz="2400" i="1" spc="-5" dirty="0">
                <a:latin typeface="Calibri"/>
                <a:cs typeface="Calibri"/>
              </a:rPr>
              <a:t>do to </a:t>
            </a:r>
            <a:r>
              <a:rPr sz="2400" i="1" dirty="0">
                <a:latin typeface="Calibri"/>
                <a:cs typeface="Calibri"/>
              </a:rPr>
              <a:t>verify </a:t>
            </a:r>
            <a:r>
              <a:rPr sz="2400" i="1" spc="-5" dirty="0">
                <a:latin typeface="Calibri"/>
                <a:cs typeface="Calibri"/>
              </a:rPr>
              <a:t>whether </a:t>
            </a:r>
            <a:r>
              <a:rPr sz="2400" i="1" spc="5" dirty="0">
                <a:latin typeface="Calibri"/>
                <a:cs typeface="Calibri"/>
              </a:rPr>
              <a:t>we </a:t>
            </a:r>
            <a:r>
              <a:rPr sz="2400" i="1" spc="-5" dirty="0">
                <a:latin typeface="Calibri"/>
                <a:cs typeface="Calibri"/>
              </a:rPr>
              <a:t>know </a:t>
            </a:r>
            <a:r>
              <a:rPr sz="2400" i="1" spc="-10" dirty="0">
                <a:latin typeface="Calibri"/>
                <a:cs typeface="Calibri"/>
              </a:rPr>
              <a:t>what we </a:t>
            </a:r>
            <a:r>
              <a:rPr sz="2400" i="1" dirty="0">
                <a:latin typeface="Calibri"/>
                <a:cs typeface="Calibri"/>
              </a:rPr>
              <a:t>think </a:t>
            </a:r>
            <a:r>
              <a:rPr sz="2400" i="1" spc="-10" dirty="0">
                <a:latin typeface="Calibri"/>
                <a:cs typeface="Calibri"/>
              </a:rPr>
              <a:t>we</a:t>
            </a:r>
            <a:r>
              <a:rPr sz="2400" i="1" spc="-60" dirty="0">
                <a:latin typeface="Calibri"/>
                <a:cs typeface="Calibri"/>
              </a:rPr>
              <a:t> </a:t>
            </a:r>
            <a:r>
              <a:rPr sz="2400" i="1" spc="-5" dirty="0">
                <a:latin typeface="Calibri"/>
                <a:cs typeface="Calibri"/>
              </a:rPr>
              <a:t>know.”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b="1" dirty="0">
                <a:latin typeface="Calibri"/>
                <a:cs typeface="Calibri"/>
              </a:rPr>
              <a:t>An </a:t>
            </a:r>
            <a:r>
              <a:rPr sz="2400" b="1" spc="-5" dirty="0">
                <a:latin typeface="Calibri"/>
                <a:cs typeface="Calibri"/>
              </a:rPr>
              <a:t>objective of </a:t>
            </a:r>
            <a:r>
              <a:rPr sz="2400" b="1" dirty="0">
                <a:latin typeface="Calibri"/>
                <a:cs typeface="Calibri"/>
              </a:rPr>
              <a:t>this </a:t>
            </a:r>
            <a:r>
              <a:rPr lang="en-US" sz="2400" b="1" spc="-5" dirty="0">
                <a:latin typeface="Calibri"/>
                <a:cs typeface="Calibri"/>
              </a:rPr>
              <a:t>module</a:t>
            </a:r>
            <a:r>
              <a:rPr sz="2400" b="1" spc="-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is to </a:t>
            </a:r>
            <a:r>
              <a:rPr lang="en-US" sz="2400" b="1" spc="-5" dirty="0">
                <a:latin typeface="Calibri"/>
                <a:cs typeface="Calibri"/>
              </a:rPr>
              <a:t>explore these </a:t>
            </a:r>
            <a:r>
              <a:rPr sz="2400" b="1" spc="-5" dirty="0">
                <a:latin typeface="Calibri"/>
                <a:cs typeface="Calibri"/>
              </a:rPr>
              <a:t>concepts. There </a:t>
            </a:r>
            <a:r>
              <a:rPr sz="2400" b="1" dirty="0">
                <a:latin typeface="Calibri"/>
                <a:cs typeface="Calibri"/>
              </a:rPr>
              <a:t>is </a:t>
            </a:r>
            <a:r>
              <a:rPr sz="2400" b="1" spc="-5" dirty="0">
                <a:latin typeface="Calibri"/>
                <a:cs typeface="Calibri"/>
              </a:rPr>
              <a:t>much </a:t>
            </a:r>
            <a:r>
              <a:rPr sz="2400" b="1" dirty="0">
                <a:latin typeface="Calibri"/>
                <a:cs typeface="Calibri"/>
              </a:rPr>
              <a:t>to</a:t>
            </a:r>
            <a:r>
              <a:rPr sz="2400" b="1" spc="-2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do!</a:t>
            </a:r>
            <a:endParaRPr sz="2400" b="1" dirty="0">
              <a:latin typeface="Calibri"/>
              <a:cs typeface="Calibri"/>
            </a:endParaRPr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6AAF2A69-C3D9-4482-B5F2-ED91A427B48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62000" y="637564"/>
            <a:ext cx="78486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spc="-5" dirty="0">
                <a:solidFill>
                  <a:schemeClr val="accent1">
                    <a:lumMod val="75000"/>
                  </a:schemeClr>
                </a:solidFill>
              </a:rPr>
              <a:t>Results </a:t>
            </a:r>
            <a:r>
              <a:rPr sz="4400" b="0" dirty="0">
                <a:solidFill>
                  <a:schemeClr val="accent1">
                    <a:lumMod val="75000"/>
                  </a:schemeClr>
                </a:solidFill>
              </a:rPr>
              <a:t>on</a:t>
            </a:r>
            <a:r>
              <a:rPr sz="4400" b="0" spc="-2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sz="4400" b="0" spc="-5" dirty="0">
                <a:solidFill>
                  <a:schemeClr val="accent1">
                    <a:lumMod val="75000"/>
                  </a:schemeClr>
                </a:solidFill>
              </a:rPr>
              <a:t>reproducibility</a:t>
            </a:r>
            <a:endParaRPr sz="4400" b="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2">
            <a:extLst>
              <a:ext uri="{FF2B5EF4-FFF2-40B4-BE49-F238E27FC236}">
                <a16:creationId xmlns:a16="http://schemas.microsoft.com/office/drawing/2014/main" id="{994267C9-83D9-414D-B9DC-2CBD0D3A12DE}"/>
              </a:ext>
            </a:extLst>
          </p:cNvPr>
          <p:cNvSpPr txBox="1">
            <a:spLocks/>
          </p:cNvSpPr>
          <p:nvPr/>
        </p:nvSpPr>
        <p:spPr>
          <a:xfrm>
            <a:off x="2133600" y="914400"/>
            <a:ext cx="2860138" cy="442725"/>
          </a:xfrm>
          <a:prstGeom prst="rect">
            <a:avLst/>
          </a:prstGeom>
        </p:spPr>
        <p:txBody>
          <a:bodyPr vert="horz" wrap="square" lIns="0" tIns="11723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1723">
              <a:spcBef>
                <a:spcPts val="92"/>
              </a:spcBef>
            </a:pPr>
            <a:r>
              <a:rPr lang="en-GB" sz="2800" b="1" kern="0" spc="-5" dirty="0">
                <a:solidFill>
                  <a:sysClr val="windowText" lastClr="000000"/>
                </a:solidFill>
              </a:rPr>
              <a:t>Suggested reading: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88171CF-CEFC-4AF5-AA74-8FD8CD041B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3037" y="2057400"/>
            <a:ext cx="7741126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164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3808" y="533400"/>
            <a:ext cx="5460683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4400" dirty="0">
                <a:solidFill>
                  <a:schemeClr val="accent1">
                    <a:lumMod val="75000"/>
                  </a:schemeClr>
                </a:solidFill>
              </a:rPr>
              <a:t>D</a:t>
            </a:r>
            <a:r>
              <a:rPr sz="4400" dirty="0" err="1">
                <a:solidFill>
                  <a:schemeClr val="accent1">
                    <a:lumMod val="75000"/>
                  </a:schemeClr>
                </a:solidFill>
              </a:rPr>
              <a:t>ata</a:t>
            </a:r>
            <a:r>
              <a:rPr sz="4400" spc="-2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sz="4400" spc="-5" dirty="0">
                <a:solidFill>
                  <a:schemeClr val="accent1">
                    <a:lumMod val="75000"/>
                  </a:schemeClr>
                </a:solidFill>
              </a:rPr>
              <a:t>recommendations</a:t>
            </a:r>
            <a:endParaRPr sz="4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11517" y="1194265"/>
            <a:ext cx="10441305" cy="5208092"/>
          </a:xfrm>
          <a:prstGeom prst="rect">
            <a:avLst/>
          </a:prstGeom>
        </p:spPr>
        <p:txBody>
          <a:bodyPr vert="horz" wrap="square" lIns="0" tIns="1905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00"/>
              </a:spcBef>
            </a:pPr>
            <a:r>
              <a:rPr sz="2000" dirty="0">
                <a:latin typeface="Calibri"/>
                <a:cs typeface="Calibri"/>
              </a:rPr>
              <a:t>Now </a:t>
            </a:r>
            <a:r>
              <a:rPr sz="2000" spc="-10" dirty="0">
                <a:latin typeface="Calibri"/>
                <a:cs typeface="Calibri"/>
              </a:rPr>
              <a:t>is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-5" dirty="0">
                <a:latin typeface="Calibri"/>
                <a:cs typeface="Calibri"/>
              </a:rPr>
              <a:t>good </a:t>
            </a:r>
            <a:r>
              <a:rPr sz="2000" dirty="0">
                <a:latin typeface="Calibri"/>
                <a:cs typeface="Calibri"/>
              </a:rPr>
              <a:t>time to </a:t>
            </a:r>
            <a:r>
              <a:rPr sz="2000" spc="-5" dirty="0">
                <a:latin typeface="Calibri"/>
                <a:cs typeface="Calibri"/>
              </a:rPr>
              <a:t>think </a:t>
            </a:r>
            <a:r>
              <a:rPr sz="2000" dirty="0">
                <a:latin typeface="Calibri"/>
                <a:cs typeface="Calibri"/>
              </a:rPr>
              <a:t>about </a:t>
            </a:r>
            <a:r>
              <a:rPr sz="2000" spc="-5" dirty="0">
                <a:latin typeface="Calibri"/>
                <a:cs typeface="Calibri"/>
              </a:rPr>
              <a:t>your own strategy </a:t>
            </a:r>
            <a:r>
              <a:rPr sz="2000" spc="-10" dirty="0">
                <a:latin typeface="Calibri"/>
                <a:cs typeface="Calibri"/>
              </a:rPr>
              <a:t>for </a:t>
            </a:r>
            <a:r>
              <a:rPr sz="2000" dirty="0">
                <a:latin typeface="Calibri"/>
                <a:cs typeface="Calibri"/>
              </a:rPr>
              <a:t>data entry, </a:t>
            </a:r>
            <a:r>
              <a:rPr sz="2000" spc="-5" dirty="0">
                <a:latin typeface="Calibri"/>
                <a:cs typeface="Calibri"/>
              </a:rPr>
              <a:t>storage, and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organization.</a:t>
            </a:r>
            <a:endParaRPr sz="2000" dirty="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  <a:spcBef>
                <a:spcPts val="1400"/>
              </a:spcBef>
              <a:buSzPct val="90000"/>
              <a:tabLst>
                <a:tab pos="469900" algn="l"/>
              </a:tabLst>
            </a:pPr>
            <a:r>
              <a:rPr lang="en-GB" sz="2000" b="1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Use </a:t>
            </a:r>
            <a:r>
              <a:rPr lang="en-GB" sz="2000" b="1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 </a:t>
            </a:r>
            <a:r>
              <a:rPr lang="en-GB" sz="2000" b="1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script-based program </a:t>
            </a:r>
            <a:r>
              <a:rPr lang="en-GB" sz="2000" b="1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for</a:t>
            </a:r>
            <a:r>
              <a:rPr lang="en-GB" sz="2000" b="1" spc="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lang="en-GB" sz="2000" b="1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analysis</a:t>
            </a:r>
            <a:endParaRPr lang="en-GB" sz="2000" b="1" dirty="0">
              <a:latin typeface="Calibri"/>
              <a:cs typeface="Calibri"/>
            </a:endParaRPr>
          </a:p>
          <a:p>
            <a:pPr marL="1040130" lvl="1" indent="-342900">
              <a:lnSpc>
                <a:spcPct val="100000"/>
              </a:lnSpc>
              <a:spcBef>
                <a:spcPts val="1450"/>
              </a:spcBef>
              <a:buFont typeface="Arial" panose="020B0604020202020204" pitchFamily="34" charset="0"/>
              <a:buChar char="•"/>
              <a:tabLst>
                <a:tab pos="927100" algn="l"/>
              </a:tabLst>
            </a:pPr>
            <a:r>
              <a:rPr lang="en-GB" sz="2000" b="1" spc="-5" dirty="0">
                <a:latin typeface="Calibri"/>
                <a:cs typeface="Calibri"/>
              </a:rPr>
              <a:t>For </a:t>
            </a:r>
            <a:r>
              <a:rPr lang="en-GB" sz="2000" b="1" dirty="0">
                <a:latin typeface="Calibri"/>
                <a:cs typeface="Calibri"/>
              </a:rPr>
              <a:t>example: R </a:t>
            </a:r>
            <a:r>
              <a:rPr lang="en-GB" sz="2000" dirty="0">
                <a:latin typeface="Calibri"/>
                <a:cs typeface="Calibri"/>
              </a:rPr>
              <a:t>(Other </a:t>
            </a:r>
            <a:r>
              <a:rPr lang="en-GB" sz="2000" spc="-5" dirty="0">
                <a:latin typeface="Calibri"/>
                <a:cs typeface="Calibri"/>
              </a:rPr>
              <a:t>programs include </a:t>
            </a:r>
            <a:r>
              <a:rPr lang="en-GB" sz="2000" dirty="0">
                <a:latin typeface="Calibri"/>
                <a:cs typeface="Calibri"/>
              </a:rPr>
              <a:t>MATLAB, </a:t>
            </a:r>
            <a:r>
              <a:rPr lang="en-GB" sz="2000" spc="-5" dirty="0">
                <a:latin typeface="Calibri"/>
                <a:cs typeface="Calibri"/>
              </a:rPr>
              <a:t>SAS, or even Python).</a:t>
            </a:r>
            <a:endParaRPr lang="en-GB" sz="2000" dirty="0">
              <a:latin typeface="Calibri"/>
              <a:cs typeface="Calibri"/>
            </a:endParaRPr>
          </a:p>
          <a:p>
            <a:pPr marL="1040130" lvl="1" indent="-342900">
              <a:lnSpc>
                <a:spcPct val="100000"/>
              </a:lnSpc>
              <a:spcBef>
                <a:spcPts val="1370"/>
              </a:spcBef>
              <a:buFont typeface="Arial" panose="020B0604020202020204" pitchFamily="34" charset="0"/>
              <a:buChar char="•"/>
              <a:tabLst>
                <a:tab pos="927100" algn="l"/>
              </a:tabLst>
            </a:pPr>
            <a:r>
              <a:rPr sz="2000" b="1" spc="-5" dirty="0">
                <a:latin typeface="Calibri"/>
                <a:cs typeface="Calibri"/>
              </a:rPr>
              <a:t>Menu-based programs </a:t>
            </a:r>
            <a:r>
              <a:rPr sz="2000" b="1" dirty="0">
                <a:latin typeface="Calibri"/>
                <a:cs typeface="Calibri"/>
              </a:rPr>
              <a:t>leave </a:t>
            </a:r>
            <a:r>
              <a:rPr sz="2000" b="1" spc="-5" dirty="0">
                <a:latin typeface="Calibri"/>
                <a:cs typeface="Calibri"/>
              </a:rPr>
              <a:t>no </a:t>
            </a:r>
            <a:r>
              <a:rPr sz="2000" b="1" spc="-10" dirty="0">
                <a:latin typeface="Calibri"/>
                <a:cs typeface="Calibri"/>
              </a:rPr>
              <a:t>record </a:t>
            </a:r>
            <a:r>
              <a:rPr sz="2000" b="1" spc="-5" dirty="0">
                <a:latin typeface="Calibri"/>
                <a:cs typeface="Calibri"/>
              </a:rPr>
              <a:t>of </a:t>
            </a:r>
            <a:r>
              <a:rPr sz="2000" b="1" dirty="0">
                <a:latin typeface="Calibri"/>
                <a:cs typeface="Calibri"/>
              </a:rPr>
              <a:t>the </a:t>
            </a:r>
            <a:r>
              <a:rPr sz="2000" b="1" spc="-5" dirty="0">
                <a:latin typeface="Calibri"/>
                <a:cs typeface="Calibri"/>
              </a:rPr>
              <a:t>analyses </a:t>
            </a:r>
            <a:r>
              <a:rPr sz="2000" b="1" dirty="0">
                <a:latin typeface="Calibri"/>
                <a:cs typeface="Calibri"/>
              </a:rPr>
              <a:t>you </a:t>
            </a:r>
            <a:r>
              <a:rPr sz="2000" b="1" spc="-5" dirty="0">
                <a:latin typeface="Calibri"/>
                <a:cs typeface="Calibri"/>
              </a:rPr>
              <a:t>carried out</a:t>
            </a:r>
            <a:r>
              <a:rPr sz="2000" spc="-5" dirty="0">
                <a:latin typeface="Calibri"/>
                <a:cs typeface="Calibri"/>
              </a:rPr>
              <a:t>. </a:t>
            </a:r>
            <a:r>
              <a:rPr sz="2000" dirty="0">
                <a:latin typeface="Calibri"/>
                <a:cs typeface="Calibri"/>
              </a:rPr>
              <a:t>You </a:t>
            </a:r>
            <a:r>
              <a:rPr sz="2000" spc="-5" dirty="0">
                <a:latin typeface="Calibri"/>
                <a:cs typeface="Calibri"/>
              </a:rPr>
              <a:t>will forget. </a:t>
            </a:r>
            <a:r>
              <a:rPr sz="2000" dirty="0">
                <a:latin typeface="Calibri"/>
                <a:cs typeface="Calibri"/>
              </a:rPr>
              <a:t>Menus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change.</a:t>
            </a:r>
            <a:endParaRPr sz="2000" dirty="0">
              <a:latin typeface="Calibri"/>
              <a:cs typeface="Calibri"/>
            </a:endParaRPr>
          </a:p>
          <a:p>
            <a:pPr marL="1040130" lvl="1" indent="-342900">
              <a:lnSpc>
                <a:spcPct val="100000"/>
              </a:lnSpc>
              <a:spcBef>
                <a:spcPts val="1365"/>
              </a:spcBef>
              <a:buFont typeface="Arial" panose="020B0604020202020204" pitchFamily="34" charset="0"/>
              <a:buChar char="•"/>
              <a:tabLst>
                <a:tab pos="927100" algn="l"/>
              </a:tabLst>
            </a:pPr>
            <a:r>
              <a:rPr sz="2000" b="1" spc="-5" dirty="0">
                <a:highlight>
                  <a:srgbClr val="FFFF00"/>
                </a:highlight>
                <a:latin typeface="Calibri"/>
                <a:cs typeface="Calibri"/>
              </a:rPr>
              <a:t>Script </a:t>
            </a:r>
            <a:r>
              <a:rPr sz="2000" b="1" dirty="0">
                <a:highlight>
                  <a:srgbClr val="FFFF00"/>
                </a:highlight>
                <a:latin typeface="Calibri"/>
                <a:cs typeface="Calibri"/>
              </a:rPr>
              <a:t>files </a:t>
            </a:r>
            <a:r>
              <a:rPr sz="2000" b="1" spc="-5" dirty="0">
                <a:highlight>
                  <a:srgbClr val="FFFF00"/>
                </a:highlight>
                <a:latin typeface="Calibri"/>
                <a:cs typeface="Calibri"/>
              </a:rPr>
              <a:t>(commands) become </a:t>
            </a:r>
            <a:r>
              <a:rPr lang="en-GB" sz="2000" b="1" spc="-10" dirty="0">
                <a:highlight>
                  <a:srgbClr val="FFFF00"/>
                </a:highlight>
                <a:latin typeface="Calibri"/>
                <a:cs typeface="Calibri"/>
              </a:rPr>
              <a:t>the</a:t>
            </a:r>
            <a:r>
              <a:rPr sz="2000" b="1" spc="-10" dirty="0"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sz="2000" b="1" spc="-5" dirty="0">
                <a:highlight>
                  <a:srgbClr val="FFFF00"/>
                </a:highlight>
                <a:latin typeface="Calibri"/>
                <a:cs typeface="Calibri"/>
              </a:rPr>
              <a:t>written record of </a:t>
            </a:r>
            <a:r>
              <a:rPr sz="2000" b="1" dirty="0">
                <a:highlight>
                  <a:srgbClr val="FFFF00"/>
                </a:highlight>
                <a:latin typeface="Calibri"/>
                <a:cs typeface="Calibri"/>
              </a:rPr>
              <a:t>your</a:t>
            </a:r>
            <a:r>
              <a:rPr sz="2000" b="1" spc="25" dirty="0"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sz="2000" b="1" spc="-5" dirty="0">
                <a:highlight>
                  <a:srgbClr val="FFFF00"/>
                </a:highlight>
                <a:latin typeface="Calibri"/>
                <a:cs typeface="Calibri"/>
              </a:rPr>
              <a:t>analyses.</a:t>
            </a:r>
            <a:endParaRPr sz="2000" b="1" dirty="0">
              <a:highlight>
                <a:srgbClr val="FFFF00"/>
              </a:highlight>
              <a:latin typeface="Calibri"/>
              <a:cs typeface="Calibri"/>
            </a:endParaRPr>
          </a:p>
          <a:p>
            <a:pPr marL="1040130" lvl="1" indent="-342900">
              <a:lnSpc>
                <a:spcPct val="100000"/>
              </a:lnSpc>
              <a:spcBef>
                <a:spcPts val="1365"/>
              </a:spcBef>
              <a:buFont typeface="Arial" panose="020B0604020202020204" pitchFamily="34" charset="0"/>
              <a:buChar char="•"/>
              <a:tabLst>
                <a:tab pos="927100" algn="l"/>
              </a:tabLst>
            </a:pPr>
            <a:r>
              <a:rPr sz="2000" b="1" spc="-5" dirty="0">
                <a:latin typeface="Calibri"/>
                <a:cs typeface="Calibri"/>
              </a:rPr>
              <a:t>Surround commands </a:t>
            </a:r>
            <a:r>
              <a:rPr sz="2000" b="1" dirty="0">
                <a:latin typeface="Calibri"/>
                <a:cs typeface="Calibri"/>
              </a:rPr>
              <a:t>in </a:t>
            </a:r>
            <a:r>
              <a:rPr sz="2000" b="1" spc="-5" dirty="0">
                <a:latin typeface="Calibri"/>
                <a:cs typeface="Calibri"/>
              </a:rPr>
              <a:t>script </a:t>
            </a:r>
            <a:r>
              <a:rPr sz="2000" b="1" dirty="0">
                <a:latin typeface="Calibri"/>
                <a:cs typeface="Calibri"/>
              </a:rPr>
              <a:t>files </a:t>
            </a:r>
            <a:r>
              <a:rPr sz="2000" b="1" spc="-5" dirty="0">
                <a:latin typeface="Calibri"/>
                <a:cs typeface="Calibri"/>
              </a:rPr>
              <a:t>with detailed </a:t>
            </a:r>
            <a:r>
              <a:rPr sz="2000" b="1" dirty="0">
                <a:latin typeface="Calibri"/>
                <a:cs typeface="Calibri"/>
              </a:rPr>
              <a:t>comments </a:t>
            </a:r>
            <a:r>
              <a:rPr sz="2000" spc="-5" dirty="0">
                <a:latin typeface="Calibri"/>
                <a:cs typeface="Calibri"/>
              </a:rPr>
              <a:t>on </a:t>
            </a:r>
            <a:r>
              <a:rPr sz="2000" dirty="0">
                <a:latin typeface="Calibri"/>
                <a:cs typeface="Calibri"/>
              </a:rPr>
              <a:t>your </a:t>
            </a:r>
            <a:r>
              <a:rPr sz="2000" spc="-10" dirty="0">
                <a:latin typeface="Calibri"/>
                <a:cs typeface="Calibri"/>
              </a:rPr>
              <a:t>choices and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actions.</a:t>
            </a:r>
            <a:endParaRPr sz="2000" dirty="0">
              <a:latin typeface="Calibri"/>
              <a:cs typeface="Calibri"/>
            </a:endParaRPr>
          </a:p>
          <a:p>
            <a:pPr marL="1040765" marR="163195" lvl="1" indent="-342900">
              <a:lnSpc>
                <a:spcPct val="117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927100" algn="l"/>
              </a:tabLst>
            </a:pPr>
            <a:r>
              <a:rPr sz="2000" b="1" spc="-5" dirty="0">
                <a:latin typeface="Calibri"/>
                <a:cs typeface="Calibri"/>
              </a:rPr>
              <a:t>RMarkdown</a:t>
            </a:r>
            <a:r>
              <a:rPr sz="2000" spc="-5" dirty="0">
                <a:latin typeface="Calibri"/>
                <a:cs typeface="Calibri"/>
              </a:rPr>
              <a:t> makes human-readable documents with </a:t>
            </a:r>
            <a:r>
              <a:rPr sz="2000" dirty="0">
                <a:latin typeface="Calibri"/>
                <a:cs typeface="Calibri"/>
              </a:rPr>
              <a:t>R </a:t>
            </a:r>
            <a:r>
              <a:rPr sz="2000" spc="-5" dirty="0">
                <a:latin typeface="Calibri"/>
                <a:cs typeface="Calibri"/>
              </a:rPr>
              <a:t>script, analysis </a:t>
            </a:r>
            <a:r>
              <a:rPr sz="2000" dirty="0">
                <a:latin typeface="Calibri"/>
                <a:cs typeface="Calibri"/>
              </a:rPr>
              <a:t>descriptions, </a:t>
            </a:r>
            <a:r>
              <a:rPr sz="2000" spc="-10" dirty="0">
                <a:latin typeface="Calibri"/>
                <a:cs typeface="Calibri"/>
              </a:rPr>
              <a:t>and </a:t>
            </a:r>
            <a:r>
              <a:rPr sz="2000" dirty="0">
                <a:latin typeface="Calibri"/>
                <a:cs typeface="Calibri"/>
              </a:rPr>
              <a:t>results </a:t>
            </a:r>
            <a:r>
              <a:rPr sz="2000" spc="-5" dirty="0">
                <a:latin typeface="Calibri"/>
                <a:cs typeface="Calibri"/>
              </a:rPr>
              <a:t>(e.g.,  </a:t>
            </a:r>
            <a:r>
              <a:rPr sz="2000" dirty="0">
                <a:latin typeface="Calibri"/>
                <a:cs typeface="Calibri"/>
              </a:rPr>
              <a:t>figures,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tables).</a:t>
            </a:r>
            <a:endParaRPr sz="2000" dirty="0">
              <a:latin typeface="Calibri"/>
              <a:cs typeface="Calibri"/>
            </a:endParaRPr>
          </a:p>
          <a:p>
            <a:pPr marL="1040765" marR="489584" lvl="1" indent="-342900">
              <a:lnSpc>
                <a:spcPct val="101899"/>
              </a:lnSpc>
              <a:spcBef>
                <a:spcPts val="1320"/>
              </a:spcBef>
              <a:buFont typeface="Arial" panose="020B0604020202020204" pitchFamily="34" charset="0"/>
              <a:buChar char="•"/>
              <a:tabLst>
                <a:tab pos="927100" algn="l"/>
              </a:tabLst>
            </a:pPr>
            <a:r>
              <a:rPr sz="2000" b="1" spc="-5" dirty="0">
                <a:latin typeface="Calibri"/>
                <a:cs typeface="Calibri"/>
              </a:rPr>
              <a:t>Consider using version control</a:t>
            </a:r>
            <a:r>
              <a:rPr sz="2000" spc="-5" dirty="0">
                <a:latin typeface="Calibri"/>
                <a:cs typeface="Calibri"/>
              </a:rPr>
              <a:t>, which records changes </a:t>
            </a:r>
            <a:r>
              <a:rPr sz="2000" dirty="0">
                <a:latin typeface="Calibri"/>
                <a:cs typeface="Calibri"/>
              </a:rPr>
              <a:t>over time </a:t>
            </a:r>
            <a:r>
              <a:rPr sz="2000" spc="-5" dirty="0">
                <a:latin typeface="Calibri"/>
                <a:cs typeface="Calibri"/>
              </a:rPr>
              <a:t>so that </a:t>
            </a:r>
            <a:r>
              <a:rPr sz="2000" dirty="0">
                <a:latin typeface="Calibri"/>
                <a:cs typeface="Calibri"/>
              </a:rPr>
              <a:t>you </a:t>
            </a:r>
            <a:r>
              <a:rPr sz="2000" spc="-10" dirty="0">
                <a:latin typeface="Calibri"/>
                <a:cs typeface="Calibri"/>
              </a:rPr>
              <a:t>can </a:t>
            </a:r>
            <a:r>
              <a:rPr sz="2000" spc="-5" dirty="0">
                <a:latin typeface="Calibri"/>
                <a:cs typeface="Calibri"/>
              </a:rPr>
              <a:t>undo or </a:t>
            </a:r>
            <a:r>
              <a:rPr sz="2000" dirty="0">
                <a:latin typeface="Calibri"/>
                <a:cs typeface="Calibri"/>
              </a:rPr>
              <a:t>retrieve  earlier versions </a:t>
            </a:r>
            <a:r>
              <a:rPr sz="2000" spc="-5" dirty="0">
                <a:latin typeface="Calibri"/>
                <a:cs typeface="Calibri"/>
              </a:rPr>
              <a:t>later (e.g., </a:t>
            </a:r>
            <a:r>
              <a:rPr sz="2000" dirty="0">
                <a:latin typeface="Calibri"/>
                <a:cs typeface="Calibri"/>
              </a:rPr>
              <a:t>keep </a:t>
            </a:r>
            <a:r>
              <a:rPr sz="2000" spc="-5" dirty="0">
                <a:latin typeface="Calibri"/>
                <a:cs typeface="Calibri"/>
              </a:rPr>
              <a:t>script </a:t>
            </a:r>
            <a:r>
              <a:rPr sz="2000" dirty="0">
                <a:latin typeface="Calibri"/>
                <a:cs typeface="Calibri"/>
              </a:rPr>
              <a:t>files </a:t>
            </a:r>
            <a:r>
              <a:rPr sz="2000" spc="-5" dirty="0">
                <a:latin typeface="Calibri"/>
                <a:cs typeface="Calibri"/>
              </a:rPr>
              <a:t>on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Github</a:t>
            </a:r>
            <a:r>
              <a:rPr sz="2000" dirty="0">
                <a:latin typeface="Calibri"/>
                <a:cs typeface="Calibri"/>
              </a:rPr>
              <a:t>).</a:t>
            </a: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00" dirty="0">
              <a:latin typeface="Calibri"/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0FC830-AD96-43D8-B943-BD8FDFFC39F3}"/>
              </a:ext>
            </a:extLst>
          </p:cNvPr>
          <p:cNvSpPr txBox="1"/>
          <p:nvPr/>
        </p:nvSpPr>
        <p:spPr>
          <a:xfrm>
            <a:off x="1106327" y="6430066"/>
            <a:ext cx="9651683" cy="7155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239395">
              <a:lnSpc>
                <a:spcPct val="116199"/>
              </a:lnSpc>
            </a:pPr>
            <a:r>
              <a:rPr lang="en-GB" sz="1800" spc="-5" dirty="0">
                <a:latin typeface="Calibri"/>
                <a:cs typeface="Calibri"/>
              </a:rPr>
              <a:t>Borer, E. T., E. </a:t>
            </a:r>
            <a:r>
              <a:rPr lang="en-GB" sz="1800" dirty="0">
                <a:latin typeface="Calibri"/>
                <a:cs typeface="Calibri"/>
              </a:rPr>
              <a:t>W. </a:t>
            </a:r>
            <a:r>
              <a:rPr lang="en-GB" sz="1800" spc="-5" dirty="0" err="1">
                <a:latin typeface="Calibri"/>
                <a:cs typeface="Calibri"/>
              </a:rPr>
              <a:t>Seabloom</a:t>
            </a:r>
            <a:r>
              <a:rPr lang="en-GB" sz="1800" spc="-5" dirty="0">
                <a:latin typeface="Calibri"/>
                <a:cs typeface="Calibri"/>
              </a:rPr>
              <a:t>, </a:t>
            </a:r>
            <a:r>
              <a:rPr lang="en-GB" sz="1800" dirty="0">
                <a:latin typeface="Calibri"/>
                <a:cs typeface="Calibri"/>
              </a:rPr>
              <a:t>M. </a:t>
            </a:r>
            <a:r>
              <a:rPr lang="en-GB" sz="1800" spc="-10" dirty="0">
                <a:latin typeface="Calibri"/>
                <a:cs typeface="Calibri"/>
              </a:rPr>
              <a:t>B. </a:t>
            </a:r>
            <a:r>
              <a:rPr lang="en-GB" sz="1800" spc="-5" dirty="0">
                <a:latin typeface="Calibri"/>
                <a:cs typeface="Calibri"/>
              </a:rPr>
              <a:t>Jones, and </a:t>
            </a:r>
            <a:r>
              <a:rPr lang="en-GB" sz="1800" dirty="0">
                <a:latin typeface="Calibri"/>
                <a:cs typeface="Calibri"/>
              </a:rPr>
              <a:t>M. </a:t>
            </a:r>
            <a:r>
              <a:rPr lang="en-GB" sz="1800" spc="-10" dirty="0" err="1">
                <a:latin typeface="Calibri"/>
                <a:cs typeface="Calibri"/>
              </a:rPr>
              <a:t>Schildhauer</a:t>
            </a:r>
            <a:r>
              <a:rPr lang="en-GB" sz="1800" spc="-10" dirty="0">
                <a:latin typeface="Calibri"/>
                <a:cs typeface="Calibri"/>
              </a:rPr>
              <a:t>. 2009. </a:t>
            </a:r>
            <a:r>
              <a:rPr lang="en-GB" sz="1800" dirty="0">
                <a:latin typeface="Calibri"/>
                <a:cs typeface="Calibri"/>
              </a:rPr>
              <a:t>Some </a:t>
            </a:r>
            <a:r>
              <a:rPr lang="en-GB" sz="1800" spc="-5" dirty="0">
                <a:latin typeface="Calibri"/>
                <a:cs typeface="Calibri"/>
              </a:rPr>
              <a:t>simple guidelines </a:t>
            </a:r>
            <a:r>
              <a:rPr lang="en-GB" sz="1800" spc="-10" dirty="0">
                <a:latin typeface="Calibri"/>
                <a:cs typeface="Calibri"/>
              </a:rPr>
              <a:t>for </a:t>
            </a:r>
            <a:r>
              <a:rPr lang="en-GB" sz="1800" spc="-5" dirty="0">
                <a:latin typeface="Calibri"/>
                <a:cs typeface="Calibri"/>
              </a:rPr>
              <a:t>effective </a:t>
            </a:r>
            <a:r>
              <a:rPr lang="en-GB" sz="1800" spc="15" dirty="0">
                <a:latin typeface="Calibri"/>
                <a:cs typeface="Calibri"/>
              </a:rPr>
              <a:t>data </a:t>
            </a:r>
            <a:r>
              <a:rPr lang="en-GB" sz="1800" spc="-5" dirty="0">
                <a:latin typeface="Calibri"/>
                <a:cs typeface="Calibri"/>
              </a:rPr>
              <a:t>management.  Bulletin </a:t>
            </a:r>
            <a:r>
              <a:rPr lang="en-GB" sz="1800" spc="5" dirty="0">
                <a:latin typeface="Calibri"/>
                <a:cs typeface="Calibri"/>
              </a:rPr>
              <a:t>of </a:t>
            </a:r>
            <a:r>
              <a:rPr lang="en-GB" sz="1800" spc="-5" dirty="0">
                <a:latin typeface="Calibri"/>
                <a:cs typeface="Calibri"/>
              </a:rPr>
              <a:t>the </a:t>
            </a:r>
            <a:r>
              <a:rPr lang="en-GB" sz="1800" dirty="0">
                <a:latin typeface="Calibri"/>
                <a:cs typeface="Calibri"/>
              </a:rPr>
              <a:t>Ecological </a:t>
            </a:r>
            <a:r>
              <a:rPr lang="en-GB" sz="1800" spc="-5" dirty="0">
                <a:latin typeface="Calibri"/>
                <a:cs typeface="Calibri"/>
              </a:rPr>
              <a:t>Society </a:t>
            </a:r>
            <a:r>
              <a:rPr lang="en-GB" sz="1800" spc="5" dirty="0">
                <a:latin typeface="Calibri"/>
                <a:cs typeface="Calibri"/>
              </a:rPr>
              <a:t>of </a:t>
            </a:r>
            <a:r>
              <a:rPr lang="en-GB" sz="1800" spc="-5" dirty="0">
                <a:latin typeface="Calibri"/>
                <a:cs typeface="Calibri"/>
              </a:rPr>
              <a:t>America </a:t>
            </a:r>
            <a:r>
              <a:rPr lang="en-GB" sz="1800" spc="-10" dirty="0">
                <a:latin typeface="Calibri"/>
                <a:cs typeface="Calibri"/>
              </a:rPr>
              <a:t>90:</a:t>
            </a:r>
            <a:r>
              <a:rPr lang="en-GB" sz="1800" spc="-25" dirty="0">
                <a:latin typeface="Calibri"/>
                <a:cs typeface="Calibri"/>
              </a:rPr>
              <a:t> </a:t>
            </a:r>
            <a:r>
              <a:rPr lang="en-GB" sz="1800" spc="-5" dirty="0">
                <a:latin typeface="Calibri"/>
                <a:cs typeface="Calibri"/>
              </a:rPr>
              <a:t>205-214.</a:t>
            </a:r>
            <a:endParaRPr lang="en-GB" sz="1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1516" y="698881"/>
            <a:ext cx="9651684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>
                <a:solidFill>
                  <a:schemeClr val="accent1">
                    <a:lumMod val="75000"/>
                  </a:schemeClr>
                </a:solidFill>
              </a:rPr>
              <a:t>Some data</a:t>
            </a:r>
            <a:r>
              <a:rPr sz="2800" spc="-30" dirty="0"/>
              <a:t> </a:t>
            </a:r>
            <a:r>
              <a:rPr sz="4400" spc="-5" dirty="0">
                <a:solidFill>
                  <a:schemeClr val="accent1">
                    <a:lumMod val="75000"/>
                  </a:schemeClr>
                </a:solidFill>
              </a:rPr>
              <a:t>recommendations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0600" y="1752600"/>
            <a:ext cx="9751695" cy="4941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buSzPct val="90000"/>
              <a:tabLst>
                <a:tab pos="241300" algn="l"/>
              </a:tabLst>
            </a:pPr>
            <a:r>
              <a:rPr sz="2400" b="1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Store </a:t>
            </a:r>
            <a:r>
              <a:rPr sz="2400" b="1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data </a:t>
            </a:r>
            <a:r>
              <a:rPr sz="2400" b="1" spc="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in </a:t>
            </a:r>
            <a:r>
              <a:rPr lang="en-US" sz="2400" b="1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an accessible </a:t>
            </a:r>
            <a:r>
              <a:rPr sz="2400" b="1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software</a:t>
            </a:r>
            <a:r>
              <a:rPr sz="2400" b="1" spc="2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400" b="1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format</a:t>
            </a:r>
            <a:endParaRPr sz="2400" b="1" dirty="0">
              <a:latin typeface="Calibri"/>
              <a:cs typeface="Calibri"/>
            </a:endParaRPr>
          </a:p>
          <a:p>
            <a:pPr marL="811530" lvl="1" indent="-342900">
              <a:spcBef>
                <a:spcPts val="1425"/>
              </a:spcBef>
              <a:buFont typeface="Arial" panose="020B0604020202020204" pitchFamily="34" charset="0"/>
              <a:buChar char="•"/>
              <a:tabLst>
                <a:tab pos="698500" algn="l"/>
              </a:tabLst>
            </a:pPr>
            <a:r>
              <a:rPr lang="en-GB" sz="2400" spc="-5" dirty="0">
                <a:latin typeface="Calibri"/>
                <a:cs typeface="Calibri"/>
              </a:rPr>
              <a:t>Spreadsheet </a:t>
            </a:r>
            <a:r>
              <a:rPr lang="en-GB" sz="2400" dirty="0">
                <a:latin typeface="Calibri"/>
                <a:cs typeface="Calibri"/>
              </a:rPr>
              <a:t>programs to develop the text files </a:t>
            </a:r>
            <a:r>
              <a:rPr lang="en-GB" sz="2400" spc="-5" dirty="0">
                <a:latin typeface="Calibri"/>
                <a:cs typeface="Calibri"/>
              </a:rPr>
              <a:t>(Google Sheets, Excel, </a:t>
            </a:r>
            <a:r>
              <a:rPr lang="en-GB" sz="2400" spc="-5" dirty="0" err="1">
                <a:latin typeface="Calibri"/>
                <a:cs typeface="Calibri"/>
              </a:rPr>
              <a:t>FreeOffice</a:t>
            </a:r>
            <a:r>
              <a:rPr lang="en-GB" sz="2400" spc="-5" dirty="0">
                <a:latin typeface="Calibri"/>
                <a:cs typeface="Calibri"/>
              </a:rPr>
              <a:t>,  LibreOffice).</a:t>
            </a:r>
            <a:endParaRPr lang="en-GB" sz="2400" dirty="0">
              <a:latin typeface="Calibri"/>
              <a:cs typeface="Calibri"/>
            </a:endParaRPr>
          </a:p>
          <a:p>
            <a:pPr marL="811530" lvl="1" indent="-342900">
              <a:lnSpc>
                <a:spcPct val="100000"/>
              </a:lnSpc>
              <a:spcBef>
                <a:spcPts val="1425"/>
              </a:spcBef>
              <a:buFont typeface="Arial" panose="020B0604020202020204" pitchFamily="34" charset="0"/>
              <a:buChar char="•"/>
              <a:tabLst>
                <a:tab pos="698500" algn="l"/>
              </a:tabLst>
            </a:pPr>
            <a:r>
              <a:rPr sz="2400" spc="-5" dirty="0">
                <a:latin typeface="Calibri"/>
                <a:cs typeface="Calibri"/>
              </a:rPr>
              <a:t>For </a:t>
            </a:r>
            <a:r>
              <a:rPr sz="2400" dirty="0">
                <a:latin typeface="Calibri"/>
                <a:cs typeface="Calibri"/>
              </a:rPr>
              <a:t>example: </a:t>
            </a:r>
            <a:r>
              <a:rPr sz="2400" spc="-5" dirty="0">
                <a:latin typeface="Calibri"/>
                <a:cs typeface="Calibri"/>
              </a:rPr>
              <a:t>use comma- or </a:t>
            </a:r>
            <a:r>
              <a:rPr sz="2400" dirty="0">
                <a:latin typeface="Calibri"/>
                <a:cs typeface="Calibri"/>
              </a:rPr>
              <a:t>tab-delimited text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ﬁles.</a:t>
            </a:r>
          </a:p>
          <a:p>
            <a:pPr marL="811530" lvl="1" indent="-342900">
              <a:lnSpc>
                <a:spcPct val="100000"/>
              </a:lnSpc>
              <a:spcBef>
                <a:spcPts val="1370"/>
              </a:spcBef>
              <a:buFont typeface="Arial" panose="020B0604020202020204" pitchFamily="34" charset="0"/>
              <a:buChar char="•"/>
              <a:tabLst>
                <a:tab pos="698500" algn="l"/>
              </a:tabLst>
            </a:pPr>
            <a:r>
              <a:rPr sz="2400" spc="-5" dirty="0">
                <a:latin typeface="Calibri"/>
                <a:cs typeface="Calibri"/>
              </a:rPr>
              <a:t>Text </a:t>
            </a:r>
            <a:r>
              <a:rPr sz="2400" dirty="0">
                <a:latin typeface="Calibri"/>
                <a:cs typeface="Calibri"/>
              </a:rPr>
              <a:t>files </a:t>
            </a:r>
            <a:r>
              <a:rPr sz="2400" spc="-10" dirty="0">
                <a:latin typeface="Calibri"/>
                <a:cs typeface="Calibri"/>
              </a:rPr>
              <a:t>can </a:t>
            </a:r>
            <a:r>
              <a:rPr sz="2400" spc="-5" dirty="0">
                <a:latin typeface="Calibri"/>
                <a:cs typeface="Calibri"/>
              </a:rPr>
              <a:t>always be read, whereas proprietary formats </a:t>
            </a:r>
            <a:r>
              <a:rPr sz="2400" spc="-10" dirty="0">
                <a:latin typeface="Calibri"/>
                <a:cs typeface="Calibri"/>
              </a:rPr>
              <a:t>can </a:t>
            </a:r>
            <a:r>
              <a:rPr sz="2400" dirty="0">
                <a:latin typeface="Calibri"/>
                <a:cs typeface="Calibri"/>
              </a:rPr>
              <a:t>become </a:t>
            </a:r>
            <a:r>
              <a:rPr sz="2400" spc="-5" dirty="0">
                <a:latin typeface="Calibri"/>
                <a:cs typeface="Calibri"/>
              </a:rPr>
              <a:t>unavailable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9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future.</a:t>
            </a:r>
            <a:endParaRPr sz="2400" dirty="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</a:pPr>
            <a:endParaRPr sz="2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880"/>
              </a:spcBef>
              <a:buSzPct val="90000"/>
              <a:tabLst>
                <a:tab pos="241300" algn="l"/>
              </a:tabLst>
            </a:pPr>
            <a:r>
              <a:rPr sz="2400" b="1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Store </a:t>
            </a:r>
            <a:r>
              <a:rPr sz="2400" b="1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data </a:t>
            </a:r>
            <a:r>
              <a:rPr sz="2400" b="1" spc="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in </a:t>
            </a:r>
            <a:r>
              <a:rPr sz="2400" b="1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nonproprietary hardware</a:t>
            </a:r>
            <a:r>
              <a:rPr sz="2400" b="1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400" b="1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formats</a:t>
            </a:r>
            <a:endParaRPr sz="2400" b="1" dirty="0">
              <a:latin typeface="Calibri"/>
              <a:cs typeface="Calibri"/>
            </a:endParaRPr>
          </a:p>
          <a:p>
            <a:pPr marL="811530" lvl="1" indent="-342900">
              <a:lnSpc>
                <a:spcPct val="100000"/>
              </a:lnSpc>
              <a:spcBef>
                <a:spcPts val="1450"/>
              </a:spcBef>
              <a:buFont typeface="Arial" panose="020B0604020202020204" pitchFamily="34" charset="0"/>
              <a:buChar char="•"/>
              <a:tabLst>
                <a:tab pos="698500" algn="l"/>
              </a:tabLst>
            </a:pPr>
            <a:r>
              <a:rPr sz="2400" spc="-5" dirty="0">
                <a:latin typeface="Calibri"/>
                <a:cs typeface="Calibri"/>
              </a:rPr>
              <a:t>Keep data on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internet, which probably won’t </a:t>
            </a:r>
            <a:r>
              <a:rPr sz="2400" dirty="0">
                <a:latin typeface="Calibri"/>
                <a:cs typeface="Calibri"/>
              </a:rPr>
              <a:t>die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soon.</a:t>
            </a:r>
            <a:endParaRPr sz="2400" dirty="0">
              <a:latin typeface="Calibri"/>
              <a:cs typeface="Calibri"/>
            </a:endParaRPr>
          </a:p>
          <a:p>
            <a:pPr marL="811530" lvl="1" indent="-342900">
              <a:lnSpc>
                <a:spcPct val="100000"/>
              </a:lnSpc>
              <a:spcBef>
                <a:spcPts val="1370"/>
              </a:spcBef>
              <a:buFont typeface="Arial" panose="020B0604020202020204" pitchFamily="34" charset="0"/>
              <a:buChar char="•"/>
              <a:tabLst>
                <a:tab pos="698500" algn="l"/>
              </a:tabLst>
            </a:pPr>
            <a:r>
              <a:rPr sz="2400" spc="-10" dirty="0">
                <a:latin typeface="Calibri"/>
                <a:cs typeface="Calibri"/>
              </a:rPr>
              <a:t>Backup </a:t>
            </a:r>
            <a:r>
              <a:rPr sz="2400" spc="-5" dirty="0">
                <a:latin typeface="Calibri"/>
                <a:cs typeface="Calibri"/>
              </a:rPr>
              <a:t>copies </a:t>
            </a:r>
            <a:r>
              <a:rPr sz="2400" spc="-10" dirty="0">
                <a:latin typeface="Calibri"/>
                <a:cs typeface="Calibri"/>
              </a:rPr>
              <a:t>at </a:t>
            </a:r>
            <a:r>
              <a:rPr sz="2400" spc="-5" dirty="0">
                <a:latin typeface="Calibri"/>
                <a:cs typeface="Calibri"/>
              </a:rPr>
              <a:t>another</a:t>
            </a:r>
            <a:r>
              <a:rPr sz="2400" spc="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location.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1516" y="698881"/>
            <a:ext cx="9651684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>
                <a:solidFill>
                  <a:schemeClr val="accent1">
                    <a:lumMod val="75000"/>
                  </a:schemeClr>
                </a:solidFill>
              </a:rPr>
              <a:t>Some data</a:t>
            </a:r>
            <a:r>
              <a:rPr sz="4400" spc="-3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sz="4400" spc="-5" dirty="0">
                <a:solidFill>
                  <a:schemeClr val="accent1">
                    <a:lumMod val="75000"/>
                  </a:schemeClr>
                </a:solidFill>
              </a:rPr>
              <a:t>recommendations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2000" y="1676400"/>
            <a:ext cx="10206990" cy="53242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buSzPct val="90000"/>
              <a:tabLst>
                <a:tab pos="241300" algn="l"/>
              </a:tabLst>
            </a:pPr>
            <a:r>
              <a:rPr sz="2400" b="1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Leave </a:t>
            </a:r>
            <a:r>
              <a:rPr sz="2400" b="1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your data </a:t>
            </a:r>
            <a:r>
              <a:rPr sz="2400" b="1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ﬁle </a:t>
            </a:r>
            <a:r>
              <a:rPr sz="2400" b="1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uncorrected, with </a:t>
            </a:r>
            <a:r>
              <a:rPr sz="2400" b="1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all </a:t>
            </a:r>
            <a:r>
              <a:rPr sz="2400" b="1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warts</a:t>
            </a:r>
            <a:endParaRPr lang="en-US" sz="2400" b="1" spc="-5" dirty="0">
              <a:uFill>
                <a:solidFill>
                  <a:srgbClr val="000000"/>
                </a:solidFill>
              </a:uFill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  <a:buSzPct val="90000"/>
              <a:tabLst>
                <a:tab pos="241300" algn="l"/>
              </a:tabLst>
            </a:pPr>
            <a:endParaRPr sz="2400" b="1" dirty="0">
              <a:latin typeface="Calibri"/>
              <a:cs typeface="Calibri"/>
            </a:endParaRPr>
          </a:p>
          <a:p>
            <a:pPr marL="811530" lvl="1" indent="-342900">
              <a:lnSpc>
                <a:spcPct val="100000"/>
              </a:lnSpc>
              <a:spcBef>
                <a:spcPts val="1425"/>
              </a:spcBef>
              <a:buFont typeface="Arial" panose="020B0604020202020204" pitchFamily="34" charset="0"/>
              <a:buChar char="•"/>
              <a:tabLst>
                <a:tab pos="698500" algn="l"/>
              </a:tabLst>
            </a:pPr>
            <a:r>
              <a:rPr sz="2400" spc="-5" dirty="0">
                <a:latin typeface="Calibri"/>
                <a:cs typeface="Calibri"/>
              </a:rPr>
              <a:t>Otherwise </a:t>
            </a:r>
            <a:r>
              <a:rPr sz="2400" dirty="0">
                <a:latin typeface="Calibri"/>
                <a:cs typeface="Calibri"/>
              </a:rPr>
              <a:t>you might </a:t>
            </a:r>
            <a:r>
              <a:rPr sz="2400" spc="-10" dirty="0">
                <a:latin typeface="Calibri"/>
                <a:cs typeface="Calibri"/>
              </a:rPr>
              <a:t>change </a:t>
            </a:r>
            <a:r>
              <a:rPr sz="2400" spc="-5" dirty="0">
                <a:latin typeface="Calibri"/>
                <a:cs typeface="Calibri"/>
              </a:rPr>
              <a:t>something that </a:t>
            </a:r>
            <a:r>
              <a:rPr sz="2400" dirty="0">
                <a:latin typeface="Calibri"/>
                <a:cs typeface="Calibri"/>
              </a:rPr>
              <a:t>you </a:t>
            </a:r>
            <a:r>
              <a:rPr sz="2400" spc="-5" dirty="0">
                <a:latin typeface="Calibri"/>
                <a:cs typeface="Calibri"/>
              </a:rPr>
              <a:t>later discover </a:t>
            </a:r>
            <a:r>
              <a:rPr sz="2400" spc="-10" dirty="0">
                <a:latin typeface="Calibri"/>
                <a:cs typeface="Calibri"/>
              </a:rPr>
              <a:t>was </a:t>
            </a:r>
            <a:r>
              <a:rPr sz="2400" spc="-5" dirty="0">
                <a:latin typeface="Calibri"/>
                <a:cs typeface="Calibri"/>
              </a:rPr>
              <a:t>correct</a:t>
            </a:r>
            <a:r>
              <a:rPr lang="en-US" sz="2400" spc="-5" dirty="0">
                <a:latin typeface="Calibri"/>
                <a:cs typeface="Calibri"/>
              </a:rPr>
              <a:t>; </a:t>
            </a:r>
            <a:r>
              <a:rPr lang="en-US" sz="2400" b="1" spc="-5" dirty="0">
                <a:latin typeface="Calibri"/>
                <a:cs typeface="Calibri"/>
              </a:rPr>
              <a:t>reduces reproducibility </a:t>
            </a:r>
            <a:r>
              <a:rPr lang="en-US" sz="2400" spc="-5" dirty="0">
                <a:latin typeface="Calibri"/>
                <a:cs typeface="Calibri"/>
              </a:rPr>
              <a:t>erasing assumptions</a:t>
            </a:r>
            <a:endParaRPr sz="2400" dirty="0">
              <a:latin typeface="Calibri"/>
              <a:cs typeface="Calibri"/>
            </a:endParaRPr>
          </a:p>
          <a:p>
            <a:pPr marL="812165" marR="233045" lvl="1" indent="-342900">
              <a:lnSpc>
                <a:spcPct val="116900"/>
              </a:lnSpc>
              <a:spcBef>
                <a:spcPts val="1005"/>
              </a:spcBef>
              <a:buFont typeface="Arial" panose="020B0604020202020204" pitchFamily="34" charset="0"/>
              <a:buChar char="•"/>
              <a:tabLst>
                <a:tab pos="698500" algn="l"/>
              </a:tabLst>
            </a:pPr>
            <a:r>
              <a:rPr sz="2400" b="1" spc="-5" dirty="0">
                <a:latin typeface="Calibri"/>
                <a:cs typeface="Calibri"/>
              </a:rPr>
              <a:t>Make corrections instead using </a:t>
            </a:r>
            <a:r>
              <a:rPr sz="2400" b="1" dirty="0">
                <a:latin typeface="Calibri"/>
                <a:cs typeface="Calibri"/>
              </a:rPr>
              <a:t>the </a:t>
            </a:r>
            <a:r>
              <a:rPr sz="2400" b="1" spc="-5" dirty="0">
                <a:latin typeface="Calibri"/>
                <a:cs typeface="Calibri"/>
              </a:rPr>
              <a:t>scripted language </a:t>
            </a:r>
            <a:r>
              <a:rPr sz="2400" spc="-5" dirty="0">
                <a:latin typeface="Calibri"/>
                <a:cs typeface="Calibri"/>
              </a:rPr>
              <a:t>(R) so </a:t>
            </a:r>
            <a:r>
              <a:rPr sz="2400" dirty="0">
                <a:latin typeface="Calibri"/>
                <a:cs typeface="Calibri"/>
              </a:rPr>
              <a:t>you </a:t>
            </a:r>
            <a:r>
              <a:rPr sz="2400" spc="-5" dirty="0">
                <a:latin typeface="Calibri"/>
                <a:cs typeface="Calibri"/>
              </a:rPr>
              <a:t>have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5" dirty="0">
                <a:latin typeface="Calibri"/>
                <a:cs typeface="Calibri"/>
              </a:rPr>
              <a:t>record, </a:t>
            </a:r>
            <a:r>
              <a:rPr sz="2400" spc="-10" dirty="0">
                <a:latin typeface="Calibri"/>
                <a:cs typeface="Calibri"/>
              </a:rPr>
              <a:t>and </a:t>
            </a:r>
            <a:r>
              <a:rPr sz="2400" spc="-5" dirty="0">
                <a:latin typeface="Calibri"/>
                <a:cs typeface="Calibri"/>
              </a:rPr>
              <a:t>can undo later </a:t>
            </a:r>
            <a:r>
              <a:rPr sz="2400" dirty="0">
                <a:latin typeface="Calibri"/>
                <a:cs typeface="Calibri"/>
              </a:rPr>
              <a:t>if </a:t>
            </a:r>
            <a:r>
              <a:rPr sz="2400" spc="-5" dirty="0">
                <a:latin typeface="Calibri"/>
                <a:cs typeface="Calibri"/>
              </a:rPr>
              <a:t>necessary</a:t>
            </a:r>
            <a:endParaRPr sz="2400" dirty="0">
              <a:latin typeface="Calibri"/>
              <a:cs typeface="Calibri"/>
            </a:endParaRPr>
          </a:p>
          <a:p>
            <a:pPr marL="811530" lvl="1" indent="-342900">
              <a:lnSpc>
                <a:spcPct val="100000"/>
              </a:lnSpc>
              <a:spcBef>
                <a:spcPts val="1390"/>
              </a:spcBef>
              <a:buFont typeface="Arial" panose="020B0604020202020204" pitchFamily="34" charset="0"/>
              <a:buChar char="•"/>
              <a:tabLst>
                <a:tab pos="698500" algn="l"/>
              </a:tabLst>
            </a:pPr>
            <a:r>
              <a:rPr sz="2400" b="1" spc="-5" dirty="0">
                <a:latin typeface="Calibri"/>
                <a:cs typeface="Calibri"/>
              </a:rPr>
              <a:t>Corrections directly </a:t>
            </a:r>
            <a:r>
              <a:rPr sz="2400" b="1" dirty="0">
                <a:latin typeface="Calibri"/>
                <a:cs typeface="Calibri"/>
              </a:rPr>
              <a:t>to the </a:t>
            </a:r>
            <a:r>
              <a:rPr sz="2400" b="1" spc="-5" dirty="0">
                <a:latin typeface="Calibri"/>
                <a:cs typeface="Calibri"/>
              </a:rPr>
              <a:t>data </a:t>
            </a:r>
            <a:r>
              <a:rPr sz="2400" b="1" dirty="0">
                <a:latin typeface="Calibri"/>
                <a:cs typeface="Calibri"/>
              </a:rPr>
              <a:t>file go </a:t>
            </a:r>
            <a:r>
              <a:rPr sz="2400" b="1" spc="-5" dirty="0">
                <a:latin typeface="Calibri"/>
                <a:cs typeface="Calibri"/>
              </a:rPr>
              <a:t>unrecorded </a:t>
            </a:r>
            <a:r>
              <a:rPr sz="2400" dirty="0">
                <a:latin typeface="Calibri"/>
                <a:cs typeface="Calibri"/>
              </a:rPr>
              <a:t>– you </a:t>
            </a:r>
            <a:r>
              <a:rPr sz="2400" spc="-5" dirty="0">
                <a:latin typeface="Calibri"/>
                <a:cs typeface="Calibri"/>
              </a:rPr>
              <a:t>have no record of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change </a:t>
            </a:r>
            <a:r>
              <a:rPr sz="2400" dirty="0">
                <a:latin typeface="Calibri"/>
                <a:cs typeface="Calibri"/>
              </a:rPr>
              <a:t>you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made</a:t>
            </a:r>
            <a:endParaRPr sz="2400" dirty="0">
              <a:latin typeface="Calibri"/>
              <a:cs typeface="Calibri"/>
            </a:endParaRPr>
          </a:p>
          <a:p>
            <a:pPr marL="812165" marR="5080" lvl="1" indent="-342900">
              <a:lnSpc>
                <a:spcPct val="117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698500" algn="l"/>
              </a:tabLst>
            </a:pPr>
            <a:r>
              <a:rPr sz="2400" b="1" spc="-5" dirty="0">
                <a:latin typeface="Calibri"/>
                <a:cs typeface="Calibri"/>
              </a:rPr>
              <a:t>Keep </a:t>
            </a:r>
            <a:r>
              <a:rPr sz="2400" b="1" dirty="0">
                <a:latin typeface="Calibri"/>
                <a:cs typeface="Calibri"/>
              </a:rPr>
              <a:t>comments in your </a:t>
            </a:r>
            <a:r>
              <a:rPr sz="2400" b="1" spc="-5" dirty="0">
                <a:latin typeface="Calibri"/>
                <a:cs typeface="Calibri"/>
              </a:rPr>
              <a:t>script (command) file </a:t>
            </a:r>
            <a:r>
              <a:rPr sz="2400" b="1" spc="-10" dirty="0">
                <a:latin typeface="Calibri"/>
                <a:cs typeface="Calibri"/>
              </a:rPr>
              <a:t>that </a:t>
            </a:r>
            <a:r>
              <a:rPr sz="2400" b="1" spc="5" dirty="0">
                <a:latin typeface="Calibri"/>
                <a:cs typeface="Calibri"/>
              </a:rPr>
              <a:t>explains </a:t>
            </a:r>
            <a:r>
              <a:rPr sz="2400" b="1" spc="-5" dirty="0">
                <a:latin typeface="Calibri"/>
                <a:cs typeface="Calibri"/>
              </a:rPr>
              <a:t>reasons for corrections</a:t>
            </a:r>
            <a:r>
              <a:rPr sz="2400" spc="-5" dirty="0">
                <a:latin typeface="Calibri"/>
                <a:cs typeface="Calibri"/>
              </a:rPr>
              <a:t>, so </a:t>
            </a:r>
            <a:r>
              <a:rPr sz="2400" dirty="0">
                <a:latin typeface="Calibri"/>
                <a:cs typeface="Calibri"/>
              </a:rPr>
              <a:t>you </a:t>
            </a:r>
            <a:r>
              <a:rPr sz="2400" spc="-10" dirty="0">
                <a:latin typeface="Calibri"/>
                <a:cs typeface="Calibri"/>
              </a:rPr>
              <a:t>can </a:t>
            </a:r>
            <a:r>
              <a:rPr sz="2400" dirty="0">
                <a:latin typeface="Calibri"/>
                <a:cs typeface="Calibri"/>
              </a:rPr>
              <a:t>redo </a:t>
            </a:r>
            <a:r>
              <a:rPr sz="2400" spc="-5" dirty="0">
                <a:latin typeface="Calibri"/>
                <a:cs typeface="Calibri"/>
              </a:rPr>
              <a:t>or  reevaluate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later</a:t>
            </a:r>
          </a:p>
          <a:p>
            <a:pPr lvl="1">
              <a:lnSpc>
                <a:spcPct val="100000"/>
              </a:lnSpc>
            </a:pPr>
            <a:endParaRPr sz="2400" dirty="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45"/>
              </a:spcBef>
            </a:pP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914400" y="1981200"/>
            <a:ext cx="10206990" cy="31367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lvl="1">
              <a:lnSpc>
                <a:spcPct val="100000"/>
              </a:lnSpc>
              <a:spcBef>
                <a:spcPts val="45"/>
              </a:spcBef>
            </a:pPr>
            <a:endParaRPr sz="2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buSzPct val="90000"/>
              <a:tabLst>
                <a:tab pos="241300" algn="l"/>
              </a:tabLst>
            </a:pPr>
            <a:r>
              <a:rPr sz="2800" b="1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Use descriptive names </a:t>
            </a:r>
            <a:r>
              <a:rPr sz="2800" b="1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for </a:t>
            </a:r>
            <a:r>
              <a:rPr sz="2800" b="1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your </a:t>
            </a:r>
            <a:r>
              <a:rPr sz="2800" b="1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data</a:t>
            </a:r>
            <a:r>
              <a:rPr sz="2800" b="1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800" b="1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files</a:t>
            </a:r>
            <a:endParaRPr lang="en-US" sz="2800" b="1" spc="-5" dirty="0">
              <a:uFill>
                <a:solidFill>
                  <a:srgbClr val="000000"/>
                </a:solidFill>
              </a:uFill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buSzPct val="90000"/>
              <a:tabLst>
                <a:tab pos="241300" algn="l"/>
              </a:tabLst>
            </a:pPr>
            <a:endParaRPr sz="2800" b="1" dirty="0">
              <a:latin typeface="Calibri"/>
              <a:cs typeface="Calibri"/>
            </a:endParaRPr>
          </a:p>
          <a:p>
            <a:pPr marL="925830" lvl="1" indent="-457200">
              <a:lnSpc>
                <a:spcPct val="100000"/>
              </a:lnSpc>
              <a:spcBef>
                <a:spcPts val="1425"/>
              </a:spcBef>
              <a:buFont typeface="Arial" panose="020B0604020202020204" pitchFamily="34" charset="0"/>
              <a:buChar char="•"/>
              <a:tabLst>
                <a:tab pos="698500" algn="l"/>
              </a:tabLst>
            </a:pPr>
            <a:r>
              <a:rPr sz="2800" b="1" spc="-5" dirty="0">
                <a:latin typeface="Calibri"/>
                <a:cs typeface="Calibri"/>
              </a:rPr>
              <a:t>Use names that are short </a:t>
            </a:r>
            <a:r>
              <a:rPr sz="2800" b="1" dirty="0">
                <a:latin typeface="Calibri"/>
                <a:cs typeface="Calibri"/>
              </a:rPr>
              <a:t>but </a:t>
            </a:r>
            <a:r>
              <a:rPr sz="2800" b="1" spc="-5" dirty="0">
                <a:latin typeface="Calibri"/>
                <a:cs typeface="Calibri"/>
              </a:rPr>
              <a:t>indicative of </a:t>
            </a:r>
            <a:r>
              <a:rPr sz="2800" b="1" dirty="0">
                <a:latin typeface="Calibri"/>
                <a:cs typeface="Calibri"/>
              </a:rPr>
              <a:t>file</a:t>
            </a:r>
            <a:r>
              <a:rPr sz="2800" b="1" spc="5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contents</a:t>
            </a:r>
            <a:r>
              <a:rPr sz="2800" spc="-5" dirty="0">
                <a:latin typeface="Calibri"/>
                <a:cs typeface="Calibri"/>
              </a:rPr>
              <a:t>.</a:t>
            </a:r>
            <a:endParaRPr sz="2800" dirty="0">
              <a:latin typeface="Calibri"/>
              <a:cs typeface="Calibri"/>
            </a:endParaRPr>
          </a:p>
          <a:p>
            <a:pPr marL="925830" lvl="1" indent="-457200">
              <a:lnSpc>
                <a:spcPct val="100000"/>
              </a:lnSpc>
              <a:spcBef>
                <a:spcPts val="1365"/>
              </a:spcBef>
              <a:buFont typeface="Arial" panose="020B0604020202020204" pitchFamily="34" charset="0"/>
              <a:buChar char="•"/>
              <a:tabLst>
                <a:tab pos="698500" algn="l"/>
              </a:tabLst>
            </a:pPr>
            <a:r>
              <a:rPr sz="2800" spc="-5" dirty="0">
                <a:latin typeface="Calibri"/>
                <a:cs typeface="Calibri"/>
              </a:rPr>
              <a:t>“Veg</a:t>
            </a:r>
            <a:r>
              <a:rPr lang="en-US" sz="2800" spc="-5" dirty="0">
                <a:latin typeface="Calibri"/>
                <a:cs typeface="Calibri"/>
              </a:rPr>
              <a:t>_</a:t>
            </a:r>
            <a:r>
              <a:rPr sz="2800" spc="-5" dirty="0">
                <a:latin typeface="Calibri"/>
                <a:cs typeface="Calibri"/>
              </a:rPr>
              <a:t>Biodiv_2007.</a:t>
            </a:r>
            <a:r>
              <a:rPr lang="en-GB" sz="2800" spc="-5" dirty="0">
                <a:latin typeface="Calibri"/>
                <a:cs typeface="Calibri"/>
              </a:rPr>
              <a:t>csv</a:t>
            </a:r>
            <a:r>
              <a:rPr sz="2800" spc="-5" dirty="0">
                <a:latin typeface="Calibri"/>
                <a:cs typeface="Calibri"/>
              </a:rPr>
              <a:t>” not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“Veg.csv”.</a:t>
            </a:r>
            <a:endParaRPr sz="2800" dirty="0">
              <a:latin typeface="Calibri"/>
              <a:cs typeface="Calibri"/>
            </a:endParaRPr>
          </a:p>
          <a:p>
            <a:pPr marL="925830" lvl="1" indent="-457200">
              <a:lnSpc>
                <a:spcPct val="100000"/>
              </a:lnSpc>
              <a:spcBef>
                <a:spcPts val="1365"/>
              </a:spcBef>
              <a:buFont typeface="Arial" panose="020B0604020202020204" pitchFamily="34" charset="0"/>
              <a:buChar char="•"/>
              <a:tabLst>
                <a:tab pos="698500" algn="l"/>
              </a:tabLst>
            </a:pPr>
            <a:r>
              <a:rPr lang="en-US" sz="2800" b="1" spc="-5" dirty="0">
                <a:latin typeface="Calibri"/>
                <a:cs typeface="Calibri"/>
              </a:rPr>
              <a:t>Avoid </a:t>
            </a:r>
            <a:r>
              <a:rPr sz="2800" b="1" spc="-5" dirty="0">
                <a:latin typeface="Calibri"/>
                <a:cs typeface="Calibri"/>
              </a:rPr>
              <a:t>file names contain</a:t>
            </a:r>
            <a:r>
              <a:rPr lang="en-US" sz="2800" b="1" spc="-5" dirty="0">
                <a:latin typeface="Calibri"/>
                <a:cs typeface="Calibri"/>
              </a:rPr>
              <a:t>ing</a:t>
            </a:r>
            <a:r>
              <a:rPr sz="2800" b="1" spc="-5" dirty="0">
                <a:latin typeface="Calibri"/>
                <a:cs typeface="Calibri"/>
              </a:rPr>
              <a:t> blank</a:t>
            </a:r>
            <a:r>
              <a:rPr sz="2800" b="1" spc="50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spaces</a:t>
            </a:r>
            <a:endParaRPr sz="2800" b="1" dirty="0">
              <a:latin typeface="Calibri"/>
              <a:cs typeface="Calibri"/>
            </a:endParaRPr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2ADDEB9F-1CEC-4764-B62A-98C6B75C0779}"/>
              </a:ext>
            </a:extLst>
          </p:cNvPr>
          <p:cNvSpPr txBox="1">
            <a:spLocks/>
          </p:cNvSpPr>
          <p:nvPr/>
        </p:nvSpPr>
        <p:spPr>
          <a:xfrm>
            <a:off x="711516" y="698881"/>
            <a:ext cx="9651684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000" b="1" i="0">
                <a:solidFill>
                  <a:schemeClr val="tx1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GB" sz="4400" kern="0">
                <a:solidFill>
                  <a:schemeClr val="accent1">
                    <a:lumMod val="75000"/>
                  </a:schemeClr>
                </a:solidFill>
              </a:rPr>
              <a:t>Some data</a:t>
            </a:r>
            <a:r>
              <a:rPr lang="en-GB" sz="4400" kern="0" spc="-3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GB" sz="4400" kern="0" spc="-5">
                <a:solidFill>
                  <a:schemeClr val="accent1">
                    <a:lumMod val="75000"/>
                  </a:schemeClr>
                </a:solidFill>
              </a:rPr>
              <a:t>recommendations</a:t>
            </a:r>
            <a:endParaRPr lang="en-GB" sz="4400" kern="0" spc="-5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41425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940117" y="1629409"/>
            <a:ext cx="10097770" cy="12338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buSzPct val="90000"/>
              <a:tabLst>
                <a:tab pos="241300" algn="l"/>
              </a:tabLst>
            </a:pPr>
            <a:r>
              <a:rPr sz="2000" b="1" spc="-50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b="1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Include </a:t>
            </a:r>
            <a:r>
              <a:rPr sz="2000" b="1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 </a:t>
            </a:r>
            <a:r>
              <a:rPr sz="2000" b="1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“header” first </a:t>
            </a:r>
            <a:r>
              <a:rPr sz="2000" b="1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line </a:t>
            </a:r>
            <a:r>
              <a:rPr sz="2000" b="1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in </a:t>
            </a:r>
            <a:r>
              <a:rPr sz="2000" b="1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data </a:t>
            </a:r>
            <a:r>
              <a:rPr sz="2000" b="1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file </a:t>
            </a:r>
            <a:r>
              <a:rPr sz="2000" b="1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with descriptive variable</a:t>
            </a:r>
            <a:r>
              <a:rPr sz="2000" b="1" spc="7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000" b="1" spc="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names</a:t>
            </a:r>
            <a:endParaRPr sz="2000" b="1" dirty="0">
              <a:latin typeface="Calibri"/>
              <a:cs typeface="Calibri"/>
            </a:endParaRPr>
          </a:p>
          <a:p>
            <a:pPr marL="754380" lvl="1" indent="-285750">
              <a:lnSpc>
                <a:spcPct val="100000"/>
              </a:lnSpc>
              <a:spcBef>
                <a:spcPts val="1425"/>
              </a:spcBef>
              <a:buFont typeface="Arial" panose="020B0604020202020204" pitchFamily="34" charset="0"/>
              <a:buChar char="•"/>
              <a:tabLst>
                <a:tab pos="698500" algn="l"/>
              </a:tabLst>
            </a:pPr>
            <a:r>
              <a:rPr sz="1800" spc="-5" dirty="0">
                <a:latin typeface="Calibri"/>
                <a:cs typeface="Calibri"/>
              </a:rPr>
              <a:t>Variable names should be terse </a:t>
            </a:r>
            <a:r>
              <a:rPr sz="1800" spc="-10" dirty="0">
                <a:latin typeface="Calibri"/>
                <a:cs typeface="Calibri"/>
              </a:rPr>
              <a:t>but </a:t>
            </a:r>
            <a:r>
              <a:rPr sz="1800" spc="-5" dirty="0">
                <a:latin typeface="Calibri"/>
                <a:cs typeface="Calibri"/>
              </a:rPr>
              <a:t>descriptive, without blank </a:t>
            </a:r>
            <a:r>
              <a:rPr sz="1800" spc="-10" dirty="0">
                <a:latin typeface="Calibri"/>
                <a:cs typeface="Calibri"/>
              </a:rPr>
              <a:t>spaces </a:t>
            </a:r>
            <a:r>
              <a:rPr sz="1800" spc="-5" dirty="0">
                <a:latin typeface="Calibri"/>
                <a:cs typeface="Calibri"/>
              </a:rPr>
              <a:t>or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commas.</a:t>
            </a:r>
          </a:p>
          <a:p>
            <a:pPr marL="754380" lvl="1" indent="-285750">
              <a:lnSpc>
                <a:spcPct val="100000"/>
              </a:lnSpc>
              <a:spcBef>
                <a:spcPts val="1370"/>
              </a:spcBef>
              <a:buFont typeface="Arial" panose="020B0604020202020204" pitchFamily="34" charset="0"/>
              <a:buChar char="•"/>
              <a:tabLst>
                <a:tab pos="698500" algn="l"/>
                <a:tab pos="1181100" algn="l"/>
              </a:tabLst>
            </a:pPr>
            <a:r>
              <a:rPr sz="1800" spc="-5" dirty="0">
                <a:latin typeface="Calibri"/>
                <a:cs typeface="Calibri"/>
              </a:rPr>
              <a:t>The	</a:t>
            </a:r>
            <a:r>
              <a:rPr sz="1800" spc="-10" dirty="0">
                <a:latin typeface="Courier New"/>
                <a:cs typeface="Courier New"/>
              </a:rPr>
              <a:t>read.csv() </a:t>
            </a:r>
            <a:r>
              <a:rPr sz="1800" spc="-5" dirty="0">
                <a:latin typeface="Calibri"/>
                <a:cs typeface="Calibri"/>
              </a:rPr>
              <a:t>command </a:t>
            </a:r>
            <a:r>
              <a:rPr sz="1800" dirty="0">
                <a:latin typeface="Calibri"/>
                <a:cs typeface="Calibri"/>
              </a:rPr>
              <a:t>in R </a:t>
            </a:r>
            <a:r>
              <a:rPr sz="1800" spc="-5" dirty="0">
                <a:latin typeface="Calibri"/>
                <a:cs typeface="Calibri"/>
              </a:rPr>
              <a:t>assumes by default that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5" dirty="0">
                <a:latin typeface="Calibri"/>
                <a:cs typeface="Calibri"/>
              </a:rPr>
              <a:t>first </a:t>
            </a:r>
            <a:r>
              <a:rPr sz="1800" dirty="0">
                <a:latin typeface="Calibri"/>
                <a:cs typeface="Calibri"/>
              </a:rPr>
              <a:t>line </a:t>
            </a:r>
            <a:r>
              <a:rPr sz="1800" spc="-5" dirty="0">
                <a:latin typeface="Calibri"/>
                <a:cs typeface="Calibri"/>
              </a:rPr>
              <a:t>of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-10" dirty="0">
                <a:latin typeface="Calibri"/>
                <a:cs typeface="Calibri"/>
              </a:rPr>
              <a:t>.csv </a:t>
            </a:r>
            <a:r>
              <a:rPr sz="1800" dirty="0">
                <a:latin typeface="Calibri"/>
                <a:cs typeface="Calibri"/>
              </a:rPr>
              <a:t>file is a </a:t>
            </a:r>
            <a:r>
              <a:rPr sz="1800" spc="-5" dirty="0">
                <a:latin typeface="Calibri"/>
                <a:cs typeface="Calibri"/>
              </a:rPr>
              <a:t>header</a:t>
            </a:r>
            <a:r>
              <a:rPr sz="1800" spc="-2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line.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11517" y="3468623"/>
            <a:ext cx="75374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10" dirty="0">
                <a:latin typeface="Courier New"/>
                <a:cs typeface="Courier New"/>
              </a:rPr>
              <a:t>li</a:t>
            </a:r>
            <a:r>
              <a:rPr sz="1600" b="1" spc="10" dirty="0">
                <a:latin typeface="Courier New"/>
                <a:cs typeface="Courier New"/>
              </a:rPr>
              <a:t>z</a:t>
            </a:r>
            <a:r>
              <a:rPr sz="1600" b="1" spc="-10" dirty="0">
                <a:latin typeface="Courier New"/>
                <a:cs typeface="Courier New"/>
              </a:rPr>
              <a:t>ar</a:t>
            </a:r>
            <a:r>
              <a:rPr sz="1600" b="1" dirty="0">
                <a:latin typeface="Courier New"/>
                <a:cs typeface="Courier New"/>
              </a:rPr>
              <a:t>d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85658" y="3468623"/>
            <a:ext cx="1853564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latin typeface="Courier New"/>
                <a:cs typeface="Courier New"/>
              </a:rPr>
              <a:t>sprintSpeed1984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84040" y="3468623"/>
            <a:ext cx="20421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Wingdings"/>
                <a:cs typeface="Wingdings"/>
              </a:rPr>
              <a:t>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Calibri"/>
                <a:cs typeface="Calibri"/>
              </a:rPr>
              <a:t>this </a:t>
            </a:r>
            <a:r>
              <a:rPr sz="1600" dirty="0">
                <a:latin typeface="Calibri"/>
                <a:cs typeface="Calibri"/>
              </a:rPr>
              <a:t>is </a:t>
            </a:r>
            <a:r>
              <a:rPr sz="1600" spc="-5" dirty="0">
                <a:latin typeface="Calibri"/>
                <a:cs typeface="Calibri"/>
              </a:rPr>
              <a:t>the </a:t>
            </a:r>
            <a:r>
              <a:rPr sz="1600" dirty="0">
                <a:latin typeface="Calibri"/>
                <a:cs typeface="Calibri"/>
              </a:rPr>
              <a:t>header</a:t>
            </a:r>
            <a:r>
              <a:rPr sz="1600" spc="-1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line</a:t>
            </a:r>
            <a:endParaRPr sz="1600">
              <a:latin typeface="Calibri"/>
              <a:cs typeface="Calibri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251203" y="3909055"/>
          <a:ext cx="1820544" cy="15547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6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69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046">
                <a:tc>
                  <a:txBody>
                    <a:bodyPr/>
                    <a:lstStyle/>
                    <a:p>
                      <a:pPr marL="50800">
                        <a:lnSpc>
                          <a:spcPts val="1650"/>
                        </a:lnSpc>
                      </a:pPr>
                      <a:r>
                        <a:rPr sz="1600" b="1" dirty="0">
                          <a:latin typeface="Courier New"/>
                          <a:cs typeface="Courier New"/>
                        </a:rPr>
                        <a:t>1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650"/>
                        </a:lnSpc>
                      </a:pPr>
                      <a:r>
                        <a:rPr sz="1600" b="1" spc="-10" dirty="0">
                          <a:latin typeface="Courier New"/>
                          <a:cs typeface="Courier New"/>
                        </a:rPr>
                        <a:t>1.</a:t>
                      </a:r>
                      <a:r>
                        <a:rPr sz="1600" b="1" spc="10" dirty="0">
                          <a:latin typeface="Courier New"/>
                          <a:cs typeface="Courier New"/>
                        </a:rPr>
                        <a:t>4</a:t>
                      </a:r>
                      <a:r>
                        <a:rPr sz="1600" b="1" dirty="0">
                          <a:latin typeface="Courier New"/>
                          <a:cs typeface="Courier New"/>
                        </a:rPr>
                        <a:t>3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3715">
                <a:tc>
                  <a:txBody>
                    <a:bodyPr/>
                    <a:lstStyle/>
                    <a:p>
                      <a:pPr marL="50800">
                        <a:lnSpc>
                          <a:spcPts val="1785"/>
                        </a:lnSpc>
                      </a:pPr>
                      <a:r>
                        <a:rPr sz="1600" b="1" dirty="0">
                          <a:latin typeface="Courier New"/>
                          <a:cs typeface="Courier New"/>
                        </a:rPr>
                        <a:t>2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785"/>
                        </a:lnSpc>
                      </a:pPr>
                      <a:r>
                        <a:rPr sz="1600" b="1" spc="-10" dirty="0">
                          <a:latin typeface="Courier New"/>
                          <a:cs typeface="Courier New"/>
                        </a:rPr>
                        <a:t>1.</a:t>
                      </a:r>
                      <a:r>
                        <a:rPr sz="1600" b="1" spc="10" dirty="0">
                          <a:latin typeface="Courier New"/>
                          <a:cs typeface="Courier New"/>
                        </a:rPr>
                        <a:t>5</a:t>
                      </a:r>
                      <a:r>
                        <a:rPr sz="1600" b="1" dirty="0">
                          <a:latin typeface="Courier New"/>
                          <a:cs typeface="Courier New"/>
                        </a:rPr>
                        <a:t>6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112">
                <a:tc>
                  <a:txBody>
                    <a:bodyPr/>
                    <a:lstStyle/>
                    <a:p>
                      <a:pPr marL="50800">
                        <a:lnSpc>
                          <a:spcPts val="1785"/>
                        </a:lnSpc>
                      </a:pPr>
                      <a:r>
                        <a:rPr sz="1600" b="1" dirty="0">
                          <a:latin typeface="Courier New"/>
                          <a:cs typeface="Courier New"/>
                        </a:rPr>
                        <a:t>3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785"/>
                        </a:lnSpc>
                      </a:pPr>
                      <a:r>
                        <a:rPr sz="1600" b="1" spc="-10" dirty="0">
                          <a:latin typeface="Courier New"/>
                          <a:cs typeface="Courier New"/>
                        </a:rPr>
                        <a:t>1.</a:t>
                      </a:r>
                      <a:r>
                        <a:rPr sz="1600" b="1" spc="10" dirty="0">
                          <a:latin typeface="Courier New"/>
                          <a:cs typeface="Courier New"/>
                        </a:rPr>
                        <a:t>6</a:t>
                      </a:r>
                      <a:r>
                        <a:rPr sz="1600" b="1" dirty="0">
                          <a:latin typeface="Courier New"/>
                          <a:cs typeface="Courier New"/>
                        </a:rPr>
                        <a:t>4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5239">
                <a:tc>
                  <a:txBody>
                    <a:bodyPr/>
                    <a:lstStyle/>
                    <a:p>
                      <a:pPr marL="50800">
                        <a:lnSpc>
                          <a:spcPts val="1795"/>
                        </a:lnSpc>
                      </a:pPr>
                      <a:r>
                        <a:rPr sz="1600" b="1" dirty="0">
                          <a:latin typeface="Courier New"/>
                          <a:cs typeface="Courier New"/>
                        </a:rPr>
                        <a:t>4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795"/>
                        </a:lnSpc>
                      </a:pPr>
                      <a:r>
                        <a:rPr sz="1600" b="1" spc="-10" dirty="0">
                          <a:latin typeface="Courier New"/>
                          <a:cs typeface="Courier New"/>
                        </a:rPr>
                        <a:t>2.</a:t>
                      </a:r>
                      <a:r>
                        <a:rPr sz="1600" b="1" spc="10" dirty="0">
                          <a:latin typeface="Courier New"/>
                          <a:cs typeface="Courier New"/>
                        </a:rPr>
                        <a:t>1</a:t>
                      </a:r>
                      <a:r>
                        <a:rPr sz="1600" b="1" dirty="0">
                          <a:latin typeface="Courier New"/>
                          <a:cs typeface="Courier New"/>
                        </a:rPr>
                        <a:t>3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5239">
                <a:tc>
                  <a:txBody>
                    <a:bodyPr/>
                    <a:lstStyle/>
                    <a:p>
                      <a:pPr marL="31750">
                        <a:lnSpc>
                          <a:spcPts val="1785"/>
                        </a:lnSpc>
                      </a:pPr>
                      <a:r>
                        <a:rPr sz="1600" b="1" dirty="0">
                          <a:latin typeface="Courier New"/>
                          <a:cs typeface="Courier New"/>
                        </a:rPr>
                        <a:t>5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785"/>
                        </a:lnSpc>
                      </a:pPr>
                      <a:r>
                        <a:rPr sz="1600" b="1" spc="-10" dirty="0">
                          <a:latin typeface="Courier New"/>
                          <a:cs typeface="Courier New"/>
                        </a:rPr>
                        <a:t>1.</a:t>
                      </a:r>
                      <a:r>
                        <a:rPr sz="1600" b="1" spc="10" dirty="0">
                          <a:latin typeface="Courier New"/>
                          <a:cs typeface="Courier New"/>
                        </a:rPr>
                        <a:t>9</a:t>
                      </a:r>
                      <a:r>
                        <a:rPr sz="1600" b="1" dirty="0">
                          <a:latin typeface="Courier New"/>
                          <a:cs typeface="Courier New"/>
                        </a:rPr>
                        <a:t>6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8443">
                <a:tc>
                  <a:txBody>
                    <a:bodyPr/>
                    <a:lstStyle/>
                    <a:p>
                      <a:pPr marL="63500">
                        <a:lnSpc>
                          <a:spcPts val="1795"/>
                        </a:lnSpc>
                      </a:pPr>
                      <a:r>
                        <a:rPr sz="1600" b="1" spc="-15" dirty="0">
                          <a:latin typeface="Courier New"/>
                          <a:cs typeface="Courier New"/>
                        </a:rPr>
                        <a:t>...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6850130" y="6317618"/>
            <a:ext cx="4549458" cy="7593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7600"/>
              </a:lnSpc>
              <a:spcBef>
                <a:spcPts val="100"/>
              </a:spcBef>
            </a:pPr>
            <a:r>
              <a:rPr sz="1400" spc="-5" dirty="0">
                <a:latin typeface="Calibri"/>
                <a:cs typeface="Calibri"/>
              </a:rPr>
              <a:t>Huey, R. </a:t>
            </a:r>
            <a:r>
              <a:rPr sz="1400" spc="-10" dirty="0">
                <a:latin typeface="Calibri"/>
                <a:cs typeface="Calibri"/>
              </a:rPr>
              <a:t>B. </a:t>
            </a:r>
            <a:r>
              <a:rPr sz="1400" spc="-5" dirty="0">
                <a:latin typeface="Calibri"/>
                <a:cs typeface="Calibri"/>
              </a:rPr>
              <a:t>and </a:t>
            </a:r>
            <a:r>
              <a:rPr sz="1400" spc="-10" dirty="0">
                <a:latin typeface="Calibri"/>
                <a:cs typeface="Calibri"/>
              </a:rPr>
              <a:t>A. </a:t>
            </a:r>
            <a:r>
              <a:rPr sz="1400" spc="5" dirty="0">
                <a:latin typeface="Calibri"/>
                <a:cs typeface="Calibri"/>
              </a:rPr>
              <a:t>E. </a:t>
            </a:r>
            <a:r>
              <a:rPr sz="1400" spc="-5" dirty="0">
                <a:latin typeface="Calibri"/>
                <a:cs typeface="Calibri"/>
              </a:rPr>
              <a:t>Dunham. 1987. </a:t>
            </a:r>
            <a:r>
              <a:rPr sz="1400" dirty="0">
                <a:latin typeface="Calibri"/>
                <a:cs typeface="Calibri"/>
              </a:rPr>
              <a:t>Repeatability </a:t>
            </a:r>
            <a:r>
              <a:rPr sz="1400" spc="5" dirty="0">
                <a:latin typeface="Calibri"/>
                <a:cs typeface="Calibri"/>
              </a:rPr>
              <a:t>of </a:t>
            </a:r>
            <a:r>
              <a:rPr sz="1400" spc="-5" dirty="0">
                <a:latin typeface="Calibri"/>
                <a:cs typeface="Calibri"/>
              </a:rPr>
              <a:t>locomotor performance </a:t>
            </a:r>
            <a:r>
              <a:rPr sz="1400" dirty="0">
                <a:latin typeface="Calibri"/>
                <a:cs typeface="Calibri"/>
              </a:rPr>
              <a:t>in </a:t>
            </a:r>
            <a:r>
              <a:rPr sz="1400" spc="-5" dirty="0">
                <a:latin typeface="Calibri"/>
                <a:cs typeface="Calibri"/>
              </a:rPr>
              <a:t>natural </a:t>
            </a:r>
            <a:r>
              <a:rPr sz="1400" spc="-10" dirty="0">
                <a:latin typeface="Calibri"/>
                <a:cs typeface="Calibri"/>
              </a:rPr>
              <a:t>populations </a:t>
            </a:r>
            <a:r>
              <a:rPr sz="1400" spc="5" dirty="0">
                <a:latin typeface="Calibri"/>
                <a:cs typeface="Calibri"/>
              </a:rPr>
              <a:t>of </a:t>
            </a:r>
            <a:r>
              <a:rPr sz="1400" spc="-5" dirty="0">
                <a:latin typeface="Calibri"/>
                <a:cs typeface="Calibri"/>
              </a:rPr>
              <a:t>the lizard </a:t>
            </a:r>
            <a:r>
              <a:rPr sz="1400" i="1" spc="-5" dirty="0">
                <a:latin typeface="Calibri"/>
                <a:cs typeface="Calibri"/>
              </a:rPr>
              <a:t>Sceloporus merriami</a:t>
            </a:r>
            <a:r>
              <a:rPr sz="1400" spc="-5" dirty="0">
                <a:latin typeface="Calibri"/>
                <a:cs typeface="Calibri"/>
              </a:rPr>
              <a:t>.  Evolution </a:t>
            </a:r>
            <a:r>
              <a:rPr sz="1400" spc="-10" dirty="0">
                <a:latin typeface="Calibri"/>
                <a:cs typeface="Calibri"/>
              </a:rPr>
              <a:t>42: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1116-1120.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922520" y="3557272"/>
            <a:ext cx="3785869" cy="25857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2">
            <a:extLst>
              <a:ext uri="{FF2B5EF4-FFF2-40B4-BE49-F238E27FC236}">
                <a16:creationId xmlns:a16="http://schemas.microsoft.com/office/drawing/2014/main" id="{D7D54A98-B305-431D-9632-EF7B2017E259}"/>
              </a:ext>
            </a:extLst>
          </p:cNvPr>
          <p:cNvSpPr txBox="1">
            <a:spLocks/>
          </p:cNvSpPr>
          <p:nvPr/>
        </p:nvSpPr>
        <p:spPr>
          <a:xfrm>
            <a:off x="762000" y="519816"/>
            <a:ext cx="9651684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000" b="1" i="0">
                <a:solidFill>
                  <a:schemeClr val="tx1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GB" sz="4400" kern="0" dirty="0">
                <a:solidFill>
                  <a:schemeClr val="accent1">
                    <a:lumMod val="75000"/>
                  </a:schemeClr>
                </a:solidFill>
              </a:rPr>
              <a:t>Some data</a:t>
            </a:r>
            <a:r>
              <a:rPr lang="en-GB" sz="4400" kern="0" spc="-3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GB" sz="4400" kern="0" spc="-5" dirty="0">
                <a:solidFill>
                  <a:schemeClr val="accent1">
                    <a:lumMod val="75000"/>
                  </a:schemeClr>
                </a:solidFill>
              </a:rPr>
              <a:t>recommendations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4439920" y="3281045"/>
            <a:ext cx="228600" cy="2317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90600" y="1884626"/>
            <a:ext cx="9750425" cy="42493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buSzPct val="90000"/>
              <a:tabLst>
                <a:tab pos="241300" algn="l"/>
              </a:tabLst>
            </a:pPr>
            <a:r>
              <a:rPr sz="2800" b="1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Use plain ASCII text for names and data values</a:t>
            </a:r>
            <a:endParaRPr sz="2800" b="1" dirty="0">
              <a:latin typeface="Calibri"/>
              <a:cs typeface="Calibri"/>
            </a:endParaRPr>
          </a:p>
          <a:p>
            <a:pPr marL="758190" marR="5080" lvl="1" indent="-285750">
              <a:lnSpc>
                <a:spcPct val="116900"/>
              </a:lnSpc>
              <a:spcBef>
                <a:spcPts val="1060"/>
              </a:spcBef>
              <a:buFont typeface="Arial" panose="020B0604020202020204" pitchFamily="34" charset="0"/>
              <a:buChar char="•"/>
              <a:tabLst>
                <a:tab pos="701675" algn="l"/>
              </a:tabLst>
            </a:pPr>
            <a:r>
              <a:rPr sz="2000" spc="-5" dirty="0">
                <a:latin typeface="Calibri"/>
                <a:cs typeface="Calibri"/>
              </a:rPr>
              <a:t>Plain ASCII </a:t>
            </a:r>
            <a:r>
              <a:rPr sz="2000" dirty="0">
                <a:latin typeface="Calibri"/>
                <a:cs typeface="Calibri"/>
              </a:rPr>
              <a:t>includes </a:t>
            </a:r>
            <a:r>
              <a:rPr sz="2000" spc="-5" dirty="0">
                <a:latin typeface="Calibri"/>
                <a:cs typeface="Calibri"/>
              </a:rPr>
              <a:t>all </a:t>
            </a:r>
            <a:r>
              <a:rPr sz="2000" dirty="0">
                <a:latin typeface="Calibri"/>
                <a:cs typeface="Calibri"/>
              </a:rPr>
              <a:t>letters </a:t>
            </a:r>
            <a:r>
              <a:rPr sz="2000" spc="-5" dirty="0">
                <a:latin typeface="Calibri"/>
                <a:cs typeface="Calibri"/>
              </a:rPr>
              <a:t>of English alphabet (uppercase </a:t>
            </a:r>
            <a:r>
              <a:rPr sz="2000" spc="-10" dirty="0">
                <a:latin typeface="Calibri"/>
                <a:cs typeface="Calibri"/>
              </a:rPr>
              <a:t>and </a:t>
            </a:r>
            <a:r>
              <a:rPr sz="2000" spc="-5" dirty="0">
                <a:latin typeface="Calibri"/>
                <a:cs typeface="Calibri"/>
              </a:rPr>
              <a:t>lowercase), numbers, </a:t>
            </a:r>
            <a:r>
              <a:rPr sz="2000" spc="-10" dirty="0">
                <a:latin typeface="Calibri"/>
                <a:cs typeface="Calibri"/>
              </a:rPr>
              <a:t>and </a:t>
            </a:r>
            <a:r>
              <a:rPr sz="2000" spc="-5" dirty="0">
                <a:latin typeface="Calibri"/>
                <a:cs typeface="Calibri"/>
              </a:rPr>
              <a:t>many  common punctuation marks </a:t>
            </a:r>
            <a:r>
              <a:rPr sz="2000" dirty="0">
                <a:latin typeface="Calibri"/>
                <a:cs typeface="Calibri"/>
              </a:rPr>
              <a:t>( _ - * . </a:t>
            </a:r>
            <a:r>
              <a:rPr sz="2000" spc="-5" dirty="0">
                <a:latin typeface="Calibri"/>
                <a:cs typeface="Calibri"/>
              </a:rPr>
              <a:t>are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ok)</a:t>
            </a:r>
            <a:endParaRPr sz="2000" dirty="0">
              <a:latin typeface="Calibri"/>
              <a:cs typeface="Calibri"/>
            </a:endParaRPr>
          </a:p>
          <a:p>
            <a:pPr marL="757555" lvl="1" indent="-285750">
              <a:lnSpc>
                <a:spcPct val="100000"/>
              </a:lnSpc>
              <a:spcBef>
                <a:spcPts val="1370"/>
              </a:spcBef>
              <a:buFont typeface="Arial" panose="020B0604020202020204" pitchFamily="34" charset="0"/>
              <a:buChar char="•"/>
              <a:tabLst>
                <a:tab pos="701675" algn="l"/>
              </a:tabLst>
            </a:pPr>
            <a:r>
              <a:rPr sz="2000" dirty="0">
                <a:latin typeface="Calibri"/>
                <a:cs typeface="Calibri"/>
              </a:rPr>
              <a:t>Avoid </a:t>
            </a:r>
            <a:r>
              <a:rPr sz="2000" spc="-10" dirty="0">
                <a:latin typeface="Calibri"/>
                <a:cs typeface="Calibri"/>
              </a:rPr>
              <a:t>commas because </a:t>
            </a:r>
            <a:r>
              <a:rPr sz="2000" dirty="0">
                <a:latin typeface="Calibri"/>
                <a:cs typeface="Calibri"/>
              </a:rPr>
              <a:t>they </a:t>
            </a:r>
            <a:r>
              <a:rPr sz="2000" spc="-5" dirty="0">
                <a:latin typeface="Calibri"/>
                <a:cs typeface="Calibri"/>
              </a:rPr>
              <a:t>separate </a:t>
            </a:r>
            <a:r>
              <a:rPr sz="2000" dirty="0">
                <a:latin typeface="Calibri"/>
                <a:cs typeface="Calibri"/>
              </a:rPr>
              <a:t>fields in </a:t>
            </a:r>
            <a:r>
              <a:rPr sz="2000" spc="-10" dirty="0">
                <a:latin typeface="Calibri"/>
                <a:cs typeface="Calibri"/>
              </a:rPr>
              <a:t>.csv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format</a:t>
            </a:r>
            <a:endParaRPr sz="2000" dirty="0">
              <a:latin typeface="Calibri"/>
              <a:cs typeface="Calibri"/>
            </a:endParaRPr>
          </a:p>
          <a:p>
            <a:pPr marL="757555" lvl="1" indent="-285750">
              <a:lnSpc>
                <a:spcPct val="100000"/>
              </a:lnSpc>
              <a:spcBef>
                <a:spcPts val="1490"/>
              </a:spcBef>
              <a:buFont typeface="Arial" panose="020B0604020202020204" pitchFamily="34" charset="0"/>
              <a:buChar char="•"/>
              <a:tabLst>
                <a:tab pos="701675" algn="l"/>
                <a:tab pos="3667760" algn="l"/>
              </a:tabLst>
            </a:pPr>
            <a:r>
              <a:rPr sz="2000" dirty="0">
                <a:latin typeface="Calibri"/>
                <a:cs typeface="Calibri"/>
              </a:rPr>
              <a:t>Avoid </a:t>
            </a:r>
            <a:r>
              <a:rPr sz="2000" spc="-10" dirty="0">
                <a:latin typeface="Calibri"/>
                <a:cs typeface="Calibri"/>
              </a:rPr>
              <a:t>symbols </a:t>
            </a:r>
            <a:r>
              <a:rPr sz="2000" spc="-5" dirty="0">
                <a:latin typeface="Calibri"/>
                <a:cs typeface="Calibri"/>
              </a:rPr>
              <a:t>(e.g., </a:t>
            </a:r>
            <a:r>
              <a:rPr sz="2000" dirty="0">
                <a:latin typeface="Symbol"/>
                <a:cs typeface="Symbol"/>
              </a:rPr>
              <a:t>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Symbol"/>
                <a:cs typeface="Symbol"/>
              </a:rPr>
              <a:t></a:t>
            </a:r>
            <a:r>
              <a:rPr sz="2000" spc="-85" dirty="0">
                <a:latin typeface="Times New Roman"/>
                <a:cs typeface="Times New Roman"/>
              </a:rPr>
              <a:t> </a:t>
            </a:r>
            <a:r>
              <a:rPr sz="2000" spc="65" dirty="0">
                <a:latin typeface="Symbol"/>
                <a:cs typeface="Symbol"/>
              </a:rPr>
              <a:t>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Webdings"/>
                <a:cs typeface="Webdings"/>
              </a:rPr>
              <a:t>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dirty="0">
                <a:latin typeface="Calibri"/>
                <a:cs typeface="Calibri"/>
              </a:rPr>
              <a:t>)</a:t>
            </a:r>
          </a:p>
          <a:p>
            <a:pPr lvl="1">
              <a:lnSpc>
                <a:spcPct val="100000"/>
              </a:lnSpc>
            </a:pPr>
            <a:endParaRPr sz="2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760"/>
              </a:spcBef>
              <a:buSzPct val="90000"/>
              <a:tabLst>
                <a:tab pos="298450" algn="l"/>
              </a:tabLst>
            </a:pPr>
            <a:r>
              <a:rPr sz="2800" b="1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When you add data </a:t>
            </a:r>
            <a:r>
              <a:rPr sz="2800" b="1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to a </a:t>
            </a:r>
            <a:r>
              <a:rPr sz="2800" b="1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database, add </a:t>
            </a:r>
            <a:r>
              <a:rPr sz="2800" b="1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rows </a:t>
            </a:r>
            <a:r>
              <a:rPr sz="2800" b="1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not columns</a:t>
            </a:r>
            <a:endParaRPr sz="2800" b="1" dirty="0">
              <a:latin typeface="Calibri"/>
              <a:cs typeface="Calibri"/>
            </a:endParaRPr>
          </a:p>
          <a:p>
            <a:pPr marL="757555" lvl="1" indent="-285750">
              <a:lnSpc>
                <a:spcPct val="100000"/>
              </a:lnSpc>
              <a:spcBef>
                <a:spcPts val="1450"/>
              </a:spcBef>
              <a:buFont typeface="Arial" panose="020B0604020202020204" pitchFamily="34" charset="0"/>
              <a:buChar char="•"/>
              <a:tabLst>
                <a:tab pos="701675" algn="l"/>
              </a:tabLst>
            </a:pPr>
            <a:r>
              <a:rPr sz="2000" spc="-5" dirty="0">
                <a:latin typeface="Calibri"/>
                <a:cs typeface="Calibri"/>
              </a:rPr>
              <a:t>Set up data </a:t>
            </a:r>
            <a:r>
              <a:rPr sz="2000" dirty="0">
                <a:latin typeface="Calibri"/>
                <a:cs typeface="Calibri"/>
              </a:rPr>
              <a:t>ﬁles to </a:t>
            </a:r>
            <a:r>
              <a:rPr sz="2000" spc="-5" dirty="0">
                <a:latin typeface="Calibri"/>
                <a:cs typeface="Calibri"/>
              </a:rPr>
              <a:t>maximize consistency of column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content</a:t>
            </a:r>
            <a:endParaRPr sz="2000" dirty="0">
              <a:latin typeface="Calibri"/>
              <a:cs typeface="Calibri"/>
            </a:endParaRPr>
          </a:p>
          <a:p>
            <a:pPr marL="757555" lvl="1" indent="-285750">
              <a:lnSpc>
                <a:spcPct val="100000"/>
              </a:lnSpc>
              <a:spcBef>
                <a:spcPts val="1370"/>
              </a:spcBef>
              <a:buFont typeface="Arial" panose="020B0604020202020204" pitchFamily="34" charset="0"/>
              <a:buChar char="•"/>
              <a:tabLst>
                <a:tab pos="701675" algn="l"/>
              </a:tabLst>
            </a:pPr>
            <a:r>
              <a:rPr sz="2000" spc="-5" dirty="0">
                <a:latin typeface="Calibri"/>
                <a:cs typeface="Calibri"/>
              </a:rPr>
              <a:t>Use “long” format rather than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“wide”</a:t>
            </a:r>
          </a:p>
        </p:txBody>
      </p:sp>
      <p:sp>
        <p:nvSpPr>
          <p:cNvPr id="8" name="object 2">
            <a:extLst>
              <a:ext uri="{FF2B5EF4-FFF2-40B4-BE49-F238E27FC236}">
                <a16:creationId xmlns:a16="http://schemas.microsoft.com/office/drawing/2014/main" id="{AC02A332-ACB6-4750-8A3C-2F2ED6B6785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516" y="698881"/>
            <a:ext cx="9651684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>
                <a:solidFill>
                  <a:schemeClr val="accent1">
                    <a:lumMod val="75000"/>
                  </a:schemeClr>
                </a:solidFill>
              </a:rPr>
              <a:t>Some data</a:t>
            </a:r>
            <a:r>
              <a:rPr sz="4400" spc="-3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sz="4400" spc="-5" dirty="0">
                <a:solidFill>
                  <a:schemeClr val="accent1">
                    <a:lumMod val="75000"/>
                  </a:schemeClr>
                </a:solidFill>
              </a:rPr>
              <a:t>recommendations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11516" y="552272"/>
            <a:ext cx="4927283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Data </a:t>
            </a:r>
            <a:r>
              <a:rPr sz="2400" b="1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on sprint speed </a:t>
            </a:r>
            <a:r>
              <a:rPr sz="2400" b="1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in </a:t>
            </a:r>
            <a:r>
              <a:rPr sz="2400" b="1" i="1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wide</a:t>
            </a:r>
            <a:r>
              <a:rPr sz="2400" b="1" i="1" spc="-2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400" b="1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format</a:t>
            </a:r>
            <a:r>
              <a:rPr sz="2400" b="1" spc="-5" dirty="0">
                <a:latin typeface="Calibri"/>
                <a:cs typeface="Calibri"/>
              </a:rPr>
              <a:t>:</a:t>
            </a:r>
            <a:endParaRPr sz="2400" b="1" dirty="0">
              <a:latin typeface="Calibri"/>
              <a:cs typeface="Calibri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149667" y="1120517"/>
          <a:ext cx="4817745" cy="15545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82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9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25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6856">
                <a:tc>
                  <a:txBody>
                    <a:bodyPr/>
                    <a:lstStyle/>
                    <a:p>
                      <a:pPr marL="31750">
                        <a:lnSpc>
                          <a:spcPts val="1650"/>
                        </a:lnSpc>
                      </a:pPr>
                      <a:r>
                        <a:rPr sz="1600" b="1" spc="-5" dirty="0">
                          <a:latin typeface="Courier New"/>
                          <a:cs typeface="Courier New"/>
                        </a:rPr>
                        <a:t>lizard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ts val="1650"/>
                        </a:lnSpc>
                      </a:pPr>
                      <a:r>
                        <a:rPr sz="1600" b="1" spc="-5" dirty="0">
                          <a:latin typeface="Courier New"/>
                          <a:cs typeface="Courier New"/>
                        </a:rPr>
                        <a:t>sprintSpeed1984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ts val="1650"/>
                        </a:lnSpc>
                      </a:pPr>
                      <a:r>
                        <a:rPr sz="1600" b="1" dirty="0">
                          <a:latin typeface="Courier New"/>
                          <a:cs typeface="Courier New"/>
                        </a:rPr>
                        <a:t>sprintSpeed1985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3525">
                <a:tc>
                  <a:txBody>
                    <a:bodyPr/>
                    <a:lstStyle/>
                    <a:p>
                      <a:pPr marL="151765">
                        <a:lnSpc>
                          <a:spcPts val="1785"/>
                        </a:lnSpc>
                      </a:pPr>
                      <a:r>
                        <a:rPr sz="1600" b="1" dirty="0">
                          <a:latin typeface="Courier New"/>
                          <a:cs typeface="Courier New"/>
                        </a:rPr>
                        <a:t>1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0700">
                        <a:lnSpc>
                          <a:spcPts val="1785"/>
                        </a:lnSpc>
                      </a:pPr>
                      <a:r>
                        <a:rPr sz="1600" b="1" spc="-5" dirty="0">
                          <a:latin typeface="Courier New"/>
                          <a:cs typeface="Courier New"/>
                        </a:rPr>
                        <a:t>1.43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96925">
                        <a:lnSpc>
                          <a:spcPts val="1785"/>
                        </a:lnSpc>
                      </a:pPr>
                      <a:r>
                        <a:rPr sz="1600" b="1" spc="-5" dirty="0">
                          <a:latin typeface="Courier New"/>
                          <a:cs typeface="Courier New"/>
                        </a:rPr>
                        <a:t>1.37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302">
                <a:tc>
                  <a:txBody>
                    <a:bodyPr/>
                    <a:lstStyle/>
                    <a:p>
                      <a:pPr marL="151765">
                        <a:lnSpc>
                          <a:spcPts val="1785"/>
                        </a:lnSpc>
                      </a:pPr>
                      <a:r>
                        <a:rPr sz="1600" b="1" dirty="0">
                          <a:latin typeface="Courier New"/>
                          <a:cs typeface="Courier New"/>
                        </a:rPr>
                        <a:t>2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0700">
                        <a:lnSpc>
                          <a:spcPts val="1785"/>
                        </a:lnSpc>
                      </a:pPr>
                      <a:r>
                        <a:rPr sz="1600" b="1" spc="-5" dirty="0">
                          <a:latin typeface="Courier New"/>
                          <a:cs typeface="Courier New"/>
                        </a:rPr>
                        <a:t>1.56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96925">
                        <a:lnSpc>
                          <a:spcPts val="1785"/>
                        </a:lnSpc>
                      </a:pPr>
                      <a:r>
                        <a:rPr sz="1600" b="1" spc="-5" dirty="0">
                          <a:latin typeface="Courier New"/>
                          <a:cs typeface="Courier New"/>
                        </a:rPr>
                        <a:t>1.30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5302">
                <a:tc>
                  <a:txBody>
                    <a:bodyPr/>
                    <a:lstStyle/>
                    <a:p>
                      <a:pPr marL="151765">
                        <a:lnSpc>
                          <a:spcPts val="1795"/>
                        </a:lnSpc>
                      </a:pPr>
                      <a:r>
                        <a:rPr sz="1600" b="1" dirty="0">
                          <a:latin typeface="Courier New"/>
                          <a:cs typeface="Courier New"/>
                        </a:rPr>
                        <a:t>3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0700">
                        <a:lnSpc>
                          <a:spcPts val="1795"/>
                        </a:lnSpc>
                      </a:pPr>
                      <a:r>
                        <a:rPr sz="1600" b="1" spc="-5" dirty="0">
                          <a:latin typeface="Courier New"/>
                          <a:cs typeface="Courier New"/>
                        </a:rPr>
                        <a:t>1.64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96925">
                        <a:lnSpc>
                          <a:spcPts val="1795"/>
                        </a:lnSpc>
                      </a:pPr>
                      <a:r>
                        <a:rPr sz="1600" b="1" spc="-5" dirty="0">
                          <a:latin typeface="Courier New"/>
                          <a:cs typeface="Courier New"/>
                        </a:rPr>
                        <a:t>1.36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5112">
                <a:tc>
                  <a:txBody>
                    <a:bodyPr/>
                    <a:lstStyle/>
                    <a:p>
                      <a:pPr marL="151765">
                        <a:lnSpc>
                          <a:spcPts val="1785"/>
                        </a:lnSpc>
                      </a:pPr>
                      <a:r>
                        <a:rPr sz="1600" b="1" dirty="0">
                          <a:latin typeface="Courier New"/>
                          <a:cs typeface="Courier New"/>
                        </a:rPr>
                        <a:t>4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0700">
                        <a:lnSpc>
                          <a:spcPts val="1785"/>
                        </a:lnSpc>
                      </a:pPr>
                      <a:r>
                        <a:rPr sz="1600" b="1" spc="-5" dirty="0">
                          <a:latin typeface="Courier New"/>
                          <a:cs typeface="Courier New"/>
                        </a:rPr>
                        <a:t>2.13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96925">
                        <a:lnSpc>
                          <a:spcPts val="1785"/>
                        </a:lnSpc>
                      </a:pPr>
                      <a:r>
                        <a:rPr sz="1600" b="1" spc="-5" dirty="0">
                          <a:latin typeface="Courier New"/>
                          <a:cs typeface="Courier New"/>
                        </a:rPr>
                        <a:t>1.54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8443">
                <a:tc>
                  <a:txBody>
                    <a:bodyPr/>
                    <a:lstStyle/>
                    <a:p>
                      <a:pPr marL="151765">
                        <a:lnSpc>
                          <a:spcPts val="1795"/>
                        </a:lnSpc>
                      </a:pPr>
                      <a:r>
                        <a:rPr sz="1600" b="1" dirty="0">
                          <a:latin typeface="Courier New"/>
                          <a:cs typeface="Courier New"/>
                        </a:rPr>
                        <a:t>5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0700">
                        <a:lnSpc>
                          <a:spcPts val="1795"/>
                        </a:lnSpc>
                      </a:pPr>
                      <a:r>
                        <a:rPr sz="1600" b="1" spc="-5" dirty="0">
                          <a:latin typeface="Courier New"/>
                          <a:cs typeface="Courier New"/>
                        </a:rPr>
                        <a:t>1.96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96925">
                        <a:lnSpc>
                          <a:spcPts val="1795"/>
                        </a:lnSpc>
                      </a:pPr>
                      <a:r>
                        <a:rPr sz="1600" b="1" spc="-5" dirty="0">
                          <a:latin typeface="Courier New"/>
                          <a:cs typeface="Courier New"/>
                        </a:rPr>
                        <a:t>1.82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711516" y="2661920"/>
            <a:ext cx="4817745" cy="9977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latin typeface="Courier New"/>
                <a:cs typeface="Courier New"/>
              </a:rPr>
              <a:t>...</a:t>
            </a:r>
            <a:endParaRPr sz="16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4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400" b="1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Data </a:t>
            </a:r>
            <a:r>
              <a:rPr sz="2400" b="1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on sprint speed </a:t>
            </a:r>
            <a:r>
              <a:rPr sz="2400" b="1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in </a:t>
            </a:r>
            <a:r>
              <a:rPr sz="2400" b="1" i="1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long </a:t>
            </a:r>
            <a:r>
              <a:rPr sz="2400" b="1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format</a:t>
            </a:r>
            <a:r>
              <a:rPr sz="2400" b="1" spc="-5" dirty="0">
                <a:latin typeface="Calibri"/>
                <a:cs typeface="Calibri"/>
              </a:rPr>
              <a:t>:</a:t>
            </a:r>
            <a:endParaRPr sz="2400" b="1" dirty="0">
              <a:latin typeface="Calibri"/>
              <a:cs typeface="Calibri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149667" y="3689980"/>
          <a:ext cx="3293110" cy="314616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82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65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39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8443">
                <a:tc>
                  <a:txBody>
                    <a:bodyPr/>
                    <a:lstStyle/>
                    <a:p>
                      <a:pPr marL="31750">
                        <a:lnSpc>
                          <a:spcPts val="1650"/>
                        </a:lnSpc>
                      </a:pPr>
                      <a:r>
                        <a:rPr sz="1600" b="1" spc="-5" dirty="0">
                          <a:latin typeface="Courier New"/>
                          <a:cs typeface="Courier New"/>
                        </a:rPr>
                        <a:t>lizard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73990" algn="r">
                        <a:lnSpc>
                          <a:spcPts val="1650"/>
                        </a:lnSpc>
                      </a:pPr>
                      <a:r>
                        <a:rPr sz="1600" b="1" spc="-10" dirty="0">
                          <a:latin typeface="Courier New"/>
                          <a:cs typeface="Courier New"/>
                        </a:rPr>
                        <a:t>sp</a:t>
                      </a:r>
                      <a:r>
                        <a:rPr sz="1600" b="1" spc="10" dirty="0">
                          <a:latin typeface="Courier New"/>
                          <a:cs typeface="Courier New"/>
                        </a:rPr>
                        <a:t>r</a:t>
                      </a:r>
                      <a:r>
                        <a:rPr sz="1600" b="1" spc="-10" dirty="0">
                          <a:latin typeface="Courier New"/>
                          <a:cs typeface="Courier New"/>
                        </a:rPr>
                        <a:t>i</a:t>
                      </a:r>
                      <a:r>
                        <a:rPr sz="1600" b="1" spc="10" dirty="0">
                          <a:latin typeface="Courier New"/>
                          <a:cs typeface="Courier New"/>
                        </a:rPr>
                        <a:t>n</a:t>
                      </a:r>
                      <a:r>
                        <a:rPr sz="1600" b="1" spc="-10" dirty="0">
                          <a:latin typeface="Courier New"/>
                          <a:cs typeface="Courier New"/>
                        </a:rPr>
                        <a:t>t</a:t>
                      </a:r>
                      <a:r>
                        <a:rPr sz="1600" b="1" spc="25" dirty="0">
                          <a:latin typeface="Courier New"/>
                          <a:cs typeface="Courier New"/>
                        </a:rPr>
                        <a:t>S</a:t>
                      </a:r>
                      <a:r>
                        <a:rPr sz="1600" b="1" spc="-10" dirty="0">
                          <a:latin typeface="Courier New"/>
                          <a:cs typeface="Courier New"/>
                        </a:rPr>
                        <a:t>pe</a:t>
                      </a:r>
                      <a:r>
                        <a:rPr sz="1600" b="1" spc="10" dirty="0">
                          <a:latin typeface="Courier New"/>
                          <a:cs typeface="Courier New"/>
                        </a:rPr>
                        <a:t>e</a:t>
                      </a:r>
                      <a:r>
                        <a:rPr sz="1600" b="1" dirty="0">
                          <a:latin typeface="Courier New"/>
                          <a:cs typeface="Courier New"/>
                        </a:rPr>
                        <a:t>d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81610">
                        <a:lnSpc>
                          <a:spcPts val="1650"/>
                        </a:lnSpc>
                      </a:pPr>
                      <a:r>
                        <a:rPr sz="1600" b="1" dirty="0">
                          <a:latin typeface="Courier New"/>
                          <a:cs typeface="Courier New"/>
                        </a:rPr>
                        <a:t>year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302">
                <a:tc>
                  <a:txBody>
                    <a:bodyPr/>
                    <a:lstStyle/>
                    <a:p>
                      <a:pPr marL="151765">
                        <a:lnSpc>
                          <a:spcPts val="1795"/>
                        </a:lnSpc>
                      </a:pPr>
                      <a:r>
                        <a:rPr sz="1600" b="1" dirty="0">
                          <a:latin typeface="Courier New"/>
                          <a:cs typeface="Courier New"/>
                        </a:rPr>
                        <a:t>1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73990" algn="r">
                        <a:lnSpc>
                          <a:spcPts val="1795"/>
                        </a:lnSpc>
                      </a:pPr>
                      <a:r>
                        <a:rPr sz="1600" b="1" spc="-10" dirty="0">
                          <a:latin typeface="Courier New"/>
                          <a:cs typeface="Courier New"/>
                        </a:rPr>
                        <a:t>1.</a:t>
                      </a:r>
                      <a:r>
                        <a:rPr sz="1600" b="1" spc="10" dirty="0">
                          <a:latin typeface="Courier New"/>
                          <a:cs typeface="Courier New"/>
                        </a:rPr>
                        <a:t>4</a:t>
                      </a:r>
                      <a:r>
                        <a:rPr sz="1600" b="1" dirty="0">
                          <a:latin typeface="Courier New"/>
                          <a:cs typeface="Courier New"/>
                        </a:rPr>
                        <a:t>3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795"/>
                        </a:lnSpc>
                      </a:pPr>
                      <a:r>
                        <a:rPr sz="1600" b="1" spc="-10" dirty="0">
                          <a:latin typeface="Courier New"/>
                          <a:cs typeface="Courier New"/>
                        </a:rPr>
                        <a:t>19</a:t>
                      </a:r>
                      <a:r>
                        <a:rPr sz="1600" b="1" spc="10" dirty="0">
                          <a:latin typeface="Courier New"/>
                          <a:cs typeface="Courier New"/>
                        </a:rPr>
                        <a:t>8</a:t>
                      </a:r>
                      <a:r>
                        <a:rPr sz="1600" b="1" dirty="0">
                          <a:latin typeface="Courier New"/>
                          <a:cs typeface="Courier New"/>
                        </a:rPr>
                        <a:t>4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302">
                <a:tc>
                  <a:txBody>
                    <a:bodyPr/>
                    <a:lstStyle/>
                    <a:p>
                      <a:pPr marL="151765">
                        <a:lnSpc>
                          <a:spcPts val="1785"/>
                        </a:lnSpc>
                      </a:pPr>
                      <a:r>
                        <a:rPr sz="1600" b="1" dirty="0">
                          <a:latin typeface="Courier New"/>
                          <a:cs typeface="Courier New"/>
                        </a:rPr>
                        <a:t>2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73990" algn="r">
                        <a:lnSpc>
                          <a:spcPts val="1785"/>
                        </a:lnSpc>
                      </a:pPr>
                      <a:r>
                        <a:rPr sz="1600" b="1" spc="-10" dirty="0">
                          <a:latin typeface="Courier New"/>
                          <a:cs typeface="Courier New"/>
                        </a:rPr>
                        <a:t>1.</a:t>
                      </a:r>
                      <a:r>
                        <a:rPr sz="1600" b="1" spc="10" dirty="0">
                          <a:latin typeface="Courier New"/>
                          <a:cs typeface="Courier New"/>
                        </a:rPr>
                        <a:t>5</a:t>
                      </a:r>
                      <a:r>
                        <a:rPr sz="1600" b="1" dirty="0">
                          <a:latin typeface="Courier New"/>
                          <a:cs typeface="Courier New"/>
                        </a:rPr>
                        <a:t>6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785"/>
                        </a:lnSpc>
                      </a:pPr>
                      <a:r>
                        <a:rPr sz="1600" b="1" spc="-10" dirty="0">
                          <a:latin typeface="Courier New"/>
                          <a:cs typeface="Courier New"/>
                        </a:rPr>
                        <a:t>19</a:t>
                      </a:r>
                      <a:r>
                        <a:rPr sz="1600" b="1" spc="10" dirty="0">
                          <a:latin typeface="Courier New"/>
                          <a:cs typeface="Courier New"/>
                        </a:rPr>
                        <a:t>8</a:t>
                      </a:r>
                      <a:r>
                        <a:rPr sz="1600" b="1" dirty="0">
                          <a:latin typeface="Courier New"/>
                          <a:cs typeface="Courier New"/>
                        </a:rPr>
                        <a:t>4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5112">
                <a:tc>
                  <a:txBody>
                    <a:bodyPr/>
                    <a:lstStyle/>
                    <a:p>
                      <a:pPr marL="151765">
                        <a:lnSpc>
                          <a:spcPts val="1795"/>
                        </a:lnSpc>
                      </a:pPr>
                      <a:r>
                        <a:rPr sz="1600" b="1" dirty="0">
                          <a:latin typeface="Courier New"/>
                          <a:cs typeface="Courier New"/>
                        </a:rPr>
                        <a:t>3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73990" algn="r">
                        <a:lnSpc>
                          <a:spcPts val="1795"/>
                        </a:lnSpc>
                      </a:pPr>
                      <a:r>
                        <a:rPr sz="1600" b="1" spc="-10" dirty="0">
                          <a:latin typeface="Courier New"/>
                          <a:cs typeface="Courier New"/>
                        </a:rPr>
                        <a:t>1.</a:t>
                      </a:r>
                      <a:r>
                        <a:rPr sz="1600" b="1" spc="10" dirty="0">
                          <a:latin typeface="Courier New"/>
                          <a:cs typeface="Courier New"/>
                        </a:rPr>
                        <a:t>6</a:t>
                      </a:r>
                      <a:r>
                        <a:rPr sz="1600" b="1" dirty="0">
                          <a:latin typeface="Courier New"/>
                          <a:cs typeface="Courier New"/>
                        </a:rPr>
                        <a:t>4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795"/>
                        </a:lnSpc>
                      </a:pPr>
                      <a:r>
                        <a:rPr sz="1600" b="1" spc="-10" dirty="0">
                          <a:latin typeface="Courier New"/>
                          <a:cs typeface="Courier New"/>
                        </a:rPr>
                        <a:t>19</a:t>
                      </a:r>
                      <a:r>
                        <a:rPr sz="1600" b="1" spc="10" dirty="0">
                          <a:latin typeface="Courier New"/>
                          <a:cs typeface="Courier New"/>
                        </a:rPr>
                        <a:t>8</a:t>
                      </a:r>
                      <a:r>
                        <a:rPr sz="1600" b="1" dirty="0">
                          <a:latin typeface="Courier New"/>
                          <a:cs typeface="Courier New"/>
                        </a:rPr>
                        <a:t>4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3715">
                <a:tc>
                  <a:txBody>
                    <a:bodyPr/>
                    <a:lstStyle/>
                    <a:p>
                      <a:pPr marL="151765">
                        <a:lnSpc>
                          <a:spcPts val="1785"/>
                        </a:lnSpc>
                      </a:pPr>
                      <a:r>
                        <a:rPr sz="1600" b="1" dirty="0">
                          <a:latin typeface="Courier New"/>
                          <a:cs typeface="Courier New"/>
                        </a:rPr>
                        <a:t>4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73990" algn="r">
                        <a:lnSpc>
                          <a:spcPts val="1785"/>
                        </a:lnSpc>
                      </a:pPr>
                      <a:r>
                        <a:rPr sz="1600" b="1" spc="-10" dirty="0">
                          <a:latin typeface="Courier New"/>
                          <a:cs typeface="Courier New"/>
                        </a:rPr>
                        <a:t>2.</a:t>
                      </a:r>
                      <a:r>
                        <a:rPr sz="1600" b="1" spc="10" dirty="0">
                          <a:latin typeface="Courier New"/>
                          <a:cs typeface="Courier New"/>
                        </a:rPr>
                        <a:t>1</a:t>
                      </a:r>
                      <a:r>
                        <a:rPr sz="1600" b="1" dirty="0">
                          <a:latin typeface="Courier New"/>
                          <a:cs typeface="Courier New"/>
                        </a:rPr>
                        <a:t>3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785"/>
                        </a:lnSpc>
                      </a:pPr>
                      <a:r>
                        <a:rPr sz="1600" b="1" spc="-10" dirty="0">
                          <a:latin typeface="Courier New"/>
                          <a:cs typeface="Courier New"/>
                        </a:rPr>
                        <a:t>19</a:t>
                      </a:r>
                      <a:r>
                        <a:rPr sz="1600" b="1" spc="10" dirty="0">
                          <a:latin typeface="Courier New"/>
                          <a:cs typeface="Courier New"/>
                        </a:rPr>
                        <a:t>8</a:t>
                      </a:r>
                      <a:r>
                        <a:rPr sz="1600" b="1" dirty="0">
                          <a:latin typeface="Courier New"/>
                          <a:cs typeface="Courier New"/>
                        </a:rPr>
                        <a:t>4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5239">
                <a:tc>
                  <a:txBody>
                    <a:bodyPr/>
                    <a:lstStyle/>
                    <a:p>
                      <a:pPr marL="151765">
                        <a:lnSpc>
                          <a:spcPts val="1785"/>
                        </a:lnSpc>
                      </a:pPr>
                      <a:r>
                        <a:rPr sz="1600" b="1" dirty="0">
                          <a:latin typeface="Courier New"/>
                          <a:cs typeface="Courier New"/>
                        </a:rPr>
                        <a:t>5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73990" algn="r">
                        <a:lnSpc>
                          <a:spcPts val="1785"/>
                        </a:lnSpc>
                      </a:pPr>
                      <a:r>
                        <a:rPr sz="1600" b="1" spc="-10" dirty="0">
                          <a:latin typeface="Courier New"/>
                          <a:cs typeface="Courier New"/>
                        </a:rPr>
                        <a:t>1.</a:t>
                      </a:r>
                      <a:r>
                        <a:rPr sz="1600" b="1" spc="10" dirty="0">
                          <a:latin typeface="Courier New"/>
                          <a:cs typeface="Courier New"/>
                        </a:rPr>
                        <a:t>9</a:t>
                      </a:r>
                      <a:r>
                        <a:rPr sz="1600" b="1" dirty="0">
                          <a:latin typeface="Courier New"/>
                          <a:cs typeface="Courier New"/>
                        </a:rPr>
                        <a:t>6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785"/>
                        </a:lnSpc>
                      </a:pPr>
                      <a:r>
                        <a:rPr sz="1600" b="1" spc="-10" dirty="0">
                          <a:latin typeface="Courier New"/>
                          <a:cs typeface="Courier New"/>
                        </a:rPr>
                        <a:t>19</a:t>
                      </a:r>
                      <a:r>
                        <a:rPr sz="1600" b="1" spc="10" dirty="0">
                          <a:latin typeface="Courier New"/>
                          <a:cs typeface="Courier New"/>
                        </a:rPr>
                        <a:t>8</a:t>
                      </a:r>
                      <a:r>
                        <a:rPr sz="1600" b="1" dirty="0">
                          <a:latin typeface="Courier New"/>
                          <a:cs typeface="Courier New"/>
                        </a:rPr>
                        <a:t>4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5048">
                <a:tc>
                  <a:txBody>
                    <a:bodyPr/>
                    <a:lstStyle/>
                    <a:p>
                      <a:pPr marL="151765">
                        <a:lnSpc>
                          <a:spcPts val="1795"/>
                        </a:lnSpc>
                      </a:pPr>
                      <a:r>
                        <a:rPr sz="1600" b="1" dirty="0">
                          <a:latin typeface="Courier New"/>
                          <a:cs typeface="Courier New"/>
                        </a:rPr>
                        <a:t>1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73990" algn="r">
                        <a:lnSpc>
                          <a:spcPts val="1795"/>
                        </a:lnSpc>
                      </a:pPr>
                      <a:r>
                        <a:rPr sz="1600" b="1" spc="-10" dirty="0">
                          <a:latin typeface="Courier New"/>
                          <a:cs typeface="Courier New"/>
                        </a:rPr>
                        <a:t>1.</a:t>
                      </a:r>
                      <a:r>
                        <a:rPr sz="1600" b="1" spc="10" dirty="0">
                          <a:latin typeface="Courier New"/>
                          <a:cs typeface="Courier New"/>
                        </a:rPr>
                        <a:t>3</a:t>
                      </a:r>
                      <a:r>
                        <a:rPr sz="1600" b="1" dirty="0">
                          <a:latin typeface="Courier New"/>
                          <a:cs typeface="Courier New"/>
                        </a:rPr>
                        <a:t>7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795"/>
                        </a:lnSpc>
                      </a:pPr>
                      <a:r>
                        <a:rPr sz="1600" b="1" spc="-10" dirty="0">
                          <a:latin typeface="Courier New"/>
                          <a:cs typeface="Courier New"/>
                        </a:rPr>
                        <a:t>19</a:t>
                      </a:r>
                      <a:r>
                        <a:rPr sz="1600" b="1" spc="10" dirty="0">
                          <a:latin typeface="Courier New"/>
                          <a:cs typeface="Courier New"/>
                        </a:rPr>
                        <a:t>8</a:t>
                      </a:r>
                      <a:r>
                        <a:rPr sz="1600" b="1" dirty="0">
                          <a:latin typeface="Courier New"/>
                          <a:cs typeface="Courier New"/>
                        </a:rPr>
                        <a:t>5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3715">
                <a:tc>
                  <a:txBody>
                    <a:bodyPr/>
                    <a:lstStyle/>
                    <a:p>
                      <a:pPr marL="151765">
                        <a:lnSpc>
                          <a:spcPts val="1785"/>
                        </a:lnSpc>
                      </a:pPr>
                      <a:r>
                        <a:rPr sz="1600" b="1" dirty="0">
                          <a:latin typeface="Courier New"/>
                          <a:cs typeface="Courier New"/>
                        </a:rPr>
                        <a:t>2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73990" algn="r">
                        <a:lnSpc>
                          <a:spcPts val="1785"/>
                        </a:lnSpc>
                      </a:pPr>
                      <a:r>
                        <a:rPr sz="1600" b="1" spc="-10" dirty="0">
                          <a:latin typeface="Courier New"/>
                          <a:cs typeface="Courier New"/>
                        </a:rPr>
                        <a:t>1.</a:t>
                      </a:r>
                      <a:r>
                        <a:rPr sz="1600" b="1" spc="10" dirty="0">
                          <a:latin typeface="Courier New"/>
                          <a:cs typeface="Courier New"/>
                        </a:rPr>
                        <a:t>3</a:t>
                      </a:r>
                      <a:r>
                        <a:rPr sz="1600" b="1" dirty="0">
                          <a:latin typeface="Courier New"/>
                          <a:cs typeface="Courier New"/>
                        </a:rPr>
                        <a:t>0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785"/>
                        </a:lnSpc>
                      </a:pPr>
                      <a:r>
                        <a:rPr sz="1600" b="1" spc="-10" dirty="0">
                          <a:latin typeface="Courier New"/>
                          <a:cs typeface="Courier New"/>
                        </a:rPr>
                        <a:t>19</a:t>
                      </a:r>
                      <a:r>
                        <a:rPr sz="1600" b="1" spc="10" dirty="0">
                          <a:latin typeface="Courier New"/>
                          <a:cs typeface="Courier New"/>
                        </a:rPr>
                        <a:t>8</a:t>
                      </a:r>
                      <a:r>
                        <a:rPr sz="1600" b="1" dirty="0">
                          <a:latin typeface="Courier New"/>
                          <a:cs typeface="Courier New"/>
                        </a:rPr>
                        <a:t>5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5302">
                <a:tc>
                  <a:txBody>
                    <a:bodyPr/>
                    <a:lstStyle/>
                    <a:p>
                      <a:pPr marL="151765">
                        <a:lnSpc>
                          <a:spcPts val="1785"/>
                        </a:lnSpc>
                      </a:pPr>
                      <a:r>
                        <a:rPr sz="1600" b="1" dirty="0">
                          <a:latin typeface="Courier New"/>
                          <a:cs typeface="Courier New"/>
                        </a:rPr>
                        <a:t>3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73990" algn="r">
                        <a:lnSpc>
                          <a:spcPts val="1785"/>
                        </a:lnSpc>
                      </a:pPr>
                      <a:r>
                        <a:rPr sz="1600" b="1" spc="-10" dirty="0">
                          <a:latin typeface="Courier New"/>
                          <a:cs typeface="Courier New"/>
                        </a:rPr>
                        <a:t>1.</a:t>
                      </a:r>
                      <a:r>
                        <a:rPr sz="1600" b="1" spc="10" dirty="0">
                          <a:latin typeface="Courier New"/>
                          <a:cs typeface="Courier New"/>
                        </a:rPr>
                        <a:t>3</a:t>
                      </a:r>
                      <a:r>
                        <a:rPr sz="1600" b="1" dirty="0">
                          <a:latin typeface="Courier New"/>
                          <a:cs typeface="Courier New"/>
                        </a:rPr>
                        <a:t>6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785"/>
                        </a:lnSpc>
                      </a:pPr>
                      <a:r>
                        <a:rPr sz="1600" b="1" spc="-10" dirty="0">
                          <a:latin typeface="Courier New"/>
                          <a:cs typeface="Courier New"/>
                        </a:rPr>
                        <a:t>19</a:t>
                      </a:r>
                      <a:r>
                        <a:rPr sz="1600" b="1" spc="10" dirty="0">
                          <a:latin typeface="Courier New"/>
                          <a:cs typeface="Courier New"/>
                        </a:rPr>
                        <a:t>8</a:t>
                      </a:r>
                      <a:r>
                        <a:rPr sz="1600" b="1" dirty="0">
                          <a:latin typeface="Courier New"/>
                          <a:cs typeface="Courier New"/>
                        </a:rPr>
                        <a:t>5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5112">
                <a:tc>
                  <a:txBody>
                    <a:bodyPr/>
                    <a:lstStyle/>
                    <a:p>
                      <a:pPr marL="151765">
                        <a:lnSpc>
                          <a:spcPts val="1795"/>
                        </a:lnSpc>
                      </a:pPr>
                      <a:r>
                        <a:rPr sz="1600" b="1" dirty="0">
                          <a:latin typeface="Courier New"/>
                          <a:cs typeface="Courier New"/>
                        </a:rPr>
                        <a:t>4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73990" algn="r">
                        <a:lnSpc>
                          <a:spcPts val="1795"/>
                        </a:lnSpc>
                      </a:pPr>
                      <a:r>
                        <a:rPr sz="1600" b="1" spc="-10" dirty="0">
                          <a:latin typeface="Courier New"/>
                          <a:cs typeface="Courier New"/>
                        </a:rPr>
                        <a:t>1.</a:t>
                      </a:r>
                      <a:r>
                        <a:rPr sz="1600" b="1" spc="10" dirty="0">
                          <a:latin typeface="Courier New"/>
                          <a:cs typeface="Courier New"/>
                        </a:rPr>
                        <a:t>5</a:t>
                      </a:r>
                      <a:r>
                        <a:rPr sz="1600" b="1" dirty="0">
                          <a:latin typeface="Courier New"/>
                          <a:cs typeface="Courier New"/>
                        </a:rPr>
                        <a:t>4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795"/>
                        </a:lnSpc>
                      </a:pPr>
                      <a:r>
                        <a:rPr sz="1600" b="1" spc="-10" dirty="0">
                          <a:latin typeface="Courier New"/>
                          <a:cs typeface="Courier New"/>
                        </a:rPr>
                        <a:t>19</a:t>
                      </a:r>
                      <a:r>
                        <a:rPr sz="1600" b="1" spc="10" dirty="0">
                          <a:latin typeface="Courier New"/>
                          <a:cs typeface="Courier New"/>
                        </a:rPr>
                        <a:t>8</a:t>
                      </a:r>
                      <a:r>
                        <a:rPr sz="1600" b="1" dirty="0">
                          <a:latin typeface="Courier New"/>
                          <a:cs typeface="Courier New"/>
                        </a:rPr>
                        <a:t>5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5271">
                <a:tc>
                  <a:txBody>
                    <a:bodyPr/>
                    <a:lstStyle/>
                    <a:p>
                      <a:pPr marL="151765">
                        <a:lnSpc>
                          <a:spcPts val="1785"/>
                        </a:lnSpc>
                      </a:pPr>
                      <a:r>
                        <a:rPr sz="1600" b="1" dirty="0">
                          <a:latin typeface="Courier New"/>
                          <a:cs typeface="Courier New"/>
                        </a:rPr>
                        <a:t>5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73990" algn="r">
                        <a:lnSpc>
                          <a:spcPts val="1785"/>
                        </a:lnSpc>
                      </a:pPr>
                      <a:r>
                        <a:rPr sz="1600" b="1" spc="-10" dirty="0">
                          <a:latin typeface="Courier New"/>
                          <a:cs typeface="Courier New"/>
                        </a:rPr>
                        <a:t>1.</a:t>
                      </a:r>
                      <a:r>
                        <a:rPr sz="1600" b="1" spc="10" dirty="0">
                          <a:latin typeface="Courier New"/>
                          <a:cs typeface="Courier New"/>
                        </a:rPr>
                        <a:t>8</a:t>
                      </a:r>
                      <a:r>
                        <a:rPr sz="1600" b="1" dirty="0">
                          <a:latin typeface="Courier New"/>
                          <a:cs typeface="Courier New"/>
                        </a:rPr>
                        <a:t>2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785"/>
                        </a:lnSpc>
                      </a:pPr>
                      <a:r>
                        <a:rPr sz="1600" b="1" spc="-10" dirty="0">
                          <a:latin typeface="Courier New"/>
                          <a:cs typeface="Courier New"/>
                        </a:rPr>
                        <a:t>19</a:t>
                      </a:r>
                      <a:r>
                        <a:rPr sz="1600" b="1" spc="10" dirty="0">
                          <a:latin typeface="Courier New"/>
                          <a:cs typeface="Courier New"/>
                        </a:rPr>
                        <a:t>8</a:t>
                      </a:r>
                      <a:r>
                        <a:rPr sz="1600" b="1" dirty="0">
                          <a:latin typeface="Courier New"/>
                          <a:cs typeface="Courier New"/>
                        </a:rPr>
                        <a:t>5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8602">
                <a:tc>
                  <a:txBody>
                    <a:bodyPr/>
                    <a:lstStyle/>
                    <a:p>
                      <a:pPr marL="151765">
                        <a:lnSpc>
                          <a:spcPts val="1795"/>
                        </a:lnSpc>
                      </a:pPr>
                      <a:r>
                        <a:rPr sz="1600" b="1" dirty="0">
                          <a:latin typeface="Courier New"/>
                          <a:cs typeface="Courier New"/>
                        </a:rPr>
                        <a:t>...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5867400" y="2362200"/>
            <a:ext cx="4935219" cy="321818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6309</TotalTime>
  <Words>1624</Words>
  <Application>Microsoft Office PowerPoint</Application>
  <PresentationFormat>Custom</PresentationFormat>
  <Paragraphs>242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Arial</vt:lpstr>
      <vt:lpstr>Calibri</vt:lpstr>
      <vt:lpstr>Courier New</vt:lpstr>
      <vt:lpstr>Noto Serif</vt:lpstr>
      <vt:lpstr>Symbol</vt:lpstr>
      <vt:lpstr>Times New Roman</vt:lpstr>
      <vt:lpstr>Webdings</vt:lpstr>
      <vt:lpstr>Wingdings</vt:lpstr>
      <vt:lpstr>Office Theme</vt:lpstr>
      <vt:lpstr>C7041 Experimental Design and Analysis</vt:lpstr>
      <vt:lpstr>2.01: Data and reproducibility</vt:lpstr>
      <vt:lpstr>Data recommendations</vt:lpstr>
      <vt:lpstr>Some data recommendations</vt:lpstr>
      <vt:lpstr>Some data recommendations</vt:lpstr>
      <vt:lpstr>PowerPoint Presentation</vt:lpstr>
      <vt:lpstr>PowerPoint Presentation</vt:lpstr>
      <vt:lpstr>Some data recommendations</vt:lpstr>
      <vt:lpstr>PowerPoint Presentation</vt:lpstr>
      <vt:lpstr>Some data recommendations</vt:lpstr>
      <vt:lpstr>Some data recommendations</vt:lpstr>
      <vt:lpstr>Some data recommendations</vt:lpstr>
      <vt:lpstr>Some data recommendations</vt:lpstr>
      <vt:lpstr>Some data recommendations</vt:lpstr>
      <vt:lpstr>PowerPoint Presentation</vt:lpstr>
      <vt:lpstr>Finding data (besides collecting your own)</vt:lpstr>
      <vt:lpstr>PowerPoint Presentation</vt:lpstr>
      <vt:lpstr>Results on reproducibility</vt:lpstr>
      <vt:lpstr>Results on reproducibility</vt:lpstr>
      <vt:lpstr>Results on reproducibility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schluter</dc:creator>
  <cp:lastModifiedBy>Ed Harris</cp:lastModifiedBy>
  <cp:revision>56</cp:revision>
  <dcterms:created xsi:type="dcterms:W3CDTF">2020-09-20T21:11:56Z</dcterms:created>
  <dcterms:modified xsi:type="dcterms:W3CDTF">2021-12-05T20:33:40Z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2019-09-01T00:00:00Z</vt:filetime>
  </property>
  <property fmtid="{D5CDD505-2E9C-101B-9397-08002B2CF9AE}" pid="3" name="Creator">
    <vt:lpwstr>Microsoft Word</vt:lpwstr>
  </property>
  <property fmtid="{D5CDD505-2E9C-101B-9397-08002B2CF9AE}" pid="4" name="LastSaved">
    <vt:filetime>2020-09-20T00:00:00Z</vt:filetime>
  </property>
</Properties>
</file>