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2" r:id="rId2"/>
    <p:sldId id="303" r:id="rId3"/>
    <p:sldId id="256" r:id="rId4"/>
    <p:sldId id="257" r:id="rId5"/>
    <p:sldId id="258" r:id="rId6"/>
    <p:sldId id="259" r:id="rId7"/>
    <p:sldId id="304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1" r:id="rId49"/>
    <p:sldId id="300" r:id="rId50"/>
  </p:sldIdLst>
  <p:sldSz cx="10972800" cy="7315200"/>
  <p:notesSz cx="109728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1068" y="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8819" y="703579"/>
            <a:ext cx="953516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4096512"/>
            <a:ext cx="7680960" cy="182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1682496"/>
            <a:ext cx="4773168" cy="48280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18819" y="703579"/>
            <a:ext cx="523938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8819" y="1192097"/>
            <a:ext cx="7693659" cy="1694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6803136"/>
            <a:ext cx="3511296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2021-03-19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6803136"/>
            <a:ext cx="2523744" cy="365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11/j.2041-210X.2009.00001.x" TargetMode="External"/><Relationship Id="rId4" Type="http://schemas.openxmlformats.org/officeDocument/2006/relationships/hyperlink" Target="https://doi.org/10.1086/497402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770" y="633046"/>
            <a:ext cx="8346538" cy="1534266"/>
          </a:xfrm>
        </p:spPr>
        <p:txBody>
          <a:bodyPr/>
          <a:lstStyle/>
          <a:p>
            <a:pPr algn="ctr"/>
            <a:r>
              <a:rPr lang="en-GB" sz="4985" dirty="0"/>
              <a:t>C7041 Experimental Design and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5058779" y="2352299"/>
            <a:ext cx="1220847" cy="4331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215" dirty="0"/>
              <a:t>Ed Harris</a:t>
            </a:r>
          </a:p>
        </p:txBody>
      </p:sp>
      <p:pic>
        <p:nvPicPr>
          <p:cNvPr id="1026" name="Picture 2" descr="Biodiversity can benefit your farm - Farm and Dairy">
            <a:extLst>
              <a:ext uri="{FF2B5EF4-FFF2-40B4-BE49-F238E27FC236}">
                <a16:creationId xmlns:a16="http://schemas.microsoft.com/office/drawing/2014/main" id="{9A8DB3F7-9257-4104-BE9A-B79D2EF49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030" y="4859079"/>
            <a:ext cx="3235568" cy="2163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Insect Apocalypse Is Here - The New York Times">
            <a:extLst>
              <a:ext uri="{FF2B5EF4-FFF2-40B4-BE49-F238E27FC236}">
                <a16:creationId xmlns:a16="http://schemas.microsoft.com/office/drawing/2014/main" id="{A18371C3-9DC8-4ED0-973B-1ACD6F9EF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34" y="3657601"/>
            <a:ext cx="2762490" cy="336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arming Systems Trial - Rodale Institute">
            <a:extLst>
              <a:ext uri="{FF2B5EF4-FFF2-40B4-BE49-F238E27FC236}">
                <a16:creationId xmlns:a16="http://schemas.microsoft.com/office/drawing/2014/main" id="{BA9DE0EF-7893-47F8-A4AE-948BDF6BB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31" y="2734490"/>
            <a:ext cx="4045967" cy="2098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NA of rare goat breeds in France reveals secrets of paternity">
            <a:extLst>
              <a:ext uri="{FF2B5EF4-FFF2-40B4-BE49-F238E27FC236}">
                <a16:creationId xmlns:a16="http://schemas.microsoft.com/office/drawing/2014/main" id="{750CC69D-DB06-486D-B6E2-903B479A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94" y="2420081"/>
            <a:ext cx="3239674" cy="215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nter wheat - New variety types with huge potential">
            <a:extLst>
              <a:ext uri="{FF2B5EF4-FFF2-40B4-BE49-F238E27FC236}">
                <a16:creationId xmlns:a16="http://schemas.microsoft.com/office/drawing/2014/main" id="{5E5D5D30-DE77-4F31-B11F-4EAED03A87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52"/>
          <a:stretch/>
        </p:blipFill>
        <p:spPr bwMode="auto">
          <a:xfrm>
            <a:off x="1125415" y="4645623"/>
            <a:ext cx="2044898" cy="2397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80265" y="364491"/>
            <a:ext cx="84251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1: Simple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z="4400" b="0" spc="-6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5558155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R="5080"/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average </a:t>
            </a:r>
            <a:r>
              <a:rPr sz="2200" dirty="0">
                <a:latin typeface="Calibri"/>
                <a:cs typeface="Calibri"/>
              </a:rPr>
              <a:t>number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“dee” </a:t>
            </a:r>
            <a:r>
              <a:rPr sz="2200" spc="-10" dirty="0">
                <a:latin typeface="Calibri"/>
                <a:cs typeface="Calibri"/>
              </a:rPr>
              <a:t>notes </a:t>
            </a:r>
            <a:r>
              <a:rPr sz="2200" dirty="0">
                <a:latin typeface="Calibri"/>
                <a:cs typeface="Calibri"/>
              </a:rPr>
              <a:t>per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alarm </a:t>
            </a:r>
            <a:r>
              <a:rPr sz="2200" dirty="0">
                <a:latin typeface="Calibri"/>
                <a:cs typeface="Calibri"/>
              </a:rPr>
              <a:t>call </a:t>
            </a:r>
            <a:r>
              <a:rPr sz="2200" spc="-5" dirty="0">
                <a:latin typeface="Calibri"/>
                <a:cs typeface="Calibri"/>
              </a:rPr>
              <a:t>by black-capped chickadees presented  </a:t>
            </a:r>
            <a:r>
              <a:rPr sz="2200" dirty="0">
                <a:latin typeface="Calibri"/>
                <a:cs typeface="Calibri"/>
              </a:rPr>
              <a:t>with a </a:t>
            </a:r>
            <a:r>
              <a:rPr sz="2200" spc="-5" dirty="0">
                <a:latin typeface="Calibri"/>
                <a:cs typeface="Calibri"/>
              </a:rPr>
              <a:t>live, </a:t>
            </a:r>
            <a:r>
              <a:rPr sz="2200" dirty="0">
                <a:latin typeface="Calibri"/>
                <a:cs typeface="Calibri"/>
              </a:rPr>
              <a:t>perched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predator.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983125"/>
              </p:ext>
            </p:extLst>
          </p:nvPr>
        </p:nvGraphicFramePr>
        <p:xfrm>
          <a:off x="595734" y="2743200"/>
          <a:ext cx="4475479" cy="32650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34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1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548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0" spc="-5" dirty="0">
                          <a:latin typeface="Calibri"/>
                          <a:cs typeface="Calibri"/>
                        </a:rPr>
                        <a:t>Predator species</a:t>
                      </a:r>
                      <a:endParaRPr sz="14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1605"/>
                        </a:lnSpc>
                      </a:pPr>
                      <a:r>
                        <a:rPr sz="1400" b="0" spc="-5" dirty="0">
                          <a:latin typeface="Calibri"/>
                          <a:cs typeface="Calibri"/>
                        </a:rPr>
                        <a:t>Predator</a:t>
                      </a:r>
                      <a:r>
                        <a:rPr sz="1400" b="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0" spc="-5" dirty="0">
                          <a:latin typeface="Calibri"/>
                          <a:cs typeface="Calibri"/>
                        </a:rPr>
                        <a:t>body</a:t>
                      </a:r>
                      <a:endParaRPr sz="1400" b="0" dirty="0">
                        <a:latin typeface="Calibri"/>
                        <a:cs typeface="Calibri"/>
                      </a:endParaRPr>
                    </a:p>
                    <a:p>
                      <a:pPr marL="3111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0" spc="-10" dirty="0">
                          <a:latin typeface="Calibri"/>
                          <a:cs typeface="Calibri"/>
                        </a:rPr>
                        <a:t>mass</a:t>
                      </a:r>
                      <a:r>
                        <a:rPr sz="1400" b="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0" spc="-5" dirty="0">
                          <a:latin typeface="Calibri"/>
                          <a:cs typeface="Calibri"/>
                        </a:rPr>
                        <a:t>(kg)</a:t>
                      </a:r>
                      <a:endParaRPr sz="14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3335" algn="ctr">
                        <a:lnSpc>
                          <a:spcPts val="1605"/>
                        </a:lnSpc>
                      </a:pPr>
                      <a:r>
                        <a:rPr sz="1400" b="0" spc="-5" dirty="0">
                          <a:latin typeface="Calibri"/>
                          <a:cs typeface="Calibri"/>
                        </a:rPr>
                        <a:t>Number </a:t>
                      </a:r>
                      <a:r>
                        <a:rPr sz="1400" b="0" spc="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b="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0" dirty="0">
                          <a:latin typeface="Calibri"/>
                          <a:cs typeface="Calibri"/>
                        </a:rPr>
                        <a:t>“dee”</a:t>
                      </a:r>
                    </a:p>
                    <a:p>
                      <a:pPr marR="1587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400" b="0" spc="-5" dirty="0">
                          <a:latin typeface="Calibri"/>
                          <a:cs typeface="Calibri"/>
                        </a:rPr>
                        <a:t>notes </a:t>
                      </a:r>
                      <a:r>
                        <a:rPr sz="1400" b="0" spc="-10" dirty="0">
                          <a:latin typeface="Calibri"/>
                          <a:cs typeface="Calibri"/>
                        </a:rPr>
                        <a:t>per</a:t>
                      </a:r>
                      <a:r>
                        <a:rPr sz="1400" b="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0" spc="-10" dirty="0">
                          <a:latin typeface="Calibri"/>
                          <a:cs typeface="Calibri"/>
                        </a:rPr>
                        <a:t>call</a:t>
                      </a:r>
                      <a:endParaRPr sz="1400" b="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467">
                <a:tc>
                  <a:txBody>
                    <a:bodyPr/>
                    <a:lstStyle/>
                    <a:p>
                      <a:pPr marL="74295">
                        <a:lnSpc>
                          <a:spcPts val="162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Northern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pygmy-owl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2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2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3.95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Saw-whet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owl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4.08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American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kestrel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12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2.75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74295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Merlin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19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3.03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Short-eared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35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2.27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Cooper’s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hawk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3.16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Prairie</a:t>
                      </a:r>
                      <a:r>
                        <a:rPr sz="14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falcon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72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2.19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7932">
                <a:tc>
                  <a:txBody>
                    <a:bodyPr/>
                    <a:lstStyle/>
                    <a:p>
                      <a:pPr marL="74295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Peregrine</a:t>
                      </a:r>
                      <a:r>
                        <a:rPr sz="1400" b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falcon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72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14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2.80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Great horned</a:t>
                      </a:r>
                      <a:r>
                        <a:rPr sz="1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owl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2.45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408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Rough-legged</a:t>
                      </a:r>
                      <a:r>
                        <a:rPr sz="14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5" dirty="0">
                          <a:latin typeface="Calibri"/>
                          <a:cs typeface="Calibri"/>
                        </a:rPr>
                        <a:t>hawk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99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1.33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407">
                <a:tc>
                  <a:txBody>
                    <a:bodyPr/>
                    <a:lstStyle/>
                    <a:p>
                      <a:pPr marL="7429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Gyrfalcon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40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05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2.24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7931">
                <a:tc>
                  <a:txBody>
                    <a:bodyPr/>
                    <a:lstStyle/>
                    <a:p>
                      <a:pPr marL="74295">
                        <a:lnSpc>
                          <a:spcPts val="161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Red-tailed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hawk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08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1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2.56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1968">
                <a:tc>
                  <a:txBody>
                    <a:bodyPr/>
                    <a:lstStyle/>
                    <a:p>
                      <a:pPr marL="74295">
                        <a:lnSpc>
                          <a:spcPts val="1620"/>
                        </a:lnSpc>
                      </a:pPr>
                      <a:r>
                        <a:rPr sz="1400" b="1" spc="-5" dirty="0">
                          <a:latin typeface="Calibri"/>
                          <a:cs typeface="Calibri"/>
                        </a:rPr>
                        <a:t>Great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gray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 owl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55930" algn="r">
                        <a:lnSpc>
                          <a:spcPts val="162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1400" b="1" spc="1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1400" b="1" spc="-10" dirty="0">
                          <a:latin typeface="Calibri"/>
                          <a:cs typeface="Calibri"/>
                        </a:rPr>
                        <a:t>08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65785">
                        <a:lnSpc>
                          <a:spcPts val="1620"/>
                        </a:lnSpc>
                      </a:pPr>
                      <a:r>
                        <a:rPr sz="1400" b="1" spc="-10" dirty="0">
                          <a:latin typeface="Calibri"/>
                          <a:cs typeface="Calibri"/>
                        </a:rPr>
                        <a:t>2.06</a:t>
                      </a:r>
                      <a:endParaRPr sz="1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8200" y="6324600"/>
            <a:ext cx="3471545" cy="4540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Templeton, C. </a:t>
            </a:r>
            <a:r>
              <a:rPr sz="1400" spc="-10" dirty="0">
                <a:latin typeface="Calibri"/>
                <a:cs typeface="Calibri"/>
              </a:rPr>
              <a:t>N., E. </a:t>
            </a:r>
            <a:r>
              <a:rPr sz="1400" spc="-5" dirty="0">
                <a:latin typeface="Calibri"/>
                <a:cs typeface="Calibri"/>
              </a:rPr>
              <a:t>Greene, </a:t>
            </a:r>
            <a:r>
              <a:rPr sz="1400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K. </a:t>
            </a:r>
            <a:r>
              <a:rPr sz="1400" spc="-5" dirty="0">
                <a:latin typeface="Calibri"/>
                <a:cs typeface="Calibri"/>
              </a:rPr>
              <a:t>Davis.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2005.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i="1" spc="-10" dirty="0">
                <a:latin typeface="Calibri"/>
                <a:cs typeface="Calibri"/>
              </a:rPr>
              <a:t>Science </a:t>
            </a:r>
            <a:r>
              <a:rPr sz="1400" spc="-10" dirty="0">
                <a:latin typeface="Calibri"/>
                <a:cs typeface="Calibri"/>
              </a:rPr>
              <a:t>308: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1934-1937.</a:t>
            </a:r>
            <a:endParaRPr sz="1400" dirty="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86400" y="3200399"/>
            <a:ext cx="4907281" cy="38300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95C949-9226-4D55-9A98-D02CE0F180AE}"/>
              </a:ext>
            </a:extLst>
          </p:cNvPr>
          <p:cNvSpPr txBox="1"/>
          <p:nvPr/>
        </p:nvSpPr>
        <p:spPr>
          <a:xfrm>
            <a:off x="2677102" y="2426884"/>
            <a:ext cx="22991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-5">
                <a:latin typeface="Courier New"/>
                <a:cs typeface="Courier New"/>
              </a:rPr>
              <a:t>mass</a:t>
            </a:r>
            <a:endParaRPr lang="en-GB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B3E868-7386-48CA-8457-6C88C3543AD2}"/>
              </a:ext>
            </a:extLst>
          </p:cNvPr>
          <p:cNvSpPr txBox="1"/>
          <p:nvPr/>
        </p:nvSpPr>
        <p:spPr>
          <a:xfrm>
            <a:off x="3962400" y="2426884"/>
            <a:ext cx="8539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-5" dirty="0" err="1">
                <a:latin typeface="Courier New"/>
                <a:cs typeface="Courier New"/>
              </a:rPr>
              <a:t>dees</a:t>
            </a:r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FDBC4B-A80A-4ED2-BA2F-CA2C0130ACA0}"/>
              </a:ext>
            </a:extLst>
          </p:cNvPr>
          <p:cNvSpPr txBox="1"/>
          <p:nvPr/>
        </p:nvSpPr>
        <p:spPr>
          <a:xfrm>
            <a:off x="718818" y="2426884"/>
            <a:ext cx="14909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spc="-5" dirty="0">
                <a:latin typeface="Courier New"/>
                <a:cs typeface="Courier New"/>
              </a:rPr>
              <a:t>predator</a:t>
            </a:r>
            <a:endParaRPr lang="en-GB" b="1" dirty="0"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7162800" y="1545942"/>
            <a:ext cx="3349554" cy="23945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676" y="609600"/>
            <a:ext cx="10025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Linear model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simple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z="4400" b="0" spc="2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0676" y="1828800"/>
            <a:ext cx="9254490" cy="4345940"/>
          </a:xfrm>
          <a:prstGeom prst="rect">
            <a:avLst/>
          </a:prstGeom>
        </p:spPr>
        <p:txBody>
          <a:bodyPr vert="horz" wrap="square" lIns="0" tIns="205104" rIns="0" bIns="0" rtlCol="0">
            <a:spAutoFit/>
          </a:bodyPr>
          <a:lstStyle/>
          <a:p>
            <a:pPr marL="384175" algn="ctr">
              <a:lnSpc>
                <a:spcPct val="100000"/>
              </a:lnSpc>
              <a:spcBef>
                <a:spcPts val="1614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1</a:t>
            </a:r>
            <a:r>
              <a:rPr sz="2200" i="1" spc="-10" dirty="0">
                <a:latin typeface="Calibri"/>
                <a:cs typeface="Calibri"/>
              </a:rPr>
              <a:t>X</a:t>
            </a:r>
            <a:endParaRPr sz="22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1420"/>
              </a:spcBef>
            </a:pPr>
            <a:r>
              <a:rPr sz="2200" dirty="0">
                <a:latin typeface="Calibri"/>
                <a:cs typeface="Calibri"/>
              </a:rPr>
              <a:t>Parameters in this </a:t>
            </a:r>
            <a:r>
              <a:rPr sz="2200" spc="-5" dirty="0">
                <a:latin typeface="Calibri"/>
                <a:cs typeface="Calibri"/>
              </a:rPr>
              <a:t>equation </a:t>
            </a:r>
            <a:r>
              <a:rPr sz="2200" dirty="0">
                <a:latin typeface="Calibri"/>
                <a:cs typeface="Calibri"/>
              </a:rPr>
              <a:t>– </a:t>
            </a:r>
            <a:r>
              <a:rPr sz="2200" spc="-5" dirty="0">
                <a:latin typeface="Calibri"/>
                <a:cs typeface="Calibri"/>
              </a:rPr>
              <a:t>these </a:t>
            </a:r>
            <a:r>
              <a:rPr sz="2200" spc="-10" dirty="0">
                <a:latin typeface="Calibri"/>
                <a:cs typeface="Calibri"/>
              </a:rPr>
              <a:t>are the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“effects”:</a:t>
            </a:r>
            <a:endParaRPr sz="2200" dirty="0">
              <a:latin typeface="Calibri"/>
              <a:cs typeface="Calibri"/>
            </a:endParaRPr>
          </a:p>
          <a:p>
            <a:pPr marL="520700" indent="-229235">
              <a:lnSpc>
                <a:spcPct val="100000"/>
              </a:lnSpc>
              <a:spcBef>
                <a:spcPts val="1485"/>
              </a:spcBef>
              <a:buSzPct val="95652"/>
              <a:buFont typeface="Symbol"/>
              <a:buChar char=""/>
              <a:tabLst>
                <a:tab pos="520700" algn="l"/>
              </a:tabLst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intercept,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2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slope</a:t>
            </a:r>
            <a:endParaRPr sz="2200" dirty="0">
              <a:latin typeface="Calibri"/>
              <a:cs typeface="Calibri"/>
            </a:endParaRPr>
          </a:p>
          <a:p>
            <a:pPr marL="520700" indent="-229235">
              <a:lnSpc>
                <a:spcPct val="100000"/>
              </a:lnSpc>
              <a:spcBef>
                <a:spcPts val="1540"/>
              </a:spcBef>
              <a:buFont typeface="Symbol"/>
              <a:buChar char=""/>
              <a:tabLst>
                <a:tab pos="520700" algn="l"/>
              </a:tabLst>
            </a:pP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intercept,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100" spc="-15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estimate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slope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300" dirty="0">
              <a:latin typeface="Calibri"/>
              <a:cs typeface="Calibri"/>
            </a:endParaRPr>
          </a:p>
          <a:p>
            <a:pPr marL="63500" marR="30480">
              <a:lnSpc>
                <a:spcPct val="117300"/>
              </a:lnSpc>
            </a:pPr>
            <a:r>
              <a:rPr sz="2200" dirty="0">
                <a:latin typeface="Calibri"/>
                <a:cs typeface="Calibri"/>
              </a:rPr>
              <a:t>In R the </a:t>
            </a:r>
            <a:r>
              <a:rPr sz="2200" spc="-5" dirty="0">
                <a:latin typeface="Calibri"/>
                <a:cs typeface="Calibri"/>
              </a:rPr>
              <a:t>intercept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implicit and doesn’t need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in the word </a:t>
            </a:r>
            <a:r>
              <a:rPr sz="2200" spc="-5" dirty="0">
                <a:latin typeface="Calibri"/>
                <a:cs typeface="Calibri"/>
              </a:rPr>
              <a:t>statement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 </a:t>
            </a:r>
            <a:r>
              <a:rPr sz="2200" dirty="0">
                <a:latin typeface="Calibri"/>
                <a:cs typeface="Calibri"/>
              </a:rPr>
              <a:t>model</a:t>
            </a:r>
            <a:r>
              <a:rPr sz="2200" spc="-5" dirty="0">
                <a:latin typeface="Calibri"/>
                <a:cs typeface="Calibri"/>
              </a:rPr>
              <a:t> formula: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550" b="1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b="1" dirty="0">
                <a:latin typeface="Courier New"/>
                <a:cs typeface="Courier New"/>
              </a:rPr>
              <a:t>z &lt;- </a:t>
            </a:r>
            <a:r>
              <a:rPr sz="2200" b="1" spc="-5" dirty="0">
                <a:latin typeface="Courier New"/>
                <a:cs typeface="Courier New"/>
              </a:rPr>
              <a:t>lm(dees </a:t>
            </a:r>
            <a:r>
              <a:rPr sz="2200" b="1" dirty="0">
                <a:latin typeface="Courier New"/>
                <a:cs typeface="Courier New"/>
              </a:rPr>
              <a:t>~</a:t>
            </a:r>
            <a:r>
              <a:rPr sz="2200" b="1" spc="-40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ourier New"/>
                <a:cs typeface="Courier New"/>
              </a:rPr>
              <a:t>mass)</a:t>
            </a:r>
            <a:endParaRPr sz="2200" b="1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70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Use </a:t>
            </a:r>
            <a:r>
              <a:rPr sz="2200" b="0" spc="-5" dirty="0">
                <a:latin typeface="Courier New"/>
                <a:cs typeface="Courier New"/>
              </a:rPr>
              <a:t>summary()</a:t>
            </a:r>
            <a:r>
              <a:rPr sz="2200" b="0" spc="-815" dirty="0">
                <a:latin typeface="Courier New"/>
                <a:cs typeface="Courier New"/>
              </a:rPr>
              <a:t> </a:t>
            </a:r>
            <a:r>
              <a:rPr sz="2200" dirty="0"/>
              <a:t>to get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arameter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estimates</a:t>
            </a:r>
            <a:r>
              <a:rPr spc="-5" dirty="0"/>
              <a:t> (ignore </a:t>
            </a:r>
            <a:r>
              <a:rPr dirty="0"/>
              <a:t>the tests)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3419" y="1363167"/>
            <a:ext cx="7641590" cy="1061720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35"/>
              </a:spcBef>
            </a:pPr>
            <a:r>
              <a:rPr sz="2200" dirty="0">
                <a:latin typeface="Calibri"/>
                <a:cs typeface="Calibri"/>
              </a:rPr>
              <a:t>Formula for the </a:t>
            </a:r>
            <a:r>
              <a:rPr sz="2200" spc="-5" dirty="0">
                <a:latin typeface="Calibri"/>
                <a:cs typeface="Calibri"/>
              </a:rPr>
              <a:t>least squares estimate: </a:t>
            </a: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1</a:t>
            </a:r>
            <a:r>
              <a:rPr sz="2200" i="1" dirty="0"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200" spc="-5" dirty="0">
                <a:latin typeface="Courier New"/>
                <a:cs typeface="Courier New"/>
              </a:rPr>
              <a:t>summary(z) </a:t>
            </a:r>
            <a:r>
              <a:rPr sz="2200" dirty="0">
                <a:latin typeface="Calibri"/>
                <a:cs typeface="Calibri"/>
              </a:rPr>
              <a:t># </a:t>
            </a:r>
            <a:r>
              <a:rPr sz="2200" spc="-5" dirty="0">
                <a:latin typeface="Calibri"/>
                <a:cs typeface="Calibri"/>
              </a:rPr>
              <a:t>produces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coefficients table (ignore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tests)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844" y="2506682"/>
          <a:ext cx="7763508" cy="118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501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Estimate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Std.</a:t>
                      </a:r>
                      <a:r>
                        <a:rPr sz="2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540"/>
                        </a:lnSpc>
                      </a:pP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i="1" spc="-1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540"/>
                        </a:lnSpc>
                      </a:pP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Pr(&gt;|</a:t>
                      </a: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|)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498">
                <a:tc>
                  <a:txBody>
                    <a:bodyPr/>
                    <a:lstStyle/>
                    <a:p>
                      <a:pPr marL="74295">
                        <a:lnSpc>
                          <a:spcPts val="257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2575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ts val="2575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ts val="2575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2200" spc="-3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575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1.02e-07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***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981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mass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38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0.0110</a:t>
                      </a:r>
                      <a:r>
                        <a:rPr sz="2200" spc="-1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1143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3310486" y="3996326"/>
            <a:ext cx="3916450" cy="3118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4D01015-A231-492F-9F05-B8F6E8FDBEAA}"/>
              </a:ext>
            </a:extLst>
          </p:cNvPr>
          <p:cNvCxnSpPr>
            <a:cxnSpLocks/>
          </p:cNvCxnSpPr>
          <p:nvPr/>
        </p:nvCxnSpPr>
        <p:spPr>
          <a:xfrm flipH="1">
            <a:off x="6705600" y="5105400"/>
            <a:ext cx="19050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DDFD90D-FF08-498C-A331-B84B0FE4CF44}"/>
              </a:ext>
            </a:extLst>
          </p:cNvPr>
          <p:cNvSpPr txBox="1"/>
          <p:nvPr/>
        </p:nvSpPr>
        <p:spPr>
          <a:xfrm>
            <a:off x="8686800" y="50292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Kg!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68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spc="-5" dirty="0"/>
              <a:t>What </a:t>
            </a:r>
            <a:r>
              <a:rPr dirty="0"/>
              <a:t>R </a:t>
            </a:r>
            <a:r>
              <a:rPr spc="-10" dirty="0"/>
              <a:t>does </a:t>
            </a:r>
            <a:r>
              <a:rPr spc="-5" dirty="0"/>
              <a:t>behind the scenes </a:t>
            </a:r>
            <a:r>
              <a:rPr dirty="0"/>
              <a:t>to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</a:t>
            </a:r>
            <a:r>
              <a:rPr spc="4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685990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R fits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sz="2200" spc="-5" dirty="0">
                <a:latin typeface="Calibri"/>
                <a:cs typeface="Calibri"/>
              </a:rPr>
              <a:t> “variables”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spc="5" dirty="0">
                <a:latin typeface="Calibri"/>
                <a:cs typeface="Calibri"/>
              </a:rPr>
              <a:t>mass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a column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1’s,.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832109"/>
              </p:ext>
            </p:extLst>
          </p:nvPr>
        </p:nvGraphicFramePr>
        <p:xfrm>
          <a:off x="2947416" y="1778377"/>
          <a:ext cx="5151118" cy="35112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354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L="66675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dummy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mass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4.08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2.75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2.27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46050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residuals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668">
                <a:tc>
                  <a:txBody>
                    <a:bodyPr/>
                    <a:lstStyle/>
                    <a:p>
                      <a:pPr marL="66675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1.40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9">
                <a:tc>
                  <a:txBody>
                    <a:bodyPr/>
                    <a:lstStyle/>
                    <a:p>
                      <a:pPr marL="66675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0.99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1.40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0792">
                <a:tc>
                  <a:txBody>
                    <a:bodyPr/>
                    <a:lstStyle/>
                    <a:p>
                      <a:pPr marL="66675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2.06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9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0719" y="5746191"/>
            <a:ext cx="7534275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55880">
              <a:lnSpc>
                <a:spcPct val="117300"/>
              </a:lnSpc>
              <a:spcBef>
                <a:spcPts val="95"/>
              </a:spcBef>
              <a:tabLst>
                <a:tab pos="3001010" algn="l"/>
                <a:tab pos="3750945" algn="l"/>
                <a:tab pos="4893945" algn="l"/>
              </a:tabLst>
            </a:pPr>
            <a:r>
              <a:rPr sz="2200" dirty="0">
                <a:latin typeface="Calibri"/>
                <a:cs typeface="Calibri"/>
              </a:rPr>
              <a:t>See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spc="-5" dirty="0">
                <a:latin typeface="Calibri"/>
                <a:cs typeface="Calibri"/>
              </a:rPr>
              <a:t>for each </a:t>
            </a:r>
            <a:r>
              <a:rPr sz="2200" dirty="0">
                <a:latin typeface="Calibri"/>
                <a:cs typeface="Calibri"/>
              </a:rPr>
              <a:t>point 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, dees[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]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(1) +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mass[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]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spc="-5" dirty="0">
                <a:latin typeface="Calibri"/>
                <a:cs typeface="Calibri"/>
              </a:rPr>
              <a:t>residual[</a:t>
            </a:r>
            <a:r>
              <a:rPr sz="2200" i="1" spc="-5" dirty="0">
                <a:latin typeface="Calibri"/>
                <a:cs typeface="Calibri"/>
              </a:rPr>
              <a:t>i</a:t>
            </a:r>
            <a:r>
              <a:rPr sz="2200" spc="-5" dirty="0">
                <a:latin typeface="Calibri"/>
                <a:cs typeface="Calibri"/>
              </a:rPr>
              <a:t>]  e.g.:	3.95	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</a:t>
            </a:r>
            <a:r>
              <a:rPr sz="2100" spc="254" baseline="-79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(1)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	</a:t>
            </a:r>
            <a:r>
              <a:rPr sz="2200" i="1" spc="-5" dirty="0">
                <a:latin typeface="Calibri"/>
                <a:cs typeface="Calibri"/>
              </a:rPr>
              <a:t>b</a:t>
            </a:r>
            <a:r>
              <a:rPr sz="2100" spc="-7" baseline="-7936" dirty="0">
                <a:latin typeface="Calibri"/>
                <a:cs typeface="Calibri"/>
              </a:rPr>
              <a:t>1</a:t>
            </a:r>
            <a:r>
              <a:rPr sz="2200" spc="-5" dirty="0">
                <a:latin typeface="Calibri"/>
                <a:cs typeface="Calibri"/>
              </a:rPr>
              <a:t>(1.07)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spc="-5" dirty="0">
                <a:latin typeface="Calibri"/>
                <a:cs typeface="Calibri"/>
              </a:rPr>
              <a:t>residual[1</a:t>
            </a:r>
            <a:r>
              <a:rPr sz="2100" spc="-7" baseline="29761" dirty="0">
                <a:latin typeface="Calibri"/>
                <a:cs typeface="Calibri"/>
              </a:rPr>
              <a:t>st</a:t>
            </a:r>
            <a:r>
              <a:rPr sz="2200" spc="-5" dirty="0">
                <a:latin typeface="Calibri"/>
                <a:cs typeface="Calibri"/>
              </a:rPr>
              <a:t>]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6848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spc="-5" dirty="0"/>
              <a:t>What </a:t>
            </a:r>
            <a:r>
              <a:rPr dirty="0"/>
              <a:t>R </a:t>
            </a:r>
            <a:r>
              <a:rPr spc="-10" dirty="0"/>
              <a:t>does </a:t>
            </a:r>
            <a:r>
              <a:rPr spc="-5" dirty="0"/>
              <a:t>behind the scenes </a:t>
            </a:r>
            <a:r>
              <a:rPr dirty="0"/>
              <a:t>to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</a:t>
            </a:r>
            <a:r>
              <a:rPr spc="40" dirty="0"/>
              <a:t> </a:t>
            </a:r>
            <a:r>
              <a:rPr spc="-5" dirty="0"/>
              <a:t>parameters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119" y="1201623"/>
            <a:ext cx="9171940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>
              <a:lnSpc>
                <a:spcPct val="117300"/>
              </a:lnSpc>
              <a:spcBef>
                <a:spcPts val="95"/>
              </a:spcBef>
            </a:pPr>
            <a:r>
              <a:rPr sz="2200" dirty="0">
                <a:latin typeface="Calibri"/>
                <a:cs typeface="Calibri"/>
              </a:rPr>
              <a:t>R uses </a:t>
            </a:r>
            <a:r>
              <a:rPr sz="2200" spc="-5" dirty="0">
                <a:latin typeface="Calibri"/>
                <a:cs typeface="Calibri"/>
              </a:rPr>
              <a:t>least squares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a multiple </a:t>
            </a:r>
            <a:r>
              <a:rPr sz="2200" spc="-5" dirty="0">
                <a:latin typeface="Calibri"/>
                <a:cs typeface="Calibri"/>
              </a:rPr>
              <a:t>regression </a:t>
            </a:r>
            <a:r>
              <a:rPr sz="2200" dirty="0">
                <a:latin typeface="Calibri"/>
                <a:cs typeface="Calibri"/>
              </a:rPr>
              <a:t>to the </a:t>
            </a:r>
            <a:r>
              <a:rPr sz="2200" spc="-5" dirty="0">
                <a:latin typeface="Calibri"/>
                <a:cs typeface="Calibri"/>
              </a:rPr>
              <a:t>X-variables (“dummy” and  </a:t>
            </a:r>
            <a:r>
              <a:rPr sz="2200" dirty="0">
                <a:latin typeface="Calibri"/>
                <a:cs typeface="Calibri"/>
              </a:rPr>
              <a:t>mass). The </a:t>
            </a:r>
            <a:r>
              <a:rPr sz="2200" spc="-10" dirty="0">
                <a:latin typeface="Calibri"/>
                <a:cs typeface="Calibri"/>
              </a:rPr>
              <a:t>best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1 </a:t>
            </a:r>
            <a:r>
              <a:rPr sz="2200" spc="-5" dirty="0">
                <a:latin typeface="Calibri"/>
                <a:cs typeface="Calibri"/>
              </a:rPr>
              <a:t>minimize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sum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squared</a:t>
            </a:r>
            <a:r>
              <a:rPr sz="2200" spc="-2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residuals.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947416" y="2095369"/>
          <a:ext cx="5071109" cy="3509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1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1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9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078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40791">
                <a:tc>
                  <a:txBody>
                    <a:bodyPr/>
                    <a:lstStyle/>
                    <a:p>
                      <a:pPr marL="66675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dees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dummy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mass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3.95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4.08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2.75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0.12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3.03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2.27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0.35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299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3.16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0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365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100" dirty="0">
                          <a:latin typeface="Courier New"/>
                          <a:cs typeface="Courier New"/>
                        </a:rPr>
                        <a:t>1</a:t>
                      </a:r>
                      <a:endParaRPr sz="1100">
                        <a:latin typeface="Courier New"/>
                        <a:cs typeface="Courier New"/>
                      </a:endParaRPr>
                    </a:p>
                  </a:txBody>
                  <a:tcPr marL="0" marR="0" marT="69215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8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b="1" spc="-5" dirty="0">
                          <a:latin typeface="Courier New"/>
                          <a:cs typeface="Courier New"/>
                        </a:rPr>
                        <a:t>residuals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0144">
                <a:tc>
                  <a:txBody>
                    <a:bodyPr/>
                    <a:lstStyle/>
                    <a:p>
                      <a:pPr marL="66675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2.19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2.80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0.72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2.45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1.40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984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1.33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0.99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83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2.24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1.40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66675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2.56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14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pPr marL="66675">
                        <a:lnSpc>
                          <a:spcPts val="178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2.06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1.08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838200" y="5814302"/>
            <a:ext cx="6063615" cy="812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00"/>
              </a:lnSpc>
              <a:spcBef>
                <a:spcPts val="100"/>
              </a:spcBef>
            </a:pPr>
            <a:r>
              <a:rPr sz="1800" spc="5" dirty="0">
                <a:latin typeface="Calibri"/>
                <a:cs typeface="Calibri"/>
              </a:rPr>
              <a:t>You </a:t>
            </a:r>
            <a:r>
              <a:rPr sz="1800" dirty="0">
                <a:latin typeface="Calibri"/>
                <a:cs typeface="Calibri"/>
              </a:rPr>
              <a:t>can </a:t>
            </a:r>
            <a:r>
              <a:rPr sz="1800" spc="-10" dirty="0">
                <a:latin typeface="Calibri"/>
                <a:cs typeface="Calibri"/>
              </a:rPr>
              <a:t>see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behind-the-scenes </a:t>
            </a:r>
            <a:r>
              <a:rPr sz="1800" spc="-5" dirty="0">
                <a:latin typeface="Calibri"/>
                <a:cs typeface="Calibri"/>
              </a:rPr>
              <a:t>coding system </a:t>
            </a:r>
            <a:r>
              <a:rPr sz="1800" spc="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R as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follows.</a:t>
            </a:r>
          </a:p>
          <a:p>
            <a:pPr marL="12700" marR="3299460">
              <a:lnSpc>
                <a:spcPts val="1989"/>
              </a:lnSpc>
              <a:spcBef>
                <a:spcPts val="145"/>
              </a:spcBef>
            </a:pPr>
            <a:r>
              <a:rPr sz="1800" dirty="0">
                <a:latin typeface="Courier New"/>
                <a:cs typeface="Courier New"/>
              </a:rPr>
              <a:t>z &lt;- </a:t>
            </a:r>
            <a:r>
              <a:rPr sz="1800" spc="-5" dirty="0">
                <a:latin typeface="Courier New"/>
                <a:cs typeface="Courier New"/>
              </a:rPr>
              <a:t>lm(dees </a:t>
            </a:r>
            <a:r>
              <a:rPr sz="1800" dirty="0">
                <a:latin typeface="Courier New"/>
                <a:cs typeface="Courier New"/>
              </a:rPr>
              <a:t>~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5" dirty="0">
                <a:latin typeface="Courier New"/>
                <a:cs typeface="Courier New"/>
              </a:rPr>
              <a:t>mass)  model.matrix(z)</a:t>
            </a:r>
            <a:endParaRPr sz="18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46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Use </a:t>
            </a:r>
            <a:r>
              <a:rPr sz="2200" b="0" spc="-5" dirty="0">
                <a:latin typeface="Courier New"/>
                <a:cs typeface="Courier New"/>
              </a:rPr>
              <a:t>summary()</a:t>
            </a:r>
            <a:r>
              <a:rPr sz="2200" b="0" spc="-840" dirty="0">
                <a:latin typeface="Courier New"/>
                <a:cs typeface="Courier New"/>
              </a:rPr>
              <a:t> </a:t>
            </a:r>
            <a:r>
              <a:rPr sz="2200" dirty="0"/>
              <a:t>to get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arameter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19" y="1186382"/>
            <a:ext cx="8126095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4713605">
              <a:lnSpc>
                <a:spcPct val="1145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lm(dees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mass)  </a:t>
            </a: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coefficients table </a:t>
            </a:r>
            <a:r>
              <a:rPr sz="2200" dirty="0">
                <a:latin typeface="Calibri"/>
                <a:cs typeface="Calibri"/>
              </a:rPr>
              <a:t>with estimates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(Ignore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2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tests):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844" y="2470106"/>
          <a:ext cx="7763508" cy="118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7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8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8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71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8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Estimate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925" algn="r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Std.</a:t>
                      </a:r>
                      <a:r>
                        <a:rPr sz="22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9545">
                        <a:lnSpc>
                          <a:spcPts val="2540"/>
                        </a:lnSpc>
                      </a:pP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i="1" spc="-1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540"/>
                        </a:lnSpc>
                      </a:pP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Pr(&gt;|</a:t>
                      </a: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|)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74">
                <a:tc>
                  <a:txBody>
                    <a:bodyPr/>
                    <a:lstStyle/>
                    <a:p>
                      <a:pPr marL="7429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ts val="255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2200" spc="-3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4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99390">
                        <a:lnSpc>
                          <a:spcPts val="255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1.02e-07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***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57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mass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367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38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24154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177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0.0110</a:t>
                      </a:r>
                      <a:r>
                        <a:rPr sz="2200" spc="-1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4057599"/>
            <a:ext cx="4067810" cy="23487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00" spc="-5" dirty="0">
                <a:latin typeface="Courier New"/>
                <a:cs typeface="Courier New"/>
              </a:rPr>
              <a:t>visreg(z,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“mass”)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Calibri"/>
                <a:cs typeface="Calibri"/>
              </a:rPr>
              <a:t>Produces a plot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fitted</a:t>
            </a:r>
            <a:r>
              <a:rPr sz="2200" spc="-1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lang="en-US"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lang="en-US" sz="2200" dirty="0">
                <a:latin typeface="Calibri"/>
                <a:cs typeface="Calibri"/>
              </a:rPr>
              <a:t>NB this is the </a:t>
            </a:r>
            <a:r>
              <a:rPr lang="en-US" sz="2200" dirty="0" err="1">
                <a:latin typeface="Calibri"/>
                <a:cs typeface="Calibri"/>
              </a:rPr>
              <a:t>visreg</a:t>
            </a:r>
            <a:r>
              <a:rPr lang="en-US" sz="2200" dirty="0">
                <a:latin typeface="Calibri"/>
                <a:cs typeface="Calibri"/>
              </a:rPr>
              <a:t>() function in the {</a:t>
            </a:r>
            <a:r>
              <a:rPr lang="en-US" sz="2200" dirty="0" err="1">
                <a:latin typeface="Calibri"/>
                <a:cs typeface="Calibri"/>
              </a:rPr>
              <a:t>visreg</a:t>
            </a:r>
            <a:r>
              <a:rPr lang="en-US" sz="2200" dirty="0">
                <a:latin typeface="Calibri"/>
                <a:cs typeface="Calibri"/>
              </a:rPr>
              <a:t>} package if you want to try…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79BC9176-6431-4315-BA5F-2A0BD57EB3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334000" y="3505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712C2-95B8-4218-AD12-106590D61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600" y="3682234"/>
            <a:ext cx="3673098" cy="334642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6537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890" dirty="0">
                <a:latin typeface="Courier New"/>
                <a:cs typeface="Courier New"/>
              </a:rPr>
              <a:t> </a:t>
            </a:r>
            <a:r>
              <a:rPr dirty="0"/>
              <a:t>or</a:t>
            </a:r>
            <a:r>
              <a:rPr spc="20" dirty="0"/>
              <a:t> </a:t>
            </a:r>
            <a:r>
              <a:rPr b="0" spc="-10" dirty="0">
                <a:latin typeface="Courier New"/>
                <a:cs typeface="Courier New"/>
              </a:rPr>
              <a:t>Anova()</a:t>
            </a:r>
            <a:r>
              <a:rPr b="0" spc="-890" dirty="0">
                <a:latin typeface="Courier New"/>
                <a:cs typeface="Courier New"/>
              </a:rPr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test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lang="en-US" u="heavy" spc="-10" dirty="0">
                <a:uFill>
                  <a:solidFill>
                    <a:srgbClr val="000000"/>
                  </a:solidFill>
                </a:uFill>
              </a:rPr>
              <a:t>your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186382"/>
            <a:ext cx="3378835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lm(dees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10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mass)  </a:t>
            </a:r>
            <a:r>
              <a:rPr sz="2200" spc="-10" dirty="0">
                <a:latin typeface="Courier New"/>
                <a:cs typeface="Courier New"/>
              </a:rPr>
              <a:t>anova(z)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ANOVA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844" y="2470106"/>
          <a:ext cx="8375014" cy="1187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0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6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10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80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77190" algn="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Df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22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10" dirty="0">
                          <a:latin typeface="Calibri"/>
                          <a:cs typeface="Calibri"/>
                        </a:rPr>
                        <a:t>Sq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2200" b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5" dirty="0">
                          <a:latin typeface="Calibri"/>
                          <a:cs typeface="Calibri"/>
                        </a:rPr>
                        <a:t>Sq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540"/>
                        </a:lnSpc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b="1" i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Pr(&gt;</a:t>
                      </a:r>
                      <a:r>
                        <a:rPr sz="2200" b="1" i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974">
                <a:tc>
                  <a:txBody>
                    <a:bodyPr/>
                    <a:lstStyle/>
                    <a:p>
                      <a:pPr marL="74295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mass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372745" algn="r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3.1268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3.1268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019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9.3106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9654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0.01102*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457">
                <a:tc>
                  <a:txBody>
                    <a:bodyPr/>
                    <a:lstStyle/>
                    <a:p>
                      <a:pPr marL="7429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Residuals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3.6942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0.3358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/>
          <p:nvPr/>
        </p:nvSpPr>
        <p:spPr>
          <a:xfrm>
            <a:off x="2133795" y="3891282"/>
            <a:ext cx="4093076" cy="32587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28431" y="3511296"/>
            <a:ext cx="353568" cy="6766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38161" y="3662682"/>
            <a:ext cx="133350" cy="457200"/>
          </a:xfrm>
          <a:custGeom>
            <a:avLst/>
            <a:gdLst/>
            <a:ahLst/>
            <a:cxnLst/>
            <a:rect l="l" t="t" r="r" b="b"/>
            <a:pathLst>
              <a:path w="133350" h="457200">
                <a:moveTo>
                  <a:pt x="44449" y="133349"/>
                </a:moveTo>
                <a:lnTo>
                  <a:pt x="44448" y="457200"/>
                </a:lnTo>
                <a:lnTo>
                  <a:pt x="88898" y="457200"/>
                </a:lnTo>
                <a:lnTo>
                  <a:pt x="88899" y="133349"/>
                </a:lnTo>
                <a:lnTo>
                  <a:pt x="44449" y="133349"/>
                </a:lnTo>
                <a:close/>
              </a:path>
              <a:path w="133350" h="457200">
                <a:moveTo>
                  <a:pt x="122237" y="111125"/>
                </a:moveTo>
                <a:lnTo>
                  <a:pt x="88900" y="111125"/>
                </a:lnTo>
                <a:lnTo>
                  <a:pt x="88899" y="133349"/>
                </a:lnTo>
                <a:lnTo>
                  <a:pt x="133350" y="133350"/>
                </a:lnTo>
                <a:lnTo>
                  <a:pt x="122237" y="111125"/>
                </a:lnTo>
                <a:close/>
              </a:path>
              <a:path w="133350" h="457200">
                <a:moveTo>
                  <a:pt x="88900" y="111125"/>
                </a:moveTo>
                <a:lnTo>
                  <a:pt x="44450" y="111125"/>
                </a:lnTo>
                <a:lnTo>
                  <a:pt x="44449" y="133349"/>
                </a:lnTo>
                <a:lnTo>
                  <a:pt x="88899" y="133349"/>
                </a:lnTo>
                <a:lnTo>
                  <a:pt x="88900" y="111125"/>
                </a:lnTo>
                <a:close/>
              </a:path>
              <a:path w="133350" h="457200">
                <a:moveTo>
                  <a:pt x="66675" y="0"/>
                </a:moveTo>
                <a:lnTo>
                  <a:pt x="0" y="133348"/>
                </a:lnTo>
                <a:lnTo>
                  <a:pt x="44449" y="133349"/>
                </a:lnTo>
                <a:lnTo>
                  <a:pt x="44450" y="111125"/>
                </a:lnTo>
                <a:lnTo>
                  <a:pt x="122237" y="111125"/>
                </a:lnTo>
                <a:lnTo>
                  <a:pt x="66675" y="0"/>
                </a:lnTo>
                <a:close/>
              </a:path>
            </a:pathLst>
          </a:custGeom>
          <a:solidFill>
            <a:srgbClr val="4A7EB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792468" y="4254500"/>
            <a:ext cx="216281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167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Test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null </a:t>
            </a:r>
            <a:r>
              <a:rPr sz="1800" spc="-5" dirty="0">
                <a:latin typeface="Calibri"/>
                <a:cs typeface="Calibri"/>
              </a:rPr>
              <a:t>hypothesis  that slope </a:t>
            </a:r>
            <a:r>
              <a:rPr sz="1800" dirty="0">
                <a:latin typeface="Calibri"/>
                <a:cs typeface="Calibri"/>
              </a:rPr>
              <a:t>β</a:t>
            </a:r>
            <a:r>
              <a:rPr sz="1725" baseline="-9661" dirty="0">
                <a:latin typeface="Calibri"/>
                <a:cs typeface="Calibri"/>
              </a:rPr>
              <a:t>1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0467"/>
            <a:ext cx="10648158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Factors </a:t>
            </a:r>
            <a:r>
              <a:rPr sz="4400" b="0" spc="-10" dirty="0">
                <a:solidFill>
                  <a:schemeClr val="accent1">
                    <a:lumMod val="75000"/>
                  </a:schemeClr>
                </a:solidFill>
              </a:rPr>
              <a:t>are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tested using </a:t>
            </a:r>
            <a:r>
              <a:rPr sz="4400" b="0" i="1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</a:rPr>
              <a:t>model</a:t>
            </a:r>
            <a:r>
              <a:rPr sz="4400" b="0" i="1" spc="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</a:rPr>
              <a:t> </a:t>
            </a:r>
            <a:r>
              <a:rPr sz="4400" b="0" i="1" spc="-5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</a:rPr>
              <a:t>comparison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1561513"/>
            <a:ext cx="9499600" cy="209608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/>
            <a:r>
              <a:rPr lang="en-US" sz="2200" spc="-5" dirty="0">
                <a:latin typeface="Calibri" panose="020F0502020204030204" pitchFamily="34" charset="0"/>
                <a:cs typeface="Calibri" panose="020F0502020204030204" pitchFamily="34" charset="0"/>
              </a:rPr>
              <a:t>Technically</a:t>
            </a:r>
            <a:r>
              <a:rPr lang="en-US" sz="2200" spc="-5" dirty="0">
                <a:latin typeface="Courier New"/>
                <a:cs typeface="Courier New"/>
              </a:rPr>
              <a:t> </a:t>
            </a:r>
            <a:r>
              <a:rPr sz="2200" spc="-5" dirty="0" err="1">
                <a:latin typeface="Courier New"/>
                <a:cs typeface="Courier New"/>
              </a:rPr>
              <a:t>anova</a:t>
            </a:r>
            <a:r>
              <a:rPr sz="2200" spc="-5" dirty="0">
                <a:latin typeface="Courier New"/>
                <a:cs typeface="Courier New"/>
              </a:rPr>
              <a:t>() </a:t>
            </a:r>
            <a:r>
              <a:rPr sz="2200" spc="-5" dirty="0">
                <a:latin typeface="Calibri"/>
                <a:cs typeface="Calibri"/>
              </a:rPr>
              <a:t>tests each term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factor by comparing </a:t>
            </a:r>
            <a:r>
              <a:rPr sz="2200" b="1" dirty="0">
                <a:latin typeface="Calibri"/>
                <a:cs typeface="Calibri"/>
              </a:rPr>
              <a:t>fits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two</a:t>
            </a:r>
            <a:r>
              <a:rPr sz="2200" b="1" spc="-5" dirty="0">
                <a:latin typeface="Calibri"/>
                <a:cs typeface="Calibri"/>
              </a:rPr>
              <a:t> models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dirty="0">
                <a:latin typeface="Calibri"/>
                <a:cs typeface="Calibri"/>
              </a:rPr>
              <a:t>data.  Comparison </a:t>
            </a:r>
            <a:r>
              <a:rPr sz="2200" spc="-15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always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i="1" dirty="0">
                <a:latin typeface="Calibri"/>
                <a:cs typeface="Calibri"/>
              </a:rPr>
              <a:t>reduced </a:t>
            </a:r>
            <a:r>
              <a:rPr sz="2200" b="1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i="1" spc="-5" dirty="0">
                <a:latin typeface="Calibri"/>
                <a:cs typeface="Calibri"/>
              </a:rPr>
              <a:t>full </a:t>
            </a:r>
            <a:r>
              <a:rPr sz="2200" b="1" dirty="0">
                <a:latin typeface="Calibri"/>
                <a:cs typeface="Calibri"/>
              </a:rPr>
              <a:t>model</a:t>
            </a:r>
            <a:r>
              <a:rPr sz="2200" dirty="0">
                <a:latin typeface="Calibri"/>
                <a:cs typeface="Calibri"/>
              </a:rPr>
              <a:t>. The </a:t>
            </a:r>
            <a:r>
              <a:rPr sz="2200" i="1" dirty="0">
                <a:latin typeface="Calibri"/>
                <a:cs typeface="Calibri"/>
              </a:rPr>
              <a:t>reduced 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contains </a:t>
            </a:r>
            <a:r>
              <a:rPr sz="2200" dirty="0">
                <a:latin typeface="Calibri"/>
                <a:cs typeface="Calibri"/>
              </a:rPr>
              <a:t>a subset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terms </a:t>
            </a:r>
            <a:r>
              <a:rPr sz="2200" spc="-5" dirty="0">
                <a:latin typeface="Calibri"/>
                <a:cs typeface="Calibri"/>
              </a:rPr>
              <a:t>contained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dirty="0">
                <a:latin typeface="Calibri"/>
                <a:cs typeface="Calibri"/>
              </a:rPr>
              <a:t>model. The </a:t>
            </a:r>
            <a:r>
              <a:rPr sz="2200" i="1" spc="-5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-test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 </a:t>
            </a:r>
            <a:r>
              <a:rPr sz="2200" spc="-5" dirty="0">
                <a:latin typeface="Calibri"/>
                <a:cs typeface="Calibri"/>
              </a:rPr>
              <a:t>determine </a:t>
            </a:r>
            <a:r>
              <a:rPr sz="2200" dirty="0">
                <a:latin typeface="Calibri"/>
                <a:cs typeface="Calibri"/>
              </a:rPr>
              <a:t>whether the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fits </a:t>
            </a:r>
            <a:r>
              <a:rPr sz="2200" dirty="0">
                <a:latin typeface="Calibri"/>
                <a:cs typeface="Calibri"/>
              </a:rPr>
              <a:t>the data </a:t>
            </a:r>
            <a:r>
              <a:rPr sz="2200" spc="-5" dirty="0">
                <a:latin typeface="Calibri"/>
                <a:cs typeface="Calibri"/>
              </a:rPr>
              <a:t>significantly </a:t>
            </a:r>
            <a:r>
              <a:rPr sz="2200" dirty="0">
                <a:latin typeface="Calibri"/>
                <a:cs typeface="Calibri"/>
              </a:rPr>
              <a:t>better than the </a:t>
            </a:r>
            <a:r>
              <a:rPr sz="2200" i="1" spc="-5" dirty="0">
                <a:latin typeface="Calibri"/>
                <a:cs typeface="Calibri"/>
              </a:rPr>
              <a:t>reduced  </a:t>
            </a:r>
            <a:r>
              <a:rPr sz="2200" dirty="0">
                <a:latin typeface="Calibri"/>
                <a:cs typeface="Calibri"/>
              </a:rPr>
              <a:t>model.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200" spc="-5" dirty="0">
                <a:latin typeface="Calibri"/>
                <a:cs typeface="Calibri"/>
              </a:rPr>
              <a:t>Behind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scenes, </a:t>
            </a:r>
            <a:r>
              <a:rPr sz="2200" dirty="0">
                <a:latin typeface="Calibri"/>
                <a:cs typeface="Calibri"/>
              </a:rPr>
              <a:t>this is </a:t>
            </a:r>
            <a:r>
              <a:rPr sz="2200" spc="-5" dirty="0">
                <a:latin typeface="Calibri"/>
                <a:cs typeface="Calibri"/>
              </a:rPr>
              <a:t>how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tests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effect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predator body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mass: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3000" y="3971262"/>
            <a:ext cx="36131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ourier New"/>
                <a:cs typeface="Courier New"/>
              </a:rPr>
              <a:t>z</a:t>
            </a:r>
            <a:r>
              <a:rPr sz="2200" dirty="0">
                <a:latin typeface="Courier New"/>
                <a:cs typeface="Courier New"/>
              </a:rPr>
              <a:t>0  </a:t>
            </a:r>
            <a:r>
              <a:rPr sz="2200" spc="-10" dirty="0">
                <a:latin typeface="Courier New"/>
                <a:cs typeface="Courier New"/>
              </a:rPr>
              <a:t>z1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5844" y="3971262"/>
            <a:ext cx="1701800" cy="703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lm(dees</a:t>
            </a:r>
            <a:endParaRPr sz="22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ourier New"/>
                <a:cs typeface="Courier New"/>
              </a:rPr>
              <a:t>&lt;-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lm(dees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4654013"/>
            <a:ext cx="20370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0" dirty="0">
                <a:latin typeface="Courier New"/>
                <a:cs typeface="Courier New"/>
              </a:rPr>
              <a:t>anova(z0,z1)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89710" y="3971262"/>
            <a:ext cx="6057900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353185" algn="l"/>
              </a:tabLst>
            </a:pP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" dirty="0">
                <a:latin typeface="Courier New"/>
                <a:cs typeface="Courier New"/>
              </a:rPr>
              <a:t> 1)	</a:t>
            </a:r>
            <a:r>
              <a:rPr sz="2200" dirty="0">
                <a:latin typeface="Courier New"/>
                <a:cs typeface="Courier New"/>
              </a:rPr>
              <a:t># </a:t>
            </a:r>
            <a:r>
              <a:rPr sz="2200" dirty="0">
                <a:latin typeface="Calibri"/>
                <a:cs typeface="Calibri"/>
              </a:rPr>
              <a:t>fits </a:t>
            </a:r>
            <a:r>
              <a:rPr sz="2200" i="1" spc="-5" dirty="0">
                <a:latin typeface="Calibri"/>
                <a:cs typeface="Calibri"/>
              </a:rPr>
              <a:t>reduced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(intercept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only)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mass) </a:t>
            </a:r>
            <a:r>
              <a:rPr sz="2200" dirty="0">
                <a:latin typeface="Courier New"/>
                <a:cs typeface="Courier New"/>
              </a:rPr>
              <a:t># </a:t>
            </a:r>
            <a:r>
              <a:rPr sz="2200" dirty="0">
                <a:latin typeface="Calibri"/>
                <a:cs typeface="Calibri"/>
              </a:rPr>
              <a:t>fits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with </a:t>
            </a:r>
            <a:r>
              <a:rPr sz="2200" dirty="0">
                <a:latin typeface="Calibri"/>
                <a:cs typeface="Calibri"/>
              </a:rPr>
              <a:t>intercept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mass</a:t>
            </a:r>
            <a:endParaRPr sz="2200">
              <a:latin typeface="Calibri"/>
              <a:cs typeface="Calibri"/>
            </a:endParaRPr>
          </a:p>
          <a:p>
            <a:pPr marL="1353185">
              <a:lnSpc>
                <a:spcPct val="100000"/>
              </a:lnSpc>
              <a:spcBef>
                <a:spcPts val="45"/>
              </a:spcBef>
            </a:pPr>
            <a:r>
              <a:rPr sz="2200" dirty="0">
                <a:latin typeface="Courier New"/>
                <a:cs typeface="Courier New"/>
              </a:rPr>
              <a:t># </a:t>
            </a:r>
            <a:r>
              <a:rPr sz="2200" dirty="0">
                <a:latin typeface="Calibri"/>
                <a:cs typeface="Calibri"/>
              </a:rPr>
              <a:t>compares fits with </a:t>
            </a:r>
            <a:r>
              <a:rPr sz="2200" i="1" dirty="0">
                <a:latin typeface="Calibri"/>
                <a:cs typeface="Calibri"/>
              </a:rPr>
              <a:t>F </a:t>
            </a:r>
            <a:r>
              <a:rPr sz="2200" spc="-5" dirty="0">
                <a:latin typeface="Calibri"/>
                <a:cs typeface="Calibri"/>
              </a:rPr>
              <a:t>test,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yielding: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594208"/>
              </p:ext>
            </p:extLst>
          </p:nvPr>
        </p:nvGraphicFramePr>
        <p:xfrm>
          <a:off x="751840" y="5362884"/>
          <a:ext cx="8636633" cy="11935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6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72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70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5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5013">
                <a:tc>
                  <a:txBody>
                    <a:bodyPr/>
                    <a:lstStyle/>
                    <a:p>
                      <a:pPr marL="1531620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Res.</a:t>
                      </a:r>
                      <a:r>
                        <a:rPr sz="2200" b="1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Df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RSS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Df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Sum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2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10" dirty="0">
                          <a:latin typeface="Calibri"/>
                          <a:cs typeface="Calibri"/>
                        </a:rPr>
                        <a:t>Sq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 algn="ctr">
                        <a:lnSpc>
                          <a:spcPts val="2540"/>
                        </a:lnSpc>
                      </a:pPr>
                      <a:r>
                        <a:rPr sz="2200" b="1" i="1" dirty="0">
                          <a:latin typeface="Calibri"/>
                          <a:cs typeface="Calibri"/>
                        </a:rPr>
                        <a:t>F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Pr(&gt;</a:t>
                      </a:r>
                      <a:r>
                        <a:rPr sz="2200" b="1" i="1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200" b="1" dirty="0">
                          <a:latin typeface="Calibri"/>
                          <a:cs typeface="Calibri"/>
                        </a:rPr>
                        <a:t>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287">
                <a:tc>
                  <a:txBody>
                    <a:bodyPr/>
                    <a:lstStyle/>
                    <a:p>
                      <a:pPr marL="71120">
                        <a:lnSpc>
                          <a:spcPts val="2550"/>
                        </a:lnSpc>
                        <a:tabLst>
                          <a:tab pos="1530985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[reduced]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6.8210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9287">
                <a:tc>
                  <a:txBody>
                    <a:bodyPr/>
                    <a:lstStyle/>
                    <a:p>
                      <a:pPr marL="71120">
                        <a:lnSpc>
                          <a:spcPts val="2550"/>
                        </a:lnSpc>
                        <a:tabLst>
                          <a:tab pos="1530985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[full]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3.6942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64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3.1268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9.3106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0.01102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6231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Visually, </a:t>
            </a:r>
            <a:r>
              <a:rPr b="0" spc="-10" dirty="0">
                <a:latin typeface="Courier New"/>
                <a:cs typeface="Courier New"/>
              </a:rPr>
              <a:t>anova(z0,z1)</a:t>
            </a:r>
            <a:r>
              <a:rPr b="0" spc="-850" dirty="0">
                <a:latin typeface="Courier New"/>
                <a:cs typeface="Courier New"/>
              </a:rPr>
              <a:t> </a:t>
            </a:r>
            <a:r>
              <a:rPr spc="-10" dirty="0"/>
              <a:t>makes </a:t>
            </a:r>
            <a:r>
              <a:rPr dirty="0"/>
              <a:t>the </a:t>
            </a:r>
            <a:r>
              <a:rPr spc="-5" dirty="0"/>
              <a:t>following comparison: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101039"/>
            <a:ext cx="9074785" cy="165608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45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test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predator body </a:t>
            </a:r>
            <a:r>
              <a:rPr sz="2200" spc="5" dirty="0">
                <a:latin typeface="Calibri"/>
                <a:cs typeface="Calibri"/>
              </a:rPr>
              <a:t>mass </a:t>
            </a:r>
            <a:r>
              <a:rPr sz="2200" spc="-5" dirty="0">
                <a:latin typeface="Calibri"/>
                <a:cs typeface="Calibri"/>
              </a:rPr>
              <a:t>involves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comparison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these two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models:</a:t>
            </a:r>
            <a:endParaRPr sz="2200">
              <a:latin typeface="Calibri"/>
              <a:cs typeface="Calibri"/>
            </a:endParaRPr>
          </a:p>
          <a:p>
            <a:pPr marL="2192020">
              <a:lnSpc>
                <a:spcPct val="100000"/>
              </a:lnSpc>
              <a:spcBef>
                <a:spcPts val="1250"/>
              </a:spcBef>
              <a:tabLst>
                <a:tab pos="6214745" algn="l"/>
              </a:tabLst>
            </a:pPr>
            <a:r>
              <a:rPr sz="2200" spc="-5" dirty="0">
                <a:latin typeface="Courier New"/>
                <a:cs typeface="Courier New"/>
              </a:rPr>
              <a:t>dees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	</a:t>
            </a:r>
            <a:r>
              <a:rPr sz="2200" spc="-5" dirty="0">
                <a:latin typeface="Courier New"/>
                <a:cs typeface="Courier New"/>
              </a:rPr>
              <a:t>dees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mass</a:t>
            </a:r>
            <a:endParaRPr sz="2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100">
              <a:latin typeface="Courier New"/>
              <a:cs typeface="Courier New"/>
            </a:endParaRPr>
          </a:p>
          <a:p>
            <a:pPr marL="682625">
              <a:lnSpc>
                <a:spcPct val="100000"/>
              </a:lnSpc>
              <a:spcBef>
                <a:spcPts val="5"/>
              </a:spcBef>
              <a:tabLst>
                <a:tab pos="5486400" algn="l"/>
              </a:tabLst>
            </a:pPr>
            <a:r>
              <a:rPr sz="2200" dirty="0">
                <a:latin typeface="Calibri"/>
                <a:cs typeface="Calibri"/>
              </a:rPr>
              <a:t>reduced model </a:t>
            </a:r>
            <a:r>
              <a:rPr sz="2200" spc="-5" dirty="0">
                <a:latin typeface="Calibri"/>
                <a:cs typeface="Calibri"/>
              </a:rPr>
              <a:t>(fits only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 intercept)	</a:t>
            </a:r>
            <a:r>
              <a:rPr sz="2200" spc="-5" dirty="0">
                <a:latin typeface="Calibri"/>
                <a:cs typeface="Calibri"/>
              </a:rPr>
              <a:t>full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(intercept 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slope)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34695" y="2902395"/>
            <a:ext cx="9311640" cy="3731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0103" y="455881"/>
            <a:ext cx="99678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2: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sz="4400" b="0" spc="-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68823" y="5950324"/>
            <a:ext cx="51435" cy="2495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50"/>
              </a:lnSpc>
            </a:pPr>
            <a:r>
              <a:rPr sz="1600" dirty="0">
                <a:latin typeface="Calibri"/>
                <a:cs typeface="Calibri"/>
              </a:rPr>
              <a:t>,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8019" y="1061650"/>
            <a:ext cx="9338945" cy="53841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655"/>
              </a:spcBef>
            </a:pPr>
            <a:r>
              <a:rPr sz="2200" spc="-5" dirty="0">
                <a:latin typeface="Calibri"/>
                <a:cs typeface="Calibri"/>
              </a:rPr>
              <a:t>Data: 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latitude and elevation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spc="-5" dirty="0">
                <a:latin typeface="Calibri"/>
                <a:cs typeface="Calibri"/>
              </a:rPr>
              <a:t>ant species richness. </a:t>
            </a:r>
            <a:r>
              <a:rPr sz="2200" i="1" dirty="0">
                <a:latin typeface="Calibri"/>
                <a:cs typeface="Calibri"/>
              </a:rPr>
              <a:t>n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5" dirty="0">
                <a:latin typeface="Calibri"/>
                <a:cs typeface="Calibri"/>
              </a:rPr>
              <a:t>22 forest</a:t>
            </a:r>
            <a:r>
              <a:rPr sz="2200" spc="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plots.</a:t>
            </a:r>
            <a:endParaRPr sz="2200" dirty="0">
              <a:latin typeface="Calibri"/>
              <a:cs typeface="Calibri"/>
            </a:endParaRPr>
          </a:p>
          <a:p>
            <a:pPr marL="63500" marR="225425">
              <a:lnSpc>
                <a:spcPct val="102200"/>
              </a:lnSpc>
              <a:spcBef>
                <a:spcPts val="1215"/>
              </a:spcBef>
            </a:pPr>
            <a:r>
              <a:rPr sz="1800" spc="-5" dirty="0">
                <a:latin typeface="Calibri"/>
                <a:cs typeface="Calibri"/>
              </a:rPr>
              <a:t>Gotelli, N.J. </a:t>
            </a:r>
            <a:r>
              <a:rPr sz="1800" dirty="0">
                <a:latin typeface="Calibri"/>
                <a:cs typeface="Calibri"/>
              </a:rPr>
              <a:t>&amp; </a:t>
            </a:r>
            <a:r>
              <a:rPr sz="1800" spc="-5" dirty="0">
                <a:latin typeface="Calibri"/>
                <a:cs typeface="Calibri"/>
              </a:rPr>
              <a:t>Ellison, A.M. </a:t>
            </a:r>
            <a:r>
              <a:rPr sz="1800" dirty="0">
                <a:latin typeface="Calibri"/>
                <a:cs typeface="Calibri"/>
              </a:rPr>
              <a:t>(2002b). </a:t>
            </a:r>
            <a:r>
              <a:rPr sz="1800" spc="-5" dirty="0">
                <a:latin typeface="Calibri"/>
                <a:cs typeface="Calibri"/>
              </a:rPr>
              <a:t>Biogeography </a:t>
            </a:r>
            <a:r>
              <a:rPr sz="1800" dirty="0">
                <a:latin typeface="Calibri"/>
                <a:cs typeface="Calibri"/>
              </a:rPr>
              <a:t>at a </a:t>
            </a:r>
            <a:r>
              <a:rPr sz="1800" spc="-5" dirty="0">
                <a:latin typeface="Calibri"/>
                <a:cs typeface="Calibri"/>
              </a:rPr>
              <a:t>regional </a:t>
            </a:r>
            <a:r>
              <a:rPr sz="1800" dirty="0">
                <a:latin typeface="Calibri"/>
                <a:cs typeface="Calibri"/>
              </a:rPr>
              <a:t>scale: </a:t>
            </a:r>
            <a:r>
              <a:rPr sz="1800" spc="-5" dirty="0">
                <a:latin typeface="Calibri"/>
                <a:cs typeface="Calibri"/>
              </a:rPr>
              <a:t>determinants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ant species  density in bogs and </a:t>
            </a:r>
            <a:r>
              <a:rPr sz="1800" dirty="0">
                <a:latin typeface="Calibri"/>
                <a:cs typeface="Calibri"/>
              </a:rPr>
              <a:t>forests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New </a:t>
            </a:r>
            <a:r>
              <a:rPr sz="1800" spc="-5" dirty="0">
                <a:latin typeface="Calibri"/>
                <a:cs typeface="Calibri"/>
              </a:rPr>
              <a:t>England. </a:t>
            </a:r>
            <a:r>
              <a:rPr sz="1800" dirty="0">
                <a:latin typeface="Calibri"/>
                <a:cs typeface="Calibri"/>
              </a:rPr>
              <a:t>Ecology, 83,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1604–1609.</a:t>
            </a:r>
            <a:endParaRPr sz="1800" dirty="0">
              <a:latin typeface="Calibri"/>
              <a:cs typeface="Calibri"/>
            </a:endParaRPr>
          </a:p>
          <a:p>
            <a:pPr marL="730885">
              <a:lnSpc>
                <a:spcPct val="100000"/>
              </a:lnSpc>
              <a:spcBef>
                <a:spcPts val="630"/>
              </a:spcBef>
            </a:pPr>
            <a:r>
              <a:rPr sz="2200" b="1" spc="-5" dirty="0">
                <a:latin typeface="Calibri"/>
                <a:cs typeface="Calibri"/>
              </a:rPr>
              <a:t>log(nspecies)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300" b="1" i="1" spc="-15" dirty="0">
                <a:latin typeface="Symbol"/>
                <a:cs typeface="Symbol"/>
              </a:rPr>
              <a:t></a:t>
            </a:r>
            <a:r>
              <a:rPr sz="2100" b="1" spc="-22" baseline="-7936" dirty="0">
                <a:latin typeface="Calibri"/>
                <a:cs typeface="Calibri"/>
              </a:rPr>
              <a:t>0 </a:t>
            </a:r>
            <a:r>
              <a:rPr sz="2200" b="1" dirty="0">
                <a:latin typeface="Calibri"/>
                <a:cs typeface="Calibri"/>
              </a:rPr>
              <a:t>+ </a:t>
            </a:r>
            <a:r>
              <a:rPr sz="2300" b="1" i="1" spc="-5" dirty="0">
                <a:latin typeface="Symbol"/>
                <a:cs typeface="Symbol"/>
              </a:rPr>
              <a:t></a:t>
            </a:r>
            <a:r>
              <a:rPr sz="2100" b="1" spc="-7" baseline="-7936" dirty="0">
                <a:latin typeface="Calibri"/>
                <a:cs typeface="Calibri"/>
              </a:rPr>
              <a:t>1</a:t>
            </a:r>
            <a:r>
              <a:rPr sz="2200" b="1" spc="-5" dirty="0">
                <a:latin typeface="Calibri"/>
                <a:cs typeface="Calibri"/>
              </a:rPr>
              <a:t>(latitude) </a:t>
            </a:r>
            <a:r>
              <a:rPr sz="2200" b="1" dirty="0">
                <a:latin typeface="Calibri"/>
                <a:cs typeface="Calibri"/>
              </a:rPr>
              <a:t>+ </a:t>
            </a:r>
            <a:r>
              <a:rPr sz="2300" b="1" i="1" spc="-5" dirty="0">
                <a:latin typeface="Symbol"/>
                <a:cs typeface="Symbol"/>
              </a:rPr>
              <a:t></a:t>
            </a:r>
            <a:r>
              <a:rPr sz="2100" b="1" spc="-7" baseline="-7936" dirty="0">
                <a:latin typeface="Calibri"/>
                <a:cs typeface="Calibri"/>
              </a:rPr>
              <a:t>2</a:t>
            </a:r>
            <a:r>
              <a:rPr sz="2200" b="1" spc="-5" dirty="0">
                <a:latin typeface="Calibri"/>
                <a:cs typeface="Calibri"/>
              </a:rPr>
              <a:t>(elevation) </a:t>
            </a:r>
            <a:r>
              <a:rPr sz="2200" b="1" dirty="0">
                <a:latin typeface="Calibri"/>
                <a:cs typeface="Calibri"/>
              </a:rPr>
              <a:t>+ </a:t>
            </a:r>
            <a:r>
              <a:rPr sz="2300" b="1" i="1" spc="-5" dirty="0">
                <a:latin typeface="Symbol"/>
                <a:cs typeface="Symbol"/>
              </a:rPr>
              <a:t></a:t>
            </a:r>
            <a:r>
              <a:rPr sz="2100" b="1" spc="-7" baseline="-7936" dirty="0">
                <a:latin typeface="Calibri"/>
                <a:cs typeface="Calibri"/>
              </a:rPr>
              <a:t>3</a:t>
            </a:r>
            <a:r>
              <a:rPr sz="2200" b="1" spc="-5" dirty="0">
                <a:latin typeface="Calibri"/>
                <a:cs typeface="Calibri"/>
              </a:rPr>
              <a:t>(latitude </a:t>
            </a:r>
            <a:r>
              <a:rPr sz="2200" b="1" dirty="0">
                <a:latin typeface="Calibri"/>
                <a:cs typeface="Calibri"/>
              </a:rPr>
              <a:t>×</a:t>
            </a:r>
            <a:r>
              <a:rPr sz="2200" b="1" spc="-14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elevation)</a:t>
            </a:r>
            <a:endParaRPr sz="22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700" dirty="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Parameters in this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</a:p>
          <a:p>
            <a:pPr marL="520700" indent="-229235">
              <a:lnSpc>
                <a:spcPct val="100000"/>
              </a:lnSpc>
              <a:spcBef>
                <a:spcPts val="1460"/>
              </a:spcBef>
              <a:buSzPct val="95652"/>
              <a:buFont typeface="Symbol"/>
              <a:buChar char=""/>
              <a:tabLst>
                <a:tab pos="520700" algn="l"/>
              </a:tabLst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: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intercept</a:t>
            </a:r>
            <a:endParaRPr sz="2200" dirty="0">
              <a:latin typeface="Calibri"/>
              <a:cs typeface="Calibri"/>
            </a:endParaRPr>
          </a:p>
          <a:p>
            <a:pPr marL="520700" indent="-229235">
              <a:lnSpc>
                <a:spcPct val="100000"/>
              </a:lnSpc>
              <a:spcBef>
                <a:spcPts val="745"/>
              </a:spcBef>
              <a:buSzPct val="95652"/>
              <a:buFont typeface="Symbol"/>
              <a:buChar char=""/>
              <a:tabLst>
                <a:tab pos="520700" algn="l"/>
              </a:tabLst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slope for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latitude</a:t>
            </a:r>
            <a:endParaRPr sz="2200" dirty="0">
              <a:latin typeface="Calibri"/>
              <a:cs typeface="Calibri"/>
            </a:endParaRPr>
          </a:p>
          <a:p>
            <a:pPr marL="520700" indent="-229235">
              <a:lnSpc>
                <a:spcPct val="100000"/>
              </a:lnSpc>
              <a:spcBef>
                <a:spcPts val="740"/>
              </a:spcBef>
              <a:buSzPct val="95652"/>
              <a:buFont typeface="Symbol"/>
              <a:buChar char=""/>
              <a:tabLst>
                <a:tab pos="520700" algn="l"/>
              </a:tabLst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slope for</a:t>
            </a:r>
            <a:r>
              <a:rPr sz="2200" spc="-1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elevation</a:t>
            </a:r>
          </a:p>
          <a:p>
            <a:pPr marL="520700" indent="-229235">
              <a:lnSpc>
                <a:spcPct val="100000"/>
              </a:lnSpc>
              <a:spcBef>
                <a:spcPts val="985"/>
              </a:spcBef>
              <a:buSzPct val="104347"/>
              <a:buFont typeface="Symbol"/>
              <a:buChar char=""/>
              <a:tabLst>
                <a:tab pos="520700" algn="l"/>
              </a:tabLst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3 </a:t>
            </a:r>
            <a:r>
              <a:rPr sz="2200" dirty="0">
                <a:latin typeface="Calibri"/>
                <a:cs typeface="Calibri"/>
              </a:rPr>
              <a:t>: </a:t>
            </a:r>
            <a:r>
              <a:rPr sz="2200" spc="-5" dirty="0">
                <a:latin typeface="Calibri"/>
                <a:cs typeface="Calibri"/>
              </a:rPr>
              <a:t>slope for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interaction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400" dirty="0">
              <a:latin typeface="Calibri"/>
              <a:cs typeface="Calibri"/>
            </a:endParaRPr>
          </a:p>
          <a:p>
            <a:pPr marL="108585" marR="4929505" indent="-45720">
              <a:lnSpc>
                <a:spcPct val="101299"/>
              </a:lnSpc>
            </a:pPr>
            <a:r>
              <a:rPr sz="1600" spc="-10" dirty="0">
                <a:latin typeface="Calibri"/>
                <a:cs typeface="Calibri"/>
              </a:rPr>
              <a:t>(NB: </a:t>
            </a:r>
            <a:r>
              <a:rPr sz="1600" dirty="0">
                <a:latin typeface="Calibri"/>
                <a:cs typeface="Calibri"/>
              </a:rPr>
              <a:t>sample size </a:t>
            </a:r>
            <a:r>
              <a:rPr sz="1600" spc="-5" dirty="0">
                <a:latin typeface="Calibri"/>
                <a:cs typeface="Calibri"/>
              </a:rPr>
              <a:t>too </a:t>
            </a:r>
            <a:r>
              <a:rPr sz="1600" dirty="0">
                <a:latin typeface="Calibri"/>
                <a:cs typeface="Calibri"/>
              </a:rPr>
              <a:t>small </a:t>
            </a:r>
            <a:r>
              <a:rPr sz="1600" spc="-5" dirty="0">
                <a:latin typeface="Calibri"/>
                <a:cs typeface="Calibri"/>
              </a:rPr>
              <a:t>to </a:t>
            </a:r>
            <a:r>
              <a:rPr sz="1600" spc="-10" dirty="0">
                <a:latin typeface="Calibri"/>
                <a:cs typeface="Calibri"/>
              </a:rPr>
              <a:t>fit </a:t>
            </a:r>
            <a:r>
              <a:rPr sz="1600" spc="10" dirty="0">
                <a:latin typeface="Calibri"/>
                <a:cs typeface="Calibri"/>
              </a:rPr>
              <a:t>so </a:t>
            </a:r>
            <a:r>
              <a:rPr sz="1600" dirty="0">
                <a:latin typeface="Calibri"/>
                <a:cs typeface="Calibri"/>
              </a:rPr>
              <a:t>many </a:t>
            </a:r>
            <a:r>
              <a:rPr sz="1600" spc="-5" dirty="0">
                <a:latin typeface="Calibri"/>
                <a:cs typeface="Calibri"/>
              </a:rPr>
              <a:t>parameters  </a:t>
            </a:r>
            <a:r>
              <a:rPr sz="1600" dirty="0">
                <a:latin typeface="Calibri"/>
                <a:cs typeface="Calibri"/>
              </a:rPr>
              <a:t>but </a:t>
            </a:r>
            <a:r>
              <a:rPr sz="1600" spc="-10" dirty="0">
                <a:latin typeface="Calibri"/>
                <a:cs typeface="Calibri"/>
              </a:rPr>
              <a:t>for </a:t>
            </a:r>
            <a:r>
              <a:rPr sz="1600" spc="-5" dirty="0">
                <a:latin typeface="Calibri"/>
                <a:cs typeface="Calibri"/>
              </a:rPr>
              <a:t>this </a:t>
            </a:r>
            <a:r>
              <a:rPr sz="1600" dirty="0">
                <a:latin typeface="Calibri"/>
                <a:cs typeface="Calibri"/>
              </a:rPr>
              <a:t>example let’s </a:t>
            </a:r>
            <a:r>
              <a:rPr sz="1600" spc="-5" dirty="0">
                <a:latin typeface="Calibri"/>
                <a:cs typeface="Calibri"/>
              </a:rPr>
              <a:t>keep </a:t>
            </a:r>
            <a:r>
              <a:rPr sz="1600" dirty="0">
                <a:latin typeface="Calibri"/>
                <a:cs typeface="Calibri"/>
              </a:rPr>
              <a:t>going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anyway)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73170" y="3048000"/>
            <a:ext cx="4330698" cy="39745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84" y="715460"/>
            <a:ext cx="7432139" cy="767133"/>
          </a:xfrm>
        </p:spPr>
        <p:txBody>
          <a:bodyPr/>
          <a:lstStyle/>
          <a:p>
            <a:r>
              <a:rPr lang="en-GB" sz="4985" dirty="0">
                <a:solidFill>
                  <a:schemeClr val="accent1">
                    <a:lumMod val="75000"/>
                  </a:schemeClr>
                </a:solidFill>
              </a:rPr>
              <a:t>2.04: Linear Models</a:t>
            </a:r>
          </a:p>
        </p:txBody>
      </p:sp>
      <p:pic>
        <p:nvPicPr>
          <p:cNvPr id="1026" name="Picture 2" descr="xkcd: Linear Regression">
            <a:extLst>
              <a:ext uri="{FF2B5EF4-FFF2-40B4-BE49-F238E27FC236}">
                <a16:creationId xmlns:a16="http://schemas.microsoft.com/office/drawing/2014/main" id="{539F7E74-7906-4180-95E8-7ABFA08B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981200"/>
            <a:ext cx="6675193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5044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623214"/>
              </p:ext>
            </p:extLst>
          </p:nvPr>
        </p:nvGraphicFramePr>
        <p:xfrm>
          <a:off x="1600200" y="1600200"/>
          <a:ext cx="6437626" cy="50490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0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43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274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7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2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12598"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log(nsp)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155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dummy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5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latitude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555"/>
                        </a:lnSpc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elevation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1555"/>
                        </a:lnSpc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ev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41.97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389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33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42.00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5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42.03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152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42.05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2166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2.2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42.05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210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42.17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5" dirty="0">
                          <a:latin typeface="Courier New"/>
                          <a:cs typeface="Courier New"/>
                        </a:rPr>
                        <a:t>78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42.19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5" dirty="0">
                          <a:latin typeface="Courier New"/>
                          <a:cs typeface="Courier New"/>
                        </a:rPr>
                        <a:t>47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42.23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491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93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42.27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121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2.2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20"/>
                        </a:lnSpc>
                        <a:tabLst>
                          <a:tab pos="362585" algn="l"/>
                        </a:tabLst>
                      </a:pPr>
                      <a:r>
                        <a:rPr sz="1950" b="1" spc="-7" baseline="4273" dirty="0">
                          <a:latin typeface="Courier New"/>
                          <a:cs typeface="Courier New"/>
                        </a:rPr>
                        <a:t>=	</a:t>
                      </a:r>
                      <a:r>
                        <a:rPr sz="800" b="1" spc="-5" dirty="0">
                          <a:latin typeface="Courier New"/>
                          <a:cs typeface="Courier New"/>
                        </a:rPr>
                        <a:t>0</a:t>
                      </a:r>
                      <a:endParaRPr sz="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20"/>
                        </a:lnSpc>
                        <a:tabLst>
                          <a:tab pos="362585" algn="l"/>
                        </a:tabLst>
                      </a:pPr>
                      <a:r>
                        <a:rPr sz="1950" b="1" spc="-7" baseline="4273" dirty="0">
                          <a:latin typeface="Courier New"/>
                          <a:cs typeface="Courier New"/>
                        </a:rPr>
                        <a:t>+	</a:t>
                      </a:r>
                      <a:r>
                        <a:rPr sz="800" b="1" spc="-5" dirty="0">
                          <a:latin typeface="Courier New"/>
                          <a:cs typeface="Courier New"/>
                        </a:rPr>
                        <a:t>1</a:t>
                      </a:r>
                      <a:endParaRPr sz="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42.31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1420"/>
                        </a:lnSpc>
                        <a:tabLst>
                          <a:tab pos="362585" algn="l"/>
                        </a:tabLst>
                      </a:pPr>
                      <a:r>
                        <a:rPr sz="1950" b="1" spc="-7" baseline="4273" dirty="0">
                          <a:latin typeface="Courier New"/>
                          <a:cs typeface="Courier New"/>
                        </a:rPr>
                        <a:t>+	</a:t>
                      </a:r>
                      <a:r>
                        <a:rPr sz="800" b="1" spc="-5" dirty="0">
                          <a:latin typeface="Courier New"/>
                          <a:cs typeface="Courier New"/>
                        </a:rPr>
                        <a:t>2</a:t>
                      </a:r>
                      <a:endParaRPr sz="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5" dirty="0">
                          <a:latin typeface="Courier New"/>
                          <a:cs typeface="Courier New"/>
                        </a:rPr>
                        <a:t>95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420"/>
                        </a:lnSpc>
                        <a:tabLst>
                          <a:tab pos="365125" algn="l"/>
                        </a:tabLst>
                      </a:pPr>
                      <a:r>
                        <a:rPr sz="1950" b="1" spc="-7" baseline="4273" dirty="0">
                          <a:latin typeface="Courier New"/>
                          <a:cs typeface="Courier New"/>
                        </a:rPr>
                        <a:t>+	</a:t>
                      </a:r>
                      <a:r>
                        <a:rPr sz="800" b="1" spc="-5" dirty="0">
                          <a:latin typeface="Courier New"/>
                          <a:cs typeface="Courier New"/>
                        </a:rPr>
                        <a:t>3</a:t>
                      </a:r>
                      <a:endParaRPr sz="800" b="1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42.56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274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44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42.57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335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95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42.58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543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94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42.69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323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87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43.33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158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09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44.06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313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78</a:t>
                      </a:r>
                      <a:endParaRPr sz="1300" b="1" dirty="0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1.4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44.29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468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72</a:t>
                      </a:r>
                      <a:endParaRPr sz="1300" b="1" dirty="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94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44.33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362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4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46</a:t>
                      </a:r>
                      <a:endParaRPr sz="1300" b="1" dirty="0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44.50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236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5" dirty="0"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5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2.1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44.55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5" dirty="0">
                          <a:latin typeface="Courier New"/>
                          <a:cs typeface="Courier New"/>
                        </a:rPr>
                        <a:t>30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135" algn="r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6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0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44.76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353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0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28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212598"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1.8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25"/>
                        </a:lnSpc>
                        <a:spcBef>
                          <a:spcPts val="50"/>
                        </a:spcBef>
                      </a:pPr>
                      <a:r>
                        <a:rPr sz="1300" b="1" dirty="0">
                          <a:latin typeface="Courier New"/>
                          <a:cs typeface="Courier New"/>
                        </a:rPr>
                        <a:t>1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25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44.95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ts val="1525"/>
                        </a:lnSpc>
                        <a:spcBef>
                          <a:spcPts val="50"/>
                        </a:spcBef>
                      </a:pPr>
                      <a:r>
                        <a:rPr sz="1300" b="1" spc="-5" dirty="0">
                          <a:latin typeface="Courier New"/>
                          <a:cs typeface="Courier New"/>
                        </a:rPr>
                        <a:t>133</a:t>
                      </a:r>
                      <a:endParaRPr sz="1300" b="1">
                        <a:latin typeface="Courier New"/>
                        <a:cs typeface="Courier New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 b="1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1525"/>
                        </a:lnSpc>
                        <a:spcBef>
                          <a:spcPts val="50"/>
                        </a:spcBef>
                      </a:pPr>
                      <a:r>
                        <a:rPr sz="1300" b="1" spc="-10" dirty="0">
                          <a:latin typeface="Courier New"/>
                          <a:cs typeface="Courier New"/>
                        </a:rPr>
                        <a:t>5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9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7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8</a:t>
                      </a:r>
                      <a:r>
                        <a:rPr sz="1300" b="1" spc="-10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1300" b="1" spc="10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1300" b="1" dirty="0">
                          <a:latin typeface="Courier New"/>
                          <a:cs typeface="Courier New"/>
                        </a:rPr>
                        <a:t>5</a:t>
                      </a: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8094979" y="3788156"/>
            <a:ext cx="1115060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5" dirty="0">
                <a:latin typeface="Courier New"/>
                <a:cs typeface="Courier New"/>
              </a:rPr>
              <a:t>+</a:t>
            </a:r>
            <a:r>
              <a:rPr sz="1300" b="1" spc="-65" dirty="0">
                <a:latin typeface="Courier New"/>
                <a:cs typeface="Courier New"/>
              </a:rPr>
              <a:t> </a:t>
            </a:r>
            <a:r>
              <a:rPr sz="1300" b="1" spc="-5" dirty="0">
                <a:latin typeface="Courier New"/>
                <a:cs typeface="Courier New"/>
              </a:rPr>
              <a:t>residuals</a:t>
            </a:r>
            <a:endParaRPr sz="1300" b="1" dirty="0">
              <a:latin typeface="Courier New"/>
              <a:cs typeface="Courier New"/>
            </a:endParaRP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A99711A5-233D-43C8-9D73-05E29A9383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103" y="455881"/>
            <a:ext cx="9967897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2: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  <a:r>
              <a:rPr sz="4400" b="0" spc="-5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regression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469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Use </a:t>
            </a:r>
            <a:r>
              <a:rPr sz="2200" b="0" spc="-5" dirty="0">
                <a:latin typeface="Courier New"/>
                <a:cs typeface="Courier New"/>
              </a:rPr>
              <a:t>summary()</a:t>
            </a:r>
            <a:r>
              <a:rPr sz="2200" b="0" spc="-840" dirty="0">
                <a:latin typeface="Courier New"/>
                <a:cs typeface="Courier New"/>
              </a:rPr>
              <a:t> </a:t>
            </a:r>
            <a:r>
              <a:rPr sz="2200" dirty="0"/>
              <a:t>to get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arameter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estimates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0719" y="1186382"/>
            <a:ext cx="7633334" cy="1202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 marR="30480">
              <a:lnSpc>
                <a:spcPct val="1145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latitude </a:t>
            </a:r>
            <a:r>
              <a:rPr sz="2200" dirty="0">
                <a:latin typeface="Courier New"/>
                <a:cs typeface="Courier New"/>
              </a:rPr>
              <a:t>* </a:t>
            </a:r>
            <a:r>
              <a:rPr sz="2200" spc="-5" dirty="0">
                <a:latin typeface="Courier New"/>
                <a:cs typeface="Courier New"/>
              </a:rPr>
              <a:t>elevation)  </a:t>
            </a:r>
            <a:r>
              <a:rPr sz="2200" spc="-10" dirty="0">
                <a:latin typeface="Courier New"/>
                <a:cs typeface="Courier New"/>
              </a:rPr>
              <a:t>summary(z)</a:t>
            </a:r>
            <a:endParaRPr sz="2200">
              <a:latin typeface="Courier New"/>
              <a:cs typeface="Courier New"/>
            </a:endParaRPr>
          </a:p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2200" dirty="0">
                <a:latin typeface="Calibri"/>
                <a:cs typeface="Calibri"/>
              </a:rPr>
              <a:t># </a:t>
            </a:r>
            <a:r>
              <a:rPr sz="2200" spc="-5" dirty="0">
                <a:latin typeface="Calibri"/>
                <a:cs typeface="Calibri"/>
              </a:rPr>
              <a:t>yields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0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-10" dirty="0">
                <a:latin typeface="Calibri"/>
                <a:cs typeface="Calibri"/>
              </a:rPr>
              <a:t>b</a:t>
            </a:r>
            <a:r>
              <a:rPr sz="2100" spc="-15" baseline="-7936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2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3 </a:t>
            </a:r>
            <a:r>
              <a:rPr sz="2200" dirty="0">
                <a:latin typeface="Calibri"/>
                <a:cs typeface="Calibri"/>
              </a:rPr>
              <a:t>(Ignore the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tests):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9184" y="2858937"/>
            <a:ext cx="613410" cy="1555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000" b="1" spc="-5" dirty="0">
                <a:solidFill>
                  <a:srgbClr val="BFBFBF"/>
                </a:solidFill>
                <a:latin typeface="Calibri"/>
                <a:cs typeface="Calibri"/>
              </a:rPr>
              <a:t>(</a:t>
            </a:r>
            <a:r>
              <a:rPr sz="2000" b="1" spc="-15" dirty="0">
                <a:solidFill>
                  <a:srgbClr val="BFBFBF"/>
                </a:solidFill>
                <a:latin typeface="Calibri"/>
                <a:cs typeface="Calibri"/>
              </a:rPr>
              <a:t>&gt;|</a:t>
            </a:r>
            <a:r>
              <a:rPr sz="2000" b="1" spc="-5" dirty="0">
                <a:solidFill>
                  <a:srgbClr val="BFBFBF"/>
                </a:solidFill>
                <a:latin typeface="Calibri"/>
                <a:cs typeface="Calibri"/>
              </a:rPr>
              <a:t>t</a:t>
            </a:r>
            <a:r>
              <a:rPr sz="2000" b="1" spc="-15" dirty="0">
                <a:solidFill>
                  <a:srgbClr val="BFBFBF"/>
                </a:solidFill>
                <a:latin typeface="Calibri"/>
                <a:cs typeface="Calibri"/>
              </a:rPr>
              <a:t>|</a:t>
            </a:r>
            <a:r>
              <a:rPr sz="2000" b="1" spc="-5" dirty="0">
                <a:solidFill>
                  <a:srgbClr val="BFBFBF"/>
                </a:solidFill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95"/>
              </a:spcBef>
            </a:pPr>
            <a:r>
              <a:rPr sz="2000" spc="-5" dirty="0">
                <a:solidFill>
                  <a:srgbClr val="BFBFBF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BFBFBF"/>
                </a:solidFill>
                <a:latin typeface="Calibri"/>
                <a:cs typeface="Calibri"/>
              </a:rPr>
              <a:t>0222</a:t>
            </a:r>
            <a:endParaRPr sz="20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BFBFBF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BFBFBF"/>
                </a:solidFill>
                <a:latin typeface="Calibri"/>
                <a:cs typeface="Calibri"/>
              </a:rPr>
              <a:t>0601</a:t>
            </a:r>
            <a:endParaRPr sz="20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20"/>
              </a:spcBef>
            </a:pPr>
            <a:r>
              <a:rPr sz="2000" spc="-5" dirty="0">
                <a:solidFill>
                  <a:srgbClr val="BFBFBF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BFBFBF"/>
                </a:solidFill>
                <a:latin typeface="Calibri"/>
                <a:cs typeface="Calibri"/>
              </a:rPr>
              <a:t>6894</a:t>
            </a:r>
            <a:endParaRPr sz="2000">
              <a:latin typeface="Calibri"/>
              <a:cs typeface="Calibri"/>
            </a:endParaRPr>
          </a:p>
          <a:p>
            <a:pPr marL="36195">
              <a:lnSpc>
                <a:spcPct val="100000"/>
              </a:lnSpc>
              <a:spcBef>
                <a:spcPts val="50"/>
              </a:spcBef>
            </a:pPr>
            <a:r>
              <a:rPr sz="2000" spc="-5" dirty="0">
                <a:solidFill>
                  <a:srgbClr val="BFBFBF"/>
                </a:solidFill>
                <a:latin typeface="Calibri"/>
                <a:cs typeface="Calibri"/>
              </a:rPr>
              <a:t>.</a:t>
            </a:r>
            <a:r>
              <a:rPr sz="2000" spc="-10" dirty="0">
                <a:solidFill>
                  <a:srgbClr val="BFBFBF"/>
                </a:solidFill>
                <a:latin typeface="Calibri"/>
                <a:cs typeface="Calibri"/>
              </a:rPr>
              <a:t>7444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2272" y="2858937"/>
          <a:ext cx="5948045" cy="15576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4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14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21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098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960" algn="r">
                        <a:lnSpc>
                          <a:spcPts val="2295"/>
                        </a:lnSpc>
                      </a:pPr>
                      <a:r>
                        <a:rPr sz="2000" b="1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0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2000" b="1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0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8419" algn="r">
                        <a:lnSpc>
                          <a:spcPts val="2295"/>
                        </a:lnSpc>
                      </a:pPr>
                      <a:r>
                        <a:rPr sz="2000" b="1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20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d</a:t>
                      </a:r>
                      <a:r>
                        <a:rPr sz="2000" b="1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b="1" spc="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Err</a:t>
                      </a:r>
                      <a:r>
                        <a:rPr sz="2000" b="1" spc="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2000" b="1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295"/>
                        </a:lnSpc>
                      </a:pPr>
                      <a:r>
                        <a:rPr sz="2000" b="1" i="1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000" b="1" i="1" spc="-7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5"/>
                        </a:lnSpc>
                      </a:pPr>
                      <a:r>
                        <a:rPr sz="2000" b="1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pPr marL="78740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(Intercept)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12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6271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5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0457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0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38175" algn="r">
                        <a:lnSpc>
                          <a:spcPts val="234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78740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latitude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5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23</a:t>
                      </a:r>
                      <a:r>
                        <a:rPr sz="2000" spc="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118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05"/>
                        </a:lnSpc>
                      </a:pPr>
                      <a:r>
                        <a:rPr sz="2000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0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006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817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78740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295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00</a:t>
                      </a:r>
                      <a:r>
                        <a:rPr sz="2000" spc="2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7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0187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295"/>
                        </a:lnSpc>
                      </a:pPr>
                      <a:r>
                        <a:rPr sz="2000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406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38175" algn="r">
                        <a:lnSpc>
                          <a:spcPts val="229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021">
                <a:tc>
                  <a:txBody>
                    <a:bodyPr/>
                    <a:lstStyle/>
                    <a:p>
                      <a:pPr marL="78740">
                        <a:lnSpc>
                          <a:spcPts val="2305"/>
                        </a:lnSpc>
                      </a:pPr>
                      <a:r>
                        <a:rPr sz="2000" spc="-1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latitude:elevation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0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0001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3E3E3E"/>
                          </a:solidFill>
                          <a:latin typeface="Calibri"/>
                          <a:cs typeface="Calibri"/>
                        </a:rPr>
                        <a:t>0004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331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817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670079" y="2858937"/>
            <a:ext cx="426719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880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890" dirty="0">
                <a:latin typeface="Courier New"/>
                <a:cs typeface="Courier New"/>
              </a:rPr>
              <a:t> </a:t>
            </a:r>
            <a:r>
              <a:rPr dirty="0"/>
              <a:t>or</a:t>
            </a:r>
            <a:r>
              <a:rPr spc="20" dirty="0"/>
              <a:t> </a:t>
            </a:r>
            <a:r>
              <a:rPr b="0" spc="-10" dirty="0">
                <a:latin typeface="Courier New"/>
                <a:cs typeface="Courier New"/>
              </a:rPr>
              <a:t>Anova()</a:t>
            </a:r>
            <a:r>
              <a:rPr b="0" spc="-890" dirty="0">
                <a:latin typeface="Courier New"/>
                <a:cs typeface="Courier New"/>
              </a:rPr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test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hypothesis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85893" y="1233931"/>
            <a:ext cx="17030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elevation)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8819" y="1186382"/>
            <a:ext cx="5725795" cy="79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500"/>
              </a:lnSpc>
              <a:spcBef>
                <a:spcPts val="10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latitude </a:t>
            </a:r>
            <a:r>
              <a:rPr sz="2200" dirty="0">
                <a:latin typeface="Courier New"/>
                <a:cs typeface="Courier New"/>
              </a:rPr>
              <a:t>*  </a:t>
            </a:r>
            <a:r>
              <a:rPr sz="2200" spc="-10" dirty="0">
                <a:latin typeface="Courier New"/>
                <a:cs typeface="Courier New"/>
              </a:rPr>
              <a:t>anova(z)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8819" y="2443987"/>
            <a:ext cx="7470775" cy="11728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ANOVA table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50">
              <a:latin typeface="Calibri"/>
              <a:cs typeface="Calibri"/>
            </a:endParaRPr>
          </a:p>
          <a:p>
            <a:pPr marL="3075940">
              <a:lnSpc>
                <a:spcPct val="100000"/>
              </a:lnSpc>
              <a:tabLst>
                <a:tab pos="3496310" algn="l"/>
                <a:tab pos="4553585" algn="l"/>
                <a:tab pos="6105525" algn="l"/>
                <a:tab pos="6766559" algn="l"/>
              </a:tabLst>
            </a:pPr>
            <a:r>
              <a:rPr sz="2200" b="1" dirty="0">
                <a:latin typeface="Calibri"/>
                <a:cs typeface="Calibri"/>
              </a:rPr>
              <a:t>Df	</a:t>
            </a:r>
            <a:r>
              <a:rPr sz="2200" b="1" spc="10" dirty="0">
                <a:latin typeface="Calibri"/>
                <a:cs typeface="Calibri"/>
              </a:rPr>
              <a:t>S</a:t>
            </a:r>
            <a:r>
              <a:rPr sz="2200" b="1" spc="-10" dirty="0">
                <a:latin typeface="Calibri"/>
                <a:cs typeface="Calibri"/>
              </a:rPr>
              <a:t>u</a:t>
            </a:r>
            <a:r>
              <a:rPr sz="2200" b="1" spc="5" dirty="0">
                <a:latin typeface="Calibri"/>
                <a:cs typeface="Calibri"/>
              </a:rPr>
              <a:t>m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q	</a:t>
            </a:r>
            <a:r>
              <a:rPr sz="2200" b="1" spc="-5" dirty="0">
                <a:latin typeface="Calibri"/>
                <a:cs typeface="Calibri"/>
              </a:rPr>
              <a:t>Me</a:t>
            </a:r>
            <a:r>
              <a:rPr sz="2200" b="1" spc="-15" dirty="0">
                <a:latin typeface="Calibri"/>
                <a:cs typeface="Calibri"/>
              </a:rPr>
              <a:t>a</a:t>
            </a:r>
            <a:r>
              <a:rPr sz="2200" b="1" dirty="0">
                <a:latin typeface="Calibri"/>
                <a:cs typeface="Calibri"/>
              </a:rPr>
              <a:t>n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10" dirty="0">
                <a:latin typeface="Calibri"/>
                <a:cs typeface="Calibri"/>
              </a:rPr>
              <a:t>S</a:t>
            </a:r>
            <a:r>
              <a:rPr sz="2200" b="1" dirty="0">
                <a:latin typeface="Calibri"/>
                <a:cs typeface="Calibri"/>
              </a:rPr>
              <a:t>q	</a:t>
            </a:r>
            <a:r>
              <a:rPr sz="2200" b="1" i="1" dirty="0">
                <a:latin typeface="Calibri"/>
                <a:cs typeface="Calibri"/>
              </a:rPr>
              <a:t>F	</a:t>
            </a:r>
            <a:r>
              <a:rPr sz="2200" b="1" dirty="0">
                <a:latin typeface="Calibri"/>
                <a:cs typeface="Calibri"/>
              </a:rPr>
              <a:t>P</a:t>
            </a:r>
            <a:r>
              <a:rPr sz="2200" b="1" spc="5" dirty="0">
                <a:latin typeface="Calibri"/>
                <a:cs typeface="Calibri"/>
              </a:rPr>
              <a:t>r(</a:t>
            </a:r>
            <a:r>
              <a:rPr sz="2200" b="1" dirty="0">
                <a:latin typeface="Calibri"/>
                <a:cs typeface="Calibri"/>
              </a:rPr>
              <a:t>&gt;</a:t>
            </a:r>
            <a:r>
              <a:rPr sz="2200" b="1" i="1" spc="-30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569719" y="3627120"/>
          <a:ext cx="7182484" cy="13715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8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066">
                <a:tc>
                  <a:txBody>
                    <a:bodyPr/>
                    <a:lstStyle/>
                    <a:p>
                      <a:pPr marL="76200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latitude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550"/>
                        </a:lnSpc>
                        <a:tabLst>
                          <a:tab pos="276860" algn="l"/>
                          <a:tab pos="1334770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5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550"/>
                        </a:lnSpc>
                        <a:tabLst>
                          <a:tab pos="1057275" algn="l"/>
                          <a:tab pos="1971675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0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3	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6200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elevation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540"/>
                        </a:lnSpc>
                        <a:tabLst>
                          <a:tab pos="276860" algn="l"/>
                          <a:tab pos="1334770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81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230" algn="r">
                        <a:lnSpc>
                          <a:spcPts val="2540"/>
                        </a:lnSpc>
                        <a:tabLst>
                          <a:tab pos="1057275" algn="l"/>
                          <a:tab pos="1971675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	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852">
                <a:tc>
                  <a:txBody>
                    <a:bodyPr/>
                    <a:lstStyle/>
                    <a:p>
                      <a:pPr marL="76200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latitude:elevation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540"/>
                        </a:lnSpc>
                        <a:tabLst>
                          <a:tab pos="276860" algn="l"/>
                          <a:tab pos="1334770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8445">
                        <a:lnSpc>
                          <a:spcPts val="2540"/>
                        </a:lnSpc>
                        <a:tabLst>
                          <a:tab pos="1172845" algn="l"/>
                        </a:tabLst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0.1096	0.7444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305">
                <a:tc>
                  <a:txBody>
                    <a:bodyPr/>
                    <a:lstStyle/>
                    <a:p>
                      <a:pPr marL="76200">
                        <a:lnSpc>
                          <a:spcPts val="2525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Residuals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7950" algn="r">
                        <a:lnSpc>
                          <a:spcPts val="2525"/>
                        </a:lnSpc>
                        <a:tabLst>
                          <a:tab pos="420370" algn="l"/>
                          <a:tab pos="1477645" algn="l"/>
                        </a:tabLst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8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9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58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09358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10" dirty="0"/>
              <a:t>does </a:t>
            </a:r>
            <a:r>
              <a:rPr dirty="0"/>
              <a:t>R </a:t>
            </a:r>
            <a:r>
              <a:rPr spc="-5" dirty="0"/>
              <a:t>know </a:t>
            </a:r>
            <a:r>
              <a:rPr dirty="0"/>
              <a:t>what </a:t>
            </a:r>
            <a:r>
              <a:rPr i="1" spc="-5" dirty="0">
                <a:latin typeface="Calibri"/>
                <a:cs typeface="Calibri"/>
              </a:rPr>
              <a:t>full </a:t>
            </a:r>
            <a:r>
              <a:rPr spc="-5" dirty="0"/>
              <a:t>and </a:t>
            </a:r>
            <a:r>
              <a:rPr i="1" spc="-5" dirty="0">
                <a:latin typeface="Calibri"/>
                <a:cs typeface="Calibri"/>
              </a:rPr>
              <a:t>reduced </a:t>
            </a:r>
            <a:r>
              <a:rPr spc="-5" dirty="0"/>
              <a:t>models </a:t>
            </a:r>
            <a:r>
              <a:rPr dirty="0"/>
              <a:t>to</a:t>
            </a:r>
            <a:r>
              <a:rPr spc="35" dirty="0"/>
              <a:t> </a:t>
            </a:r>
            <a:r>
              <a:rPr spc="-5" dirty="0"/>
              <a:t>use?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079411"/>
            <a:ext cx="9514205" cy="499110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400" spc="-5" dirty="0">
                <a:latin typeface="Courier New"/>
                <a:cs typeface="Courier New"/>
              </a:rPr>
              <a:t>anova()</a:t>
            </a:r>
            <a:r>
              <a:rPr sz="2400" spc="-869" dirty="0">
                <a:latin typeface="Courier New"/>
                <a:cs typeface="Courier New"/>
              </a:rPr>
              <a:t> </a:t>
            </a:r>
            <a:r>
              <a:rPr sz="2400" spc="-5" dirty="0">
                <a:latin typeface="Calibri"/>
                <a:cs typeface="Calibri"/>
              </a:rPr>
              <a:t>tests model terms </a:t>
            </a:r>
            <a:r>
              <a:rPr sz="2400" i="1" spc="-5" dirty="0">
                <a:latin typeface="Calibri"/>
                <a:cs typeface="Calibri"/>
              </a:rPr>
              <a:t>sequentially</a:t>
            </a:r>
            <a:r>
              <a:rPr sz="2400" spc="-5" dirty="0">
                <a:latin typeface="Calibri"/>
                <a:cs typeface="Calibri"/>
              </a:rPr>
              <a:t>, </a:t>
            </a:r>
            <a:r>
              <a:rPr sz="2400" spc="5" dirty="0">
                <a:latin typeface="Calibri"/>
                <a:cs typeface="Calibri"/>
              </a:rPr>
              <a:t>by </a:t>
            </a:r>
            <a:r>
              <a:rPr sz="2400" spc="-5" dirty="0">
                <a:latin typeface="Calibri"/>
                <a:cs typeface="Calibri"/>
              </a:rPr>
              <a:t>default (“Type </a:t>
            </a:r>
            <a:r>
              <a:rPr sz="2400" dirty="0">
                <a:latin typeface="Calibri"/>
                <a:cs typeface="Calibri"/>
              </a:rPr>
              <a:t>1 </a:t>
            </a:r>
            <a:r>
              <a:rPr sz="2400" spc="-10" dirty="0">
                <a:latin typeface="Calibri"/>
                <a:cs typeface="Calibri"/>
              </a:rPr>
              <a:t>SS”)</a:t>
            </a:r>
            <a:endParaRPr sz="2400" dirty="0">
              <a:latin typeface="Calibri"/>
              <a:cs typeface="Calibri"/>
            </a:endParaRPr>
          </a:p>
          <a:p>
            <a:pPr marL="12700" marR="1948814">
              <a:lnSpc>
                <a:spcPct val="114500"/>
              </a:lnSpc>
              <a:spcBef>
                <a:spcPts val="92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latitude </a:t>
            </a:r>
            <a:r>
              <a:rPr sz="2200" dirty="0">
                <a:latin typeface="Courier New"/>
                <a:cs typeface="Courier New"/>
              </a:rPr>
              <a:t>* </a:t>
            </a:r>
            <a:r>
              <a:rPr sz="2200" spc="-5" dirty="0">
                <a:latin typeface="Courier New"/>
                <a:cs typeface="Courier New"/>
              </a:rPr>
              <a:t>elevation)  </a:t>
            </a:r>
            <a:r>
              <a:rPr sz="2200" spc="-10" dirty="0">
                <a:latin typeface="Courier New"/>
                <a:cs typeface="Courier New"/>
              </a:rPr>
              <a:t>anova(z)</a:t>
            </a:r>
            <a:endParaRPr sz="2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 dirty="0">
              <a:latin typeface="Courier New"/>
              <a:cs typeface="Courier New"/>
            </a:endParaRPr>
          </a:p>
          <a:p>
            <a:pPr marL="12700" marR="114935">
              <a:lnSpc>
                <a:spcPct val="116399"/>
              </a:lnSpc>
              <a:spcBef>
                <a:spcPts val="1755"/>
              </a:spcBef>
              <a:tabLst>
                <a:tab pos="3410585" algn="l"/>
              </a:tabLst>
            </a:pP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5" dirty="0">
                <a:latin typeface="Calibri"/>
                <a:cs typeface="Calibri"/>
              </a:rPr>
              <a:t>you </a:t>
            </a:r>
            <a:r>
              <a:rPr sz="2200" dirty="0">
                <a:latin typeface="Calibri"/>
                <a:cs typeface="Calibri"/>
              </a:rPr>
              <a:t>don’t give </a:t>
            </a:r>
            <a:r>
              <a:rPr sz="2200" spc="-5" dirty="0">
                <a:latin typeface="Courier New"/>
                <a:cs typeface="Courier New"/>
              </a:rPr>
              <a:t>anova() </a:t>
            </a:r>
            <a:r>
              <a:rPr sz="2200" dirty="0">
                <a:latin typeface="Calibri"/>
                <a:cs typeface="Calibri"/>
              </a:rPr>
              <a:t>explicit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i="1" spc="-5" dirty="0">
                <a:latin typeface="Calibri"/>
                <a:cs typeface="Calibri"/>
              </a:rPr>
              <a:t>reduced </a:t>
            </a:r>
            <a:r>
              <a:rPr sz="2200" dirty="0">
                <a:latin typeface="Calibri"/>
                <a:cs typeface="Calibri"/>
              </a:rPr>
              <a:t>models </a:t>
            </a:r>
            <a:r>
              <a:rPr sz="2200" spc="5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compare (like </a:t>
            </a:r>
            <a:r>
              <a:rPr sz="2200" dirty="0">
                <a:latin typeface="Calibri"/>
                <a:cs typeface="Calibri"/>
              </a:rPr>
              <a:t>I </a:t>
            </a:r>
            <a:r>
              <a:rPr sz="2200" spc="-5" dirty="0">
                <a:latin typeface="Calibri"/>
                <a:cs typeface="Calibri"/>
              </a:rPr>
              <a:t>did  </a:t>
            </a:r>
            <a:r>
              <a:rPr sz="2200" dirty="0">
                <a:latin typeface="Calibri"/>
                <a:cs typeface="Calibri"/>
              </a:rPr>
              <a:t>earlier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anova(z0,z1)</a:t>
            </a:r>
            <a:r>
              <a:rPr sz="2200" spc="-5" dirty="0">
                <a:latin typeface="Calibri"/>
                <a:cs typeface="Calibri"/>
              </a:rPr>
              <a:t>),	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tests all terms </a:t>
            </a:r>
            <a:r>
              <a:rPr sz="2200" spc="-10" dirty="0">
                <a:latin typeface="Calibri"/>
                <a:cs typeface="Calibri"/>
              </a:rPr>
              <a:t>following </a:t>
            </a:r>
            <a:r>
              <a:rPr sz="2200" dirty="0">
                <a:latin typeface="Calibri"/>
                <a:cs typeface="Calibri"/>
              </a:rPr>
              <a:t>its </a:t>
            </a:r>
            <a:r>
              <a:rPr sz="2200" spc="5" dirty="0">
                <a:latin typeface="Calibri"/>
                <a:cs typeface="Calibri"/>
              </a:rPr>
              <a:t>own </a:t>
            </a:r>
            <a:r>
              <a:rPr sz="2200" spc="-5" dirty="0">
                <a:latin typeface="Calibri"/>
                <a:cs typeface="Calibri"/>
              </a:rPr>
              <a:t>program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action.</a:t>
            </a:r>
            <a:endParaRPr sz="2200" dirty="0">
              <a:latin typeface="Calibri"/>
              <a:cs typeface="Calibri"/>
            </a:endParaRPr>
          </a:p>
          <a:p>
            <a:pPr marL="355600" marR="336550" indent="-342900">
              <a:lnSpc>
                <a:spcPct val="116399"/>
              </a:lnSpc>
              <a:spcBef>
                <a:spcPts val="1030"/>
              </a:spcBef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sz="2200" spc="-5" dirty="0">
                <a:latin typeface="Courier New"/>
                <a:cs typeface="Courier New"/>
              </a:rPr>
              <a:t>anova(z)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b="1" spc="-5" dirty="0">
                <a:latin typeface="Calibri"/>
                <a:cs typeface="Calibri"/>
              </a:rPr>
              <a:t>tests all </a:t>
            </a:r>
            <a:r>
              <a:rPr sz="2200" b="1" dirty="0">
                <a:latin typeface="Calibri"/>
                <a:cs typeface="Calibri"/>
              </a:rPr>
              <a:t>model </a:t>
            </a:r>
            <a:r>
              <a:rPr sz="2200" b="1" spc="-5" dirty="0">
                <a:latin typeface="Calibri"/>
                <a:cs typeface="Calibri"/>
              </a:rPr>
              <a:t>terms </a:t>
            </a:r>
            <a:r>
              <a:rPr sz="22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sequentially</a:t>
            </a:r>
            <a:r>
              <a:rPr sz="2200" spc="-5" dirty="0">
                <a:latin typeface="Calibri"/>
                <a:cs typeface="Calibri"/>
              </a:rPr>
              <a:t> (“Type </a:t>
            </a:r>
            <a:r>
              <a:rPr sz="2200" dirty="0">
                <a:latin typeface="Calibri"/>
                <a:cs typeface="Calibri"/>
              </a:rPr>
              <a:t>1 SS”) in the </a:t>
            </a:r>
            <a:r>
              <a:rPr sz="2200" spc="-5" dirty="0">
                <a:latin typeface="Calibri"/>
                <a:cs typeface="Calibri"/>
              </a:rPr>
              <a:t>order </a:t>
            </a:r>
            <a:r>
              <a:rPr sz="2200" dirty="0">
                <a:latin typeface="Calibri"/>
                <a:cs typeface="Calibri"/>
              </a:rPr>
              <a:t>you  provided </a:t>
            </a:r>
            <a:r>
              <a:rPr sz="2200" spc="-5" dirty="0">
                <a:latin typeface="Calibri"/>
                <a:cs typeface="Calibri"/>
              </a:rPr>
              <a:t>them </a:t>
            </a:r>
            <a:r>
              <a:rPr sz="2200" dirty="0">
                <a:latin typeface="Calibri"/>
                <a:cs typeface="Calibri"/>
              </a:rPr>
              <a:t>in 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formula.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16799"/>
              </a:lnSpc>
              <a:spcBef>
                <a:spcPts val="1019"/>
              </a:spcBef>
              <a:buFont typeface="Arial" panose="020B0604020202020204" pitchFamily="34" charset="0"/>
              <a:buChar char="•"/>
              <a:tabLst>
                <a:tab pos="515620" algn="l"/>
              </a:tabLst>
            </a:pPr>
            <a:r>
              <a:rPr sz="2200" spc="-5" dirty="0">
                <a:latin typeface="Courier New"/>
                <a:cs typeface="Courier New"/>
              </a:rPr>
              <a:t>anova(z) </a:t>
            </a:r>
            <a:r>
              <a:rPr sz="2200" b="1" spc="-5" dirty="0">
                <a:latin typeface="Calibri"/>
                <a:cs typeface="Calibri"/>
              </a:rPr>
              <a:t>respects hierarchy: intercept </a:t>
            </a:r>
            <a:r>
              <a:rPr sz="2200" b="1" dirty="0">
                <a:latin typeface="Calibri"/>
                <a:cs typeface="Calibri"/>
              </a:rPr>
              <a:t>tested </a:t>
            </a:r>
            <a:r>
              <a:rPr sz="2200" b="1" spc="-5" dirty="0">
                <a:latin typeface="Calibri"/>
                <a:cs typeface="Calibri"/>
              </a:rPr>
              <a:t>first, </a:t>
            </a:r>
            <a:r>
              <a:rPr sz="2200" b="1" dirty="0">
                <a:latin typeface="Calibri"/>
                <a:cs typeface="Calibri"/>
              </a:rPr>
              <a:t>then main </a:t>
            </a:r>
            <a:r>
              <a:rPr sz="2200" b="1" spc="-5" dirty="0">
                <a:latin typeface="Calibri"/>
                <a:cs typeface="Calibri"/>
              </a:rPr>
              <a:t>effects, </a:t>
            </a:r>
            <a:r>
              <a:rPr sz="2200" b="1" dirty="0">
                <a:latin typeface="Calibri"/>
                <a:cs typeface="Calibri"/>
              </a:rPr>
              <a:t>then  interactions.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test an </a:t>
            </a:r>
            <a:r>
              <a:rPr sz="2200" spc="-5" dirty="0">
                <a:latin typeface="Calibri"/>
                <a:cs typeface="Calibri"/>
              </a:rPr>
              <a:t>interaction between </a:t>
            </a:r>
            <a:r>
              <a:rPr sz="2200" dirty="0">
                <a:latin typeface="Calibri"/>
                <a:cs typeface="Calibri"/>
              </a:rPr>
              <a:t>2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more variables, </a:t>
            </a:r>
            <a:r>
              <a:rPr sz="2200" spc="-5" dirty="0">
                <a:latin typeface="Courier New"/>
                <a:cs typeface="Courier New"/>
              </a:rPr>
              <a:t>anova(z)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uses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i="1" dirty="0">
                <a:latin typeface="Calibri"/>
                <a:cs typeface="Calibri"/>
              </a:rPr>
              <a:t>reduced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spc="-10" dirty="0">
                <a:latin typeface="Calibri"/>
                <a:cs typeface="Calibri"/>
              </a:rPr>
              <a:t>contains </a:t>
            </a:r>
            <a:r>
              <a:rPr sz="2200" dirty="0">
                <a:latin typeface="Calibri"/>
                <a:cs typeface="Calibri"/>
              </a:rPr>
              <a:t>the main </a:t>
            </a:r>
            <a:r>
              <a:rPr sz="2200" spc="-5" dirty="0">
                <a:latin typeface="Calibri"/>
                <a:cs typeface="Calibri"/>
              </a:rPr>
              <a:t>effects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those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6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With sequential testing, </a:t>
            </a:r>
            <a:r>
              <a:rPr dirty="0"/>
              <a:t>order of </a:t>
            </a:r>
            <a:r>
              <a:rPr spc="-5" dirty="0"/>
              <a:t>terms </a:t>
            </a:r>
            <a:r>
              <a:rPr spc="5" dirty="0"/>
              <a:t>in </a:t>
            </a:r>
            <a:r>
              <a:rPr dirty="0"/>
              <a:t>the </a:t>
            </a:r>
            <a:r>
              <a:rPr spc="-10" dirty="0"/>
              <a:t>model </a:t>
            </a:r>
            <a:r>
              <a:rPr spc="-5" dirty="0"/>
              <a:t>formula</a:t>
            </a:r>
            <a:r>
              <a:rPr spc="50" dirty="0"/>
              <a:t> </a:t>
            </a:r>
            <a:r>
              <a:rPr spc="-5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33931"/>
            <a:ext cx="75698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latitude </a:t>
            </a:r>
            <a:r>
              <a:rPr sz="2200" dirty="0">
                <a:latin typeface="Courier New"/>
                <a:cs typeface="Courier New"/>
              </a:rPr>
              <a:t>*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elevation</a:t>
            </a:r>
            <a:r>
              <a:rPr sz="2200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1699688"/>
          <a:ext cx="7487283" cy="229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80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044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anova(z)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Sq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20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i="1" dirty="0">
                          <a:latin typeface="Calibri"/>
                          <a:cs typeface="Calibri"/>
                        </a:rPr>
                        <a:t>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Pr(&gt;</a:t>
                      </a:r>
                      <a:r>
                        <a:rPr sz="2000" b="1" i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-5" dirty="0"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pPr marL="946150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latitude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1.44425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1.44425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14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5030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45"/>
                        </a:lnSpc>
                        <a:tabLst>
                          <a:tab pos="912494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0.0013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**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94615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0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1.07581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1.07581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8032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05"/>
                        </a:lnSpc>
                        <a:tabLst>
                          <a:tab pos="912494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0.0041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**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946150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latitude:elevation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0.01091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0.01091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1096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0.7444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21">
                <a:tc>
                  <a:txBody>
                    <a:bodyPr/>
                    <a:lstStyle/>
                    <a:p>
                      <a:pPr marL="94615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Residuals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1.79249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0.09958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416" y="4520812"/>
          <a:ext cx="9180195" cy="999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355">
                <a:tc>
                  <a:txBody>
                    <a:bodyPr/>
                    <a:lstStyle/>
                    <a:p>
                      <a:pPr marL="69850">
                        <a:lnSpc>
                          <a:spcPts val="185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0"/>
                        </a:lnSpc>
                      </a:pPr>
                      <a:r>
                        <a:rPr sz="1600" b="1" i="1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600" b="1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600" b="1" i="1" spc="-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16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Improvement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resid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15"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1.44425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69850">
                        <a:lnSpc>
                          <a:spcPts val="183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3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3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1.07581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latitude:elevation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6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0.01091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8766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With sequential testing, </a:t>
            </a:r>
            <a:r>
              <a:rPr dirty="0"/>
              <a:t>order of </a:t>
            </a:r>
            <a:r>
              <a:rPr spc="-5" dirty="0"/>
              <a:t>terms </a:t>
            </a:r>
            <a:r>
              <a:rPr spc="5" dirty="0"/>
              <a:t>in </a:t>
            </a:r>
            <a:r>
              <a:rPr dirty="0"/>
              <a:t>the </a:t>
            </a:r>
            <a:r>
              <a:rPr spc="-10" dirty="0"/>
              <a:t>model </a:t>
            </a:r>
            <a:r>
              <a:rPr spc="-5" dirty="0"/>
              <a:t>formula</a:t>
            </a:r>
            <a:r>
              <a:rPr spc="40" dirty="0"/>
              <a:t> </a:t>
            </a:r>
            <a:r>
              <a:rPr spc="-5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33931"/>
            <a:ext cx="756983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solidFill>
                  <a:srgbClr val="0000FF"/>
                </a:solidFill>
                <a:latin typeface="Courier New"/>
                <a:cs typeface="Courier New"/>
              </a:rPr>
              <a:t>elevation </a:t>
            </a:r>
            <a:r>
              <a:rPr sz="2200" dirty="0">
                <a:latin typeface="Courier New"/>
                <a:cs typeface="Courier New"/>
              </a:rPr>
              <a:t>*</a:t>
            </a:r>
            <a:r>
              <a:rPr sz="2200" spc="-95" dirty="0"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latitude</a:t>
            </a:r>
            <a:r>
              <a:rPr sz="2200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1699688"/>
          <a:ext cx="7486648" cy="22992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42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2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48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34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11044">
                <a:tc>
                  <a:txBody>
                    <a:bodyPr/>
                    <a:lstStyle/>
                    <a:p>
                      <a:pPr marL="31750">
                        <a:lnSpc>
                          <a:spcPts val="2105"/>
                        </a:lnSpc>
                      </a:pPr>
                      <a:r>
                        <a:rPr sz="2200" spc="-10" dirty="0">
                          <a:latin typeface="Courier New"/>
                          <a:cs typeface="Courier New"/>
                        </a:rPr>
                        <a:t>anova(z)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1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Sum</a:t>
                      </a:r>
                      <a:r>
                        <a:rPr sz="20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latin typeface="Calibri"/>
                          <a:cs typeface="Calibri"/>
                        </a:rPr>
                        <a:t>Sq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1594" algn="r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Mean</a:t>
                      </a:r>
                      <a:r>
                        <a:rPr sz="2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Sq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i="1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i="1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0" dirty="0">
                          <a:latin typeface="Calibri"/>
                          <a:cs typeface="Calibri"/>
                        </a:rPr>
                        <a:t>value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ct val="100000"/>
                        </a:lnSpc>
                        <a:spcBef>
                          <a:spcPts val="1710"/>
                        </a:spcBef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Pr(&gt;F)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1717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pPr marL="946150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4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1.52670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52670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15.3309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45"/>
                        </a:lnSpc>
                        <a:tabLst>
                          <a:tab pos="912494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0.0010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**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94615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latitude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0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0.99336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99336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9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9752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305"/>
                        </a:lnSpc>
                        <a:tabLst>
                          <a:tab pos="912494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0.0054	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**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946150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latitude:elevation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295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0.01091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01091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0325" algn="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1096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0.7444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021">
                <a:tc>
                  <a:txBody>
                    <a:bodyPr/>
                    <a:lstStyle/>
                    <a:p>
                      <a:pPr marL="94615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Residuals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1.79249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2865" algn="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09958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61416" y="4520812"/>
          <a:ext cx="9180830" cy="9990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355">
                <a:tc>
                  <a:txBody>
                    <a:bodyPr/>
                    <a:lstStyle/>
                    <a:p>
                      <a:pPr marL="69850">
                        <a:lnSpc>
                          <a:spcPts val="1850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Term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50"/>
                        </a:lnSpc>
                      </a:pPr>
                      <a:r>
                        <a:rPr sz="1600" b="1" i="1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600" b="1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dirty="0"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0"/>
                        </a:lnSpc>
                      </a:pPr>
                      <a:r>
                        <a:rPr sz="1600" b="1" i="1" spc="-5" dirty="0">
                          <a:latin typeface="Calibri"/>
                          <a:cs typeface="Calibri"/>
                        </a:rPr>
                        <a:t>Full</a:t>
                      </a:r>
                      <a:r>
                        <a:rPr sz="1600" b="1" i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5" dirty="0">
                          <a:latin typeface="Calibri"/>
                          <a:cs typeface="Calibri"/>
                        </a:rPr>
                        <a:t>model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0"/>
                        </a:lnSpc>
                      </a:pPr>
                      <a:r>
                        <a:rPr sz="1600" b="1" dirty="0">
                          <a:latin typeface="Calibri"/>
                          <a:cs typeface="Calibri"/>
                        </a:rPr>
                        <a:t>Improvement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SS</a:t>
                      </a:r>
                      <a:r>
                        <a:rPr sz="16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resid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715"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1.52670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8412">
                <a:tc>
                  <a:txBody>
                    <a:bodyPr/>
                    <a:lstStyle/>
                    <a:p>
                      <a:pPr marL="69850">
                        <a:lnSpc>
                          <a:spcPts val="1839"/>
                        </a:lnSpc>
                      </a:pPr>
                      <a:r>
                        <a:rPr sz="1600" spc="-10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3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39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elevation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39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0.99336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611"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latitude:elevation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elevation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</a:t>
                      </a:r>
                      <a:r>
                        <a:rPr sz="16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55"/>
                        </a:lnSpc>
                      </a:pPr>
                      <a:r>
                        <a:rPr sz="1600" spc="-5" dirty="0">
                          <a:latin typeface="Calibri"/>
                          <a:cs typeface="Calibri"/>
                        </a:rPr>
                        <a:t>Intercept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+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elevation </a:t>
                      </a:r>
                      <a:r>
                        <a:rPr sz="1600" dirty="0">
                          <a:latin typeface="Calibri"/>
                          <a:cs typeface="Calibri"/>
                        </a:rPr>
                        <a:t>*</a:t>
                      </a:r>
                      <a:r>
                        <a:rPr sz="16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spc="-5" dirty="0">
                          <a:latin typeface="Calibri"/>
                          <a:cs typeface="Calibri"/>
                        </a:rPr>
                        <a:t>latitude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ts val="1855"/>
                        </a:lnSpc>
                      </a:pPr>
                      <a:r>
                        <a:rPr sz="1600" dirty="0">
                          <a:latin typeface="Calibri"/>
                          <a:cs typeface="Calibri"/>
                        </a:rPr>
                        <a:t>0.01091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472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894" dirty="0">
                <a:latin typeface="Courier New"/>
                <a:cs typeface="Courier New"/>
              </a:rPr>
              <a:t> </a:t>
            </a:r>
            <a:r>
              <a:rPr spc="5" dirty="0"/>
              <a:t>in</a:t>
            </a:r>
            <a:r>
              <a:rPr spc="-10" dirty="0"/>
              <a:t> </a:t>
            </a:r>
            <a:r>
              <a:rPr dirty="0"/>
              <a:t>the </a:t>
            </a:r>
            <a:r>
              <a:rPr b="0" spc="-5" dirty="0">
                <a:latin typeface="Courier New"/>
                <a:cs typeface="Courier New"/>
              </a:rPr>
              <a:t>car</a:t>
            </a:r>
            <a:r>
              <a:rPr b="0" spc="-919" dirty="0">
                <a:latin typeface="Courier New"/>
                <a:cs typeface="Courier New"/>
              </a:rPr>
              <a:t> </a:t>
            </a:r>
            <a:r>
              <a:rPr spc="-10" dirty="0"/>
              <a:t>package</a:t>
            </a:r>
            <a:r>
              <a:rPr dirty="0"/>
              <a:t> </a:t>
            </a:r>
            <a:r>
              <a:rPr spc="-5" dirty="0"/>
              <a:t>can</a:t>
            </a:r>
            <a:r>
              <a:rPr spc="15" dirty="0"/>
              <a:t> </a:t>
            </a:r>
            <a:r>
              <a:rPr spc="5" dirty="0"/>
              <a:t>fit</a:t>
            </a:r>
            <a:r>
              <a:rPr spc="-10" dirty="0"/>
              <a:t> </a:t>
            </a:r>
            <a:r>
              <a:rPr spc="-5" dirty="0"/>
              <a:t>model</a:t>
            </a:r>
            <a:r>
              <a:rPr spc="-10" dirty="0"/>
              <a:t> terms</a:t>
            </a:r>
            <a:r>
              <a:rPr spc="15" dirty="0"/>
              <a:t> </a:t>
            </a:r>
            <a:r>
              <a:rPr i="1" dirty="0">
                <a:latin typeface="Calibri"/>
                <a:cs typeface="Calibri"/>
              </a:rPr>
              <a:t>marginally </a:t>
            </a:r>
            <a:r>
              <a:rPr b="0" spc="-5" dirty="0">
                <a:latin typeface="Calibri"/>
                <a:cs typeface="Calibri"/>
              </a:rPr>
              <a:t>(“Type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3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SS”)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186382"/>
            <a:ext cx="9246235" cy="1867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200" spc="-10" dirty="0">
                <a:latin typeface="Courier New"/>
                <a:cs typeface="Courier New"/>
              </a:rPr>
              <a:t>library(car)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lm(log(nspecies)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5" dirty="0">
                <a:latin typeface="Courier New"/>
                <a:cs typeface="Courier New"/>
              </a:rPr>
              <a:t>latitude </a:t>
            </a:r>
            <a:r>
              <a:rPr sz="2200" dirty="0">
                <a:latin typeface="Courier New"/>
                <a:cs typeface="Courier New"/>
              </a:rPr>
              <a:t>*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elevation,</a:t>
            </a:r>
            <a:endParaRPr sz="2200">
              <a:latin typeface="Courier New"/>
              <a:cs typeface="Courier New"/>
            </a:endParaRPr>
          </a:p>
          <a:p>
            <a:pPr marL="2527300">
              <a:lnSpc>
                <a:spcPct val="100000"/>
              </a:lnSpc>
              <a:spcBef>
                <a:spcPts val="385"/>
              </a:spcBef>
            </a:pPr>
            <a:r>
              <a:rPr sz="2200" spc="-5" dirty="0">
                <a:latin typeface="Courier New"/>
                <a:cs typeface="Courier New"/>
              </a:rPr>
              <a:t>contrasts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c("contr.sum","contr.poly"))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2200" spc="-5" dirty="0">
                <a:solidFill>
                  <a:srgbClr val="FF0000"/>
                </a:solidFill>
                <a:latin typeface="Courier New"/>
                <a:cs typeface="Courier New"/>
              </a:rPr>
              <a:t>A</a:t>
            </a:r>
            <a:r>
              <a:rPr sz="2200" spc="-5" dirty="0">
                <a:latin typeface="Courier New"/>
                <a:cs typeface="Courier New"/>
              </a:rPr>
              <a:t>nova(z)</a:t>
            </a:r>
            <a:endParaRPr sz="2200">
              <a:latin typeface="Courier New"/>
              <a:cs typeface="Courier New"/>
            </a:endParaRPr>
          </a:p>
          <a:p>
            <a:pPr marL="614680" algn="ctr">
              <a:lnSpc>
                <a:spcPct val="100000"/>
              </a:lnSpc>
              <a:spcBef>
                <a:spcPts val="5"/>
              </a:spcBef>
              <a:tabLst>
                <a:tab pos="1078230" algn="l"/>
                <a:tab pos="2053589" algn="l"/>
                <a:tab pos="2937510" algn="l"/>
                <a:tab pos="3915410" algn="l"/>
              </a:tabLst>
            </a:pPr>
            <a:r>
              <a:rPr sz="2000" u="sng" spc="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Df	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Sum</a:t>
            </a:r>
            <a:r>
              <a:rPr sz="2000" b="1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Sq	</a:t>
            </a:r>
            <a:r>
              <a:rPr sz="2000" b="1" i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</a:t>
            </a:r>
            <a:r>
              <a:rPr sz="2000" b="1" i="1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value	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Pr(&gt;F)	</a:t>
            </a:r>
            <a:endParaRPr sz="20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026920" y="3066201"/>
          <a:ext cx="5273040" cy="1240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72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81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2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9857"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latitude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295"/>
                        </a:lnSpc>
                        <a:tabLst>
                          <a:tab pos="2647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40078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295"/>
                        </a:lnSpc>
                        <a:tabLst>
                          <a:tab pos="934085" algn="l"/>
                          <a:tab pos="1778000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4.0246	0.0601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05"/>
                        </a:lnSpc>
                        <a:tabLst>
                          <a:tab pos="2647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01643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305"/>
                        </a:lnSpc>
                        <a:tabLst>
                          <a:tab pos="934085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0.1650	0.6894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7620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latitude:elevation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915" algn="r">
                        <a:lnSpc>
                          <a:spcPts val="2305"/>
                        </a:lnSpc>
                        <a:tabLst>
                          <a:tab pos="264795" algn="l"/>
                        </a:tabLst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1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01091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ts val="2305"/>
                        </a:lnSpc>
                        <a:tabLst>
                          <a:tab pos="934085" algn="l"/>
                        </a:tabLst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0.1096	0.7444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497">
                <a:tc>
                  <a:txBody>
                    <a:bodyPr/>
                    <a:lstStyle/>
                    <a:p>
                      <a:pPr marL="76200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Residuals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85090" algn="r">
                        <a:lnSpc>
                          <a:spcPts val="2295"/>
                        </a:lnSpc>
                        <a:tabLst>
                          <a:tab pos="389890" algn="l"/>
                        </a:tabLst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8	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1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79249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95902" y="4495800"/>
            <a:ext cx="9438005" cy="2065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Order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terms </a:t>
            </a:r>
            <a:r>
              <a:rPr sz="2200" dirty="0">
                <a:latin typeface="Calibri"/>
                <a:cs typeface="Calibri"/>
              </a:rPr>
              <a:t>in model </a:t>
            </a:r>
            <a:r>
              <a:rPr sz="2200" spc="-5" dirty="0">
                <a:latin typeface="Calibri"/>
                <a:cs typeface="Calibri"/>
              </a:rPr>
              <a:t>formula doesn’t matter. Hierarchy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 respected. </a:t>
            </a:r>
            <a:r>
              <a:rPr sz="2200" dirty="0">
                <a:latin typeface="Calibri"/>
                <a:cs typeface="Calibri"/>
              </a:rPr>
              <a:t>The  </a:t>
            </a:r>
            <a:r>
              <a:rPr sz="2200" spc="-5" dirty="0">
                <a:latin typeface="Calibri"/>
                <a:cs typeface="Calibri"/>
              </a:rPr>
              <a:t>improvement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SS residual </a:t>
            </a:r>
            <a:r>
              <a:rPr sz="2200" dirty="0">
                <a:latin typeface="Calibri"/>
                <a:cs typeface="Calibri"/>
              </a:rPr>
              <a:t>for a </a:t>
            </a:r>
            <a:r>
              <a:rPr sz="2200" spc="-5" dirty="0">
                <a:latin typeface="Calibri"/>
                <a:cs typeface="Calibri"/>
              </a:rPr>
              <a:t>given term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dirty="0">
                <a:latin typeface="Calibri"/>
                <a:cs typeface="Calibri"/>
              </a:rPr>
              <a:t>model is measured </a:t>
            </a:r>
            <a:r>
              <a:rPr sz="2200" spc="-10" dirty="0">
                <a:latin typeface="Calibri"/>
                <a:cs typeface="Calibri"/>
              </a:rPr>
              <a:t>against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i="1" dirty="0">
                <a:latin typeface="Calibri"/>
                <a:cs typeface="Calibri"/>
              </a:rPr>
              <a:t>reduced </a:t>
            </a:r>
            <a:r>
              <a:rPr sz="2200" dirty="0">
                <a:latin typeface="Calibri"/>
                <a:cs typeface="Calibri"/>
              </a:rPr>
              <a:t>model that </a:t>
            </a:r>
            <a:r>
              <a:rPr sz="2200" spc="-5" dirty="0">
                <a:latin typeface="Calibri"/>
                <a:cs typeface="Calibri"/>
              </a:rPr>
              <a:t>contains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other terms, </a:t>
            </a:r>
            <a:r>
              <a:rPr sz="2200" spc="-10" dirty="0">
                <a:latin typeface="Calibri"/>
                <a:cs typeface="Calibri"/>
              </a:rPr>
              <a:t>including </a:t>
            </a:r>
            <a:r>
              <a:rPr sz="2200" spc="-5" dirty="0">
                <a:latin typeface="Calibri"/>
                <a:cs typeface="Calibri"/>
              </a:rPr>
              <a:t>any interactions. Marginal  </a:t>
            </a:r>
            <a:r>
              <a:rPr sz="2200" dirty="0">
                <a:latin typeface="Calibri"/>
                <a:cs typeface="Calibri"/>
              </a:rPr>
              <a:t>testing </a:t>
            </a:r>
            <a:r>
              <a:rPr sz="2200" spc="-10" dirty="0">
                <a:latin typeface="Calibri"/>
                <a:cs typeface="Calibri"/>
              </a:rPr>
              <a:t>also </a:t>
            </a:r>
            <a:r>
              <a:rPr sz="2200" dirty="0">
                <a:latin typeface="Calibri"/>
                <a:cs typeface="Calibri"/>
              </a:rPr>
              <a:t>called “drop </a:t>
            </a:r>
            <a:r>
              <a:rPr sz="2200" spc="-10" dirty="0">
                <a:latin typeface="Calibri"/>
                <a:cs typeface="Calibri"/>
              </a:rPr>
              <a:t>1”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testing.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2200" dirty="0">
                <a:latin typeface="Calibri"/>
                <a:cs typeface="Calibri"/>
              </a:rPr>
              <a:t>Type 3 </a:t>
            </a:r>
            <a:r>
              <a:rPr sz="2200" spc="-5" dirty="0">
                <a:latin typeface="Calibri"/>
                <a:cs typeface="Calibri"/>
              </a:rPr>
              <a:t>SS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spc="-5" dirty="0">
                <a:latin typeface="Calibri"/>
                <a:cs typeface="Calibri"/>
              </a:rPr>
              <a:t>default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SAS, </a:t>
            </a:r>
            <a:r>
              <a:rPr sz="2200" dirty="0">
                <a:latin typeface="Calibri"/>
                <a:cs typeface="Calibri"/>
              </a:rPr>
              <a:t>JMP </a:t>
            </a:r>
            <a:r>
              <a:rPr sz="2200" spc="-5" dirty="0">
                <a:latin typeface="Calibri"/>
                <a:cs typeface="Calibri"/>
              </a:rPr>
              <a:t>and some </a:t>
            </a:r>
            <a:r>
              <a:rPr sz="2200" spc="5" dirty="0">
                <a:latin typeface="Calibri"/>
                <a:cs typeface="Calibri"/>
              </a:rPr>
              <a:t>other </a:t>
            </a:r>
            <a:r>
              <a:rPr sz="2200" dirty="0">
                <a:latin typeface="Calibri"/>
                <a:cs typeface="Calibri"/>
              </a:rPr>
              <a:t>computer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packages.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2305" y="1219200"/>
            <a:ext cx="10378095" cy="5687583"/>
          </a:xfrm>
          <a:prstGeom prst="rect">
            <a:avLst/>
          </a:prstGeom>
        </p:spPr>
        <p:txBody>
          <a:bodyPr vert="horz" wrap="square" lIns="0" tIns="194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interaction term </a:t>
            </a:r>
            <a:r>
              <a:rPr sz="2200" dirty="0">
                <a:latin typeface="Calibri"/>
                <a:cs typeface="Calibri"/>
              </a:rPr>
              <a:t>in the model was </a:t>
            </a:r>
            <a:r>
              <a:rPr sz="2200" spc="-5" dirty="0">
                <a:latin typeface="Calibri"/>
                <a:cs typeface="Calibri"/>
              </a:rPr>
              <a:t>not significant.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5" dirty="0">
                <a:latin typeface="Calibri"/>
                <a:cs typeface="Calibri"/>
              </a:rPr>
              <a:t>we </a:t>
            </a:r>
            <a:r>
              <a:rPr sz="2200" dirty="0">
                <a:latin typeface="Calibri"/>
                <a:cs typeface="Calibri"/>
              </a:rPr>
              <a:t>drop </a:t>
            </a:r>
            <a:r>
              <a:rPr sz="2200" spc="-5" dirty="0">
                <a:latin typeface="Calibri"/>
                <a:cs typeface="Calibri"/>
              </a:rPr>
              <a:t>it and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refit?</a:t>
            </a:r>
            <a:endParaRPr sz="2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200" i="1" spc="-5" dirty="0">
                <a:latin typeface="Calibri"/>
                <a:cs typeface="Calibri"/>
              </a:rPr>
              <a:t>“</a:t>
            </a:r>
            <a:r>
              <a:rPr sz="2200" b="1" i="1" spc="-5" dirty="0">
                <a:latin typeface="Calibri"/>
                <a:cs typeface="Calibri"/>
              </a:rPr>
              <a:t>models should be pared </a:t>
            </a:r>
            <a:r>
              <a:rPr sz="2200" b="1" i="1" spc="-10" dirty="0">
                <a:latin typeface="Calibri"/>
                <a:cs typeface="Calibri"/>
              </a:rPr>
              <a:t>down </a:t>
            </a:r>
            <a:r>
              <a:rPr sz="2200" b="1" i="1" spc="-5" dirty="0">
                <a:latin typeface="Calibri"/>
                <a:cs typeface="Calibri"/>
              </a:rPr>
              <a:t>until </a:t>
            </a:r>
            <a:r>
              <a:rPr sz="2200" b="1" i="1" dirty="0">
                <a:latin typeface="Calibri"/>
                <a:cs typeface="Calibri"/>
              </a:rPr>
              <a:t>they are minimal</a:t>
            </a:r>
            <a:r>
              <a:rPr sz="2200" b="1" i="1" spc="-30" dirty="0">
                <a:latin typeface="Calibri"/>
                <a:cs typeface="Calibri"/>
              </a:rPr>
              <a:t> </a:t>
            </a:r>
            <a:r>
              <a:rPr sz="2200" b="1" i="1" spc="-5" dirty="0">
                <a:latin typeface="Calibri"/>
                <a:cs typeface="Calibri"/>
              </a:rPr>
              <a:t>adequate</a:t>
            </a:r>
            <a:r>
              <a:rPr sz="2200" i="1" spc="-5" dirty="0">
                <a:latin typeface="Calibri"/>
                <a:cs typeface="Calibri"/>
              </a:rPr>
              <a:t>”</a:t>
            </a:r>
            <a:endParaRPr sz="2200" dirty="0">
              <a:latin typeface="Calibri"/>
              <a:cs typeface="Calibri"/>
            </a:endParaRPr>
          </a:p>
          <a:p>
            <a:pPr marL="332105">
              <a:lnSpc>
                <a:spcPct val="100000"/>
              </a:lnSpc>
              <a:spcBef>
                <a:spcPts val="459"/>
              </a:spcBef>
            </a:pPr>
            <a:r>
              <a:rPr sz="2200" dirty="0">
                <a:latin typeface="Calibri"/>
                <a:cs typeface="Calibri"/>
              </a:rPr>
              <a:t>-- </a:t>
            </a:r>
            <a:r>
              <a:rPr sz="2200" spc="-5" dirty="0">
                <a:latin typeface="Calibri"/>
                <a:cs typeface="Calibri"/>
              </a:rPr>
              <a:t>Crawley 2007,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book,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p325</a:t>
            </a:r>
            <a:r>
              <a:rPr lang="en-US" sz="2200" spc="-10" dirty="0">
                <a:latin typeface="Calibri"/>
                <a:cs typeface="Calibri"/>
              </a:rPr>
              <a:t> </a:t>
            </a:r>
          </a:p>
          <a:p>
            <a:pPr marL="332105">
              <a:lnSpc>
                <a:spcPct val="100000"/>
              </a:lnSpc>
              <a:spcBef>
                <a:spcPts val="459"/>
              </a:spcBef>
            </a:pPr>
            <a:r>
              <a:rPr lang="en-US" sz="2200" b="1" spc="-10" dirty="0">
                <a:latin typeface="Calibri"/>
                <a:cs typeface="Calibri"/>
              </a:rPr>
              <a:t>Q: Is this always okay?  A: In word: No!</a:t>
            </a:r>
          </a:p>
          <a:p>
            <a:pPr marL="332105">
              <a:lnSpc>
                <a:spcPct val="100000"/>
              </a:lnSpc>
              <a:spcBef>
                <a:spcPts val="459"/>
              </a:spcBef>
            </a:pPr>
            <a:endParaRPr sz="2200" b="1" dirty="0">
              <a:latin typeface="Calibri"/>
              <a:cs typeface="Calibri"/>
            </a:endParaRPr>
          </a:p>
          <a:p>
            <a:pPr marL="354965" marR="5080" indent="-342900">
              <a:lnSpc>
                <a:spcPct val="116399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temptation </a:t>
            </a:r>
            <a:r>
              <a:rPr sz="2000" b="1" dirty="0">
                <a:latin typeface="Calibri"/>
                <a:cs typeface="Calibri"/>
              </a:rPr>
              <a:t>is </a:t>
            </a:r>
            <a:r>
              <a:rPr sz="2000" b="1" spc="-5" dirty="0">
                <a:latin typeface="Calibri"/>
                <a:cs typeface="Calibri"/>
              </a:rPr>
              <a:t>strong </a:t>
            </a:r>
            <a:r>
              <a:rPr sz="2000" b="1" dirty="0">
                <a:latin typeface="Calibri"/>
                <a:cs typeface="Calibri"/>
              </a:rPr>
              <a:t>to drop </a:t>
            </a:r>
            <a:r>
              <a:rPr sz="2000" b="1" spc="-5" dirty="0">
                <a:latin typeface="Calibri"/>
                <a:cs typeface="Calibri"/>
              </a:rPr>
              <a:t>non-significant terms from </a:t>
            </a:r>
            <a:r>
              <a:rPr sz="2000" b="1" dirty="0">
                <a:latin typeface="Calibri"/>
                <a:cs typeface="Calibri"/>
              </a:rPr>
              <a:t>models</a:t>
            </a:r>
            <a:r>
              <a:rPr sz="2000" dirty="0">
                <a:latin typeface="Calibri"/>
                <a:cs typeface="Calibri"/>
              </a:rPr>
              <a:t>, to </a:t>
            </a:r>
            <a:r>
              <a:rPr sz="2000" spc="-5" dirty="0">
                <a:latin typeface="Calibri"/>
                <a:cs typeface="Calibri"/>
              </a:rPr>
              <a:t>find </a:t>
            </a:r>
            <a:r>
              <a:rPr sz="2000" dirty="0">
                <a:latin typeface="Calibri"/>
                <a:cs typeface="Calibri"/>
              </a:rPr>
              <a:t>a  </a:t>
            </a:r>
            <a:r>
              <a:rPr sz="2000" spc="-5" dirty="0">
                <a:latin typeface="Calibri"/>
                <a:cs typeface="Calibri"/>
              </a:rPr>
              <a:t>“minimum adequate model” </a:t>
            </a:r>
            <a:r>
              <a:rPr sz="2000" spc="5" dirty="0">
                <a:latin typeface="Calibri"/>
                <a:cs typeface="Calibri"/>
              </a:rPr>
              <a:t>or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provide </a:t>
            </a:r>
            <a:r>
              <a:rPr sz="2000" dirty="0">
                <a:latin typeface="Calibri"/>
                <a:cs typeface="Calibri"/>
              </a:rPr>
              <a:t>more </a:t>
            </a:r>
            <a:r>
              <a:rPr sz="2000" spc="-5" dirty="0">
                <a:latin typeface="Calibri"/>
                <a:cs typeface="Calibri"/>
              </a:rPr>
              <a:t>power </a:t>
            </a:r>
            <a:r>
              <a:rPr sz="2000" spc="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test remaining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effects.</a:t>
            </a:r>
            <a:endParaRPr sz="2000" dirty="0">
              <a:latin typeface="Calibri"/>
              <a:cs typeface="Calibri"/>
            </a:endParaRPr>
          </a:p>
          <a:p>
            <a:pPr marL="354965" marR="139700" indent="-342900">
              <a:lnSpc>
                <a:spcPct val="116399"/>
              </a:lnSpc>
              <a:spcBef>
                <a:spcPts val="1340"/>
              </a:spcBef>
              <a:buSzPct val="109090"/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Dropping a </a:t>
            </a:r>
            <a:r>
              <a:rPr sz="2000" spc="-5" dirty="0">
                <a:latin typeface="Calibri"/>
                <a:cs typeface="Calibri"/>
              </a:rPr>
              <a:t>term </a:t>
            </a:r>
            <a:r>
              <a:rPr sz="2000" dirty="0">
                <a:latin typeface="Calibri"/>
                <a:cs typeface="Calibri"/>
              </a:rPr>
              <a:t>when </a:t>
            </a:r>
            <a:r>
              <a:rPr sz="2000" i="1" dirty="0">
                <a:latin typeface="Calibri"/>
                <a:cs typeface="Calibri"/>
              </a:rPr>
              <a:t>P </a:t>
            </a:r>
            <a:r>
              <a:rPr sz="2000" dirty="0">
                <a:latin typeface="Calibri"/>
                <a:cs typeface="Calibri"/>
              </a:rPr>
              <a:t>&gt; </a:t>
            </a:r>
            <a:r>
              <a:rPr sz="2000" spc="-5" dirty="0">
                <a:latin typeface="Calibri"/>
                <a:cs typeface="Calibri"/>
              </a:rPr>
              <a:t>0.05 involves “accepting”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null hypothesis </a:t>
            </a:r>
            <a:r>
              <a:rPr sz="2000" dirty="0">
                <a:latin typeface="Calibri"/>
                <a:cs typeface="Calibri"/>
              </a:rPr>
              <a:t>as true. Is  </a:t>
            </a:r>
            <a:r>
              <a:rPr sz="2000" spc="-5" dirty="0">
                <a:latin typeface="Calibri"/>
                <a:cs typeface="Calibri"/>
              </a:rPr>
              <a:t>this </a:t>
            </a:r>
            <a:r>
              <a:rPr sz="2000" dirty="0">
                <a:latin typeface="Calibri"/>
                <a:cs typeface="Calibri"/>
              </a:rPr>
              <a:t>a good </a:t>
            </a:r>
            <a:r>
              <a:rPr sz="2000" spc="-5" dirty="0">
                <a:latin typeface="Calibri"/>
                <a:cs typeface="Calibri"/>
              </a:rPr>
              <a:t>idea? Remaining </a:t>
            </a:r>
            <a:r>
              <a:rPr sz="2000" i="1" spc="-5" dirty="0">
                <a:latin typeface="Calibri"/>
                <a:cs typeface="Calibri"/>
              </a:rPr>
              <a:t>P</a:t>
            </a:r>
            <a:r>
              <a:rPr sz="2000" spc="-5" dirty="0">
                <a:latin typeface="Calibri"/>
                <a:cs typeface="Calibri"/>
              </a:rPr>
              <a:t>-values become heuristic.</a:t>
            </a:r>
            <a:endParaRPr sz="2000" dirty="0">
              <a:latin typeface="Calibri"/>
              <a:cs typeface="Calibri"/>
            </a:endParaRPr>
          </a:p>
          <a:p>
            <a:pPr marL="354965" marR="23495" indent="-342900">
              <a:lnSpc>
                <a:spcPct val="116399"/>
              </a:lnSpc>
              <a:spcBef>
                <a:spcPts val="11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Later, </a:t>
            </a:r>
            <a:r>
              <a:rPr sz="2000" b="1" spc="-10" dirty="0">
                <a:latin typeface="Calibri"/>
                <a:cs typeface="Calibri"/>
              </a:rPr>
              <a:t>we </a:t>
            </a:r>
            <a:r>
              <a:rPr sz="2000" b="1" dirty="0">
                <a:latin typeface="Calibri"/>
                <a:cs typeface="Calibri"/>
              </a:rPr>
              <a:t>will </a:t>
            </a:r>
            <a:r>
              <a:rPr sz="2000" b="1" spc="-5" dirty="0">
                <a:latin typeface="Calibri"/>
                <a:cs typeface="Calibri"/>
              </a:rPr>
              <a:t>cover </a:t>
            </a:r>
            <a:r>
              <a:rPr sz="2000" b="1" dirty="0">
                <a:latin typeface="Calibri"/>
                <a:cs typeface="Calibri"/>
              </a:rPr>
              <a:t>the </a:t>
            </a:r>
            <a:r>
              <a:rPr sz="2000" b="1" spc="-5" dirty="0">
                <a:latin typeface="Calibri"/>
                <a:cs typeface="Calibri"/>
              </a:rPr>
              <a:t>topic </a:t>
            </a:r>
            <a:r>
              <a:rPr sz="2000" b="1" spc="5" dirty="0">
                <a:latin typeface="Calibri"/>
                <a:cs typeface="Calibri"/>
              </a:rPr>
              <a:t>of </a:t>
            </a:r>
            <a:r>
              <a:rPr sz="2000" b="1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 </a:t>
            </a:r>
            <a:r>
              <a:rPr sz="20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selection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 </a:t>
            </a:r>
            <a:r>
              <a:rPr sz="2000" spc="-5" dirty="0">
                <a:latin typeface="Calibri"/>
                <a:cs typeface="Calibri"/>
              </a:rPr>
              <a:t>how </a:t>
            </a:r>
            <a:r>
              <a:rPr sz="2000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choose </a:t>
            </a:r>
            <a:r>
              <a:rPr sz="2000" dirty="0">
                <a:latin typeface="Calibri"/>
                <a:cs typeface="Calibri"/>
              </a:rPr>
              <a:t>the best model  </a:t>
            </a:r>
            <a:r>
              <a:rPr sz="2000" spc="-5" dirty="0">
                <a:latin typeface="Calibri"/>
                <a:cs typeface="Calibri"/>
              </a:rPr>
              <a:t>using </a:t>
            </a:r>
            <a:r>
              <a:rPr sz="2000" dirty="0">
                <a:latin typeface="Calibri"/>
                <a:cs typeface="Calibri"/>
              </a:rPr>
              <a:t>explicit </a:t>
            </a:r>
            <a:r>
              <a:rPr sz="2000" spc="-5" dirty="0">
                <a:latin typeface="Calibri"/>
                <a:cs typeface="Calibri"/>
              </a:rPr>
              <a:t>criteria </a:t>
            </a:r>
            <a:r>
              <a:rPr sz="2000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what constitutes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“best.”</a:t>
            </a:r>
            <a:endParaRPr sz="2000" dirty="0">
              <a:latin typeface="Calibri"/>
              <a:cs typeface="Calibri"/>
            </a:endParaRPr>
          </a:p>
          <a:p>
            <a:pPr marL="354965" marR="546735" indent="-342900">
              <a:lnSpc>
                <a:spcPct val="101800"/>
              </a:lnSpc>
              <a:spcBef>
                <a:spcPts val="151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In the </a:t>
            </a:r>
            <a:r>
              <a:rPr sz="2000" spc="-5" dirty="0">
                <a:latin typeface="Calibri"/>
                <a:cs typeface="Calibri"/>
              </a:rPr>
              <a:t>case </a:t>
            </a:r>
            <a:r>
              <a:rPr sz="2000" spc="5" dirty="0">
                <a:latin typeface="Calibri"/>
                <a:cs typeface="Calibri"/>
              </a:rPr>
              <a:t>of </a:t>
            </a:r>
            <a:r>
              <a:rPr sz="2000" spc="-5" dirty="0">
                <a:latin typeface="Calibri"/>
                <a:cs typeface="Calibri"/>
              </a:rPr>
              <a:t>experiments, </a:t>
            </a:r>
            <a:r>
              <a:rPr sz="2000" dirty="0">
                <a:latin typeface="Calibri"/>
                <a:cs typeface="Calibri"/>
              </a:rPr>
              <a:t>a good </a:t>
            </a:r>
            <a:r>
              <a:rPr sz="2000" spc="-5" dirty="0">
                <a:latin typeface="Calibri"/>
                <a:cs typeface="Calibri"/>
              </a:rPr>
              <a:t>general rule </a:t>
            </a:r>
            <a:r>
              <a:rPr sz="2000" spc="-15" dirty="0">
                <a:latin typeface="Calibri"/>
                <a:cs typeface="Calibri"/>
              </a:rPr>
              <a:t>is </a:t>
            </a:r>
            <a:r>
              <a:rPr sz="2000" spc="-5" dirty="0">
                <a:latin typeface="Calibri"/>
                <a:cs typeface="Calibri"/>
              </a:rPr>
              <a:t>that </a:t>
            </a:r>
            <a:r>
              <a:rPr sz="2000" b="1" i="1" spc="-5" dirty="0">
                <a:latin typeface="Calibri"/>
                <a:cs typeface="Calibri"/>
              </a:rPr>
              <a:t>analysis should follow design</a:t>
            </a:r>
            <a:r>
              <a:rPr sz="2000" spc="-5" dirty="0">
                <a:latin typeface="Calibri"/>
                <a:cs typeface="Calibri"/>
              </a:rPr>
              <a:t>. Shouldn’t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factor </a:t>
            </a:r>
            <a:r>
              <a:rPr sz="2000" spc="-15" dirty="0">
                <a:latin typeface="Calibri"/>
                <a:cs typeface="Calibri"/>
              </a:rPr>
              <a:t>in </a:t>
            </a:r>
            <a:r>
              <a:rPr sz="2000" spc="5" dirty="0">
                <a:latin typeface="Calibri"/>
                <a:cs typeface="Calibri"/>
              </a:rPr>
              <a:t>your </a:t>
            </a:r>
            <a:r>
              <a:rPr sz="2000" spc="-5" dirty="0">
                <a:latin typeface="Calibri"/>
                <a:cs typeface="Calibri"/>
              </a:rPr>
              <a:t>experiment </a:t>
            </a:r>
            <a:r>
              <a:rPr sz="2000" spc="-10" dirty="0">
                <a:latin typeface="Calibri"/>
                <a:cs typeface="Calibri"/>
              </a:rPr>
              <a:t>also </a:t>
            </a:r>
            <a:r>
              <a:rPr sz="2000" spc="-5" dirty="0">
                <a:latin typeface="Calibri"/>
                <a:cs typeface="Calibri"/>
              </a:rPr>
              <a:t>be </a:t>
            </a:r>
            <a:r>
              <a:rPr sz="2000" spc="-15" dirty="0">
                <a:latin typeface="Calibri"/>
                <a:cs typeface="Calibri"/>
              </a:rPr>
              <a:t>in </a:t>
            </a:r>
            <a:r>
              <a:rPr sz="2000" spc="5" dirty="0">
                <a:latin typeface="Calibri"/>
                <a:cs typeface="Calibri"/>
              </a:rPr>
              <a:t>your </a:t>
            </a:r>
            <a:r>
              <a:rPr sz="2000" spc="-10" dirty="0">
                <a:latin typeface="Calibri"/>
                <a:cs typeface="Calibri"/>
              </a:rPr>
              <a:t>linear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F0EEB-A6F6-4253-9367-22992C9888A1}"/>
              </a:ext>
            </a:extLst>
          </p:cNvPr>
          <p:cNvSpPr txBox="1"/>
          <p:nvPr/>
        </p:nvSpPr>
        <p:spPr>
          <a:xfrm>
            <a:off x="237194" y="408417"/>
            <a:ext cx="105918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535"/>
              </a:spcBef>
            </a:pP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Warning: The lure </a:t>
            </a:r>
            <a:r>
              <a:rPr lang="en-GB" sz="44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of model</a:t>
            </a:r>
            <a:r>
              <a:rPr lang="en-GB" sz="4400" spc="-5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n-GB" sz="44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simplification</a:t>
            </a:r>
            <a:endParaRPr lang="en-GB" sz="4400" dirty="0">
              <a:solidFill>
                <a:schemeClr val="accent1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79186" y="3143250"/>
            <a:ext cx="2894965" cy="1815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18818" y="485333"/>
            <a:ext cx="95681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3: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Single-factor</a:t>
            </a:r>
            <a:r>
              <a:rPr sz="4400" b="0" spc="-5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ANOVA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18819" y="1258316"/>
            <a:ext cx="9255760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Data: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percentage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time that male </a:t>
            </a:r>
            <a:r>
              <a:rPr sz="2200" spc="5" dirty="0">
                <a:latin typeface="Calibri"/>
                <a:cs typeface="Calibri"/>
              </a:rPr>
              <a:t>mice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spc="-15" dirty="0">
                <a:latin typeface="Calibri"/>
                <a:cs typeface="Calibri"/>
              </a:rPr>
              <a:t>an </a:t>
            </a:r>
            <a:r>
              <a:rPr sz="2200" dirty="0">
                <a:latin typeface="Calibri"/>
                <a:cs typeface="Calibri"/>
              </a:rPr>
              <a:t>injection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cause </a:t>
            </a:r>
            <a:r>
              <a:rPr sz="2200" dirty="0">
                <a:latin typeface="Calibri"/>
                <a:cs typeface="Calibri"/>
              </a:rPr>
              <a:t>mild </a:t>
            </a:r>
            <a:r>
              <a:rPr sz="2200" spc="-10" dirty="0">
                <a:latin typeface="Calibri"/>
                <a:cs typeface="Calibri"/>
              </a:rPr>
              <a:t>pain  </a:t>
            </a:r>
            <a:r>
              <a:rPr sz="2200" dirty="0">
                <a:latin typeface="Calibri"/>
                <a:cs typeface="Calibri"/>
              </a:rPr>
              <a:t>spent </a:t>
            </a:r>
            <a:r>
              <a:rPr sz="2200" spc="-5" dirty="0">
                <a:latin typeface="Calibri"/>
                <a:cs typeface="Calibri"/>
              </a:rPr>
              <a:t>“stretching”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alibri"/>
                <a:cs typeface="Calibri"/>
              </a:rPr>
              <a:t>different </a:t>
            </a:r>
            <a:r>
              <a:rPr lang="en-US" sz="2200" spc="-10" dirty="0">
                <a:latin typeface="Calibri"/>
                <a:cs typeface="Calibri"/>
              </a:rPr>
              <a:t>"</a:t>
            </a:r>
            <a:r>
              <a:rPr sz="2200" spc="-5" dirty="0">
                <a:latin typeface="Calibri"/>
                <a:cs typeface="Calibri"/>
              </a:rPr>
              <a:t>familiar-companion</a:t>
            </a:r>
            <a:r>
              <a:rPr lang="en-US" sz="2200" spc="-5" dirty="0">
                <a:latin typeface="Calibri"/>
                <a:cs typeface="Calibri"/>
              </a:rPr>
              <a:t>"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treatments.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2975" y="6324600"/>
            <a:ext cx="933958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Langford et al. 2006. Social modulation of pain as evidence for empathy in mice. </a:t>
            </a:r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Science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sz="16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312</a:t>
            </a:r>
            <a:r>
              <a:rPr lang="en-GB" sz="1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(5782), pp.1967-1970.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00736" y="2102517"/>
            <a:ext cx="4820285" cy="4000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71852"/>
            <a:ext cx="7314565" cy="1009892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ct val="149600"/>
              </a:lnSpc>
              <a:spcBef>
                <a:spcPts val="285"/>
              </a:spcBef>
            </a:pPr>
            <a:r>
              <a:rPr sz="2200" dirty="0">
                <a:latin typeface="Calibri"/>
                <a:cs typeface="Calibri"/>
              </a:rPr>
              <a:t>There’s a </a:t>
            </a:r>
            <a:r>
              <a:rPr sz="2200" spc="-5" dirty="0">
                <a:latin typeface="Calibri"/>
                <a:cs typeface="Calibri"/>
              </a:rPr>
              <a:t>response variable,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constant,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explanatory variable.  </a:t>
            </a: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lm(stretching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treatment)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2600" y="3096936"/>
            <a:ext cx="7423784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The only </a:t>
            </a:r>
            <a:r>
              <a:rPr sz="2200" spc="-5" dirty="0">
                <a:latin typeface="Calibri"/>
                <a:cs typeface="Calibri"/>
              </a:rPr>
              <a:t>difference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that the </a:t>
            </a:r>
            <a:r>
              <a:rPr sz="2200" spc="-5" dirty="0">
                <a:latin typeface="Calibri"/>
                <a:cs typeface="Calibri"/>
              </a:rPr>
              <a:t>explanatory variable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categorical</a:t>
            </a:r>
            <a:r>
              <a:rPr sz="2200" spc="-5" dirty="0"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71800" y="3690965"/>
            <a:ext cx="3962400" cy="33195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4D3201-1B92-4DDB-AE26-837114813901}"/>
              </a:ext>
            </a:extLst>
          </p:cNvPr>
          <p:cNvSpPr txBox="1"/>
          <p:nvPr/>
        </p:nvSpPr>
        <p:spPr>
          <a:xfrm>
            <a:off x="511492" y="293223"/>
            <a:ext cx="97536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ANOVA </a:t>
            </a:r>
            <a:r>
              <a:rPr lang="en-GB" sz="4400" spc="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is </a:t>
            </a:r>
            <a:r>
              <a:rPr lang="en-GB" sz="44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fundamentally </a:t>
            </a:r>
            <a:r>
              <a:rPr lang="en-GB" sz="4400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the </a:t>
            </a:r>
            <a:r>
              <a:rPr lang="en-GB" sz="4400" spc="-5" dirty="0">
                <a:solidFill>
                  <a:schemeClr val="accent1">
                    <a:lumMod val="75000"/>
                  </a:schemeClr>
                </a:solidFill>
                <a:latin typeface="Calibri"/>
                <a:cs typeface="Calibri"/>
              </a:rPr>
              <a:t>same as linear regression </a:t>
            </a:r>
            <a:endParaRPr lang="en-GB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8" y="703579"/>
            <a:ext cx="3700781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5" dirty="0">
                <a:solidFill>
                  <a:schemeClr val="accent1">
                    <a:lumMod val="75000"/>
                  </a:schemeClr>
                </a:solidFill>
              </a:rPr>
              <a:t>Ou</a:t>
            </a:r>
            <a:r>
              <a:rPr sz="2800" spc="-20" dirty="0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sz="2800" spc="10" dirty="0">
                <a:solidFill>
                  <a:schemeClr val="accent1">
                    <a:lumMod val="75000"/>
                  </a:schemeClr>
                </a:solidFill>
              </a:rPr>
              <a:t>li</a:t>
            </a:r>
            <a:r>
              <a:rPr sz="2800" spc="5" dirty="0">
                <a:solidFill>
                  <a:schemeClr val="accent1">
                    <a:lumMod val="75000"/>
                  </a:schemeClr>
                </a:solidFill>
              </a:rPr>
              <a:t>n</a:t>
            </a:r>
            <a:r>
              <a:rPr sz="2800" dirty="0">
                <a:solidFill>
                  <a:schemeClr val="accent1">
                    <a:lumMod val="75000"/>
                  </a:schemeClr>
                </a:solidFill>
              </a:rPr>
              <a:t>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05000" y="1676400"/>
            <a:ext cx="7391400" cy="4900701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What is a </a:t>
            </a:r>
            <a:r>
              <a:rPr sz="2200" b="1" spc="-5" dirty="0">
                <a:latin typeface="Calibri"/>
                <a:cs typeface="Calibri"/>
              </a:rPr>
              <a:t>linear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model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Several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examples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Estimating parameters </a:t>
            </a:r>
            <a:r>
              <a:rPr sz="2200" b="1" spc="5" dirty="0">
                <a:latin typeface="Calibri"/>
                <a:cs typeface="Calibri"/>
              </a:rPr>
              <a:t>vs </a:t>
            </a:r>
            <a:r>
              <a:rPr sz="2200" b="1" spc="-5" dirty="0">
                <a:latin typeface="Calibri"/>
                <a:cs typeface="Calibri"/>
              </a:rPr>
              <a:t>testing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hypotheses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Model </a:t>
            </a:r>
            <a:r>
              <a:rPr sz="2200" b="1" spc="-5" dirty="0">
                <a:latin typeface="Calibri"/>
                <a:cs typeface="Calibri"/>
              </a:rPr>
              <a:t>comparison</a:t>
            </a:r>
            <a:r>
              <a:rPr sz="2200" spc="-5" dirty="0">
                <a:latin typeface="Calibri"/>
                <a:cs typeface="Calibri"/>
              </a:rPr>
              <a:t>: </a:t>
            </a:r>
            <a:r>
              <a:rPr sz="2200" i="1" spc="-5" dirty="0">
                <a:latin typeface="Calibri"/>
                <a:cs typeface="Calibri"/>
              </a:rPr>
              <a:t>full </a:t>
            </a:r>
            <a:r>
              <a:rPr sz="2200" spc="5" dirty="0">
                <a:latin typeface="Calibri"/>
                <a:cs typeface="Calibri"/>
              </a:rPr>
              <a:t>vs </a:t>
            </a:r>
            <a:r>
              <a:rPr sz="2200" i="1" spc="-5" dirty="0">
                <a:latin typeface="Calibri"/>
                <a:cs typeface="Calibri"/>
              </a:rPr>
              <a:t>reduced</a:t>
            </a:r>
            <a:r>
              <a:rPr sz="2200" i="1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models</a:t>
            </a: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Sequential vs marginal testing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terms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lure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b="1" dirty="0">
                <a:latin typeface="Calibri"/>
                <a:cs typeface="Calibri"/>
              </a:rPr>
              <a:t>model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simplification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Perils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correcting for</a:t>
            </a:r>
            <a:r>
              <a:rPr sz="2200" b="1" spc="-6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covariates</a:t>
            </a:r>
            <a:endParaRPr sz="2200" b="1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Assumptions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models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58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b="1" dirty="0">
                <a:latin typeface="Calibri"/>
                <a:cs typeface="Calibri"/>
              </a:rPr>
              <a:t>Related </a:t>
            </a:r>
            <a:r>
              <a:rPr sz="2200" b="1" spc="-5" dirty="0">
                <a:latin typeface="Calibri"/>
                <a:cs typeface="Calibri"/>
              </a:rPr>
              <a:t>methods </a:t>
            </a:r>
            <a:r>
              <a:rPr sz="2200" b="1" dirty="0">
                <a:latin typeface="Calibri"/>
                <a:cs typeface="Calibri"/>
              </a:rPr>
              <a:t>in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70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dirty="0"/>
              <a:t>Use </a:t>
            </a:r>
            <a:r>
              <a:rPr sz="2200" b="0" spc="-5" dirty="0">
                <a:latin typeface="Courier New"/>
                <a:cs typeface="Courier New"/>
              </a:rPr>
              <a:t>summary()</a:t>
            </a:r>
            <a:r>
              <a:rPr sz="2200" b="0" spc="-810" dirty="0">
                <a:latin typeface="Courier New"/>
                <a:cs typeface="Courier New"/>
              </a:rPr>
              <a:t> </a:t>
            </a:r>
            <a:r>
              <a:rPr sz="2200" dirty="0"/>
              <a:t>to get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</a:rPr>
              <a:t>p</a:t>
            </a:r>
            <a:r>
              <a:rPr u="heavy" spc="-10" dirty="0">
                <a:uFill>
                  <a:solidFill>
                    <a:srgbClr val="000000"/>
                  </a:solidFill>
                </a:uFill>
              </a:rPr>
              <a:t>arameter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estimates</a:t>
            </a:r>
            <a:r>
              <a:rPr spc="-5" dirty="0"/>
              <a:t> (ignore </a:t>
            </a:r>
            <a:r>
              <a:rPr dirty="0"/>
              <a:t>the tests)</a:t>
            </a:r>
            <a:endParaRPr sz="22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119" y="1064463"/>
            <a:ext cx="7881620" cy="1037590"/>
          </a:xfrm>
          <a:prstGeom prst="rect">
            <a:avLst/>
          </a:prstGeom>
        </p:spPr>
        <p:txBody>
          <a:bodyPr vert="horz" wrap="square" lIns="0" tIns="18288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4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lm(stretching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treatment)</a:t>
            </a:r>
            <a:endParaRPr sz="22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1345"/>
              </a:spcBef>
              <a:tabLst>
                <a:tab pos="2204085" algn="l"/>
              </a:tabLst>
            </a:pPr>
            <a:r>
              <a:rPr sz="2200" spc="-5" dirty="0">
                <a:latin typeface="Courier New"/>
                <a:cs typeface="Courier New"/>
              </a:rPr>
              <a:t>summary(z)	</a:t>
            </a:r>
            <a:r>
              <a:rPr sz="2200" dirty="0">
                <a:latin typeface="Courier New"/>
                <a:cs typeface="Courier New"/>
              </a:rPr>
              <a:t># </a:t>
            </a:r>
            <a:r>
              <a:rPr sz="2200" spc="-5" dirty="0">
                <a:latin typeface="Calibri"/>
                <a:cs typeface="Calibri"/>
              </a:rPr>
              <a:t>yields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0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(Ignore the</a:t>
            </a:r>
            <a:r>
              <a:rPr sz="2200" spc="-1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tests)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844" y="2549354"/>
          <a:ext cx="7903208" cy="1428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Estimate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Std.</a:t>
                      </a:r>
                      <a:r>
                        <a:rPr sz="22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540"/>
                        </a:lnSpc>
                      </a:pP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Pr(&gt;|t|)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7429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37.194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5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5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8.06e-11***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-1.825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4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0.77741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97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treatcompan.inj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20.856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4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4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79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0.00289**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80719" y="3952748"/>
            <a:ext cx="9128760" cy="239103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5151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|</a:t>
            </a:r>
          </a:p>
          <a:p>
            <a:pPr marL="5079365" marR="17780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These </a:t>
            </a: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 </a:t>
            </a:r>
            <a:r>
              <a:rPr sz="2200" spc="-10" dirty="0">
                <a:latin typeface="Calibri"/>
                <a:cs typeface="Calibri"/>
              </a:rPr>
              <a:t>are incorrect </a:t>
            </a:r>
            <a:r>
              <a:rPr sz="2200" dirty="0">
                <a:latin typeface="Calibri"/>
                <a:cs typeface="Calibri"/>
              </a:rPr>
              <a:t>except  in the </a:t>
            </a:r>
            <a:r>
              <a:rPr sz="2200" spc="-5" dirty="0">
                <a:latin typeface="Calibri"/>
                <a:cs typeface="Calibri"/>
              </a:rPr>
              <a:t>case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lang="en-US" sz="2200" spc="5" dirty="0">
                <a:latin typeface="Calibri"/>
                <a:cs typeface="Calibri"/>
              </a:rPr>
              <a:t>explicitly </a:t>
            </a:r>
            <a:r>
              <a:rPr sz="2200" spc="-5" dirty="0">
                <a:latin typeface="Calibri"/>
                <a:cs typeface="Calibri"/>
              </a:rPr>
              <a:t>planned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comparisons</a:t>
            </a:r>
            <a:endParaRPr sz="2200" dirty="0">
              <a:latin typeface="Calibri"/>
              <a:cs typeface="Calibri"/>
            </a:endParaRPr>
          </a:p>
          <a:p>
            <a:pPr marL="50800" marR="4792345">
              <a:lnSpc>
                <a:spcPct val="154500"/>
              </a:lnSpc>
              <a:spcBef>
                <a:spcPts val="5"/>
              </a:spcBef>
              <a:tabLst>
                <a:tab pos="2467610" algn="l"/>
              </a:tabLst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0</a:t>
            </a:r>
            <a:r>
              <a:rPr sz="2200" dirty="0">
                <a:latin typeface="Calibri"/>
                <a:cs typeface="Calibri"/>
              </a:rPr>
              <a:t>, </a:t>
            </a:r>
            <a:r>
              <a:rPr sz="2200" i="1" dirty="0">
                <a:latin typeface="Calibri"/>
                <a:cs typeface="Calibri"/>
              </a:rPr>
              <a:t>b</a:t>
            </a:r>
            <a:r>
              <a:rPr sz="2100" baseline="-7936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2</a:t>
            </a:r>
            <a:r>
              <a:rPr sz="2100" spc="270" baseline="-79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?	I will </a:t>
            </a:r>
            <a:r>
              <a:rPr sz="2200" spc="-5" dirty="0">
                <a:latin typeface="Calibri"/>
                <a:cs typeface="Calibri"/>
              </a:rPr>
              <a:t>explain.  </a:t>
            </a:r>
            <a:r>
              <a:rPr sz="2200" spc="5" dirty="0">
                <a:latin typeface="Calibri"/>
                <a:cs typeface="Calibri"/>
              </a:rPr>
              <a:t>Let’s </a:t>
            </a:r>
            <a:r>
              <a:rPr sz="2200" dirty="0">
                <a:latin typeface="Calibri"/>
                <a:cs typeface="Calibri"/>
              </a:rPr>
              <a:t>look at the </a:t>
            </a:r>
            <a:r>
              <a:rPr sz="2200" spc="-5" dirty="0">
                <a:latin typeface="Courier New"/>
                <a:cs typeface="Courier New"/>
              </a:rPr>
              <a:t>anova()</a:t>
            </a:r>
            <a:r>
              <a:rPr sz="2200" spc="-9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table first.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26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925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5" dirty="0"/>
              <a:t>test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hypotheses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47802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anova(z) </a:t>
            </a:r>
            <a:r>
              <a:rPr sz="2200" dirty="0">
                <a:latin typeface="Calibri"/>
                <a:cs typeface="Calibri"/>
              </a:rPr>
              <a:t># Produces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ANOVA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4092" y="1941068"/>
            <a:ext cx="252666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33070" algn="l"/>
                <a:tab pos="1493520" algn="l"/>
              </a:tabLst>
            </a:pPr>
            <a:r>
              <a:rPr sz="2200" b="1" dirty="0">
                <a:latin typeface="Calibri"/>
                <a:cs typeface="Calibri"/>
              </a:rPr>
              <a:t>Df	Sum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Sq	</a:t>
            </a:r>
            <a:r>
              <a:rPr sz="2200" b="1" spc="-5" dirty="0">
                <a:latin typeface="Calibri"/>
                <a:cs typeface="Calibri"/>
              </a:rPr>
              <a:t>Mean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Sq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6747" y="1941068"/>
            <a:ext cx="143256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28345" algn="l"/>
              </a:tabLst>
            </a:pPr>
            <a:r>
              <a:rPr sz="2200" b="1" i="1" dirty="0">
                <a:latin typeface="Calibri"/>
                <a:cs typeface="Calibri"/>
              </a:rPr>
              <a:t>F	</a:t>
            </a:r>
            <a:r>
              <a:rPr sz="2200" b="1" spc="-5" dirty="0">
                <a:latin typeface="Calibri"/>
                <a:cs typeface="Calibri"/>
              </a:rPr>
              <a:t>Pr(&gt;</a:t>
            </a:r>
            <a:r>
              <a:rPr sz="2200" b="1" i="1" spc="-5" dirty="0">
                <a:latin typeface="Calibri"/>
                <a:cs typeface="Calibri"/>
              </a:rPr>
              <a:t>F</a:t>
            </a:r>
            <a:r>
              <a:rPr sz="2200" b="1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17091" y="2362200"/>
          <a:ext cx="6432549" cy="7924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21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6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42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974">
                <a:tc>
                  <a:txBody>
                    <a:bodyPr/>
                    <a:lstStyle/>
                    <a:p>
                      <a:pPr marL="71120">
                        <a:lnSpc>
                          <a:spcPts val="2550"/>
                        </a:lnSpc>
                        <a:tabLst>
                          <a:tab pos="1537335" algn="l"/>
                          <a:tab pos="1957705" algn="l"/>
                        </a:tabLst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Treatment	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2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4040.9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80340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87960">
                        <a:lnSpc>
                          <a:spcPts val="2550"/>
                        </a:lnSpc>
                        <a:tabLst>
                          <a:tab pos="1101725" algn="l"/>
                        </a:tabLst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6.6736	0.003216</a:t>
                      </a:r>
                      <a:r>
                        <a:rPr sz="22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spc="-10" dirty="0">
                          <a:latin typeface="Calibri"/>
                          <a:cs typeface="Calibri"/>
                        </a:rPr>
                        <a:t>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05"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100"/>
                        </a:spcBef>
                        <a:tabLst>
                          <a:tab pos="1409065" algn="l"/>
                          <a:tab pos="1830070" algn="l"/>
                        </a:tabLst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Residuals	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39	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11807.4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5580" algn="r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2200" spc="-20" dirty="0"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02</a:t>
                      </a:r>
                      <a:r>
                        <a:rPr sz="2200" spc="-30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dirty="0">
                          <a:latin typeface="Calibri"/>
                          <a:cs typeface="Calibri"/>
                        </a:rPr>
                        <a:t>8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1270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718819" y="3152343"/>
            <a:ext cx="8742680" cy="909319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sz="2200" spc="-5" dirty="0">
                <a:latin typeface="Calibri"/>
                <a:cs typeface="Calibri"/>
              </a:rPr>
              <a:t>As before,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test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10" dirty="0">
                <a:latin typeface="Courier New"/>
                <a:cs typeface="Courier New"/>
              </a:rPr>
              <a:t>anova()</a:t>
            </a:r>
            <a:r>
              <a:rPr sz="2200" spc="-88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compares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TWO </a:t>
            </a:r>
            <a:r>
              <a:rPr sz="2200" dirty="0">
                <a:latin typeface="Calibri"/>
                <a:cs typeface="Calibri"/>
              </a:rPr>
              <a:t>models:</a:t>
            </a:r>
            <a:endParaRPr sz="2200">
              <a:latin typeface="Calibri"/>
              <a:cs typeface="Calibri"/>
            </a:endParaRPr>
          </a:p>
          <a:p>
            <a:pPr marL="1856739">
              <a:lnSpc>
                <a:spcPct val="100000"/>
              </a:lnSpc>
              <a:spcBef>
                <a:spcPts val="840"/>
              </a:spcBef>
              <a:tabLst>
                <a:tab pos="5041265" algn="l"/>
              </a:tabLst>
            </a:pPr>
            <a:r>
              <a:rPr sz="2200" spc="-5" dirty="0">
                <a:latin typeface="Courier New"/>
                <a:cs typeface="Courier New"/>
              </a:rPr>
              <a:t>stretching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1	</a:t>
            </a:r>
            <a:r>
              <a:rPr sz="2200" spc="-5" dirty="0">
                <a:latin typeface="Courier New"/>
                <a:cs typeface="Courier New"/>
              </a:rPr>
              <a:t>stretching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treatment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59536" y="4343399"/>
            <a:ext cx="7479664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48609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Use </a:t>
            </a:r>
            <a:r>
              <a:rPr sz="2400" spc="-5" dirty="0">
                <a:latin typeface="Courier New"/>
                <a:cs typeface="Courier New"/>
              </a:rPr>
              <a:t>visreg()</a:t>
            </a:r>
            <a:r>
              <a:rPr sz="2400" spc="-890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alibri"/>
                <a:cs typeface="Calibri"/>
              </a:rPr>
              <a:t>to </a:t>
            </a:r>
            <a:r>
              <a:rPr sz="2400" b="1" spc="-5" dirty="0">
                <a:latin typeface="Calibri"/>
                <a:cs typeface="Calibri"/>
              </a:rPr>
              <a:t>visualize </a:t>
            </a:r>
            <a:r>
              <a:rPr sz="2400" b="1" spc="-10" dirty="0">
                <a:latin typeface="Calibri"/>
                <a:cs typeface="Calibri"/>
              </a:rPr>
              <a:t>model </a:t>
            </a:r>
            <a:r>
              <a:rPr sz="2400" b="1" dirty="0">
                <a:latin typeface="Calibri"/>
                <a:cs typeface="Calibri"/>
              </a:rPr>
              <a:t>fits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33931"/>
            <a:ext cx="371411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visreg(z,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“treatment”)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3200" y="1905000"/>
            <a:ext cx="5374005" cy="4810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78955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 </a:t>
            </a:r>
            <a:r>
              <a:rPr b="0" spc="-5" dirty="0">
                <a:latin typeface="Courier New"/>
                <a:cs typeface="Courier New"/>
              </a:rPr>
              <a:t>emmeans()</a:t>
            </a:r>
            <a:r>
              <a:rPr b="0" spc="-860" dirty="0">
                <a:latin typeface="Courier New"/>
                <a:cs typeface="Courier New"/>
              </a:rPr>
              <a:t> </a:t>
            </a:r>
            <a:r>
              <a:rPr dirty="0"/>
              <a:t>to </a:t>
            </a:r>
            <a:r>
              <a:rPr spc="-10" dirty="0"/>
              <a:t>get </a:t>
            </a:r>
            <a:r>
              <a:rPr dirty="0"/>
              <a:t>fitted </a:t>
            </a:r>
            <a:r>
              <a:rPr spc="-10" dirty="0"/>
              <a:t>means </a:t>
            </a:r>
            <a:r>
              <a:rPr spc="-5" dirty="0"/>
              <a:t>under </a:t>
            </a:r>
            <a:r>
              <a:rPr dirty="0"/>
              <a:t>the </a:t>
            </a:r>
            <a:r>
              <a:rPr spc="-5" dirty="0"/>
              <a:t>specific 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33931"/>
            <a:ext cx="5222240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3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library(emmeans)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ts val="2420"/>
              </a:lnSpc>
              <a:spcBef>
                <a:spcPts val="160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lm(stretching </a:t>
            </a:r>
            <a:r>
              <a:rPr sz="2200" dirty="0">
                <a:latin typeface="Courier New"/>
                <a:cs typeface="Courier New"/>
              </a:rPr>
              <a:t>~ </a:t>
            </a:r>
            <a:r>
              <a:rPr sz="2200" spc="-10" dirty="0">
                <a:latin typeface="Courier New"/>
                <a:cs typeface="Courier New"/>
              </a:rPr>
              <a:t>treatment)  </a:t>
            </a:r>
            <a:r>
              <a:rPr sz="2200" spc="-5" dirty="0">
                <a:latin typeface="Courier New"/>
                <a:cs typeface="Courier New"/>
              </a:rPr>
              <a:t>emmeans(z,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“treatment”)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578863" y="2554137"/>
          <a:ext cx="6769732" cy="12445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63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1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1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036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10982"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treatment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emmean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000" b="1" spc="-15" dirty="0">
                          <a:latin typeface="Calibri"/>
                          <a:cs typeface="Calibri"/>
                        </a:rPr>
                        <a:t>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ts val="2295"/>
                        </a:lnSpc>
                      </a:pPr>
                      <a:r>
                        <a:rPr sz="2000" b="1" spc="5" dirty="0">
                          <a:latin typeface="Calibri"/>
                          <a:cs typeface="Calibri"/>
                        </a:rPr>
                        <a:t>df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ts val="2295"/>
                        </a:lnSpc>
                      </a:pPr>
                      <a:r>
                        <a:rPr sz="2000" b="1" spc="-5" dirty="0">
                          <a:latin typeface="Calibri"/>
                          <a:cs typeface="Calibri"/>
                        </a:rPr>
                        <a:t>lower.CL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ts val="2295"/>
                        </a:lnSpc>
                      </a:pPr>
                      <a:r>
                        <a:rPr sz="2000" b="1" dirty="0">
                          <a:latin typeface="Calibri"/>
                          <a:cs typeface="Calibri"/>
                        </a:rPr>
                        <a:t>upper.CL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866">
                <a:tc>
                  <a:txBody>
                    <a:bodyPr/>
                    <a:lstStyle/>
                    <a:p>
                      <a:pPr marL="66675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isolated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37.19412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4.220082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39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28.65820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4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45.73004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372">
                <a:tc>
                  <a:txBody>
                    <a:bodyPr/>
                    <a:lstStyle/>
                    <a:p>
                      <a:pPr marL="66675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companion.notinj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35.36923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4.825848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39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25.60803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45.13043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333">
                <a:tc>
                  <a:txBody>
                    <a:bodyPr/>
                    <a:lstStyle/>
                    <a:p>
                      <a:pPr marL="66675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companion.inj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58.05000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5.022902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5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39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47.89022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9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68.20978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4111244"/>
            <a:ext cx="9492615" cy="24409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196215">
              <a:lnSpc>
                <a:spcPct val="101800"/>
              </a:lnSpc>
              <a:spcBef>
                <a:spcPts val="60"/>
              </a:spcBef>
            </a:pPr>
            <a:r>
              <a:rPr sz="2200" dirty="0">
                <a:latin typeface="Calibri"/>
                <a:cs typeface="Calibri"/>
              </a:rPr>
              <a:t>The SE’s </a:t>
            </a:r>
            <a:r>
              <a:rPr sz="2200" spc="-5" dirty="0">
                <a:latin typeface="Calibri"/>
                <a:cs typeface="Calibri"/>
              </a:rPr>
              <a:t>and confidence intervals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</a:t>
            </a:r>
            <a:r>
              <a:rPr sz="2200" dirty="0">
                <a:latin typeface="Calibri"/>
                <a:cs typeface="Calibri"/>
              </a:rPr>
              <a:t>as those you </a:t>
            </a:r>
            <a:r>
              <a:rPr sz="2200" spc="-5" dirty="0">
                <a:latin typeface="Calibri"/>
                <a:cs typeface="Calibri"/>
              </a:rPr>
              <a:t>would calculate 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for each </a:t>
            </a:r>
            <a:r>
              <a:rPr sz="2200" dirty="0">
                <a:latin typeface="Calibri"/>
                <a:cs typeface="Calibri"/>
              </a:rPr>
              <a:t>group </a:t>
            </a:r>
            <a:r>
              <a:rPr sz="2200" spc="-5" dirty="0">
                <a:latin typeface="Calibri"/>
                <a:cs typeface="Calibri"/>
              </a:rPr>
              <a:t>separately, because </a:t>
            </a:r>
            <a:r>
              <a:rPr sz="2200" dirty="0">
                <a:latin typeface="Calibri"/>
                <a:cs typeface="Calibri"/>
              </a:rPr>
              <a:t>they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error  (residual) </a:t>
            </a:r>
            <a:r>
              <a:rPr sz="2200" spc="5" dirty="0">
                <a:latin typeface="Calibri"/>
                <a:cs typeface="Calibri"/>
              </a:rPr>
              <a:t>mean </a:t>
            </a:r>
            <a:r>
              <a:rPr sz="2200" spc="-5" dirty="0">
                <a:latin typeface="Calibri"/>
                <a:cs typeface="Calibri"/>
              </a:rPr>
              <a:t>square for </a:t>
            </a:r>
            <a:r>
              <a:rPr sz="2200" dirty="0">
                <a:latin typeface="Calibri"/>
                <a:cs typeface="Calibri"/>
              </a:rPr>
              <a:t>the model </a:t>
            </a:r>
            <a:r>
              <a:rPr sz="2200" spc="-5" dirty="0">
                <a:latin typeface="Calibri"/>
                <a:cs typeface="Calibri"/>
              </a:rPr>
              <a:t>(here, this </a:t>
            </a:r>
            <a:r>
              <a:rPr sz="2200" dirty="0">
                <a:latin typeface="Calibri"/>
                <a:cs typeface="Calibri"/>
              </a:rPr>
              <a:t>is why </a:t>
            </a:r>
            <a:r>
              <a:rPr sz="2200" spc="-5" dirty="0">
                <a:latin typeface="Calibri"/>
                <a:cs typeface="Calibri"/>
              </a:rPr>
              <a:t>df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39 </a:t>
            </a:r>
            <a:r>
              <a:rPr sz="2200" spc="-5" dirty="0">
                <a:latin typeface="Calibri"/>
                <a:cs typeface="Calibri"/>
              </a:rPr>
              <a:t>for each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350">
              <a:latin typeface="Calibri"/>
              <a:cs typeface="Calibri"/>
            </a:endParaRPr>
          </a:p>
          <a:p>
            <a:pPr marL="12700" marR="5080" algn="just">
              <a:lnSpc>
                <a:spcPct val="101800"/>
              </a:lnSpc>
            </a:pPr>
            <a:r>
              <a:rPr sz="2200" dirty="0">
                <a:latin typeface="Calibri"/>
                <a:cs typeface="Calibri"/>
              </a:rPr>
              <a:t>Note: </a:t>
            </a:r>
            <a:r>
              <a:rPr sz="2200" spc="-5" dirty="0">
                <a:latin typeface="Courier New"/>
                <a:cs typeface="Courier New"/>
              </a:rPr>
              <a:t>emmeans()</a:t>
            </a:r>
            <a:r>
              <a:rPr sz="2200" spc="-78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yields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predicted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spc="-5" dirty="0">
                <a:latin typeface="Calibri"/>
                <a:cs typeface="Calibri"/>
              </a:rPr>
              <a:t>marginal means according </a:t>
            </a:r>
            <a:r>
              <a:rPr sz="2200" spc="-10" dirty="0">
                <a:latin typeface="Calibri"/>
                <a:cs typeface="Calibri"/>
              </a:rPr>
              <a:t>to the </a:t>
            </a:r>
            <a:r>
              <a:rPr sz="2200" dirty="0">
                <a:latin typeface="Calibri"/>
                <a:cs typeface="Calibri"/>
              </a:rPr>
              <a:t>model.  These </a:t>
            </a:r>
            <a:r>
              <a:rPr sz="2200" spc="-5" dirty="0">
                <a:latin typeface="Calibri"/>
                <a:cs typeface="Calibri"/>
              </a:rPr>
              <a:t>predicted means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necessarily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same as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individual group </a:t>
            </a:r>
            <a:r>
              <a:rPr sz="2200" dirty="0">
                <a:latin typeface="Calibri"/>
                <a:cs typeface="Calibri"/>
              </a:rPr>
              <a:t>means  when </a:t>
            </a:r>
            <a:r>
              <a:rPr sz="2200" spc="-5" dirty="0">
                <a:latin typeface="Calibri"/>
                <a:cs typeface="Calibri"/>
              </a:rPr>
              <a:t>there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multiple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factors.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the </a:t>
            </a: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b="0" spc="-935" dirty="0">
                <a:latin typeface="Courier New"/>
                <a:cs typeface="Courier New"/>
              </a:rPr>
              <a:t> </a:t>
            </a:r>
            <a:r>
              <a:rPr spc="-5" dirty="0"/>
              <a:t>coefficients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161999"/>
            <a:ext cx="7257415" cy="84264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200" dirty="0">
                <a:latin typeface="Courier New"/>
                <a:cs typeface="Courier New"/>
              </a:rPr>
              <a:t>z &lt;- </a:t>
            </a:r>
            <a:r>
              <a:rPr sz="2200" spc="-5" dirty="0">
                <a:latin typeface="Courier New"/>
                <a:cs typeface="Courier New"/>
              </a:rPr>
              <a:t>lm(stretching </a:t>
            </a:r>
            <a:r>
              <a:rPr sz="2200" dirty="0">
                <a:latin typeface="Courier New"/>
                <a:cs typeface="Courier New"/>
              </a:rPr>
              <a:t>~</a:t>
            </a:r>
            <a:r>
              <a:rPr sz="2200" spc="-5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treat)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2191385" algn="l"/>
              </a:tabLst>
            </a:pPr>
            <a:r>
              <a:rPr sz="2200" spc="-5" dirty="0">
                <a:latin typeface="Courier New"/>
                <a:cs typeface="Courier New"/>
              </a:rPr>
              <a:t>summary(z)	</a:t>
            </a:r>
            <a:r>
              <a:rPr sz="2200" dirty="0">
                <a:latin typeface="Courier New"/>
                <a:cs typeface="Courier New"/>
              </a:rPr>
              <a:t># </a:t>
            </a:r>
            <a:r>
              <a:rPr sz="2200" spc="-5" dirty="0">
                <a:latin typeface="Calibri"/>
                <a:cs typeface="Calibri"/>
              </a:rPr>
              <a:t>yields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following parameter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estimates: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56844" y="2479250"/>
          <a:ext cx="7903208" cy="14252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5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1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2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80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Estimate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2560" algn="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Std.</a:t>
                      </a:r>
                      <a:r>
                        <a:rPr sz="22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spc="-5" dirty="0">
                          <a:latin typeface="Calibri"/>
                          <a:cs typeface="Calibri"/>
                        </a:rPr>
                        <a:t>Error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ts val="2540"/>
                        </a:lnSpc>
                      </a:pP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spc="-1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b="1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Pr(&gt;|t|)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7429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37.194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5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20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5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5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8.06e-11***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-1.825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4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0.77741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49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treatcompan.inj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2384"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20.856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61290" algn="r">
                        <a:lnSpc>
                          <a:spcPts val="2540"/>
                        </a:lnSpc>
                      </a:pPr>
                      <a:r>
                        <a:rPr sz="2200" spc="5" dirty="0">
                          <a:latin typeface="Calibri"/>
                          <a:cs typeface="Calibri"/>
                        </a:rPr>
                        <a:t>6</a:t>
                      </a:r>
                      <a:r>
                        <a:rPr sz="2200" spc="-5" dirty="0"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latin typeface="Calibri"/>
                          <a:cs typeface="Calibri"/>
                        </a:rPr>
                        <a:t>5</a:t>
                      </a:r>
                      <a:r>
                        <a:rPr sz="2200" spc="5" dirty="0">
                          <a:latin typeface="Calibri"/>
                          <a:cs typeface="Calibri"/>
                        </a:rPr>
                        <a:t>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4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79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0.00289**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812028" y="3879596"/>
            <a:ext cx="3314700" cy="13762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408305" algn="ctr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|</a:t>
            </a:r>
          </a:p>
          <a:p>
            <a:pPr marL="12700" marR="5080" algn="ctr">
              <a:lnSpc>
                <a:spcPct val="101800"/>
              </a:lnSpc>
            </a:pPr>
            <a:r>
              <a:rPr sz="2200" i="1" dirty="0">
                <a:latin typeface="Calibri"/>
                <a:cs typeface="Calibri"/>
              </a:rPr>
              <a:t>P</a:t>
            </a:r>
            <a:r>
              <a:rPr sz="2200" dirty="0">
                <a:latin typeface="Calibri"/>
                <a:cs typeface="Calibri"/>
              </a:rPr>
              <a:t>-values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incorrect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except  for </a:t>
            </a:r>
            <a:r>
              <a:rPr lang="en-US" sz="2200" spc="-5" dirty="0">
                <a:latin typeface="Calibri"/>
                <a:cs typeface="Calibri"/>
              </a:rPr>
              <a:t>explicitly </a:t>
            </a:r>
            <a:r>
              <a:rPr sz="2200" spc="-5" dirty="0">
                <a:latin typeface="Calibri"/>
                <a:cs typeface="Calibri"/>
              </a:rPr>
              <a:t>planned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comparisons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the </a:t>
            </a: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b="0" spc="-935" dirty="0">
                <a:latin typeface="Courier New"/>
                <a:cs typeface="Courier New"/>
              </a:rPr>
              <a:t> </a:t>
            </a:r>
            <a:r>
              <a:rPr spc="-5" dirty="0"/>
              <a:t>coefficients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239885" cy="70358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60"/>
              </a:spcBef>
            </a:pPr>
            <a:r>
              <a:rPr sz="2200" spc="-5" dirty="0">
                <a:latin typeface="Calibri"/>
                <a:cs typeface="Calibri"/>
              </a:rPr>
              <a:t>Behind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scenes,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codes </a:t>
            </a:r>
            <a:r>
              <a:rPr sz="2200" dirty="0">
                <a:latin typeface="Calibri"/>
                <a:cs typeface="Calibri"/>
              </a:rPr>
              <a:t>the 3 </a:t>
            </a:r>
            <a:r>
              <a:rPr sz="2200" spc="-5" dirty="0">
                <a:latin typeface="Calibri"/>
                <a:cs typeface="Calibri"/>
              </a:rPr>
              <a:t>groups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categorical variable with indicator  </a:t>
            </a:r>
            <a:r>
              <a:rPr sz="2200" dirty="0">
                <a:latin typeface="Calibri"/>
                <a:cs typeface="Calibri"/>
              </a:rPr>
              <a:t>variables </a:t>
            </a:r>
            <a:r>
              <a:rPr sz="2200" spc="-5" dirty="0">
                <a:latin typeface="Calibri"/>
                <a:cs typeface="Calibri"/>
              </a:rPr>
              <a:t>that indicate </a:t>
            </a:r>
            <a:r>
              <a:rPr sz="2200" spc="-10" dirty="0">
                <a:latin typeface="Calibri"/>
                <a:cs typeface="Calibri"/>
              </a:rPr>
              <a:t>group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membership.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15466" y="2064984"/>
          <a:ext cx="8633459" cy="33466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94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91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4883">
                <a:tc>
                  <a:txBody>
                    <a:bodyPr/>
                    <a:lstStyle/>
                    <a:p>
                      <a:pPr marR="419100"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stretching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4800"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dummy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treatisolation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treat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companion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"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treat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compan.inj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64.4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46.7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05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38.9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65.6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R="41846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56.7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 marR="419100"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51.1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05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50.0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51.1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846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…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36.7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marR="419100" algn="ctr">
                        <a:lnSpc>
                          <a:spcPts val="160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81.1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05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05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05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marR="419100" algn="ctr">
                        <a:lnSpc>
                          <a:spcPts val="1614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66.7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614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614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 marR="419100" algn="ctr">
                        <a:lnSpc>
                          <a:spcPts val="159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66.7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05435" algn="ctr">
                        <a:lnSpc>
                          <a:spcPts val="159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ts val="1590"/>
                        </a:lnSpc>
                      </a:pPr>
                      <a:r>
                        <a:rPr sz="1600" b="1" dirty="0">
                          <a:solidFill>
                            <a:srgbClr val="80808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59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590"/>
                        </a:lnSpc>
                      </a:pPr>
                      <a:r>
                        <a:rPr sz="1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5328615"/>
            <a:ext cx="9243060" cy="11988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85"/>
              </a:spcBef>
            </a:pP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analyze,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leaves out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indicator representing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first</a:t>
            </a:r>
            <a:r>
              <a:rPr sz="2200" spc="-5" dirty="0">
                <a:latin typeface="Calibri"/>
                <a:cs typeface="Calibri"/>
              </a:rPr>
              <a:t> factor </a:t>
            </a:r>
            <a:r>
              <a:rPr sz="2200" dirty="0">
                <a:latin typeface="Calibri"/>
                <a:cs typeface="Calibri"/>
              </a:rPr>
              <a:t>level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avoid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particular form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redundancy </a:t>
            </a:r>
            <a:r>
              <a:rPr sz="2200" dirty="0">
                <a:latin typeface="Calibri"/>
                <a:cs typeface="Calibri"/>
              </a:rPr>
              <a:t>(a sum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three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columns exactly equals </a:t>
            </a:r>
            <a:r>
              <a:rPr sz="2200" dirty="0">
                <a:latin typeface="Calibri"/>
                <a:cs typeface="Calibri"/>
              </a:rPr>
              <a:t>the  fourth). </a:t>
            </a:r>
            <a:r>
              <a:rPr sz="2200" spc="-10" dirty="0">
                <a:latin typeface="Calibri"/>
                <a:cs typeface="Calibri"/>
              </a:rPr>
              <a:t>Use </a:t>
            </a:r>
            <a:r>
              <a:rPr sz="2200" spc="-10" dirty="0">
                <a:latin typeface="Courier New"/>
                <a:cs typeface="Courier New"/>
              </a:rPr>
              <a:t>model.matrix(z)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see </a:t>
            </a:r>
            <a:r>
              <a:rPr sz="2200" spc="-5" dirty="0">
                <a:latin typeface="Calibri"/>
                <a:cs typeface="Calibri"/>
              </a:rPr>
              <a:t>how indicators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coded.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019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Linear model for the indicator</a:t>
            </a:r>
            <a:r>
              <a:rPr spc="20" dirty="0"/>
              <a:t> </a:t>
            </a:r>
            <a:r>
              <a:rPr spc="-5" dirty="0"/>
              <a:t>variables</a:t>
            </a:r>
          </a:p>
        </p:txBody>
      </p:sp>
      <p:sp>
        <p:nvSpPr>
          <p:cNvPr id="3" name="object 3"/>
          <p:cNvSpPr/>
          <p:nvPr/>
        </p:nvSpPr>
        <p:spPr>
          <a:xfrm>
            <a:off x="661416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20823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584704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1464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98391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42432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306311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275319" y="1383791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4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1416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020823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4704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31464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898391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742432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6306311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75319" y="1606296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61416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020823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584704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31464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8391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742432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306311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5319" y="1831848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61416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020823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84704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331464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898391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42432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306311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275319" y="20574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661416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20823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2584704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331464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898391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42432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306311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275319" y="2279904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61416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020823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584704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331464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898391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742432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306311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8275319" y="25054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065530" y="2715330"/>
          <a:ext cx="8653143" cy="1839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7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15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4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66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8688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776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94665">
                        <a:lnSpc>
                          <a:spcPts val="18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residuals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402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488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2"/>
          <p:cNvSpPr/>
          <p:nvPr/>
        </p:nvSpPr>
        <p:spPr>
          <a:xfrm>
            <a:off x="661416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020823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584704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331464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898391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742432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306311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275319" y="27279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39">
                <a:moveTo>
                  <a:pt x="0" y="0"/>
                </a:moveTo>
                <a:lnTo>
                  <a:pt x="0" y="25603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61416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2020823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2584704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3331464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3898391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5742432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6306311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275319" y="2983992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661416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2020823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2584704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331464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898391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5742432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6306311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8275319" y="3206495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661416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20823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2584704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3331464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3898391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5742432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6306311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8275319" y="3432047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661416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2020823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2584704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3331464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3898391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5742432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6306311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8275319" y="3657600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3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661416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2020823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2584704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3331464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3898391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5742432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6306311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8275319" y="388010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2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661416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2020823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2584704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/>
          <p:nvPr/>
        </p:nvSpPr>
        <p:spPr>
          <a:xfrm>
            <a:off x="3331464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object 104"/>
          <p:cNvSpPr/>
          <p:nvPr/>
        </p:nvSpPr>
        <p:spPr>
          <a:xfrm>
            <a:off x="3898391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5742432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6306311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8275319" y="4105655"/>
            <a:ext cx="0" cy="222885"/>
          </a:xfrm>
          <a:custGeom>
            <a:avLst/>
            <a:gdLst/>
            <a:ahLst/>
            <a:cxnLst/>
            <a:rect l="l" t="t" r="r" b="b"/>
            <a:pathLst>
              <a:path h="222885">
                <a:moveTo>
                  <a:pt x="0" y="0"/>
                </a:moveTo>
                <a:lnTo>
                  <a:pt x="0" y="222504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8" name="object 108"/>
          <p:cNvGraphicFramePr>
            <a:graphicFrameLocks noGrp="1"/>
          </p:cNvGraphicFramePr>
          <p:nvPr/>
        </p:nvGraphicFramePr>
        <p:xfrm>
          <a:off x="661416" y="1181064"/>
          <a:ext cx="7614282" cy="3414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6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0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638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9691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3359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stretching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dummy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treat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companion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treat</a:t>
                      </a:r>
                      <a:r>
                        <a:rPr sz="1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compan.inj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64.4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46.7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4027"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38.9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1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298">
                <a:tc>
                  <a:txBody>
                    <a:bodyPr/>
                    <a:lstStyle/>
                    <a:p>
                      <a:pPr algn="ctr">
                        <a:lnSpc>
                          <a:spcPts val="153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65.6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35609" marR="427990" indent="635" algn="ctr">
                        <a:lnSpc>
                          <a:spcPts val="175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…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56.7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60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1785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9111">
                <a:tc gridSpan="2">
                  <a:txBody>
                    <a:bodyPr/>
                    <a:lstStyle/>
                    <a:p>
                      <a:pPr marL="435609">
                        <a:lnSpc>
                          <a:spcPts val="1830"/>
                        </a:lnSpc>
                        <a:tabLst>
                          <a:tab pos="142621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51.1	</a:t>
                      </a:r>
                      <a:r>
                        <a:rPr sz="2400" baseline="-6944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400" spc="-112" baseline="-694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50" i="1" spc="-30" baseline="-653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1425" spc="-30" baseline="-20467" dirty="0">
                          <a:latin typeface="Courier New"/>
                          <a:cs typeface="Courier New"/>
                        </a:rPr>
                        <a:t>0</a:t>
                      </a:r>
                      <a:endParaRPr sz="1425" baseline="-20467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5"/>
                        </a:spcBef>
                        <a:tabLst>
                          <a:tab pos="816610" algn="l"/>
                        </a:tabLst>
                      </a:pPr>
                      <a:r>
                        <a:rPr sz="2400" baseline="6944" dirty="0"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i="1" spc="-20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1425" spc="-30" baseline="-8771" dirty="0">
                          <a:latin typeface="Courier New"/>
                          <a:cs typeface="Courier New"/>
                        </a:rPr>
                        <a:t>1</a:t>
                      </a:r>
                      <a:endParaRPr sz="1425" baseline="-8771">
                        <a:latin typeface="Courier New"/>
                        <a:cs typeface="Courier New"/>
                      </a:endParaRPr>
                    </a:p>
                  </a:txBody>
                  <a:tcPr marL="0" marR="0" marT="63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5244" algn="ctr">
                        <a:lnSpc>
                          <a:spcPts val="1830"/>
                        </a:lnSpc>
                        <a:tabLst>
                          <a:tab pos="1050925" algn="l"/>
                          <a:tab pos="2471420" algn="l"/>
                        </a:tabLst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2400" baseline="-6944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2400" spc="-15" baseline="-694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50" i="1" spc="-30" baseline="-6535" dirty="0">
                          <a:latin typeface="Symbol"/>
                          <a:cs typeface="Symbol"/>
                        </a:rPr>
                        <a:t></a:t>
                      </a:r>
                      <a:r>
                        <a:rPr sz="1425" spc="-30" baseline="-20467" dirty="0">
                          <a:latin typeface="Courier New"/>
                          <a:cs typeface="Courier New"/>
                        </a:rPr>
                        <a:t>2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61593">
                <a:tc gridSpan="2">
                  <a:txBody>
                    <a:bodyPr/>
                    <a:lstStyle/>
                    <a:p>
                      <a:pPr marR="556260" algn="ctr">
                        <a:lnSpc>
                          <a:spcPts val="155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50.0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6260" algn="ctr">
                        <a:lnSpc>
                          <a:spcPts val="1775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51.1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435609" marR="991869" indent="635" algn="ctr">
                        <a:lnSpc>
                          <a:spcPts val="1750"/>
                        </a:lnSpc>
                        <a:spcBef>
                          <a:spcPts val="125"/>
                        </a:spcBef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…  </a:t>
                      </a:r>
                      <a:r>
                        <a:rPr sz="1600" spc="-5" dirty="0">
                          <a:latin typeface="Courier New"/>
                          <a:cs typeface="Courier New"/>
                        </a:rPr>
                        <a:t>36.7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6260" algn="ctr">
                        <a:lnSpc>
                          <a:spcPts val="166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81.1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6260" algn="ctr">
                        <a:lnSpc>
                          <a:spcPts val="1764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6260" algn="ctr">
                        <a:lnSpc>
                          <a:spcPts val="1810"/>
                        </a:lnSpc>
                      </a:pPr>
                      <a:r>
                        <a:rPr sz="1600" spc="-5" dirty="0">
                          <a:latin typeface="Courier New"/>
                          <a:cs typeface="Courier New"/>
                        </a:rPr>
                        <a:t>66.7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10515">
                        <a:lnSpc>
                          <a:spcPts val="15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0515">
                        <a:lnSpc>
                          <a:spcPts val="18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L="310515">
                        <a:lnSpc>
                          <a:spcPts val="185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0515">
                        <a:lnSpc>
                          <a:spcPts val="176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0515">
                        <a:lnSpc>
                          <a:spcPts val="1764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10515">
                        <a:lnSpc>
                          <a:spcPts val="1810"/>
                        </a:lnSpc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3">
                  <a:txBody>
                    <a:bodyPr/>
                    <a:lstStyle/>
                    <a:p>
                      <a:pPr marR="55244" algn="ctr">
                        <a:lnSpc>
                          <a:spcPts val="1550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244" algn="ctr">
                        <a:lnSpc>
                          <a:spcPts val="1850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	</a:t>
                      </a:r>
                      <a:r>
                        <a:rPr sz="1600" dirty="0">
                          <a:latin typeface="Courier New"/>
                          <a:cs typeface="Courier New"/>
                        </a:rPr>
                        <a:t>0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350">
                        <a:latin typeface="Times New Roman"/>
                        <a:cs typeface="Times New Roman"/>
                      </a:endParaRPr>
                    </a:p>
                    <a:p>
                      <a:pPr marR="55244" algn="ctr">
                        <a:lnSpc>
                          <a:spcPts val="1850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244" algn="ctr">
                        <a:lnSpc>
                          <a:spcPts val="1764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244" algn="ctr">
                        <a:lnSpc>
                          <a:spcPts val="1764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R="55244" algn="ctr">
                        <a:lnSpc>
                          <a:spcPts val="1810"/>
                        </a:lnSpc>
                        <a:tabLst>
                          <a:tab pos="2471420" algn="l"/>
                        </a:tabLst>
                      </a:pPr>
                      <a:r>
                        <a:rPr sz="1600" dirty="0">
                          <a:latin typeface="Courier New"/>
                          <a:cs typeface="Courier New"/>
                        </a:rPr>
                        <a:t>0	</a:t>
                      </a:r>
                      <a:r>
                        <a:rPr sz="160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9" name="object 109"/>
          <p:cNvSpPr/>
          <p:nvPr/>
        </p:nvSpPr>
        <p:spPr>
          <a:xfrm>
            <a:off x="661416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020823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584704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3331464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3898391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5742432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6306311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8275319" y="4328159"/>
            <a:ext cx="0" cy="226060"/>
          </a:xfrm>
          <a:custGeom>
            <a:avLst/>
            <a:gdLst/>
            <a:ahLst/>
            <a:cxnLst/>
            <a:rect l="l" t="t" r="r" b="b"/>
            <a:pathLst>
              <a:path h="226060">
                <a:moveTo>
                  <a:pt x="0" y="0"/>
                </a:moveTo>
                <a:lnTo>
                  <a:pt x="0" y="225551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 txBox="1"/>
          <p:nvPr/>
        </p:nvSpPr>
        <p:spPr>
          <a:xfrm>
            <a:off x="693419" y="4838290"/>
            <a:ext cx="4526915" cy="113538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38100" marR="30480" algn="just">
              <a:lnSpc>
                <a:spcPct val="115700"/>
              </a:lnSpc>
              <a:spcBef>
                <a:spcPts val="85"/>
              </a:spcBef>
            </a:pPr>
            <a:r>
              <a:rPr sz="2000" spc="-5" dirty="0">
                <a:latin typeface="Calibri"/>
                <a:cs typeface="Calibri"/>
              </a:rPr>
              <a:t>stretching = </a:t>
            </a:r>
            <a:r>
              <a:rPr sz="2100" i="1" spc="-20" dirty="0">
                <a:latin typeface="Symbol"/>
                <a:cs typeface="Symbol"/>
              </a:rPr>
              <a:t></a:t>
            </a:r>
            <a:r>
              <a:rPr sz="1950" spc="-30" baseline="-8547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(1)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+ </a:t>
            </a:r>
            <a:r>
              <a:rPr sz="2100" i="1" spc="-15" dirty="0">
                <a:solidFill>
                  <a:srgbClr val="808080"/>
                </a:solidFill>
                <a:latin typeface="Symbol"/>
                <a:cs typeface="Symbol"/>
              </a:rPr>
              <a:t></a:t>
            </a:r>
            <a:r>
              <a:rPr sz="1950" spc="-22" baseline="-8547" dirty="0">
                <a:solidFill>
                  <a:srgbClr val="80808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808080"/>
                </a:solidFill>
                <a:latin typeface="Calibri"/>
                <a:cs typeface="Calibri"/>
              </a:rPr>
              <a:t>(0)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+ </a:t>
            </a:r>
            <a:r>
              <a:rPr sz="2100" i="1" spc="-15" dirty="0">
                <a:solidFill>
                  <a:srgbClr val="808080"/>
                </a:solidFill>
                <a:latin typeface="Symbol"/>
                <a:cs typeface="Symbol"/>
              </a:rPr>
              <a:t></a:t>
            </a:r>
            <a:r>
              <a:rPr sz="1950" spc="-22" baseline="-8547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r>
              <a:rPr sz="2000" spc="-15" dirty="0">
                <a:solidFill>
                  <a:srgbClr val="808080"/>
                </a:solidFill>
                <a:latin typeface="Calibri"/>
                <a:cs typeface="Calibri"/>
              </a:rPr>
              <a:t>(0) </a:t>
            </a:r>
            <a:r>
              <a:rPr sz="2000" spc="-5" dirty="0">
                <a:latin typeface="Calibri"/>
                <a:cs typeface="Calibri"/>
              </a:rPr>
              <a:t>+ residual  stretching = </a:t>
            </a:r>
            <a:r>
              <a:rPr sz="2100" i="1" spc="-20" dirty="0">
                <a:latin typeface="Symbol"/>
                <a:cs typeface="Symbol"/>
              </a:rPr>
              <a:t></a:t>
            </a:r>
            <a:r>
              <a:rPr sz="1950" spc="-30" baseline="-8547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(1) </a:t>
            </a:r>
            <a:r>
              <a:rPr sz="2000" spc="-5" dirty="0">
                <a:latin typeface="Calibri"/>
                <a:cs typeface="Calibri"/>
              </a:rPr>
              <a:t>+ </a:t>
            </a:r>
            <a:r>
              <a:rPr sz="2100" i="1" spc="-15" dirty="0">
                <a:latin typeface="Symbol"/>
                <a:cs typeface="Symbol"/>
              </a:rPr>
              <a:t></a:t>
            </a:r>
            <a:r>
              <a:rPr sz="1950" spc="-22" baseline="-8547" dirty="0"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+ </a:t>
            </a:r>
            <a:r>
              <a:rPr sz="2100" i="1" spc="-15" dirty="0">
                <a:solidFill>
                  <a:srgbClr val="808080"/>
                </a:solidFill>
                <a:latin typeface="Symbol"/>
                <a:cs typeface="Symbol"/>
              </a:rPr>
              <a:t></a:t>
            </a:r>
            <a:r>
              <a:rPr sz="1950" spc="-22" baseline="-8547" dirty="0">
                <a:solidFill>
                  <a:srgbClr val="808080"/>
                </a:solidFill>
                <a:latin typeface="Calibri"/>
                <a:cs typeface="Calibri"/>
              </a:rPr>
              <a:t>2</a:t>
            </a:r>
            <a:r>
              <a:rPr sz="2000" spc="-15" dirty="0">
                <a:solidFill>
                  <a:srgbClr val="808080"/>
                </a:solidFill>
                <a:latin typeface="Calibri"/>
                <a:cs typeface="Calibri"/>
              </a:rPr>
              <a:t>(0) </a:t>
            </a:r>
            <a:r>
              <a:rPr sz="2000" spc="-5" dirty="0">
                <a:latin typeface="Calibri"/>
                <a:cs typeface="Calibri"/>
              </a:rPr>
              <a:t>+ residual  stretching = </a:t>
            </a:r>
            <a:r>
              <a:rPr sz="2100" i="1" spc="-20" dirty="0">
                <a:latin typeface="Symbol"/>
                <a:cs typeface="Symbol"/>
              </a:rPr>
              <a:t></a:t>
            </a:r>
            <a:r>
              <a:rPr sz="1950" spc="-30" baseline="-8547" dirty="0">
                <a:latin typeface="Calibri"/>
                <a:cs typeface="Calibri"/>
              </a:rPr>
              <a:t>0</a:t>
            </a:r>
            <a:r>
              <a:rPr sz="2000" spc="-20" dirty="0">
                <a:latin typeface="Calibri"/>
                <a:cs typeface="Calibri"/>
              </a:rPr>
              <a:t>(1) </a:t>
            </a:r>
            <a:r>
              <a:rPr sz="2000" spc="-5" dirty="0">
                <a:solidFill>
                  <a:srgbClr val="808080"/>
                </a:solidFill>
                <a:latin typeface="Calibri"/>
                <a:cs typeface="Calibri"/>
              </a:rPr>
              <a:t>+ </a:t>
            </a:r>
            <a:r>
              <a:rPr sz="2100" i="1" spc="-15" dirty="0">
                <a:solidFill>
                  <a:srgbClr val="808080"/>
                </a:solidFill>
                <a:latin typeface="Symbol"/>
                <a:cs typeface="Symbol"/>
              </a:rPr>
              <a:t></a:t>
            </a:r>
            <a:r>
              <a:rPr sz="1950" spc="-22" baseline="-8547" dirty="0">
                <a:solidFill>
                  <a:srgbClr val="80808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solidFill>
                  <a:srgbClr val="808080"/>
                </a:solidFill>
                <a:latin typeface="Calibri"/>
                <a:cs typeface="Calibri"/>
              </a:rPr>
              <a:t>(0) </a:t>
            </a:r>
            <a:r>
              <a:rPr sz="2000" spc="-5" dirty="0">
                <a:latin typeface="Calibri"/>
                <a:cs typeface="Calibri"/>
              </a:rPr>
              <a:t>+ </a:t>
            </a:r>
            <a:r>
              <a:rPr sz="2100" i="1" spc="-15" dirty="0">
                <a:latin typeface="Symbol"/>
                <a:cs typeface="Symbol"/>
              </a:rPr>
              <a:t></a:t>
            </a:r>
            <a:r>
              <a:rPr sz="1950" spc="-22" baseline="-8547" dirty="0">
                <a:latin typeface="Calibri"/>
                <a:cs typeface="Calibri"/>
              </a:rPr>
              <a:t>2</a:t>
            </a:r>
            <a:r>
              <a:rPr sz="2000" spc="-15" dirty="0">
                <a:latin typeface="Calibri"/>
                <a:cs typeface="Calibri"/>
              </a:rPr>
              <a:t>(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1</a:t>
            </a:r>
            <a:r>
              <a:rPr sz="2000" spc="-15" dirty="0">
                <a:latin typeface="Calibri"/>
                <a:cs typeface="Calibri"/>
              </a:rPr>
              <a:t>) </a:t>
            </a:r>
            <a:r>
              <a:rPr sz="2000" spc="-5" dirty="0">
                <a:latin typeface="Calibri"/>
                <a:cs typeface="Calibri"/>
              </a:rPr>
              <a:t>+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residual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8" name="object 118"/>
          <p:cNvSpPr txBox="1"/>
          <p:nvPr/>
        </p:nvSpPr>
        <p:spPr>
          <a:xfrm>
            <a:off x="5400547" y="4835449"/>
            <a:ext cx="3598545" cy="11353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90"/>
              </a:spcBef>
            </a:pPr>
            <a:r>
              <a:rPr sz="2000" spc="-5" dirty="0">
                <a:latin typeface="Calibri"/>
                <a:cs typeface="Calibri"/>
              </a:rPr>
              <a:t>(subjects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isolation </a:t>
            </a:r>
            <a:r>
              <a:rPr sz="2000" spc="-10" dirty="0">
                <a:latin typeface="Calibri"/>
                <a:cs typeface="Calibri"/>
              </a:rPr>
              <a:t>treatment)  </a:t>
            </a:r>
            <a:r>
              <a:rPr sz="2000" spc="-5" dirty="0">
                <a:latin typeface="Calibri"/>
                <a:cs typeface="Calibri"/>
              </a:rPr>
              <a:t>(subjects </a:t>
            </a:r>
            <a:r>
              <a:rPr sz="2000" spc="-10" dirty="0">
                <a:latin typeface="Calibri"/>
                <a:cs typeface="Calibri"/>
              </a:rPr>
              <a:t>in companion treatment)  </a:t>
            </a:r>
            <a:r>
              <a:rPr sz="2000" spc="-5" dirty="0">
                <a:latin typeface="Calibri"/>
                <a:cs typeface="Calibri"/>
              </a:rPr>
              <a:t>(subjects </a:t>
            </a:r>
            <a:r>
              <a:rPr sz="2000" spc="-10" dirty="0">
                <a:latin typeface="Calibri"/>
                <a:cs typeface="Calibri"/>
              </a:rPr>
              <a:t>in compan.inj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treatment)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239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the </a:t>
            </a: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b="0" spc="-935" dirty="0">
                <a:latin typeface="Courier New"/>
                <a:cs typeface="Courier New"/>
              </a:rPr>
              <a:t> </a:t>
            </a:r>
            <a:r>
              <a:rPr spc="-5" dirty="0"/>
              <a:t>coefficients </a:t>
            </a:r>
            <a:r>
              <a:rPr spc="-10" dirty="0"/>
              <a:t>mean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538607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In other </a:t>
            </a:r>
            <a:r>
              <a:rPr sz="2200" spc="-5" dirty="0">
                <a:latin typeface="Calibri"/>
                <a:cs typeface="Calibri"/>
              </a:rPr>
              <a:t>words,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being fitted </a:t>
            </a:r>
            <a:r>
              <a:rPr sz="2200" spc="-10" dirty="0">
                <a:latin typeface="Calibri"/>
                <a:cs typeface="Calibri"/>
              </a:rPr>
              <a:t>is: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3419" y="2117341"/>
            <a:ext cx="1729739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latin typeface="Calibri"/>
                <a:cs typeface="Calibri"/>
              </a:rPr>
              <a:t>stretching =</a:t>
            </a:r>
            <a:r>
              <a:rPr sz="2200" spc="-100" dirty="0">
                <a:latin typeface="Calibri"/>
                <a:cs typeface="Calibri"/>
              </a:rPr>
              <a:t>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</a:t>
            </a:r>
            <a:endParaRPr sz="2100" baseline="-793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40811" y="2133092"/>
            <a:ext cx="4432935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283335" algn="l"/>
              </a:tabLst>
            </a:pPr>
            <a:r>
              <a:rPr sz="2200" dirty="0">
                <a:latin typeface="Calibri"/>
                <a:cs typeface="Calibri"/>
              </a:rPr>
              <a:t>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residual	</a:t>
            </a:r>
            <a:r>
              <a:rPr sz="2200" spc="-5" dirty="0">
                <a:latin typeface="Calibri"/>
                <a:cs typeface="Calibri"/>
              </a:rPr>
              <a:t>(subjects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isolation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3419" y="2473957"/>
            <a:ext cx="703707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557904" algn="l"/>
              </a:tabLst>
            </a:pPr>
            <a:r>
              <a:rPr sz="2200" dirty="0">
                <a:latin typeface="Calibri"/>
                <a:cs typeface="Calibri"/>
              </a:rPr>
              <a:t>stretching 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</a:t>
            </a:r>
            <a:r>
              <a:rPr sz="2100" spc="-209" baseline="-79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residual	(subjects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companion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3419" y="2827525"/>
            <a:ext cx="338709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latin typeface="Calibri"/>
                <a:cs typeface="Calibri"/>
              </a:rPr>
              <a:t>stretching 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residual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9259" y="2843275"/>
            <a:ext cx="345694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(subjects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b="1" spc="-5" dirty="0">
                <a:latin typeface="Calibri"/>
                <a:cs typeface="Calibri"/>
              </a:rPr>
              <a:t>compan.inj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group)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0719" y="3526028"/>
            <a:ext cx="9178925" cy="28371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Stare </a:t>
            </a:r>
            <a:r>
              <a:rPr sz="220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this long enough </a:t>
            </a:r>
            <a:r>
              <a:rPr sz="2200" spc="-10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you’ll </a:t>
            </a:r>
            <a:r>
              <a:rPr sz="2200" spc="-5" dirty="0">
                <a:latin typeface="Calibri"/>
                <a:cs typeface="Calibri"/>
              </a:rPr>
              <a:t>realize</a:t>
            </a:r>
            <a:r>
              <a:rPr sz="2200" dirty="0">
                <a:latin typeface="Calibri"/>
                <a:cs typeface="Calibri"/>
              </a:rPr>
              <a:t> that: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mean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isolated (control)</a:t>
            </a:r>
            <a:r>
              <a:rPr sz="2200" spc="-1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</a:t>
            </a: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55"/>
              </a:spcBef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1 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dirty="0">
                <a:latin typeface="Calibri"/>
                <a:cs typeface="Calibri"/>
              </a:rPr>
              <a:t>companion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control</a:t>
            </a:r>
            <a:r>
              <a:rPr sz="2200" spc="-1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1035"/>
              </a:spcBef>
            </a:pP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2  </a:t>
            </a:r>
            <a:r>
              <a:rPr sz="2200" dirty="0">
                <a:latin typeface="Calibri"/>
                <a:cs typeface="Calibri"/>
              </a:rPr>
              <a:t>is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compan.inj and </a:t>
            </a:r>
            <a:r>
              <a:rPr sz="2200" dirty="0">
                <a:latin typeface="Calibri"/>
                <a:cs typeface="Calibri"/>
              </a:rPr>
              <a:t>control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50800" marR="43180">
              <a:lnSpc>
                <a:spcPct val="101800"/>
              </a:lnSpc>
              <a:spcBef>
                <a:spcPts val="985"/>
              </a:spcBef>
            </a:pPr>
            <a:r>
              <a:rPr sz="2200" dirty="0">
                <a:latin typeface="Calibri"/>
                <a:cs typeface="Calibri"/>
              </a:rPr>
              <a:t>(Other codings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possible, </a:t>
            </a:r>
            <a:r>
              <a:rPr sz="2200" dirty="0">
                <a:latin typeface="Calibri"/>
                <a:cs typeface="Calibri"/>
              </a:rPr>
              <a:t>in which </a:t>
            </a:r>
            <a:r>
              <a:rPr sz="2200" spc="-5" dirty="0">
                <a:latin typeface="Calibri"/>
                <a:cs typeface="Calibri"/>
              </a:rPr>
              <a:t>case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interpretations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parameters  </a:t>
            </a:r>
            <a:r>
              <a:rPr sz="2200" dirty="0">
                <a:latin typeface="Calibri"/>
                <a:cs typeface="Calibri"/>
              </a:rPr>
              <a:t>will </a:t>
            </a:r>
            <a:r>
              <a:rPr sz="2200" spc="-5" dirty="0">
                <a:latin typeface="Calibri"/>
                <a:cs typeface="Calibri"/>
              </a:rPr>
              <a:t>change. Read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fine print. </a:t>
            </a:r>
            <a:r>
              <a:rPr sz="2200" dirty="0">
                <a:latin typeface="Calibri"/>
                <a:cs typeface="Calibri"/>
              </a:rPr>
              <a:t>R’s </a:t>
            </a:r>
            <a:r>
              <a:rPr sz="2200" spc="-10" dirty="0">
                <a:latin typeface="Calibri"/>
                <a:cs typeface="Calibri"/>
              </a:rPr>
              <a:t>0/1 </a:t>
            </a:r>
            <a:r>
              <a:rPr sz="2200" spc="-5" dirty="0">
                <a:latin typeface="Calibri"/>
                <a:cs typeface="Calibri"/>
              </a:rPr>
              <a:t>scheme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relatively</a:t>
            </a:r>
            <a:r>
              <a:rPr sz="2200" spc="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straightforward.)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35300" y="3976821"/>
            <a:ext cx="3702050" cy="33142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 </a:t>
            </a:r>
            <a:r>
              <a:rPr spc="-5" dirty="0"/>
              <a:t>the </a:t>
            </a: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b="0" spc="-935" dirty="0">
                <a:latin typeface="Courier New"/>
                <a:cs typeface="Courier New"/>
              </a:rPr>
              <a:t> </a:t>
            </a:r>
            <a:r>
              <a:rPr spc="-5" dirty="0"/>
              <a:t>coefficients </a:t>
            </a:r>
            <a:r>
              <a:rPr spc="-10" dirty="0"/>
              <a:t>mean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06119" y="1075436"/>
            <a:ext cx="7740015" cy="1045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estimates the </a:t>
            </a:r>
            <a:r>
              <a:rPr sz="22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mean</a:t>
            </a:r>
            <a:r>
              <a:rPr sz="2200" spc="5" dirty="0">
                <a:latin typeface="Calibri"/>
                <a:cs typeface="Calibri"/>
              </a:rPr>
              <a:t> of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isolated (control)</a:t>
            </a:r>
            <a:r>
              <a:rPr sz="2200" spc="-2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group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50"/>
              </a:spcBef>
            </a:pP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1  </a:t>
            </a:r>
            <a:r>
              <a:rPr sz="2200" dirty="0">
                <a:latin typeface="Calibri"/>
                <a:cs typeface="Calibri"/>
              </a:rPr>
              <a:t>estimates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r>
              <a:rPr sz="2200" spc="-5" dirty="0">
                <a:latin typeface="Calibri"/>
                <a:cs typeface="Calibri"/>
              </a:rPr>
              <a:t> between companion and control</a:t>
            </a:r>
            <a:r>
              <a:rPr sz="2200" spc="-1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2200" i="1" spc="5" dirty="0">
                <a:latin typeface="Calibri"/>
                <a:cs typeface="Calibri"/>
              </a:rPr>
              <a:t>b</a:t>
            </a:r>
            <a:r>
              <a:rPr sz="2100" spc="7" baseline="-7936" dirty="0">
                <a:latin typeface="Calibri"/>
                <a:cs typeface="Calibri"/>
              </a:rPr>
              <a:t>2  </a:t>
            </a:r>
            <a:r>
              <a:rPr sz="2200" dirty="0">
                <a:latin typeface="Calibri"/>
                <a:cs typeface="Calibri"/>
              </a:rPr>
              <a:t>estimates the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difference</a:t>
            </a:r>
            <a:r>
              <a:rPr sz="2200" spc="-5" dirty="0">
                <a:latin typeface="Calibri"/>
                <a:cs typeface="Calibri"/>
              </a:rPr>
              <a:t> between compan.inj and control</a:t>
            </a:r>
            <a:r>
              <a:rPr sz="2200" spc="-1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656844" y="2439626"/>
          <a:ext cx="7906382" cy="14282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6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7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31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92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62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0" algn="ctr">
                        <a:lnSpc>
                          <a:spcPts val="2540"/>
                        </a:lnSpc>
                      </a:pPr>
                      <a:r>
                        <a:rPr sz="2200" b="1" dirty="0">
                          <a:latin typeface="Calibri"/>
                          <a:cs typeface="Calibri"/>
                        </a:rPr>
                        <a:t>Estimate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3515">
                        <a:lnSpc>
                          <a:spcPts val="2540"/>
                        </a:lnSpc>
                      </a:pPr>
                      <a:r>
                        <a:rPr sz="2200" b="1" spc="-5" dirty="0">
                          <a:latin typeface="Calibri"/>
                          <a:cs typeface="Calibri"/>
                        </a:rPr>
                        <a:t>Std. Error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92405" algn="r">
                        <a:lnSpc>
                          <a:spcPts val="2540"/>
                        </a:lnSpc>
                      </a:pP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i="1" spc="-1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Pr(&gt;|</a:t>
                      </a:r>
                      <a:r>
                        <a:rPr sz="2200" b="1" i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sz="2200" b="1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|)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066">
                <a:tc>
                  <a:txBody>
                    <a:bodyPr/>
                    <a:lstStyle/>
                    <a:p>
                      <a:pPr marL="7429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(Intercept)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55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37.194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ts val="255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4.220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5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5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8.06e-11***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75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treatcompanion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algn="ctr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-1.825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6.411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60655" algn="r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2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8</a:t>
                      </a: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0.77741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7597">
                <a:tc>
                  <a:txBody>
                    <a:bodyPr/>
                    <a:lstStyle/>
                    <a:p>
                      <a:pPr marL="74295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treatcompan.inj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3495" algn="ctr">
                        <a:lnSpc>
                          <a:spcPts val="254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20.856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18795">
                        <a:lnSpc>
                          <a:spcPts val="254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6.560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59385" algn="r">
                        <a:lnSpc>
                          <a:spcPts val="2540"/>
                        </a:lnSpc>
                      </a:pP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3</a:t>
                      </a: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.</a:t>
                      </a:r>
                      <a:r>
                        <a:rPr sz="2200" spc="-20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1</a:t>
                      </a:r>
                      <a:r>
                        <a:rPr sz="2200" spc="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79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ts val="2540"/>
                        </a:lnSpc>
                      </a:pPr>
                      <a:r>
                        <a:rPr sz="2200" spc="-5" dirty="0">
                          <a:solidFill>
                            <a:srgbClr val="BFBFBF"/>
                          </a:solidFill>
                          <a:latin typeface="Calibri"/>
                          <a:cs typeface="Calibri"/>
                        </a:rPr>
                        <a:t>0.00289**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9370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How </a:t>
            </a:r>
            <a:r>
              <a:rPr spc="-10" dirty="0"/>
              <a:t>does </a:t>
            </a: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880" dirty="0">
                <a:latin typeface="Courier New"/>
                <a:cs typeface="Courier New"/>
              </a:rPr>
              <a:t> </a:t>
            </a:r>
            <a:r>
              <a:rPr spc="-5" dirty="0"/>
              <a:t>test </a:t>
            </a:r>
            <a:r>
              <a:rPr dirty="0"/>
              <a:t>a term having more </a:t>
            </a:r>
            <a:r>
              <a:rPr spc="-10" dirty="0"/>
              <a:t>than </a:t>
            </a:r>
            <a:r>
              <a:rPr dirty="0"/>
              <a:t>one </a:t>
            </a:r>
            <a:r>
              <a:rPr spc="-5" dirty="0"/>
              <a:t>indicator </a:t>
            </a:r>
            <a:r>
              <a:rPr spc="-10" dirty="0"/>
              <a:t>variable?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58316"/>
            <a:ext cx="9212580" cy="1383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To test a </a:t>
            </a:r>
            <a:r>
              <a:rPr sz="2200" spc="-5" dirty="0">
                <a:latin typeface="Calibri"/>
                <a:cs typeface="Calibri"/>
              </a:rPr>
              <a:t>factor/term,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i="1" spc="-5" dirty="0">
                <a:latin typeface="Calibri"/>
                <a:cs typeface="Calibri"/>
              </a:rPr>
              <a:t>reduced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5" dirty="0">
                <a:latin typeface="Calibri"/>
                <a:cs typeface="Calibri"/>
              </a:rPr>
              <a:t>drops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all</a:t>
            </a:r>
            <a:r>
              <a:rPr sz="2200" spc="-5" dirty="0">
                <a:latin typeface="Calibri"/>
                <a:cs typeface="Calibri"/>
              </a:rPr>
              <a:t> columns coding </a:t>
            </a: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factor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200">
              <a:latin typeface="Calibri"/>
              <a:cs typeface="Calibri"/>
            </a:endParaRPr>
          </a:p>
          <a:p>
            <a:pPr marL="12700" marR="13335">
              <a:lnSpc>
                <a:spcPct val="100899"/>
              </a:lnSpc>
              <a:spcBef>
                <a:spcPts val="5"/>
              </a:spcBef>
            </a:pP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this example,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three levels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treatment </a:t>
            </a:r>
            <a:r>
              <a:rPr sz="2200" dirty="0">
                <a:latin typeface="Calibri"/>
                <a:cs typeface="Calibri"/>
              </a:rPr>
              <a:t>are coded </a:t>
            </a:r>
            <a:r>
              <a:rPr sz="2200" spc="-5" dirty="0">
                <a:latin typeface="Calibri"/>
                <a:cs typeface="Calibri"/>
              </a:rPr>
              <a:t>by </a:t>
            </a:r>
            <a:r>
              <a:rPr sz="2200" spc="-10" dirty="0">
                <a:latin typeface="Calibri"/>
                <a:cs typeface="Calibri"/>
              </a:rPr>
              <a:t>two </a:t>
            </a:r>
            <a:r>
              <a:rPr sz="2200" spc="-5" dirty="0">
                <a:latin typeface="Calibri"/>
                <a:cs typeface="Calibri"/>
              </a:rPr>
              <a:t>dummy indicator  </a:t>
            </a:r>
            <a:r>
              <a:rPr sz="2200" dirty="0">
                <a:latin typeface="Calibri"/>
                <a:cs typeface="Calibri"/>
              </a:rPr>
              <a:t>variables, both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dirty="0">
                <a:latin typeface="Calibri"/>
                <a:cs typeface="Calibri"/>
              </a:rPr>
              <a:t>dropped in the </a:t>
            </a:r>
            <a:r>
              <a:rPr sz="2200" i="1" dirty="0">
                <a:latin typeface="Calibri"/>
                <a:cs typeface="Calibri"/>
              </a:rPr>
              <a:t>reduced</a:t>
            </a:r>
            <a:r>
              <a:rPr sz="2200" i="1" spc="-1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3015864"/>
          <a:ext cx="9252584" cy="7345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6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3775">
                <a:tc>
                  <a:txBody>
                    <a:bodyPr/>
                    <a:lstStyle/>
                    <a:p>
                      <a:pPr marL="31750">
                        <a:lnSpc>
                          <a:spcPts val="16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z0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&lt;-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lm(percent.stretching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~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z1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&lt;-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lm(percent.stretching 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~</a:t>
                      </a:r>
                      <a:r>
                        <a:rPr sz="180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treatment)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ts val="207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#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63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reduced model (1</a:t>
                      </a:r>
                      <a:r>
                        <a:rPr sz="18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column)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7945">
                        <a:lnSpc>
                          <a:spcPts val="207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full model (3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columns)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791">
                <a:tc>
                  <a:txBody>
                    <a:bodyPr/>
                    <a:lstStyle/>
                    <a:p>
                      <a:pPr marL="31750">
                        <a:lnSpc>
                          <a:spcPts val="1795"/>
                        </a:lnSpc>
                      </a:pPr>
                      <a:r>
                        <a:rPr sz="1800" spc="-5" dirty="0">
                          <a:latin typeface="Courier New"/>
                          <a:cs typeface="Courier New"/>
                        </a:rPr>
                        <a:t>anova(z0,z1)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3897884" y="4062476"/>
            <a:ext cx="161290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414655" algn="l"/>
              </a:tabLst>
            </a:pPr>
            <a:r>
              <a:rPr sz="2200" b="1" dirty="0">
                <a:latin typeface="Calibri"/>
                <a:cs typeface="Calibri"/>
              </a:rPr>
              <a:t>Df	Sum.of.Sq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8819" y="4062476"/>
            <a:ext cx="3066415" cy="709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500">
              <a:lnSpc>
                <a:spcPct val="100000"/>
              </a:lnSpc>
              <a:spcBef>
                <a:spcPts val="105"/>
              </a:spcBef>
              <a:tabLst>
                <a:tab pos="2343785" algn="l"/>
              </a:tabLst>
            </a:pPr>
            <a:r>
              <a:rPr sz="2200" b="1" dirty="0">
                <a:latin typeface="Calibri"/>
                <a:cs typeface="Calibri"/>
              </a:rPr>
              <a:t>Res.Df	</a:t>
            </a:r>
            <a:r>
              <a:rPr sz="2200" b="1" spc="-5" dirty="0">
                <a:latin typeface="Calibri"/>
                <a:cs typeface="Calibri"/>
              </a:rPr>
              <a:t>RSS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9865" algn="l"/>
                <a:tab pos="2343785" algn="l"/>
              </a:tabLst>
            </a:pPr>
            <a:r>
              <a:rPr sz="2200" dirty="0">
                <a:latin typeface="Calibri"/>
                <a:cs typeface="Calibri"/>
              </a:rPr>
              <a:t>1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[</a:t>
            </a:r>
            <a:r>
              <a:rPr sz="2200" spc="-5" dirty="0">
                <a:latin typeface="Calibri"/>
                <a:cs typeface="Calibri"/>
              </a:rPr>
              <a:t>r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du</a:t>
            </a:r>
            <a:r>
              <a:rPr sz="2200" spc="-25" dirty="0">
                <a:latin typeface="Calibri"/>
                <a:cs typeface="Calibri"/>
              </a:rPr>
              <a:t>c</a:t>
            </a:r>
            <a:r>
              <a:rPr sz="2200" spc="5" dirty="0">
                <a:latin typeface="Calibri"/>
                <a:cs typeface="Calibri"/>
              </a:rPr>
              <a:t>e</a:t>
            </a:r>
            <a:r>
              <a:rPr sz="2200" spc="-10" dirty="0">
                <a:latin typeface="Calibri"/>
                <a:cs typeface="Calibri"/>
              </a:rPr>
              <a:t>d</a:t>
            </a:r>
            <a:r>
              <a:rPr sz="2200" dirty="0">
                <a:latin typeface="Calibri"/>
                <a:cs typeface="Calibri"/>
              </a:rPr>
              <a:t>]	</a:t>
            </a:r>
            <a:r>
              <a:rPr sz="2200" spc="5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1	</a:t>
            </a:r>
            <a:r>
              <a:rPr sz="2200" spc="5" dirty="0">
                <a:latin typeface="Calibri"/>
                <a:cs typeface="Calibri"/>
              </a:rPr>
              <a:t>1</a:t>
            </a:r>
            <a:r>
              <a:rPr sz="2200" spc="-20" dirty="0">
                <a:latin typeface="Calibri"/>
                <a:cs typeface="Calibri"/>
              </a:rPr>
              <a:t>5</a:t>
            </a:r>
            <a:r>
              <a:rPr sz="2200" spc="5" dirty="0">
                <a:latin typeface="Calibri"/>
                <a:cs typeface="Calibri"/>
              </a:rPr>
              <a:t>8</a:t>
            </a:r>
            <a:r>
              <a:rPr sz="2200" spc="-20" dirty="0">
                <a:latin typeface="Calibri"/>
                <a:cs typeface="Calibri"/>
              </a:rPr>
              <a:t>4</a:t>
            </a:r>
            <a:r>
              <a:rPr sz="2200" dirty="0">
                <a:latin typeface="Calibri"/>
                <a:cs typeface="Calibri"/>
              </a:rPr>
              <a:t>8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1416" y="4434840"/>
            <a:ext cx="1450975" cy="0"/>
          </a:xfrm>
          <a:custGeom>
            <a:avLst/>
            <a:gdLst/>
            <a:ahLst/>
            <a:cxnLst/>
            <a:rect l="l" t="t" r="r" b="b"/>
            <a:pathLst>
              <a:path w="1450975">
                <a:moveTo>
                  <a:pt x="0" y="0"/>
                </a:moveTo>
                <a:lnTo>
                  <a:pt x="1450848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112264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18360" y="4434840"/>
            <a:ext cx="878205" cy="0"/>
          </a:xfrm>
          <a:custGeom>
            <a:avLst/>
            <a:gdLst/>
            <a:ahLst/>
            <a:cxnLst/>
            <a:rect l="l" t="t" r="r" b="b"/>
            <a:pathLst>
              <a:path w="878205">
                <a:moveTo>
                  <a:pt x="0" y="0"/>
                </a:moveTo>
                <a:lnTo>
                  <a:pt x="877823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96183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02279" y="4434840"/>
            <a:ext cx="841375" cy="0"/>
          </a:xfrm>
          <a:custGeom>
            <a:avLst/>
            <a:gdLst/>
            <a:ahLst/>
            <a:cxnLst/>
            <a:rect l="l" t="t" r="r" b="b"/>
            <a:pathLst>
              <a:path w="841375">
                <a:moveTo>
                  <a:pt x="0" y="0"/>
                </a:moveTo>
                <a:lnTo>
                  <a:pt x="841247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43528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49623" y="4434840"/>
            <a:ext cx="396240" cy="0"/>
          </a:xfrm>
          <a:custGeom>
            <a:avLst/>
            <a:gdLst/>
            <a:ahLst/>
            <a:cxnLst/>
            <a:rect l="l" t="t" r="r" b="b"/>
            <a:pathLst>
              <a:path w="396239">
                <a:moveTo>
                  <a:pt x="0" y="0"/>
                </a:moveTo>
                <a:lnTo>
                  <a:pt x="396239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245864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251959" y="4434840"/>
            <a:ext cx="1308100" cy="0"/>
          </a:xfrm>
          <a:custGeom>
            <a:avLst/>
            <a:gdLst/>
            <a:ahLst/>
            <a:cxnLst/>
            <a:rect l="l" t="t" r="r" b="b"/>
            <a:pathLst>
              <a:path w="1308100">
                <a:moveTo>
                  <a:pt x="0" y="0"/>
                </a:moveTo>
                <a:lnTo>
                  <a:pt x="130759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59552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65647" y="4434840"/>
            <a:ext cx="911860" cy="0"/>
          </a:xfrm>
          <a:custGeom>
            <a:avLst/>
            <a:gdLst/>
            <a:ahLst/>
            <a:cxnLst/>
            <a:rect l="l" t="t" r="r" b="b"/>
            <a:pathLst>
              <a:path w="911860">
                <a:moveTo>
                  <a:pt x="0" y="0"/>
                </a:moveTo>
                <a:lnTo>
                  <a:pt x="911351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6477000" y="443179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6" y="0"/>
                </a:lnTo>
                <a:lnTo>
                  <a:pt x="6096" y="6095"/>
                </a:lnTo>
                <a:lnTo>
                  <a:pt x="0" y="609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83096" y="4434840"/>
            <a:ext cx="1195070" cy="0"/>
          </a:xfrm>
          <a:custGeom>
            <a:avLst/>
            <a:gdLst/>
            <a:ahLst/>
            <a:cxnLst/>
            <a:rect l="l" t="t" r="r" b="b"/>
            <a:pathLst>
              <a:path w="1195070">
                <a:moveTo>
                  <a:pt x="0" y="0"/>
                </a:moveTo>
                <a:lnTo>
                  <a:pt x="1194815" y="0"/>
                </a:lnTo>
              </a:path>
            </a:pathLst>
          </a:custGeom>
          <a:ln w="60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18819" y="4748276"/>
            <a:ext cx="438658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59865" algn="l"/>
                <a:tab pos="2343785" algn="l"/>
                <a:tab pos="3191510" algn="l"/>
                <a:tab pos="3593465" algn="l"/>
              </a:tabLst>
            </a:pPr>
            <a:r>
              <a:rPr sz="2200" dirty="0">
                <a:latin typeface="Calibri"/>
                <a:cs typeface="Calibri"/>
              </a:rPr>
              <a:t>2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[full]	</a:t>
            </a:r>
            <a:r>
              <a:rPr sz="2200" spc="5" dirty="0">
                <a:latin typeface="Calibri"/>
                <a:cs typeface="Calibri"/>
              </a:rPr>
              <a:t>39	</a:t>
            </a:r>
            <a:r>
              <a:rPr sz="2200" spc="-5" dirty="0">
                <a:latin typeface="Calibri"/>
                <a:cs typeface="Calibri"/>
              </a:rPr>
              <a:t>11807	</a:t>
            </a:r>
            <a:r>
              <a:rPr sz="2200" dirty="0">
                <a:latin typeface="Calibri"/>
                <a:cs typeface="Calibri"/>
              </a:rPr>
              <a:t>2	</a:t>
            </a:r>
            <a:r>
              <a:rPr sz="2200" spc="-5" dirty="0">
                <a:latin typeface="Calibri"/>
                <a:cs typeface="Calibri"/>
              </a:rPr>
              <a:t>4040.9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616955" y="4062476"/>
            <a:ext cx="2421255" cy="1047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38455">
              <a:lnSpc>
                <a:spcPct val="100000"/>
              </a:lnSpc>
              <a:spcBef>
                <a:spcPts val="105"/>
              </a:spcBef>
              <a:tabLst>
                <a:tab pos="1112520" algn="l"/>
              </a:tabLst>
            </a:pPr>
            <a:r>
              <a:rPr sz="2200" b="1" i="1" dirty="0">
                <a:latin typeface="Calibri"/>
                <a:cs typeface="Calibri"/>
              </a:rPr>
              <a:t>F	</a:t>
            </a:r>
            <a:r>
              <a:rPr sz="2200" b="1" dirty="0">
                <a:latin typeface="Calibri"/>
                <a:cs typeface="Calibri"/>
              </a:rPr>
              <a:t>Pr(&gt;</a:t>
            </a:r>
            <a:r>
              <a:rPr sz="2200" b="1" i="1" dirty="0">
                <a:latin typeface="Calibri"/>
                <a:cs typeface="Calibri"/>
              </a:rPr>
              <a:t>F</a:t>
            </a:r>
            <a:r>
              <a:rPr sz="2200" b="1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926465" algn="l"/>
                <a:tab pos="2127885" algn="l"/>
              </a:tabLst>
            </a:pPr>
            <a:r>
              <a:rPr sz="2200" spc="5" dirty="0">
                <a:latin typeface="Calibri"/>
                <a:cs typeface="Calibri"/>
              </a:rPr>
              <a:t>6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spc="-20" dirty="0">
                <a:latin typeface="Calibri"/>
                <a:cs typeface="Calibri"/>
              </a:rPr>
              <a:t>6</a:t>
            </a:r>
            <a:r>
              <a:rPr sz="2200" spc="5" dirty="0">
                <a:latin typeface="Calibri"/>
                <a:cs typeface="Calibri"/>
              </a:rPr>
              <a:t>7</a:t>
            </a:r>
            <a:r>
              <a:rPr sz="2200" spc="-20" dirty="0">
                <a:latin typeface="Calibri"/>
                <a:cs typeface="Calibri"/>
              </a:rPr>
              <a:t>3</a:t>
            </a:r>
            <a:r>
              <a:rPr sz="2200" dirty="0">
                <a:latin typeface="Calibri"/>
                <a:cs typeface="Calibri"/>
              </a:rPr>
              <a:t>6	</a:t>
            </a:r>
            <a:r>
              <a:rPr sz="2200" spc="5" dirty="0">
                <a:latin typeface="Calibri"/>
                <a:cs typeface="Calibri"/>
              </a:rPr>
              <a:t>0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spc="-20" dirty="0">
                <a:latin typeface="Calibri"/>
                <a:cs typeface="Calibri"/>
              </a:rPr>
              <a:t>0</a:t>
            </a:r>
            <a:r>
              <a:rPr sz="2200" spc="5" dirty="0">
                <a:latin typeface="Calibri"/>
                <a:cs typeface="Calibri"/>
              </a:rPr>
              <a:t>0</a:t>
            </a:r>
            <a:r>
              <a:rPr sz="2200" spc="-20" dirty="0">
                <a:latin typeface="Calibri"/>
                <a:cs typeface="Calibri"/>
              </a:rPr>
              <a:t>3</a:t>
            </a:r>
            <a:r>
              <a:rPr sz="2200" spc="5" dirty="0">
                <a:latin typeface="Calibri"/>
                <a:cs typeface="Calibri"/>
              </a:rPr>
              <a:t>2</a:t>
            </a:r>
            <a:r>
              <a:rPr sz="2200" spc="-20" dirty="0">
                <a:latin typeface="Calibri"/>
                <a:cs typeface="Calibri"/>
              </a:rPr>
              <a:t>1</a:t>
            </a:r>
            <a:r>
              <a:rPr sz="2200" dirty="0">
                <a:latin typeface="Calibri"/>
                <a:cs typeface="Calibri"/>
              </a:rPr>
              <a:t>6	**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87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a linear</a:t>
            </a:r>
            <a:r>
              <a:rPr spc="-9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7800" y="1752600"/>
            <a:ext cx="8305800" cy="4040465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655"/>
              </a:spcBef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relationship </a:t>
            </a:r>
            <a:r>
              <a:rPr sz="2200" dirty="0">
                <a:latin typeface="Calibri"/>
                <a:cs typeface="Calibri"/>
              </a:rPr>
              <a:t>between </a:t>
            </a:r>
            <a:r>
              <a:rPr sz="2200" spc="-5" dirty="0">
                <a:latin typeface="Calibri"/>
                <a:cs typeface="Calibri"/>
              </a:rPr>
              <a:t>variables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involving</a:t>
            </a:r>
            <a:endParaRPr sz="22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response </a:t>
            </a:r>
            <a:r>
              <a:rPr sz="2200" dirty="0">
                <a:latin typeface="Calibri"/>
                <a:cs typeface="Calibri"/>
              </a:rPr>
              <a:t>variable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Y</a:t>
            </a:r>
            <a:endParaRPr sz="2200" dirty="0">
              <a:latin typeface="Calibri"/>
              <a:cs typeface="Calibri"/>
            </a:endParaRPr>
          </a:p>
          <a:p>
            <a:pPr marL="342900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spc="-5" dirty="0">
                <a:latin typeface="Calibri"/>
                <a:cs typeface="Calibri"/>
              </a:rPr>
              <a:t>explanatory variables </a:t>
            </a:r>
            <a:r>
              <a:rPr sz="2200" i="1" spc="5" dirty="0">
                <a:latin typeface="Calibri"/>
                <a:cs typeface="Calibri"/>
              </a:rPr>
              <a:t>X</a:t>
            </a:r>
            <a:r>
              <a:rPr sz="2100" spc="7" baseline="-7936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, 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,</a:t>
            </a:r>
            <a:r>
              <a:rPr sz="2200" spc="5" dirty="0">
                <a:latin typeface="Calibri"/>
                <a:cs typeface="Calibri"/>
              </a:rPr>
              <a:t> …</a:t>
            </a:r>
            <a:endParaRPr sz="2200" dirty="0">
              <a:latin typeface="Calibri"/>
              <a:cs typeface="Calibri"/>
            </a:endParaRPr>
          </a:p>
          <a:p>
            <a:pPr marL="393700" marR="1374775" indent="-342900">
              <a:lnSpc>
                <a:spcPct val="154500"/>
              </a:lnSpc>
              <a:spcBef>
                <a:spcPts val="145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dirty="0">
                <a:latin typeface="Calibri"/>
                <a:cs typeface="Calibri"/>
              </a:rPr>
              <a:t>normal </a:t>
            </a:r>
            <a:r>
              <a:rPr sz="2200" spc="-5" dirty="0">
                <a:latin typeface="Calibri"/>
                <a:cs typeface="Calibri"/>
              </a:rPr>
              <a:t>random errors with equal variance  </a:t>
            </a:r>
            <a:r>
              <a:rPr sz="2200" dirty="0">
                <a:latin typeface="Calibri"/>
                <a:cs typeface="Calibri"/>
              </a:rPr>
              <a:t>in the </a:t>
            </a:r>
            <a:r>
              <a:rPr sz="2200" spc="-5" dirty="0">
                <a:latin typeface="Calibri"/>
                <a:cs typeface="Calibri"/>
              </a:rPr>
              <a:t>form</a:t>
            </a:r>
            <a:endParaRPr sz="2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460"/>
              </a:spcBef>
              <a:tabLst>
                <a:tab pos="5073650" algn="l"/>
              </a:tabLst>
            </a:pPr>
            <a:r>
              <a:rPr sz="4000" b="1" i="1" dirty="0">
                <a:latin typeface="Calibri"/>
                <a:cs typeface="Calibri"/>
              </a:rPr>
              <a:t>Y </a:t>
            </a:r>
            <a:r>
              <a:rPr sz="4000" b="1" dirty="0">
                <a:latin typeface="Calibri"/>
                <a:cs typeface="Calibri"/>
              </a:rPr>
              <a:t>= </a:t>
            </a:r>
            <a:r>
              <a:rPr sz="4000" b="1" i="1" spc="-15" dirty="0">
                <a:latin typeface="Symbol"/>
                <a:cs typeface="Symbol"/>
              </a:rPr>
              <a:t></a:t>
            </a:r>
            <a:r>
              <a:rPr sz="4000" b="1" spc="-22" baseline="-7936" dirty="0">
                <a:latin typeface="Calibri"/>
                <a:cs typeface="Calibri"/>
              </a:rPr>
              <a:t>0  </a:t>
            </a:r>
            <a:r>
              <a:rPr sz="4000" b="1" dirty="0">
                <a:latin typeface="Calibri"/>
                <a:cs typeface="Calibri"/>
              </a:rPr>
              <a:t>+ </a:t>
            </a:r>
            <a:r>
              <a:rPr sz="4000" b="1" i="1" spc="-5" dirty="0">
                <a:latin typeface="Symbol"/>
                <a:cs typeface="Symbol"/>
              </a:rPr>
              <a:t></a:t>
            </a:r>
            <a:r>
              <a:rPr sz="4000" b="1" spc="-7" baseline="-7936" dirty="0">
                <a:latin typeface="Calibri"/>
                <a:cs typeface="Calibri"/>
              </a:rPr>
              <a:t>1</a:t>
            </a:r>
            <a:r>
              <a:rPr sz="4000" b="1" i="1" spc="-5" dirty="0">
                <a:latin typeface="Calibri"/>
                <a:cs typeface="Calibri"/>
              </a:rPr>
              <a:t>X</a:t>
            </a:r>
            <a:r>
              <a:rPr sz="4000" b="1" spc="-7" baseline="-7936" dirty="0">
                <a:latin typeface="Calibri"/>
                <a:cs typeface="Calibri"/>
              </a:rPr>
              <a:t>1  </a:t>
            </a:r>
            <a:r>
              <a:rPr sz="4000" b="1" dirty="0">
                <a:latin typeface="Calibri"/>
                <a:cs typeface="Calibri"/>
              </a:rPr>
              <a:t>+ </a:t>
            </a:r>
            <a:r>
              <a:rPr sz="4000" b="1" i="1" spc="-5" dirty="0">
                <a:latin typeface="Symbol"/>
                <a:cs typeface="Symbol"/>
              </a:rPr>
              <a:t></a:t>
            </a:r>
            <a:r>
              <a:rPr sz="4000" b="1" spc="-7" baseline="-7936" dirty="0">
                <a:latin typeface="Calibri"/>
                <a:cs typeface="Calibri"/>
              </a:rPr>
              <a:t>2</a:t>
            </a:r>
            <a:r>
              <a:rPr sz="4000" b="1" i="1" spc="-5" dirty="0">
                <a:latin typeface="Calibri"/>
                <a:cs typeface="Calibri"/>
              </a:rPr>
              <a:t>X</a:t>
            </a:r>
            <a:r>
              <a:rPr sz="4000" b="1" spc="-7" baseline="-7936" dirty="0">
                <a:latin typeface="Calibri"/>
                <a:cs typeface="Calibri"/>
              </a:rPr>
              <a:t>2</a:t>
            </a:r>
            <a:r>
              <a:rPr sz="4000" b="1" spc="-82" baseline="-7936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+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spc="5" dirty="0">
                <a:latin typeface="Calibri"/>
                <a:cs typeface="Calibri"/>
              </a:rPr>
              <a:t>…	</a:t>
            </a:r>
            <a:r>
              <a:rPr sz="4000" b="1" dirty="0">
                <a:latin typeface="Calibri"/>
                <a:cs typeface="Calibri"/>
              </a:rPr>
              <a:t>+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error</a:t>
            </a:r>
            <a:endParaRPr sz="4000" b="1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9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005"/>
              </a:spcBef>
            </a:pPr>
            <a:r>
              <a:rPr sz="2200" dirty="0">
                <a:latin typeface="Calibri"/>
                <a:cs typeface="Calibri"/>
              </a:rPr>
              <a:t>where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0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, </a:t>
            </a:r>
            <a:r>
              <a:rPr sz="2200" spc="5" dirty="0">
                <a:latin typeface="Calibri"/>
                <a:cs typeface="Calibri"/>
              </a:rPr>
              <a:t>… </a:t>
            </a:r>
            <a:r>
              <a:rPr sz="2200" dirty="0">
                <a:latin typeface="Calibri"/>
                <a:cs typeface="Calibri"/>
              </a:rPr>
              <a:t>are the </a:t>
            </a:r>
            <a:r>
              <a:rPr sz="2200" i="1" dirty="0">
                <a:latin typeface="Calibri"/>
                <a:cs typeface="Calibri"/>
              </a:rPr>
              <a:t>parameters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linear</a:t>
            </a:r>
            <a:r>
              <a:rPr sz="2200" spc="-1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89585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Summary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of Example 3 </a:t>
            </a:r>
            <a:r>
              <a:rPr sz="4400" b="0" spc="-15" dirty="0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sz="4400" b="0" spc="-5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far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524000"/>
            <a:ext cx="9245600" cy="502496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Linear models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fit categorical </a:t>
            </a:r>
            <a:r>
              <a:rPr sz="2200" dirty="0">
                <a:latin typeface="Calibri"/>
                <a:cs typeface="Calibri"/>
              </a:rPr>
              <a:t>variables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too.</a:t>
            </a:r>
          </a:p>
          <a:p>
            <a:pPr marL="355600" indent="-342900">
              <a:lnSpc>
                <a:spcPct val="100000"/>
              </a:lnSpc>
              <a:spcBef>
                <a:spcPts val="1150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lang="en-GB" sz="2200" dirty="0">
                <a:latin typeface="Calibri"/>
                <a:cs typeface="Calibri"/>
              </a:rPr>
              <a:t>Use </a:t>
            </a:r>
            <a:r>
              <a:rPr sz="2200" spc="-5" dirty="0" err="1">
                <a:latin typeface="Courier New"/>
                <a:cs typeface="Courier New"/>
              </a:rPr>
              <a:t>visreg</a:t>
            </a:r>
            <a:r>
              <a:rPr sz="2200" spc="-5" dirty="0">
                <a:latin typeface="Courier New"/>
                <a:cs typeface="Courier New"/>
              </a:rPr>
              <a:t>()</a:t>
            </a:r>
            <a:r>
              <a:rPr sz="2200" spc="-8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visualize </a:t>
            </a:r>
            <a:r>
              <a:rPr sz="2200" dirty="0">
                <a:latin typeface="Calibri"/>
                <a:cs typeface="Calibri"/>
              </a:rPr>
              <a:t>model fits.</a:t>
            </a: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emmeans()</a:t>
            </a:r>
            <a:r>
              <a:rPr sz="2200" spc="-850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estimate predicted group means.</a:t>
            </a:r>
            <a:endParaRPr sz="2200" dirty="0">
              <a:latin typeface="Calibri"/>
              <a:cs typeface="Calibri"/>
            </a:endParaRPr>
          </a:p>
          <a:p>
            <a:pPr marL="355600" marR="361315" indent="-342900" algn="just">
              <a:lnSpc>
                <a:spcPct val="1173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summary()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for parameter estimation.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interpret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estimates, it is  </a:t>
            </a:r>
            <a:r>
              <a:rPr sz="2200" dirty="0">
                <a:latin typeface="Calibri"/>
                <a:cs typeface="Calibri"/>
              </a:rPr>
              <a:t>useful to </a:t>
            </a:r>
            <a:r>
              <a:rPr sz="2200" spc="-5" dirty="0">
                <a:latin typeface="Calibri"/>
                <a:cs typeface="Calibri"/>
              </a:rPr>
              <a:t>know about how </a:t>
            </a:r>
            <a:r>
              <a:rPr sz="2200" dirty="0">
                <a:latin typeface="Calibri"/>
                <a:cs typeface="Calibri"/>
              </a:rPr>
              <a:t>R </a:t>
            </a:r>
            <a:r>
              <a:rPr sz="2200" spc="-5" dirty="0">
                <a:latin typeface="Calibri"/>
                <a:cs typeface="Calibri"/>
              </a:rPr>
              <a:t>handles categorical variables behind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scenes  </a:t>
            </a:r>
            <a:r>
              <a:rPr sz="2200" dirty="0">
                <a:latin typeface="Calibri"/>
                <a:cs typeface="Calibri"/>
              </a:rPr>
              <a:t>(0/1 </a:t>
            </a:r>
            <a:r>
              <a:rPr sz="2200" spc="-5" dirty="0">
                <a:latin typeface="Calibri"/>
                <a:cs typeface="Calibri"/>
              </a:rPr>
              <a:t>indicator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variables).</a:t>
            </a:r>
            <a:endParaRPr sz="22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17300"/>
              </a:lnSpc>
              <a:spcBef>
                <a:spcPts val="69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spc="-5" dirty="0">
                <a:latin typeface="Calibri"/>
                <a:cs typeface="Calibri"/>
              </a:rPr>
              <a:t>Ordering your categories well (e.g., control group </a:t>
            </a:r>
            <a:r>
              <a:rPr sz="2200" dirty="0">
                <a:latin typeface="Calibri"/>
                <a:cs typeface="Calibri"/>
              </a:rPr>
              <a:t>first) will maximize the  </a:t>
            </a:r>
            <a:r>
              <a:rPr sz="2200" spc="-5" dirty="0">
                <a:latin typeface="Calibri"/>
                <a:cs typeface="Calibri"/>
              </a:rPr>
              <a:t>usefulness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10" dirty="0">
                <a:latin typeface="Calibri"/>
                <a:cs typeface="Calibri"/>
              </a:rPr>
              <a:t>the parameter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-10" dirty="0">
                <a:latin typeface="Calibri"/>
                <a:cs typeface="Calibri"/>
              </a:rPr>
              <a:t>from the </a:t>
            </a:r>
            <a:r>
              <a:rPr sz="2200" spc="-5" dirty="0">
                <a:latin typeface="Calibri"/>
                <a:cs typeface="Calibri"/>
              </a:rPr>
              <a:t>fitted </a:t>
            </a:r>
            <a:r>
              <a:rPr sz="2200" dirty="0">
                <a:latin typeface="Calibri"/>
                <a:cs typeface="Calibri"/>
              </a:rPr>
              <a:t>model </a:t>
            </a:r>
            <a:r>
              <a:rPr sz="2200" spc="-10" dirty="0">
                <a:latin typeface="Calibri"/>
                <a:cs typeface="Calibri"/>
              </a:rPr>
              <a:t>(e.g., </a:t>
            </a:r>
            <a:r>
              <a:rPr sz="2200" spc="-5" dirty="0">
                <a:latin typeface="Calibri"/>
                <a:cs typeface="Calibri"/>
              </a:rPr>
              <a:t>estimates </a:t>
            </a:r>
            <a:r>
              <a:rPr sz="2200" spc="5" dirty="0">
                <a:latin typeface="Calibri"/>
                <a:cs typeface="Calibri"/>
              </a:rPr>
              <a:t>of  </a:t>
            </a:r>
            <a:r>
              <a:rPr sz="2200" spc="-5" dirty="0">
                <a:latin typeface="Calibri"/>
                <a:cs typeface="Calibri"/>
              </a:rPr>
              <a:t>differences between </a:t>
            </a:r>
            <a:r>
              <a:rPr sz="2200" dirty="0">
                <a:latin typeface="Calibri"/>
                <a:cs typeface="Calibri"/>
              </a:rPr>
              <a:t>each </a:t>
            </a:r>
            <a:r>
              <a:rPr sz="2200" spc="-5" dirty="0">
                <a:latin typeface="Calibri"/>
                <a:cs typeface="Calibri"/>
              </a:rPr>
              <a:t>treatment group and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control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group).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15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Use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anova()</a:t>
            </a:r>
            <a:r>
              <a:rPr sz="2200" spc="-844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ourier New"/>
                <a:cs typeface="Courier New"/>
              </a:rPr>
              <a:t>Anova()</a:t>
            </a:r>
            <a:r>
              <a:rPr sz="2200" spc="-819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hypothesis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testing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(</a:t>
            </a:r>
            <a:r>
              <a:rPr sz="2200" i="1" spc="5" dirty="0">
                <a:latin typeface="Calibri"/>
                <a:cs typeface="Calibri"/>
              </a:rPr>
              <a:t>P</a:t>
            </a:r>
            <a:r>
              <a:rPr sz="2200" i="1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values,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sums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squares).</a:t>
            </a:r>
          </a:p>
          <a:p>
            <a:pPr marL="355600" indent="-342900">
              <a:lnSpc>
                <a:spcPct val="100000"/>
              </a:lnSpc>
              <a:spcBef>
                <a:spcPts val="1175"/>
              </a:spcBef>
              <a:buFont typeface="Arial" panose="020B0604020202020204" pitchFamily="34" charset="0"/>
              <a:buChar char="•"/>
              <a:tabLst>
                <a:tab pos="241300" algn="l"/>
              </a:tabLst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plot()</a:t>
            </a:r>
            <a:r>
              <a:rPr sz="2200" spc="-82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check assumptions (</a:t>
            </a:r>
            <a:r>
              <a:rPr lang="en-US" sz="2200" spc="-5" dirty="0">
                <a:latin typeface="Calibri"/>
                <a:cs typeface="Calibri"/>
              </a:rPr>
              <a:t>lab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514" y="180620"/>
            <a:ext cx="9426575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Example 4: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Models </a:t>
            </a:r>
            <a:r>
              <a:rPr sz="4400" b="0" dirty="0">
                <a:solidFill>
                  <a:schemeClr val="accent1">
                    <a:lumMod val="75000"/>
                  </a:schemeClr>
                </a:solidFill>
              </a:rPr>
              <a:t>with both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numeric and categorical variables</a:t>
            </a:r>
            <a:r>
              <a:rPr sz="4400" b="0" spc="3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z="4400" b="0" spc="-5" dirty="0">
                <a:solidFill>
                  <a:schemeClr val="accent1">
                    <a:lumMod val="75000"/>
                  </a:schemeClr>
                </a:solidFill>
              </a:rPr>
              <a:t>(ANCOVA)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38200" y="1524000"/>
            <a:ext cx="9175750" cy="1901189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  <a:tabLst>
                <a:tab pos="4666615" algn="l"/>
                <a:tab pos="7501255" algn="l"/>
              </a:tabLst>
            </a:pPr>
            <a:r>
              <a:rPr sz="1800" spc="-5" dirty="0">
                <a:latin typeface="Calibri"/>
                <a:cs typeface="Calibri"/>
              </a:rPr>
              <a:t>Brain and body sizes </a:t>
            </a:r>
            <a:r>
              <a:rPr sz="1800" spc="5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Neanderthal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specimens </a:t>
            </a:r>
            <a:r>
              <a:rPr sz="1800" dirty="0">
                <a:latin typeface="Calibri"/>
                <a:cs typeface="Calibri"/>
              </a:rPr>
              <a:t>(	) </a:t>
            </a:r>
            <a:r>
              <a:rPr sz="1800" spc="-5" dirty="0">
                <a:latin typeface="Calibri"/>
                <a:cs typeface="Calibri"/>
              </a:rPr>
              <a:t>and early </a:t>
            </a:r>
            <a:r>
              <a:rPr sz="1800" dirty="0">
                <a:latin typeface="Calibri"/>
                <a:cs typeface="Calibri"/>
              </a:rPr>
              <a:t>modern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humans </a:t>
            </a:r>
            <a:r>
              <a:rPr sz="1800" dirty="0">
                <a:latin typeface="Calibri"/>
                <a:cs typeface="Calibri"/>
              </a:rPr>
              <a:t>(	). </a:t>
            </a:r>
            <a:r>
              <a:rPr sz="1800" spc="-5" dirty="0">
                <a:latin typeface="Calibri"/>
                <a:cs typeface="Calibri"/>
              </a:rPr>
              <a:t>Ruff et </a:t>
            </a:r>
            <a:r>
              <a:rPr sz="1800" dirty="0">
                <a:latin typeface="Calibri"/>
                <a:cs typeface="Calibri"/>
              </a:rPr>
              <a:t>al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1977).</a:t>
            </a:r>
            <a:endParaRPr sz="1800" dirty="0">
              <a:latin typeface="Calibri"/>
              <a:cs typeface="Calibri"/>
            </a:endParaRPr>
          </a:p>
          <a:p>
            <a:pPr marL="12700" marR="411480">
              <a:lnSpc>
                <a:spcPct val="101000"/>
              </a:lnSpc>
              <a:spcBef>
                <a:spcPts val="1019"/>
              </a:spcBef>
            </a:pPr>
            <a:r>
              <a:rPr sz="2000" spc="-10" dirty="0">
                <a:latin typeface="Calibri"/>
                <a:cs typeface="Calibri"/>
              </a:rPr>
              <a:t>Do </a:t>
            </a:r>
            <a:r>
              <a:rPr sz="2000" spc="-5" dirty="0">
                <a:latin typeface="Calibri"/>
                <a:cs typeface="Calibri"/>
              </a:rPr>
              <a:t>they </a:t>
            </a:r>
            <a:r>
              <a:rPr sz="2000" spc="-10" dirty="0">
                <a:latin typeface="Calibri"/>
                <a:cs typeface="Calibri"/>
              </a:rPr>
              <a:t>(we) </a:t>
            </a:r>
            <a:r>
              <a:rPr sz="2000" dirty="0">
                <a:latin typeface="Calibri"/>
                <a:cs typeface="Calibri"/>
              </a:rPr>
              <a:t>have </a:t>
            </a:r>
            <a:r>
              <a:rPr sz="2000" spc="-5" dirty="0">
                <a:latin typeface="Calibri"/>
                <a:cs typeface="Calibri"/>
              </a:rPr>
              <a:t>different </a:t>
            </a:r>
            <a:r>
              <a:rPr sz="2000" dirty="0">
                <a:latin typeface="Calibri"/>
                <a:cs typeface="Calibri"/>
              </a:rPr>
              <a:t>brain </a:t>
            </a:r>
            <a:r>
              <a:rPr sz="2000" spc="-5" dirty="0">
                <a:latin typeface="Calibri"/>
                <a:cs typeface="Calibri"/>
              </a:rPr>
              <a:t>sizes, </a:t>
            </a:r>
            <a:r>
              <a:rPr sz="2000" spc="-10" dirty="0">
                <a:latin typeface="Calibri"/>
                <a:cs typeface="Calibri"/>
              </a:rPr>
              <a:t>after </a:t>
            </a:r>
            <a:r>
              <a:rPr sz="2000" spc="-5" dirty="0">
                <a:latin typeface="Calibri"/>
                <a:cs typeface="Calibri"/>
              </a:rPr>
              <a:t>accounting for </a:t>
            </a:r>
            <a:r>
              <a:rPr sz="2000" spc="-10" dirty="0">
                <a:latin typeface="Calibri"/>
                <a:cs typeface="Calibri"/>
              </a:rPr>
              <a:t>differences in </a:t>
            </a:r>
            <a:r>
              <a:rPr sz="2000" spc="-5" dirty="0">
                <a:latin typeface="Calibri"/>
                <a:cs typeface="Calibri"/>
              </a:rPr>
              <a:t>body </a:t>
            </a:r>
            <a:r>
              <a:rPr sz="2000" spc="-10" dirty="0">
                <a:latin typeface="Calibri"/>
                <a:cs typeface="Calibri"/>
              </a:rPr>
              <a:t>size?  </a:t>
            </a:r>
            <a:r>
              <a:rPr sz="2000" spc="-5" dirty="0">
                <a:latin typeface="Calibri"/>
                <a:cs typeface="Calibri"/>
              </a:rPr>
              <a:t>Answering this is easiest if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5" dirty="0">
                <a:latin typeface="Calibri"/>
                <a:cs typeface="Calibri"/>
              </a:rPr>
              <a:t>can assume the </a:t>
            </a:r>
            <a:r>
              <a:rPr sz="2000" spc="-10" dirty="0">
                <a:latin typeface="Calibri"/>
                <a:cs typeface="Calibri"/>
              </a:rPr>
              <a:t>model </a:t>
            </a:r>
            <a:r>
              <a:rPr sz="2000" spc="-5" dirty="0">
                <a:latin typeface="Calibri"/>
                <a:cs typeface="Calibri"/>
              </a:rPr>
              <a:t>on the </a:t>
            </a:r>
            <a:r>
              <a:rPr sz="2000" spc="-10" dirty="0">
                <a:latin typeface="Calibri"/>
                <a:cs typeface="Calibri"/>
              </a:rPr>
              <a:t>left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correct.</a:t>
            </a:r>
            <a:endParaRPr sz="2000" dirty="0">
              <a:latin typeface="Calibri"/>
              <a:cs typeface="Calibri"/>
            </a:endParaRPr>
          </a:p>
          <a:p>
            <a:pPr marR="620395" algn="r">
              <a:lnSpc>
                <a:spcPct val="100000"/>
              </a:lnSpc>
              <a:spcBef>
                <a:spcPts val="840"/>
              </a:spcBef>
              <a:tabLst>
                <a:tab pos="4266565" algn="l"/>
              </a:tabLst>
            </a:pPr>
            <a:r>
              <a:rPr sz="2000" spc="-5" dirty="0">
                <a:latin typeface="Courier New"/>
                <a:cs typeface="Courier New"/>
              </a:rPr>
              <a:t>brain ~ mass</a:t>
            </a:r>
            <a:r>
              <a:rPr sz="2000" spc="15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species	brain ~ mass +</a:t>
            </a:r>
            <a:r>
              <a:rPr sz="2000" spc="-8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species</a:t>
            </a:r>
            <a:endParaRPr sz="2000" dirty="0">
              <a:latin typeface="Courier New"/>
              <a:cs typeface="Courier New"/>
            </a:endParaRPr>
          </a:p>
          <a:p>
            <a:pPr marR="650875" algn="r">
              <a:lnSpc>
                <a:spcPct val="100000"/>
              </a:lnSpc>
              <a:spcBef>
                <a:spcPts val="145"/>
              </a:spcBef>
            </a:pPr>
            <a:r>
              <a:rPr sz="2000" spc="-5" dirty="0">
                <a:latin typeface="Courier New"/>
                <a:cs typeface="Courier New"/>
              </a:rPr>
              <a:t>+</a:t>
            </a:r>
            <a:r>
              <a:rPr sz="2000" spc="-100" dirty="0">
                <a:latin typeface="Courier New"/>
                <a:cs typeface="Courier New"/>
              </a:rPr>
              <a:t> </a:t>
            </a:r>
            <a:r>
              <a:rPr sz="2000" spc="-5" dirty="0">
                <a:latin typeface="Courier New"/>
                <a:cs typeface="Courier New"/>
              </a:rPr>
              <a:t>mass:species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1498" y="1725435"/>
            <a:ext cx="158750" cy="1549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84513" y="1725435"/>
            <a:ext cx="154940" cy="1549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>
            <a:spLocks noChangeAspect="1"/>
          </p:cNvSpPr>
          <p:nvPr/>
        </p:nvSpPr>
        <p:spPr>
          <a:xfrm>
            <a:off x="1443758" y="3632172"/>
            <a:ext cx="7570468" cy="34363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4037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anova()</a:t>
            </a:r>
            <a:r>
              <a:rPr b="0" spc="-935" dirty="0">
                <a:latin typeface="Courier New"/>
                <a:cs typeface="Courier New"/>
              </a:rPr>
              <a:t> </a:t>
            </a:r>
            <a:r>
              <a:rPr dirty="0"/>
              <a:t>tests </a:t>
            </a:r>
            <a:r>
              <a:rPr spc="-5" dirty="0"/>
              <a:t>terms sequentially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36980"/>
            <a:ext cx="4749800" cy="60960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25"/>
              </a:spcBef>
            </a:pPr>
            <a:r>
              <a:rPr sz="2000" spc="-5" dirty="0">
                <a:latin typeface="Courier New"/>
                <a:cs typeface="Courier New"/>
              </a:rPr>
              <a:t>z &lt;- lm(brain ~ mass * species)  anova(z)</a:t>
            </a:r>
            <a:endParaRPr sz="20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9769" y="2153185"/>
          <a:ext cx="8752204" cy="1378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5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904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2984">
                <a:tc gridSpan="2">
                  <a:txBody>
                    <a:bodyPr/>
                    <a:lstStyle/>
                    <a:p>
                      <a:pPr marR="67945" algn="r">
                        <a:lnSpc>
                          <a:spcPts val="1889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Df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89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Sum</a:t>
                      </a:r>
                      <a:r>
                        <a:rPr sz="20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Sq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1889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Mean</a:t>
                      </a:r>
                      <a:r>
                        <a:rPr sz="2000" b="1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spc="-5" dirty="0">
                          <a:latin typeface="Courier New"/>
                          <a:cs typeface="Courier New"/>
                        </a:rPr>
                        <a:t>Sq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9"/>
                        </a:lnSpc>
                      </a:pPr>
                      <a:r>
                        <a:rPr sz="2000" b="1" dirty="0">
                          <a:latin typeface="Courier New"/>
                          <a:cs typeface="Courier New"/>
                        </a:rPr>
                        <a:t>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889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value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ts val="1889"/>
                        </a:lnSpc>
                      </a:pPr>
                      <a:r>
                        <a:rPr sz="2000" b="1" spc="-5" dirty="0">
                          <a:latin typeface="Courier New"/>
                          <a:cs typeface="Courier New"/>
                        </a:rPr>
                        <a:t>Pr(&gt;F)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31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mass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2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12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0.102528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12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0.102528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75565">
                        <a:lnSpc>
                          <a:spcPts val="21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23.1465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12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2.835e-05</a:t>
                      </a:r>
                      <a:r>
                        <a:rPr sz="200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***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415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species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0.027553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0.027553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79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6.2203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0.0175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" dirty="0">
                          <a:latin typeface="Courier New"/>
                          <a:cs typeface="Courier New"/>
                        </a:rPr>
                        <a:t>*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416">
                <a:tc>
                  <a:txBody>
                    <a:bodyPr/>
                    <a:lstStyle/>
                    <a:p>
                      <a:pPr marL="31750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mass:species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1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7945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0.004845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1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0.004845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2279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1.0938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ts val="201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0.3028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31750">
                        <a:lnSpc>
                          <a:spcPts val="2000"/>
                        </a:lnSpc>
                      </a:pPr>
                      <a:r>
                        <a:rPr sz="2000" spc="-5" dirty="0">
                          <a:latin typeface="Courier New"/>
                          <a:cs typeface="Courier New"/>
                        </a:rPr>
                        <a:t>Residuals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35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0.155033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8580" algn="r">
                        <a:lnSpc>
                          <a:spcPts val="2000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0.004430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718819" y="3771087"/>
            <a:ext cx="8532495" cy="8058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Interaction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not significant, but equal slopes remains </a:t>
            </a:r>
            <a:r>
              <a:rPr sz="2200" dirty="0">
                <a:latin typeface="Calibri"/>
                <a:cs typeface="Calibri"/>
              </a:rPr>
              <a:t>an </a:t>
            </a:r>
            <a:r>
              <a:rPr sz="2200" spc="-5" dirty="0">
                <a:latin typeface="Calibri"/>
                <a:cs typeface="Calibri"/>
              </a:rPr>
              <a:t>assumption not </a:t>
            </a:r>
            <a:r>
              <a:rPr sz="2200" dirty="0">
                <a:latin typeface="Calibri"/>
                <a:cs typeface="Calibri"/>
              </a:rPr>
              <a:t>a  </a:t>
            </a:r>
            <a:r>
              <a:rPr sz="2200" spc="-5" dirty="0">
                <a:latin typeface="Calibri"/>
                <a:cs typeface="Calibri"/>
              </a:rPr>
              <a:t>conclusion (one not contradicted by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data).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889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latin typeface="Courier New"/>
                <a:cs typeface="Courier New"/>
              </a:rPr>
              <a:t>summary()</a:t>
            </a:r>
            <a:r>
              <a:rPr b="0" spc="-894" dirty="0">
                <a:latin typeface="Courier New"/>
                <a:cs typeface="Courier New"/>
              </a:rPr>
              <a:t> </a:t>
            </a:r>
            <a:r>
              <a:rPr spc="-5" dirty="0"/>
              <a:t>obtains the parameter estimates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/>
              <a:t>Model </a:t>
            </a:r>
            <a:r>
              <a:rPr spc="-5" dirty="0"/>
              <a:t>with no interaction (equal</a:t>
            </a:r>
            <a:r>
              <a:rPr spc="5" dirty="0"/>
              <a:t> </a:t>
            </a:r>
            <a:r>
              <a:rPr spc="-5" dirty="0"/>
              <a:t>slopes)</a:t>
            </a:r>
          </a:p>
          <a:p>
            <a:pPr marL="12700" marR="2948305">
              <a:lnSpc>
                <a:spcPts val="2210"/>
              </a:lnSpc>
              <a:spcBef>
                <a:spcPts val="695"/>
              </a:spcBef>
            </a:pPr>
            <a:r>
              <a:rPr sz="2000" spc="-5" dirty="0">
                <a:latin typeface="Courier New"/>
                <a:cs typeface="Courier New"/>
              </a:rPr>
              <a:t>z &lt;- lm(brain ~ mass + species)  summary(z)</a:t>
            </a:r>
            <a:endParaRPr sz="2000">
              <a:latin typeface="Courier New"/>
              <a:cs typeface="Courier New"/>
            </a:endParaRPr>
          </a:p>
          <a:p>
            <a:pPr marL="1252855">
              <a:lnSpc>
                <a:spcPts val="2355"/>
              </a:lnSpc>
              <a:tabLst>
                <a:tab pos="2313305" algn="l"/>
                <a:tab pos="3508375" algn="l"/>
              </a:tabLst>
            </a:pPr>
            <a:r>
              <a:rPr sz="2000" b="1" spc="-5" dirty="0">
                <a:latin typeface="Calibri"/>
                <a:cs typeface="Calibri"/>
              </a:rPr>
              <a:t>Estimate	Std.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Error	</a:t>
            </a:r>
            <a:r>
              <a:rPr sz="2000" b="1" dirty="0">
                <a:latin typeface="Calibri"/>
                <a:cs typeface="Calibri"/>
              </a:rPr>
              <a:t>Interpretation </a:t>
            </a:r>
            <a:r>
              <a:rPr sz="2000" b="1" spc="-5" dirty="0">
                <a:latin typeface="Calibri"/>
                <a:cs typeface="Calibri"/>
              </a:rPr>
              <a:t>of parameters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estimated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341120" algn="l"/>
                <a:tab pos="2536190" algn="l"/>
                <a:tab pos="3508375" algn="l"/>
              </a:tabLst>
            </a:pPr>
            <a:r>
              <a:rPr sz="2000" spc="-5" dirty="0"/>
              <a:t>(Intercept)	</a:t>
            </a:r>
            <a:r>
              <a:rPr sz="2000" spc="-10" dirty="0"/>
              <a:t>5.22321	0.38862	</a:t>
            </a:r>
            <a:r>
              <a:rPr sz="2000" spc="-5" dirty="0"/>
              <a:t>Intercept for </a:t>
            </a:r>
            <a:r>
              <a:rPr sz="2000" spc="-10" dirty="0"/>
              <a:t>species </a:t>
            </a:r>
            <a:r>
              <a:rPr sz="2000" spc="-5" dirty="0"/>
              <a:t>1 (recent</a:t>
            </a:r>
            <a:r>
              <a:rPr sz="2000" spc="65" dirty="0"/>
              <a:t> </a:t>
            </a:r>
            <a:r>
              <a:rPr sz="2000" spc="-5" dirty="0"/>
              <a:t>humans)</a:t>
            </a:r>
            <a:endParaRPr sz="2000"/>
          </a:p>
        </p:txBody>
      </p:sp>
      <p:sp>
        <p:nvSpPr>
          <p:cNvPr id="4" name="object 4"/>
          <p:cNvSpPr/>
          <p:nvPr/>
        </p:nvSpPr>
        <p:spPr>
          <a:xfrm>
            <a:off x="661416" y="2575560"/>
            <a:ext cx="1243965" cy="0"/>
          </a:xfrm>
          <a:custGeom>
            <a:avLst/>
            <a:gdLst/>
            <a:ahLst/>
            <a:cxnLst/>
            <a:rect l="l" t="t" r="r" b="b"/>
            <a:pathLst>
              <a:path w="1243964">
                <a:moveTo>
                  <a:pt x="0" y="0"/>
                </a:moveTo>
                <a:lnTo>
                  <a:pt x="124358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05000" y="257251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911095" y="2575560"/>
            <a:ext cx="1054735" cy="0"/>
          </a:xfrm>
          <a:custGeom>
            <a:avLst/>
            <a:gdLst/>
            <a:ahLst/>
            <a:cxnLst/>
            <a:rect l="l" t="t" r="r" b="b"/>
            <a:pathLst>
              <a:path w="1054735">
                <a:moveTo>
                  <a:pt x="0" y="0"/>
                </a:moveTo>
                <a:lnTo>
                  <a:pt x="1054608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5704" y="257251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800" y="2575560"/>
            <a:ext cx="1188720" cy="0"/>
          </a:xfrm>
          <a:custGeom>
            <a:avLst/>
            <a:gdLst/>
            <a:ahLst/>
            <a:cxnLst/>
            <a:rect l="l" t="t" r="r" b="b"/>
            <a:pathLst>
              <a:path w="1188720">
                <a:moveTo>
                  <a:pt x="0" y="0"/>
                </a:moveTo>
                <a:lnTo>
                  <a:pt x="118872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160520" y="2572511"/>
            <a:ext cx="6350" cy="6350"/>
          </a:xfrm>
          <a:custGeom>
            <a:avLst/>
            <a:gdLst/>
            <a:ahLst/>
            <a:cxnLst/>
            <a:rect l="l" t="t" r="r" b="b"/>
            <a:pathLst>
              <a:path w="6350" h="6350">
                <a:moveTo>
                  <a:pt x="0" y="0"/>
                </a:moveTo>
                <a:lnTo>
                  <a:pt x="6095" y="0"/>
                </a:lnTo>
                <a:lnTo>
                  <a:pt x="6095" y="6096"/>
                </a:lnTo>
                <a:lnTo>
                  <a:pt x="0" y="609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66615" y="2575560"/>
            <a:ext cx="5861685" cy="0"/>
          </a:xfrm>
          <a:custGeom>
            <a:avLst/>
            <a:gdLst/>
            <a:ahLst/>
            <a:cxnLst/>
            <a:rect l="l" t="t" r="r" b="b"/>
            <a:pathLst>
              <a:path w="5861684">
                <a:moveTo>
                  <a:pt x="0" y="0"/>
                </a:moveTo>
                <a:lnTo>
                  <a:pt x="5861304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8819" y="2867660"/>
            <a:ext cx="904875" cy="64008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000" spc="-5" dirty="0">
                <a:latin typeface="Calibri"/>
                <a:cs typeface="Calibri"/>
              </a:rPr>
              <a:t>lnmass  </a:t>
            </a:r>
            <a:r>
              <a:rPr sz="2000" spc="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ci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s1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68500" y="2867660"/>
            <a:ext cx="937260" cy="6400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-5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49632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2000" spc="-10" dirty="0">
                <a:latin typeface="Calibri"/>
                <a:cs typeface="Calibri"/>
              </a:rPr>
              <a:t>-0.03514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2564" y="2867660"/>
            <a:ext cx="6193536" cy="9480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  <a:tabLst>
                <a:tab pos="984885" algn="l"/>
              </a:tabLst>
            </a:pPr>
            <a:r>
              <a:rPr sz="2000" spc="-10" dirty="0">
                <a:latin typeface="Calibri"/>
                <a:cs typeface="Calibri"/>
              </a:rPr>
              <a:t>0.09173	</a:t>
            </a:r>
            <a:r>
              <a:rPr sz="2000" spc="-5" dirty="0">
                <a:latin typeface="Calibri"/>
                <a:cs typeface="Calibri"/>
              </a:rPr>
              <a:t>Slope </a:t>
            </a:r>
            <a:r>
              <a:rPr sz="2000" spc="-10" dirty="0">
                <a:latin typeface="Calibri"/>
                <a:cs typeface="Calibri"/>
              </a:rPr>
              <a:t>for species </a:t>
            </a:r>
            <a:r>
              <a:rPr sz="2000" spc="-5" dirty="0">
                <a:latin typeface="Calibri"/>
                <a:cs typeface="Calibri"/>
              </a:rPr>
              <a:t>1 </a:t>
            </a:r>
            <a:r>
              <a:rPr sz="2000" dirty="0">
                <a:latin typeface="Calibri"/>
                <a:cs typeface="Calibri"/>
              </a:rPr>
              <a:t>(same </a:t>
            </a:r>
            <a:r>
              <a:rPr sz="2000" spc="-5" dirty="0">
                <a:latin typeface="Calibri"/>
                <a:cs typeface="Calibri"/>
              </a:rPr>
              <a:t>slope </a:t>
            </a:r>
            <a:r>
              <a:rPr sz="2000" spc="-10" dirty="0">
                <a:latin typeface="Calibri"/>
                <a:cs typeface="Calibri"/>
              </a:rPr>
              <a:t>fit </a:t>
            </a:r>
            <a:r>
              <a:rPr sz="2000" spc="-5" dirty="0">
                <a:latin typeface="Calibri"/>
                <a:cs typeface="Calibri"/>
              </a:rPr>
              <a:t>to both)  </a:t>
            </a:r>
            <a:r>
              <a:rPr sz="2000" spc="-10" dirty="0">
                <a:latin typeface="Calibri"/>
                <a:cs typeface="Calibri"/>
              </a:rPr>
              <a:t>0.01411	</a:t>
            </a:r>
            <a:r>
              <a:rPr sz="2000" spc="-5" dirty="0">
                <a:latin typeface="Calibri"/>
                <a:cs typeface="Calibri"/>
              </a:rPr>
              <a:t>Difference between intercepts (i.e.,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size-corrected</a:t>
            </a:r>
            <a:endParaRPr sz="2000" dirty="0">
              <a:latin typeface="Calibri"/>
              <a:cs typeface="Calibri"/>
            </a:endParaRPr>
          </a:p>
          <a:p>
            <a:pPr marL="984885">
              <a:lnSpc>
                <a:spcPct val="100000"/>
              </a:lnSpc>
              <a:spcBef>
                <a:spcPts val="25"/>
              </a:spcBef>
            </a:pPr>
            <a:r>
              <a:rPr sz="2000" spc="-10" dirty="0">
                <a:latin typeface="Calibri"/>
                <a:cs typeface="Calibri"/>
              </a:rPr>
              <a:t>difference)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05786" y="3960844"/>
            <a:ext cx="3612674" cy="32094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8819" y="703579"/>
            <a:ext cx="9297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Calibri"/>
                <a:cs typeface="Calibri"/>
              </a:rPr>
              <a:t>Size-correction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valid only when range </a:t>
            </a:r>
            <a:r>
              <a:rPr sz="2400" b="1" dirty="0">
                <a:latin typeface="Calibri"/>
                <a:cs typeface="Calibri"/>
              </a:rPr>
              <a:t>of </a:t>
            </a:r>
            <a:r>
              <a:rPr sz="2400" b="1" spc="-5" dirty="0">
                <a:latin typeface="Calibri"/>
                <a:cs typeface="Calibri"/>
              </a:rPr>
              <a:t>X-values </a:t>
            </a:r>
            <a:r>
              <a:rPr sz="2400" b="1" spc="5" dirty="0">
                <a:latin typeface="Calibri"/>
                <a:cs typeface="Calibri"/>
              </a:rPr>
              <a:t>is </a:t>
            </a:r>
            <a:r>
              <a:rPr sz="2400" b="1" spc="-5" dirty="0">
                <a:latin typeface="Calibri"/>
                <a:cs typeface="Calibri"/>
              </a:rPr>
              <a:t>similar </a:t>
            </a:r>
            <a:r>
              <a:rPr sz="2400" b="1" spc="5" dirty="0">
                <a:latin typeface="Calibri"/>
                <a:cs typeface="Calibri"/>
              </a:rPr>
              <a:t>in </a:t>
            </a:r>
            <a:r>
              <a:rPr sz="2400" b="1" spc="-10" dirty="0">
                <a:latin typeface="Calibri"/>
                <a:cs typeface="Calibri"/>
              </a:rPr>
              <a:t>all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groups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18819" y="1201623"/>
            <a:ext cx="9239885" cy="812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95"/>
              </a:spcBef>
            </a:pPr>
            <a:r>
              <a:rPr sz="2200" spc="-5" dirty="0">
                <a:latin typeface="Calibri"/>
                <a:cs typeface="Calibri"/>
              </a:rPr>
              <a:t>Although </a:t>
            </a:r>
            <a:r>
              <a:rPr sz="2200" dirty="0">
                <a:latin typeface="Calibri"/>
                <a:cs typeface="Calibri"/>
              </a:rPr>
              <a:t>our </a:t>
            </a:r>
            <a:r>
              <a:rPr sz="2200" spc="-5" dirty="0">
                <a:latin typeface="Calibri"/>
                <a:cs typeface="Calibri"/>
              </a:rPr>
              <a:t>goal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“correct” for variation </a:t>
            </a:r>
            <a:r>
              <a:rPr sz="2200" dirty="0">
                <a:latin typeface="Calibri"/>
                <a:cs typeface="Calibri"/>
              </a:rPr>
              <a:t>in X in </a:t>
            </a:r>
            <a:r>
              <a:rPr sz="2200" spc="-5" dirty="0">
                <a:latin typeface="Calibri"/>
                <a:cs typeface="Calibri"/>
              </a:rPr>
              <a:t>order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comparing </a:t>
            </a:r>
            <a:r>
              <a:rPr sz="2200" dirty="0">
                <a:latin typeface="Calibri"/>
                <a:cs typeface="Calibri"/>
              </a:rPr>
              <a:t>Y </a:t>
            </a:r>
            <a:r>
              <a:rPr sz="2200" spc="-10" dirty="0">
                <a:latin typeface="Calibri"/>
                <a:cs typeface="Calibri"/>
              </a:rPr>
              <a:t>among  </a:t>
            </a:r>
            <a:r>
              <a:rPr sz="2200" spc="-5" dirty="0">
                <a:latin typeface="Calibri"/>
                <a:cs typeface="Calibri"/>
              </a:rPr>
              <a:t>groups, </a:t>
            </a:r>
            <a:r>
              <a:rPr sz="2200" dirty="0">
                <a:latin typeface="Calibri"/>
                <a:cs typeface="Calibri"/>
              </a:rPr>
              <a:t>X is </a:t>
            </a:r>
            <a:r>
              <a:rPr sz="2200" spc="-5" dirty="0">
                <a:latin typeface="Calibri"/>
                <a:cs typeface="Calibri"/>
              </a:rPr>
              <a:t>not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cause of </a:t>
            </a:r>
            <a:r>
              <a:rPr sz="2200" dirty="0">
                <a:latin typeface="Calibri"/>
                <a:cs typeface="Calibri"/>
              </a:rPr>
              <a:t>Y. </a:t>
            </a:r>
            <a:r>
              <a:rPr sz="2200" spc="-5" dirty="0">
                <a:latin typeface="Calibri"/>
                <a:cs typeface="Calibri"/>
              </a:rPr>
              <a:t>Hence, there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“regression toward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mean”.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88186" y="2445277"/>
            <a:ext cx="5978524" cy="460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498171"/>
            <a:ext cx="9296400" cy="1640205"/>
          </a:xfrm>
          <a:prstGeom prst="rect">
            <a:avLst/>
          </a:prstGeom>
        </p:spPr>
        <p:txBody>
          <a:bodyPr vert="horz" wrap="square" lIns="0" tIns="2178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</a:pPr>
            <a:r>
              <a:rPr dirty="0"/>
              <a:t>Problems </a:t>
            </a:r>
            <a:r>
              <a:rPr spc="-5" dirty="0"/>
              <a:t>arise when </a:t>
            </a:r>
            <a:r>
              <a:rPr spc="-15" dirty="0"/>
              <a:t>the </a:t>
            </a:r>
            <a:r>
              <a:rPr spc="-5" dirty="0"/>
              <a:t>range </a:t>
            </a:r>
            <a:r>
              <a:rPr dirty="0"/>
              <a:t>of </a:t>
            </a:r>
            <a:r>
              <a:rPr spc="-5" dirty="0"/>
              <a:t>X-values </a:t>
            </a:r>
            <a:r>
              <a:rPr spc="5" dirty="0"/>
              <a:t>is </a:t>
            </a:r>
            <a:r>
              <a:rPr spc="-5" dirty="0"/>
              <a:t>not </a:t>
            </a:r>
            <a:r>
              <a:rPr dirty="0"/>
              <a:t>the </a:t>
            </a:r>
            <a:r>
              <a:rPr spc="-5" dirty="0"/>
              <a:t>same among</a:t>
            </a:r>
            <a:r>
              <a:rPr spc="40" dirty="0"/>
              <a:t> </a:t>
            </a:r>
            <a:r>
              <a:rPr spc="-5" dirty="0"/>
              <a:t>groups</a:t>
            </a:r>
          </a:p>
          <a:p>
            <a:pPr marL="12700" marR="932180">
              <a:lnSpc>
                <a:spcPct val="154500"/>
              </a:lnSpc>
              <a:spcBef>
                <a:spcPts val="60"/>
              </a:spcBef>
            </a:pPr>
            <a:r>
              <a:rPr sz="2200" b="0" spc="-5" dirty="0">
                <a:latin typeface="Calibri"/>
                <a:cs typeface="Calibri"/>
              </a:rPr>
              <a:t>Differences </a:t>
            </a:r>
            <a:r>
              <a:rPr sz="2200" b="0" dirty="0">
                <a:latin typeface="Calibri"/>
                <a:cs typeface="Calibri"/>
              </a:rPr>
              <a:t>in Y might </a:t>
            </a:r>
            <a:r>
              <a:rPr sz="2200" b="0" spc="-10" dirty="0">
                <a:latin typeface="Calibri"/>
                <a:cs typeface="Calibri"/>
              </a:rPr>
              <a:t>persist </a:t>
            </a:r>
            <a:r>
              <a:rPr sz="2200" b="0" dirty="0">
                <a:latin typeface="Calibri"/>
                <a:cs typeface="Calibri"/>
              </a:rPr>
              <a:t>even </a:t>
            </a:r>
            <a:r>
              <a:rPr sz="2200" b="0" spc="-5" dirty="0">
                <a:latin typeface="Calibri"/>
                <a:cs typeface="Calibri"/>
              </a:rPr>
              <a:t>after “correcting” for differences </a:t>
            </a:r>
            <a:r>
              <a:rPr sz="2200" b="0" dirty="0">
                <a:latin typeface="Calibri"/>
                <a:cs typeface="Calibri"/>
              </a:rPr>
              <a:t>in </a:t>
            </a:r>
            <a:r>
              <a:rPr sz="2200" b="0" spc="5" dirty="0">
                <a:latin typeface="Calibri"/>
                <a:cs typeface="Calibri"/>
              </a:rPr>
              <a:t>X.  </a:t>
            </a:r>
            <a:r>
              <a:rPr sz="2200" b="0" spc="-5" dirty="0">
                <a:latin typeface="Calibri"/>
                <a:cs typeface="Calibri"/>
              </a:rPr>
              <a:t>Major </a:t>
            </a:r>
            <a:r>
              <a:rPr sz="2200" b="0" dirty="0">
                <a:latin typeface="Calibri"/>
                <a:cs typeface="Calibri"/>
              </a:rPr>
              <a:t>axis </a:t>
            </a:r>
            <a:r>
              <a:rPr sz="2200" b="0" spc="-5" dirty="0">
                <a:latin typeface="Calibri"/>
                <a:cs typeface="Calibri"/>
              </a:rPr>
              <a:t>regression methods </a:t>
            </a:r>
            <a:r>
              <a:rPr sz="2200" b="0" dirty="0">
                <a:latin typeface="Calibri"/>
                <a:cs typeface="Calibri"/>
              </a:rPr>
              <a:t>are more </a:t>
            </a:r>
            <a:r>
              <a:rPr sz="2200" b="0" spc="-5" dirty="0">
                <a:latin typeface="Calibri"/>
                <a:cs typeface="Calibri"/>
              </a:rPr>
              <a:t>suitable instead (available </a:t>
            </a:r>
            <a:r>
              <a:rPr sz="2200" b="0" dirty="0">
                <a:latin typeface="Calibri"/>
                <a:cs typeface="Calibri"/>
              </a:rPr>
              <a:t>in</a:t>
            </a:r>
            <a:r>
              <a:rPr sz="2200" b="0" spc="30" dirty="0">
                <a:latin typeface="Calibri"/>
                <a:cs typeface="Calibri"/>
              </a:rPr>
              <a:t> </a:t>
            </a:r>
            <a:r>
              <a:rPr sz="2200" b="0" dirty="0">
                <a:latin typeface="Calibri"/>
                <a:cs typeface="Calibri"/>
              </a:rPr>
              <a:t>R!).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27886" y="2559577"/>
            <a:ext cx="5978524" cy="46069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4399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Core </a:t>
            </a:r>
            <a:r>
              <a:rPr spc="-5" dirty="0"/>
              <a:t>assumptions </a:t>
            </a:r>
            <a:r>
              <a:rPr spc="-10" dirty="0"/>
              <a:t>of linear</a:t>
            </a:r>
            <a:r>
              <a:rPr spc="5" dirty="0"/>
              <a:t> </a:t>
            </a:r>
            <a:r>
              <a:rPr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7419" y="1076655"/>
            <a:ext cx="9307195" cy="5285614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655"/>
              </a:spcBef>
              <a:buFont typeface="Symbol"/>
              <a:buChar char=""/>
              <a:tabLst>
                <a:tab pos="241300" algn="l"/>
              </a:tabLst>
            </a:pPr>
            <a:r>
              <a:rPr lang="en-US" sz="2200" b="1" spc="-5" dirty="0">
                <a:latin typeface="Calibri"/>
                <a:cs typeface="Calibri"/>
              </a:rPr>
              <a:t>Gaussian </a:t>
            </a:r>
            <a:r>
              <a:rPr sz="2200" b="1" spc="-5" dirty="0">
                <a:latin typeface="Calibri"/>
                <a:cs typeface="Calibri"/>
              </a:rPr>
              <a:t>distributed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errors</a:t>
            </a:r>
            <a:r>
              <a:rPr lang="en-US" sz="2200" b="1" spc="-10" dirty="0">
                <a:latin typeface="Calibri"/>
                <a:cs typeface="Calibri"/>
              </a:rPr>
              <a:t> </a:t>
            </a:r>
            <a:r>
              <a:rPr lang="en-US" sz="2200" spc="-10" dirty="0">
                <a:latin typeface="Calibri"/>
                <a:cs typeface="Calibri"/>
              </a:rPr>
              <a:t>(residuals)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Equal variance </a:t>
            </a:r>
            <a:r>
              <a:rPr sz="2200" b="1" spc="5" dirty="0">
                <a:latin typeface="Calibri"/>
                <a:cs typeface="Calibri"/>
              </a:rPr>
              <a:t>of </a:t>
            </a:r>
            <a:r>
              <a:rPr sz="2200" b="1" spc="-5" dirty="0">
                <a:latin typeface="Calibri"/>
                <a:cs typeface="Calibri"/>
              </a:rPr>
              <a:t>residuals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241300" algn="l"/>
              </a:tabLst>
            </a:pPr>
            <a:r>
              <a:rPr sz="2200" b="1" spc="-5" dirty="0">
                <a:latin typeface="Calibri"/>
                <a:cs typeface="Calibri"/>
              </a:rPr>
              <a:t>Independent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errors</a:t>
            </a:r>
            <a:endParaRPr sz="2200" b="1" dirty="0">
              <a:latin typeface="Calibri"/>
              <a:cs typeface="Calibri"/>
            </a:endParaRPr>
          </a:p>
          <a:p>
            <a:pPr marL="12700" marR="38735">
              <a:lnSpc>
                <a:spcPct val="116399"/>
              </a:lnSpc>
              <a:spcBef>
                <a:spcPts val="1035"/>
              </a:spcBef>
            </a:pPr>
            <a:endParaRPr lang="en-US" sz="2200" dirty="0">
              <a:latin typeface="Calibri"/>
              <a:cs typeface="Calibri"/>
            </a:endParaRPr>
          </a:p>
          <a:p>
            <a:pPr marL="12700" marR="38735">
              <a:lnSpc>
                <a:spcPct val="116399"/>
              </a:lnSpc>
              <a:spcBef>
                <a:spcPts val="1035"/>
              </a:spcBef>
            </a:pP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ourier New"/>
                <a:cs typeface="Courier New"/>
              </a:rPr>
              <a:t>plot(z)</a:t>
            </a:r>
            <a:r>
              <a:rPr sz="2200" spc="-795" dirty="0">
                <a:latin typeface="Courier New"/>
                <a:cs typeface="Courier New"/>
              </a:rPr>
              <a:t> </a:t>
            </a:r>
            <a:r>
              <a:rPr sz="220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assess departures </a:t>
            </a:r>
            <a:r>
              <a:rPr sz="2200" spc="-10" dirty="0">
                <a:latin typeface="Calibri"/>
                <a:cs typeface="Calibri"/>
              </a:rPr>
              <a:t>from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assumptions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normality and equal  </a:t>
            </a:r>
            <a:r>
              <a:rPr sz="2200" dirty="0">
                <a:latin typeface="Calibri"/>
                <a:cs typeface="Calibri"/>
              </a:rPr>
              <a:t>variance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lang="en-US" sz="2200" spc="-5" dirty="0">
                <a:latin typeface="Calibri"/>
                <a:cs typeface="Calibri"/>
              </a:rPr>
              <a:t>lab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  <a:p>
            <a:pPr marL="12700" marR="657225">
              <a:lnSpc>
                <a:spcPct val="116799"/>
              </a:lnSpc>
              <a:spcBef>
                <a:spcPts val="1020"/>
              </a:spcBef>
            </a:pPr>
            <a:r>
              <a:rPr sz="2200" dirty="0">
                <a:latin typeface="Calibri"/>
                <a:cs typeface="Calibri"/>
              </a:rPr>
              <a:t>Linear models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reasonably </a:t>
            </a:r>
            <a:r>
              <a:rPr sz="2200" dirty="0">
                <a:latin typeface="Calibri"/>
                <a:cs typeface="Calibri"/>
              </a:rPr>
              <a:t>robust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departures from these assumptions,  especially if sample size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10" dirty="0">
                <a:latin typeface="Calibri"/>
                <a:cs typeface="Calibri"/>
              </a:rPr>
              <a:t>large </a:t>
            </a:r>
            <a:r>
              <a:rPr sz="2200" spc="-5" dirty="0">
                <a:latin typeface="Calibri"/>
                <a:cs typeface="Calibri"/>
              </a:rPr>
              <a:t>and balanced. However, </a:t>
            </a:r>
            <a:r>
              <a:rPr sz="2200" dirty="0">
                <a:latin typeface="Calibri"/>
                <a:cs typeface="Calibri"/>
              </a:rPr>
              <a:t>outliers can </a:t>
            </a:r>
            <a:r>
              <a:rPr sz="2200" spc="-5" dirty="0">
                <a:latin typeface="Calibri"/>
                <a:cs typeface="Calibri"/>
              </a:rPr>
              <a:t>cause  </a:t>
            </a:r>
            <a:r>
              <a:rPr sz="2200" dirty="0">
                <a:latin typeface="Calibri"/>
                <a:cs typeface="Calibri"/>
              </a:rPr>
              <a:t>problems</a:t>
            </a:r>
          </a:p>
          <a:p>
            <a:pPr marL="12700" marR="5080">
              <a:lnSpc>
                <a:spcPct val="117300"/>
              </a:lnSpc>
              <a:spcBef>
                <a:spcPts val="980"/>
              </a:spcBef>
            </a:pPr>
            <a:r>
              <a:rPr sz="220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assumption of independent errors </a:t>
            </a:r>
            <a:r>
              <a:rPr sz="2200" dirty="0">
                <a:latin typeface="Calibri"/>
                <a:cs typeface="Calibri"/>
              </a:rPr>
              <a:t>is met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your </a:t>
            </a:r>
            <a:r>
              <a:rPr sz="2200" spc="-5" dirty="0">
                <a:latin typeface="Calibri"/>
                <a:cs typeface="Calibri"/>
              </a:rPr>
              <a:t>sample constitutes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b="1" spc="-10" dirty="0">
                <a:latin typeface="Calibri"/>
                <a:cs typeface="Calibri"/>
              </a:rPr>
              <a:t>random  </a:t>
            </a:r>
            <a:r>
              <a:rPr sz="2200" b="1" dirty="0">
                <a:latin typeface="Calibri"/>
                <a:cs typeface="Calibri"/>
              </a:rPr>
              <a:t>sample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have </a:t>
            </a:r>
            <a:r>
              <a:rPr sz="2200" b="1" spc="-5" dirty="0">
                <a:latin typeface="Calibri"/>
                <a:cs typeface="Calibri"/>
              </a:rPr>
              <a:t>not</a:t>
            </a:r>
            <a:r>
              <a:rPr sz="2200" b="1" dirty="0">
                <a:latin typeface="Calibri"/>
                <a:cs typeface="Calibri"/>
              </a:rPr>
              <a:t> </a:t>
            </a:r>
            <a:r>
              <a:rPr sz="2200" b="1" spc="-5" dirty="0" err="1">
                <a:latin typeface="Calibri"/>
                <a:cs typeface="Calibri"/>
              </a:rPr>
              <a:t>pseudoreplicated</a:t>
            </a:r>
            <a:endParaRPr sz="2200" b="1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18262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Related</a:t>
            </a:r>
            <a:r>
              <a:rPr spc="-65" dirty="0"/>
              <a:t> </a:t>
            </a:r>
            <a:r>
              <a:rPr dirty="0"/>
              <a:t>topics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8193" y="1676400"/>
            <a:ext cx="9334500" cy="40748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/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spc="5" dirty="0">
                <a:latin typeface="Calibri"/>
                <a:cs typeface="Calibri"/>
              </a:rPr>
              <a:t>your </a:t>
            </a:r>
            <a:r>
              <a:rPr sz="2200" spc="-5" dirty="0">
                <a:latin typeface="Calibri"/>
                <a:cs typeface="Calibri"/>
              </a:rPr>
              <a:t>residuals </a:t>
            </a:r>
            <a:r>
              <a:rPr sz="2200" spc="-10" dirty="0">
                <a:latin typeface="Calibri"/>
                <a:cs typeface="Calibri"/>
              </a:rPr>
              <a:t>aren’t </a:t>
            </a:r>
            <a:r>
              <a:rPr sz="2200" spc="-5" dirty="0">
                <a:latin typeface="Calibri"/>
                <a:cs typeface="Calibri"/>
              </a:rPr>
              <a:t>normal because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outliers? Nonparametric methods  </a:t>
            </a:r>
            <a:r>
              <a:rPr sz="2200" dirty="0">
                <a:latin typeface="Calibri"/>
                <a:cs typeface="Calibri"/>
              </a:rPr>
              <a:t>exist, </a:t>
            </a:r>
            <a:r>
              <a:rPr sz="2200" spc="-5" dirty="0">
                <a:latin typeface="Calibri"/>
                <a:cs typeface="Calibri"/>
              </a:rPr>
              <a:t>but these don’t provide parameter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estimates.</a:t>
            </a:r>
            <a:endParaRPr lang="en-US" sz="2200" spc="-5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Robust </a:t>
            </a:r>
            <a:r>
              <a:rPr sz="2200" spc="-5" dirty="0">
                <a:latin typeface="Calibri"/>
                <a:cs typeface="Calibri"/>
              </a:rPr>
              <a:t>regression </a:t>
            </a:r>
            <a:r>
              <a:rPr sz="2200" dirty="0">
                <a:latin typeface="Calibri"/>
                <a:cs typeface="Calibri"/>
              </a:rPr>
              <a:t>methods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 err="1">
                <a:latin typeface="Courier New"/>
                <a:cs typeface="Courier New"/>
              </a:rPr>
              <a:t>rlm</a:t>
            </a:r>
            <a:r>
              <a:rPr sz="2200" spc="-5" dirty="0">
                <a:latin typeface="Calibri"/>
                <a:cs typeface="Calibri"/>
              </a:rPr>
              <a:t>)</a:t>
            </a:r>
            <a:endParaRPr lang="en-US" sz="2200" spc="-5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sz="2200" dirty="0">
              <a:latin typeface="Calibri"/>
              <a:cs typeface="Calibri"/>
            </a:endParaRPr>
          </a:p>
          <a:p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if response </a:t>
            </a:r>
            <a:r>
              <a:rPr sz="2200" dirty="0">
                <a:latin typeface="Calibri"/>
                <a:cs typeface="Calibri"/>
              </a:rPr>
              <a:t>data are </a:t>
            </a:r>
            <a:r>
              <a:rPr sz="2200" spc="-5" dirty="0">
                <a:latin typeface="Calibri"/>
                <a:cs typeface="Calibri"/>
              </a:rPr>
              <a:t>binary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discrete?</a:t>
            </a:r>
            <a:endParaRPr lang="en-US" sz="2200" dirty="0">
              <a:latin typeface="Calibri"/>
              <a:cs typeface="Calibri"/>
            </a:endParaRPr>
          </a:p>
          <a:p>
            <a:pPr marR="5161915"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Generalized </a:t>
            </a:r>
            <a:r>
              <a:rPr sz="2200" spc="-5" dirty="0">
                <a:latin typeface="Calibri"/>
                <a:cs typeface="Calibri"/>
              </a:rPr>
              <a:t>linear </a:t>
            </a:r>
            <a:r>
              <a:rPr sz="2200" dirty="0">
                <a:latin typeface="Calibri"/>
                <a:cs typeface="Calibri"/>
              </a:rPr>
              <a:t>models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Courier New"/>
                <a:cs typeface="Courier New"/>
              </a:rPr>
              <a:t>glm</a:t>
            </a:r>
            <a:r>
              <a:rPr sz="2200" spc="-10" dirty="0">
                <a:latin typeface="Calibri"/>
                <a:cs typeface="Calibri"/>
              </a:rPr>
              <a:t>) </a:t>
            </a:r>
            <a:endParaRPr lang="en-US" sz="2200" spc="-10" dirty="0">
              <a:latin typeface="Calibri"/>
              <a:cs typeface="Calibri"/>
            </a:endParaRPr>
          </a:p>
          <a:p>
            <a:pPr marR="5161915">
              <a:tabLst>
                <a:tab pos="469900" algn="l"/>
              </a:tabLst>
            </a:pPr>
            <a:endParaRPr lang="en-US" sz="2200" spc="-10" dirty="0">
              <a:latin typeface="Calibri"/>
              <a:cs typeface="Calibri"/>
            </a:endParaRPr>
          </a:p>
          <a:p>
            <a:pPr marR="5161915"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if </a:t>
            </a:r>
            <a:r>
              <a:rPr sz="2200" dirty="0">
                <a:latin typeface="Calibri"/>
                <a:cs typeface="Calibri"/>
              </a:rPr>
              <a:t>there are </a:t>
            </a:r>
            <a:r>
              <a:rPr sz="2200" spc="-10" dirty="0">
                <a:latin typeface="Calibri"/>
                <a:cs typeface="Calibri"/>
              </a:rPr>
              <a:t>random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effects?</a:t>
            </a:r>
            <a:endParaRPr lang="en-US" sz="2200" spc="-5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Linear mixed effects </a:t>
            </a:r>
            <a:r>
              <a:rPr sz="2200" spc="-5" dirty="0">
                <a:latin typeface="Calibri"/>
                <a:cs typeface="Calibri"/>
              </a:rPr>
              <a:t>models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 err="1">
                <a:latin typeface="Courier New"/>
                <a:cs typeface="Courier New"/>
              </a:rPr>
              <a:t>lme</a:t>
            </a:r>
            <a:r>
              <a:rPr sz="2200" spc="-5" dirty="0">
                <a:latin typeface="Calibri"/>
                <a:cs typeface="Calibri"/>
              </a:rPr>
              <a:t>)</a:t>
            </a:r>
            <a:endParaRPr lang="en-US" sz="2200" spc="-5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tabLst>
                <a:tab pos="469900" algn="l"/>
              </a:tabLst>
            </a:pPr>
            <a:endParaRPr sz="2200" dirty="0">
              <a:latin typeface="Calibri"/>
              <a:cs typeface="Calibri"/>
            </a:endParaRPr>
          </a:p>
          <a:p>
            <a:r>
              <a:rPr sz="2200" dirty="0">
                <a:latin typeface="Calibri"/>
                <a:cs typeface="Calibri"/>
              </a:rPr>
              <a:t>What </a:t>
            </a:r>
            <a:r>
              <a:rPr sz="2200" spc="-5" dirty="0">
                <a:latin typeface="Calibri"/>
                <a:cs typeface="Calibri"/>
              </a:rPr>
              <a:t>if residuals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independent because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autocorrelation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6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phylogeny?</a:t>
            </a:r>
            <a:endParaRPr lang="en-US" sz="2200" spc="-5" dirty="0">
              <a:latin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  <a:tabLst>
                <a:tab pos="469900" algn="l"/>
              </a:tabLst>
            </a:pPr>
            <a:r>
              <a:rPr lang="en-US" sz="220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General </a:t>
            </a:r>
            <a:r>
              <a:rPr sz="2200" spc="-5" dirty="0">
                <a:latin typeface="Calibri"/>
                <a:cs typeface="Calibri"/>
              </a:rPr>
              <a:t>least </a:t>
            </a:r>
            <a:r>
              <a:rPr sz="2200" dirty="0">
                <a:latin typeface="Calibri"/>
                <a:cs typeface="Calibri"/>
              </a:rPr>
              <a:t>squares </a:t>
            </a:r>
            <a:r>
              <a:rPr sz="2200" spc="-5" dirty="0">
                <a:latin typeface="Calibri"/>
                <a:cs typeface="Calibri"/>
              </a:rPr>
              <a:t>methods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gls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6301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 word </a:t>
            </a:r>
            <a:r>
              <a:rPr spc="-5" dirty="0"/>
              <a:t>about planned vs unplanned</a:t>
            </a:r>
            <a:r>
              <a:rPr spc="5" dirty="0"/>
              <a:t> </a:t>
            </a:r>
            <a:r>
              <a:rPr spc="-5" dirty="0"/>
              <a:t>comparisons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238199"/>
            <a:ext cx="9216390" cy="530479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2200" spc="-5" dirty="0">
                <a:latin typeface="Calibri"/>
                <a:cs typeface="Calibri"/>
              </a:rPr>
              <a:t>Unplanned </a:t>
            </a:r>
            <a:r>
              <a:rPr sz="2200" dirty="0">
                <a:latin typeface="Calibri"/>
                <a:cs typeface="Calibri"/>
              </a:rPr>
              <a:t>(“post </a:t>
            </a:r>
            <a:r>
              <a:rPr sz="2200" spc="-5" dirty="0">
                <a:latin typeface="Calibri"/>
                <a:cs typeface="Calibri"/>
              </a:rPr>
              <a:t>hoc”)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comparisons: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900" algn="l"/>
              </a:tabLst>
            </a:pPr>
            <a:r>
              <a:rPr sz="2200" spc="-5" dirty="0">
                <a:latin typeface="Calibri"/>
                <a:cs typeface="Calibri"/>
              </a:rPr>
              <a:t>Multiple comparisons </a:t>
            </a:r>
            <a:r>
              <a:rPr sz="2200" spc="-10" dirty="0">
                <a:latin typeface="Calibri"/>
                <a:cs typeface="Calibri"/>
              </a:rPr>
              <a:t>among </a:t>
            </a:r>
            <a:r>
              <a:rPr sz="2200" dirty="0">
                <a:latin typeface="Calibri"/>
                <a:cs typeface="Calibri"/>
              </a:rPr>
              <a:t>means after </a:t>
            </a:r>
            <a:r>
              <a:rPr sz="2200" spc="-5" dirty="0">
                <a:latin typeface="Calibri"/>
                <a:cs typeface="Calibri"/>
              </a:rPr>
              <a:t>ANOVA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done.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0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find </a:t>
            </a:r>
            <a:r>
              <a:rPr sz="2200" dirty="0">
                <a:latin typeface="Calibri"/>
                <a:cs typeface="Calibri"/>
              </a:rPr>
              <a:t>which </a:t>
            </a:r>
            <a:r>
              <a:rPr sz="2200" spc="-5" dirty="0">
                <a:latin typeface="Calibri"/>
                <a:cs typeface="Calibri"/>
              </a:rPr>
              <a:t>pairs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means are </a:t>
            </a:r>
            <a:r>
              <a:rPr sz="2200" spc="-5" dirty="0">
                <a:latin typeface="Calibri"/>
                <a:cs typeface="Calibri"/>
              </a:rPr>
              <a:t>statistically significantly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different.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kind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dredging </a:t>
            </a:r>
            <a:r>
              <a:rPr sz="2200" spc="-10" dirty="0">
                <a:latin typeface="Calibri"/>
                <a:cs typeface="Calibri"/>
              </a:rPr>
              <a:t>(i.e., </a:t>
            </a:r>
            <a:r>
              <a:rPr sz="2200" spc="-5" dirty="0">
                <a:latin typeface="Calibri"/>
                <a:cs typeface="Calibri"/>
              </a:rPr>
              <a:t>no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plan).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Incorporates special </a:t>
            </a:r>
            <a:r>
              <a:rPr sz="2200" spc="-5" dirty="0">
                <a:latin typeface="Calibri"/>
                <a:cs typeface="Calibri"/>
              </a:rPr>
              <a:t>protection against high </a:t>
            </a:r>
            <a:r>
              <a:rPr sz="2200" dirty="0">
                <a:latin typeface="Calibri"/>
                <a:cs typeface="Calibri"/>
              </a:rPr>
              <a:t>false </a:t>
            </a:r>
            <a:r>
              <a:rPr sz="2200" spc="-5" dirty="0">
                <a:latin typeface="Calibri"/>
                <a:cs typeface="Calibri"/>
              </a:rPr>
              <a:t>positive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rate.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ourier New"/>
                <a:cs typeface="Courier New"/>
              </a:rPr>
              <a:t>summary()</a:t>
            </a:r>
            <a:r>
              <a:rPr sz="2200" spc="-760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table </a:t>
            </a:r>
            <a:r>
              <a:rPr sz="220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not protected, </a:t>
            </a:r>
            <a:r>
              <a:rPr sz="2200" spc="-10" dirty="0">
                <a:latin typeface="Calibri"/>
                <a:cs typeface="Calibri"/>
              </a:rPr>
              <a:t>so </a:t>
            </a:r>
            <a:r>
              <a:rPr sz="2200" spc="-5" dirty="0">
                <a:latin typeface="Calibri"/>
                <a:cs typeface="Calibri"/>
              </a:rPr>
              <a:t>can’t </a:t>
            </a:r>
            <a:r>
              <a:rPr sz="2200" dirty="0">
                <a:latin typeface="Calibri"/>
                <a:cs typeface="Calibri"/>
              </a:rPr>
              <a:t>use </a:t>
            </a:r>
            <a:r>
              <a:rPr sz="2200" spc="-5" dirty="0">
                <a:latin typeface="Calibri"/>
                <a:cs typeface="Calibri"/>
              </a:rPr>
              <a:t>them.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Planned </a:t>
            </a:r>
            <a:r>
              <a:rPr sz="2200" spc="-5" dirty="0">
                <a:latin typeface="Calibri"/>
                <a:cs typeface="Calibri"/>
              </a:rPr>
              <a:t>(“a priori”)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comparisons:</a:t>
            </a:r>
            <a:endParaRPr sz="2200">
              <a:latin typeface="Calibri"/>
              <a:cs typeface="Calibri"/>
            </a:endParaRPr>
          </a:p>
          <a:p>
            <a:pPr marL="469265" marR="5080" indent="-228600">
              <a:lnSpc>
                <a:spcPct val="101800"/>
              </a:lnSpc>
              <a:spcBef>
                <a:spcPts val="12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Comparisons </a:t>
            </a:r>
            <a:r>
              <a:rPr sz="2200" spc="-5" dirty="0">
                <a:latin typeface="Calibri"/>
                <a:cs typeface="Calibri"/>
              </a:rPr>
              <a:t>between group </a:t>
            </a:r>
            <a:r>
              <a:rPr sz="2200" dirty="0">
                <a:latin typeface="Calibri"/>
                <a:cs typeface="Calibri"/>
              </a:rPr>
              <a:t>means </a:t>
            </a:r>
            <a:r>
              <a:rPr sz="2200" spc="-5" dirty="0">
                <a:latin typeface="Calibri"/>
                <a:cs typeface="Calibri"/>
              </a:rPr>
              <a:t>that were </a:t>
            </a:r>
            <a:r>
              <a:rPr sz="2200" spc="-10" dirty="0">
                <a:latin typeface="Calibri"/>
                <a:cs typeface="Calibri"/>
              </a:rPr>
              <a:t>decided </a:t>
            </a:r>
            <a:r>
              <a:rPr sz="2200" dirty="0">
                <a:latin typeface="Calibri"/>
                <a:cs typeface="Calibri"/>
              </a:rPr>
              <a:t>when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spc="-5" dirty="0">
                <a:latin typeface="Calibri"/>
                <a:cs typeface="Calibri"/>
              </a:rPr>
              <a:t>experiment  </a:t>
            </a:r>
            <a:r>
              <a:rPr sz="2200" dirty="0">
                <a:latin typeface="Calibri"/>
                <a:cs typeface="Calibri"/>
              </a:rPr>
              <a:t>was designed </a:t>
            </a:r>
            <a:r>
              <a:rPr sz="2200" spc="-5" dirty="0">
                <a:latin typeface="Calibri"/>
                <a:cs typeface="Calibri"/>
              </a:rPr>
              <a:t>(not after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data </a:t>
            </a:r>
            <a:r>
              <a:rPr sz="2200" spc="-5" dirty="0">
                <a:latin typeface="Calibri"/>
                <a:cs typeface="Calibri"/>
              </a:rPr>
              <a:t>were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in).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example, compare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key </a:t>
            </a:r>
            <a:r>
              <a:rPr sz="2200" spc="-5" dirty="0">
                <a:latin typeface="Calibri"/>
                <a:cs typeface="Calibri"/>
              </a:rPr>
              <a:t>treatment against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control.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70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Must </a:t>
            </a:r>
            <a:r>
              <a:rPr sz="2200" spc="-5" dirty="0">
                <a:latin typeface="Calibri"/>
                <a:cs typeface="Calibri"/>
              </a:rPr>
              <a:t>be few in number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5" dirty="0">
                <a:latin typeface="Calibri"/>
                <a:cs typeface="Calibri"/>
              </a:rPr>
              <a:t>avoid </a:t>
            </a:r>
            <a:r>
              <a:rPr sz="2200" spc="-5" dirty="0">
                <a:latin typeface="Calibri"/>
                <a:cs typeface="Calibri"/>
              </a:rPr>
              <a:t>inflating </a:t>
            </a:r>
            <a:r>
              <a:rPr sz="2200" dirty="0">
                <a:latin typeface="Calibri"/>
                <a:cs typeface="Calibri"/>
              </a:rPr>
              <a:t>false </a:t>
            </a:r>
            <a:r>
              <a:rPr sz="2200" spc="-5" dirty="0">
                <a:latin typeface="Calibri"/>
                <a:cs typeface="Calibri"/>
              </a:rPr>
              <a:t>positive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rate.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4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i="1" spc="-5" dirty="0">
                <a:latin typeface="Calibri"/>
                <a:cs typeface="Calibri"/>
              </a:rPr>
              <a:t>P</a:t>
            </a:r>
            <a:r>
              <a:rPr sz="2200" spc="-5" dirty="0">
                <a:latin typeface="Calibri"/>
                <a:cs typeface="Calibri"/>
              </a:rPr>
              <a:t>-values </a:t>
            </a:r>
            <a:r>
              <a:rPr sz="2200" dirty="0">
                <a:latin typeface="Calibri"/>
                <a:cs typeface="Calibri"/>
              </a:rPr>
              <a:t>in </a:t>
            </a:r>
            <a:r>
              <a:rPr sz="2200" spc="-5" dirty="0">
                <a:latin typeface="Courier New"/>
                <a:cs typeface="Courier New"/>
              </a:rPr>
              <a:t>summary()</a:t>
            </a:r>
            <a:r>
              <a:rPr sz="2200" spc="-835" dirty="0">
                <a:latin typeface="Courier New"/>
                <a:cs typeface="Courier New"/>
              </a:rPr>
              <a:t> </a:t>
            </a:r>
            <a:r>
              <a:rPr sz="2200" spc="-1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used </a:t>
            </a:r>
            <a:r>
              <a:rPr sz="2200" spc="-5" dirty="0">
                <a:latin typeface="Calibri"/>
                <a:cs typeface="Calibri"/>
              </a:rPr>
              <a:t>for planned comparisons</a:t>
            </a:r>
            <a:r>
              <a:rPr sz="2200" b="1" spc="-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65"/>
              </a:spcBef>
              <a:buFont typeface="Symbol"/>
              <a:buChar char=""/>
              <a:tabLst>
                <a:tab pos="469900" algn="l"/>
              </a:tabLst>
            </a:pPr>
            <a:r>
              <a:rPr sz="2200" dirty="0">
                <a:latin typeface="Calibri"/>
                <a:cs typeface="Calibri"/>
              </a:rPr>
              <a:t>Other </a:t>
            </a:r>
            <a:r>
              <a:rPr sz="2200" spc="-5" dirty="0">
                <a:latin typeface="Calibri"/>
                <a:cs typeface="Calibri"/>
              </a:rPr>
              <a:t>types </a:t>
            </a:r>
            <a:r>
              <a:rPr sz="2200" spc="5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planned contrasts </a:t>
            </a:r>
            <a:r>
              <a:rPr sz="2200" spc="-10" dirty="0">
                <a:latin typeface="Calibri"/>
                <a:cs typeface="Calibri"/>
              </a:rPr>
              <a:t>are also </a:t>
            </a:r>
            <a:r>
              <a:rPr sz="2200" spc="-5" dirty="0">
                <a:latin typeface="Calibri"/>
                <a:cs typeface="Calibri"/>
              </a:rPr>
              <a:t>possible </a:t>
            </a:r>
            <a:r>
              <a:rPr sz="2200" spc="-10" dirty="0">
                <a:latin typeface="Calibri"/>
                <a:cs typeface="Calibri"/>
              </a:rPr>
              <a:t>(</a:t>
            </a:r>
            <a:r>
              <a:rPr sz="2200" spc="-10" dirty="0">
                <a:latin typeface="Courier New"/>
                <a:cs typeface="Courier New"/>
              </a:rPr>
              <a:t>glht()</a:t>
            </a:r>
            <a:r>
              <a:rPr sz="2200" spc="-77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command </a:t>
            </a:r>
            <a:r>
              <a:rPr sz="2200" dirty="0">
                <a:latin typeface="Calibri"/>
                <a:cs typeface="Calibri"/>
              </a:rPr>
              <a:t>in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50"/>
              </a:spcBef>
            </a:pPr>
            <a:r>
              <a:rPr sz="2200" spc="-5" dirty="0">
                <a:latin typeface="Courier New"/>
                <a:cs typeface="Courier New"/>
              </a:rPr>
              <a:t>multcomp</a:t>
            </a:r>
            <a:r>
              <a:rPr sz="2200" spc="-83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alibri"/>
                <a:cs typeface="Calibri"/>
              </a:rPr>
              <a:t>package)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362458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 dirty="0"/>
              <a:t>Suggested reading</a:t>
            </a:r>
            <a:r>
              <a:rPr spc="-5" dirty="0"/>
              <a:t>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19210E-52FC-4337-9491-A77149757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1376678"/>
            <a:ext cx="5410200" cy="2167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8AF893-D96A-4ABE-808E-090CFC912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64" y="3756075"/>
            <a:ext cx="7394846" cy="1990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EA49AF-D34D-44A8-AFB3-3B471580FF4A}"/>
              </a:ext>
            </a:extLst>
          </p:cNvPr>
          <p:cNvSpPr txBox="1"/>
          <p:nvPr/>
        </p:nvSpPr>
        <p:spPr>
          <a:xfrm>
            <a:off x="2057400" y="6019800"/>
            <a:ext cx="72247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/>
            <a:r>
              <a:rPr lang="en-GB" sz="1200" dirty="0">
                <a:effectLst/>
              </a:rPr>
              <a:t>Kelly, C., Price, T.D., 2005. Correcting for regression to the mean in </a:t>
            </a:r>
            <a:r>
              <a:rPr lang="en-GB" sz="1200" dirty="0" err="1">
                <a:effectLst/>
              </a:rPr>
              <a:t>behavior</a:t>
            </a:r>
            <a:r>
              <a:rPr lang="en-GB" sz="1200" dirty="0">
                <a:effectLst/>
              </a:rPr>
              <a:t> and ecology. Am Nat 166, 700–707. </a:t>
            </a:r>
            <a:r>
              <a:rPr lang="en-GB" sz="1200" dirty="0">
                <a:effectLst/>
                <a:hlinkClick r:id="rId4"/>
              </a:rPr>
              <a:t>https://doi.org/10.1086/497402</a:t>
            </a:r>
            <a:endParaRPr lang="en-GB" sz="1200" dirty="0">
              <a:effectLst/>
            </a:endParaRPr>
          </a:p>
          <a:p>
            <a:pPr marL="457200" indent="-457200"/>
            <a:r>
              <a:rPr lang="en-GB" sz="1200" dirty="0" err="1">
                <a:effectLst/>
              </a:rPr>
              <a:t>Zuur</a:t>
            </a:r>
            <a:r>
              <a:rPr lang="en-GB" sz="1200" dirty="0">
                <a:effectLst/>
              </a:rPr>
              <a:t>, A.F., </a:t>
            </a:r>
            <a:r>
              <a:rPr lang="en-GB" sz="1200" dirty="0" err="1">
                <a:effectLst/>
              </a:rPr>
              <a:t>Ieno</a:t>
            </a:r>
            <a:r>
              <a:rPr lang="en-GB" sz="1200" dirty="0">
                <a:effectLst/>
              </a:rPr>
              <a:t>, E.N., Elphick, C.S., 2010. A protocol for data exploration to avoid common statistical problems. Methods in Ecology and Evolution 1, 3–14. </a:t>
            </a:r>
            <a:r>
              <a:rPr lang="en-GB" sz="1200" dirty="0">
                <a:effectLst/>
                <a:hlinkClick r:id="rId5"/>
              </a:rPr>
              <a:t>https://doi.org/10.1111/j.2041-210X.2009.00001.x</a:t>
            </a:r>
            <a:endParaRPr lang="en-GB" sz="12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2874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What </a:t>
            </a:r>
            <a:r>
              <a:rPr spc="5" dirty="0">
                <a:solidFill>
                  <a:schemeClr val="accent1">
                    <a:lumMod val="75000"/>
                  </a:schemeClr>
                </a:solidFill>
              </a:rPr>
              <a:t>is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a linear</a:t>
            </a:r>
            <a:r>
              <a:rPr spc="-9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10" dirty="0">
                <a:solidFill>
                  <a:schemeClr val="accent1">
                    <a:lumMod val="75000"/>
                  </a:schemeClr>
                </a:solidFill>
              </a:rPr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18819" y="1776475"/>
            <a:ext cx="2581910" cy="8985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example:</a:t>
            </a:r>
            <a:endParaRPr sz="2200">
              <a:latin typeface="Calibri"/>
              <a:cs typeface="Calibri"/>
            </a:endParaRPr>
          </a:p>
          <a:p>
            <a:pPr marL="469265">
              <a:lnSpc>
                <a:spcPct val="100000"/>
              </a:lnSpc>
              <a:spcBef>
                <a:spcPts val="1585"/>
              </a:spcBef>
            </a:pPr>
            <a:r>
              <a:rPr sz="2200" spc="-5" dirty="0">
                <a:latin typeface="Calibri"/>
                <a:cs typeface="Calibri"/>
              </a:rPr>
              <a:t>fit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5" dirty="0">
                <a:latin typeface="Calibri"/>
                <a:cs typeface="Calibri"/>
              </a:rPr>
              <a:t>mean </a:t>
            </a:r>
            <a:r>
              <a:rPr sz="2200" dirty="0">
                <a:latin typeface="Calibri"/>
                <a:cs typeface="Calibri"/>
              </a:rPr>
              <a:t>to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data: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22420" y="2297173"/>
            <a:ext cx="727075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</a:t>
            </a:r>
            <a:endParaRPr sz="2100" baseline="-7936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0619" y="2830573"/>
            <a:ext cx="4354830" cy="3810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3009265" algn="l"/>
              </a:tabLst>
            </a:pPr>
            <a:r>
              <a:rPr sz="2200" dirty="0">
                <a:latin typeface="Calibri"/>
                <a:cs typeface="Calibri"/>
              </a:rPr>
              <a:t>simple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regression:	</a:t>
            </a: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95" dirty="0">
                <a:latin typeface="Calibri"/>
                <a:cs typeface="Calibri"/>
              </a:rPr>
              <a:t>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1</a:t>
            </a:r>
            <a:r>
              <a:rPr sz="2200" i="1" spc="-10" dirty="0">
                <a:latin typeface="Calibri"/>
                <a:cs typeface="Calibri"/>
              </a:rPr>
              <a:t>X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6019" y="3182823"/>
            <a:ext cx="2429510" cy="16287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59500"/>
              </a:lnSpc>
              <a:spcBef>
                <a:spcPts val="85"/>
              </a:spcBef>
            </a:pPr>
            <a:r>
              <a:rPr sz="2200" dirty="0">
                <a:latin typeface="Calibri"/>
                <a:cs typeface="Calibri"/>
              </a:rPr>
              <a:t>multiple </a:t>
            </a:r>
            <a:r>
              <a:rPr sz="2200" spc="-5" dirty="0">
                <a:latin typeface="Calibri"/>
                <a:cs typeface="Calibri"/>
              </a:rPr>
              <a:t>regression:  quadratic regression:  single-factor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ANOVA: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2420" y="3185973"/>
            <a:ext cx="4385945" cy="1628775"/>
          </a:xfrm>
          <a:prstGeom prst="rect">
            <a:avLst/>
          </a:prstGeom>
        </p:spPr>
        <p:txBody>
          <a:bodyPr vert="horz" wrap="square" lIns="0" tIns="1943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30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1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1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2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195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3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3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200" spc="5" dirty="0">
                <a:latin typeface="Calibri"/>
                <a:cs typeface="Calibri"/>
              </a:rPr>
              <a:t>…</a:t>
            </a:r>
            <a:endParaRPr sz="2200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40"/>
              </a:spcBef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10" dirty="0">
                <a:latin typeface="Symbol"/>
                <a:cs typeface="Symbol"/>
              </a:rPr>
              <a:t></a:t>
            </a:r>
            <a:r>
              <a:rPr sz="2100" spc="-15" baseline="-7936" dirty="0">
                <a:latin typeface="Calibri"/>
                <a:cs typeface="Calibri"/>
              </a:rPr>
              <a:t>1</a:t>
            </a:r>
            <a:r>
              <a:rPr sz="2200" i="1" spc="-10" dirty="0">
                <a:latin typeface="Calibri"/>
                <a:cs typeface="Calibri"/>
              </a:rPr>
              <a:t>X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40" dirty="0">
                <a:latin typeface="Calibri"/>
                <a:cs typeface="Calibri"/>
              </a:rPr>
              <a:t>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29761" dirty="0">
                <a:latin typeface="Calibri"/>
                <a:cs typeface="Calibri"/>
              </a:rPr>
              <a:t>2</a:t>
            </a:r>
            <a:endParaRPr sz="2100" baseline="29761" dirty="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465"/>
              </a:spcBef>
              <a:tabLst>
                <a:tab pos="2774950" algn="l"/>
              </a:tabLst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1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1 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100" spc="-82" baseline="-79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…	</a:t>
            </a:r>
            <a:r>
              <a:rPr sz="2200" dirty="0">
                <a:latin typeface="Calibri"/>
                <a:cs typeface="Calibri"/>
              </a:rPr>
              <a:t>(I will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explain)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703579"/>
            <a:ext cx="502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types </a:t>
            </a:r>
            <a:r>
              <a:rPr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models: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52600" y="1828800"/>
            <a:ext cx="6362700" cy="3767057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621665" indent="-342900">
              <a:lnSpc>
                <a:spcPct val="100000"/>
              </a:lnSpc>
              <a:spcBef>
                <a:spcPts val="1655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dirty="0">
                <a:latin typeface="Calibri"/>
                <a:cs typeface="Calibri"/>
              </a:rPr>
              <a:t>Fitting </a:t>
            </a:r>
            <a:r>
              <a:rPr sz="2200" spc="-5" dirty="0">
                <a:latin typeface="Calibri"/>
                <a:cs typeface="Calibri"/>
              </a:rPr>
              <a:t>different means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two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groups</a:t>
            </a:r>
            <a:endParaRPr sz="2200" dirty="0">
              <a:latin typeface="Calibri"/>
              <a:cs typeface="Calibri"/>
            </a:endParaRPr>
          </a:p>
          <a:p>
            <a:pPr marL="621665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lang="en-US" sz="2200" spc="-5" dirty="0">
                <a:latin typeface="Calibri"/>
                <a:cs typeface="Calibri"/>
              </a:rPr>
              <a:t>Linear regression</a:t>
            </a:r>
          </a:p>
          <a:p>
            <a:pPr marL="621665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spc="-5" dirty="0">
                <a:latin typeface="Calibri"/>
                <a:cs typeface="Calibri"/>
              </a:rPr>
              <a:t>Multi-factor ANOVA</a:t>
            </a:r>
            <a:endParaRPr sz="2200" dirty="0">
              <a:latin typeface="Calibri"/>
              <a:cs typeface="Calibri"/>
            </a:endParaRPr>
          </a:p>
          <a:p>
            <a:pPr marL="621665" indent="-342900">
              <a:lnSpc>
                <a:spcPct val="100000"/>
              </a:lnSpc>
              <a:spcBef>
                <a:spcPts val="1560"/>
              </a:spcBef>
              <a:buFont typeface="Arial" panose="020B0604020202020204" pitchFamily="34" charset="0"/>
              <a:buChar char="•"/>
              <a:tabLst>
                <a:tab pos="508000" algn="l"/>
              </a:tabLst>
            </a:pPr>
            <a:r>
              <a:rPr sz="2200" spc="-5" dirty="0">
                <a:latin typeface="Calibri"/>
                <a:cs typeface="Calibri"/>
              </a:rPr>
              <a:t>Analysis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covariance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2130"/>
              </a:spcBef>
            </a:pPr>
            <a:r>
              <a:rPr sz="2200" spc="-5" dirty="0">
                <a:latin typeface="Calibri"/>
                <a:cs typeface="Calibri"/>
              </a:rPr>
              <a:t>All </a:t>
            </a:r>
            <a:r>
              <a:rPr sz="2200" dirty="0">
                <a:latin typeface="Calibri"/>
                <a:cs typeface="Calibri"/>
              </a:rPr>
              <a:t>can </a:t>
            </a:r>
            <a:r>
              <a:rPr sz="2200" spc="-5" dirty="0">
                <a:latin typeface="Calibri"/>
                <a:cs typeface="Calibri"/>
              </a:rPr>
              <a:t>be </a:t>
            </a:r>
            <a:r>
              <a:rPr sz="2200" dirty="0">
                <a:latin typeface="Calibri"/>
                <a:cs typeface="Calibri"/>
              </a:rPr>
              <a:t>written in the </a:t>
            </a:r>
            <a:r>
              <a:rPr sz="2200" spc="-5" dirty="0">
                <a:latin typeface="Calibri"/>
                <a:cs typeface="Calibri"/>
              </a:rPr>
              <a:t>same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form</a:t>
            </a:r>
            <a:endParaRPr sz="2200" dirty="0">
              <a:latin typeface="Calibri"/>
              <a:cs typeface="Calibri"/>
            </a:endParaRPr>
          </a:p>
          <a:p>
            <a:pPr marL="2794000">
              <a:lnSpc>
                <a:spcPct val="100000"/>
              </a:lnSpc>
              <a:spcBef>
                <a:spcPts val="1460"/>
              </a:spcBef>
              <a:tabLst>
                <a:tab pos="5530850" algn="l"/>
              </a:tabLst>
            </a:pPr>
            <a:r>
              <a:rPr sz="2200" i="1" dirty="0">
                <a:latin typeface="Calibri"/>
                <a:cs typeface="Calibri"/>
              </a:rPr>
              <a:t>Y </a:t>
            </a:r>
            <a:r>
              <a:rPr sz="2200" dirty="0">
                <a:latin typeface="Calibri"/>
                <a:cs typeface="Calibri"/>
              </a:rPr>
              <a:t>= </a:t>
            </a:r>
            <a:r>
              <a:rPr sz="2300" i="1" spc="-15" dirty="0">
                <a:latin typeface="Symbol"/>
                <a:cs typeface="Symbol"/>
              </a:rPr>
              <a:t></a:t>
            </a:r>
            <a:r>
              <a:rPr sz="2100" spc="-22" baseline="-7936" dirty="0">
                <a:latin typeface="Calibri"/>
                <a:cs typeface="Calibri"/>
              </a:rPr>
              <a:t>0 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1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1  </a:t>
            </a:r>
            <a:r>
              <a:rPr sz="2200" dirty="0">
                <a:latin typeface="Calibri"/>
                <a:cs typeface="Calibri"/>
              </a:rPr>
              <a:t>+ </a:t>
            </a:r>
            <a:r>
              <a:rPr sz="2300" i="1" spc="-5" dirty="0">
                <a:latin typeface="Symbol"/>
                <a:cs typeface="Symbol"/>
              </a:rPr>
              <a:t>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200" i="1" spc="-5" dirty="0">
                <a:latin typeface="Calibri"/>
                <a:cs typeface="Calibri"/>
              </a:rPr>
              <a:t>X</a:t>
            </a:r>
            <a:r>
              <a:rPr sz="2100" spc="-7" baseline="-7936" dirty="0">
                <a:latin typeface="Calibri"/>
                <a:cs typeface="Calibri"/>
              </a:rPr>
              <a:t>2</a:t>
            </a:r>
            <a:r>
              <a:rPr sz="2100" spc="-82" baseline="-7936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…	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error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715" y="340486"/>
            <a:ext cx="5023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More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names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for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types </a:t>
            </a:r>
            <a:r>
              <a:rPr spc="-10" dirty="0">
                <a:solidFill>
                  <a:schemeClr val="accent1">
                    <a:lumMod val="75000"/>
                  </a:schemeClr>
                </a:solidFill>
              </a:rPr>
              <a:t>of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linear</a:t>
            </a:r>
            <a:r>
              <a:rPr spc="1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models: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B766646-B422-4EA9-B83C-307EF9C9101F}"/>
              </a:ext>
            </a:extLst>
          </p:cNvPr>
          <p:cNvSpPr/>
          <p:nvPr/>
        </p:nvSpPr>
        <p:spPr>
          <a:xfrm>
            <a:off x="190500" y="2024390"/>
            <a:ext cx="8305800" cy="46482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D69D6A-6911-48D8-B893-DCD742FCBDAB}"/>
              </a:ext>
            </a:extLst>
          </p:cNvPr>
          <p:cNvSpPr/>
          <p:nvPr/>
        </p:nvSpPr>
        <p:spPr>
          <a:xfrm>
            <a:off x="495300" y="3034040"/>
            <a:ext cx="2781300" cy="2628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4056F0-3A1B-4569-8433-949656F3F833}"/>
              </a:ext>
            </a:extLst>
          </p:cNvPr>
          <p:cNvSpPr/>
          <p:nvPr/>
        </p:nvSpPr>
        <p:spPr>
          <a:xfrm>
            <a:off x="3905250" y="3084888"/>
            <a:ext cx="2781300" cy="2628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6F432B-F37C-460B-900D-5EEF805F0A1A}"/>
              </a:ext>
            </a:extLst>
          </p:cNvPr>
          <p:cNvSpPr/>
          <p:nvPr/>
        </p:nvSpPr>
        <p:spPr>
          <a:xfrm>
            <a:off x="5295900" y="3072283"/>
            <a:ext cx="2781300" cy="26289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F23996-E52A-46F6-944E-EFCDE0BE00FA}"/>
              </a:ext>
            </a:extLst>
          </p:cNvPr>
          <p:cNvSpPr txBox="1"/>
          <p:nvPr/>
        </p:nvSpPr>
        <p:spPr>
          <a:xfrm>
            <a:off x="2637585" y="2399231"/>
            <a:ext cx="3700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Gaussian Linear models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7C8FE3-9F40-4598-881A-97DD0AD6CD93}"/>
              </a:ext>
            </a:extLst>
          </p:cNvPr>
          <p:cNvSpPr txBox="1"/>
          <p:nvPr/>
        </p:nvSpPr>
        <p:spPr>
          <a:xfrm>
            <a:off x="900923" y="4005590"/>
            <a:ext cx="17234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regression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1D067B-9399-41AB-8570-2C18C9788E45}"/>
              </a:ext>
            </a:extLst>
          </p:cNvPr>
          <p:cNvSpPr txBox="1"/>
          <p:nvPr/>
        </p:nvSpPr>
        <p:spPr>
          <a:xfrm>
            <a:off x="3970729" y="4150455"/>
            <a:ext cx="128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ANOVA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AA9231-27B1-41F6-A150-0840CEB33272}"/>
              </a:ext>
            </a:extLst>
          </p:cNvPr>
          <p:cNvSpPr txBox="1"/>
          <p:nvPr/>
        </p:nvSpPr>
        <p:spPr>
          <a:xfrm>
            <a:off x="6885267" y="4005590"/>
            <a:ext cx="1038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T-test</a:t>
            </a:r>
            <a:endParaRPr lang="en-GB" sz="2800" b="1" dirty="0">
              <a:solidFill>
                <a:srgbClr val="FF0000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A72812E-24B7-422E-8EB2-6B52E8E6971C}"/>
              </a:ext>
            </a:extLst>
          </p:cNvPr>
          <p:cNvSpPr/>
          <p:nvPr/>
        </p:nvSpPr>
        <p:spPr>
          <a:xfrm>
            <a:off x="152400" y="1219200"/>
            <a:ext cx="10515600" cy="5867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EC658-6BD2-41C8-885E-47539E84816E}"/>
              </a:ext>
            </a:extLst>
          </p:cNvPr>
          <p:cNvSpPr txBox="1"/>
          <p:nvPr/>
        </p:nvSpPr>
        <p:spPr>
          <a:xfrm>
            <a:off x="3309690" y="1494868"/>
            <a:ext cx="4124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Generalized Linear models</a:t>
            </a:r>
            <a:endParaRPr lang="en-GB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115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481384"/>
            <a:ext cx="51174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chemeClr val="accent1">
                    <a:lumMod val="75000"/>
                  </a:schemeClr>
                </a:solidFill>
              </a:rPr>
              <a:t>A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linear </a:t>
            </a:r>
            <a:r>
              <a:rPr spc="-10" dirty="0">
                <a:solidFill>
                  <a:schemeClr val="accent1">
                    <a:lumMod val="75000"/>
                  </a:schemeClr>
                </a:solidFill>
              </a:rPr>
              <a:t>model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needn’t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be a </a:t>
            </a:r>
            <a:r>
              <a:rPr spc="-5" dirty="0">
                <a:solidFill>
                  <a:schemeClr val="accent1">
                    <a:lumMod val="75000"/>
                  </a:schemeClr>
                </a:solidFill>
              </a:rPr>
              <a:t>straight</a:t>
            </a:r>
            <a:r>
              <a:rPr spc="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spc="5" dirty="0">
                <a:solidFill>
                  <a:schemeClr val="accent1">
                    <a:lumMod val="75000"/>
                  </a:schemeClr>
                </a:solidFill>
              </a:rPr>
              <a:t>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119" y="1086799"/>
            <a:ext cx="7752081" cy="1071447"/>
          </a:xfrm>
          <a:prstGeom prst="rect">
            <a:avLst/>
          </a:prstGeom>
        </p:spPr>
        <p:txBody>
          <a:bodyPr vert="horz" wrap="square" lIns="0" tIns="18478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5"/>
              </a:spcBef>
            </a:pPr>
            <a:r>
              <a:rPr sz="2200" dirty="0">
                <a:latin typeface="Calibri"/>
                <a:cs typeface="Calibri"/>
              </a:rPr>
              <a:t>For </a:t>
            </a:r>
            <a:r>
              <a:rPr sz="2200" spc="-5" dirty="0">
                <a:latin typeface="Calibri"/>
                <a:cs typeface="Calibri"/>
              </a:rPr>
              <a:t>example, </a:t>
            </a:r>
            <a:r>
              <a:rPr sz="2200" spc="-10" dirty="0">
                <a:latin typeface="Calibri"/>
                <a:cs typeface="Calibri"/>
              </a:rPr>
              <a:t>the </a:t>
            </a:r>
            <a:r>
              <a:rPr lang="en-US" sz="2200" spc="-10" dirty="0">
                <a:latin typeface="Calibri"/>
                <a:cs typeface="Calibri"/>
              </a:rPr>
              <a:t>"</a:t>
            </a:r>
            <a:r>
              <a:rPr sz="2200" spc="-5" dirty="0">
                <a:latin typeface="Calibri"/>
                <a:cs typeface="Calibri"/>
              </a:rPr>
              <a:t>quadratic </a:t>
            </a:r>
            <a:r>
              <a:rPr sz="2200" dirty="0">
                <a:latin typeface="Calibri"/>
                <a:cs typeface="Calibri"/>
              </a:rPr>
              <a:t>equation</a:t>
            </a:r>
            <a:r>
              <a:rPr lang="en-US" sz="2200" dirty="0">
                <a:latin typeface="Calibri"/>
                <a:cs typeface="Calibri"/>
              </a:rPr>
              <a:t>"</a:t>
            </a:r>
            <a:r>
              <a:rPr sz="2200" dirty="0">
                <a:latin typeface="Calibri"/>
                <a:cs typeface="Calibri"/>
              </a:rPr>
              <a:t> is a </a:t>
            </a:r>
            <a:r>
              <a:rPr sz="2200" spc="-5" dirty="0">
                <a:latin typeface="Calibri"/>
                <a:cs typeface="Calibri"/>
              </a:rPr>
              <a:t>linear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model</a:t>
            </a:r>
          </a:p>
          <a:p>
            <a:pPr marL="3752850">
              <a:lnSpc>
                <a:spcPct val="100000"/>
              </a:lnSpc>
              <a:spcBef>
                <a:spcPts val="1460"/>
              </a:spcBef>
            </a:pPr>
            <a:r>
              <a:rPr sz="2200" b="1" i="1" dirty="0">
                <a:latin typeface="Calibri"/>
                <a:cs typeface="Calibri"/>
              </a:rPr>
              <a:t>Y </a:t>
            </a:r>
            <a:r>
              <a:rPr sz="2200" b="1" dirty="0">
                <a:latin typeface="Calibri"/>
                <a:cs typeface="Calibri"/>
              </a:rPr>
              <a:t>= </a:t>
            </a:r>
            <a:r>
              <a:rPr sz="2300" b="1" i="1" spc="-15" dirty="0">
                <a:latin typeface="Symbol"/>
                <a:cs typeface="Symbol"/>
              </a:rPr>
              <a:t></a:t>
            </a:r>
            <a:r>
              <a:rPr sz="2100" b="1" spc="-22" baseline="-7936" dirty="0">
                <a:latin typeface="Calibri"/>
                <a:cs typeface="Calibri"/>
              </a:rPr>
              <a:t>0 </a:t>
            </a:r>
            <a:r>
              <a:rPr sz="2200" b="1" dirty="0">
                <a:latin typeface="Calibri"/>
                <a:cs typeface="Calibri"/>
              </a:rPr>
              <a:t>+ </a:t>
            </a:r>
            <a:r>
              <a:rPr sz="2300" b="1" i="1" spc="-10" dirty="0">
                <a:latin typeface="Symbol"/>
                <a:cs typeface="Symbol"/>
              </a:rPr>
              <a:t></a:t>
            </a:r>
            <a:r>
              <a:rPr sz="2100" b="1" spc="-15" baseline="-7936" dirty="0">
                <a:latin typeface="Calibri"/>
                <a:cs typeface="Calibri"/>
              </a:rPr>
              <a:t>1</a:t>
            </a:r>
            <a:r>
              <a:rPr sz="2200" b="1" i="1" spc="-10" dirty="0">
                <a:latin typeface="Calibri"/>
                <a:cs typeface="Calibri"/>
              </a:rPr>
              <a:t>X </a:t>
            </a:r>
            <a:r>
              <a:rPr sz="2200" b="1" dirty="0">
                <a:latin typeface="Calibri"/>
                <a:cs typeface="Calibri"/>
              </a:rPr>
              <a:t>+</a:t>
            </a:r>
            <a:r>
              <a:rPr sz="2200" b="1" spc="-155" dirty="0">
                <a:latin typeface="Calibri"/>
                <a:cs typeface="Calibri"/>
              </a:rPr>
              <a:t> </a:t>
            </a:r>
            <a:r>
              <a:rPr sz="2300" b="1" i="1" spc="-5" dirty="0">
                <a:latin typeface="Symbol"/>
                <a:cs typeface="Symbol"/>
              </a:rPr>
              <a:t></a:t>
            </a:r>
            <a:r>
              <a:rPr sz="2100" b="1" spc="-7" baseline="-7936" dirty="0">
                <a:latin typeface="Calibri"/>
                <a:cs typeface="Calibri"/>
              </a:rPr>
              <a:t>2</a:t>
            </a:r>
            <a:r>
              <a:rPr sz="2200" b="1" i="1" spc="-5" dirty="0">
                <a:latin typeface="Calibri"/>
                <a:cs typeface="Calibri"/>
              </a:rPr>
              <a:t>X</a:t>
            </a:r>
            <a:r>
              <a:rPr sz="2100" b="1" spc="-7" baseline="29761" dirty="0">
                <a:latin typeface="Calibri"/>
                <a:cs typeface="Calibri"/>
              </a:rPr>
              <a:t>2</a:t>
            </a:r>
            <a:endParaRPr sz="2100" b="1" baseline="29761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50236" y="2859023"/>
            <a:ext cx="4663348" cy="3591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8" y="703579"/>
            <a:ext cx="240538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4400" b="0" spc="-5">
                <a:solidFill>
                  <a:schemeClr val="accent1">
                    <a:lumMod val="75000"/>
                  </a:schemeClr>
                </a:solidFill>
              </a:rPr>
              <a:t>So</a:t>
            </a:r>
            <a:r>
              <a:rPr lang="en-GB" sz="4400" b="0" spc="-65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GB" sz="4400" b="0">
                <a:solidFill>
                  <a:schemeClr val="accent1">
                    <a:lumMod val="75000"/>
                  </a:schemeClr>
                </a:solidFill>
              </a:rPr>
              <a:t>what?</a:t>
            </a:r>
            <a:endParaRPr lang="en-GB" sz="4400" b="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611" y="1676400"/>
            <a:ext cx="9437370" cy="323850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5"/>
              </a:spcBef>
            </a:pPr>
            <a:r>
              <a:rPr lang="en-GB" sz="2200" b="1">
                <a:latin typeface="Calibri"/>
                <a:cs typeface="Calibri"/>
              </a:rPr>
              <a:t>“Linear models” </a:t>
            </a:r>
            <a:r>
              <a:rPr lang="en-GB" sz="2200" b="1" spc="-5">
                <a:latin typeface="Calibri"/>
                <a:cs typeface="Calibri"/>
              </a:rPr>
              <a:t>unites many methods </a:t>
            </a:r>
            <a:r>
              <a:rPr lang="en-GB" sz="2200" b="1" spc="-10">
                <a:latin typeface="Calibri"/>
                <a:cs typeface="Calibri"/>
              </a:rPr>
              <a:t>into </a:t>
            </a:r>
            <a:r>
              <a:rPr lang="en-GB" sz="2200" b="1">
                <a:latin typeface="Calibri"/>
                <a:cs typeface="Calibri"/>
              </a:rPr>
              <a:t>a </a:t>
            </a:r>
            <a:r>
              <a:rPr lang="en-GB" sz="2200" b="1" spc="-10">
                <a:latin typeface="Calibri"/>
                <a:cs typeface="Calibri"/>
              </a:rPr>
              <a:t>common </a:t>
            </a:r>
            <a:r>
              <a:rPr lang="en-GB" sz="2200" b="1" spc="-5">
                <a:latin typeface="Calibri"/>
                <a:cs typeface="Calibri"/>
              </a:rPr>
              <a:t>framework </a:t>
            </a:r>
            <a:r>
              <a:rPr lang="en-GB" sz="2200" b="1">
                <a:latin typeface="Calibri"/>
                <a:cs typeface="Calibri"/>
              </a:rPr>
              <a:t>that:</a:t>
            </a:r>
          </a:p>
          <a:p>
            <a:pPr marL="469900" indent="-229235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200">
                <a:latin typeface="Calibri"/>
                <a:cs typeface="Calibri"/>
              </a:rPr>
              <a:t>Provides a </a:t>
            </a:r>
            <a:r>
              <a:rPr lang="en-GB" sz="2200" spc="-5">
                <a:latin typeface="Calibri"/>
                <a:cs typeface="Calibri"/>
              </a:rPr>
              <a:t>common </a:t>
            </a:r>
            <a:r>
              <a:rPr lang="en-GB" sz="2200" spc="-10">
                <a:latin typeface="Calibri"/>
                <a:cs typeface="Calibri"/>
              </a:rPr>
              <a:t>set </a:t>
            </a:r>
            <a:r>
              <a:rPr lang="en-GB" sz="2200" spc="5">
                <a:latin typeface="Calibri"/>
                <a:cs typeface="Calibri"/>
              </a:rPr>
              <a:t>of </a:t>
            </a:r>
            <a:r>
              <a:rPr lang="en-GB" sz="2200">
                <a:latin typeface="Calibri"/>
                <a:cs typeface="Calibri"/>
              </a:rPr>
              <a:t>tools </a:t>
            </a:r>
            <a:r>
              <a:rPr lang="en-GB" sz="2200" spc="-5">
                <a:latin typeface="Calibri"/>
                <a:cs typeface="Calibri"/>
              </a:rPr>
              <a:t>– e.g. </a:t>
            </a:r>
            <a:r>
              <a:rPr lang="en-GB" sz="2200" spc="-5">
                <a:latin typeface="Courier New"/>
                <a:cs typeface="Courier New"/>
              </a:rPr>
              <a:t>lm()</a:t>
            </a:r>
            <a:r>
              <a:rPr lang="en-GB" sz="2200" spc="-850">
                <a:latin typeface="Courier New"/>
                <a:cs typeface="Courier New"/>
              </a:rPr>
              <a:t> </a:t>
            </a:r>
            <a:r>
              <a:rPr lang="en-GB" sz="2200">
                <a:latin typeface="Calibri"/>
                <a:cs typeface="Calibri"/>
              </a:rPr>
              <a:t>in R</a:t>
            </a:r>
          </a:p>
          <a:p>
            <a:pPr marL="469900" indent="-229235">
              <a:lnSpc>
                <a:spcPct val="100000"/>
              </a:lnSpc>
              <a:spcBef>
                <a:spcPts val="163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200">
                <a:latin typeface="Calibri"/>
                <a:cs typeface="Calibri"/>
              </a:rPr>
              <a:t>Is </a:t>
            </a:r>
            <a:r>
              <a:rPr lang="en-GB" sz="2200" spc="-5">
                <a:latin typeface="Calibri"/>
                <a:cs typeface="Calibri"/>
              </a:rPr>
              <a:t>flexible and handles different </a:t>
            </a:r>
            <a:r>
              <a:rPr lang="en-GB" sz="2200" spc="-10">
                <a:latin typeface="Calibri"/>
                <a:cs typeface="Calibri"/>
              </a:rPr>
              <a:t>study</a:t>
            </a:r>
            <a:r>
              <a:rPr lang="en-GB" sz="2200" spc="40">
                <a:latin typeface="Calibri"/>
                <a:cs typeface="Calibri"/>
              </a:rPr>
              <a:t> </a:t>
            </a:r>
            <a:r>
              <a:rPr lang="en-GB" sz="2200" spc="-5">
                <a:latin typeface="Calibri"/>
                <a:cs typeface="Calibri"/>
              </a:rPr>
              <a:t>designs</a:t>
            </a:r>
            <a:endParaRPr lang="en-GB"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200" spc="-5">
                <a:latin typeface="Calibri"/>
                <a:cs typeface="Calibri"/>
              </a:rPr>
              <a:t>Has </a:t>
            </a:r>
            <a:r>
              <a:rPr lang="en-GB" sz="2200">
                <a:latin typeface="Calibri"/>
                <a:cs typeface="Calibri"/>
              </a:rPr>
              <a:t>tools to </a:t>
            </a:r>
            <a:r>
              <a:rPr lang="en-GB" sz="2200" spc="-5">
                <a:latin typeface="Calibri"/>
                <a:cs typeface="Calibri"/>
              </a:rPr>
              <a:t>estimate parameters (e.g., </a:t>
            </a:r>
            <a:r>
              <a:rPr lang="en-GB" sz="2200">
                <a:latin typeface="Calibri"/>
                <a:cs typeface="Calibri"/>
              </a:rPr>
              <a:t>sizes </a:t>
            </a:r>
            <a:r>
              <a:rPr lang="en-GB" sz="2200" spc="5">
                <a:latin typeface="Calibri"/>
                <a:cs typeface="Calibri"/>
              </a:rPr>
              <a:t>of </a:t>
            </a:r>
            <a:r>
              <a:rPr lang="en-GB" sz="2200" spc="-5">
                <a:latin typeface="Calibri"/>
                <a:cs typeface="Calibri"/>
              </a:rPr>
              <a:t>effects </a:t>
            </a:r>
            <a:r>
              <a:rPr lang="en-GB" sz="2200">
                <a:latin typeface="Calibri"/>
                <a:cs typeface="Calibri"/>
              </a:rPr>
              <a:t>– </a:t>
            </a:r>
            <a:r>
              <a:rPr lang="en-GB" sz="2200" spc="-5">
                <a:latin typeface="Calibri"/>
                <a:cs typeface="Calibri"/>
              </a:rPr>
              <a:t>biological</a:t>
            </a:r>
            <a:r>
              <a:rPr lang="en-GB" sz="2200" spc="55">
                <a:latin typeface="Calibri"/>
                <a:cs typeface="Calibri"/>
              </a:rPr>
              <a:t> </a:t>
            </a:r>
            <a:r>
              <a:rPr lang="en-GB" sz="2200" spc="-5">
                <a:latin typeface="Calibri"/>
                <a:cs typeface="Calibri"/>
              </a:rPr>
              <a:t>significance)</a:t>
            </a:r>
            <a:endParaRPr lang="en-GB" sz="2200">
              <a:latin typeface="Calibri"/>
              <a:cs typeface="Calibri"/>
            </a:endParaRPr>
          </a:p>
          <a:p>
            <a:pPr marL="469900" indent="-229235">
              <a:lnSpc>
                <a:spcPct val="100000"/>
              </a:lnSpc>
              <a:spcBef>
                <a:spcPts val="1585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200">
                <a:latin typeface="Calibri"/>
                <a:cs typeface="Calibri"/>
              </a:rPr>
              <a:t>Is very </a:t>
            </a:r>
            <a:r>
              <a:rPr lang="en-GB" sz="2200" spc="-5">
                <a:latin typeface="Calibri"/>
                <a:cs typeface="Calibri"/>
              </a:rPr>
              <a:t>easy </a:t>
            </a:r>
            <a:r>
              <a:rPr lang="en-GB" sz="2200" spc="-10">
                <a:latin typeface="Calibri"/>
                <a:cs typeface="Calibri"/>
              </a:rPr>
              <a:t>to </a:t>
            </a:r>
            <a:r>
              <a:rPr lang="en-GB" sz="2200" spc="-5">
                <a:latin typeface="Calibri"/>
                <a:cs typeface="Calibri"/>
              </a:rPr>
              <a:t>use, </a:t>
            </a:r>
            <a:r>
              <a:rPr lang="en-GB" sz="2200">
                <a:latin typeface="Calibri"/>
                <a:cs typeface="Calibri"/>
              </a:rPr>
              <a:t>even when </a:t>
            </a:r>
            <a:r>
              <a:rPr lang="en-GB" sz="2200" spc="-5">
                <a:latin typeface="Calibri"/>
                <a:cs typeface="Calibri"/>
              </a:rPr>
              <a:t>there </a:t>
            </a:r>
            <a:r>
              <a:rPr lang="en-GB" sz="2200" spc="-10">
                <a:latin typeface="Calibri"/>
                <a:cs typeface="Calibri"/>
              </a:rPr>
              <a:t>are </a:t>
            </a:r>
            <a:r>
              <a:rPr lang="en-GB" sz="2200">
                <a:latin typeface="Calibri"/>
                <a:cs typeface="Calibri"/>
              </a:rPr>
              <a:t>multiple</a:t>
            </a:r>
            <a:r>
              <a:rPr lang="en-GB" sz="2200" spc="-5">
                <a:latin typeface="Calibri"/>
                <a:cs typeface="Calibri"/>
              </a:rPr>
              <a:t> </a:t>
            </a:r>
            <a:r>
              <a:rPr lang="en-GB" sz="2200">
                <a:latin typeface="Calibri"/>
                <a:cs typeface="Calibri"/>
              </a:rPr>
              <a:t>variables</a:t>
            </a:r>
          </a:p>
          <a:p>
            <a:pPr marL="469900" indent="-229235">
              <a:lnSpc>
                <a:spcPct val="100000"/>
              </a:lnSpc>
              <a:spcBef>
                <a:spcPts val="1560"/>
              </a:spcBef>
              <a:buFont typeface="Symbol"/>
              <a:buChar char=""/>
              <a:tabLst>
                <a:tab pos="469900" algn="l"/>
              </a:tabLst>
            </a:pPr>
            <a:r>
              <a:rPr lang="en-GB" sz="2200">
                <a:latin typeface="Calibri"/>
                <a:cs typeface="Calibri"/>
              </a:rPr>
              <a:t>Better </a:t>
            </a:r>
            <a:r>
              <a:rPr lang="en-GB" sz="2200" spc="-5">
                <a:latin typeface="Calibri"/>
                <a:cs typeface="Calibri"/>
              </a:rPr>
              <a:t>handling </a:t>
            </a:r>
            <a:r>
              <a:rPr lang="en-GB" sz="2200" spc="5">
                <a:latin typeface="Calibri"/>
                <a:cs typeface="Calibri"/>
              </a:rPr>
              <a:t>of </a:t>
            </a:r>
            <a:r>
              <a:rPr lang="en-GB" sz="2200" spc="-5">
                <a:latin typeface="Calibri"/>
                <a:cs typeface="Calibri"/>
              </a:rPr>
              <a:t>unbalanced designs </a:t>
            </a:r>
            <a:r>
              <a:rPr lang="en-GB" sz="2200">
                <a:latin typeface="Calibri"/>
                <a:cs typeface="Calibri"/>
              </a:rPr>
              <a:t>than </a:t>
            </a:r>
            <a:r>
              <a:rPr lang="en-GB" sz="2200" spc="-5">
                <a:latin typeface="Calibri"/>
                <a:cs typeface="Calibri"/>
              </a:rPr>
              <a:t>traditional ANOVA</a:t>
            </a:r>
            <a:r>
              <a:rPr lang="en-GB" sz="2200">
                <a:latin typeface="Calibri"/>
                <a:cs typeface="Calibri"/>
              </a:rPr>
              <a:t> </a:t>
            </a:r>
            <a:r>
              <a:rPr lang="en-GB" sz="2200" spc="-5">
                <a:latin typeface="Calibri"/>
                <a:cs typeface="Calibri"/>
              </a:rPr>
              <a:t>calculations</a:t>
            </a:r>
            <a:endParaRPr lang="en-GB"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1695</TotalTime>
  <Words>4386</Words>
  <Application>Microsoft Office PowerPoint</Application>
  <PresentationFormat>Custom</PresentationFormat>
  <Paragraphs>986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Arial</vt:lpstr>
      <vt:lpstr>Calibri</vt:lpstr>
      <vt:lpstr>Courier New</vt:lpstr>
      <vt:lpstr>Symbol</vt:lpstr>
      <vt:lpstr>Times New Roman</vt:lpstr>
      <vt:lpstr>Office Theme</vt:lpstr>
      <vt:lpstr>C7041 Experimental Design and Analysis</vt:lpstr>
      <vt:lpstr>2.04: Linear Models</vt:lpstr>
      <vt:lpstr>Outline</vt:lpstr>
      <vt:lpstr>What is a linear model</vt:lpstr>
      <vt:lpstr>What is a linear model</vt:lpstr>
      <vt:lpstr>More names for types of linear models:</vt:lpstr>
      <vt:lpstr>More names for types of linear models:</vt:lpstr>
      <vt:lpstr>A linear model needn’t be a straight line</vt:lpstr>
      <vt:lpstr>So what?</vt:lpstr>
      <vt:lpstr>Example 1: Simple linear regression</vt:lpstr>
      <vt:lpstr>Linear model for simple linear regression</vt:lpstr>
      <vt:lpstr>Use summary() to get parameter estimates (ignore the tests)</vt:lpstr>
      <vt:lpstr>summary()What R does behind the scenes to estimate parameters</vt:lpstr>
      <vt:lpstr>summary()What R does behind the scenes to estimate parameters</vt:lpstr>
      <vt:lpstr>Use summary() to get parameter estimates</vt:lpstr>
      <vt:lpstr>Use anova() or Anova() to test your hypothesis</vt:lpstr>
      <vt:lpstr>Factors are tested using model comparison</vt:lpstr>
      <vt:lpstr>Visually, anova(z0,z1) makes the following comparison:</vt:lpstr>
      <vt:lpstr>Example 2: Multiple regression</vt:lpstr>
      <vt:lpstr>Example 2: Multiple regression</vt:lpstr>
      <vt:lpstr>Use summary() to get parameter estimates</vt:lpstr>
      <vt:lpstr>Use anova() or Anova() to test hypothesis</vt:lpstr>
      <vt:lpstr>How does R know what full and reduced models to use?</vt:lpstr>
      <vt:lpstr>With sequential testing, order of terms in the model formula matters</vt:lpstr>
      <vt:lpstr>With sequential testing, order of terms in the model formula matters</vt:lpstr>
      <vt:lpstr>Anova() in the car package can fit model terms marginally (“Type 3 SS”)</vt:lpstr>
      <vt:lpstr>PowerPoint Presentation</vt:lpstr>
      <vt:lpstr>Example 3: Single-factor ANOVA</vt:lpstr>
      <vt:lpstr>PowerPoint Presentation</vt:lpstr>
      <vt:lpstr>Use summary() to get parameter estimates (ignore the tests)</vt:lpstr>
      <vt:lpstr>Use anova() to test hypotheses</vt:lpstr>
      <vt:lpstr>PowerPoint Presentation</vt:lpstr>
      <vt:lpstr>Use emmeans() to get fitted means under the specific model</vt:lpstr>
      <vt:lpstr>What the summary() coefficients mean</vt:lpstr>
      <vt:lpstr>What the summary() coefficients mean</vt:lpstr>
      <vt:lpstr>Linear model for the indicator variables</vt:lpstr>
      <vt:lpstr>What the summary() coefficients mean</vt:lpstr>
      <vt:lpstr>What the summary() coefficients mean</vt:lpstr>
      <vt:lpstr>How does anova() test a term having more than one indicator variable?</vt:lpstr>
      <vt:lpstr>Summary of Example 3 so far</vt:lpstr>
      <vt:lpstr>Example 4: Models with both numeric and categorical variables (ANCOVA)</vt:lpstr>
      <vt:lpstr>anova() tests terms sequentially</vt:lpstr>
      <vt:lpstr>summary() obtains the parameter estimates</vt:lpstr>
      <vt:lpstr>PowerPoint Presentation</vt:lpstr>
      <vt:lpstr>Problems arise when the range of X-values is not the same among groups Differences in Y might persist even after “correcting” for differences in X.  Major axis regression methods are more suitable instead (available in R!).</vt:lpstr>
      <vt:lpstr>Core assumptions of linear models</vt:lpstr>
      <vt:lpstr>Related topics</vt:lpstr>
      <vt:lpstr>A word about planned vs unplanned comparisons</vt:lpstr>
      <vt:lpstr>Suggested reading: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C7041 Experimental Design and Analysis</dc:title>
  <cp:lastModifiedBy>Ed Harris</cp:lastModifiedBy>
  <cp:revision>16</cp:revision>
  <dcterms:created xsi:type="dcterms:W3CDTF">2020-09-20T21:12:11Z</dcterms:created>
  <dcterms:modified xsi:type="dcterms:W3CDTF">2021-03-19T09:16:26Z</dcterms:modified>
</cp:coreProperties>
</file>