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2"/>
    <p:sldId id="29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2" r:id="rId44"/>
  </p:sldIdLst>
  <p:sldSz cx="10972800" cy="7315200"/>
  <p:notesSz cx="10972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68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8819" y="703579"/>
            <a:ext cx="45847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703579"/>
            <a:ext cx="323469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274" y="1287150"/>
            <a:ext cx="9084251" cy="442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fivethirtyeigh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mc-stan.org/docs/2_18/stan-users-guide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i.org/10.1073/pnas.1313476110" TargetMode="External"/><Relationship Id="rId5" Type="http://schemas.openxmlformats.org/officeDocument/2006/relationships/hyperlink" Target="https://doi.org/10.1890/14-0661.1" TargetMode="Externa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633046"/>
            <a:ext cx="8346538" cy="1534266"/>
          </a:xfrm>
        </p:spPr>
        <p:txBody>
          <a:bodyPr/>
          <a:lstStyle/>
          <a:p>
            <a:pPr algn="ctr"/>
            <a:r>
              <a:rPr lang="en-GB" sz="4985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058779" y="2352299"/>
            <a:ext cx="12208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15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30" y="4859079"/>
            <a:ext cx="3235568" cy="21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657601"/>
            <a:ext cx="2762490" cy="33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734490"/>
            <a:ext cx="4045967" cy="20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" y="2420081"/>
            <a:ext cx="3239674" cy="21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125415" y="4645623"/>
            <a:ext cx="2044898" cy="23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978" y="498399"/>
            <a:ext cx="422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Bayes’ </a:t>
            </a:r>
            <a:r>
              <a:rPr dirty="0"/>
              <a:t>Theorem </a:t>
            </a:r>
            <a:r>
              <a:rPr spc="-5" dirty="0"/>
              <a:t>itself </a:t>
            </a:r>
            <a:r>
              <a:rPr spc="5" dirty="0"/>
              <a:t>is</a:t>
            </a:r>
            <a:r>
              <a:rPr spc="-10" dirty="0"/>
              <a:t> </a:t>
            </a:r>
            <a:r>
              <a:rPr spc="-5" dirty="0"/>
              <a:t>harmless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978" y="1070559"/>
            <a:ext cx="9224010" cy="18846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745"/>
              </a:spcBef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detection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Down </a:t>
            </a:r>
            <a:r>
              <a:rPr sz="2200" dirty="0">
                <a:latin typeface="Calibri"/>
                <a:cs typeface="Calibri"/>
              </a:rPr>
              <a:t>syndrome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(DS).</a:t>
            </a:r>
            <a:endParaRPr sz="2200" dirty="0">
              <a:latin typeface="Calibri"/>
              <a:cs typeface="Calibri"/>
            </a:endParaRPr>
          </a:p>
          <a:p>
            <a:pPr marL="12700" marR="5080" indent="635">
              <a:lnSpc>
                <a:spcPct val="101800"/>
              </a:lnSpc>
              <a:spcBef>
                <a:spcPts val="600"/>
              </a:spcBef>
            </a:pPr>
            <a:r>
              <a:rPr sz="2200" spc="5" dirty="0">
                <a:latin typeface="Calibri"/>
                <a:cs typeface="Calibri"/>
              </a:rPr>
              <a:t>DS </a:t>
            </a:r>
            <a:r>
              <a:rPr sz="2200" spc="-5" dirty="0">
                <a:latin typeface="Calibri"/>
                <a:cs typeface="Calibri"/>
              </a:rPr>
              <a:t>occurs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about </a:t>
            </a:r>
            <a:r>
              <a:rPr sz="2200" dirty="0">
                <a:latin typeface="Calibri"/>
                <a:cs typeface="Calibri"/>
              </a:rPr>
              <a:t>1 in </a:t>
            </a:r>
            <a:r>
              <a:rPr sz="2200" spc="-5" dirty="0">
                <a:latin typeface="Calibri"/>
                <a:cs typeface="Calibri"/>
              </a:rPr>
              <a:t>1000 pregnancies. </a:t>
            </a:r>
            <a:r>
              <a:rPr sz="2200" dirty="0">
                <a:latin typeface="Calibri"/>
                <a:cs typeface="Calibri"/>
              </a:rPr>
              <a:t>A “triple </a:t>
            </a:r>
            <a:r>
              <a:rPr sz="2200" spc="-5" dirty="0">
                <a:latin typeface="Calibri"/>
                <a:cs typeface="Calibri"/>
              </a:rPr>
              <a:t>test”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levels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3 </a:t>
            </a:r>
            <a:r>
              <a:rPr sz="2200" spc="-5" dirty="0">
                <a:latin typeface="Calibri"/>
                <a:cs typeface="Calibri"/>
              </a:rPr>
              <a:t>blood sera  (α-fetoprotein, estriol, and β-subunit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human chorionic gonadotropin)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widely  used. It </a:t>
            </a:r>
            <a:r>
              <a:rPr sz="2200" dirty="0">
                <a:latin typeface="Calibri"/>
                <a:cs typeface="Calibri"/>
              </a:rPr>
              <a:t>is cheap </a:t>
            </a:r>
            <a:r>
              <a:rPr sz="2200" spc="-5" dirty="0">
                <a:latin typeface="Calibri"/>
                <a:cs typeface="Calibri"/>
              </a:rPr>
              <a:t>and risk-free.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newer </a:t>
            </a:r>
            <a:r>
              <a:rPr sz="2200" dirty="0">
                <a:latin typeface="Calibri"/>
                <a:cs typeface="Calibri"/>
              </a:rPr>
              <a:t>DNA test is </a:t>
            </a:r>
            <a:r>
              <a:rPr sz="2200" spc="-5" dirty="0">
                <a:latin typeface="Calibri"/>
                <a:cs typeface="Calibri"/>
              </a:rPr>
              <a:t>more accurate.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most  accurate </a:t>
            </a:r>
            <a:r>
              <a:rPr sz="2200" spc="-5" dirty="0">
                <a:latin typeface="Calibri"/>
                <a:cs typeface="Calibri"/>
              </a:rPr>
              <a:t>test requires amniocentesis, </a:t>
            </a: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carries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spc="-10" dirty="0">
                <a:latin typeface="Calibri"/>
                <a:cs typeface="Calibri"/>
              </a:rPr>
              <a:t>risk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miscarriage.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9871" y="3317240"/>
            <a:ext cx="6609713" cy="2988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94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</a:t>
            </a:r>
            <a:r>
              <a:rPr spc="-50" dirty="0"/>
              <a:t> </a:t>
            </a:r>
            <a:r>
              <a:rPr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702"/>
            <a:ext cx="9385935" cy="17246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7084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Remember </a:t>
            </a:r>
            <a:r>
              <a:rPr sz="2200" spc="-10" dirty="0">
                <a:latin typeface="Calibri"/>
                <a:cs typeface="Calibri"/>
              </a:rPr>
              <a:t>that the </a:t>
            </a:r>
            <a:r>
              <a:rPr sz="2200" i="1" spc="-10" dirty="0">
                <a:latin typeface="Calibri"/>
                <a:cs typeface="Calibri"/>
              </a:rPr>
              <a:t>conditional </a:t>
            </a:r>
            <a:r>
              <a:rPr sz="2200" i="1" spc="-5" dirty="0">
                <a:latin typeface="Calibri"/>
                <a:cs typeface="Calibri"/>
              </a:rPr>
              <a:t>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event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that  </a:t>
            </a:r>
            <a:r>
              <a:rPr sz="2200" dirty="0">
                <a:latin typeface="Calibri"/>
                <a:cs typeface="Calibri"/>
              </a:rPr>
              <a:t>event </a:t>
            </a:r>
            <a:r>
              <a:rPr sz="2200" spc="-5" dirty="0">
                <a:latin typeface="Calibri"/>
                <a:cs typeface="Calibri"/>
              </a:rPr>
              <a:t>occurring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given</a:t>
            </a:r>
            <a:r>
              <a:rPr sz="2200" spc="-5" dirty="0">
                <a:latin typeface="Calibri"/>
                <a:cs typeface="Calibri"/>
              </a:rPr>
              <a:t> that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condition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positive test result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triple </a:t>
            </a:r>
            <a:r>
              <a:rPr sz="2200" spc="5" dirty="0">
                <a:latin typeface="Calibri"/>
                <a:cs typeface="Calibri"/>
              </a:rPr>
              <a:t>test </a:t>
            </a:r>
            <a:r>
              <a:rPr sz="2200" dirty="0">
                <a:latin typeface="Calibri"/>
                <a:cs typeface="Calibri"/>
              </a:rPr>
              <a:t>is 0.6,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given</a:t>
            </a:r>
            <a:r>
              <a:rPr sz="2200" spc="-5" dirty="0">
                <a:latin typeface="Calibri"/>
                <a:cs typeface="Calibri"/>
              </a:rPr>
              <a:t> that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fetus  has </a:t>
            </a:r>
            <a:r>
              <a:rPr sz="2200" dirty="0">
                <a:latin typeface="Calibri"/>
                <a:cs typeface="Calibri"/>
              </a:rPr>
              <a:t>DS.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positive </a:t>
            </a:r>
            <a:r>
              <a:rPr sz="2200" spc="-5" dirty="0">
                <a:latin typeface="Calibri"/>
                <a:cs typeface="Calibri"/>
              </a:rPr>
              <a:t>result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0.05,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fetus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9571" y="3505200"/>
            <a:ext cx="6145528" cy="3357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38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dirty="0"/>
              <a:t>probability</a:t>
            </a:r>
            <a:r>
              <a:rPr spc="-50" dirty="0"/>
              <a:t> </a:t>
            </a:r>
            <a:r>
              <a:rPr spc="-5" dirty="0"/>
              <a:t>calculation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702"/>
            <a:ext cx="82638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fetus has </a:t>
            </a:r>
            <a:r>
              <a:rPr sz="2200" spc="5" dirty="0">
                <a:latin typeface="Calibri"/>
                <a:cs typeface="Calibri"/>
              </a:rPr>
              <a:t>DS </a:t>
            </a:r>
            <a:r>
              <a:rPr sz="2200" spc="-5" dirty="0">
                <a:latin typeface="Calibri"/>
                <a:cs typeface="Calibri"/>
              </a:rPr>
              <a:t>given </a:t>
            </a:r>
            <a:r>
              <a:rPr sz="2200" spc="-10" dirty="0">
                <a:latin typeface="Calibri"/>
                <a:cs typeface="Calibri"/>
              </a:rPr>
              <a:t>that the </a:t>
            </a:r>
            <a:r>
              <a:rPr sz="2200" spc="-5" dirty="0">
                <a:latin typeface="Calibri"/>
                <a:cs typeface="Calibri"/>
              </a:rPr>
              <a:t>test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positive?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4500" y="5833287"/>
            <a:ext cx="6406515" cy="598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2225" algn="ctr">
              <a:lnSpc>
                <a:spcPts val="2170"/>
              </a:lnSpc>
              <a:spcBef>
                <a:spcPts val="90"/>
              </a:spcBef>
            </a:pPr>
            <a:r>
              <a:rPr sz="2050" spc="25" dirty="0">
                <a:latin typeface="Times New Roman"/>
                <a:cs typeface="Times New Roman"/>
              </a:rPr>
              <a:t>0.0006</a:t>
            </a: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ts val="2350"/>
              </a:lnSpc>
              <a:tabLst>
                <a:tab pos="5297170" algn="l"/>
              </a:tabLst>
            </a:pPr>
            <a:r>
              <a:rPr sz="2200" dirty="0">
                <a:latin typeface="Times New Roman"/>
                <a:cs typeface="Times New Roman"/>
              </a:rPr>
              <a:t>Pr[DS | positive] =  </a:t>
            </a:r>
            <a:r>
              <a:rPr sz="3075" spc="37" baseline="-21680" dirty="0">
                <a:latin typeface="Times New Roman"/>
                <a:cs typeface="Times New Roman"/>
              </a:rPr>
              <a:t>0.0006 </a:t>
            </a:r>
            <a:r>
              <a:rPr sz="3075" spc="44" baseline="-21680" dirty="0">
                <a:latin typeface="Symbol"/>
                <a:cs typeface="Symbol"/>
              </a:rPr>
              <a:t></a:t>
            </a:r>
            <a:r>
              <a:rPr sz="3075" spc="44" baseline="-21680" dirty="0">
                <a:latin typeface="Times New Roman"/>
                <a:cs typeface="Times New Roman"/>
              </a:rPr>
              <a:t> </a:t>
            </a:r>
            <a:r>
              <a:rPr sz="3075" spc="37" baseline="-21680" dirty="0">
                <a:latin typeface="Times New Roman"/>
                <a:cs typeface="Times New Roman"/>
              </a:rPr>
              <a:t>0.04995</a:t>
            </a:r>
            <a:r>
              <a:rPr sz="3075" spc="-195" baseline="-216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0.012</a:t>
            </a:r>
            <a:r>
              <a:rPr sz="2200" spc="-5" dirty="0">
                <a:latin typeface="Calibri"/>
                <a:cs typeface="Calibri"/>
              </a:rPr>
              <a:t>,	just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1.2%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35001" y="6202671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870" y="0"/>
                </a:lnTo>
              </a:path>
            </a:pathLst>
          </a:custGeom>
          <a:ln w="10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8636" y="1988821"/>
            <a:ext cx="6569073" cy="3575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8771" y="2331888"/>
            <a:ext cx="1614170" cy="647700"/>
          </a:xfrm>
          <a:custGeom>
            <a:avLst/>
            <a:gdLst/>
            <a:ahLst/>
            <a:cxnLst/>
            <a:rect l="l" t="t" r="r" b="b"/>
            <a:pathLst>
              <a:path w="1614170" h="647700">
                <a:moveTo>
                  <a:pt x="0" y="323684"/>
                </a:moveTo>
                <a:lnTo>
                  <a:pt x="10562" y="271181"/>
                </a:lnTo>
                <a:lnTo>
                  <a:pt x="41140" y="221375"/>
                </a:lnTo>
                <a:lnTo>
                  <a:pt x="90074" y="174933"/>
                </a:lnTo>
                <a:lnTo>
                  <a:pt x="155702" y="132520"/>
                </a:lnTo>
                <a:lnTo>
                  <a:pt x="194257" y="113034"/>
                </a:lnTo>
                <a:lnTo>
                  <a:pt x="236362" y="94805"/>
                </a:lnTo>
                <a:lnTo>
                  <a:pt x="281809" y="77916"/>
                </a:lnTo>
                <a:lnTo>
                  <a:pt x="330392" y="62452"/>
                </a:lnTo>
                <a:lnTo>
                  <a:pt x="381902" y="48495"/>
                </a:lnTo>
                <a:lnTo>
                  <a:pt x="436132" y="36129"/>
                </a:lnTo>
                <a:lnTo>
                  <a:pt x="492873" y="25436"/>
                </a:lnTo>
                <a:lnTo>
                  <a:pt x="551919" y="16501"/>
                </a:lnTo>
                <a:lnTo>
                  <a:pt x="613061" y="9407"/>
                </a:lnTo>
                <a:lnTo>
                  <a:pt x="676092" y="4236"/>
                </a:lnTo>
                <a:lnTo>
                  <a:pt x="740804" y="1073"/>
                </a:lnTo>
                <a:lnTo>
                  <a:pt x="806990" y="0"/>
                </a:lnTo>
                <a:lnTo>
                  <a:pt x="873176" y="1073"/>
                </a:lnTo>
                <a:lnTo>
                  <a:pt x="937888" y="4236"/>
                </a:lnTo>
                <a:lnTo>
                  <a:pt x="1000920" y="9407"/>
                </a:lnTo>
                <a:lnTo>
                  <a:pt x="1062062" y="16501"/>
                </a:lnTo>
                <a:lnTo>
                  <a:pt x="1121108" y="25436"/>
                </a:lnTo>
                <a:lnTo>
                  <a:pt x="1177849" y="36129"/>
                </a:lnTo>
                <a:lnTo>
                  <a:pt x="1232079" y="48495"/>
                </a:lnTo>
                <a:lnTo>
                  <a:pt x="1283589" y="62452"/>
                </a:lnTo>
                <a:lnTo>
                  <a:pt x="1332171" y="77916"/>
                </a:lnTo>
                <a:lnTo>
                  <a:pt x="1377619" y="94805"/>
                </a:lnTo>
                <a:lnTo>
                  <a:pt x="1419724" y="113034"/>
                </a:lnTo>
                <a:lnTo>
                  <a:pt x="1458279" y="132520"/>
                </a:lnTo>
                <a:lnTo>
                  <a:pt x="1493075" y="153181"/>
                </a:lnTo>
                <a:lnTo>
                  <a:pt x="1550564" y="197692"/>
                </a:lnTo>
                <a:lnTo>
                  <a:pt x="1590528" y="245899"/>
                </a:lnTo>
                <a:lnTo>
                  <a:pt x="1611306" y="297137"/>
                </a:lnTo>
                <a:lnTo>
                  <a:pt x="1613981" y="323684"/>
                </a:lnTo>
                <a:lnTo>
                  <a:pt x="1611306" y="350232"/>
                </a:lnTo>
                <a:lnTo>
                  <a:pt x="1590528" y="401470"/>
                </a:lnTo>
                <a:lnTo>
                  <a:pt x="1550564" y="449677"/>
                </a:lnTo>
                <a:lnTo>
                  <a:pt x="1493075" y="494188"/>
                </a:lnTo>
                <a:lnTo>
                  <a:pt x="1458279" y="514848"/>
                </a:lnTo>
                <a:lnTo>
                  <a:pt x="1419724" y="534335"/>
                </a:lnTo>
                <a:lnTo>
                  <a:pt x="1377619" y="552564"/>
                </a:lnTo>
                <a:lnTo>
                  <a:pt x="1332171" y="569452"/>
                </a:lnTo>
                <a:lnTo>
                  <a:pt x="1283589" y="584917"/>
                </a:lnTo>
                <a:lnTo>
                  <a:pt x="1232079" y="598874"/>
                </a:lnTo>
                <a:lnTo>
                  <a:pt x="1177849" y="611240"/>
                </a:lnTo>
                <a:lnTo>
                  <a:pt x="1121108" y="621932"/>
                </a:lnTo>
                <a:lnTo>
                  <a:pt x="1062062" y="630868"/>
                </a:lnTo>
                <a:lnTo>
                  <a:pt x="1000920" y="637962"/>
                </a:lnTo>
                <a:lnTo>
                  <a:pt x="937888" y="643133"/>
                </a:lnTo>
                <a:lnTo>
                  <a:pt x="873176" y="646296"/>
                </a:lnTo>
                <a:lnTo>
                  <a:pt x="806990" y="647369"/>
                </a:lnTo>
                <a:lnTo>
                  <a:pt x="740804" y="646296"/>
                </a:lnTo>
                <a:lnTo>
                  <a:pt x="676092" y="643133"/>
                </a:lnTo>
                <a:lnTo>
                  <a:pt x="613061" y="637962"/>
                </a:lnTo>
                <a:lnTo>
                  <a:pt x="551919" y="630868"/>
                </a:lnTo>
                <a:lnTo>
                  <a:pt x="492873" y="621932"/>
                </a:lnTo>
                <a:lnTo>
                  <a:pt x="436132" y="611240"/>
                </a:lnTo>
                <a:lnTo>
                  <a:pt x="381902" y="598874"/>
                </a:lnTo>
                <a:lnTo>
                  <a:pt x="330392" y="584917"/>
                </a:lnTo>
                <a:lnTo>
                  <a:pt x="281809" y="569452"/>
                </a:lnTo>
                <a:lnTo>
                  <a:pt x="236362" y="552564"/>
                </a:lnTo>
                <a:lnTo>
                  <a:pt x="194257" y="534335"/>
                </a:lnTo>
                <a:lnTo>
                  <a:pt x="155702" y="514848"/>
                </a:lnTo>
                <a:lnTo>
                  <a:pt x="120905" y="494188"/>
                </a:lnTo>
                <a:lnTo>
                  <a:pt x="63417" y="449677"/>
                </a:lnTo>
                <a:lnTo>
                  <a:pt x="23453" y="401470"/>
                </a:lnTo>
                <a:lnTo>
                  <a:pt x="2675" y="350232"/>
                </a:lnTo>
                <a:lnTo>
                  <a:pt x="0" y="32368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8621" y="3931803"/>
            <a:ext cx="1614170" cy="647700"/>
          </a:xfrm>
          <a:custGeom>
            <a:avLst/>
            <a:gdLst/>
            <a:ahLst/>
            <a:cxnLst/>
            <a:rect l="l" t="t" r="r" b="b"/>
            <a:pathLst>
              <a:path w="1614170" h="647700">
                <a:moveTo>
                  <a:pt x="0" y="323684"/>
                </a:moveTo>
                <a:lnTo>
                  <a:pt x="10562" y="271181"/>
                </a:lnTo>
                <a:lnTo>
                  <a:pt x="41140" y="221375"/>
                </a:lnTo>
                <a:lnTo>
                  <a:pt x="90074" y="174933"/>
                </a:lnTo>
                <a:lnTo>
                  <a:pt x="155702" y="132520"/>
                </a:lnTo>
                <a:lnTo>
                  <a:pt x="194257" y="113034"/>
                </a:lnTo>
                <a:lnTo>
                  <a:pt x="236362" y="94805"/>
                </a:lnTo>
                <a:lnTo>
                  <a:pt x="281809" y="77916"/>
                </a:lnTo>
                <a:lnTo>
                  <a:pt x="330392" y="62452"/>
                </a:lnTo>
                <a:lnTo>
                  <a:pt x="381902" y="48495"/>
                </a:lnTo>
                <a:lnTo>
                  <a:pt x="436132" y="36129"/>
                </a:lnTo>
                <a:lnTo>
                  <a:pt x="492873" y="25436"/>
                </a:lnTo>
                <a:lnTo>
                  <a:pt x="551919" y="16501"/>
                </a:lnTo>
                <a:lnTo>
                  <a:pt x="613061" y="9407"/>
                </a:lnTo>
                <a:lnTo>
                  <a:pt x="676092" y="4236"/>
                </a:lnTo>
                <a:lnTo>
                  <a:pt x="740804" y="1073"/>
                </a:lnTo>
                <a:lnTo>
                  <a:pt x="806990" y="0"/>
                </a:lnTo>
                <a:lnTo>
                  <a:pt x="873176" y="1073"/>
                </a:lnTo>
                <a:lnTo>
                  <a:pt x="937888" y="4236"/>
                </a:lnTo>
                <a:lnTo>
                  <a:pt x="1000920" y="9407"/>
                </a:lnTo>
                <a:lnTo>
                  <a:pt x="1062062" y="16501"/>
                </a:lnTo>
                <a:lnTo>
                  <a:pt x="1121108" y="25436"/>
                </a:lnTo>
                <a:lnTo>
                  <a:pt x="1177849" y="36129"/>
                </a:lnTo>
                <a:lnTo>
                  <a:pt x="1232079" y="48495"/>
                </a:lnTo>
                <a:lnTo>
                  <a:pt x="1283589" y="62452"/>
                </a:lnTo>
                <a:lnTo>
                  <a:pt x="1332171" y="77916"/>
                </a:lnTo>
                <a:lnTo>
                  <a:pt x="1377619" y="94805"/>
                </a:lnTo>
                <a:lnTo>
                  <a:pt x="1419724" y="113034"/>
                </a:lnTo>
                <a:lnTo>
                  <a:pt x="1458279" y="132520"/>
                </a:lnTo>
                <a:lnTo>
                  <a:pt x="1493075" y="153181"/>
                </a:lnTo>
                <a:lnTo>
                  <a:pt x="1550564" y="197692"/>
                </a:lnTo>
                <a:lnTo>
                  <a:pt x="1590528" y="245899"/>
                </a:lnTo>
                <a:lnTo>
                  <a:pt x="1611306" y="297137"/>
                </a:lnTo>
                <a:lnTo>
                  <a:pt x="1613981" y="323684"/>
                </a:lnTo>
                <a:lnTo>
                  <a:pt x="1611306" y="350232"/>
                </a:lnTo>
                <a:lnTo>
                  <a:pt x="1590528" y="401470"/>
                </a:lnTo>
                <a:lnTo>
                  <a:pt x="1550564" y="449677"/>
                </a:lnTo>
                <a:lnTo>
                  <a:pt x="1493075" y="494188"/>
                </a:lnTo>
                <a:lnTo>
                  <a:pt x="1458279" y="514848"/>
                </a:lnTo>
                <a:lnTo>
                  <a:pt x="1419724" y="534335"/>
                </a:lnTo>
                <a:lnTo>
                  <a:pt x="1377619" y="552564"/>
                </a:lnTo>
                <a:lnTo>
                  <a:pt x="1332171" y="569452"/>
                </a:lnTo>
                <a:lnTo>
                  <a:pt x="1283589" y="584917"/>
                </a:lnTo>
                <a:lnTo>
                  <a:pt x="1232079" y="598874"/>
                </a:lnTo>
                <a:lnTo>
                  <a:pt x="1177849" y="611240"/>
                </a:lnTo>
                <a:lnTo>
                  <a:pt x="1121108" y="621932"/>
                </a:lnTo>
                <a:lnTo>
                  <a:pt x="1062062" y="630868"/>
                </a:lnTo>
                <a:lnTo>
                  <a:pt x="1000920" y="637962"/>
                </a:lnTo>
                <a:lnTo>
                  <a:pt x="937888" y="643133"/>
                </a:lnTo>
                <a:lnTo>
                  <a:pt x="873176" y="646296"/>
                </a:lnTo>
                <a:lnTo>
                  <a:pt x="806990" y="647369"/>
                </a:lnTo>
                <a:lnTo>
                  <a:pt x="740804" y="646296"/>
                </a:lnTo>
                <a:lnTo>
                  <a:pt x="676092" y="643133"/>
                </a:lnTo>
                <a:lnTo>
                  <a:pt x="613061" y="637962"/>
                </a:lnTo>
                <a:lnTo>
                  <a:pt x="551919" y="630868"/>
                </a:lnTo>
                <a:lnTo>
                  <a:pt x="492873" y="621932"/>
                </a:lnTo>
                <a:lnTo>
                  <a:pt x="436132" y="611240"/>
                </a:lnTo>
                <a:lnTo>
                  <a:pt x="381902" y="598874"/>
                </a:lnTo>
                <a:lnTo>
                  <a:pt x="330392" y="584917"/>
                </a:lnTo>
                <a:lnTo>
                  <a:pt x="281809" y="569452"/>
                </a:lnTo>
                <a:lnTo>
                  <a:pt x="236362" y="552564"/>
                </a:lnTo>
                <a:lnTo>
                  <a:pt x="194257" y="534335"/>
                </a:lnTo>
                <a:lnTo>
                  <a:pt x="155702" y="514848"/>
                </a:lnTo>
                <a:lnTo>
                  <a:pt x="120905" y="494188"/>
                </a:lnTo>
                <a:lnTo>
                  <a:pt x="63417" y="449677"/>
                </a:lnTo>
                <a:lnTo>
                  <a:pt x="23453" y="401470"/>
                </a:lnTo>
                <a:lnTo>
                  <a:pt x="2675" y="350232"/>
                </a:lnTo>
                <a:lnTo>
                  <a:pt x="0" y="32368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076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This </a:t>
            </a:r>
            <a:r>
              <a:rPr spc="-5" dirty="0"/>
              <a:t>calculation </a:t>
            </a:r>
            <a:r>
              <a:rPr spc="5" dirty="0"/>
              <a:t>is </a:t>
            </a:r>
            <a:r>
              <a:rPr spc="-5" dirty="0"/>
              <a:t>formalized </a:t>
            </a:r>
            <a:r>
              <a:rPr spc="5" dirty="0"/>
              <a:t>in </a:t>
            </a:r>
            <a:r>
              <a:rPr spc="-10" dirty="0"/>
              <a:t>Bayes’</a:t>
            </a:r>
            <a:r>
              <a:rPr spc="-4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/>
          <p:nvPr/>
        </p:nvSpPr>
        <p:spPr>
          <a:xfrm>
            <a:off x="2407921" y="1760221"/>
            <a:ext cx="5647688" cy="295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4774" y="5272733"/>
            <a:ext cx="153098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40" dirty="0">
                <a:latin typeface="Times New Roman"/>
                <a:cs typeface="Times New Roman"/>
              </a:rPr>
              <a:t>Pr[A </a:t>
            </a:r>
            <a:r>
              <a:rPr sz="2800" spc="-15" dirty="0">
                <a:latin typeface="Times New Roman"/>
                <a:cs typeface="Times New Roman"/>
              </a:rPr>
              <a:t>| </a:t>
            </a:r>
            <a:r>
              <a:rPr sz="2800" spc="-35" dirty="0">
                <a:latin typeface="Times New Roman"/>
                <a:cs typeface="Times New Roman"/>
              </a:rPr>
              <a:t>B]</a:t>
            </a:r>
            <a:r>
              <a:rPr sz="2800" spc="-3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6693" y="5041216"/>
            <a:ext cx="215201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40" dirty="0">
                <a:latin typeface="Times New Roman"/>
                <a:cs typeface="Times New Roman"/>
              </a:rPr>
              <a:t>Pr[B </a:t>
            </a:r>
            <a:r>
              <a:rPr sz="2800" spc="-15" dirty="0">
                <a:latin typeface="Times New Roman"/>
                <a:cs typeface="Times New Roman"/>
              </a:rPr>
              <a:t>| </a:t>
            </a:r>
            <a:r>
              <a:rPr sz="2800" spc="-40" dirty="0">
                <a:latin typeface="Times New Roman"/>
                <a:cs typeface="Times New Roman"/>
              </a:rPr>
              <a:t>A]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Pr[A]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6281" y="5556217"/>
            <a:ext cx="545084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40" dirty="0">
                <a:latin typeface="Times New Roman"/>
                <a:cs typeface="Times New Roman"/>
              </a:rPr>
              <a:t>Pr[B </a:t>
            </a:r>
            <a:r>
              <a:rPr sz="2800" spc="-15" dirty="0">
                <a:latin typeface="Times New Roman"/>
                <a:cs typeface="Times New Roman"/>
              </a:rPr>
              <a:t>| </a:t>
            </a:r>
            <a:r>
              <a:rPr sz="2800" spc="-40" dirty="0">
                <a:latin typeface="Times New Roman"/>
                <a:cs typeface="Times New Roman"/>
              </a:rPr>
              <a:t>A] </a:t>
            </a:r>
            <a:r>
              <a:rPr sz="2800" spc="-5" dirty="0">
                <a:latin typeface="Times New Roman"/>
                <a:cs typeface="Times New Roman"/>
              </a:rPr>
              <a:t>Pr[A]</a:t>
            </a:r>
            <a:r>
              <a:rPr sz="2800" spc="-5" dirty="0">
                <a:latin typeface="Symbol"/>
                <a:cs typeface="Symbol"/>
              </a:rPr>
              <a:t>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Pr[B </a:t>
            </a:r>
            <a:r>
              <a:rPr sz="2800" spc="-15" dirty="0">
                <a:latin typeface="Times New Roman"/>
                <a:cs typeface="Times New Roman"/>
              </a:rPr>
              <a:t>| </a:t>
            </a:r>
            <a:r>
              <a:rPr sz="2800" spc="-35" dirty="0">
                <a:latin typeface="Times New Roman"/>
                <a:cs typeface="Times New Roman"/>
              </a:rPr>
              <a:t>notA]</a:t>
            </a:r>
            <a:r>
              <a:rPr sz="2800" spc="-33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Pr[notA]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9856" y="5554107"/>
            <a:ext cx="5450205" cy="0"/>
          </a:xfrm>
          <a:custGeom>
            <a:avLst/>
            <a:gdLst/>
            <a:ahLst/>
            <a:cxnLst/>
            <a:rect l="l" t="t" r="r" b="b"/>
            <a:pathLst>
              <a:path w="5450205">
                <a:moveTo>
                  <a:pt x="0" y="0"/>
                </a:moveTo>
                <a:lnTo>
                  <a:pt x="5450087" y="0"/>
                </a:lnTo>
              </a:path>
            </a:pathLst>
          </a:custGeom>
          <a:ln w="149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540" y="533400"/>
            <a:ext cx="81965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lang="en-US" dirty="0"/>
              <a:t> i</a:t>
            </a:r>
            <a:r>
              <a:rPr dirty="0"/>
              <a:t>s </a:t>
            </a:r>
            <a:r>
              <a:rPr spc="-10" dirty="0"/>
              <a:t>more </a:t>
            </a:r>
            <a:r>
              <a:rPr spc="-5" dirty="0"/>
              <a:t>controversial </a:t>
            </a:r>
            <a:r>
              <a:rPr spc="5" dirty="0"/>
              <a:t>is </a:t>
            </a:r>
            <a:r>
              <a:rPr spc="-5" dirty="0"/>
              <a:t>how </a:t>
            </a:r>
            <a:r>
              <a:rPr spc="-10" dirty="0"/>
              <a:t>Bayes’ </a:t>
            </a:r>
            <a:r>
              <a:rPr spc="-5" dirty="0"/>
              <a:t>Theorem </a:t>
            </a:r>
            <a:r>
              <a:rPr spc="5" dirty="0"/>
              <a:t>is</a:t>
            </a:r>
            <a:r>
              <a:rPr spc="55" dirty="0"/>
              <a:t> </a:t>
            </a:r>
            <a:r>
              <a:rPr spc="-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70" y="1295400"/>
            <a:ext cx="9446260" cy="211929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example: forensic evidence. Bayesian inference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used in a </a:t>
            </a:r>
            <a:r>
              <a:rPr sz="2200" spc="-5" dirty="0">
                <a:latin typeface="Calibri"/>
                <a:cs typeface="Calibri"/>
              </a:rPr>
              <a:t>court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law </a:t>
            </a:r>
            <a:r>
              <a:rPr sz="2200" spc="-20" dirty="0">
                <a:latin typeface="Calibri"/>
                <a:cs typeface="Calibri"/>
              </a:rPr>
              <a:t>to  </a:t>
            </a:r>
            <a:r>
              <a:rPr sz="2200" spc="-5" dirty="0">
                <a:latin typeface="Calibri"/>
                <a:cs typeface="Calibri"/>
              </a:rPr>
              <a:t>quantify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evidence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against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guilt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defendant </a:t>
            </a:r>
            <a:r>
              <a:rPr sz="2200" dirty="0">
                <a:latin typeface="Calibri"/>
                <a:cs typeface="Calibri"/>
              </a:rPr>
              <a:t>based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match  </a:t>
            </a:r>
            <a:r>
              <a:rPr sz="2200" dirty="0">
                <a:latin typeface="Calibri"/>
                <a:cs typeface="Calibri"/>
              </a:rPr>
              <a:t>to DNA </a:t>
            </a:r>
            <a:r>
              <a:rPr sz="2200" spc="-5" dirty="0">
                <a:latin typeface="Calibri"/>
                <a:cs typeface="Calibri"/>
              </a:rPr>
              <a:t>evidence left </a:t>
            </a:r>
            <a:r>
              <a:rPr sz="2200" dirty="0">
                <a:latin typeface="Calibri"/>
                <a:cs typeface="Calibri"/>
              </a:rPr>
              <a:t>at the </a:t>
            </a:r>
            <a:r>
              <a:rPr sz="2200" spc="-5" dirty="0">
                <a:latin typeface="Calibri"/>
                <a:cs typeface="Calibri"/>
              </a:rPr>
              <a:t>crime scene.</a:t>
            </a:r>
            <a:endParaRPr lang="en-US" sz="2200" spc="-5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60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1219200">
              <a:lnSpc>
                <a:spcPct val="101800"/>
              </a:lnSpc>
              <a:spcBef>
                <a:spcPts val="290"/>
              </a:spcBef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guilt </a:t>
            </a:r>
            <a:r>
              <a:rPr sz="2200" dirty="0">
                <a:latin typeface="Calibri"/>
                <a:cs typeface="Calibri"/>
              </a:rPr>
              <a:t>given a </a:t>
            </a:r>
            <a:r>
              <a:rPr sz="2200" spc="-5" dirty="0">
                <a:latin typeface="Calibri"/>
                <a:cs typeface="Calibri"/>
              </a:rPr>
              <a:t>positive </a:t>
            </a:r>
            <a:r>
              <a:rPr sz="2200" dirty="0">
                <a:latin typeface="Calibri"/>
                <a:cs typeface="Calibri"/>
              </a:rPr>
              <a:t>DNA match </a:t>
            </a:r>
            <a:r>
              <a:rPr sz="2200" spc="-5" dirty="0">
                <a:latin typeface="Calibri"/>
                <a:cs typeface="Calibri"/>
              </a:rPr>
              <a:t>(assuming no  contamination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samples)?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3795688"/>
            <a:ext cx="3886200" cy="299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6790690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inference </a:t>
            </a:r>
            <a:r>
              <a:rPr spc="5" dirty="0"/>
              <a:t>in</a:t>
            </a:r>
            <a:r>
              <a:rPr spc="-20" dirty="0"/>
              <a:t> </a:t>
            </a:r>
            <a:r>
              <a:rPr dirty="0"/>
              <a:t>action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br>
              <a:rPr lang="en-US" sz="2200" b="0" dirty="0">
                <a:latin typeface="Calibri"/>
                <a:cs typeface="Calibri"/>
              </a:rPr>
            </a:br>
            <a:r>
              <a:rPr sz="2200" b="0" dirty="0">
                <a:latin typeface="Calibri"/>
                <a:cs typeface="Calibri"/>
              </a:rPr>
              <a:t>What is the </a:t>
            </a:r>
            <a:r>
              <a:rPr sz="2200" b="0" spc="-5" dirty="0">
                <a:latin typeface="Calibri"/>
                <a:cs typeface="Calibri"/>
              </a:rPr>
              <a:t>probability </a:t>
            </a:r>
            <a:r>
              <a:rPr sz="2200" b="0" spc="5" dirty="0">
                <a:latin typeface="Calibri"/>
                <a:cs typeface="Calibri"/>
              </a:rPr>
              <a:t>of </a:t>
            </a:r>
            <a:r>
              <a:rPr sz="2200" b="0" spc="-5" dirty="0">
                <a:latin typeface="Calibri"/>
                <a:cs typeface="Calibri"/>
              </a:rPr>
              <a:t>guilt </a:t>
            </a:r>
            <a:r>
              <a:rPr sz="2200" b="0" dirty="0">
                <a:latin typeface="Calibri"/>
                <a:cs typeface="Calibri"/>
              </a:rPr>
              <a:t>given a </a:t>
            </a:r>
            <a:r>
              <a:rPr sz="2200" b="0" spc="-5" dirty="0">
                <a:latin typeface="Calibri"/>
                <a:cs typeface="Calibri"/>
              </a:rPr>
              <a:t>positive </a:t>
            </a:r>
            <a:r>
              <a:rPr sz="2200" b="0" dirty="0">
                <a:latin typeface="Calibri"/>
                <a:cs typeface="Calibri"/>
              </a:rPr>
              <a:t>DNA</a:t>
            </a:r>
            <a:r>
              <a:rPr sz="2200" b="0" spc="-20" dirty="0">
                <a:latin typeface="Calibri"/>
                <a:cs typeface="Calibri"/>
              </a:rPr>
              <a:t> </a:t>
            </a:r>
            <a:r>
              <a:rPr sz="2200" b="0" spc="-5" dirty="0">
                <a:latin typeface="Calibri"/>
                <a:cs typeface="Calibri"/>
              </a:rPr>
              <a:t>match?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2133600"/>
            <a:ext cx="6181723" cy="323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7513" y="5850725"/>
            <a:ext cx="4620895" cy="64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6810">
              <a:lnSpc>
                <a:spcPts val="2420"/>
              </a:lnSpc>
              <a:spcBef>
                <a:spcPts val="105"/>
              </a:spcBef>
              <a:tabLst>
                <a:tab pos="3222625" algn="l"/>
                <a:tab pos="4607560" algn="l"/>
              </a:tabLst>
            </a:pPr>
            <a:r>
              <a:rPr sz="265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650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1(</a:t>
            </a:r>
            <a:r>
              <a:rPr sz="2650" u="heavy" spc="-4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i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65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	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420"/>
              </a:lnSpc>
            </a:pPr>
            <a:r>
              <a:rPr sz="2650" spc="-35" dirty="0">
                <a:latin typeface="Times New Roman"/>
                <a:cs typeface="Times New Roman"/>
              </a:rPr>
              <a:t>Pr[guilt </a:t>
            </a:r>
            <a:r>
              <a:rPr sz="2650" spc="-20" dirty="0">
                <a:latin typeface="Times New Roman"/>
                <a:cs typeface="Times New Roman"/>
              </a:rPr>
              <a:t>|</a:t>
            </a:r>
            <a:r>
              <a:rPr sz="2650" spc="-535" dirty="0">
                <a:latin typeface="Times New Roman"/>
                <a:cs typeface="Times New Roman"/>
              </a:rPr>
              <a:t> </a:t>
            </a:r>
            <a:r>
              <a:rPr sz="2650" spc="-40" dirty="0">
                <a:latin typeface="Times New Roman"/>
                <a:cs typeface="Times New Roman"/>
              </a:rPr>
              <a:t>match] </a:t>
            </a:r>
            <a:r>
              <a:rPr sz="2650" spc="-4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2806" y="6321865"/>
            <a:ext cx="22669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50" spc="-145" dirty="0">
                <a:latin typeface="Times New Roman"/>
                <a:cs typeface="Times New Roman"/>
              </a:rPr>
              <a:t>1(</a:t>
            </a:r>
            <a:r>
              <a:rPr sz="2650" spc="-380" dirty="0">
                <a:latin typeface="Times New Roman"/>
                <a:cs typeface="Times New Roman"/>
              </a:rPr>
              <a:t> </a:t>
            </a:r>
            <a:r>
              <a:rPr sz="2650" i="1" spc="-35" dirty="0">
                <a:latin typeface="Times New Roman"/>
                <a:cs typeface="Times New Roman"/>
              </a:rPr>
              <a:t>p</a:t>
            </a:r>
            <a:r>
              <a:rPr sz="2650" spc="-35" dirty="0">
                <a:latin typeface="Times New Roman"/>
                <a:cs typeface="Times New Roman"/>
              </a:rPr>
              <a:t>)</a:t>
            </a:r>
            <a:r>
              <a:rPr sz="2650" spc="-245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Symbol"/>
                <a:cs typeface="Symbol"/>
              </a:rPr>
              <a:t>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spc="-40" dirty="0">
                <a:latin typeface="Times New Roman"/>
                <a:cs typeface="Times New Roman"/>
              </a:rPr>
              <a:t>10</a:t>
            </a:r>
            <a:r>
              <a:rPr sz="2325" spc="-60" baseline="43010" dirty="0">
                <a:latin typeface="Symbol"/>
                <a:cs typeface="Symbol"/>
              </a:rPr>
              <a:t></a:t>
            </a:r>
            <a:r>
              <a:rPr sz="2325" spc="-60" baseline="43010" dirty="0">
                <a:latin typeface="Times New Roman"/>
                <a:cs typeface="Times New Roman"/>
              </a:rPr>
              <a:t>6</a:t>
            </a:r>
            <a:r>
              <a:rPr sz="2325" spc="-270" baseline="43010" dirty="0">
                <a:latin typeface="Times New Roman"/>
                <a:cs typeface="Times New Roman"/>
              </a:rPr>
              <a:t> </a:t>
            </a:r>
            <a:r>
              <a:rPr sz="2650" spc="-50" dirty="0">
                <a:latin typeface="Times New Roman"/>
                <a:cs typeface="Times New Roman"/>
              </a:rPr>
              <a:t>(1</a:t>
            </a:r>
            <a:r>
              <a:rPr sz="2650" spc="-50" dirty="0">
                <a:latin typeface="Symbol"/>
                <a:cs typeface="Symbol"/>
              </a:rPr>
              <a:t></a:t>
            </a:r>
            <a:r>
              <a:rPr sz="2650" spc="45" dirty="0">
                <a:latin typeface="Times New Roman"/>
                <a:cs typeface="Times New Roman"/>
              </a:rPr>
              <a:t> </a:t>
            </a:r>
            <a:r>
              <a:rPr sz="2650" i="1" spc="-35" dirty="0">
                <a:latin typeface="Times New Roman"/>
                <a:cs typeface="Times New Roman"/>
              </a:rPr>
              <a:t>p</a:t>
            </a:r>
            <a:r>
              <a:rPr sz="2650" spc="-3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879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Prior </a:t>
            </a:r>
            <a:r>
              <a:rPr spc="-5" dirty="0"/>
              <a:t>and posterior</a:t>
            </a:r>
            <a:r>
              <a:rPr spc="-30" dirty="0"/>
              <a:t> </a:t>
            </a:r>
            <a:r>
              <a:rPr spc="-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440501"/>
            <a:ext cx="1887220" cy="700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5"/>
              </a:spcBef>
            </a:pP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Prior</a:t>
            </a:r>
            <a:r>
              <a:rPr sz="22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probability  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guilt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539" y="5167827"/>
            <a:ext cx="2386965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Posterior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probability  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guilt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7171" y="1645921"/>
            <a:ext cx="6668133" cy="3486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6340" y="3005507"/>
            <a:ext cx="1367790" cy="372110"/>
          </a:xfrm>
          <a:custGeom>
            <a:avLst/>
            <a:gdLst/>
            <a:ahLst/>
            <a:cxnLst/>
            <a:rect l="l" t="t" r="r" b="b"/>
            <a:pathLst>
              <a:path w="1367789" h="372110">
                <a:moveTo>
                  <a:pt x="1290688" y="347162"/>
                </a:moveTo>
                <a:lnTo>
                  <a:pt x="1284528" y="371805"/>
                </a:lnTo>
                <a:lnTo>
                  <a:pt x="1367701" y="353314"/>
                </a:lnTo>
                <a:lnTo>
                  <a:pt x="1364114" y="350240"/>
                </a:lnTo>
                <a:lnTo>
                  <a:pt x="1303007" y="350240"/>
                </a:lnTo>
                <a:lnTo>
                  <a:pt x="1290688" y="347162"/>
                </a:lnTo>
                <a:close/>
              </a:path>
              <a:path w="1367789" h="372110">
                <a:moveTo>
                  <a:pt x="1296846" y="322524"/>
                </a:moveTo>
                <a:lnTo>
                  <a:pt x="1290688" y="347162"/>
                </a:lnTo>
                <a:lnTo>
                  <a:pt x="1303007" y="350240"/>
                </a:lnTo>
                <a:lnTo>
                  <a:pt x="1309166" y="325602"/>
                </a:lnTo>
                <a:lnTo>
                  <a:pt x="1296846" y="322524"/>
                </a:lnTo>
                <a:close/>
              </a:path>
              <a:path w="1367789" h="372110">
                <a:moveTo>
                  <a:pt x="1303007" y="297878"/>
                </a:moveTo>
                <a:lnTo>
                  <a:pt x="1296846" y="322524"/>
                </a:lnTo>
                <a:lnTo>
                  <a:pt x="1309166" y="325602"/>
                </a:lnTo>
                <a:lnTo>
                  <a:pt x="1303007" y="350240"/>
                </a:lnTo>
                <a:lnTo>
                  <a:pt x="1364114" y="350240"/>
                </a:lnTo>
                <a:lnTo>
                  <a:pt x="1303007" y="297878"/>
                </a:lnTo>
                <a:close/>
              </a:path>
              <a:path w="1367789" h="372110">
                <a:moveTo>
                  <a:pt x="6159" y="0"/>
                </a:moveTo>
                <a:lnTo>
                  <a:pt x="0" y="24638"/>
                </a:lnTo>
                <a:lnTo>
                  <a:pt x="1290688" y="347162"/>
                </a:lnTo>
                <a:lnTo>
                  <a:pt x="1296846" y="322524"/>
                </a:lnTo>
                <a:lnTo>
                  <a:pt x="6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5212" y="5644245"/>
            <a:ext cx="1177290" cy="450215"/>
          </a:xfrm>
          <a:custGeom>
            <a:avLst/>
            <a:gdLst/>
            <a:ahLst/>
            <a:cxnLst/>
            <a:rect l="l" t="t" r="r" b="b"/>
            <a:pathLst>
              <a:path w="1177289" h="450214">
                <a:moveTo>
                  <a:pt x="1101262" y="425731"/>
                </a:moveTo>
                <a:lnTo>
                  <a:pt x="1092555" y="449592"/>
                </a:lnTo>
                <a:lnTo>
                  <a:pt x="1177201" y="439915"/>
                </a:lnTo>
                <a:lnTo>
                  <a:pt x="1167909" y="430085"/>
                </a:lnTo>
                <a:lnTo>
                  <a:pt x="1113193" y="430085"/>
                </a:lnTo>
                <a:lnTo>
                  <a:pt x="1101262" y="425731"/>
                </a:lnTo>
                <a:close/>
              </a:path>
              <a:path w="1177289" h="450214">
                <a:moveTo>
                  <a:pt x="1109971" y="401867"/>
                </a:moveTo>
                <a:lnTo>
                  <a:pt x="1101262" y="425731"/>
                </a:lnTo>
                <a:lnTo>
                  <a:pt x="1113193" y="430085"/>
                </a:lnTo>
                <a:lnTo>
                  <a:pt x="1121905" y="406222"/>
                </a:lnTo>
                <a:lnTo>
                  <a:pt x="1109971" y="401867"/>
                </a:lnTo>
                <a:close/>
              </a:path>
              <a:path w="1177289" h="450214">
                <a:moveTo>
                  <a:pt x="1118679" y="378002"/>
                </a:moveTo>
                <a:lnTo>
                  <a:pt x="1109971" y="401867"/>
                </a:lnTo>
                <a:lnTo>
                  <a:pt x="1121905" y="406222"/>
                </a:lnTo>
                <a:lnTo>
                  <a:pt x="1113193" y="430085"/>
                </a:lnTo>
                <a:lnTo>
                  <a:pt x="1167909" y="430085"/>
                </a:lnTo>
                <a:lnTo>
                  <a:pt x="1118679" y="378002"/>
                </a:lnTo>
                <a:close/>
              </a:path>
              <a:path w="1177289" h="450214">
                <a:moveTo>
                  <a:pt x="8712" y="0"/>
                </a:moveTo>
                <a:lnTo>
                  <a:pt x="0" y="23863"/>
                </a:lnTo>
                <a:lnTo>
                  <a:pt x="1101262" y="425731"/>
                </a:lnTo>
                <a:lnTo>
                  <a:pt x="1109971" y="401867"/>
                </a:lnTo>
                <a:lnTo>
                  <a:pt x="87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51349" y="5864781"/>
            <a:ext cx="4194810" cy="584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3925">
              <a:lnSpc>
                <a:spcPts val="2195"/>
              </a:lnSpc>
              <a:spcBef>
                <a:spcPts val="110"/>
              </a:spcBef>
              <a:tabLst>
                <a:tab pos="2925445" algn="l"/>
                <a:tab pos="4181475" algn="l"/>
              </a:tabLst>
            </a:pP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1(</a:t>
            </a:r>
            <a:r>
              <a:rPr sz="2400" u="heavy" spc="-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sz="2400" spc="-35" dirty="0">
                <a:latin typeface="Times New Roman"/>
                <a:cs typeface="Times New Roman"/>
              </a:rPr>
              <a:t>Pr[guilt </a:t>
            </a:r>
            <a:r>
              <a:rPr sz="2400" spc="-15" dirty="0">
                <a:latin typeface="Times New Roman"/>
                <a:cs typeface="Times New Roman"/>
              </a:rPr>
              <a:t>|</a:t>
            </a:r>
            <a:r>
              <a:rPr sz="2400" spc="-4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match] </a:t>
            </a:r>
            <a:r>
              <a:rPr sz="2400" spc="-4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5085" y="6292340"/>
            <a:ext cx="206375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00" spc="-130" dirty="0">
                <a:latin typeface="Times New Roman"/>
                <a:cs typeface="Times New Roman"/>
              </a:rPr>
              <a:t>1(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p</a:t>
            </a:r>
            <a:r>
              <a:rPr sz="2400" spc="-30" dirty="0">
                <a:latin typeface="Times New Roman"/>
                <a:cs typeface="Times New Roman"/>
              </a:rPr>
              <a:t>)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Symbol"/>
                <a:cs typeface="Symbol"/>
              </a:rPr>
              <a:t>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10</a:t>
            </a:r>
            <a:r>
              <a:rPr sz="2100" spc="-52" baseline="43650" dirty="0">
                <a:latin typeface="Symbol"/>
                <a:cs typeface="Symbol"/>
              </a:rPr>
              <a:t></a:t>
            </a:r>
            <a:r>
              <a:rPr sz="2100" spc="-52" baseline="43650" dirty="0">
                <a:latin typeface="Times New Roman"/>
                <a:cs typeface="Times New Roman"/>
              </a:rPr>
              <a:t>6</a:t>
            </a:r>
            <a:r>
              <a:rPr sz="2100" spc="-254" baseline="436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(1</a:t>
            </a:r>
            <a:r>
              <a:rPr sz="2400" spc="-45" dirty="0">
                <a:latin typeface="Symbol"/>
                <a:cs typeface="Symbol"/>
              </a:rPr>
              <a:t>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p</a:t>
            </a:r>
            <a:r>
              <a:rPr sz="2400" spc="-3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584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inference </a:t>
            </a:r>
            <a:r>
              <a:rPr spc="5" dirty="0"/>
              <a:t>in</a:t>
            </a:r>
            <a:r>
              <a:rPr spc="-80" dirty="0"/>
              <a:t> </a:t>
            </a:r>
            <a:r>
              <a:rPr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6996" y="4876800"/>
            <a:ext cx="4674870" cy="14147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50"/>
              </a:spcBef>
            </a:pPr>
            <a:r>
              <a:rPr sz="2050" spc="10" dirty="0">
                <a:latin typeface="Times New Roman"/>
                <a:cs typeface="Times New Roman"/>
              </a:rPr>
              <a:t>If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i="1" spc="15" dirty="0">
                <a:latin typeface="Times New Roman"/>
                <a:cs typeface="Times New Roman"/>
              </a:rPr>
              <a:t>p</a:t>
            </a:r>
            <a:r>
              <a:rPr sz="2050" i="1" spc="-8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27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10</a:t>
            </a:r>
            <a:r>
              <a:rPr sz="1800" spc="15" baseline="41666" dirty="0">
                <a:latin typeface="Symbol"/>
                <a:cs typeface="Symbol"/>
              </a:rPr>
              <a:t></a:t>
            </a:r>
            <a:r>
              <a:rPr sz="1800" spc="15" baseline="41666" dirty="0">
                <a:latin typeface="Times New Roman"/>
                <a:cs typeface="Times New Roman"/>
              </a:rPr>
              <a:t>6</a:t>
            </a:r>
            <a:r>
              <a:rPr sz="1800" spc="232" baseline="41666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then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Pr[guilt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|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match]</a:t>
            </a:r>
            <a:r>
              <a:rPr sz="2050" spc="-18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9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0.5</a:t>
            </a:r>
            <a:endParaRPr sz="20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270"/>
              </a:spcBef>
              <a:tabLst>
                <a:tab pos="1161415" algn="l"/>
              </a:tabLst>
            </a:pPr>
            <a:r>
              <a:rPr sz="2050" spc="10" dirty="0">
                <a:latin typeface="Times New Roman"/>
                <a:cs typeface="Times New Roman"/>
              </a:rPr>
              <a:t>If </a:t>
            </a:r>
            <a:r>
              <a:rPr sz="2050" i="1" spc="20" dirty="0">
                <a:latin typeface="Times New Roman"/>
                <a:cs typeface="Times New Roman"/>
              </a:rPr>
              <a:t>p</a:t>
            </a:r>
            <a:r>
              <a:rPr sz="2050" i="1" spc="-10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9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0.5	then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Pr[guilt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|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match]</a:t>
            </a:r>
            <a:r>
              <a:rPr sz="2050" spc="-18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0.999999</a:t>
            </a:r>
            <a:endParaRPr sz="2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So, is the </a:t>
            </a:r>
            <a:r>
              <a:rPr sz="2200" spc="-5" dirty="0">
                <a:latin typeface="Calibri"/>
                <a:cs typeface="Calibri"/>
              </a:rPr>
              <a:t>defendant </a:t>
            </a:r>
            <a:r>
              <a:rPr sz="2200" spc="-10" dirty="0">
                <a:latin typeface="Calibri"/>
                <a:cs typeface="Calibri"/>
              </a:rPr>
              <a:t>guilty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innocent?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1471" y="1447800"/>
            <a:ext cx="5308598" cy="2775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84D80-1613-4509-ADDA-9321836F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4" y="5029200"/>
            <a:ext cx="4902452" cy="971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69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inference with</a:t>
            </a:r>
            <a:r>
              <a:rPr spc="-9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407412"/>
            <a:ext cx="18872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Prior</a:t>
            </a:r>
            <a:r>
              <a:rPr sz="22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probability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4455009"/>
            <a:ext cx="23869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Posterior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probability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121" y="1533525"/>
            <a:ext cx="6036943" cy="3288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2932" y="2664321"/>
            <a:ext cx="930910" cy="362585"/>
          </a:xfrm>
          <a:custGeom>
            <a:avLst/>
            <a:gdLst/>
            <a:ahLst/>
            <a:cxnLst/>
            <a:rect l="l" t="t" r="r" b="b"/>
            <a:pathLst>
              <a:path w="930910" h="362585">
                <a:moveTo>
                  <a:pt x="854958" y="338513"/>
                </a:moveTo>
                <a:lnTo>
                  <a:pt x="846188" y="362343"/>
                </a:lnTo>
                <a:lnTo>
                  <a:pt x="930859" y="352920"/>
                </a:lnTo>
                <a:lnTo>
                  <a:pt x="921439" y="342900"/>
                </a:lnTo>
                <a:lnTo>
                  <a:pt x="866876" y="342900"/>
                </a:lnTo>
                <a:lnTo>
                  <a:pt x="854958" y="338513"/>
                </a:lnTo>
                <a:close/>
              </a:path>
              <a:path w="930910" h="362585">
                <a:moveTo>
                  <a:pt x="863731" y="314674"/>
                </a:moveTo>
                <a:lnTo>
                  <a:pt x="854958" y="338513"/>
                </a:lnTo>
                <a:lnTo>
                  <a:pt x="866876" y="342900"/>
                </a:lnTo>
                <a:lnTo>
                  <a:pt x="875652" y="319062"/>
                </a:lnTo>
                <a:lnTo>
                  <a:pt x="863731" y="314674"/>
                </a:lnTo>
                <a:close/>
              </a:path>
              <a:path w="930910" h="362585">
                <a:moveTo>
                  <a:pt x="872502" y="290842"/>
                </a:moveTo>
                <a:lnTo>
                  <a:pt x="863731" y="314674"/>
                </a:lnTo>
                <a:lnTo>
                  <a:pt x="875652" y="319062"/>
                </a:lnTo>
                <a:lnTo>
                  <a:pt x="866876" y="342900"/>
                </a:lnTo>
                <a:lnTo>
                  <a:pt x="921439" y="342900"/>
                </a:lnTo>
                <a:lnTo>
                  <a:pt x="872502" y="290842"/>
                </a:lnTo>
                <a:close/>
              </a:path>
              <a:path w="930910" h="362585">
                <a:moveTo>
                  <a:pt x="8775" y="0"/>
                </a:moveTo>
                <a:lnTo>
                  <a:pt x="0" y="23837"/>
                </a:lnTo>
                <a:lnTo>
                  <a:pt x="854958" y="338513"/>
                </a:lnTo>
                <a:lnTo>
                  <a:pt x="863731" y="314674"/>
                </a:lnTo>
                <a:lnTo>
                  <a:pt x="87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5404" y="4917701"/>
            <a:ext cx="523875" cy="616585"/>
          </a:xfrm>
          <a:custGeom>
            <a:avLst/>
            <a:gdLst/>
            <a:ahLst/>
            <a:cxnLst/>
            <a:rect l="l" t="t" r="r" b="b"/>
            <a:pathLst>
              <a:path w="523875" h="616585">
                <a:moveTo>
                  <a:pt x="464554" y="566499"/>
                </a:moveTo>
                <a:lnTo>
                  <a:pt x="445147" y="582891"/>
                </a:lnTo>
                <a:lnTo>
                  <a:pt x="523417" y="616521"/>
                </a:lnTo>
                <a:lnTo>
                  <a:pt x="513652" y="576199"/>
                </a:lnTo>
                <a:lnTo>
                  <a:pt x="472744" y="576199"/>
                </a:lnTo>
                <a:lnTo>
                  <a:pt x="464554" y="566499"/>
                </a:lnTo>
                <a:close/>
              </a:path>
              <a:path w="523875" h="616585">
                <a:moveTo>
                  <a:pt x="483955" y="550111"/>
                </a:moveTo>
                <a:lnTo>
                  <a:pt x="464554" y="566499"/>
                </a:lnTo>
                <a:lnTo>
                  <a:pt x="472744" y="576199"/>
                </a:lnTo>
                <a:lnTo>
                  <a:pt x="492150" y="559816"/>
                </a:lnTo>
                <a:lnTo>
                  <a:pt x="483955" y="550111"/>
                </a:lnTo>
                <a:close/>
              </a:path>
              <a:path w="523875" h="616585">
                <a:moveTo>
                  <a:pt x="503364" y="533717"/>
                </a:moveTo>
                <a:lnTo>
                  <a:pt x="483955" y="550111"/>
                </a:lnTo>
                <a:lnTo>
                  <a:pt x="492150" y="559816"/>
                </a:lnTo>
                <a:lnTo>
                  <a:pt x="472744" y="576199"/>
                </a:lnTo>
                <a:lnTo>
                  <a:pt x="513652" y="576199"/>
                </a:lnTo>
                <a:lnTo>
                  <a:pt x="503364" y="533717"/>
                </a:lnTo>
                <a:close/>
              </a:path>
              <a:path w="523875" h="616585">
                <a:moveTo>
                  <a:pt x="19405" y="0"/>
                </a:moveTo>
                <a:lnTo>
                  <a:pt x="0" y="16382"/>
                </a:lnTo>
                <a:lnTo>
                  <a:pt x="464554" y="566499"/>
                </a:lnTo>
                <a:lnTo>
                  <a:pt x="483955" y="550111"/>
                </a:lnTo>
                <a:lnTo>
                  <a:pt x="194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34192" y="5752229"/>
            <a:ext cx="121920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spc="-2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704" y="5525103"/>
            <a:ext cx="184023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22325" algn="l"/>
              </a:tabLst>
            </a:pPr>
            <a:r>
              <a:rPr sz="2650" spc="-35" dirty="0">
                <a:latin typeface="Times New Roman"/>
                <a:cs typeface="Times New Roman"/>
              </a:rPr>
              <a:t>Pr[H	</a:t>
            </a:r>
            <a:r>
              <a:rPr sz="2650" spc="-15" dirty="0">
                <a:latin typeface="Times New Roman"/>
                <a:cs typeface="Times New Roman"/>
              </a:rPr>
              <a:t>|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data]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0462" y="5312393"/>
            <a:ext cx="259207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50" spc="-30" dirty="0">
                <a:latin typeface="Times New Roman"/>
                <a:cs typeface="Times New Roman"/>
              </a:rPr>
              <a:t>Pr[data </a:t>
            </a:r>
            <a:r>
              <a:rPr sz="2650" spc="-15" dirty="0">
                <a:latin typeface="Times New Roman"/>
                <a:cs typeface="Times New Roman"/>
              </a:rPr>
              <a:t>| </a:t>
            </a:r>
            <a:r>
              <a:rPr sz="2650" spc="-5" dirty="0">
                <a:latin typeface="Times New Roman"/>
                <a:cs typeface="Times New Roman"/>
              </a:rPr>
              <a:t>H</a:t>
            </a:r>
            <a:r>
              <a:rPr sz="2325" spc="-7" baseline="-23297" dirty="0">
                <a:latin typeface="Times New Roman"/>
                <a:cs typeface="Times New Roman"/>
              </a:rPr>
              <a:t>1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r>
              <a:rPr sz="2650" spc="-459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Pr[H</a:t>
            </a:r>
            <a:r>
              <a:rPr sz="2325" spc="-37" baseline="-23297" dirty="0">
                <a:latin typeface="Times New Roman"/>
                <a:cs typeface="Times New Roman"/>
              </a:rPr>
              <a:t>1</a:t>
            </a:r>
            <a:r>
              <a:rPr sz="2650" spc="-25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5326" y="5787756"/>
            <a:ext cx="547878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50" spc="-30" dirty="0">
                <a:latin typeface="Times New Roman"/>
                <a:cs typeface="Times New Roman"/>
              </a:rPr>
              <a:t>Pr[data</a:t>
            </a:r>
            <a:r>
              <a:rPr sz="2650" spc="-105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|</a:t>
            </a:r>
            <a:r>
              <a:rPr sz="2650" spc="-32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H</a:t>
            </a:r>
            <a:r>
              <a:rPr sz="2325" spc="-22" baseline="-23297" dirty="0">
                <a:latin typeface="Times New Roman"/>
                <a:cs typeface="Times New Roman"/>
              </a:rPr>
              <a:t>1</a:t>
            </a:r>
            <a:r>
              <a:rPr sz="2650" spc="-15" dirty="0">
                <a:latin typeface="Times New Roman"/>
                <a:cs typeface="Times New Roman"/>
              </a:rPr>
              <a:t>] </a:t>
            </a:r>
            <a:r>
              <a:rPr sz="2650" spc="-25" dirty="0">
                <a:latin typeface="Times New Roman"/>
                <a:cs typeface="Times New Roman"/>
              </a:rPr>
              <a:t>Pr[H</a:t>
            </a:r>
            <a:r>
              <a:rPr sz="2325" spc="-37" baseline="-23297" dirty="0">
                <a:latin typeface="Times New Roman"/>
                <a:cs typeface="Times New Roman"/>
              </a:rPr>
              <a:t>1</a:t>
            </a:r>
            <a:r>
              <a:rPr sz="2650" spc="-25" dirty="0">
                <a:latin typeface="Times New Roman"/>
                <a:cs typeface="Times New Roman"/>
              </a:rPr>
              <a:t>]</a:t>
            </a:r>
            <a:r>
              <a:rPr sz="2650" spc="-340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Symbol"/>
                <a:cs typeface="Symbol"/>
              </a:rPr>
              <a:t>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-30" dirty="0">
                <a:latin typeface="Times New Roman"/>
                <a:cs typeface="Times New Roman"/>
              </a:rPr>
              <a:t>Pr[data</a:t>
            </a:r>
            <a:r>
              <a:rPr sz="2650" spc="-10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|</a:t>
            </a:r>
            <a:r>
              <a:rPr sz="2650" spc="-320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Times New Roman"/>
                <a:cs typeface="Times New Roman"/>
              </a:rPr>
              <a:t>H</a:t>
            </a:r>
            <a:r>
              <a:rPr sz="2325" spc="89" baseline="-23297" dirty="0">
                <a:latin typeface="Times New Roman"/>
                <a:cs typeface="Times New Roman"/>
              </a:rPr>
              <a:t>2</a:t>
            </a:r>
            <a:r>
              <a:rPr sz="2325" spc="-300" baseline="-23297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]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Pr[H</a:t>
            </a:r>
            <a:r>
              <a:rPr sz="2325" spc="7" baseline="-23297" dirty="0">
                <a:latin typeface="Times New Roman"/>
                <a:cs typeface="Times New Roman"/>
              </a:rPr>
              <a:t>2</a:t>
            </a:r>
            <a:r>
              <a:rPr sz="2325" spc="-300" baseline="-23297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9871" y="5793306"/>
            <a:ext cx="5415915" cy="0"/>
          </a:xfrm>
          <a:custGeom>
            <a:avLst/>
            <a:gdLst/>
            <a:ahLst/>
            <a:cxnLst/>
            <a:rect l="l" t="t" r="r" b="b"/>
            <a:pathLst>
              <a:path w="5415915">
                <a:moveTo>
                  <a:pt x="0" y="0"/>
                </a:moveTo>
                <a:lnTo>
                  <a:pt x="5415711" y="0"/>
                </a:lnTo>
              </a:path>
            </a:pathLst>
          </a:custGeom>
          <a:ln w="14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419" y="703579"/>
            <a:ext cx="550291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inference </a:t>
            </a:r>
            <a:r>
              <a:rPr spc="-5" dirty="0"/>
              <a:t>goes beyond</a:t>
            </a:r>
            <a:r>
              <a:rPr dirty="0"/>
              <a:t> </a:t>
            </a:r>
            <a:r>
              <a:rPr spc="-5" dirty="0"/>
              <a:t>likelihood</a:t>
            </a: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200" b="0" spc="-5" dirty="0">
                <a:latin typeface="Times New Roman"/>
                <a:cs typeface="Times New Roman"/>
              </a:rPr>
              <a:t>Pr[data|H</a:t>
            </a:r>
            <a:r>
              <a:rPr sz="2175" b="0" spc="-7" baseline="-7662" dirty="0">
                <a:latin typeface="Times New Roman"/>
                <a:cs typeface="Times New Roman"/>
              </a:rPr>
              <a:t>1</a:t>
            </a:r>
            <a:r>
              <a:rPr sz="2200" b="0" spc="-5" dirty="0">
                <a:latin typeface="Times New Roman"/>
                <a:cs typeface="Times New Roman"/>
              </a:rPr>
              <a:t>] </a:t>
            </a:r>
            <a:r>
              <a:rPr sz="2200" b="0" spc="5" dirty="0">
                <a:latin typeface="Times New Roman"/>
                <a:cs typeface="Times New Roman"/>
              </a:rPr>
              <a:t>is the </a:t>
            </a:r>
            <a:r>
              <a:rPr sz="2200" b="0" spc="-5" dirty="0">
                <a:latin typeface="Times New Roman"/>
                <a:cs typeface="Times New Roman"/>
              </a:rPr>
              <a:t>likelihood </a:t>
            </a:r>
            <a:r>
              <a:rPr sz="2200" b="0" dirty="0">
                <a:latin typeface="Times New Roman"/>
                <a:cs typeface="Times New Roman"/>
              </a:rPr>
              <a:t>of </a:t>
            </a:r>
            <a:r>
              <a:rPr sz="2200" b="0" spc="-10" dirty="0">
                <a:latin typeface="Times New Roman"/>
                <a:cs typeface="Times New Roman"/>
              </a:rPr>
              <a:t>H</a:t>
            </a:r>
            <a:r>
              <a:rPr sz="2175" b="0" spc="-15" baseline="-7662" dirty="0">
                <a:latin typeface="Times New Roman"/>
                <a:cs typeface="Times New Roman"/>
              </a:rPr>
              <a:t>1 </a:t>
            </a:r>
            <a:r>
              <a:rPr sz="2200" b="0" dirty="0">
                <a:latin typeface="Times New Roman"/>
                <a:cs typeface="Times New Roman"/>
              </a:rPr>
              <a:t>given </a:t>
            </a:r>
            <a:r>
              <a:rPr sz="2200" b="0" spc="5" dirty="0">
                <a:latin typeface="Times New Roman"/>
                <a:cs typeface="Times New Roman"/>
              </a:rPr>
              <a:t>the</a:t>
            </a:r>
            <a:r>
              <a:rPr sz="2200" b="0" spc="-210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2730499"/>
            <a:ext cx="18872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Prior</a:t>
            </a:r>
            <a:r>
              <a:rPr sz="22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probability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4775293"/>
            <a:ext cx="23869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Posterior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probability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121" y="1854836"/>
            <a:ext cx="6036943" cy="3288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2932" y="2985603"/>
            <a:ext cx="930910" cy="362585"/>
          </a:xfrm>
          <a:custGeom>
            <a:avLst/>
            <a:gdLst/>
            <a:ahLst/>
            <a:cxnLst/>
            <a:rect l="l" t="t" r="r" b="b"/>
            <a:pathLst>
              <a:path w="930910" h="362585">
                <a:moveTo>
                  <a:pt x="854958" y="338513"/>
                </a:moveTo>
                <a:lnTo>
                  <a:pt x="846188" y="362343"/>
                </a:lnTo>
                <a:lnTo>
                  <a:pt x="930859" y="352907"/>
                </a:lnTo>
                <a:lnTo>
                  <a:pt x="921449" y="342900"/>
                </a:lnTo>
                <a:lnTo>
                  <a:pt x="866876" y="342900"/>
                </a:lnTo>
                <a:lnTo>
                  <a:pt x="854958" y="338513"/>
                </a:lnTo>
                <a:close/>
              </a:path>
              <a:path w="930910" h="362585">
                <a:moveTo>
                  <a:pt x="863731" y="314674"/>
                </a:moveTo>
                <a:lnTo>
                  <a:pt x="854958" y="338513"/>
                </a:lnTo>
                <a:lnTo>
                  <a:pt x="866876" y="342900"/>
                </a:lnTo>
                <a:lnTo>
                  <a:pt x="875652" y="319062"/>
                </a:lnTo>
                <a:lnTo>
                  <a:pt x="863731" y="314674"/>
                </a:lnTo>
                <a:close/>
              </a:path>
              <a:path w="930910" h="362585">
                <a:moveTo>
                  <a:pt x="872502" y="290842"/>
                </a:moveTo>
                <a:lnTo>
                  <a:pt x="863731" y="314674"/>
                </a:lnTo>
                <a:lnTo>
                  <a:pt x="875652" y="319062"/>
                </a:lnTo>
                <a:lnTo>
                  <a:pt x="866876" y="342900"/>
                </a:lnTo>
                <a:lnTo>
                  <a:pt x="921449" y="342900"/>
                </a:lnTo>
                <a:lnTo>
                  <a:pt x="872502" y="290842"/>
                </a:lnTo>
                <a:close/>
              </a:path>
              <a:path w="930910" h="362585">
                <a:moveTo>
                  <a:pt x="8775" y="0"/>
                </a:moveTo>
                <a:lnTo>
                  <a:pt x="0" y="23837"/>
                </a:lnTo>
                <a:lnTo>
                  <a:pt x="854958" y="338513"/>
                </a:lnTo>
                <a:lnTo>
                  <a:pt x="863731" y="314674"/>
                </a:lnTo>
                <a:lnTo>
                  <a:pt x="87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5404" y="5238982"/>
            <a:ext cx="523875" cy="616585"/>
          </a:xfrm>
          <a:custGeom>
            <a:avLst/>
            <a:gdLst/>
            <a:ahLst/>
            <a:cxnLst/>
            <a:rect l="l" t="t" r="r" b="b"/>
            <a:pathLst>
              <a:path w="523875" h="616585">
                <a:moveTo>
                  <a:pt x="464556" y="566502"/>
                </a:moveTo>
                <a:lnTo>
                  <a:pt x="445147" y="582891"/>
                </a:lnTo>
                <a:lnTo>
                  <a:pt x="523417" y="616521"/>
                </a:lnTo>
                <a:lnTo>
                  <a:pt x="513651" y="576199"/>
                </a:lnTo>
                <a:lnTo>
                  <a:pt x="472744" y="576199"/>
                </a:lnTo>
                <a:lnTo>
                  <a:pt x="464556" y="566502"/>
                </a:lnTo>
                <a:close/>
              </a:path>
              <a:path w="523875" h="616585">
                <a:moveTo>
                  <a:pt x="483959" y="550116"/>
                </a:moveTo>
                <a:lnTo>
                  <a:pt x="464556" y="566502"/>
                </a:lnTo>
                <a:lnTo>
                  <a:pt x="472744" y="576199"/>
                </a:lnTo>
                <a:lnTo>
                  <a:pt x="492150" y="559816"/>
                </a:lnTo>
                <a:lnTo>
                  <a:pt x="483959" y="550116"/>
                </a:lnTo>
                <a:close/>
              </a:path>
              <a:path w="523875" h="616585">
                <a:moveTo>
                  <a:pt x="503364" y="533730"/>
                </a:moveTo>
                <a:lnTo>
                  <a:pt x="483959" y="550116"/>
                </a:lnTo>
                <a:lnTo>
                  <a:pt x="492150" y="559816"/>
                </a:lnTo>
                <a:lnTo>
                  <a:pt x="472744" y="576199"/>
                </a:lnTo>
                <a:lnTo>
                  <a:pt x="513651" y="576199"/>
                </a:lnTo>
                <a:lnTo>
                  <a:pt x="503364" y="533730"/>
                </a:lnTo>
                <a:close/>
              </a:path>
              <a:path w="523875" h="616585">
                <a:moveTo>
                  <a:pt x="19405" y="0"/>
                </a:moveTo>
                <a:lnTo>
                  <a:pt x="0" y="16382"/>
                </a:lnTo>
                <a:lnTo>
                  <a:pt x="464556" y="566502"/>
                </a:lnTo>
                <a:lnTo>
                  <a:pt x="483959" y="550116"/>
                </a:lnTo>
                <a:lnTo>
                  <a:pt x="194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34192" y="6073538"/>
            <a:ext cx="121920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spc="-2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704" y="5846412"/>
            <a:ext cx="184023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22325" algn="l"/>
              </a:tabLst>
            </a:pPr>
            <a:r>
              <a:rPr sz="2650" spc="-35" dirty="0">
                <a:latin typeface="Times New Roman"/>
                <a:cs typeface="Times New Roman"/>
              </a:rPr>
              <a:t>Pr[H	</a:t>
            </a:r>
            <a:r>
              <a:rPr sz="2650" spc="-15" dirty="0">
                <a:latin typeface="Times New Roman"/>
                <a:cs typeface="Times New Roman"/>
              </a:rPr>
              <a:t>|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data]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0462" y="5633701"/>
            <a:ext cx="259207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50" spc="-30" dirty="0">
                <a:latin typeface="Times New Roman"/>
                <a:cs typeface="Times New Roman"/>
              </a:rPr>
              <a:t>Pr[data </a:t>
            </a:r>
            <a:r>
              <a:rPr sz="2650" spc="-15" dirty="0">
                <a:latin typeface="Times New Roman"/>
                <a:cs typeface="Times New Roman"/>
              </a:rPr>
              <a:t>| </a:t>
            </a:r>
            <a:r>
              <a:rPr sz="2650" spc="-5" dirty="0">
                <a:latin typeface="Times New Roman"/>
                <a:cs typeface="Times New Roman"/>
              </a:rPr>
              <a:t>H</a:t>
            </a:r>
            <a:r>
              <a:rPr sz="2325" spc="-7" baseline="-23297" dirty="0">
                <a:latin typeface="Times New Roman"/>
                <a:cs typeface="Times New Roman"/>
              </a:rPr>
              <a:t>1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r>
              <a:rPr sz="2650" spc="-459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Pr[H</a:t>
            </a:r>
            <a:r>
              <a:rPr sz="2325" spc="-37" baseline="-23297" dirty="0">
                <a:latin typeface="Times New Roman"/>
                <a:cs typeface="Times New Roman"/>
              </a:rPr>
              <a:t>1</a:t>
            </a:r>
            <a:r>
              <a:rPr sz="2650" spc="-25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5326" y="6109065"/>
            <a:ext cx="547878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50" spc="-30" dirty="0">
                <a:latin typeface="Times New Roman"/>
                <a:cs typeface="Times New Roman"/>
              </a:rPr>
              <a:t>Pr[data</a:t>
            </a:r>
            <a:r>
              <a:rPr sz="2650" spc="-105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|</a:t>
            </a:r>
            <a:r>
              <a:rPr sz="2650" spc="-32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H</a:t>
            </a:r>
            <a:r>
              <a:rPr sz="2325" spc="-22" baseline="-23297" dirty="0">
                <a:latin typeface="Times New Roman"/>
                <a:cs typeface="Times New Roman"/>
              </a:rPr>
              <a:t>1</a:t>
            </a:r>
            <a:r>
              <a:rPr sz="2650" spc="-15" dirty="0">
                <a:latin typeface="Times New Roman"/>
                <a:cs typeface="Times New Roman"/>
              </a:rPr>
              <a:t>] </a:t>
            </a:r>
            <a:r>
              <a:rPr sz="2650" spc="-25" dirty="0">
                <a:latin typeface="Times New Roman"/>
                <a:cs typeface="Times New Roman"/>
              </a:rPr>
              <a:t>Pr[H</a:t>
            </a:r>
            <a:r>
              <a:rPr sz="2325" spc="-37" baseline="-23297" dirty="0">
                <a:latin typeface="Times New Roman"/>
                <a:cs typeface="Times New Roman"/>
              </a:rPr>
              <a:t>1</a:t>
            </a:r>
            <a:r>
              <a:rPr sz="2650" spc="-25" dirty="0">
                <a:latin typeface="Times New Roman"/>
                <a:cs typeface="Times New Roman"/>
              </a:rPr>
              <a:t>]</a:t>
            </a:r>
            <a:r>
              <a:rPr sz="2650" spc="-340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Symbol"/>
                <a:cs typeface="Symbol"/>
              </a:rPr>
              <a:t>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-30" dirty="0">
                <a:latin typeface="Times New Roman"/>
                <a:cs typeface="Times New Roman"/>
              </a:rPr>
              <a:t>Pr[data</a:t>
            </a:r>
            <a:r>
              <a:rPr sz="2650" spc="-10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|</a:t>
            </a:r>
            <a:r>
              <a:rPr sz="2650" spc="-320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Times New Roman"/>
                <a:cs typeface="Times New Roman"/>
              </a:rPr>
              <a:t>H</a:t>
            </a:r>
            <a:r>
              <a:rPr sz="2325" spc="89" baseline="-23297" dirty="0">
                <a:latin typeface="Times New Roman"/>
                <a:cs typeface="Times New Roman"/>
              </a:rPr>
              <a:t>2</a:t>
            </a:r>
            <a:r>
              <a:rPr sz="2325" spc="-300" baseline="-23297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]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Pr[H</a:t>
            </a:r>
            <a:r>
              <a:rPr sz="2325" spc="7" baseline="-23297" dirty="0">
                <a:latin typeface="Times New Roman"/>
                <a:cs typeface="Times New Roman"/>
              </a:rPr>
              <a:t>2</a:t>
            </a:r>
            <a:r>
              <a:rPr sz="2325" spc="-300" baseline="-23297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9871" y="6114614"/>
            <a:ext cx="5415915" cy="0"/>
          </a:xfrm>
          <a:custGeom>
            <a:avLst/>
            <a:gdLst/>
            <a:ahLst/>
            <a:cxnLst/>
            <a:rect l="l" t="t" r="r" b="b"/>
            <a:pathLst>
              <a:path w="5415915">
                <a:moveTo>
                  <a:pt x="0" y="0"/>
                </a:moveTo>
                <a:lnTo>
                  <a:pt x="5415711" y="0"/>
                </a:lnTo>
              </a:path>
            </a:pathLst>
          </a:custGeom>
          <a:ln w="14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84" y="715460"/>
            <a:ext cx="7432139" cy="767133"/>
          </a:xfrm>
        </p:spPr>
        <p:txBody>
          <a:bodyPr/>
          <a:lstStyle/>
          <a:p>
            <a:r>
              <a:rPr lang="en-GB" sz="4985" dirty="0">
                <a:solidFill>
                  <a:schemeClr val="accent1">
                    <a:lumMod val="75000"/>
                  </a:schemeClr>
                </a:solidFill>
              </a:rPr>
              <a:t>2.09: Bayes 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4501-C96C-4B71-BE2C-7CCBF196BB6B}"/>
              </a:ext>
            </a:extLst>
          </p:cNvPr>
          <p:cNvSpPr txBox="1"/>
          <p:nvPr/>
        </p:nvSpPr>
        <p:spPr>
          <a:xfrm>
            <a:off x="457200" y="2971800"/>
            <a:ext cx="5730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b="0" i="0" dirty="0">
                <a:solidFill>
                  <a:srgbClr val="181818"/>
                </a:solidFill>
                <a:effectLst/>
                <a:latin typeface="Merriweather"/>
              </a:rPr>
              <a:t>“In science, progress is possible. In fact, if one believes in Bayes' theorem, scientific progress is inevitable as predictions are made and as beliefs are tested and refined.”</a:t>
            </a:r>
            <a:endParaRPr lang="en-GB" sz="2400" b="1" dirty="0">
              <a:solidFill>
                <a:srgbClr val="22313F"/>
              </a:solidFill>
              <a:latin typeface="Noto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B45A4-29CC-4C58-B223-3FE412570647}"/>
              </a:ext>
            </a:extLst>
          </p:cNvPr>
          <p:cNvSpPr txBox="1"/>
          <p:nvPr/>
        </p:nvSpPr>
        <p:spPr>
          <a:xfrm>
            <a:off x="7010400" y="4419600"/>
            <a:ext cx="33059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1600" dirty="0">
                <a:solidFill>
                  <a:srgbClr val="22313F"/>
                </a:solidFill>
                <a:latin typeface="Noto Serif"/>
              </a:rPr>
              <a:t>-</a:t>
            </a:r>
            <a:r>
              <a:rPr lang="en-GB" sz="2400" b="1" dirty="0">
                <a:solidFill>
                  <a:srgbClr val="22313F"/>
                </a:solidFill>
                <a:latin typeface="Noto Serif"/>
              </a:rPr>
              <a:t>Nate Silver</a:t>
            </a:r>
          </a:p>
          <a:p>
            <a:pPr algn="l" fontAlgn="base"/>
            <a:r>
              <a:rPr lang="en-GB" sz="1600" dirty="0">
                <a:solidFill>
                  <a:srgbClr val="22313F"/>
                </a:solidFill>
                <a:latin typeface="Noto Serif"/>
              </a:rPr>
              <a:t>(Rockstar of data science, founder of </a:t>
            </a:r>
            <a:r>
              <a:rPr lang="en-GB" sz="1600" dirty="0">
                <a:solidFill>
                  <a:srgbClr val="0070C0"/>
                </a:solidFill>
                <a:latin typeface="Noto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 Thirty-Eight</a:t>
            </a:r>
            <a:r>
              <a:rPr lang="en-GB" sz="1600" dirty="0">
                <a:solidFill>
                  <a:srgbClr val="22313F"/>
                </a:solidFill>
                <a:latin typeface="Noto Serif"/>
              </a:rPr>
              <a:t>)</a:t>
            </a:r>
          </a:p>
        </p:txBody>
      </p:sp>
      <p:pic>
        <p:nvPicPr>
          <p:cNvPr id="1026" name="Picture 2" descr="Nate Silver's FiveThirtyEight Is Moving to ABC News - WSJ">
            <a:extLst>
              <a:ext uri="{FF2B5EF4-FFF2-40B4-BE49-F238E27FC236}">
                <a16:creationId xmlns:a16="http://schemas.microsoft.com/office/drawing/2014/main" id="{BF76BDE5-2B77-462D-93F9-25DCEBA7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37749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733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5" dirty="0"/>
              <a:t>Bayesian inference </a:t>
            </a:r>
            <a:r>
              <a:rPr spc="5" dirty="0"/>
              <a:t>is </a:t>
            </a:r>
            <a:r>
              <a:rPr spc="-5" dirty="0"/>
              <a:t>different </a:t>
            </a:r>
            <a:r>
              <a:rPr spc="5" dirty="0"/>
              <a:t>from </a:t>
            </a:r>
            <a:r>
              <a:rPr dirty="0"/>
              <a:t>what </a:t>
            </a:r>
            <a:r>
              <a:rPr spc="-10" dirty="0"/>
              <a:t>we </a:t>
            </a:r>
            <a:r>
              <a:rPr dirty="0"/>
              <a:t>usually</a:t>
            </a:r>
            <a:r>
              <a:rPr spc="-45" dirty="0"/>
              <a:t> </a:t>
            </a:r>
            <a:r>
              <a:rPr dirty="0"/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517" y="1981200"/>
            <a:ext cx="9371330" cy="41135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73685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The prior </a:t>
            </a:r>
            <a:r>
              <a:rPr sz="2200" spc="-5" dirty="0">
                <a:latin typeface="Calibri"/>
                <a:cs typeface="Calibri"/>
              </a:rPr>
              <a:t>probability represents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investigator’s strength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belief </a:t>
            </a:r>
            <a:r>
              <a:rPr sz="2200" spc="-5" dirty="0">
                <a:latin typeface="Calibri"/>
                <a:cs typeface="Calibri"/>
              </a:rPr>
              <a:t>about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hypothesis,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strength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belief </a:t>
            </a:r>
            <a:r>
              <a:rPr sz="2200" spc="-5" dirty="0">
                <a:latin typeface="Calibri"/>
                <a:cs typeface="Calibri"/>
              </a:rPr>
              <a:t>about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parameter </a:t>
            </a:r>
            <a:r>
              <a:rPr sz="2200" dirty="0">
                <a:latin typeface="Calibri"/>
                <a:cs typeface="Calibri"/>
              </a:rPr>
              <a:t>value, </a:t>
            </a:r>
            <a:r>
              <a:rPr sz="2200" spc="-5" dirty="0">
                <a:latin typeface="Calibri"/>
                <a:cs typeface="Calibri"/>
              </a:rPr>
              <a:t>before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are  gathered.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708025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posterior probability expresses how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investigator’s </a:t>
            </a:r>
            <a:r>
              <a:rPr sz="2200" dirty="0">
                <a:latin typeface="Calibri"/>
                <a:cs typeface="Calibri"/>
              </a:rPr>
              <a:t>beliefs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been  altered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Mathematically, </a:t>
            </a:r>
            <a:r>
              <a:rPr sz="2200" dirty="0">
                <a:latin typeface="Calibri"/>
                <a:cs typeface="Calibri"/>
              </a:rPr>
              <a:t>the value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hypothesis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parameter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treated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though it </a:t>
            </a:r>
            <a:r>
              <a:rPr sz="2200" dirty="0">
                <a:latin typeface="Calibri"/>
                <a:cs typeface="Calibri"/>
              </a:rPr>
              <a:t>is  a </a:t>
            </a:r>
            <a:r>
              <a:rPr sz="2200" i="1" spc="-5" dirty="0">
                <a:latin typeface="Calibri"/>
                <a:cs typeface="Calibri"/>
              </a:rPr>
              <a:t>random variable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has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probability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2200" dirty="0">
                <a:latin typeface="Calibri"/>
                <a:cs typeface="Calibri"/>
              </a:rPr>
              <a:t>Here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several examples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works in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practice.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2743200" y="2895600"/>
            <a:ext cx="4616739" cy="4018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539" y="480852"/>
            <a:ext cx="6737984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Example 1: One </a:t>
            </a:r>
            <a:r>
              <a:rPr sz="2400" b="1" spc="-5" dirty="0">
                <a:latin typeface="Calibri"/>
                <a:cs typeface="Calibri"/>
              </a:rPr>
              <a:t>species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5" dirty="0">
                <a:latin typeface="Calibri"/>
                <a:cs typeface="Calibri"/>
              </a:rPr>
              <a:t> two</a:t>
            </a:r>
            <a:endParaRPr lang="en-US" sz="2400" b="1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200" spc="-5" dirty="0">
                <a:latin typeface="Calibri"/>
                <a:cs typeface="Calibri"/>
              </a:rPr>
              <a:t>Data: Gill raker </a:t>
            </a:r>
            <a:r>
              <a:rPr sz="2200" dirty="0">
                <a:latin typeface="Calibri"/>
                <a:cs typeface="Calibri"/>
              </a:rPr>
              <a:t>counts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spc="5" dirty="0">
                <a:latin typeface="Calibri"/>
                <a:cs typeface="Calibri"/>
              </a:rPr>
              <a:t>50 </a:t>
            </a:r>
            <a:r>
              <a:rPr sz="2200" spc="-10" dirty="0">
                <a:latin typeface="Calibri"/>
                <a:cs typeface="Calibri"/>
              </a:rPr>
              <a:t>fish </a:t>
            </a:r>
            <a:r>
              <a:rPr sz="2200" spc="-5" dirty="0">
                <a:latin typeface="Calibri"/>
                <a:cs typeface="Calibri"/>
              </a:rPr>
              <a:t>collected 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new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lake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539" y="1757968"/>
            <a:ext cx="83769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counts </a:t>
            </a:r>
            <a:r>
              <a:rPr sz="2200" spc="-5" dirty="0">
                <a:latin typeface="Calibri"/>
                <a:cs typeface="Calibri"/>
              </a:rPr>
              <a:t>represent </a:t>
            </a:r>
            <a:r>
              <a:rPr sz="2200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species rather </a:t>
            </a:r>
            <a:r>
              <a:rPr sz="2200" dirty="0">
                <a:latin typeface="Calibri"/>
                <a:cs typeface="Calibri"/>
              </a:rPr>
              <a:t>than</a:t>
            </a:r>
            <a:r>
              <a:rPr sz="2200" spc="-10" dirty="0">
                <a:latin typeface="Calibri"/>
                <a:cs typeface="Calibri"/>
              </a:rPr>
              <a:t> 1?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7464" y="2584257"/>
            <a:ext cx="5011699" cy="435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711" y="395664"/>
            <a:ext cx="5483225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r>
              <a:rPr sz="2325" b="1" baseline="-8960" dirty="0">
                <a:latin typeface="Calibri"/>
                <a:cs typeface="Calibri"/>
              </a:rPr>
              <a:t>1</a:t>
            </a:r>
            <a:r>
              <a:rPr sz="2400" b="1" dirty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one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species</a:t>
            </a:r>
            <a:endParaRPr lang="en-US" sz="2400" b="1" spc="-5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z="2200" dirty="0">
                <a:latin typeface="Calibri"/>
                <a:cs typeface="Calibri"/>
              </a:rPr>
              <a:t>Assume a </a:t>
            </a:r>
            <a:r>
              <a:rPr sz="2200" spc="-5" dirty="0">
                <a:latin typeface="Calibri"/>
                <a:cs typeface="Calibri"/>
              </a:rPr>
              <a:t>normal distribution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measurements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5598" y="1752600"/>
            <a:ext cx="407542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Times New Roman"/>
                <a:cs typeface="Times New Roman"/>
              </a:rPr>
              <a:t>Pr[data | </a:t>
            </a:r>
            <a:r>
              <a:rPr sz="2200" spc="-5" dirty="0">
                <a:latin typeface="Times New Roman"/>
                <a:cs typeface="Times New Roman"/>
              </a:rPr>
              <a:t>H</a:t>
            </a:r>
            <a:r>
              <a:rPr sz="2175" spc="-7" baseline="-7662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] </a:t>
            </a:r>
            <a:r>
              <a:rPr sz="2200" dirty="0">
                <a:latin typeface="Times New Roman"/>
                <a:cs typeface="Times New Roman"/>
              </a:rPr>
              <a:t>= </a:t>
            </a:r>
            <a:r>
              <a:rPr sz="2200" i="1" spc="-5" dirty="0">
                <a:latin typeface="Times New Roman"/>
                <a:cs typeface="Times New Roman"/>
              </a:rPr>
              <a:t>L</a:t>
            </a:r>
            <a:r>
              <a:rPr sz="2200" spc="-5" dirty="0">
                <a:latin typeface="Times New Roman"/>
                <a:cs typeface="Times New Roman"/>
              </a:rPr>
              <a:t>[H</a:t>
            </a:r>
            <a:r>
              <a:rPr sz="2175" spc="-7" baseline="-7662" dirty="0">
                <a:latin typeface="Times New Roman"/>
                <a:cs typeface="Times New Roman"/>
              </a:rPr>
              <a:t>1 </a:t>
            </a:r>
            <a:r>
              <a:rPr sz="2200" dirty="0">
                <a:latin typeface="Times New Roman"/>
                <a:cs typeface="Times New Roman"/>
              </a:rPr>
              <a:t>| data] =</a:t>
            </a:r>
            <a:r>
              <a:rPr sz="2200" spc="-27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e</a:t>
            </a:r>
            <a:r>
              <a:rPr sz="2175" spc="-7" baseline="30651" dirty="0">
                <a:latin typeface="Times New Roman"/>
                <a:cs typeface="Times New Roman"/>
              </a:rPr>
              <a:t>–124.06</a:t>
            </a:r>
            <a:endParaRPr sz="2175" baseline="3065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5817" y="2455450"/>
            <a:ext cx="5199931" cy="4525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419" y="333857"/>
            <a:ext cx="7332980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</a:t>
            </a:r>
            <a:r>
              <a:rPr sz="2325" b="1" baseline="-8960" dirty="0">
                <a:latin typeface="Calibri"/>
                <a:cs typeface="Calibri"/>
              </a:rPr>
              <a:t>2</a:t>
            </a:r>
            <a:r>
              <a:rPr sz="2400" b="1" dirty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two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species</a:t>
            </a:r>
            <a:endParaRPr lang="en-US" sz="2400" b="1" spc="-5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z="2200" dirty="0">
                <a:latin typeface="Calibri"/>
                <a:cs typeface="Calibri"/>
              </a:rPr>
              <a:t>Assume </a:t>
            </a:r>
            <a:r>
              <a:rPr sz="2200" spc="-5" dirty="0">
                <a:latin typeface="Calibri"/>
                <a:cs typeface="Calibri"/>
              </a:rPr>
              <a:t>normal distributions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equal variance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both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groups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3142" y="1676400"/>
            <a:ext cx="41452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387725" algn="l"/>
              </a:tabLst>
            </a:pPr>
            <a:r>
              <a:rPr sz="2200" dirty="0">
                <a:latin typeface="Times New Roman"/>
                <a:cs typeface="Times New Roman"/>
              </a:rPr>
              <a:t>Pr[data | </a:t>
            </a:r>
            <a:r>
              <a:rPr sz="2200" spc="-5" dirty="0">
                <a:latin typeface="Times New Roman"/>
                <a:cs typeface="Times New Roman"/>
              </a:rPr>
              <a:t>H</a:t>
            </a:r>
            <a:r>
              <a:rPr sz="2175" spc="-7" baseline="-7662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] </a:t>
            </a:r>
            <a:r>
              <a:rPr sz="2200" dirty="0">
                <a:latin typeface="Times New Roman"/>
                <a:cs typeface="Times New Roman"/>
              </a:rPr>
              <a:t>= </a:t>
            </a:r>
            <a:r>
              <a:rPr sz="2200" i="1" spc="-5" dirty="0">
                <a:latin typeface="Times New Roman"/>
                <a:cs typeface="Times New Roman"/>
              </a:rPr>
              <a:t>L</a:t>
            </a:r>
            <a:r>
              <a:rPr sz="2200" spc="-5" dirty="0">
                <a:latin typeface="Times New Roman"/>
                <a:cs typeface="Times New Roman"/>
              </a:rPr>
              <a:t>[H</a:t>
            </a:r>
            <a:r>
              <a:rPr sz="2175" spc="-7" baseline="-7662" dirty="0">
                <a:latin typeface="Times New Roman"/>
                <a:cs typeface="Times New Roman"/>
              </a:rPr>
              <a:t>2  </a:t>
            </a:r>
            <a:r>
              <a:rPr sz="2200" dirty="0">
                <a:latin typeface="Times New Roman"/>
                <a:cs typeface="Times New Roman"/>
              </a:rPr>
              <a:t>|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data]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	</a:t>
            </a:r>
            <a:r>
              <a:rPr sz="2200" i="1" spc="-5" dirty="0">
                <a:latin typeface="Times New Roman"/>
                <a:cs typeface="Times New Roman"/>
              </a:rPr>
              <a:t>e</a:t>
            </a:r>
            <a:r>
              <a:rPr sz="2175" spc="-7" baseline="30651" dirty="0">
                <a:latin typeface="Times New Roman"/>
                <a:cs typeface="Times New Roman"/>
              </a:rPr>
              <a:t>–116.51</a:t>
            </a:r>
            <a:endParaRPr sz="2175" baseline="3065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722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Posterior </a:t>
            </a:r>
            <a:r>
              <a:rPr spc="-10" dirty="0"/>
              <a:t>model</a:t>
            </a:r>
            <a:r>
              <a:rPr spc="10" dirty="0"/>
              <a:t> </a:t>
            </a:r>
            <a:r>
              <a:rPr spc="-5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719" y="1416702"/>
            <a:ext cx="9321165" cy="20662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0165" marR="177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Plug the </a:t>
            </a:r>
            <a:r>
              <a:rPr sz="2200" spc="-5" dirty="0">
                <a:latin typeface="Calibri"/>
                <a:cs typeface="Calibri"/>
              </a:rPr>
              <a:t>likelihoods </a:t>
            </a:r>
            <a:r>
              <a:rPr sz="2200" spc="-10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Bayes Theorem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calculate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posterior probabilities of 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hypothesis given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Posterior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depends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prior </a:t>
            </a:r>
            <a:r>
              <a:rPr sz="2200" spc="-5" dirty="0">
                <a:latin typeface="Calibri"/>
                <a:cs typeface="Calibri"/>
              </a:rPr>
              <a:t>probability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Here is the </a:t>
            </a:r>
            <a:r>
              <a:rPr sz="2200" spc="-5" dirty="0">
                <a:latin typeface="Calibri"/>
                <a:cs typeface="Calibri"/>
              </a:rPr>
              <a:t>probability that H</a:t>
            </a:r>
            <a:r>
              <a:rPr sz="2175" spc="-7" baseline="-7662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is correct </a:t>
            </a:r>
            <a:r>
              <a:rPr sz="2200" spc="-10" dirty="0">
                <a:latin typeface="Calibri"/>
                <a:cs typeface="Calibri"/>
              </a:rPr>
              <a:t>(two </a:t>
            </a:r>
            <a:r>
              <a:rPr sz="2200" spc="-5" dirty="0">
                <a:latin typeface="Calibri"/>
                <a:cs typeface="Calibri"/>
              </a:rPr>
              <a:t>species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present):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07464" y="3831335"/>
          <a:ext cx="5581015" cy="171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559">
                <a:tc>
                  <a:txBody>
                    <a:bodyPr/>
                    <a:lstStyle/>
                    <a:p>
                      <a:pPr marL="1270" algn="ctr">
                        <a:lnSpc>
                          <a:spcPts val="255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Prior</a:t>
                      </a:r>
                      <a:r>
                        <a:rPr sz="2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probability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4445" algn="ctr">
                        <a:lnSpc>
                          <a:spcPts val="263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Pr[H</a:t>
                      </a:r>
                      <a:r>
                        <a:rPr sz="2175" baseline="-766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]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550"/>
                        </a:lnSpc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Posterior probability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4445" algn="ctr">
                        <a:lnSpc>
                          <a:spcPts val="263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Pr[H</a:t>
                      </a:r>
                      <a:r>
                        <a:rPr sz="2175" baseline="-7662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2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data]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107886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0.500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8715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0.99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107886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0.005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8715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0.91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107886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0.001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8715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0.66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8200" y="6172200"/>
            <a:ext cx="73520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prior is </a:t>
            </a:r>
            <a:r>
              <a:rPr sz="2200" spc="-5" dirty="0">
                <a:latin typeface="Calibri"/>
                <a:cs typeface="Calibri"/>
              </a:rPr>
              <a:t>small, </a:t>
            </a:r>
            <a:r>
              <a:rPr sz="2200" dirty="0">
                <a:latin typeface="Calibri"/>
                <a:cs typeface="Calibri"/>
              </a:rPr>
              <a:t>need </a:t>
            </a:r>
            <a:r>
              <a:rPr sz="2200" spc="-5" dirty="0">
                <a:latin typeface="Calibri"/>
                <a:cs typeface="Calibri"/>
              </a:rPr>
              <a:t>more data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increase posterior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probability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03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Bayesian estimation </a:t>
            </a:r>
            <a:r>
              <a:rPr spc="-10" dirty="0"/>
              <a:t>of 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proportion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259" y="1416702"/>
            <a:ext cx="8979535" cy="17246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193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Study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sex </a:t>
            </a:r>
            <a:r>
              <a:rPr sz="2200" spc="-5" dirty="0">
                <a:latin typeface="Calibri"/>
                <a:cs typeface="Calibri"/>
              </a:rPr>
              <a:t>ratio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communal-living bee, </a:t>
            </a:r>
            <a:r>
              <a:rPr sz="2200" dirty="0">
                <a:latin typeface="Calibri"/>
                <a:cs typeface="Calibri"/>
              </a:rPr>
              <a:t>(Paxton </a:t>
            </a:r>
            <a:r>
              <a:rPr sz="2200" spc="-5" dirty="0">
                <a:latin typeface="Calibri"/>
                <a:cs typeface="Calibri"/>
              </a:rPr>
              <a:t>and Tengo, </a:t>
            </a:r>
            <a:r>
              <a:rPr sz="2200" dirty="0">
                <a:latin typeface="Calibri"/>
                <a:cs typeface="Calibri"/>
              </a:rPr>
              <a:t>1996, </a:t>
            </a:r>
            <a:r>
              <a:rPr sz="2200" i="1" spc="-10" dirty="0">
                <a:latin typeface="Calibri"/>
                <a:cs typeface="Calibri"/>
              </a:rPr>
              <a:t>J.  </a:t>
            </a:r>
            <a:r>
              <a:rPr sz="2200" i="1" spc="-5" dirty="0">
                <a:latin typeface="Calibri"/>
                <a:cs typeface="Calibri"/>
              </a:rPr>
              <a:t>Insect.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Behav.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proportion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males among the </a:t>
            </a:r>
            <a:r>
              <a:rPr sz="2200" spc="-5" dirty="0">
                <a:latin typeface="Calibri"/>
                <a:cs typeface="Calibri"/>
              </a:rPr>
              <a:t>reproductive adults emerging from  </a:t>
            </a:r>
            <a:r>
              <a:rPr sz="2200" dirty="0">
                <a:latin typeface="Calibri"/>
                <a:cs typeface="Calibri"/>
              </a:rPr>
              <a:t>colonies?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200" y="3431814"/>
            <a:ext cx="4800600" cy="3197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18819" y="382759"/>
            <a:ext cx="458470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estimation of a</a:t>
            </a:r>
            <a:r>
              <a:rPr spc="-50" dirty="0"/>
              <a:t> </a:t>
            </a:r>
            <a:r>
              <a:rPr spc="-5" dirty="0"/>
              <a:t>proportion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709" y="1251496"/>
            <a:ext cx="7739381" cy="139512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begin,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need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come up </a:t>
            </a:r>
            <a:r>
              <a:rPr sz="2200" dirty="0">
                <a:latin typeface="Calibri"/>
                <a:cs typeface="Calibri"/>
              </a:rPr>
              <a:t>with a prior </a:t>
            </a:r>
            <a:r>
              <a:rPr sz="2200" spc="-5" dirty="0">
                <a:latin typeface="Calibri"/>
                <a:cs typeface="Calibri"/>
              </a:rPr>
              <a:t>probability distribution for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proportion.</a:t>
            </a:r>
            <a:endParaRPr lang="en-US" sz="2200" spc="-5" dirty="0">
              <a:latin typeface="Calibri"/>
              <a:cs typeface="Calibri"/>
            </a:endParaRPr>
          </a:p>
          <a:p>
            <a:pPr marL="12700" marR="5080" algn="ctr">
              <a:lnSpc>
                <a:spcPct val="101800"/>
              </a:lnSpc>
              <a:spcBef>
                <a:spcPts val="6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alibri"/>
                <a:cs typeface="Calibri"/>
              </a:rPr>
              <a:t>Case </a:t>
            </a:r>
            <a:r>
              <a:rPr sz="2200" spc="5" dirty="0">
                <a:latin typeface="Calibri"/>
                <a:cs typeface="Calibri"/>
              </a:rPr>
              <a:t>1: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“noninformative” prior: expression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total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ignorance.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3048000" y="3124200"/>
            <a:ext cx="4058694" cy="3939069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127" y="838200"/>
            <a:ext cx="9440545" cy="1775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estimation of a</a:t>
            </a:r>
            <a:r>
              <a:rPr spc="-5" dirty="0"/>
              <a:t> proportion</a:t>
            </a:r>
            <a:br>
              <a:rPr lang="en-US" spc="-5" dirty="0"/>
            </a:br>
            <a:endParaRPr spc="-5" dirty="0"/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sz="2200" b="0" dirty="0">
                <a:latin typeface="Calibri"/>
                <a:cs typeface="Calibri"/>
              </a:rPr>
              <a:t>Case </a:t>
            </a:r>
            <a:r>
              <a:rPr sz="2200" b="0" spc="5" dirty="0">
                <a:latin typeface="Calibri"/>
                <a:cs typeface="Calibri"/>
              </a:rPr>
              <a:t>2: </a:t>
            </a:r>
            <a:r>
              <a:rPr sz="2200" b="0" dirty="0">
                <a:latin typeface="Calibri"/>
                <a:cs typeface="Calibri"/>
              </a:rPr>
              <a:t>Most </a:t>
            </a:r>
            <a:r>
              <a:rPr sz="2200" b="0" spc="-5" dirty="0">
                <a:latin typeface="Calibri"/>
                <a:cs typeface="Calibri"/>
              </a:rPr>
              <a:t>species have </a:t>
            </a:r>
            <a:r>
              <a:rPr sz="2200" b="0" dirty="0">
                <a:latin typeface="Calibri"/>
                <a:cs typeface="Calibri"/>
              </a:rPr>
              <a:t>a sex </a:t>
            </a:r>
            <a:r>
              <a:rPr sz="2200" b="0" spc="-5" dirty="0">
                <a:latin typeface="Calibri"/>
                <a:cs typeface="Calibri"/>
              </a:rPr>
              <a:t>ratio close </a:t>
            </a:r>
            <a:r>
              <a:rPr sz="2200" b="0" spc="-10" dirty="0">
                <a:latin typeface="Calibri"/>
                <a:cs typeface="Calibri"/>
              </a:rPr>
              <a:t>to </a:t>
            </a:r>
            <a:r>
              <a:rPr sz="2200" b="0" spc="-5" dirty="0">
                <a:latin typeface="Calibri"/>
                <a:cs typeface="Calibri"/>
              </a:rPr>
              <a:t>50:50, </a:t>
            </a:r>
            <a:r>
              <a:rPr sz="2200" b="0" spc="-10" dirty="0">
                <a:latin typeface="Calibri"/>
                <a:cs typeface="Calibri"/>
              </a:rPr>
              <a:t>and </a:t>
            </a:r>
            <a:r>
              <a:rPr sz="2200" b="0" spc="-5" dirty="0">
                <a:latin typeface="Calibri"/>
                <a:cs typeface="Calibri"/>
              </a:rPr>
              <a:t>this </a:t>
            </a:r>
            <a:r>
              <a:rPr sz="2200" b="0" dirty="0">
                <a:latin typeface="Calibri"/>
                <a:cs typeface="Calibri"/>
              </a:rPr>
              <a:t>is </a:t>
            </a:r>
            <a:r>
              <a:rPr sz="2200" b="0" spc="-5" dirty="0">
                <a:latin typeface="Calibri"/>
                <a:cs typeface="Calibri"/>
              </a:rPr>
              <a:t>predicted by simple  sex-ratio theory. This </a:t>
            </a:r>
            <a:r>
              <a:rPr sz="2200" b="0" dirty="0">
                <a:latin typeface="Calibri"/>
                <a:cs typeface="Calibri"/>
              </a:rPr>
              <a:t>prior </a:t>
            </a:r>
            <a:r>
              <a:rPr sz="2200" b="0" spc="-5" dirty="0">
                <a:latin typeface="Calibri"/>
                <a:cs typeface="Calibri"/>
              </a:rPr>
              <a:t>probability distribution attempts </a:t>
            </a:r>
            <a:r>
              <a:rPr sz="2200" b="0" spc="-10" dirty="0">
                <a:latin typeface="Calibri"/>
                <a:cs typeface="Calibri"/>
              </a:rPr>
              <a:t>to </a:t>
            </a:r>
            <a:r>
              <a:rPr sz="2200" b="0" spc="-5" dirty="0">
                <a:latin typeface="Calibri"/>
                <a:cs typeface="Calibri"/>
              </a:rPr>
              <a:t>incorporate this  previous information (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really </a:t>
            </a:r>
            <a:r>
              <a:rPr sz="2200" dirty="0">
                <a:latin typeface="Calibri"/>
                <a:cs typeface="Calibri"/>
              </a:rPr>
              <a:t>what priors 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b="0" spc="-5" dirty="0"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3048000" y="3124200"/>
            <a:ext cx="4107179" cy="4002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103360" cy="1775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estimation of a</a:t>
            </a:r>
            <a:r>
              <a:rPr spc="-5" dirty="0"/>
              <a:t> proportion</a:t>
            </a:r>
            <a:br>
              <a:rPr lang="en-US" spc="-5" dirty="0"/>
            </a:br>
            <a:endParaRPr spc="-5" dirty="0"/>
          </a:p>
          <a:p>
            <a:pPr marL="12700" marR="5080" algn="l">
              <a:lnSpc>
                <a:spcPct val="101800"/>
              </a:lnSpc>
              <a:spcBef>
                <a:spcPts val="5"/>
              </a:spcBef>
            </a:pPr>
            <a:r>
              <a:rPr sz="2200" b="0" dirty="0">
                <a:latin typeface="Calibri"/>
                <a:cs typeface="Calibri"/>
              </a:rPr>
              <a:t>Case </a:t>
            </a:r>
            <a:r>
              <a:rPr sz="2200" b="0" spc="5" dirty="0">
                <a:latin typeface="Calibri"/>
                <a:cs typeface="Calibri"/>
              </a:rPr>
              <a:t>3: </a:t>
            </a:r>
            <a:r>
              <a:rPr sz="2200" b="0" dirty="0">
                <a:latin typeface="Calibri"/>
                <a:cs typeface="Calibri"/>
              </a:rPr>
              <a:t>Then </a:t>
            </a:r>
            <a:r>
              <a:rPr sz="2200" b="0" spc="-5" dirty="0">
                <a:latin typeface="Calibri"/>
                <a:cs typeface="Calibri"/>
              </a:rPr>
              <a:t>again, </a:t>
            </a:r>
            <a:r>
              <a:rPr sz="2200" spc="-5" dirty="0">
                <a:latin typeface="Calibri"/>
                <a:cs typeface="Calibri"/>
              </a:rPr>
              <a:t>female-biased </a:t>
            </a:r>
            <a:r>
              <a:rPr sz="2200" dirty="0">
                <a:latin typeface="Calibri"/>
                <a:cs typeface="Calibri"/>
              </a:rPr>
              <a:t>sex </a:t>
            </a:r>
            <a:r>
              <a:rPr sz="2200" spc="-5" dirty="0">
                <a:latin typeface="Calibri"/>
                <a:cs typeface="Calibri"/>
              </a:rPr>
              <a:t>ratios </a:t>
            </a:r>
            <a:r>
              <a:rPr sz="2200" spc="-15" dirty="0">
                <a:latin typeface="Calibri"/>
                <a:cs typeface="Calibri"/>
              </a:rPr>
              <a:t>do </a:t>
            </a:r>
            <a:r>
              <a:rPr sz="2200" spc="-5" dirty="0">
                <a:latin typeface="Calibri"/>
                <a:cs typeface="Calibri"/>
              </a:rPr>
              <a:t>exist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nature</a:t>
            </a:r>
            <a:r>
              <a:rPr sz="2200" b="0" spc="-5" dirty="0">
                <a:latin typeface="Calibri"/>
                <a:cs typeface="Calibri"/>
              </a:rPr>
              <a:t>, </a:t>
            </a:r>
            <a:r>
              <a:rPr sz="2200" b="0" dirty="0">
                <a:latin typeface="Calibri"/>
                <a:cs typeface="Calibri"/>
              </a:rPr>
              <a:t>more than male-  biased sex </a:t>
            </a:r>
            <a:r>
              <a:rPr sz="2200" b="0" spc="-5" dirty="0">
                <a:latin typeface="Calibri"/>
                <a:cs typeface="Calibri"/>
              </a:rPr>
              <a:t>ratios, especially </a:t>
            </a:r>
            <a:r>
              <a:rPr sz="2200" b="0" dirty="0">
                <a:latin typeface="Calibri"/>
                <a:cs typeface="Calibri"/>
              </a:rPr>
              <a:t>in bees </a:t>
            </a:r>
            <a:r>
              <a:rPr sz="2200" b="0" spc="-5" dirty="0">
                <a:latin typeface="Calibri"/>
                <a:cs typeface="Calibri"/>
              </a:rPr>
              <a:t>and other hymenoptera. </a:t>
            </a:r>
            <a:r>
              <a:rPr sz="2200" b="0" dirty="0">
                <a:latin typeface="Calibri"/>
                <a:cs typeface="Calibri"/>
              </a:rPr>
              <a:t>The following </a:t>
            </a:r>
            <a:r>
              <a:rPr sz="2200" b="0" spc="-5" dirty="0">
                <a:latin typeface="Calibri"/>
                <a:cs typeface="Calibri"/>
              </a:rPr>
              <a:t>prior  </a:t>
            </a:r>
            <a:r>
              <a:rPr sz="2200" b="0" dirty="0">
                <a:latin typeface="Calibri"/>
                <a:cs typeface="Calibri"/>
              </a:rPr>
              <a:t>attempts </a:t>
            </a:r>
            <a:r>
              <a:rPr sz="2200" b="0" spc="5" dirty="0">
                <a:latin typeface="Calibri"/>
                <a:cs typeface="Calibri"/>
              </a:rPr>
              <a:t>to </a:t>
            </a:r>
            <a:r>
              <a:rPr sz="2200" b="0" spc="-5" dirty="0">
                <a:latin typeface="Calibri"/>
                <a:cs typeface="Calibri"/>
              </a:rPr>
              <a:t>incorporate </a:t>
            </a:r>
            <a:r>
              <a:rPr sz="2200" b="0" spc="-10" dirty="0">
                <a:latin typeface="Calibri"/>
                <a:cs typeface="Calibri"/>
              </a:rPr>
              <a:t>this </a:t>
            </a:r>
            <a:r>
              <a:rPr sz="2200" b="0" spc="-5" dirty="0">
                <a:latin typeface="Calibri"/>
                <a:cs typeface="Calibri"/>
              </a:rPr>
              <a:t>previous</a:t>
            </a:r>
            <a:r>
              <a:rPr sz="2200" b="0" dirty="0">
                <a:latin typeface="Calibri"/>
                <a:cs typeface="Calibri"/>
              </a:rPr>
              <a:t> </a:t>
            </a:r>
            <a:r>
              <a:rPr sz="2200" b="0" spc="-5" dirty="0">
                <a:latin typeface="Calibri"/>
                <a:cs typeface="Calibri"/>
              </a:rPr>
              <a:t>information.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3048000" y="2993908"/>
            <a:ext cx="4042083" cy="3964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9882"/>
            <a:ext cx="7399655" cy="7708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pc="-5" dirty="0"/>
              <a:t>Bayesian </a:t>
            </a:r>
            <a:r>
              <a:rPr dirty="0"/>
              <a:t>estimation of a</a:t>
            </a:r>
            <a:r>
              <a:rPr spc="-5" dirty="0"/>
              <a:t> proportion</a:t>
            </a:r>
          </a:p>
          <a:p>
            <a:pPr marL="38100">
              <a:lnSpc>
                <a:spcPct val="100000"/>
              </a:lnSpc>
              <a:spcBef>
                <a:spcPts val="180"/>
              </a:spcBef>
              <a:tabLst>
                <a:tab pos="6098540" algn="l"/>
              </a:tabLst>
            </a:pPr>
            <a:r>
              <a:rPr sz="2200" b="0" spc="-5" dirty="0">
                <a:latin typeface="Calibri"/>
                <a:cs typeface="Calibri"/>
              </a:rPr>
              <a:t>Data: From day </a:t>
            </a:r>
            <a:r>
              <a:rPr sz="2200" b="0" dirty="0">
                <a:latin typeface="Calibri"/>
                <a:cs typeface="Calibri"/>
              </a:rPr>
              <a:t>148 </a:t>
            </a:r>
            <a:r>
              <a:rPr sz="2200" b="0" spc="-15" dirty="0">
                <a:latin typeface="Calibri"/>
                <a:cs typeface="Calibri"/>
              </a:rPr>
              <a:t>at </a:t>
            </a:r>
            <a:r>
              <a:rPr sz="2200" b="0" spc="-5" dirty="0">
                <a:latin typeface="Calibri"/>
                <a:cs typeface="Calibri"/>
              </a:rPr>
              <a:t>nest S31: </a:t>
            </a:r>
            <a:r>
              <a:rPr sz="2200" b="0" dirty="0">
                <a:latin typeface="Calibri"/>
                <a:cs typeface="Calibri"/>
              </a:rPr>
              <a:t>7 males,</a:t>
            </a:r>
            <a:r>
              <a:rPr sz="2200" b="0" spc="75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11</a:t>
            </a:r>
            <a:r>
              <a:rPr sz="2200" b="0" spc="20" dirty="0">
                <a:latin typeface="Calibri"/>
                <a:cs typeface="Calibri"/>
              </a:rPr>
              <a:t> </a:t>
            </a:r>
            <a:r>
              <a:rPr sz="2200" b="0" spc="-5" dirty="0">
                <a:latin typeface="Calibri"/>
                <a:cs typeface="Calibri"/>
              </a:rPr>
              <a:t>females	</a:t>
            </a:r>
            <a:r>
              <a:rPr sz="3300" b="0" i="1" spc="-735" baseline="8838" dirty="0">
                <a:latin typeface="Times New Roman"/>
                <a:cs typeface="Times New Roman"/>
              </a:rPr>
              <a:t>p</a:t>
            </a:r>
            <a:r>
              <a:rPr sz="3300" b="0" spc="-735" baseline="13888" dirty="0">
                <a:latin typeface="Times New Roman"/>
                <a:cs typeface="Times New Roman"/>
              </a:rPr>
              <a:t>ˆ </a:t>
            </a:r>
            <a:r>
              <a:rPr sz="1950" b="0" spc="-22" baseline="-8547" dirty="0">
                <a:latin typeface="Times New Roman"/>
                <a:cs typeface="Times New Roman"/>
              </a:rPr>
              <a:t>MLE </a:t>
            </a:r>
            <a:r>
              <a:rPr sz="3300" b="0" spc="-7" baseline="8838" dirty="0">
                <a:latin typeface="Symbol"/>
                <a:cs typeface="Symbol"/>
              </a:rPr>
              <a:t></a:t>
            </a:r>
            <a:r>
              <a:rPr sz="3300" b="0" spc="-225" baseline="8838" dirty="0">
                <a:latin typeface="Times New Roman"/>
                <a:cs typeface="Times New Roman"/>
              </a:rPr>
              <a:t> </a:t>
            </a:r>
            <a:r>
              <a:rPr sz="3300" b="0" spc="-7" baseline="8838" dirty="0">
                <a:latin typeface="Times New Roman"/>
                <a:cs typeface="Times New Roman"/>
              </a:rPr>
              <a:t>0.39</a:t>
            </a:r>
            <a:endParaRPr sz="3300" baseline="8838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532" y="2092412"/>
            <a:ext cx="92011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-484" dirty="0">
                <a:latin typeface="Times New Roman"/>
                <a:cs typeface="Times New Roman"/>
              </a:rPr>
              <a:t>p</a:t>
            </a:r>
            <a:r>
              <a:rPr sz="3300" spc="-727" baseline="5050" dirty="0">
                <a:latin typeface="Times New Roman"/>
                <a:cs typeface="Times New Roman"/>
              </a:rPr>
              <a:t>ˆ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0.39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532" y="3797735"/>
            <a:ext cx="92011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-484" dirty="0">
                <a:latin typeface="Times New Roman"/>
                <a:cs typeface="Times New Roman"/>
              </a:rPr>
              <a:t>p</a:t>
            </a:r>
            <a:r>
              <a:rPr sz="3300" spc="-727" baseline="5050" dirty="0">
                <a:latin typeface="Times New Roman"/>
                <a:cs typeface="Times New Roman"/>
              </a:rPr>
              <a:t>ˆ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0.40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532" y="5844120"/>
            <a:ext cx="92011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-484" dirty="0">
                <a:latin typeface="Times New Roman"/>
                <a:cs typeface="Times New Roman"/>
              </a:rPr>
              <a:t>p</a:t>
            </a:r>
            <a:r>
              <a:rPr sz="3300" spc="-727" baseline="5050" dirty="0">
                <a:latin typeface="Times New Roman"/>
                <a:cs typeface="Times New Roman"/>
              </a:rPr>
              <a:t>ˆ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0.36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8071" y="1645985"/>
            <a:ext cx="5619113" cy="5511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7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Ou</a:t>
            </a:r>
            <a:r>
              <a:rPr spc="-20" dirty="0"/>
              <a:t>t</a:t>
            </a:r>
            <a:r>
              <a:rPr spc="10" dirty="0"/>
              <a:t>li</a:t>
            </a:r>
            <a:r>
              <a:rPr spc="5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343" y="1076579"/>
            <a:ext cx="7146290" cy="521652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35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What 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probability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45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Another </a:t>
            </a:r>
            <a:r>
              <a:rPr sz="2200" spc="-5" dirty="0">
                <a:latin typeface="Calibri"/>
                <a:cs typeface="Calibri"/>
              </a:rPr>
              <a:t>definition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probability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Bayes’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Theorem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spc="5" dirty="0">
                <a:latin typeface="Calibri"/>
                <a:cs typeface="Calibri"/>
              </a:rPr>
              <a:t>Prior </a:t>
            </a:r>
            <a:r>
              <a:rPr sz="2200" spc="-5" dirty="0">
                <a:latin typeface="Calibri"/>
                <a:cs typeface="Calibri"/>
              </a:rPr>
              <a:t>probability; posterior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probability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spc="5" dirty="0">
                <a:latin typeface="Calibri"/>
                <a:cs typeface="Calibri"/>
              </a:rPr>
              <a:t>How </a:t>
            </a:r>
            <a:r>
              <a:rPr sz="2200" spc="-5" dirty="0">
                <a:latin typeface="Calibri"/>
                <a:cs typeface="Calibri"/>
              </a:rPr>
              <a:t>Bayesian inference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different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what </a:t>
            </a:r>
            <a:r>
              <a:rPr sz="2200" spc="-10" dirty="0">
                <a:latin typeface="Calibri"/>
                <a:cs typeface="Calibri"/>
              </a:rPr>
              <a:t>we usually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65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Example: one </a:t>
            </a:r>
            <a:r>
              <a:rPr sz="2200" spc="-5" dirty="0">
                <a:latin typeface="Calibri"/>
                <a:cs typeface="Calibri"/>
              </a:rPr>
              <a:t>species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Example: </a:t>
            </a:r>
            <a:r>
              <a:rPr sz="2200" spc="-5" dirty="0">
                <a:latin typeface="Calibri"/>
                <a:cs typeface="Calibri"/>
              </a:rPr>
              <a:t>estimating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proportion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Credible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intervals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65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Hypothesis testing using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Bayes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factor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Bayesian model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selection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584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estimation of a</a:t>
            </a:r>
            <a:r>
              <a:rPr spc="-50" dirty="0"/>
              <a:t> </a:t>
            </a:r>
            <a:r>
              <a:rPr spc="-5" dirty="0"/>
              <a:t>proportion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702"/>
            <a:ext cx="9299575" cy="47961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92964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 having </a:t>
            </a:r>
            <a:r>
              <a:rPr sz="2200" dirty="0">
                <a:latin typeface="Calibri"/>
                <a:cs typeface="Calibri"/>
              </a:rPr>
              <a:t>maximum </a:t>
            </a:r>
            <a:r>
              <a:rPr sz="2200" spc="-5" dirty="0">
                <a:latin typeface="Calibri"/>
                <a:cs typeface="Calibri"/>
              </a:rPr>
              <a:t>posterior probability depends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prior  probability distribution for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</a:pPr>
            <a:r>
              <a:rPr sz="2200" b="1" dirty="0">
                <a:latin typeface="Calibri"/>
                <a:cs typeface="Calibri"/>
              </a:rPr>
              <a:t>Potential </a:t>
            </a:r>
            <a:r>
              <a:rPr sz="2200" b="1" spc="-5" dirty="0">
                <a:latin typeface="Calibri"/>
                <a:cs typeface="Calibri"/>
              </a:rPr>
              <a:t>source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spc="-5" dirty="0">
                <a:latin typeface="Calibri"/>
                <a:cs typeface="Calibri"/>
              </a:rPr>
              <a:t>controversy: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dirty="0">
                <a:latin typeface="Calibri"/>
                <a:cs typeface="Calibri"/>
              </a:rPr>
              <a:t>prior is </a:t>
            </a:r>
            <a:r>
              <a:rPr sz="2200" b="1" spc="-5" dirty="0">
                <a:latin typeface="Calibri"/>
                <a:cs typeface="Calibri"/>
              </a:rPr>
              <a:t>subjective</a:t>
            </a:r>
            <a:r>
              <a:rPr sz="2200" spc="-5" dirty="0">
                <a:latin typeface="Calibri"/>
                <a:cs typeface="Calibri"/>
              </a:rPr>
              <a:t>. Different researchers may  use different priors, hence </a:t>
            </a:r>
            <a:r>
              <a:rPr sz="2200" dirty="0">
                <a:latin typeface="Calibri"/>
                <a:cs typeface="Calibri"/>
              </a:rPr>
              <a:t>obtain </a:t>
            </a:r>
            <a:r>
              <a:rPr sz="2200" spc="-5" dirty="0">
                <a:latin typeface="Calibri"/>
                <a:cs typeface="Calibri"/>
              </a:rPr>
              <a:t>different estimates </a:t>
            </a:r>
            <a:r>
              <a:rPr sz="2200" dirty="0">
                <a:latin typeface="Calibri"/>
                <a:cs typeface="Calibri"/>
              </a:rPr>
              <a:t>with the </a:t>
            </a:r>
            <a:r>
              <a:rPr sz="2200" spc="-5" dirty="0">
                <a:latin typeface="Calibri"/>
                <a:cs typeface="Calibri"/>
              </a:rPr>
              <a:t>same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34290" indent="-635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resolve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b="1" spc="5" dirty="0">
                <a:latin typeface="Calibri"/>
                <a:cs typeface="Calibri"/>
              </a:rPr>
              <a:t>we </a:t>
            </a:r>
            <a:r>
              <a:rPr sz="2200" b="1" dirty="0">
                <a:latin typeface="Calibri"/>
                <a:cs typeface="Calibri"/>
              </a:rPr>
              <a:t>might </a:t>
            </a:r>
            <a:r>
              <a:rPr sz="2200" b="1" spc="-5" dirty="0">
                <a:latin typeface="Calibri"/>
                <a:cs typeface="Calibri"/>
              </a:rPr>
              <a:t>all </a:t>
            </a:r>
            <a:r>
              <a:rPr sz="2200" b="1" dirty="0">
                <a:latin typeface="Calibri"/>
                <a:cs typeface="Calibri"/>
              </a:rPr>
              <a:t>agree to use </a:t>
            </a:r>
            <a:r>
              <a:rPr sz="2200" b="1" spc="-5" dirty="0">
                <a:latin typeface="Calibri"/>
                <a:cs typeface="Calibri"/>
              </a:rPr>
              <a:t>“noninformative” </a:t>
            </a:r>
            <a:r>
              <a:rPr lang="en-US" sz="2200" b="1" spc="-5" dirty="0">
                <a:latin typeface="Calibri"/>
                <a:cs typeface="Calibri"/>
              </a:rPr>
              <a:t>(“diffuse priors”) </a:t>
            </a:r>
            <a:r>
              <a:rPr sz="2200" b="1" spc="-5" dirty="0">
                <a:latin typeface="Calibri"/>
                <a:cs typeface="Calibri"/>
              </a:rPr>
              <a:t>priors. But this stance  prevents us </a:t>
            </a:r>
            <a:r>
              <a:rPr sz="2200" b="1" spc="-10" dirty="0">
                <a:latin typeface="Calibri"/>
                <a:cs typeface="Calibri"/>
              </a:rPr>
              <a:t>from </a:t>
            </a:r>
            <a:r>
              <a:rPr sz="2200" b="1" spc="-5" dirty="0">
                <a:latin typeface="Calibri"/>
                <a:cs typeface="Calibri"/>
              </a:rPr>
              <a:t>incorporating </a:t>
            </a:r>
            <a:r>
              <a:rPr sz="2200" b="1" dirty="0">
                <a:latin typeface="Calibri"/>
                <a:cs typeface="Calibri"/>
              </a:rPr>
              <a:t>prior </a:t>
            </a:r>
            <a:r>
              <a:rPr sz="2200" b="1" spc="-5" dirty="0">
                <a:latin typeface="Calibri"/>
                <a:cs typeface="Calibri"/>
              </a:rPr>
              <a:t>information</a:t>
            </a:r>
            <a:r>
              <a:rPr sz="2200" spc="-5" dirty="0">
                <a:latin typeface="Calibri"/>
                <a:cs typeface="Calibri"/>
              </a:rPr>
              <a:t>, which </a:t>
            </a:r>
            <a:r>
              <a:rPr sz="2200" dirty="0">
                <a:latin typeface="Calibri"/>
                <a:cs typeface="Calibri"/>
              </a:rPr>
              <a:t>is regarded as one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 strengths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Bayesian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approach.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37465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Maybe the </a:t>
            </a:r>
            <a:r>
              <a:rPr sz="2200" b="1" dirty="0">
                <a:latin typeface="Calibri"/>
                <a:cs typeface="Calibri"/>
              </a:rPr>
              <a:t>issue </a:t>
            </a:r>
            <a:r>
              <a:rPr sz="2200" b="1" spc="-5" dirty="0">
                <a:latin typeface="Calibri"/>
                <a:cs typeface="Calibri"/>
              </a:rPr>
              <a:t>about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subjectivity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spc="-5" dirty="0">
                <a:latin typeface="Calibri"/>
                <a:cs typeface="Calibri"/>
              </a:rPr>
              <a:t>priors </a:t>
            </a:r>
            <a:r>
              <a:rPr sz="2200" b="1" dirty="0">
                <a:latin typeface="Calibri"/>
                <a:cs typeface="Calibri"/>
              </a:rPr>
              <a:t>can </a:t>
            </a:r>
            <a:r>
              <a:rPr sz="2200" b="1" spc="-15" dirty="0">
                <a:latin typeface="Calibri"/>
                <a:cs typeface="Calibri"/>
              </a:rPr>
              <a:t>be </a:t>
            </a:r>
            <a:r>
              <a:rPr sz="2200" b="1" spc="-5" dirty="0">
                <a:latin typeface="Calibri"/>
                <a:cs typeface="Calibri"/>
              </a:rPr>
              <a:t>resolved if </a:t>
            </a:r>
            <a:r>
              <a:rPr sz="2200" b="1" spc="5" dirty="0">
                <a:latin typeface="Calibri"/>
                <a:cs typeface="Calibri"/>
              </a:rPr>
              <a:t>we </a:t>
            </a:r>
            <a:r>
              <a:rPr sz="2200" b="1" spc="-10" dirty="0">
                <a:latin typeface="Calibri"/>
                <a:cs typeface="Calibri"/>
              </a:rPr>
              <a:t>base </a:t>
            </a:r>
            <a:r>
              <a:rPr sz="2200" b="1" dirty="0">
                <a:latin typeface="Calibri"/>
                <a:cs typeface="Calibri"/>
              </a:rPr>
              <a:t>the  prior </a:t>
            </a:r>
            <a:r>
              <a:rPr sz="2200" b="1" spc="5" dirty="0">
                <a:latin typeface="Calibri"/>
                <a:cs typeface="Calibri"/>
              </a:rPr>
              <a:t>on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survey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spc="-5" dirty="0">
                <a:latin typeface="Calibri"/>
                <a:cs typeface="Calibri"/>
              </a:rPr>
              <a:t>preexisting evidence </a:t>
            </a:r>
            <a:r>
              <a:rPr sz="2200" spc="-5" dirty="0">
                <a:latin typeface="Calibri"/>
                <a:cs typeface="Calibri"/>
              </a:rPr>
              <a:t>(lot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work).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Calibri"/>
                <a:cs typeface="Calibri"/>
              </a:rPr>
              <a:t>Choice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prior </a:t>
            </a:r>
            <a:r>
              <a:rPr sz="2200" b="1" spc="-5" dirty="0">
                <a:latin typeface="Calibri"/>
                <a:cs typeface="Calibri"/>
              </a:rPr>
              <a:t>not </a:t>
            </a:r>
            <a:r>
              <a:rPr sz="2200" b="1" dirty="0">
                <a:latin typeface="Calibri"/>
                <a:cs typeface="Calibri"/>
              </a:rPr>
              <a:t>so </a:t>
            </a:r>
            <a:r>
              <a:rPr sz="2200" b="1" spc="-5" dirty="0">
                <a:latin typeface="Calibri"/>
                <a:cs typeface="Calibri"/>
              </a:rPr>
              <a:t>important if there </a:t>
            </a:r>
            <a:r>
              <a:rPr sz="2200" b="1" spc="-15" dirty="0">
                <a:latin typeface="Calibri"/>
                <a:cs typeface="Calibri"/>
              </a:rPr>
              <a:t>is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lot </a:t>
            </a:r>
            <a:r>
              <a:rPr sz="2200" b="1" spc="5" dirty="0">
                <a:latin typeface="Calibri"/>
                <a:cs typeface="Calibri"/>
              </a:rPr>
              <a:t>of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data.</a:t>
            </a:r>
            <a:endParaRPr sz="2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4584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Bayesian </a:t>
            </a:r>
            <a:r>
              <a:rPr sz="2400" b="1" dirty="0">
                <a:latin typeface="Calibri"/>
                <a:cs typeface="Calibri"/>
              </a:rPr>
              <a:t>estimation of a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proportion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416702"/>
            <a:ext cx="24180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95% credible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interval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8071" y="1760258"/>
            <a:ext cx="7042148" cy="5257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58470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estimation of a</a:t>
            </a:r>
            <a:r>
              <a:rPr spc="-50" dirty="0"/>
              <a:t> </a:t>
            </a:r>
            <a:r>
              <a:rPr spc="-5" dirty="0"/>
              <a:t>proportion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200" b="0" spc="-5" dirty="0">
                <a:latin typeface="Calibri"/>
                <a:cs typeface="Calibri"/>
              </a:rPr>
              <a:t>Interpretation </a:t>
            </a:r>
            <a:r>
              <a:rPr sz="2200" b="0" spc="5" dirty="0">
                <a:latin typeface="Calibri"/>
                <a:cs typeface="Calibri"/>
              </a:rPr>
              <a:t>of </a:t>
            </a:r>
            <a:r>
              <a:rPr sz="2200" b="0" dirty="0">
                <a:latin typeface="Calibri"/>
                <a:cs typeface="Calibri"/>
              </a:rPr>
              <a:t>the </a:t>
            </a:r>
            <a:r>
              <a:rPr sz="2200" b="0" spc="-5" dirty="0">
                <a:latin typeface="Calibri"/>
                <a:cs typeface="Calibri"/>
              </a:rPr>
              <a:t>interval</a:t>
            </a:r>
            <a:r>
              <a:rPr sz="2200" b="0" spc="-35" dirty="0">
                <a:latin typeface="Calibri"/>
                <a:cs typeface="Calibri"/>
              </a:rPr>
              <a:t> </a:t>
            </a:r>
            <a:r>
              <a:rPr sz="2200" b="0" spc="-5" dirty="0">
                <a:latin typeface="Calibri"/>
                <a:cs typeface="Calibri"/>
              </a:rPr>
              <a:t>estimates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539" y="1758187"/>
            <a:ext cx="9227820" cy="4114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99355" algn="l"/>
              </a:tabLst>
            </a:pPr>
            <a:r>
              <a:rPr sz="2200" spc="-5" dirty="0">
                <a:latin typeface="Calibri"/>
                <a:cs typeface="Calibri"/>
              </a:rPr>
              <a:t>95% likelihood-based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confidence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interval:	</a:t>
            </a:r>
            <a:r>
              <a:rPr sz="2200" dirty="0">
                <a:latin typeface="Cambria Math"/>
                <a:cs typeface="Cambria Math"/>
              </a:rPr>
              <a:t>0.19 </a:t>
            </a:r>
            <a:r>
              <a:rPr sz="2200" spc="5" dirty="0">
                <a:latin typeface="Cambria Math"/>
                <a:cs typeface="Cambria Math"/>
              </a:rPr>
              <a:t>&lt; </a:t>
            </a:r>
            <a:r>
              <a:rPr sz="2200" dirty="0">
                <a:latin typeface="Cambria Math"/>
                <a:cs typeface="Cambria Math"/>
              </a:rPr>
              <a:t>𝑝 </a:t>
            </a:r>
            <a:r>
              <a:rPr sz="2200" spc="5" dirty="0">
                <a:latin typeface="Cambria Math"/>
                <a:cs typeface="Cambria Math"/>
              </a:rPr>
              <a:t>&lt;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0.62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Likelihood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interpretation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2700" marR="10160">
              <a:lnSpc>
                <a:spcPts val="2690"/>
              </a:lnSpc>
              <a:spcBef>
                <a:spcPts val="75"/>
              </a:spcBef>
            </a:pPr>
            <a:r>
              <a:rPr sz="2200" dirty="0">
                <a:latin typeface="Calibri"/>
                <a:cs typeface="Calibri"/>
              </a:rPr>
              <a:t>Most </a:t>
            </a:r>
            <a:r>
              <a:rPr sz="2200" spc="-5" dirty="0">
                <a:latin typeface="Calibri"/>
                <a:cs typeface="Calibri"/>
              </a:rPr>
              <a:t>plausibly, </a:t>
            </a:r>
            <a:r>
              <a:rPr sz="2200" i="1" dirty="0">
                <a:latin typeface="Calibri"/>
                <a:cs typeface="Calibri"/>
              </a:rPr>
              <a:t>p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between 0.19 and </a:t>
            </a:r>
            <a:r>
              <a:rPr sz="2200" spc="5" dirty="0">
                <a:latin typeface="Calibri"/>
                <a:cs typeface="Calibri"/>
              </a:rPr>
              <a:t>0.62.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repeated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random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samples taken  from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same population,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likelihood-based confidence interval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so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calculated 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will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bracket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true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population proportion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p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approximately 95% 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time.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95%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credible</a:t>
            </a:r>
            <a:r>
              <a:rPr sz="2200" spc="-5" dirty="0">
                <a:latin typeface="Calibri"/>
                <a:cs typeface="Calibri"/>
              </a:rPr>
              <a:t> interval: </a:t>
            </a:r>
            <a:r>
              <a:rPr sz="2200" dirty="0">
                <a:latin typeface="Cambria Math"/>
                <a:cs typeface="Cambria Math"/>
              </a:rPr>
              <a:t>0.20 </a:t>
            </a:r>
            <a:r>
              <a:rPr sz="2200" spc="5" dirty="0">
                <a:latin typeface="Cambria Math"/>
                <a:cs typeface="Cambria Math"/>
              </a:rPr>
              <a:t>&lt; </a:t>
            </a:r>
            <a:r>
              <a:rPr sz="2200" dirty="0">
                <a:latin typeface="Cambria Math"/>
                <a:cs typeface="Cambria Math"/>
              </a:rPr>
              <a:t>𝑝 </a:t>
            </a:r>
            <a:r>
              <a:rPr sz="2200" spc="5" dirty="0">
                <a:latin typeface="Cambria Math"/>
                <a:cs typeface="Cambria Math"/>
              </a:rPr>
              <a:t>&lt;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0.61</a:t>
            </a:r>
            <a:endParaRPr sz="2200">
              <a:latin typeface="Cambria Math"/>
              <a:cs typeface="Cambria Math"/>
            </a:endParaRPr>
          </a:p>
          <a:p>
            <a:pPr marL="521970">
              <a:lnSpc>
                <a:spcPct val="100000"/>
              </a:lnSpc>
              <a:spcBef>
                <a:spcPts val="45"/>
              </a:spcBef>
            </a:pPr>
            <a:r>
              <a:rPr sz="2200" spc="-5" dirty="0">
                <a:latin typeface="Calibri"/>
                <a:cs typeface="Calibri"/>
              </a:rPr>
              <a:t>(assuming </a:t>
            </a:r>
            <a:r>
              <a:rPr sz="2200" dirty="0">
                <a:latin typeface="Calibri"/>
                <a:cs typeface="Calibri"/>
              </a:rPr>
              <a:t>Case </a:t>
            </a:r>
            <a:r>
              <a:rPr sz="2200" spc="5" dirty="0">
                <a:latin typeface="Calibri"/>
                <a:cs typeface="Calibri"/>
              </a:rPr>
              <a:t>1,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non-informative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prior)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Calibri"/>
                <a:cs typeface="Calibri"/>
              </a:rPr>
              <a:t>Bayesian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interpretation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probability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0.95 that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population proportion lies between 0.20 and</a:t>
            </a:r>
            <a:r>
              <a:rPr sz="22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0.61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429000"/>
            <a:ext cx="3505200" cy="13773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lots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data,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choice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  has </a:t>
            </a:r>
            <a:r>
              <a:rPr sz="2200" dirty="0">
                <a:latin typeface="Calibri"/>
                <a:cs typeface="Calibri"/>
              </a:rPr>
              <a:t>little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effect</a:t>
            </a:r>
            <a:endParaRPr sz="2200" dirty="0">
              <a:latin typeface="Calibri"/>
              <a:cs typeface="Calibri"/>
            </a:endParaRPr>
          </a:p>
          <a:p>
            <a:pPr marL="12700" marR="250825">
              <a:lnSpc>
                <a:spcPct val="101800"/>
              </a:lnSpc>
            </a:pP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posterior  distribution.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5655310" cy="7708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pc="-5" dirty="0"/>
              <a:t>Bayesian </a:t>
            </a:r>
            <a:r>
              <a:rPr dirty="0"/>
              <a:t>estimation of a</a:t>
            </a:r>
            <a:r>
              <a:rPr spc="-15" dirty="0"/>
              <a:t> </a:t>
            </a:r>
            <a:r>
              <a:rPr spc="-5" dirty="0"/>
              <a:t>proportion</a:t>
            </a:r>
          </a:p>
          <a:p>
            <a:pPr marL="38100">
              <a:lnSpc>
                <a:spcPct val="100000"/>
              </a:lnSpc>
              <a:spcBef>
                <a:spcPts val="180"/>
              </a:spcBef>
              <a:tabLst>
                <a:tab pos="4347845" algn="l"/>
              </a:tabLst>
            </a:pPr>
            <a:r>
              <a:rPr sz="2200" b="0" spc="-5" dirty="0">
                <a:latin typeface="Calibri"/>
                <a:cs typeface="Calibri"/>
              </a:rPr>
              <a:t>All </a:t>
            </a:r>
            <a:r>
              <a:rPr sz="2200" b="0" dirty="0">
                <a:latin typeface="Calibri"/>
                <a:cs typeface="Calibri"/>
              </a:rPr>
              <a:t>the </a:t>
            </a:r>
            <a:r>
              <a:rPr sz="2200" b="0" spc="-10" dirty="0">
                <a:latin typeface="Calibri"/>
                <a:cs typeface="Calibri"/>
              </a:rPr>
              <a:t>data:  </a:t>
            </a:r>
            <a:r>
              <a:rPr sz="2200" b="0" spc="-5" dirty="0">
                <a:latin typeface="Calibri"/>
                <a:cs typeface="Calibri"/>
              </a:rPr>
              <a:t>253 males,</a:t>
            </a:r>
            <a:r>
              <a:rPr sz="2200" b="0" spc="65" dirty="0">
                <a:latin typeface="Calibri"/>
                <a:cs typeface="Calibri"/>
              </a:rPr>
              <a:t> </a:t>
            </a:r>
            <a:r>
              <a:rPr sz="2200" b="0" spc="-5" dirty="0">
                <a:latin typeface="Calibri"/>
                <a:cs typeface="Calibri"/>
              </a:rPr>
              <a:t>489</a:t>
            </a:r>
            <a:r>
              <a:rPr sz="2200" b="0" spc="25" dirty="0">
                <a:latin typeface="Calibri"/>
                <a:cs typeface="Calibri"/>
              </a:rPr>
              <a:t> </a:t>
            </a:r>
            <a:r>
              <a:rPr sz="2200" b="0" spc="-5" dirty="0">
                <a:latin typeface="Calibri"/>
                <a:cs typeface="Calibri"/>
              </a:rPr>
              <a:t>females	</a:t>
            </a:r>
            <a:r>
              <a:rPr sz="3300" b="0" i="1" spc="-727" baseline="8838" dirty="0">
                <a:latin typeface="Times New Roman"/>
                <a:cs typeface="Times New Roman"/>
              </a:rPr>
              <a:t>p</a:t>
            </a:r>
            <a:r>
              <a:rPr sz="3300" b="0" spc="-727" baseline="13888" dirty="0">
                <a:latin typeface="Times New Roman"/>
                <a:cs typeface="Times New Roman"/>
              </a:rPr>
              <a:t>ˆ </a:t>
            </a:r>
            <a:r>
              <a:rPr sz="1950" b="0" spc="-15" baseline="-8547" dirty="0">
                <a:latin typeface="Times New Roman"/>
                <a:cs typeface="Times New Roman"/>
              </a:rPr>
              <a:t>MLE </a:t>
            </a:r>
            <a:r>
              <a:rPr sz="3300" b="0" baseline="8838" dirty="0">
                <a:latin typeface="Symbol"/>
                <a:cs typeface="Symbol"/>
              </a:rPr>
              <a:t></a:t>
            </a:r>
            <a:r>
              <a:rPr sz="3300" b="0" spc="-262" baseline="8838" dirty="0">
                <a:latin typeface="Times New Roman"/>
                <a:cs typeface="Times New Roman"/>
              </a:rPr>
              <a:t> </a:t>
            </a:r>
            <a:r>
              <a:rPr sz="3300" b="0" baseline="8838" dirty="0">
                <a:latin typeface="Times New Roman"/>
                <a:cs typeface="Times New Roman"/>
              </a:rPr>
              <a:t>0.34</a:t>
            </a:r>
            <a:endParaRPr sz="3300" baseline="8838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4419600" y="2133600"/>
            <a:ext cx="4952528" cy="486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39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hypothesis </a:t>
            </a:r>
            <a:r>
              <a:rPr spc="-5" dirty="0"/>
              <a:t>testing using </a:t>
            </a:r>
            <a:r>
              <a:rPr dirty="0"/>
              <a:t>the </a:t>
            </a:r>
            <a:r>
              <a:rPr spc="-10" dirty="0"/>
              <a:t>Bayes</a:t>
            </a:r>
            <a:r>
              <a:rPr spc="-5" dirty="0"/>
              <a:t> factor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10" y="1221739"/>
            <a:ext cx="9619615" cy="51111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2865" marR="1014094" algn="just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Bayesian methods can </a:t>
            </a:r>
            <a:r>
              <a:rPr sz="2200" spc="-5" dirty="0">
                <a:latin typeface="Calibri"/>
                <a:cs typeface="Calibri"/>
              </a:rPr>
              <a:t>be used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quantify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strength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evidence for </a:t>
            </a:r>
            <a:r>
              <a:rPr sz="2200" dirty="0">
                <a:latin typeface="Calibri"/>
                <a:cs typeface="Calibri"/>
              </a:rPr>
              <a:t>one  </a:t>
            </a:r>
            <a:r>
              <a:rPr sz="2200" spc="-5" dirty="0">
                <a:latin typeface="Calibri"/>
                <a:cs typeface="Calibri"/>
              </a:rPr>
              <a:t>hypothesis relative </a:t>
            </a:r>
            <a:r>
              <a:rPr sz="2200" spc="-10" dirty="0">
                <a:latin typeface="Calibri"/>
                <a:cs typeface="Calibri"/>
              </a:rPr>
              <a:t>to another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quantity called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Bayes </a:t>
            </a:r>
            <a:r>
              <a:rPr sz="2200" i="1" dirty="0">
                <a:latin typeface="Calibri"/>
                <a:cs typeface="Calibri"/>
              </a:rPr>
              <a:t>factor</a:t>
            </a:r>
            <a:r>
              <a:rPr sz="2200" dirty="0">
                <a:latin typeface="Calibri"/>
                <a:cs typeface="Calibri"/>
              </a:rPr>
              <a:t>. </a:t>
            </a:r>
            <a:r>
              <a:rPr sz="2200" spc="-5" dirty="0">
                <a:latin typeface="Calibri"/>
                <a:cs typeface="Calibri"/>
              </a:rPr>
              <a:t>This  </a:t>
            </a:r>
            <a:r>
              <a:rPr sz="2200" dirty="0">
                <a:latin typeface="Calibri"/>
                <a:cs typeface="Calibri"/>
              </a:rPr>
              <a:t>represents a </a:t>
            </a:r>
            <a:r>
              <a:rPr sz="2200" spc="-5" dirty="0">
                <a:latin typeface="Calibri"/>
                <a:cs typeface="Calibri"/>
              </a:rPr>
              <a:t>Bayesian alternative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null </a:t>
            </a:r>
            <a:r>
              <a:rPr sz="2200" dirty="0">
                <a:latin typeface="Calibri"/>
                <a:cs typeface="Calibri"/>
              </a:rPr>
              <a:t>hypothesis </a:t>
            </a:r>
            <a:r>
              <a:rPr sz="2200" spc="-5" dirty="0">
                <a:latin typeface="Calibri"/>
                <a:cs typeface="Calibri"/>
              </a:rPr>
              <a:t>significance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testing.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63500" marR="558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example,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-10" dirty="0">
                <a:latin typeface="Calibri"/>
                <a:cs typeface="Calibri"/>
              </a:rPr>
              <a:t>comparing </a:t>
            </a:r>
            <a:r>
              <a:rPr sz="2200" dirty="0">
                <a:latin typeface="Calibri"/>
                <a:cs typeface="Calibri"/>
              </a:rPr>
              <a:t>means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two groups,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still </a:t>
            </a:r>
            <a:r>
              <a:rPr sz="2200" dirty="0">
                <a:latin typeface="Calibri"/>
                <a:cs typeface="Calibri"/>
              </a:rPr>
              <a:t>consider a </a:t>
            </a:r>
            <a:r>
              <a:rPr sz="2200" spc="-5" dirty="0">
                <a:latin typeface="Calibri"/>
                <a:cs typeface="Calibri"/>
              </a:rPr>
              <a:t>null and  </a:t>
            </a:r>
            <a:r>
              <a:rPr sz="2200" dirty="0">
                <a:latin typeface="Calibri"/>
                <a:cs typeface="Calibri"/>
              </a:rPr>
              <a:t>alternative </a:t>
            </a:r>
            <a:r>
              <a:rPr sz="2200" spc="-5" dirty="0">
                <a:latin typeface="Calibri"/>
                <a:cs typeface="Calibri"/>
              </a:rPr>
              <a:t>hypothesis, where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null has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priority:</a:t>
            </a:r>
            <a:endParaRPr sz="2200">
              <a:latin typeface="Calibri"/>
              <a:cs typeface="Calibri"/>
            </a:endParaRPr>
          </a:p>
          <a:p>
            <a:pPr marL="520700" marR="7152640">
              <a:lnSpc>
                <a:spcPts val="2590"/>
              </a:lnSpc>
              <a:spcBef>
                <a:spcPts val="180"/>
              </a:spcBef>
            </a:pPr>
            <a:r>
              <a:rPr sz="2200" spc="30" dirty="0">
                <a:latin typeface="Cambria Math"/>
                <a:cs typeface="Cambria Math"/>
              </a:rPr>
              <a:t>H</a:t>
            </a:r>
            <a:r>
              <a:rPr sz="2400" spc="44" baseline="-15625" dirty="0">
                <a:latin typeface="Cambria Math"/>
                <a:cs typeface="Cambria Math"/>
              </a:rPr>
              <a:t>0</a:t>
            </a:r>
            <a:r>
              <a:rPr sz="2200" spc="30" dirty="0">
                <a:latin typeface="Cambria Math"/>
                <a:cs typeface="Cambria Math"/>
              </a:rPr>
              <a:t>: </a:t>
            </a:r>
            <a:r>
              <a:rPr sz="2200" spc="170" dirty="0">
                <a:latin typeface="Cambria Math"/>
                <a:cs typeface="Cambria Math"/>
              </a:rPr>
              <a:t>𝜇</a:t>
            </a:r>
            <a:r>
              <a:rPr sz="2400" spc="254" baseline="-15625" dirty="0">
                <a:latin typeface="Cambria Math"/>
                <a:cs typeface="Cambria Math"/>
              </a:rPr>
              <a:t>- </a:t>
            </a:r>
            <a:r>
              <a:rPr sz="2200" spc="5" dirty="0">
                <a:latin typeface="Cambria Math"/>
                <a:cs typeface="Cambria Math"/>
              </a:rPr>
              <a:t>− </a:t>
            </a:r>
            <a:r>
              <a:rPr sz="2200" spc="65" dirty="0">
                <a:latin typeface="Cambria Math"/>
                <a:cs typeface="Cambria Math"/>
              </a:rPr>
              <a:t>𝜇</a:t>
            </a:r>
            <a:r>
              <a:rPr sz="2400" spc="97" baseline="-15625" dirty="0">
                <a:latin typeface="Cambria Math"/>
                <a:cs typeface="Cambria Math"/>
              </a:rPr>
              <a:t>/ </a:t>
            </a:r>
            <a:r>
              <a:rPr sz="2200" spc="5" dirty="0">
                <a:latin typeface="Cambria Math"/>
                <a:cs typeface="Cambria Math"/>
              </a:rPr>
              <a:t>= </a:t>
            </a:r>
            <a:r>
              <a:rPr sz="2200" dirty="0">
                <a:latin typeface="Cambria Math"/>
                <a:cs typeface="Cambria Math"/>
              </a:rPr>
              <a:t>0  </a:t>
            </a:r>
            <a:r>
              <a:rPr sz="2200" spc="35" dirty="0">
                <a:latin typeface="Cambria Math"/>
                <a:cs typeface="Cambria Math"/>
              </a:rPr>
              <a:t>H</a:t>
            </a:r>
            <a:r>
              <a:rPr sz="2400" spc="52" baseline="-15625" dirty="0">
                <a:latin typeface="Cambria Math"/>
                <a:cs typeface="Cambria Math"/>
              </a:rPr>
              <a:t>A</a:t>
            </a:r>
            <a:r>
              <a:rPr sz="2200" spc="35" dirty="0">
                <a:latin typeface="Cambria Math"/>
                <a:cs typeface="Cambria Math"/>
              </a:rPr>
              <a:t>: </a:t>
            </a:r>
            <a:r>
              <a:rPr sz="2200" spc="170" dirty="0">
                <a:latin typeface="Cambria Math"/>
                <a:cs typeface="Cambria Math"/>
              </a:rPr>
              <a:t>𝜇</a:t>
            </a:r>
            <a:r>
              <a:rPr sz="2400" spc="254" baseline="-15625" dirty="0">
                <a:latin typeface="Cambria Math"/>
                <a:cs typeface="Cambria Math"/>
              </a:rPr>
              <a:t>- </a:t>
            </a:r>
            <a:r>
              <a:rPr sz="2200" spc="5" dirty="0">
                <a:latin typeface="Cambria Math"/>
                <a:cs typeface="Cambria Math"/>
              </a:rPr>
              <a:t>− </a:t>
            </a:r>
            <a:r>
              <a:rPr sz="2200" spc="65" dirty="0">
                <a:latin typeface="Cambria Math"/>
                <a:cs typeface="Cambria Math"/>
              </a:rPr>
              <a:t>𝜇</a:t>
            </a:r>
            <a:r>
              <a:rPr sz="2400" spc="97" baseline="-15625" dirty="0">
                <a:latin typeface="Cambria Math"/>
                <a:cs typeface="Cambria Math"/>
              </a:rPr>
              <a:t>/ </a:t>
            </a:r>
            <a:r>
              <a:rPr sz="2200" spc="5" dirty="0">
                <a:latin typeface="Cambria Math"/>
                <a:cs typeface="Cambria Math"/>
              </a:rPr>
              <a:t>≠</a:t>
            </a:r>
            <a:r>
              <a:rPr sz="2200" spc="-10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0</a:t>
            </a:r>
            <a:endParaRPr sz="2200">
              <a:latin typeface="Cambria Math"/>
              <a:cs typeface="Cambria Math"/>
            </a:endParaRPr>
          </a:p>
          <a:p>
            <a:pPr marL="63500" marR="308610">
              <a:lnSpc>
                <a:spcPct val="101800"/>
              </a:lnSpc>
              <a:spcBef>
                <a:spcPts val="2490"/>
              </a:spcBef>
            </a:pPr>
            <a:r>
              <a:rPr sz="2200" dirty="0">
                <a:latin typeface="Calibri"/>
                <a:cs typeface="Calibri"/>
              </a:rPr>
              <a:t>Under </a:t>
            </a:r>
            <a:r>
              <a:rPr sz="2200" spc="-5" dirty="0">
                <a:latin typeface="Calibri"/>
                <a:cs typeface="Calibri"/>
              </a:rPr>
              <a:t>null hypothesis significance testing,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amount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support for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null and  </a:t>
            </a:r>
            <a:r>
              <a:rPr sz="2200" dirty="0">
                <a:latin typeface="Calibri"/>
                <a:cs typeface="Calibri"/>
              </a:rPr>
              <a:t>alternative </a:t>
            </a:r>
            <a:r>
              <a:rPr sz="2200" spc="-5" dirty="0">
                <a:latin typeface="Calibri"/>
                <a:cs typeface="Calibri"/>
              </a:rPr>
              <a:t>hypotheses </a:t>
            </a:r>
            <a:r>
              <a:rPr sz="2200" dirty="0">
                <a:latin typeface="Calibri"/>
                <a:cs typeface="Calibri"/>
              </a:rPr>
              <a:t>is never tested. </a:t>
            </a:r>
            <a:r>
              <a:rPr sz="2200" spc="-5" dirty="0">
                <a:latin typeface="Calibri"/>
                <a:cs typeface="Calibri"/>
              </a:rPr>
              <a:t>The data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compared </a:t>
            </a:r>
            <a:r>
              <a:rPr sz="2200" dirty="0">
                <a:latin typeface="Calibri"/>
                <a:cs typeface="Calibri"/>
              </a:rPr>
              <a:t>only with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null  hypothesis.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libri"/>
              <a:cs typeface="Calibri"/>
            </a:endParaRPr>
          </a:p>
          <a:p>
            <a:pPr marL="62865" marR="334010">
              <a:lnSpc>
                <a:spcPct val="102000"/>
              </a:lnSpc>
            </a:pP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contrast,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Bayes factor quantifies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amount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support for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hypothesis  (e.g.,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alternative </a:t>
            </a:r>
            <a:r>
              <a:rPr sz="2200" spc="25" dirty="0">
                <a:latin typeface="Cambria Math"/>
                <a:cs typeface="Cambria Math"/>
              </a:rPr>
              <a:t>H</a:t>
            </a:r>
            <a:r>
              <a:rPr sz="2400" spc="37" baseline="-15625" dirty="0">
                <a:latin typeface="Cambria Math"/>
                <a:cs typeface="Cambria Math"/>
              </a:rPr>
              <a:t>A</a:t>
            </a:r>
            <a:r>
              <a:rPr sz="2200" spc="25" dirty="0">
                <a:latin typeface="Calibri"/>
                <a:cs typeface="Calibri"/>
              </a:rPr>
              <a:t>) </a:t>
            </a:r>
            <a:r>
              <a:rPr sz="2200" spc="-5" dirty="0">
                <a:latin typeface="Calibri"/>
                <a:cs typeface="Calibri"/>
              </a:rPr>
              <a:t>relative </a:t>
            </a:r>
            <a:r>
              <a:rPr sz="220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other (e.g., null </a:t>
            </a:r>
            <a:r>
              <a:rPr sz="2200" spc="30" dirty="0">
                <a:latin typeface="Cambria Math"/>
                <a:cs typeface="Cambria Math"/>
              </a:rPr>
              <a:t>H</a:t>
            </a:r>
            <a:r>
              <a:rPr sz="2400" spc="44" baseline="-15625" dirty="0">
                <a:latin typeface="Cambria Math"/>
                <a:cs typeface="Cambria Math"/>
              </a:rPr>
              <a:t>0</a:t>
            </a:r>
            <a:r>
              <a:rPr sz="2200" spc="30" dirty="0">
                <a:latin typeface="Calibri"/>
                <a:cs typeface="Calibri"/>
              </a:rPr>
              <a:t>)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hypothesis.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22" y="495881"/>
            <a:ext cx="639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hypothesis </a:t>
            </a:r>
            <a:r>
              <a:rPr spc="-5" dirty="0"/>
              <a:t>testing using </a:t>
            </a:r>
            <a:r>
              <a:rPr dirty="0"/>
              <a:t>the </a:t>
            </a:r>
            <a:r>
              <a:rPr spc="-10" dirty="0"/>
              <a:t>Bayes</a:t>
            </a:r>
            <a:r>
              <a:rPr spc="-5" dirty="0"/>
              <a:t> factor</a:t>
            </a:r>
          </a:p>
        </p:txBody>
      </p:sp>
      <p:sp>
        <p:nvSpPr>
          <p:cNvPr id="3" name="object 3"/>
          <p:cNvSpPr/>
          <p:nvPr/>
        </p:nvSpPr>
        <p:spPr>
          <a:xfrm>
            <a:off x="3279647" y="4276344"/>
            <a:ext cx="1411605" cy="0"/>
          </a:xfrm>
          <a:custGeom>
            <a:avLst/>
            <a:gdLst/>
            <a:ahLst/>
            <a:cxnLst/>
            <a:rect l="l" t="t" r="r" b="b"/>
            <a:pathLst>
              <a:path w="1411604">
                <a:moveTo>
                  <a:pt x="0" y="0"/>
                </a:moveTo>
                <a:lnTo>
                  <a:pt x="141122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3584" y="4276344"/>
            <a:ext cx="1411605" cy="0"/>
          </a:xfrm>
          <a:custGeom>
            <a:avLst/>
            <a:gdLst/>
            <a:ahLst/>
            <a:cxnLst/>
            <a:rect l="l" t="t" r="r" b="b"/>
            <a:pathLst>
              <a:path w="1411604">
                <a:moveTo>
                  <a:pt x="0" y="0"/>
                </a:moveTo>
                <a:lnTo>
                  <a:pt x="1411224" y="0"/>
                </a:lnTo>
              </a:path>
            </a:pathLst>
          </a:custGeom>
          <a:ln w="1828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7895" y="427634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353" y="1216189"/>
            <a:ext cx="9457690" cy="34620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 marR="489584" indent="-635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Before seeing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data,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two hypotheses </a:t>
            </a:r>
            <a:r>
              <a:rPr sz="2200" dirty="0">
                <a:latin typeface="Cambria Math"/>
                <a:cs typeface="Cambria Math"/>
              </a:rPr>
              <a:t>H</a:t>
            </a:r>
            <a:r>
              <a:rPr sz="2400" baseline="-15625" dirty="0">
                <a:latin typeface="Cambria Math"/>
                <a:cs typeface="Cambria Math"/>
              </a:rPr>
              <a:t>0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mbria Math"/>
                <a:cs typeface="Cambria Math"/>
              </a:rPr>
              <a:t>H</a:t>
            </a:r>
            <a:r>
              <a:rPr sz="2400" baseline="-15625" dirty="0">
                <a:latin typeface="Cambria Math"/>
                <a:cs typeface="Cambria Math"/>
              </a:rPr>
              <a:t>A </a:t>
            </a:r>
            <a:r>
              <a:rPr sz="2200" dirty="0">
                <a:latin typeface="Calibri"/>
                <a:cs typeface="Calibri"/>
              </a:rPr>
              <a:t>have prior </a:t>
            </a:r>
            <a:r>
              <a:rPr sz="2200" spc="-5" dirty="0">
                <a:latin typeface="Calibri"/>
                <a:cs typeface="Calibri"/>
              </a:rPr>
              <a:t>probabilities  </a:t>
            </a:r>
            <a:r>
              <a:rPr sz="2200" spc="10" dirty="0">
                <a:latin typeface="Cambria Math"/>
                <a:cs typeface="Cambria Math"/>
              </a:rPr>
              <a:t>Pr[H</a:t>
            </a:r>
            <a:r>
              <a:rPr sz="2400" spc="15" baseline="-15625" dirty="0">
                <a:latin typeface="Cambria Math"/>
                <a:cs typeface="Cambria Math"/>
              </a:rPr>
              <a:t>0</a:t>
            </a:r>
            <a:r>
              <a:rPr sz="2200" spc="10" dirty="0">
                <a:latin typeface="Cambria Math"/>
                <a:cs typeface="Cambria Math"/>
              </a:rPr>
              <a:t>]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5" dirty="0">
                <a:latin typeface="Cambria Math"/>
                <a:cs typeface="Cambria Math"/>
              </a:rPr>
              <a:t>Pr[H</a:t>
            </a:r>
            <a:r>
              <a:rPr sz="2400" spc="7" baseline="-15625" dirty="0">
                <a:latin typeface="Cambria Math"/>
                <a:cs typeface="Cambria Math"/>
              </a:rPr>
              <a:t>A</a:t>
            </a:r>
            <a:r>
              <a:rPr sz="2200" spc="5" dirty="0">
                <a:latin typeface="Cambria Math"/>
                <a:cs typeface="Cambria Math"/>
              </a:rPr>
              <a:t>]</a:t>
            </a:r>
            <a:r>
              <a:rPr sz="2200" spc="5" dirty="0">
                <a:latin typeface="Calibri"/>
                <a:cs typeface="Calibri"/>
              </a:rPr>
              <a:t>. </a:t>
            </a:r>
            <a:r>
              <a:rPr sz="2200" spc="-5" dirty="0">
                <a:latin typeface="Calibri"/>
                <a:cs typeface="Calibri"/>
              </a:rPr>
              <a:t>Note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10" dirty="0">
                <a:latin typeface="Cambria Math"/>
                <a:cs typeface="Cambria Math"/>
              </a:rPr>
              <a:t>Pr[H</a:t>
            </a:r>
            <a:r>
              <a:rPr sz="2400" spc="15" baseline="-15625" dirty="0">
                <a:latin typeface="Cambria Math"/>
                <a:cs typeface="Cambria Math"/>
              </a:rPr>
              <a:t>0</a:t>
            </a:r>
            <a:r>
              <a:rPr sz="2200" spc="10" dirty="0">
                <a:latin typeface="Cambria Math"/>
                <a:cs typeface="Cambria Math"/>
              </a:rPr>
              <a:t>] </a:t>
            </a:r>
            <a:r>
              <a:rPr sz="2200" spc="5" dirty="0">
                <a:latin typeface="Cambria Math"/>
                <a:cs typeface="Cambria Math"/>
              </a:rPr>
              <a:t>= </a:t>
            </a:r>
            <a:r>
              <a:rPr sz="2200" dirty="0">
                <a:latin typeface="Cambria Math"/>
                <a:cs typeface="Cambria Math"/>
              </a:rPr>
              <a:t>1 </a:t>
            </a:r>
            <a:r>
              <a:rPr sz="2200" spc="5" dirty="0">
                <a:latin typeface="Cambria Math"/>
                <a:cs typeface="Cambria Math"/>
              </a:rPr>
              <a:t>− </a:t>
            </a:r>
            <a:r>
              <a:rPr sz="2200" spc="10" dirty="0">
                <a:latin typeface="Cambria Math"/>
                <a:cs typeface="Cambria Math"/>
              </a:rPr>
              <a:t>Pr[H</a:t>
            </a:r>
            <a:r>
              <a:rPr sz="2400" spc="15" baseline="-15625" dirty="0">
                <a:latin typeface="Cambria Math"/>
                <a:cs typeface="Cambria Math"/>
              </a:rPr>
              <a:t>A</a:t>
            </a:r>
            <a:r>
              <a:rPr sz="2200" spc="10" dirty="0">
                <a:latin typeface="Cambria Math"/>
                <a:cs typeface="Cambria Math"/>
              </a:rPr>
              <a:t>]</a:t>
            </a:r>
            <a:r>
              <a:rPr sz="2200" spc="10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since </a:t>
            </a:r>
            <a:r>
              <a:rPr sz="2200" spc="-10" dirty="0">
                <a:latin typeface="Calibri"/>
                <a:cs typeface="Calibri"/>
              </a:rPr>
              <a:t>there </a:t>
            </a:r>
            <a:r>
              <a:rPr sz="2200" dirty="0">
                <a:latin typeface="Calibri"/>
                <a:cs typeface="Calibri"/>
              </a:rPr>
              <a:t>are only </a:t>
            </a:r>
            <a:r>
              <a:rPr sz="2200" spc="-5" dirty="0">
                <a:latin typeface="Calibri"/>
                <a:cs typeface="Calibri"/>
              </a:rPr>
              <a:t>two  hypotheses. Hence,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ratio </a:t>
            </a:r>
            <a:r>
              <a:rPr sz="2200" spc="10" dirty="0">
                <a:latin typeface="Cambria Math"/>
                <a:cs typeface="Cambria Math"/>
              </a:rPr>
              <a:t>Pr[H</a:t>
            </a:r>
            <a:r>
              <a:rPr sz="2400" spc="15" baseline="-15625" dirty="0">
                <a:latin typeface="Cambria Math"/>
                <a:cs typeface="Cambria Math"/>
              </a:rPr>
              <a:t>A</a:t>
            </a:r>
            <a:r>
              <a:rPr sz="2200" spc="10" dirty="0">
                <a:latin typeface="Cambria Math"/>
                <a:cs typeface="Cambria Math"/>
              </a:rPr>
              <a:t>]</a:t>
            </a:r>
            <a:r>
              <a:rPr sz="2200" spc="10" dirty="0">
                <a:latin typeface="Calibri"/>
                <a:cs typeface="Calibri"/>
              </a:rPr>
              <a:t>/</a:t>
            </a:r>
            <a:r>
              <a:rPr sz="2200" spc="10" dirty="0">
                <a:latin typeface="Cambria Math"/>
                <a:cs typeface="Cambria Math"/>
              </a:rPr>
              <a:t>Pr[H</a:t>
            </a:r>
            <a:r>
              <a:rPr sz="2400" spc="15" baseline="-15625" dirty="0">
                <a:latin typeface="Cambria Math"/>
                <a:cs typeface="Cambria Math"/>
              </a:rPr>
              <a:t>0</a:t>
            </a:r>
            <a:r>
              <a:rPr sz="2200" spc="10" dirty="0">
                <a:latin typeface="Cambria Math"/>
                <a:cs typeface="Cambria Math"/>
              </a:rPr>
              <a:t>] </a:t>
            </a:r>
            <a:r>
              <a:rPr sz="2200" dirty="0">
                <a:latin typeface="Calibri"/>
                <a:cs typeface="Calibri"/>
              </a:rPr>
              <a:t>is called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prior odds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25" dirty="0">
                <a:latin typeface="Cambria Math"/>
                <a:cs typeface="Cambria Math"/>
              </a:rPr>
              <a:t>H</a:t>
            </a:r>
            <a:r>
              <a:rPr sz="2400" spc="37" baseline="-15625" dirty="0">
                <a:latin typeface="Cambria Math"/>
                <a:cs typeface="Cambria Math"/>
              </a:rPr>
              <a:t>A</a:t>
            </a:r>
            <a:r>
              <a:rPr sz="2200" spc="2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alibri"/>
              <a:cs typeface="Calibri"/>
            </a:endParaRPr>
          </a:p>
          <a:p>
            <a:pPr marL="38100" marR="30480">
              <a:lnSpc>
                <a:spcPct val="101400"/>
              </a:lnSpc>
            </a:pPr>
            <a:r>
              <a:rPr sz="2200" spc="-5" dirty="0">
                <a:latin typeface="Calibri"/>
                <a:cs typeface="Calibri"/>
              </a:rPr>
              <a:t>Calculating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posterior probabilities involves multiplying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prior </a:t>
            </a:r>
            <a:r>
              <a:rPr sz="2200" dirty="0">
                <a:latin typeface="Calibri"/>
                <a:cs typeface="Calibri"/>
              </a:rPr>
              <a:t>odds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quantity called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Bayes factor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transformation itself represents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evidence  </a:t>
            </a:r>
            <a:r>
              <a:rPr sz="2200" dirty="0">
                <a:latin typeface="Calibri"/>
                <a:cs typeface="Calibri"/>
              </a:rPr>
              <a:t>provided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data.</a:t>
            </a:r>
            <a:endParaRPr sz="2200" dirty="0">
              <a:latin typeface="Calibri"/>
              <a:cs typeface="Calibri"/>
            </a:endParaRPr>
          </a:p>
          <a:p>
            <a:pPr marL="2592705" marR="2450465" indent="-6350">
              <a:lnSpc>
                <a:spcPct val="120000"/>
              </a:lnSpc>
              <a:spcBef>
                <a:spcPts val="1970"/>
              </a:spcBef>
              <a:tabLst>
                <a:tab pos="4366260" algn="l"/>
                <a:tab pos="6101080" algn="l"/>
              </a:tabLst>
            </a:pPr>
            <a:r>
              <a:rPr sz="2200" spc="5" dirty="0">
                <a:latin typeface="Cambria Math"/>
                <a:cs typeface="Cambria Math"/>
              </a:rPr>
              <a:t>Pr[H</a:t>
            </a:r>
            <a:r>
              <a:rPr sz="2400" spc="7" baseline="-15625" dirty="0">
                <a:latin typeface="Cambria Math"/>
                <a:cs typeface="Cambria Math"/>
              </a:rPr>
              <a:t>A</a:t>
            </a:r>
            <a:r>
              <a:rPr sz="2200" spc="5" dirty="0">
                <a:latin typeface="Cambria Math"/>
                <a:cs typeface="Cambria Math"/>
              </a:rPr>
              <a:t>|data] </a:t>
            </a:r>
            <a:r>
              <a:rPr sz="3300" spc="7" baseline="-42929" dirty="0">
                <a:latin typeface="Cambria Math"/>
                <a:cs typeface="Cambria Math"/>
              </a:rPr>
              <a:t>= </a:t>
            </a:r>
            <a:r>
              <a:rPr sz="2200" spc="5" dirty="0">
                <a:solidFill>
                  <a:srgbClr val="C00000"/>
                </a:solidFill>
                <a:latin typeface="Cambria Math"/>
                <a:cs typeface="Cambria Math"/>
              </a:rPr>
              <a:t>Pr[data|H</a:t>
            </a:r>
            <a:r>
              <a:rPr sz="2400" spc="7" baseline="-15625" dirty="0">
                <a:solidFill>
                  <a:srgbClr val="C00000"/>
                </a:solidFill>
                <a:latin typeface="Cambria Math"/>
                <a:cs typeface="Cambria Math"/>
              </a:rPr>
              <a:t>A</a:t>
            </a:r>
            <a:r>
              <a:rPr sz="2200" spc="5" dirty="0">
                <a:solidFill>
                  <a:srgbClr val="C00000"/>
                </a:solidFill>
                <a:latin typeface="Cambria Math"/>
                <a:cs typeface="Cambria Math"/>
              </a:rPr>
              <a:t>] </a:t>
            </a:r>
            <a:r>
              <a:rPr sz="3300" spc="7" baseline="-42929" dirty="0">
                <a:latin typeface="Cambria Math"/>
                <a:cs typeface="Cambria Math"/>
              </a:rPr>
              <a:t>× </a:t>
            </a:r>
            <a:r>
              <a:rPr sz="2200" spc="15" dirty="0">
                <a:latin typeface="Cambria Math"/>
                <a:cs typeface="Cambria Math"/>
              </a:rPr>
              <a:t>Pr[H</a:t>
            </a:r>
            <a:r>
              <a:rPr sz="2400" spc="22" baseline="-15625" dirty="0">
                <a:latin typeface="Cambria Math"/>
                <a:cs typeface="Cambria Math"/>
              </a:rPr>
              <a:t>A</a:t>
            </a:r>
            <a:r>
              <a:rPr sz="2200" spc="15" dirty="0">
                <a:latin typeface="Cambria Math"/>
                <a:cs typeface="Cambria Math"/>
              </a:rPr>
              <a:t>] </a:t>
            </a:r>
            <a:r>
              <a:rPr sz="3300" baseline="-42929" dirty="0">
                <a:latin typeface="Cambria Math"/>
                <a:cs typeface="Cambria Math"/>
              </a:rPr>
              <a:t>.  </a:t>
            </a:r>
            <a:r>
              <a:rPr sz="2200" spc="5" dirty="0">
                <a:latin typeface="Cambria Math"/>
                <a:cs typeface="Cambria Math"/>
              </a:rPr>
              <a:t>Pr[H</a:t>
            </a:r>
            <a:r>
              <a:rPr sz="2400" spc="7" baseline="-15625" dirty="0">
                <a:latin typeface="Cambria Math"/>
                <a:cs typeface="Cambria Math"/>
              </a:rPr>
              <a:t>0</a:t>
            </a:r>
            <a:r>
              <a:rPr sz="2200" spc="5" dirty="0">
                <a:latin typeface="Cambria Math"/>
                <a:cs typeface="Cambria Math"/>
              </a:rPr>
              <a:t>|data]	</a:t>
            </a:r>
            <a:r>
              <a:rPr sz="2200" spc="5" dirty="0">
                <a:solidFill>
                  <a:srgbClr val="C00000"/>
                </a:solidFill>
                <a:latin typeface="Cambria Math"/>
                <a:cs typeface="Cambria Math"/>
              </a:rPr>
              <a:t>Pr[data|H</a:t>
            </a:r>
            <a:r>
              <a:rPr sz="2400" spc="7" baseline="-15625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2200" spc="5" dirty="0">
                <a:solidFill>
                  <a:srgbClr val="C00000"/>
                </a:solidFill>
                <a:latin typeface="Cambria Math"/>
                <a:cs typeface="Cambria Math"/>
              </a:rPr>
              <a:t>]	</a:t>
            </a:r>
            <a:r>
              <a:rPr sz="2200" spc="15" dirty="0">
                <a:latin typeface="Cambria Math"/>
                <a:cs typeface="Cambria Math"/>
              </a:rPr>
              <a:t>Pr[H</a:t>
            </a:r>
            <a:r>
              <a:rPr sz="2400" spc="22" baseline="-15625" dirty="0">
                <a:latin typeface="Cambria Math"/>
                <a:cs typeface="Cambria Math"/>
              </a:rPr>
              <a:t>0</a:t>
            </a:r>
            <a:r>
              <a:rPr sz="2200" spc="15" dirty="0">
                <a:latin typeface="Cambria Math"/>
                <a:cs typeface="Cambria Math"/>
              </a:rPr>
              <a:t>]</a:t>
            </a:r>
            <a:endParaRPr sz="22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822" y="5334000"/>
            <a:ext cx="9567545" cy="4540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 marR="30480">
              <a:lnSpc>
                <a:spcPct val="101400"/>
              </a:lnSpc>
              <a:spcBef>
                <a:spcPts val="65"/>
              </a:spcBef>
            </a:pPr>
            <a:r>
              <a:rPr sz="1400" dirty="0">
                <a:latin typeface="Cambria Math"/>
                <a:cs typeface="Cambria Math"/>
              </a:rPr>
              <a:t>Pr[data|H</a:t>
            </a:r>
            <a:r>
              <a:rPr sz="1500" baseline="-16666" dirty="0">
                <a:latin typeface="Cambria Math"/>
                <a:cs typeface="Cambria Math"/>
              </a:rPr>
              <a:t>0</a:t>
            </a:r>
            <a:r>
              <a:rPr sz="1400" dirty="0">
                <a:latin typeface="Cambria Math"/>
                <a:cs typeface="Cambria Math"/>
              </a:rPr>
              <a:t>] </a:t>
            </a:r>
            <a:r>
              <a:rPr sz="1400" spc="-10" dirty="0">
                <a:latin typeface="Calibri"/>
                <a:cs typeface="Calibri"/>
              </a:rPr>
              <a:t>is </a:t>
            </a:r>
            <a:r>
              <a:rPr sz="1400" dirty="0">
                <a:latin typeface="Calibri"/>
                <a:cs typeface="Calibri"/>
              </a:rPr>
              <a:t>just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likelihood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10" dirty="0">
                <a:latin typeface="Cambria Math"/>
                <a:cs typeface="Cambria Math"/>
              </a:rPr>
              <a:t>H</a:t>
            </a:r>
            <a:r>
              <a:rPr sz="1500" spc="15" baseline="-16666" dirty="0">
                <a:latin typeface="Cambria Math"/>
                <a:cs typeface="Cambria Math"/>
              </a:rPr>
              <a:t>0</a:t>
            </a:r>
            <a:r>
              <a:rPr sz="1400" spc="10" dirty="0">
                <a:latin typeface="Cambria Math"/>
                <a:cs typeface="Cambria Math"/>
              </a:rPr>
              <a:t>]</a:t>
            </a:r>
            <a:r>
              <a:rPr sz="1400" spc="10" dirty="0">
                <a:latin typeface="Calibri"/>
                <a:cs typeface="Calibri"/>
              </a:rPr>
              <a:t>. </a:t>
            </a:r>
            <a:r>
              <a:rPr sz="1400" spc="-5" dirty="0">
                <a:latin typeface="Calibri"/>
                <a:cs typeface="Calibri"/>
              </a:rPr>
              <a:t>Calculating </a:t>
            </a:r>
            <a:r>
              <a:rPr sz="1400" dirty="0">
                <a:latin typeface="Cambria Math"/>
                <a:cs typeface="Cambria Math"/>
              </a:rPr>
              <a:t>Pr[data|H</a:t>
            </a:r>
            <a:r>
              <a:rPr sz="1500" baseline="-16666" dirty="0">
                <a:latin typeface="Cambria Math"/>
                <a:cs typeface="Cambria Math"/>
              </a:rPr>
              <a:t>A</a:t>
            </a:r>
            <a:r>
              <a:rPr sz="1400" dirty="0">
                <a:latin typeface="Cambria Math"/>
                <a:cs typeface="Cambria Math"/>
              </a:rPr>
              <a:t>] </a:t>
            </a:r>
            <a:r>
              <a:rPr sz="1400" spc="-1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a little </a:t>
            </a:r>
            <a:r>
              <a:rPr sz="1400" spc="-10" dirty="0">
                <a:latin typeface="Calibri"/>
                <a:cs typeface="Calibri"/>
              </a:rPr>
              <a:t>more </a:t>
            </a:r>
            <a:r>
              <a:rPr sz="1400" spc="-5" dirty="0">
                <a:latin typeface="Calibri"/>
                <a:cs typeface="Calibri"/>
              </a:rPr>
              <a:t>complicated </a:t>
            </a:r>
            <a:r>
              <a:rPr sz="1400" dirty="0">
                <a:latin typeface="Calibri"/>
                <a:cs typeface="Calibri"/>
              </a:rPr>
              <a:t>because we </a:t>
            </a:r>
            <a:r>
              <a:rPr sz="1400" spc="-5" dirty="0">
                <a:latin typeface="Calibri"/>
                <a:cs typeface="Calibri"/>
              </a:rPr>
              <a:t>have </a:t>
            </a:r>
            <a:r>
              <a:rPr sz="1400" spc="-15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integrate </a:t>
            </a:r>
            <a:r>
              <a:rPr sz="1400" spc="-5" dirty="0">
                <a:latin typeface="Calibri"/>
                <a:cs typeface="Calibri"/>
              </a:rPr>
              <a:t>over </a:t>
            </a:r>
            <a:r>
              <a:rPr sz="1400" spc="-10" dirty="0">
                <a:latin typeface="Calibri"/>
                <a:cs typeface="Calibri"/>
              </a:rPr>
              <a:t>the  parameter </a:t>
            </a:r>
            <a:r>
              <a:rPr sz="1400" dirty="0">
                <a:latin typeface="Calibri"/>
                <a:cs typeface="Calibri"/>
              </a:rPr>
              <a:t>space for </a:t>
            </a:r>
            <a:r>
              <a:rPr sz="1400" spc="110" dirty="0">
                <a:latin typeface="Cambria Math"/>
                <a:cs typeface="Cambria Math"/>
              </a:rPr>
              <a:t>𝜇</a:t>
            </a:r>
            <a:r>
              <a:rPr sz="1500" spc="165" baseline="-16666" dirty="0">
                <a:latin typeface="Cambria Math"/>
                <a:cs typeface="Cambria Math"/>
              </a:rPr>
              <a:t>- </a:t>
            </a:r>
            <a:r>
              <a:rPr sz="1400" spc="-10" dirty="0">
                <a:latin typeface="Cambria Math"/>
                <a:cs typeface="Cambria Math"/>
              </a:rPr>
              <a:t>− </a:t>
            </a:r>
            <a:r>
              <a:rPr sz="1400" spc="40" dirty="0">
                <a:latin typeface="Cambria Math"/>
                <a:cs typeface="Cambria Math"/>
              </a:rPr>
              <a:t>𝜇</a:t>
            </a:r>
            <a:r>
              <a:rPr sz="1500" spc="60" baseline="-16666" dirty="0">
                <a:latin typeface="Cambria Math"/>
                <a:cs typeface="Cambria Math"/>
              </a:rPr>
              <a:t>/ </a:t>
            </a:r>
            <a:r>
              <a:rPr sz="1400" spc="-5" dirty="0">
                <a:latin typeface="Calibri"/>
                <a:cs typeface="Calibri"/>
              </a:rPr>
              <a:t>(computer packages </a:t>
            </a:r>
            <a:r>
              <a:rPr sz="1400" dirty="0">
                <a:latin typeface="Calibri"/>
                <a:cs typeface="Calibri"/>
              </a:rPr>
              <a:t>do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39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hypothesis </a:t>
            </a:r>
            <a:r>
              <a:rPr spc="-5" dirty="0"/>
              <a:t>testing using </a:t>
            </a:r>
            <a:r>
              <a:rPr dirty="0"/>
              <a:t>the </a:t>
            </a:r>
            <a:r>
              <a:rPr spc="-10" dirty="0"/>
              <a:t>Bayes</a:t>
            </a:r>
            <a:r>
              <a:rPr spc="-5" dirty="0"/>
              <a:t> factor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6284" y="1599692"/>
            <a:ext cx="33839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30400" algn="l"/>
              </a:tabLst>
            </a:pPr>
            <a:r>
              <a:rPr sz="2200" dirty="0">
                <a:latin typeface="Cambria Math"/>
                <a:cs typeface="Cambria Math"/>
              </a:rPr>
              <a:t>Bayes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factor</a:t>
            </a:r>
            <a:r>
              <a:rPr sz="2200" spc="9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=	</a:t>
            </a:r>
            <a:r>
              <a:rPr sz="3300" spc="7" baseline="42929" dirty="0">
                <a:latin typeface="Cambria Math"/>
                <a:cs typeface="Cambria Math"/>
              </a:rPr>
              <a:t>Pr[data|H</a:t>
            </a:r>
            <a:r>
              <a:rPr sz="2400" spc="7" baseline="41666" dirty="0">
                <a:latin typeface="Cambria Math"/>
                <a:cs typeface="Cambria Math"/>
              </a:rPr>
              <a:t>A</a:t>
            </a:r>
            <a:r>
              <a:rPr sz="3300" spc="7" baseline="42929" dirty="0">
                <a:latin typeface="Cambria Math"/>
                <a:cs typeface="Cambria Math"/>
              </a:rPr>
              <a:t>]</a:t>
            </a:r>
            <a:endParaRPr sz="3300" baseline="42929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7191" y="1813560"/>
            <a:ext cx="1411605" cy="0"/>
          </a:xfrm>
          <a:custGeom>
            <a:avLst/>
            <a:gdLst/>
            <a:ahLst/>
            <a:cxnLst/>
            <a:rect l="l" t="t" r="r" b="b"/>
            <a:pathLst>
              <a:path w="1411604">
                <a:moveTo>
                  <a:pt x="0" y="0"/>
                </a:moveTo>
                <a:lnTo>
                  <a:pt x="141122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371" y="1788668"/>
            <a:ext cx="8277859" cy="1029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3936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Cambria Math"/>
                <a:cs typeface="Cambria Math"/>
              </a:rPr>
              <a:t>Pr[data|H</a:t>
            </a:r>
            <a:r>
              <a:rPr sz="2400" spc="7" baseline="-15625" dirty="0">
                <a:latin typeface="Cambria Math"/>
                <a:cs typeface="Cambria Math"/>
              </a:rPr>
              <a:t>0</a:t>
            </a:r>
            <a:r>
              <a:rPr sz="2200" spc="5" dirty="0">
                <a:latin typeface="Cambria Math"/>
                <a:cs typeface="Cambria Math"/>
              </a:rPr>
              <a:t>]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constitutes </a:t>
            </a:r>
            <a:r>
              <a:rPr sz="2200" dirty="0">
                <a:latin typeface="Calibri"/>
                <a:cs typeface="Calibri"/>
              </a:rPr>
              <a:t>strong </a:t>
            </a:r>
            <a:r>
              <a:rPr sz="2200" spc="-5" dirty="0">
                <a:latin typeface="Calibri"/>
                <a:cs typeface="Calibri"/>
              </a:rPr>
              <a:t>evidence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favor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alternative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hypothesis?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298" y="3138614"/>
            <a:ext cx="7662545" cy="104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Bayes factor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1 – 3 is </a:t>
            </a:r>
            <a:r>
              <a:rPr sz="2200" spc="-5" dirty="0">
                <a:latin typeface="Calibri"/>
                <a:cs typeface="Calibri"/>
              </a:rPr>
              <a:t>considered “anecdotal </a:t>
            </a:r>
            <a:r>
              <a:rPr sz="2200" dirty="0">
                <a:latin typeface="Calibri"/>
                <a:cs typeface="Calibri"/>
              </a:rPr>
              <a:t>evidence” for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175" spc="-7" baseline="-7662" dirty="0">
                <a:latin typeface="Calibri"/>
                <a:cs typeface="Calibri"/>
              </a:rPr>
              <a:t>A</a:t>
            </a:r>
            <a:endParaRPr sz="2175" baseline="-7662">
              <a:latin typeface="Calibri"/>
              <a:cs typeface="Calibri"/>
            </a:endParaRPr>
          </a:p>
          <a:p>
            <a:pPr marL="38100" marR="30480" indent="-635">
              <a:lnSpc>
                <a:spcPct val="1018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Bayes factor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3 – </a:t>
            </a:r>
            <a:r>
              <a:rPr sz="2200" spc="-10" dirty="0">
                <a:latin typeface="Calibri"/>
                <a:cs typeface="Calibri"/>
              </a:rPr>
              <a:t>10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considered “substantial </a:t>
            </a:r>
            <a:r>
              <a:rPr sz="2200" spc="-10" dirty="0">
                <a:latin typeface="Calibri"/>
                <a:cs typeface="Calibri"/>
              </a:rPr>
              <a:t>evidence”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175" spc="-15" baseline="-7662" dirty="0">
                <a:latin typeface="Calibri"/>
                <a:cs typeface="Calibri"/>
              </a:rPr>
              <a:t>A 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Bayes factor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10 </a:t>
            </a:r>
            <a:r>
              <a:rPr sz="2200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30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considered “strong evidence” for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175" spc="-15" baseline="-7662" dirty="0">
                <a:latin typeface="Calibri"/>
                <a:cs typeface="Calibri"/>
              </a:rPr>
              <a:t>A</a:t>
            </a:r>
            <a:endParaRPr sz="2175" baseline="-766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4658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hypothesis</a:t>
            </a:r>
            <a:r>
              <a:rPr spc="-40" dirty="0"/>
              <a:t> </a:t>
            </a:r>
            <a:r>
              <a:rPr sz="2200" spc="-10" dirty="0"/>
              <a:t>testing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33400" y="2590800"/>
            <a:ext cx="4114800" cy="32175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Weight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evidence, </a:t>
            </a:r>
            <a:r>
              <a:rPr sz="2200" spc="-10" dirty="0">
                <a:latin typeface="Calibri"/>
                <a:cs typeface="Calibri"/>
              </a:rPr>
              <a:t>comparing 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-values from 855 </a:t>
            </a:r>
            <a:r>
              <a:rPr sz="2200" i="1" spc="-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-tests </a:t>
            </a:r>
            <a:r>
              <a:rPr sz="2200" dirty="0">
                <a:latin typeface="Calibri"/>
                <a:cs typeface="Calibri"/>
              </a:rPr>
              <a:t>in the  psychology </a:t>
            </a:r>
            <a:r>
              <a:rPr sz="2200" spc="-5" dirty="0">
                <a:latin typeface="Calibri"/>
                <a:cs typeface="Calibri"/>
              </a:rPr>
              <a:t>literature </a:t>
            </a:r>
            <a:r>
              <a:rPr sz="2200" spc="5" dirty="0">
                <a:latin typeface="Calibri"/>
                <a:cs typeface="Calibri"/>
              </a:rPr>
              <a:t>with  </a:t>
            </a:r>
            <a:r>
              <a:rPr sz="2200" spc="-5" dirty="0">
                <a:latin typeface="Calibri"/>
                <a:cs typeface="Calibri"/>
              </a:rPr>
              <a:t>corresponding Bayes </a:t>
            </a:r>
            <a:r>
              <a:rPr sz="2200" spc="-10" dirty="0">
                <a:latin typeface="Calibri"/>
                <a:cs typeface="Calibri"/>
              </a:rPr>
              <a:t>factors  </a:t>
            </a:r>
            <a:r>
              <a:rPr sz="2200" dirty="0">
                <a:latin typeface="Calibri"/>
                <a:cs typeface="Calibri"/>
              </a:rPr>
              <a:t>(Wetzels </a:t>
            </a:r>
            <a:r>
              <a:rPr sz="2200" spc="-10" dirty="0">
                <a:latin typeface="Calibri"/>
                <a:cs typeface="Calibri"/>
              </a:rPr>
              <a:t>et </a:t>
            </a:r>
            <a:r>
              <a:rPr sz="2200" spc="-5" dirty="0">
                <a:latin typeface="Calibri"/>
                <a:cs typeface="Calibri"/>
              </a:rPr>
              <a:t>al.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2011).</a:t>
            </a:r>
            <a:endParaRPr sz="2200" dirty="0">
              <a:latin typeface="Calibri"/>
              <a:cs typeface="Calibri"/>
            </a:endParaRPr>
          </a:p>
          <a:p>
            <a:pPr marL="12700" marR="133985">
              <a:lnSpc>
                <a:spcPct val="101800"/>
              </a:lnSpc>
              <a:spcBef>
                <a:spcPts val="985"/>
              </a:spcBef>
            </a:pPr>
            <a:r>
              <a:rPr sz="2200" dirty="0">
                <a:latin typeface="Calibri"/>
                <a:cs typeface="Calibri"/>
              </a:rPr>
              <a:t>Quantities </a:t>
            </a:r>
            <a:r>
              <a:rPr sz="2200" spc="-5" dirty="0">
                <a:latin typeface="Calibri"/>
                <a:cs typeface="Calibri"/>
              </a:rPr>
              <a:t>obtained from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approaches (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 from 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-test </a:t>
            </a:r>
            <a:r>
              <a:rPr sz="2200" spc="5" dirty="0">
                <a:latin typeface="Calibri"/>
                <a:cs typeface="Calibri"/>
              </a:rPr>
              <a:t>vs </a:t>
            </a:r>
            <a:r>
              <a:rPr sz="2200" spc="-5" dirty="0">
                <a:latin typeface="Calibri"/>
                <a:cs typeface="Calibri"/>
              </a:rPr>
              <a:t>Bayes factor) </a:t>
            </a:r>
            <a:r>
              <a:rPr sz="2200" spc="-10" dirty="0">
                <a:latin typeface="Calibri"/>
                <a:cs typeface="Calibri"/>
              </a:rPr>
              <a:t>are  </a:t>
            </a:r>
            <a:r>
              <a:rPr sz="2200" dirty="0">
                <a:latin typeface="Calibri"/>
                <a:cs typeface="Calibri"/>
              </a:rPr>
              <a:t>strongly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correlated.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4953000" y="1239831"/>
            <a:ext cx="4934400" cy="556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34658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Bayesian </a:t>
            </a:r>
            <a:r>
              <a:rPr sz="2400" b="1" dirty="0">
                <a:latin typeface="Calibri"/>
                <a:cs typeface="Calibri"/>
              </a:rPr>
              <a:t>hypothesis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testing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1" y="3429000"/>
            <a:ext cx="3564162" cy="10445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But notice how weak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the  criterion </a:t>
            </a:r>
            <a:r>
              <a:rPr sz="2200" i="1" dirty="0">
                <a:latin typeface="Calibri"/>
                <a:cs typeface="Calibri"/>
              </a:rPr>
              <a:t>P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0.05 by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standard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Bayes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factor.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DA25E84-8393-4E8E-8F0B-FD807D4F388B}"/>
              </a:ext>
            </a:extLst>
          </p:cNvPr>
          <p:cNvSpPr>
            <a:spLocks noChangeAspect="1"/>
          </p:cNvSpPr>
          <p:nvPr/>
        </p:nvSpPr>
        <p:spPr>
          <a:xfrm>
            <a:off x="4953000" y="1239831"/>
            <a:ext cx="4934400" cy="556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719" y="304800"/>
            <a:ext cx="323469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model</a:t>
            </a:r>
            <a:r>
              <a:rPr spc="-30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719" y="942519"/>
            <a:ext cx="9556436" cy="5286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283845">
              <a:lnSpc>
                <a:spcPct val="14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selection: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problem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deciding </a:t>
            </a:r>
            <a:r>
              <a:rPr sz="2200" dirty="0">
                <a:latin typeface="Calibri"/>
                <a:cs typeface="Calibri"/>
              </a:rPr>
              <a:t>the best </a:t>
            </a:r>
            <a:r>
              <a:rPr sz="2200" spc="-5" dirty="0">
                <a:latin typeface="Calibri"/>
                <a:cs typeface="Calibri"/>
              </a:rPr>
              <a:t>candidate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fitted </a:t>
            </a:r>
            <a:r>
              <a:rPr sz="2200" spc="-10" dirty="0">
                <a:latin typeface="Calibri"/>
                <a:cs typeface="Calibri"/>
              </a:rPr>
              <a:t>to data  </a:t>
            </a:r>
            <a:r>
              <a:rPr sz="2200" dirty="0">
                <a:latin typeface="Calibri"/>
                <a:cs typeface="Calibri"/>
              </a:rPr>
              <a:t>Requires a criterion to </a:t>
            </a:r>
            <a:r>
              <a:rPr sz="2200" spc="-5" dirty="0">
                <a:latin typeface="Calibri"/>
                <a:cs typeface="Calibri"/>
              </a:rPr>
              <a:t>compare models, and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strategy for finding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best</a:t>
            </a:r>
            <a:endParaRPr sz="2200" dirty="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1035"/>
              </a:spcBef>
            </a:pP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Bayesian approach uses </a:t>
            </a:r>
            <a:r>
              <a:rPr sz="2200" dirty="0">
                <a:latin typeface="Calibri"/>
                <a:cs typeface="Calibri"/>
              </a:rPr>
              <a:t>BIC </a:t>
            </a:r>
            <a:r>
              <a:rPr sz="2200" spc="-1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the criterion </a:t>
            </a:r>
            <a:r>
              <a:rPr sz="2200" spc="-5" dirty="0">
                <a:latin typeface="Calibri"/>
                <a:cs typeface="Calibri"/>
              </a:rPr>
              <a:t>(Bayesian Information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Criterion).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50165" marR="22225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Derived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wholly different theory, but </a:t>
            </a:r>
            <a:r>
              <a:rPr sz="2200" dirty="0">
                <a:latin typeface="Calibri"/>
                <a:cs typeface="Calibri"/>
              </a:rPr>
              <a:t>yields a </a:t>
            </a:r>
            <a:r>
              <a:rPr sz="2200" spc="-5" dirty="0">
                <a:latin typeface="Calibri"/>
                <a:cs typeface="Calibri"/>
              </a:rPr>
              <a:t>formula similar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AIC. It  </a:t>
            </a:r>
            <a:r>
              <a:rPr sz="2200" dirty="0">
                <a:latin typeface="Calibri"/>
                <a:cs typeface="Calibri"/>
              </a:rPr>
              <a:t>assumes that the </a:t>
            </a:r>
            <a:r>
              <a:rPr sz="2200" spc="-5" dirty="0">
                <a:latin typeface="Calibri"/>
                <a:cs typeface="Calibri"/>
              </a:rPr>
              <a:t>“true </a:t>
            </a:r>
            <a:r>
              <a:rPr sz="2200" dirty="0">
                <a:latin typeface="Calibri"/>
                <a:cs typeface="Calibri"/>
              </a:rPr>
              <a:t>model” is one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models </a:t>
            </a:r>
            <a:r>
              <a:rPr sz="2200" spc="-5" dirty="0">
                <a:latin typeface="Calibri"/>
                <a:cs typeface="Calibri"/>
              </a:rPr>
              <a:t>included </a:t>
            </a:r>
            <a:r>
              <a:rPr sz="2200" dirty="0">
                <a:latin typeface="Calibri"/>
                <a:cs typeface="Calibri"/>
              </a:rPr>
              <a:t>among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candidates. </a:t>
            </a:r>
            <a:r>
              <a:rPr sz="2200" b="1" spc="-1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approach has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tendency </a:t>
            </a:r>
            <a:r>
              <a:rPr sz="2200" b="1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pick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simpler </a:t>
            </a:r>
            <a:r>
              <a:rPr sz="2200" b="1" dirty="0">
                <a:latin typeface="Calibri"/>
                <a:cs typeface="Calibri"/>
              </a:rPr>
              <a:t>model than </a:t>
            </a:r>
            <a:r>
              <a:rPr sz="2200" b="1" spc="-5" dirty="0">
                <a:latin typeface="Calibri"/>
                <a:cs typeface="Calibri"/>
              </a:rPr>
              <a:t>that </a:t>
            </a:r>
            <a:r>
              <a:rPr sz="2200" b="1" spc="-10" dirty="0">
                <a:latin typeface="Calibri"/>
                <a:cs typeface="Calibri"/>
              </a:rPr>
              <a:t>from  </a:t>
            </a:r>
            <a:r>
              <a:rPr sz="2200" b="1" spc="-5" dirty="0">
                <a:latin typeface="Calibri"/>
                <a:cs typeface="Calibri"/>
              </a:rPr>
              <a:t>AIC.</a:t>
            </a:r>
            <a:endParaRPr sz="22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Calibri"/>
              <a:cs typeface="Calibri"/>
            </a:endParaRPr>
          </a:p>
          <a:p>
            <a:pPr marL="50800">
              <a:lnSpc>
                <a:spcPts val="2855"/>
              </a:lnSpc>
              <a:spcBef>
                <a:spcPts val="5"/>
              </a:spcBef>
              <a:tabLst>
                <a:tab pos="974090" algn="l"/>
              </a:tabLst>
            </a:pPr>
            <a:r>
              <a:rPr sz="2400" spc="-10" dirty="0">
                <a:latin typeface="Cambria Math"/>
                <a:cs typeface="Cambria Math"/>
              </a:rPr>
              <a:t>AIC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−2 </a:t>
            </a:r>
            <a:r>
              <a:rPr sz="2400" spc="-5" dirty="0">
                <a:latin typeface="Cambria Math"/>
                <a:cs typeface="Cambria Math"/>
              </a:rPr>
              <a:t>ln </a:t>
            </a:r>
            <a:r>
              <a:rPr sz="2400" dirty="0">
                <a:latin typeface="Cambria Math"/>
                <a:cs typeface="Cambria Math"/>
              </a:rPr>
              <a:t>𝐿</a:t>
            </a:r>
            <a:r>
              <a:rPr sz="3600" baseline="2314" dirty="0">
                <a:latin typeface="Cambria Math"/>
                <a:cs typeface="Cambria Math"/>
              </a:rPr>
              <a:t>(</a:t>
            </a:r>
            <a:r>
              <a:rPr sz="2400" dirty="0">
                <a:latin typeface="Cambria Math"/>
                <a:cs typeface="Cambria Math"/>
              </a:rPr>
              <a:t>model </a:t>
            </a:r>
            <a:r>
              <a:rPr sz="3600" baseline="2314" dirty="0">
                <a:latin typeface="Cambria Math"/>
                <a:cs typeface="Cambria Math"/>
              </a:rPr>
              <a:t>| </a:t>
            </a:r>
            <a:r>
              <a:rPr sz="2400" spc="-5" dirty="0">
                <a:latin typeface="Cambria Math"/>
                <a:cs typeface="Cambria Math"/>
              </a:rPr>
              <a:t>data)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6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2𝑘</a:t>
            </a:r>
            <a:endParaRPr sz="2400" dirty="0">
              <a:latin typeface="Cambria Math"/>
              <a:cs typeface="Cambria Math"/>
            </a:endParaRPr>
          </a:p>
          <a:p>
            <a:pPr marL="50800">
              <a:lnSpc>
                <a:spcPts val="2855"/>
              </a:lnSpc>
              <a:tabLst>
                <a:tab pos="970915" algn="l"/>
              </a:tabLst>
            </a:pPr>
            <a:r>
              <a:rPr sz="2400" spc="-10" dirty="0">
                <a:latin typeface="Cambria Math"/>
                <a:cs typeface="Cambria Math"/>
              </a:rPr>
              <a:t>BIC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−2 </a:t>
            </a:r>
            <a:r>
              <a:rPr sz="2400" spc="-5" dirty="0">
                <a:latin typeface="Cambria Math"/>
                <a:cs typeface="Cambria Math"/>
              </a:rPr>
              <a:t>ln </a:t>
            </a:r>
            <a:r>
              <a:rPr sz="2400" spc="5" dirty="0">
                <a:latin typeface="Cambria Math"/>
                <a:cs typeface="Cambria Math"/>
              </a:rPr>
              <a:t>𝐿</a:t>
            </a:r>
            <a:r>
              <a:rPr sz="3600" spc="7" baseline="2314" dirty="0">
                <a:latin typeface="Cambria Math"/>
                <a:cs typeface="Cambria Math"/>
              </a:rPr>
              <a:t>(</a:t>
            </a:r>
            <a:r>
              <a:rPr sz="2400" spc="5" dirty="0">
                <a:latin typeface="Cambria Math"/>
                <a:cs typeface="Cambria Math"/>
              </a:rPr>
              <a:t>model </a:t>
            </a:r>
            <a:r>
              <a:rPr sz="3600" baseline="2314" dirty="0">
                <a:latin typeface="Cambria Math"/>
                <a:cs typeface="Cambria Math"/>
              </a:rPr>
              <a:t>| </a:t>
            </a:r>
            <a:r>
              <a:rPr sz="2400" spc="-5" dirty="0">
                <a:latin typeface="Cambria Math"/>
                <a:cs typeface="Cambria Math"/>
              </a:rPr>
              <a:t>data) </a:t>
            </a:r>
            <a:r>
              <a:rPr sz="2400" dirty="0">
                <a:latin typeface="Cambria Math"/>
                <a:cs typeface="Cambria Math"/>
              </a:rPr>
              <a:t>+ 𝑘</a:t>
            </a:r>
            <a:r>
              <a:rPr sz="2400" spc="-33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log(𝑛)</a:t>
            </a:r>
            <a:endParaRPr sz="24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200" b="1" i="1" dirty="0">
                <a:latin typeface="Calibri"/>
                <a:cs typeface="Calibri"/>
              </a:rPr>
              <a:t>k </a:t>
            </a:r>
            <a:r>
              <a:rPr sz="2200" b="1" dirty="0">
                <a:latin typeface="Calibri"/>
                <a:cs typeface="Calibri"/>
              </a:rPr>
              <a:t>is </a:t>
            </a:r>
            <a:r>
              <a:rPr sz="2200" b="1" spc="-1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number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spc="-5" dirty="0">
                <a:latin typeface="Calibri"/>
                <a:cs typeface="Calibri"/>
              </a:rPr>
              <a:t>parameters </a:t>
            </a:r>
            <a:r>
              <a:rPr sz="2200" b="1" dirty="0">
                <a:latin typeface="Calibri"/>
                <a:cs typeface="Calibri"/>
              </a:rPr>
              <a:t>estimated in the model </a:t>
            </a:r>
            <a:r>
              <a:rPr sz="2200" b="1" spc="-5" dirty="0">
                <a:latin typeface="Calibri"/>
                <a:cs typeface="Calibri"/>
              </a:rPr>
              <a:t>(including </a:t>
            </a:r>
            <a:r>
              <a:rPr sz="2200" b="1" dirty="0">
                <a:latin typeface="Calibri"/>
                <a:cs typeface="Calibri"/>
              </a:rPr>
              <a:t>intercept </a:t>
            </a:r>
            <a:r>
              <a:rPr sz="2200" b="1" spc="-5" dirty="0">
                <a:latin typeface="Calibri"/>
                <a:cs typeface="Calibri"/>
              </a:rPr>
              <a:t>and </a:t>
            </a:r>
            <a:r>
              <a:rPr sz="3450" b="1" i="1" spc="-15" baseline="2415" dirty="0">
                <a:latin typeface="Symbol"/>
                <a:cs typeface="Symbol"/>
              </a:rPr>
              <a:t></a:t>
            </a:r>
            <a:r>
              <a:rPr sz="1950" b="1" spc="67" baseline="47008" dirty="0">
                <a:latin typeface="Times New Roman"/>
                <a:cs typeface="Times New Roman"/>
              </a:rPr>
              <a:t>2</a:t>
            </a:r>
            <a:r>
              <a:rPr sz="2200" b="1" spc="45" dirty="0">
                <a:latin typeface="Calibri"/>
                <a:cs typeface="Calibri"/>
              </a:rPr>
              <a:t>),</a:t>
            </a:r>
            <a:r>
              <a:rPr lang="en-US" sz="2200" b="1" spc="4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n </a:t>
            </a:r>
            <a:r>
              <a:rPr sz="2200" b="1" dirty="0">
                <a:latin typeface="Calibri"/>
                <a:cs typeface="Calibri"/>
              </a:rPr>
              <a:t>is the </a:t>
            </a:r>
            <a:r>
              <a:rPr sz="2200" b="1" spc="-5" dirty="0">
                <a:latin typeface="Calibri"/>
                <a:cs typeface="Calibri"/>
              </a:rPr>
              <a:t>sample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size.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44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5" dirty="0"/>
              <a:t>is</a:t>
            </a:r>
            <a:r>
              <a:rPr spc="-60" dirty="0"/>
              <a:t> </a:t>
            </a:r>
            <a:r>
              <a:rPr spc="-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2057400"/>
            <a:ext cx="9398000" cy="3772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A way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quantifying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uncertainty.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Mathematical </a:t>
            </a:r>
            <a:r>
              <a:rPr sz="2200" spc="-10" dirty="0">
                <a:latin typeface="Calibri"/>
                <a:cs typeface="Calibri"/>
              </a:rPr>
              <a:t>theory </a:t>
            </a:r>
            <a:r>
              <a:rPr sz="2200" spc="-5" dirty="0">
                <a:latin typeface="Calibri"/>
                <a:cs typeface="Calibri"/>
              </a:rPr>
              <a:t>originally developed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outcomes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games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chance.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Definition of probability (frequentist)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event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proportion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times 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event would occur if 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repeated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random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trial</a:t>
            </a:r>
            <a:r>
              <a:rPr sz="2200" dirty="0">
                <a:latin typeface="Calibri"/>
                <a:cs typeface="Calibri"/>
              </a:rPr>
              <a:t> over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over </a:t>
            </a:r>
            <a:r>
              <a:rPr sz="2200" spc="-5" dirty="0">
                <a:latin typeface="Calibri"/>
                <a:cs typeface="Calibri"/>
              </a:rPr>
              <a:t>again under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conditions.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32004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i="1" spc="-5" dirty="0">
                <a:latin typeface="Calibri"/>
                <a:cs typeface="Calibri"/>
              </a:rPr>
              <a:t>probability distribution </a:t>
            </a:r>
            <a:r>
              <a:rPr sz="2200" dirty="0">
                <a:latin typeface="Calibri"/>
                <a:cs typeface="Calibri"/>
              </a:rPr>
              <a:t>is a </a:t>
            </a:r>
            <a:r>
              <a:rPr sz="2200" spc="-5" dirty="0">
                <a:latin typeface="Calibri"/>
                <a:cs typeface="Calibri"/>
              </a:rPr>
              <a:t>list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all mutually exclusive </a:t>
            </a:r>
            <a:r>
              <a:rPr sz="2200" dirty="0">
                <a:latin typeface="Calibri"/>
                <a:cs typeface="Calibri"/>
              </a:rPr>
              <a:t>outcomes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random  trial and </a:t>
            </a:r>
            <a:r>
              <a:rPr sz="2200" dirty="0">
                <a:latin typeface="Calibri"/>
                <a:cs typeface="Calibri"/>
              </a:rPr>
              <a:t>their </a:t>
            </a:r>
            <a:r>
              <a:rPr sz="2200" spc="-5" dirty="0">
                <a:latin typeface="Calibri"/>
                <a:cs typeface="Calibri"/>
              </a:rPr>
              <a:t>probabilities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occurrence.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86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data</a:t>
            </a:r>
            <a:r>
              <a:rPr spc="-3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512" y="1992572"/>
            <a:ext cx="9375775" cy="501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algn="ctr">
              <a:spcBef>
                <a:spcPts val="105"/>
              </a:spcBef>
            </a:pPr>
            <a:r>
              <a:rPr sz="2800" i="1" spc="-170" dirty="0">
                <a:solidFill>
                  <a:srgbClr val="444444"/>
                </a:solidFill>
                <a:latin typeface="Calibri"/>
                <a:cs typeface="Calibri"/>
              </a:rPr>
              <a:t>Stan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1550"/>
              </a:spcBef>
            </a:pPr>
            <a:r>
              <a:rPr sz="1600" b="1" spc="-10" dirty="0">
                <a:latin typeface="Arial"/>
                <a:cs typeface="Arial"/>
              </a:rPr>
              <a:t>About </a:t>
            </a:r>
            <a:r>
              <a:rPr sz="1600" b="1" spc="-5" dirty="0">
                <a:latin typeface="Arial"/>
                <a:cs typeface="Arial"/>
              </a:rPr>
              <a:t>Stan</a:t>
            </a:r>
            <a:endParaRPr sz="1600" dirty="0">
              <a:latin typeface="Arial"/>
              <a:cs typeface="Arial"/>
            </a:endParaRPr>
          </a:p>
          <a:p>
            <a:pPr marL="12700" marR="5080">
              <a:spcBef>
                <a:spcPts val="890"/>
              </a:spcBef>
            </a:pPr>
            <a:r>
              <a:rPr sz="1600" spc="-5" dirty="0">
                <a:latin typeface="Arial"/>
                <a:cs typeface="Arial"/>
              </a:rPr>
              <a:t>Stan is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state-of-the-art platform </a:t>
            </a:r>
            <a:r>
              <a:rPr sz="1600" spc="-1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statistical modeling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high-performance statistical computation. Thousands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users </a:t>
            </a:r>
            <a:r>
              <a:rPr sz="1600" dirty="0">
                <a:latin typeface="Arial"/>
                <a:cs typeface="Arial"/>
              </a:rPr>
              <a:t>rely </a:t>
            </a:r>
            <a:r>
              <a:rPr sz="1600" spc="-10" dirty="0">
                <a:latin typeface="Arial"/>
                <a:cs typeface="Arial"/>
              </a:rPr>
              <a:t>on </a:t>
            </a:r>
            <a:r>
              <a:rPr sz="1600" spc="-5" dirty="0">
                <a:latin typeface="Arial"/>
                <a:cs typeface="Arial"/>
              </a:rPr>
              <a:t>Stan </a:t>
            </a:r>
            <a:r>
              <a:rPr sz="1600" spc="-10" dirty="0">
                <a:latin typeface="Arial"/>
                <a:cs typeface="Arial"/>
              </a:rPr>
              <a:t>for  </a:t>
            </a:r>
            <a:r>
              <a:rPr sz="1600" spc="-5" dirty="0">
                <a:latin typeface="Arial"/>
                <a:cs typeface="Arial"/>
              </a:rPr>
              <a:t>statistical modeling, </a:t>
            </a:r>
            <a:r>
              <a:rPr sz="1600" spc="-10" dirty="0">
                <a:latin typeface="Arial"/>
                <a:cs typeface="Arial"/>
              </a:rPr>
              <a:t>data </a:t>
            </a:r>
            <a:r>
              <a:rPr sz="1600" spc="-5" dirty="0">
                <a:latin typeface="Arial"/>
                <a:cs typeface="Arial"/>
              </a:rPr>
              <a:t>analysis,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prediction in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social, biological,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physical sciences, engineering,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business.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1035"/>
              </a:spcBef>
            </a:pPr>
            <a:r>
              <a:rPr sz="1600" dirty="0">
                <a:latin typeface="Arial"/>
                <a:cs typeface="Arial"/>
              </a:rPr>
              <a:t>Users </a:t>
            </a:r>
            <a:r>
              <a:rPr sz="1600" spc="-5" dirty="0">
                <a:latin typeface="Arial"/>
                <a:cs typeface="Arial"/>
              </a:rPr>
              <a:t>specify log density functions in </a:t>
            </a:r>
            <a:r>
              <a:rPr sz="1600" spc="-10" dirty="0">
                <a:latin typeface="Arial"/>
                <a:cs typeface="Arial"/>
              </a:rPr>
              <a:t>Stan’s </a:t>
            </a:r>
            <a:r>
              <a:rPr sz="1600" spc="-5" dirty="0">
                <a:latin typeface="Arial"/>
                <a:cs typeface="Arial"/>
              </a:rPr>
              <a:t>probabilistic programming language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get:</a:t>
            </a:r>
          </a:p>
          <a:p>
            <a:pPr marL="469900" indent="-228600">
              <a:spcBef>
                <a:spcPts val="105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full Bayesian statistical </a:t>
            </a:r>
            <a:r>
              <a:rPr sz="1600" spc="-10" dirty="0">
                <a:latin typeface="Arial"/>
                <a:cs typeface="Arial"/>
              </a:rPr>
              <a:t>inference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MCMC </a:t>
            </a:r>
            <a:r>
              <a:rPr sz="1600" spc="-5" dirty="0">
                <a:latin typeface="Arial"/>
                <a:cs typeface="Arial"/>
              </a:rPr>
              <a:t>sampling (NUTS,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HMC)</a:t>
            </a:r>
            <a:endParaRPr sz="1600" dirty="0">
              <a:latin typeface="Arial"/>
              <a:cs typeface="Arial"/>
            </a:endParaRPr>
          </a:p>
          <a:p>
            <a:pPr marL="469900" indent="-228600"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approximate Bayesian inference with variational inference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(ADVI)</a:t>
            </a:r>
            <a:endParaRPr sz="1600" dirty="0">
              <a:latin typeface="Arial"/>
              <a:cs typeface="Arial"/>
            </a:endParaRPr>
          </a:p>
          <a:p>
            <a:pPr marL="469900" indent="-228600"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penalized maximum likelihood estimation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optimization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(L-BFGS)</a:t>
            </a:r>
            <a:endParaRPr sz="1600" dirty="0">
              <a:latin typeface="Arial"/>
              <a:cs typeface="Arial"/>
            </a:endParaRPr>
          </a:p>
          <a:p>
            <a:pPr marL="12700"/>
            <a:r>
              <a:rPr sz="1600" spc="-5" dirty="0">
                <a:latin typeface="Arial"/>
                <a:cs typeface="Arial"/>
              </a:rPr>
              <a:t>Stan’s </a:t>
            </a:r>
            <a:r>
              <a:rPr sz="1600" dirty="0">
                <a:latin typeface="Arial"/>
                <a:cs typeface="Arial"/>
              </a:rPr>
              <a:t>math </a:t>
            </a:r>
            <a:r>
              <a:rPr sz="1600" spc="-5" dirty="0">
                <a:latin typeface="Arial"/>
                <a:cs typeface="Arial"/>
              </a:rPr>
              <a:t>library provides differentiable probability functions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linear algebra (C++ autodiff). Additional 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-5" dirty="0">
                <a:latin typeface="Arial"/>
                <a:cs typeface="Arial"/>
              </a:rPr>
              <a:t>packages </a:t>
            </a:r>
            <a:r>
              <a:rPr sz="1600" dirty="0">
                <a:latin typeface="Arial"/>
                <a:cs typeface="Arial"/>
              </a:rPr>
              <a:t>provide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expression-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170"/>
              </a:spcBef>
            </a:pPr>
            <a:r>
              <a:rPr sz="1600" dirty="0">
                <a:latin typeface="Arial"/>
                <a:cs typeface="Arial"/>
              </a:rPr>
              <a:t>based </a:t>
            </a:r>
            <a:r>
              <a:rPr sz="1600" spc="-5" dirty="0">
                <a:latin typeface="Arial"/>
                <a:cs typeface="Arial"/>
              </a:rPr>
              <a:t>linear modeling, posterior visualization,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leave-one-out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cross-validation.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600" dirty="0">
              <a:latin typeface="Arial"/>
              <a:cs typeface="Arial"/>
            </a:endParaRPr>
          </a:p>
          <a:p>
            <a:pPr marL="12700"/>
            <a:r>
              <a:rPr sz="1600" b="1" spc="-5" dirty="0">
                <a:latin typeface="Arial"/>
                <a:cs typeface="Arial"/>
              </a:rPr>
              <a:t>Get </a:t>
            </a:r>
            <a:r>
              <a:rPr sz="1600" b="1" spc="-10" dirty="0">
                <a:latin typeface="Arial"/>
                <a:cs typeface="Arial"/>
              </a:rPr>
              <a:t>Started</a:t>
            </a:r>
            <a:endParaRPr sz="1600" dirty="0">
              <a:latin typeface="Arial"/>
              <a:cs typeface="Arial"/>
            </a:endParaRPr>
          </a:p>
          <a:p>
            <a:pPr marL="12700" marR="958850"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Stan interfaces with </a:t>
            </a:r>
            <a:r>
              <a:rPr sz="1600" dirty="0">
                <a:latin typeface="Arial"/>
                <a:cs typeface="Arial"/>
              </a:rPr>
              <a:t>the most </a:t>
            </a:r>
            <a:r>
              <a:rPr sz="1600" spc="-5" dirty="0">
                <a:latin typeface="Arial"/>
                <a:cs typeface="Arial"/>
              </a:rPr>
              <a:t>popular </a:t>
            </a:r>
            <a:r>
              <a:rPr sz="1600" dirty="0">
                <a:latin typeface="Arial"/>
                <a:cs typeface="Arial"/>
              </a:rPr>
              <a:t>data </a:t>
            </a:r>
            <a:r>
              <a:rPr sz="1600" spc="-5" dirty="0">
                <a:latin typeface="Arial"/>
                <a:cs typeface="Arial"/>
              </a:rPr>
              <a:t>analysis languages </a:t>
            </a:r>
            <a:r>
              <a:rPr sz="1600" dirty="0">
                <a:latin typeface="Arial"/>
                <a:cs typeface="Arial"/>
              </a:rPr>
              <a:t>(R, </a:t>
            </a:r>
            <a:r>
              <a:rPr sz="1600" spc="-5" dirty="0">
                <a:latin typeface="Arial"/>
                <a:cs typeface="Arial"/>
              </a:rPr>
              <a:t>Python, shell, </a:t>
            </a:r>
            <a:r>
              <a:rPr sz="1600" spc="-10" dirty="0">
                <a:latin typeface="Arial"/>
                <a:cs typeface="Arial"/>
              </a:rPr>
              <a:t>MATLAB, </a:t>
            </a:r>
            <a:r>
              <a:rPr sz="1600" spc="-5" dirty="0">
                <a:latin typeface="Arial"/>
                <a:cs typeface="Arial"/>
              </a:rPr>
              <a:t>Julia, Stata)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runs </a:t>
            </a:r>
            <a:r>
              <a:rPr sz="1600" dirty="0">
                <a:latin typeface="Arial"/>
                <a:cs typeface="Arial"/>
              </a:rPr>
              <a:t>on </a:t>
            </a:r>
            <a:r>
              <a:rPr sz="1600" spc="-5" dirty="0">
                <a:latin typeface="Arial"/>
                <a:cs typeface="Arial"/>
              </a:rPr>
              <a:t>all </a:t>
            </a:r>
            <a:r>
              <a:rPr sz="1600" dirty="0">
                <a:latin typeface="Arial"/>
                <a:cs typeface="Arial"/>
              </a:rPr>
              <a:t>major platforms (Linux, Mac, </a:t>
            </a:r>
            <a:r>
              <a:rPr sz="1600" spc="-5" dirty="0">
                <a:latin typeface="Arial"/>
                <a:cs typeface="Arial"/>
              </a:rPr>
              <a:t>Windows).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get </a:t>
            </a:r>
            <a:r>
              <a:rPr sz="1600" spc="-5" dirty="0">
                <a:latin typeface="Arial"/>
                <a:cs typeface="Arial"/>
              </a:rPr>
              <a:t>started using Stan begin with </a:t>
            </a:r>
            <a:r>
              <a:rPr sz="1600" spc="-10" dirty="0"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en-US" sz="160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r>
              <a:rPr sz="160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sz="160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Guide</a:t>
            </a:r>
            <a:r>
              <a:rPr sz="16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endParaRPr sz="16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203043"/>
            <a:ext cx="1777364" cy="177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817F7-B20C-4916-B0D4-D4976988A140}"/>
              </a:ext>
            </a:extLst>
          </p:cNvPr>
          <p:cNvSpPr txBox="1"/>
          <p:nvPr/>
        </p:nvSpPr>
        <p:spPr>
          <a:xfrm>
            <a:off x="7772400" y="838200"/>
            <a:ext cx="1991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options:</a:t>
            </a:r>
          </a:p>
          <a:p>
            <a:endParaRPr lang="en-US" dirty="0"/>
          </a:p>
          <a:p>
            <a:r>
              <a:rPr lang="en-US" b="1" dirty="0"/>
              <a:t>JAGS (good with R)</a:t>
            </a:r>
          </a:p>
          <a:p>
            <a:r>
              <a:rPr lang="en-US" b="1" dirty="0"/>
              <a:t>BUGS</a:t>
            </a:r>
          </a:p>
          <a:p>
            <a:r>
              <a:rPr lang="en-US" b="1" dirty="0" err="1"/>
              <a:t>WinBUGS</a:t>
            </a:r>
            <a:endParaRPr lang="en-GB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123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spc="5" dirty="0"/>
              <a:t>u</a:t>
            </a:r>
            <a:r>
              <a:rPr spc="-10" dirty="0"/>
              <a:t>mm</a:t>
            </a:r>
            <a:r>
              <a:rPr spc="-15" dirty="0"/>
              <a:t>a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274" y="1287150"/>
            <a:ext cx="8981440" cy="447148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200" b="1" dirty="0">
                <a:latin typeface="Calibri"/>
                <a:cs typeface="Calibri"/>
              </a:rPr>
              <a:t>Bayesian </a:t>
            </a:r>
            <a:r>
              <a:rPr sz="2200" b="1" spc="-5" dirty="0">
                <a:latin typeface="Calibri"/>
                <a:cs typeface="Calibri"/>
              </a:rPr>
              <a:t>probability </a:t>
            </a:r>
            <a:r>
              <a:rPr sz="2200" b="1" dirty="0">
                <a:latin typeface="Calibri"/>
                <a:cs typeface="Calibri"/>
              </a:rPr>
              <a:t>is a </a:t>
            </a:r>
            <a:r>
              <a:rPr sz="2200" b="1" spc="-5" dirty="0">
                <a:latin typeface="Calibri"/>
                <a:cs typeface="Calibri"/>
              </a:rPr>
              <a:t>different concept </a:t>
            </a:r>
            <a:r>
              <a:rPr sz="2200" b="1" dirty="0">
                <a:latin typeface="Calibri"/>
                <a:cs typeface="Calibri"/>
              </a:rPr>
              <a:t>than </a:t>
            </a:r>
            <a:r>
              <a:rPr sz="2200" b="1" spc="-5" dirty="0">
                <a:latin typeface="Calibri"/>
                <a:cs typeface="Calibri"/>
              </a:rPr>
              <a:t>frequentist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probability</a:t>
            </a:r>
            <a:endParaRPr sz="2200" b="1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8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2570" algn="l"/>
              </a:tabLst>
            </a:pPr>
            <a:r>
              <a:rPr sz="2200" b="1" dirty="0">
                <a:latin typeface="Calibri"/>
                <a:cs typeface="Calibri"/>
              </a:rPr>
              <a:t>Bayes’ </a:t>
            </a:r>
            <a:r>
              <a:rPr sz="2200" b="1" spc="-5" dirty="0">
                <a:latin typeface="Calibri"/>
                <a:cs typeface="Calibri"/>
              </a:rPr>
              <a:t>Theorem </a:t>
            </a:r>
            <a:r>
              <a:rPr sz="2200" b="1" dirty="0">
                <a:latin typeface="Calibri"/>
                <a:cs typeface="Calibri"/>
              </a:rPr>
              <a:t>can </a:t>
            </a:r>
            <a:r>
              <a:rPr sz="2200" b="1" spc="-5" dirty="0">
                <a:latin typeface="Calibri"/>
                <a:cs typeface="Calibri"/>
              </a:rPr>
              <a:t>be </a:t>
            </a:r>
            <a:r>
              <a:rPr sz="2200" b="1" spc="-10" dirty="0">
                <a:latin typeface="Calibri"/>
                <a:cs typeface="Calibri"/>
              </a:rPr>
              <a:t>used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estimate and test hypotheses </a:t>
            </a: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spc="-5" dirty="0">
                <a:latin typeface="Calibri"/>
                <a:cs typeface="Calibri"/>
              </a:rPr>
              <a:t>posterior  probability</a:t>
            </a:r>
            <a:endParaRPr sz="2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24257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approach incorporates </a:t>
            </a:r>
            <a:r>
              <a:rPr sz="2200" dirty="0">
                <a:latin typeface="Calibri"/>
                <a:cs typeface="Calibri"/>
              </a:rPr>
              <a:t>(requires) </a:t>
            </a:r>
            <a:r>
              <a:rPr sz="2200" b="1" dirty="0">
                <a:latin typeface="Calibri"/>
                <a:cs typeface="Calibri"/>
              </a:rPr>
              <a:t>prior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probability</a:t>
            </a:r>
            <a:endParaRPr sz="22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" panose="020B0604020202020204" pitchFamily="34" charset="0"/>
              <a:buChar char="•"/>
              <a:tabLst>
                <a:tab pos="24257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influence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prior </a:t>
            </a:r>
            <a:r>
              <a:rPr sz="2200" spc="-5" dirty="0">
                <a:latin typeface="Calibri"/>
                <a:cs typeface="Calibri"/>
              </a:rPr>
              <a:t>probability declines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b="1" dirty="0">
                <a:latin typeface="Calibri"/>
                <a:cs typeface="Calibri"/>
              </a:rPr>
              <a:t>more</a:t>
            </a:r>
            <a:r>
              <a:rPr sz="2200" b="1" spc="-8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data</a:t>
            </a:r>
            <a:endParaRPr sz="2200" b="1" dirty="0">
              <a:latin typeface="Calibri"/>
              <a:cs typeface="Calibri"/>
            </a:endParaRPr>
          </a:p>
          <a:p>
            <a:pPr marL="356235" marR="322580" indent="-342900">
              <a:lnSpc>
                <a:spcPct val="1018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3204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interpretation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interval estimates (</a:t>
            </a:r>
            <a:r>
              <a:rPr sz="2200" b="1" spc="-5" dirty="0">
                <a:latin typeface="Calibri"/>
                <a:cs typeface="Calibri"/>
              </a:rPr>
              <a:t>credible interval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b="1" spc="-5" dirty="0">
                <a:latin typeface="Calibri"/>
                <a:cs typeface="Calibri"/>
              </a:rPr>
              <a:t>differs</a:t>
            </a:r>
            <a:r>
              <a:rPr sz="2200" spc="-5" dirty="0">
                <a:latin typeface="Calibri"/>
                <a:cs typeface="Calibri"/>
              </a:rPr>
              <a:t> from the  </a:t>
            </a:r>
            <a:r>
              <a:rPr sz="2200" dirty="0">
                <a:latin typeface="Calibri"/>
                <a:cs typeface="Calibri"/>
              </a:rPr>
              <a:t>frequentist </a:t>
            </a:r>
            <a:r>
              <a:rPr sz="2200" spc="-5" dirty="0">
                <a:latin typeface="Calibri"/>
                <a:cs typeface="Calibri"/>
              </a:rPr>
              <a:t>definition (</a:t>
            </a:r>
            <a:r>
              <a:rPr sz="2200" b="1" spc="-5" dirty="0">
                <a:latin typeface="Calibri"/>
                <a:cs typeface="Calibri"/>
              </a:rPr>
              <a:t>confidence interval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356235" marR="116205" indent="-342900">
              <a:lnSpc>
                <a:spcPct val="101800"/>
              </a:lnSpc>
              <a:spcBef>
                <a:spcPts val="1130"/>
              </a:spcBef>
              <a:buFont typeface="Arial" panose="020B0604020202020204" pitchFamily="34" charset="0"/>
              <a:buChar char="•"/>
              <a:tabLst>
                <a:tab pos="243204" algn="l"/>
              </a:tabLst>
            </a:pPr>
            <a:r>
              <a:rPr sz="2200" dirty="0">
                <a:latin typeface="Calibri"/>
                <a:cs typeface="Calibri"/>
              </a:rPr>
              <a:t>Bayesian hypothesis </a:t>
            </a:r>
            <a:r>
              <a:rPr sz="2200" spc="-5" dirty="0">
                <a:latin typeface="Calibri"/>
                <a:cs typeface="Calibri"/>
              </a:rPr>
              <a:t>testing using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Bayes factor suggests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b="1" spc="-10" dirty="0">
                <a:latin typeface="Calibri"/>
                <a:cs typeface="Calibri"/>
              </a:rPr>
              <a:t>we </a:t>
            </a:r>
            <a:r>
              <a:rPr sz="2200" b="1" spc="-5" dirty="0">
                <a:latin typeface="Calibri"/>
                <a:cs typeface="Calibri"/>
              </a:rPr>
              <a:t>need </a:t>
            </a:r>
            <a:r>
              <a:rPr sz="2200" b="1" spc="-10" dirty="0">
                <a:latin typeface="Calibri"/>
                <a:cs typeface="Calibri"/>
              </a:rPr>
              <a:t>to  </a:t>
            </a:r>
            <a:r>
              <a:rPr sz="2200" b="1" dirty="0">
                <a:latin typeface="Calibri"/>
                <a:cs typeface="Calibri"/>
              </a:rPr>
              <a:t>raise our </a:t>
            </a:r>
            <a:r>
              <a:rPr sz="2200" b="1" spc="-5" dirty="0">
                <a:latin typeface="Calibri"/>
                <a:cs typeface="Calibri"/>
              </a:rPr>
              <a:t>standards </a:t>
            </a:r>
            <a:r>
              <a:rPr sz="2200" b="1" spc="5" dirty="0">
                <a:latin typeface="Calibri"/>
                <a:cs typeface="Calibri"/>
              </a:rPr>
              <a:t>of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evidence</a:t>
            </a:r>
            <a:endParaRPr sz="2200" b="1" dirty="0">
              <a:latin typeface="Calibri"/>
              <a:cs typeface="Calibri"/>
            </a:endParaRPr>
          </a:p>
          <a:p>
            <a:pPr marL="356235" indent="-3429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243204" algn="l"/>
              </a:tabLst>
            </a:pPr>
            <a:r>
              <a:rPr sz="2200" b="1" dirty="0">
                <a:latin typeface="Calibri"/>
                <a:cs typeface="Calibri"/>
              </a:rPr>
              <a:t>Bayesian ideas </a:t>
            </a:r>
            <a:r>
              <a:rPr sz="2200" b="1" spc="-10" dirty="0">
                <a:latin typeface="Calibri"/>
                <a:cs typeface="Calibri"/>
              </a:rPr>
              <a:t>are becoming </a:t>
            </a:r>
            <a:r>
              <a:rPr sz="2200" b="1" dirty="0">
                <a:latin typeface="Calibri"/>
                <a:cs typeface="Calibri"/>
              </a:rPr>
              <a:t>used more in </a:t>
            </a:r>
            <a:r>
              <a:rPr sz="2200" b="1" spc="-5" dirty="0">
                <a:latin typeface="Calibri"/>
                <a:cs typeface="Calibri"/>
              </a:rPr>
              <a:t>ecology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evolution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544166"/>
            <a:ext cx="304800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b="1" spc="-5" dirty="0">
                <a:latin typeface="Calibri"/>
                <a:cs typeface="Calibri"/>
              </a:rPr>
              <a:t>Suggested reading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678B4-244E-480B-B770-48934E1A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8857"/>
            <a:ext cx="4953000" cy="1603458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1647FD8-FE02-4A39-967C-656396AC1AE7}"/>
              </a:ext>
            </a:extLst>
          </p:cNvPr>
          <p:cNvSpPr>
            <a:spLocks noChangeAspect="1"/>
          </p:cNvSpPr>
          <p:nvPr/>
        </p:nvSpPr>
        <p:spPr>
          <a:xfrm>
            <a:off x="2514600" y="3212024"/>
            <a:ext cx="5565140" cy="1802961"/>
          </a:xfrm>
          <a:prstGeom prst="rect">
            <a:avLst/>
          </a:prstGeom>
          <a:blipFill>
            <a:blip r:embed="rId3" cstate="print"/>
            <a:stretch>
              <a:fillRect t="-26859" r="-26252" b="-831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A59C8-3602-41AD-88E2-6072C633D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608" y="1408708"/>
            <a:ext cx="5448565" cy="1274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44A6CE-7295-4327-801F-D50652796143}"/>
              </a:ext>
            </a:extLst>
          </p:cNvPr>
          <p:cNvSpPr txBox="1"/>
          <p:nvPr/>
        </p:nvSpPr>
        <p:spPr>
          <a:xfrm>
            <a:off x="1265608" y="5394695"/>
            <a:ext cx="838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sz="1200" dirty="0" err="1">
                <a:effectLst/>
              </a:rPr>
              <a:t>Dochtermann</a:t>
            </a:r>
            <a:r>
              <a:rPr lang="en-GB" sz="1200" dirty="0">
                <a:effectLst/>
              </a:rPr>
              <a:t>, N.A., Jenkins, S.H., 2011. Developing multiple hypotheses in </a:t>
            </a:r>
            <a:r>
              <a:rPr lang="en-GB" sz="1200" dirty="0" err="1">
                <a:effectLst/>
              </a:rPr>
              <a:t>behavioral</a:t>
            </a:r>
            <a:r>
              <a:rPr lang="en-GB" sz="1200" dirty="0">
                <a:effectLst/>
              </a:rPr>
              <a:t> ecology. </a:t>
            </a:r>
            <a:r>
              <a:rPr lang="en-GB" sz="1200" dirty="0" err="1">
                <a:effectLst/>
              </a:rPr>
              <a:t>Behavioral</a:t>
            </a:r>
            <a:r>
              <a:rPr lang="en-GB" sz="1200" dirty="0">
                <a:effectLst/>
              </a:rPr>
              <a:t> Ecology and </a:t>
            </a:r>
            <a:r>
              <a:rPr lang="en-GB" sz="1200" dirty="0" err="1">
                <a:effectLst/>
              </a:rPr>
              <a:t>Sociobiology</a:t>
            </a:r>
            <a:r>
              <a:rPr lang="en-GB" sz="1200" dirty="0">
                <a:effectLst/>
              </a:rPr>
              <a:t> 65, 37–45.</a:t>
            </a:r>
          </a:p>
          <a:p>
            <a:pPr marL="457200" indent="-457200"/>
            <a:r>
              <a:rPr lang="en-GB" sz="1200" dirty="0">
                <a:effectLst/>
              </a:rPr>
              <a:t>Hooten, M.B., Hobbs, N.T., 2015. A guide to Bayesian model selection for ecologists. Ecological Monographs 85, 3–28. </a:t>
            </a:r>
            <a:r>
              <a:rPr lang="en-GB" sz="1200" dirty="0">
                <a:effectLst/>
                <a:hlinkClick r:id="rId5"/>
              </a:rPr>
              <a:t>https://doi.org/10.1890/14-0661.1</a:t>
            </a:r>
            <a:endParaRPr lang="en-GB" sz="1200" dirty="0">
              <a:effectLst/>
            </a:endParaRPr>
          </a:p>
          <a:p>
            <a:pPr marL="457200" indent="-457200"/>
            <a:r>
              <a:rPr lang="en-GB" sz="1200" dirty="0">
                <a:effectLst/>
              </a:rPr>
              <a:t>Johnson, V.E., 2013. Revised standards for statistical evidence. Proc Natl </a:t>
            </a:r>
            <a:r>
              <a:rPr lang="en-GB" sz="1200" dirty="0" err="1">
                <a:effectLst/>
              </a:rPr>
              <a:t>Acad</a:t>
            </a:r>
            <a:r>
              <a:rPr lang="en-GB" sz="1200" dirty="0">
                <a:effectLst/>
              </a:rPr>
              <a:t> Sci U S A 110, 19313–19317. </a:t>
            </a:r>
            <a:r>
              <a:rPr lang="en-GB" sz="1200" dirty="0">
                <a:effectLst/>
                <a:hlinkClick r:id="rId6"/>
              </a:rPr>
              <a:t>https://doi.org/10.1073/pnas.1313476110</a:t>
            </a:r>
            <a:endParaRPr lang="en-GB" sz="1200" dirty="0">
              <a:effectLst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5607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Should </a:t>
            </a:r>
            <a:r>
              <a:rPr spc="5" dirty="0"/>
              <a:t>we </a:t>
            </a:r>
            <a:r>
              <a:rPr dirty="0"/>
              <a:t>re-think </a:t>
            </a:r>
            <a:r>
              <a:rPr spc="-5" dirty="0"/>
              <a:t>conventional</a:t>
            </a:r>
            <a:r>
              <a:rPr spc="-60" dirty="0"/>
              <a:t> </a:t>
            </a:r>
            <a:r>
              <a:rPr spc="-5" dirty="0"/>
              <a:t>standards?</a:t>
            </a:r>
          </a:p>
        </p:txBody>
      </p:sp>
      <p:sp>
        <p:nvSpPr>
          <p:cNvPr id="3" name="object 3"/>
          <p:cNvSpPr/>
          <p:nvPr/>
        </p:nvSpPr>
        <p:spPr>
          <a:xfrm>
            <a:off x="452120" y="2133599"/>
            <a:ext cx="8234680" cy="2667001"/>
          </a:xfrm>
          <a:prstGeom prst="rect">
            <a:avLst/>
          </a:prstGeom>
          <a:blipFill>
            <a:blip r:embed="rId2" cstate="print"/>
            <a:stretch>
              <a:fillRect t="-26859" r="-26252" b="-831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717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Probability </a:t>
            </a:r>
            <a:r>
              <a:rPr spc="-5" dirty="0"/>
              <a:t>statements </a:t>
            </a:r>
            <a:r>
              <a:rPr spc="-10" dirty="0"/>
              <a:t>that </a:t>
            </a:r>
            <a:r>
              <a:rPr spc="-5" dirty="0"/>
              <a:t>make sense under this</a:t>
            </a:r>
            <a:r>
              <a:rPr spc="7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772921"/>
            <a:ext cx="9356725" cy="4838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toss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fair coin, what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10 heads </a:t>
            </a:r>
            <a:r>
              <a:rPr sz="2200" dirty="0">
                <a:latin typeface="Calibri"/>
                <a:cs typeface="Calibri"/>
              </a:rPr>
              <a:t>in a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row?</a:t>
            </a:r>
            <a:endParaRPr sz="22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2250" dirty="0">
              <a:latin typeface="Calibri"/>
              <a:cs typeface="Calibri"/>
            </a:endParaRPr>
          </a:p>
          <a:p>
            <a:pPr marL="354965" marR="400685" indent="-342900">
              <a:lnSpc>
                <a:spcPct val="101800"/>
              </a:lnSpc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assign </a:t>
            </a:r>
            <a:r>
              <a:rPr sz="2200" spc="-5" dirty="0">
                <a:latin typeface="Calibri"/>
                <a:cs typeface="Calibri"/>
              </a:rPr>
              <a:t>treatments randomly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subjects, </a:t>
            </a:r>
            <a:r>
              <a:rPr sz="2200" dirty="0">
                <a:latin typeface="Calibri"/>
                <a:cs typeface="Calibri"/>
              </a:rPr>
              <a:t>what 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a  sample mean </a:t>
            </a:r>
            <a:r>
              <a:rPr sz="2200" spc="-5" dirty="0">
                <a:latin typeface="Calibri"/>
                <a:cs typeface="Calibri"/>
              </a:rPr>
              <a:t>difference </a:t>
            </a:r>
            <a:r>
              <a:rPr sz="2200" spc="-1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treatments </a:t>
            </a:r>
            <a:r>
              <a:rPr sz="2200" dirty="0">
                <a:latin typeface="Calibri"/>
                <a:cs typeface="Calibri"/>
              </a:rPr>
              <a:t>will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greater </a:t>
            </a:r>
            <a:r>
              <a:rPr sz="2200" dirty="0">
                <a:latin typeface="Calibri"/>
                <a:cs typeface="Calibri"/>
              </a:rPr>
              <a:t>than 1 </a:t>
            </a:r>
            <a:r>
              <a:rPr sz="2200" spc="-5" dirty="0">
                <a:latin typeface="Calibri"/>
                <a:cs typeface="Calibri"/>
              </a:rPr>
              <a:t>standard  deviation?</a:t>
            </a:r>
            <a:endParaRPr sz="22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355600" marR="125730" indent="-342900">
              <a:lnSpc>
                <a:spcPct val="101800"/>
              </a:lnSpc>
              <a:buFont typeface="Arial" panose="020B0604020202020204" pitchFamily="34" charset="0"/>
              <a:buChar char="•"/>
              <a:tabLst>
                <a:tab pos="242570" algn="l"/>
              </a:tabLst>
            </a:pPr>
            <a:r>
              <a:rPr sz="2200" dirty="0">
                <a:latin typeface="Calibri"/>
                <a:cs typeface="Calibri"/>
              </a:rPr>
              <a:t>Under a </a:t>
            </a:r>
            <a:r>
              <a:rPr sz="2200" spc="-5" dirty="0">
                <a:latin typeface="Calibri"/>
                <a:cs typeface="Calibri"/>
              </a:rPr>
              <a:t>process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genetic drift </a:t>
            </a:r>
            <a:r>
              <a:rPr sz="2200" dirty="0">
                <a:latin typeface="Calibri"/>
                <a:cs typeface="Calibri"/>
              </a:rPr>
              <a:t>in a </a:t>
            </a:r>
            <a:r>
              <a:rPr sz="2200" spc="-5" dirty="0">
                <a:latin typeface="Calibri"/>
                <a:cs typeface="Calibri"/>
              </a:rPr>
              <a:t>small population, </a:t>
            </a: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i="1" spc="-5" dirty="0">
                <a:latin typeface="Calibri"/>
                <a:cs typeface="Calibri"/>
              </a:rPr>
              <a:t>probability </a:t>
            </a:r>
            <a:r>
              <a:rPr sz="2200" spc="10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fixation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rare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allele?</a:t>
            </a:r>
            <a:endParaRPr sz="22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25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800"/>
              </a:lnSpc>
              <a:buFont typeface="Arial" panose="020B0604020202020204" pitchFamily="34" charset="0"/>
              <a:buChar char="•"/>
              <a:tabLst>
                <a:tab pos="242570" algn="l"/>
              </a:tabLst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i="1" spc="-5" dirty="0">
                <a:latin typeface="Calibri"/>
                <a:cs typeface="Calibri"/>
              </a:rPr>
              <a:t>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result </a:t>
            </a:r>
            <a:r>
              <a:rPr sz="2200" spc="-15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least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extreme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observed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null  hypothesis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true?</a:t>
            </a:r>
          </a:p>
          <a:p>
            <a:pPr>
              <a:lnSpc>
                <a:spcPct val="100000"/>
              </a:lnSpc>
            </a:pPr>
            <a:endParaRPr sz="2700" dirty="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2125"/>
              </a:spcBef>
            </a:pPr>
            <a:r>
              <a:rPr sz="2200" dirty="0">
                <a:latin typeface="Calibri"/>
                <a:cs typeface="Calibri"/>
              </a:rPr>
              <a:t>In these examples,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sampling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error</a:t>
            </a:r>
            <a:r>
              <a:rPr sz="2200" dirty="0">
                <a:latin typeface="Calibri"/>
                <a:cs typeface="Calibri"/>
              </a:rPr>
              <a:t> 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uncertainty.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46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Probability </a:t>
            </a:r>
            <a:r>
              <a:rPr spc="-5" dirty="0"/>
              <a:t>statements </a:t>
            </a:r>
            <a:r>
              <a:rPr spc="-10" dirty="0"/>
              <a:t>that </a:t>
            </a:r>
            <a:r>
              <a:rPr spc="-5" dirty="0"/>
              <a:t>don’t make sense under this</a:t>
            </a:r>
            <a:r>
              <a:rPr spc="90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286000"/>
            <a:ext cx="7772400" cy="3338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Iran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building nuclear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weapons?</a:t>
            </a:r>
            <a:endParaRPr sz="2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25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hippos </a:t>
            </a:r>
            <a:r>
              <a:rPr sz="2200" spc="-10" dirty="0">
                <a:latin typeface="Calibri"/>
                <a:cs typeface="Calibri"/>
              </a:rPr>
              <a:t>are the </a:t>
            </a:r>
            <a:r>
              <a:rPr sz="2200" spc="-5" dirty="0">
                <a:latin typeface="Calibri"/>
                <a:cs typeface="Calibri"/>
              </a:rPr>
              <a:t>sister </a:t>
            </a:r>
            <a:r>
              <a:rPr sz="2200" spc="-10" dirty="0">
                <a:latin typeface="Calibri"/>
                <a:cs typeface="Calibri"/>
              </a:rPr>
              <a:t>group </a:t>
            </a:r>
            <a:r>
              <a:rPr sz="2200" dirty="0">
                <a:latin typeface="Calibri"/>
                <a:cs typeface="Calibri"/>
              </a:rPr>
              <a:t>to the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whales?</a:t>
            </a:r>
            <a:endParaRPr sz="2200" dirty="0">
              <a:latin typeface="Calibri"/>
              <a:cs typeface="Calibri"/>
            </a:endParaRPr>
          </a:p>
          <a:p>
            <a:pPr marL="354965" marR="13335" indent="-342900">
              <a:lnSpc>
                <a:spcPct val="101800"/>
              </a:lnSpc>
              <a:spcBef>
                <a:spcPts val="2390"/>
              </a:spcBef>
              <a:buSzPct val="10909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fish </a:t>
            </a:r>
            <a:r>
              <a:rPr sz="2200" spc="-5" dirty="0">
                <a:latin typeface="Calibri"/>
                <a:cs typeface="Calibri"/>
              </a:rPr>
              <a:t>sampled </a:t>
            </a:r>
            <a:r>
              <a:rPr sz="2200" spc="-10" dirty="0">
                <a:latin typeface="Calibri"/>
                <a:cs typeface="Calibri"/>
              </a:rPr>
              <a:t>from that </a:t>
            </a:r>
            <a:r>
              <a:rPr sz="2200" spc="-5" dirty="0">
                <a:latin typeface="Calibri"/>
                <a:cs typeface="Calibri"/>
              </a:rPr>
              <a:t>newly discovered </a:t>
            </a:r>
            <a:r>
              <a:rPr sz="2200" dirty="0">
                <a:latin typeface="Calibri"/>
                <a:cs typeface="Calibri"/>
              </a:rPr>
              <a:t>lake  represent </a:t>
            </a:r>
            <a:r>
              <a:rPr sz="2200" spc="-5" dirty="0">
                <a:latin typeface="Calibri"/>
                <a:cs typeface="Calibri"/>
              </a:rPr>
              <a:t>two species rather </a:t>
            </a:r>
            <a:r>
              <a:rPr sz="2200" dirty="0">
                <a:latin typeface="Calibri"/>
                <a:cs typeface="Calibri"/>
              </a:rPr>
              <a:t>than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one?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109090"/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10909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polar </a:t>
            </a:r>
            <a:r>
              <a:rPr sz="2200" spc="-5" dirty="0">
                <a:latin typeface="Calibri"/>
                <a:cs typeface="Calibri"/>
              </a:rPr>
              <a:t>bears </a:t>
            </a:r>
            <a:r>
              <a:rPr sz="2200" dirty="0">
                <a:latin typeface="Calibri"/>
                <a:cs typeface="Calibri"/>
              </a:rPr>
              <a:t>will </a:t>
            </a:r>
            <a:r>
              <a:rPr sz="2200" spc="-5" dirty="0">
                <a:latin typeface="Calibri"/>
                <a:cs typeface="Calibri"/>
              </a:rPr>
              <a:t>be extinct </a:t>
            </a:r>
            <a:r>
              <a:rPr sz="2200" dirty="0">
                <a:latin typeface="Calibri"/>
                <a:cs typeface="Calibri"/>
              </a:rPr>
              <a:t>in the wild in </a:t>
            </a:r>
            <a:r>
              <a:rPr sz="2200" spc="-5" dirty="0">
                <a:latin typeface="Calibri"/>
                <a:cs typeface="Calibri"/>
              </a:rPr>
              <a:t>40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years?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419" y="703579"/>
            <a:ext cx="354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they </a:t>
            </a:r>
            <a:r>
              <a:rPr spc="-5" dirty="0"/>
              <a:t>don’t make</a:t>
            </a:r>
            <a:r>
              <a:rPr spc="-55" dirty="0"/>
              <a:t> </a:t>
            </a:r>
            <a:r>
              <a:rPr spc="-5" dirty="0"/>
              <a:t>sense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9143999" cy="512960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  <a:tabLst>
                <a:tab pos="283845" algn="l"/>
                <a:tab pos="284480" algn="l"/>
              </a:tabLst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Iran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building nuclear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weapons?</a:t>
            </a:r>
            <a:endParaRPr sz="22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495"/>
              </a:spcBef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[either 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Iran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is 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or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isn’t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–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no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random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trial</a:t>
            </a:r>
            <a:r>
              <a:rPr sz="18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here]</a:t>
            </a:r>
            <a:endParaRPr sz="1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445"/>
              </a:spcBef>
              <a:buFont typeface="Arial" panose="020B0604020202020204" pitchFamily="34" charset="0"/>
              <a:buChar char="•"/>
              <a:tabLst>
                <a:tab pos="283845" algn="l"/>
                <a:tab pos="284480" algn="l"/>
              </a:tabLst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hippos </a:t>
            </a:r>
            <a:r>
              <a:rPr sz="2200" spc="-10" dirty="0">
                <a:latin typeface="Calibri"/>
                <a:cs typeface="Calibri"/>
              </a:rPr>
              <a:t>are the </a:t>
            </a:r>
            <a:r>
              <a:rPr sz="2200" spc="-5" dirty="0">
                <a:latin typeface="Calibri"/>
                <a:cs typeface="Calibri"/>
              </a:rPr>
              <a:t>sister </a:t>
            </a:r>
            <a:r>
              <a:rPr sz="2200" spc="-10" dirty="0">
                <a:latin typeface="Calibri"/>
                <a:cs typeface="Calibri"/>
              </a:rPr>
              <a:t>group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whales?</a:t>
            </a:r>
            <a:endParaRPr sz="22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475"/>
              </a:spcBef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[either they 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are or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they’re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not –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no random trial</a:t>
            </a:r>
            <a:r>
              <a:rPr sz="18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here]</a:t>
            </a:r>
            <a:endParaRPr sz="18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17300"/>
              </a:lnSpc>
              <a:spcBef>
                <a:spcPts val="990"/>
              </a:spcBef>
              <a:buFont typeface="Arial" panose="020B0604020202020204" pitchFamily="34" charset="0"/>
              <a:buChar char="•"/>
              <a:tabLst>
                <a:tab pos="283845" algn="l"/>
                <a:tab pos="284480" algn="l"/>
              </a:tabLst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fish </a:t>
            </a:r>
            <a:r>
              <a:rPr sz="2200" spc="-5" dirty="0">
                <a:latin typeface="Calibri"/>
                <a:cs typeface="Calibri"/>
              </a:rPr>
              <a:t>sampled </a:t>
            </a:r>
            <a:r>
              <a:rPr sz="2200" spc="-10" dirty="0">
                <a:latin typeface="Calibri"/>
                <a:cs typeface="Calibri"/>
              </a:rPr>
              <a:t>from that </a:t>
            </a:r>
            <a:r>
              <a:rPr sz="2200" spc="-5" dirty="0">
                <a:latin typeface="Calibri"/>
                <a:cs typeface="Calibri"/>
              </a:rPr>
              <a:t>newly discovered </a:t>
            </a:r>
            <a:r>
              <a:rPr sz="2200" dirty="0">
                <a:latin typeface="Calibri"/>
                <a:cs typeface="Calibri"/>
              </a:rPr>
              <a:t>lake  represent </a:t>
            </a:r>
            <a:r>
              <a:rPr sz="2200" spc="-5" dirty="0">
                <a:latin typeface="Calibri"/>
                <a:cs typeface="Calibri"/>
              </a:rPr>
              <a:t>two species rather </a:t>
            </a:r>
            <a:r>
              <a:rPr sz="2200" dirty="0">
                <a:latin typeface="Calibri"/>
                <a:cs typeface="Calibri"/>
              </a:rPr>
              <a:t>than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one?</a:t>
            </a:r>
            <a:endParaRPr sz="22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475"/>
              </a:spcBef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[either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there is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one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species 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or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there are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two –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no random</a:t>
            </a:r>
            <a:r>
              <a:rPr sz="1800" spc="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trial]</a:t>
            </a:r>
            <a:endParaRPr sz="1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44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What is 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polar </a:t>
            </a:r>
            <a:r>
              <a:rPr sz="2200" spc="-5" dirty="0">
                <a:latin typeface="Calibri"/>
                <a:cs typeface="Calibri"/>
              </a:rPr>
              <a:t>bears </a:t>
            </a:r>
            <a:r>
              <a:rPr sz="2200" dirty="0">
                <a:latin typeface="Calibri"/>
                <a:cs typeface="Calibri"/>
              </a:rPr>
              <a:t>will </a:t>
            </a:r>
            <a:r>
              <a:rPr sz="2200" spc="-5" dirty="0">
                <a:latin typeface="Calibri"/>
                <a:cs typeface="Calibri"/>
              </a:rPr>
              <a:t>be extinct </a:t>
            </a:r>
            <a:r>
              <a:rPr sz="2200" dirty="0">
                <a:latin typeface="Calibri"/>
                <a:cs typeface="Calibri"/>
              </a:rPr>
              <a:t>in the wild in </a:t>
            </a:r>
            <a:r>
              <a:rPr sz="2200" spc="-5" dirty="0">
                <a:latin typeface="Calibri"/>
                <a:cs typeface="Calibri"/>
              </a:rPr>
              <a:t>40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years?</a:t>
            </a:r>
            <a:endParaRPr sz="22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[maybe it is possible to state 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terms 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the accumulation 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outcomes 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random</a:t>
            </a:r>
            <a:r>
              <a:rPr sz="18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trials]</a:t>
            </a:r>
            <a:endParaRPr lang="en-US" sz="1800" spc="-5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109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857885" algn="ctr">
              <a:lnSpc>
                <a:spcPct val="117300"/>
              </a:lnSpc>
              <a:spcBef>
                <a:spcPts val="875"/>
              </a:spcBef>
            </a:pPr>
            <a:r>
              <a:rPr sz="2200" dirty="0">
                <a:latin typeface="Calibri"/>
                <a:cs typeface="Calibri"/>
              </a:rPr>
              <a:t>In these examples </a:t>
            </a:r>
            <a:r>
              <a:rPr sz="2200" spc="-5" dirty="0">
                <a:latin typeface="Calibri"/>
                <a:cs typeface="Calibri"/>
              </a:rPr>
              <a:t>there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no random trial, </a:t>
            </a:r>
            <a:r>
              <a:rPr sz="2200" spc="-10" dirty="0">
                <a:latin typeface="Calibri"/>
                <a:cs typeface="Calibri"/>
              </a:rPr>
              <a:t>so </a:t>
            </a:r>
            <a:r>
              <a:rPr sz="2200" spc="-15" dirty="0">
                <a:latin typeface="Calibri"/>
                <a:cs typeface="Calibri"/>
              </a:rPr>
              <a:t>no </a:t>
            </a:r>
            <a:r>
              <a:rPr sz="2200" spc="-10" dirty="0">
                <a:latin typeface="Calibri"/>
                <a:cs typeface="Calibri"/>
              </a:rPr>
              <a:t>sampling </a:t>
            </a:r>
            <a:r>
              <a:rPr sz="2200" dirty="0">
                <a:latin typeface="Calibri"/>
                <a:cs typeface="Calibri"/>
              </a:rPr>
              <a:t>error. Lack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information</a:t>
            </a:r>
            <a:r>
              <a:rPr sz="2200" dirty="0">
                <a:latin typeface="Calibri"/>
                <a:cs typeface="Calibri"/>
              </a:rPr>
              <a:t> is the </a:t>
            </a:r>
            <a:r>
              <a:rPr sz="2200" spc="-5" dirty="0">
                <a:latin typeface="Calibri"/>
                <a:cs typeface="Calibri"/>
              </a:rPr>
              <a:t>source of uncertainty—not </a:t>
            </a:r>
            <a:r>
              <a:rPr sz="2200" spc="-10" dirty="0">
                <a:latin typeface="Calibri"/>
                <a:cs typeface="Calibri"/>
              </a:rPr>
              <a:t>sampling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error.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92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Alternative definition </a:t>
            </a:r>
            <a:r>
              <a:rPr spc="-10" dirty="0"/>
              <a:t>of </a:t>
            </a:r>
            <a:r>
              <a:rPr dirty="0"/>
              <a:t>probability</a:t>
            </a:r>
            <a:r>
              <a:rPr spc="10" dirty="0"/>
              <a:t> </a:t>
            </a:r>
            <a:r>
              <a:rPr spc="-5" dirty="0"/>
              <a:t>(Bayesian)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9784" y="2438400"/>
            <a:ext cx="8213231" cy="29863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81915">
              <a:lnSpc>
                <a:spcPct val="101800"/>
              </a:lnSpc>
              <a:spcBef>
                <a:spcPts val="60"/>
              </a:spcBef>
            </a:pPr>
            <a:r>
              <a:rPr sz="2400" b="1" i="1" dirty="0">
                <a:latin typeface="Calibri"/>
                <a:cs typeface="Calibri"/>
              </a:rPr>
              <a:t>Probability </a:t>
            </a:r>
            <a:r>
              <a:rPr sz="2400" b="1" dirty="0">
                <a:latin typeface="Calibri"/>
                <a:cs typeface="Calibri"/>
              </a:rPr>
              <a:t>is a </a:t>
            </a:r>
            <a:r>
              <a:rPr sz="2400" b="1" spc="-5" dirty="0">
                <a:latin typeface="Calibri"/>
                <a:cs typeface="Calibri"/>
              </a:rPr>
              <a:t>measure </a:t>
            </a:r>
            <a:r>
              <a:rPr sz="2400" b="1" spc="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a degree </a:t>
            </a:r>
            <a:r>
              <a:rPr sz="2400" b="1" spc="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belief </a:t>
            </a:r>
            <a:r>
              <a:rPr sz="2400" spc="-5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occurrence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event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56515">
              <a:lnSpc>
                <a:spcPct val="100899"/>
              </a:lnSpc>
            </a:pP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i="1" spc="-5" dirty="0">
                <a:latin typeface="Calibri"/>
                <a:cs typeface="Calibri"/>
              </a:rPr>
              <a:t>probability distribution </a:t>
            </a:r>
            <a:r>
              <a:rPr sz="2400" b="1" dirty="0">
                <a:latin typeface="Calibri"/>
                <a:cs typeface="Calibri"/>
              </a:rPr>
              <a:t>is a </a:t>
            </a:r>
            <a:r>
              <a:rPr sz="2400" b="1" spc="-5" dirty="0">
                <a:latin typeface="Calibri"/>
                <a:cs typeface="Calibri"/>
              </a:rPr>
              <a:t>list </a:t>
            </a:r>
            <a:r>
              <a:rPr sz="2400" b="1" spc="5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all mutually exclusive </a:t>
            </a:r>
            <a:r>
              <a:rPr sz="2400" b="1" dirty="0">
                <a:latin typeface="Calibri"/>
                <a:cs typeface="Calibri"/>
              </a:rPr>
              <a:t>events </a:t>
            </a:r>
            <a:r>
              <a:rPr sz="2400" b="1" spc="-5" dirty="0">
                <a:latin typeface="Calibri"/>
                <a:cs typeface="Calibri"/>
              </a:rPr>
              <a:t>and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degree of belief </a:t>
            </a:r>
            <a:r>
              <a:rPr sz="2400" spc="-5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their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occurrence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400" b="1" dirty="0">
                <a:latin typeface="Calibri"/>
                <a:cs typeface="Calibri"/>
              </a:rPr>
              <a:t>Bayesian </a:t>
            </a:r>
            <a:r>
              <a:rPr sz="2400" b="1" spc="-5" dirty="0">
                <a:latin typeface="Calibri"/>
                <a:cs typeface="Calibri"/>
              </a:rPr>
              <a:t>statistics applies </a:t>
            </a:r>
            <a:r>
              <a:rPr sz="2400" b="1" spc="-1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mathematics </a:t>
            </a:r>
            <a:r>
              <a:rPr sz="2400" b="1" spc="5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probability </a:t>
            </a:r>
            <a:r>
              <a:rPr sz="2400" b="1" spc="-10" dirty="0">
                <a:latin typeface="Calibri"/>
                <a:cs typeface="Calibri"/>
              </a:rPr>
              <a:t>to uncertainty </a:t>
            </a:r>
            <a:r>
              <a:rPr sz="2400" b="1" spc="-5" dirty="0">
                <a:latin typeface="Calibri"/>
                <a:cs typeface="Calibri"/>
              </a:rPr>
              <a:t>measured </a:t>
            </a:r>
            <a:r>
              <a:rPr sz="2400" b="1" dirty="0">
                <a:latin typeface="Calibri"/>
                <a:cs typeface="Calibri"/>
              </a:rPr>
              <a:t>as </a:t>
            </a:r>
            <a:r>
              <a:rPr sz="2400" b="1" spc="-5" dirty="0">
                <a:latin typeface="Calibri"/>
                <a:cs typeface="Calibri"/>
              </a:rPr>
              <a:t>subjective degree </a:t>
            </a:r>
            <a:r>
              <a:rPr sz="2400" b="1" spc="5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belief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23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Bayesian </a:t>
            </a:r>
            <a:r>
              <a:rPr dirty="0"/>
              <a:t>methods are </a:t>
            </a:r>
            <a:r>
              <a:rPr spc="-5" dirty="0"/>
              <a:t>increasingly used </a:t>
            </a:r>
            <a:r>
              <a:rPr spc="-10" dirty="0"/>
              <a:t>in ecology </a:t>
            </a:r>
            <a:r>
              <a:rPr spc="-5" dirty="0"/>
              <a:t>and</a:t>
            </a:r>
            <a:r>
              <a:rPr spc="100" dirty="0"/>
              <a:t> </a:t>
            </a:r>
            <a:r>
              <a:rPr spc="-5" dirty="0"/>
              <a:t>evolution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057400"/>
            <a:ext cx="7508240" cy="40307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215"/>
              </a:spcBef>
            </a:pPr>
            <a:r>
              <a:rPr sz="2200" i="1" dirty="0">
                <a:latin typeface="Times New Roman"/>
                <a:cs typeface="Times New Roman"/>
              </a:rPr>
              <a:t>“Ecologists should be </a:t>
            </a:r>
            <a:r>
              <a:rPr sz="2200" i="1" spc="-5" dirty="0">
                <a:latin typeface="Times New Roman"/>
                <a:cs typeface="Times New Roman"/>
              </a:rPr>
              <a:t>aware that Bayesian methods </a:t>
            </a:r>
            <a:r>
              <a:rPr sz="2200" i="1" dirty="0">
                <a:latin typeface="Times New Roman"/>
                <a:cs typeface="Times New Roman"/>
              </a:rPr>
              <a:t>constitute a </a:t>
            </a:r>
            <a:r>
              <a:rPr sz="2200" i="1" spc="-5" dirty="0">
                <a:latin typeface="Times New Roman"/>
                <a:cs typeface="Times New Roman"/>
              </a:rPr>
              <a:t>radically different </a:t>
            </a:r>
            <a:r>
              <a:rPr sz="2200" i="1" dirty="0">
                <a:latin typeface="Times New Roman"/>
                <a:cs typeface="Times New Roman"/>
              </a:rPr>
              <a:t>way of doing </a:t>
            </a:r>
            <a:r>
              <a:rPr sz="2200" i="1" spc="-5" dirty="0">
                <a:latin typeface="Times New Roman"/>
                <a:cs typeface="Times New Roman"/>
              </a:rPr>
              <a:t>science. Bayesian </a:t>
            </a:r>
            <a:r>
              <a:rPr sz="2200" i="1" dirty="0">
                <a:latin typeface="Times New Roman"/>
                <a:cs typeface="Times New Roman"/>
              </a:rPr>
              <a:t>statistics </a:t>
            </a:r>
            <a:r>
              <a:rPr sz="2200" i="1" spc="5" dirty="0">
                <a:latin typeface="Times New Roman"/>
                <a:cs typeface="Times New Roman"/>
              </a:rPr>
              <a:t>is </a:t>
            </a:r>
            <a:r>
              <a:rPr sz="2200" i="1" dirty="0">
                <a:latin typeface="Times New Roman"/>
                <a:cs typeface="Times New Roman"/>
              </a:rPr>
              <a:t>not </a:t>
            </a:r>
            <a:r>
              <a:rPr sz="2200" i="1" spc="-5" dirty="0">
                <a:latin typeface="Times New Roman"/>
                <a:cs typeface="Times New Roman"/>
              </a:rPr>
              <a:t>just </a:t>
            </a:r>
            <a:r>
              <a:rPr sz="2200" i="1" spc="-10" dirty="0">
                <a:latin typeface="Times New Roman"/>
                <a:cs typeface="Times New Roman"/>
              </a:rPr>
              <a:t>another </a:t>
            </a:r>
            <a:r>
              <a:rPr sz="2200" i="1" spc="-5" dirty="0">
                <a:latin typeface="Times New Roman"/>
                <a:cs typeface="Times New Roman"/>
              </a:rPr>
              <a:t>tool </a:t>
            </a:r>
            <a:r>
              <a:rPr sz="2200" i="1" spc="5" dirty="0">
                <a:latin typeface="Times New Roman"/>
                <a:cs typeface="Times New Roman"/>
              </a:rPr>
              <a:t>to </a:t>
            </a:r>
            <a:r>
              <a:rPr sz="2200" i="1" dirty="0">
                <a:latin typeface="Times New Roman"/>
                <a:cs typeface="Times New Roman"/>
              </a:rPr>
              <a:t>be </a:t>
            </a:r>
            <a:r>
              <a:rPr sz="2200" i="1" spc="-5" dirty="0">
                <a:latin typeface="Times New Roman"/>
                <a:cs typeface="Times New Roman"/>
              </a:rPr>
              <a:t>added </a:t>
            </a:r>
            <a:r>
              <a:rPr sz="2200" i="1" dirty="0">
                <a:latin typeface="Times New Roman"/>
                <a:cs typeface="Times New Roman"/>
              </a:rPr>
              <a:t>into </a:t>
            </a:r>
            <a:r>
              <a:rPr sz="2200" i="1" spc="-5" dirty="0">
                <a:latin typeface="Times New Roman"/>
                <a:cs typeface="Times New Roman"/>
              </a:rPr>
              <a:t>the  ecologists’ repertoire </a:t>
            </a:r>
            <a:r>
              <a:rPr sz="2200" i="1" dirty="0">
                <a:latin typeface="Times New Roman"/>
                <a:cs typeface="Times New Roman"/>
              </a:rPr>
              <a:t>of </a:t>
            </a:r>
            <a:r>
              <a:rPr sz="2200" i="1" spc="-5" dirty="0">
                <a:latin typeface="Times New Roman"/>
                <a:cs typeface="Times New Roman"/>
              </a:rPr>
              <a:t>statistical </a:t>
            </a:r>
            <a:r>
              <a:rPr sz="2200" i="1" dirty="0">
                <a:latin typeface="Times New Roman"/>
                <a:cs typeface="Times New Roman"/>
              </a:rPr>
              <a:t>methods. </a:t>
            </a:r>
            <a:endParaRPr lang="en-US" sz="2200" i="1" dirty="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215"/>
              </a:spcBef>
            </a:pPr>
            <a:endParaRPr lang="en-US" sz="2200" i="1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215"/>
              </a:spcBef>
            </a:pPr>
            <a:r>
              <a:rPr sz="2200" i="1" spc="-5" dirty="0">
                <a:latin typeface="Times New Roman"/>
                <a:cs typeface="Times New Roman"/>
              </a:rPr>
              <a:t>Instead, Bayesians categorically reject </a:t>
            </a:r>
            <a:r>
              <a:rPr sz="2200" i="1" dirty="0">
                <a:latin typeface="Times New Roman"/>
                <a:cs typeface="Times New Roman"/>
              </a:rPr>
              <a:t>various tenets of statistics </a:t>
            </a:r>
            <a:r>
              <a:rPr sz="2200" i="1" spc="-5" dirty="0">
                <a:latin typeface="Times New Roman"/>
                <a:cs typeface="Times New Roman"/>
              </a:rPr>
              <a:t>and </a:t>
            </a:r>
            <a:r>
              <a:rPr sz="2200" i="1" spc="5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scientific method that </a:t>
            </a:r>
            <a:r>
              <a:rPr sz="2200" i="1" spc="5" dirty="0">
                <a:latin typeface="Times New Roman"/>
                <a:cs typeface="Times New Roman"/>
              </a:rPr>
              <a:t>are </a:t>
            </a:r>
            <a:r>
              <a:rPr sz="2200" i="1" spc="-5" dirty="0">
                <a:latin typeface="Times New Roman"/>
                <a:cs typeface="Times New Roman"/>
              </a:rPr>
              <a:t>currently </a:t>
            </a:r>
            <a:r>
              <a:rPr sz="2200" i="1" dirty="0">
                <a:latin typeface="Times New Roman"/>
                <a:cs typeface="Times New Roman"/>
              </a:rPr>
              <a:t>widely accepted </a:t>
            </a:r>
            <a:r>
              <a:rPr sz="2200" i="1" spc="5" dirty="0">
                <a:latin typeface="Times New Roman"/>
                <a:cs typeface="Times New Roman"/>
              </a:rPr>
              <a:t>in </a:t>
            </a:r>
            <a:r>
              <a:rPr sz="2200" i="1" dirty="0">
                <a:latin typeface="Times New Roman"/>
                <a:cs typeface="Times New Roman"/>
              </a:rPr>
              <a:t>ecology and </a:t>
            </a:r>
            <a:r>
              <a:rPr sz="2200" i="1" spc="-5" dirty="0">
                <a:latin typeface="Times New Roman"/>
                <a:cs typeface="Times New Roman"/>
              </a:rPr>
              <a:t>other sciences.” </a:t>
            </a:r>
            <a:r>
              <a:rPr sz="2200" spc="-5" dirty="0">
                <a:latin typeface="Times New Roman"/>
                <a:cs typeface="Times New Roman"/>
              </a:rPr>
              <a:t>B. Dennis, 1996,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Ecology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dirty="0">
                <a:latin typeface="Times New Roman"/>
                <a:cs typeface="Times New Roman"/>
              </a:rPr>
              <a:t>“Ecologists </a:t>
            </a:r>
            <a:r>
              <a:rPr sz="2200" i="1" spc="-5" dirty="0">
                <a:latin typeface="Times New Roman"/>
                <a:cs typeface="Times New Roman"/>
              </a:rPr>
              <a:t>are </a:t>
            </a:r>
            <a:r>
              <a:rPr sz="2200" i="1" dirty="0">
                <a:latin typeface="Times New Roman"/>
                <a:cs typeface="Times New Roman"/>
              </a:rPr>
              <a:t>facultative Bayesians” </a:t>
            </a:r>
            <a:r>
              <a:rPr sz="2200" spc="-5" dirty="0">
                <a:latin typeface="Times New Roman"/>
                <a:cs typeface="Times New Roman"/>
              </a:rPr>
              <a:t>(M. Mangel, </a:t>
            </a:r>
            <a:r>
              <a:rPr lang="en-US" sz="2200" spc="-5" dirty="0">
                <a:latin typeface="Times New Roman"/>
                <a:cs typeface="Times New Roman"/>
              </a:rPr>
              <a:t>attributed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Should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be using</a:t>
            </a:r>
            <a:r>
              <a:rPr sz="2200" spc="-10" dirty="0">
                <a:latin typeface="Calibri"/>
                <a:cs typeface="Calibri"/>
              </a:rPr>
              <a:t> it?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3074" name="Picture 2" descr="Marc Mangel elected to the Royal Society of Edinburgh">
            <a:extLst>
              <a:ext uri="{FF2B5EF4-FFF2-40B4-BE49-F238E27FC236}">
                <a16:creationId xmlns:a16="http://schemas.microsoft.com/office/drawing/2014/main" id="{F17350D7-8B99-47DA-95F4-A8A0845C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495800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2947</Words>
  <Application>Microsoft Office PowerPoint</Application>
  <PresentationFormat>Custom</PresentationFormat>
  <Paragraphs>267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Merriweather</vt:lpstr>
      <vt:lpstr>Noto Serif</vt:lpstr>
      <vt:lpstr>Symbol</vt:lpstr>
      <vt:lpstr>Times New Roman</vt:lpstr>
      <vt:lpstr>Office Theme</vt:lpstr>
      <vt:lpstr>C7041 Experimental Design and Analysis</vt:lpstr>
      <vt:lpstr>2.09: Bayes intro</vt:lpstr>
      <vt:lpstr>Outline</vt:lpstr>
      <vt:lpstr>What is probability</vt:lpstr>
      <vt:lpstr>Probability statements that make sense under this definition</vt:lpstr>
      <vt:lpstr>Probability statements that don’t make sense under this definition</vt:lpstr>
      <vt:lpstr>Why they don’t make sense</vt:lpstr>
      <vt:lpstr>Alternative definition of probability (Bayesian)</vt:lpstr>
      <vt:lpstr>Bayesian methods are increasingly used in ecology and evolution</vt:lpstr>
      <vt:lpstr>Bayes’ Theorem itself is harmless</vt:lpstr>
      <vt:lpstr>Conditional probability</vt:lpstr>
      <vt:lpstr>Conditional probability calculation</vt:lpstr>
      <vt:lpstr>This calculation is formalized in Bayes’ Theorem</vt:lpstr>
      <vt:lpstr>What is more controversial is how Bayes’ Theorem is used</vt:lpstr>
      <vt:lpstr>Bayesian inference in action  What is the probability of guilt given a positive DNA match?</vt:lpstr>
      <vt:lpstr>Prior and posterior probability</vt:lpstr>
      <vt:lpstr>Bayesian inference in action</vt:lpstr>
      <vt:lpstr>Bayesian inference with data</vt:lpstr>
      <vt:lpstr>Bayesian inference goes beyond likelihood Pr[data|H1] is the likelihood of H1 given the data</vt:lpstr>
      <vt:lpstr>How Bayesian inference is different from what we usually do</vt:lpstr>
      <vt:lpstr>PowerPoint Presentation</vt:lpstr>
      <vt:lpstr>PowerPoint Presentation</vt:lpstr>
      <vt:lpstr>PowerPoint Presentation</vt:lpstr>
      <vt:lpstr>Posterior model probabilities</vt:lpstr>
      <vt:lpstr>Example 2: Bayesian estimation of a proportion</vt:lpstr>
      <vt:lpstr>Bayesian estimation of a proportion</vt:lpstr>
      <vt:lpstr>Bayesian estimation of a proportion  Case 2: Most species have a sex ratio close to 50:50, and this is predicted by simple  sex-ratio theory. This prior probability distribution attempts to incorporate this  previous information (this is really what priors are for).</vt:lpstr>
      <vt:lpstr>Bayesian estimation of a proportion  Case 3: Then again, female-biased sex ratios do exist in nature, more than male-  biased sex ratios, especially in bees and other hymenoptera. The following prior  attempts to incorporate this previous information.</vt:lpstr>
      <vt:lpstr>Bayesian estimation of a proportion Data: From day 148 at nest S31: 7 males, 11 females pˆ MLE  0.39</vt:lpstr>
      <vt:lpstr>Bayesian estimation of a proportion</vt:lpstr>
      <vt:lpstr>PowerPoint Presentation</vt:lpstr>
      <vt:lpstr>Bayesian estimation of a proportion Interpretation of the interval estimates</vt:lpstr>
      <vt:lpstr>Bayesian estimation of a proportion All the data:  253 males, 489 females pˆ MLE  0.34</vt:lpstr>
      <vt:lpstr>Bayesian hypothesis testing using the Bayes factor</vt:lpstr>
      <vt:lpstr>Bayesian hypothesis testing using the Bayes factor</vt:lpstr>
      <vt:lpstr>Bayesian hypothesis testing using the Bayes factor</vt:lpstr>
      <vt:lpstr>Bayesian hypothesis testing</vt:lpstr>
      <vt:lpstr>PowerPoint Presentation</vt:lpstr>
      <vt:lpstr>Bayesian model selection</vt:lpstr>
      <vt:lpstr>Bayesian data analysis</vt:lpstr>
      <vt:lpstr>Summary</vt:lpstr>
      <vt:lpstr>PowerPoint Presentation</vt:lpstr>
      <vt:lpstr>Should we re-think conventional standards?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- 09.Bayes8x12.docx</dc:title>
  <cp:lastModifiedBy>Ed Harris</cp:lastModifiedBy>
  <cp:revision>9</cp:revision>
  <dcterms:created xsi:type="dcterms:W3CDTF">2020-09-20T21:11:59Z</dcterms:created>
  <dcterms:modified xsi:type="dcterms:W3CDTF">2020-11-01T16:24:02Z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2019-10-30T00:00:00Z</vt:filetime>
  </property>
  <property fmtid="{D5CDD505-2E9C-101B-9397-08002B2CF9AE}" pid="3" name="Creator">
    <vt:lpwstr>Word</vt:lpwstr>
  </property>
  <property fmtid="{D5CDD505-2E9C-101B-9397-08002B2CF9AE}" pid="4" name="LastSaved">
    <vt:filetime>2020-09-20T00:00:00Z</vt:filetime>
  </property>
</Properties>
</file>