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4" r:id="rId2"/>
    <p:sldId id="29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3" r:id="rId40"/>
  </p:sldIdLst>
  <p:sldSz cx="10972800" cy="7315200"/>
  <p:notesSz cx="109728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344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2960" y="2267712"/>
            <a:ext cx="9326880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45920" y="4096512"/>
            <a:ext cx="768096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8640" y="1682496"/>
            <a:ext cx="477316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50992" y="1682496"/>
            <a:ext cx="477316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8819" y="703579"/>
            <a:ext cx="696595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4887" y="1259534"/>
            <a:ext cx="9463024" cy="3250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8640" y="6803136"/>
            <a:ext cx="2523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00416" y="6803136"/>
            <a:ext cx="2523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98/1085711043136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0" y="633046"/>
            <a:ext cx="8346538" cy="1534266"/>
          </a:xfrm>
        </p:spPr>
        <p:txBody>
          <a:bodyPr/>
          <a:lstStyle/>
          <a:p>
            <a:pPr algn="ctr"/>
            <a:r>
              <a:rPr lang="en-GB" sz="4985" dirty="0"/>
              <a:t>C7041 Experimental Design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5058779" y="2352299"/>
            <a:ext cx="1220847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15" dirty="0"/>
              <a:t>Ed Harris</a:t>
            </a:r>
          </a:p>
        </p:txBody>
      </p:sp>
      <p:pic>
        <p:nvPicPr>
          <p:cNvPr id="1026" name="Picture 2" descr="Biodiversity can benefit your farm - Farm and Dairy">
            <a:extLst>
              <a:ext uri="{FF2B5EF4-FFF2-40B4-BE49-F238E27FC236}">
                <a16:creationId xmlns:a16="http://schemas.microsoft.com/office/drawing/2014/main" id="{9A8DB3F7-9257-4104-BE9A-B79D2EF4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030" y="4859079"/>
            <a:ext cx="3235568" cy="216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Insect Apocalypse Is Here - The New York Times">
            <a:extLst>
              <a:ext uri="{FF2B5EF4-FFF2-40B4-BE49-F238E27FC236}">
                <a16:creationId xmlns:a16="http://schemas.microsoft.com/office/drawing/2014/main" id="{A18371C3-9DC8-4ED0-973B-1ACD6F9E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834" y="3657601"/>
            <a:ext cx="2762490" cy="336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rming Systems Trial - Rodale Institute">
            <a:extLst>
              <a:ext uri="{FF2B5EF4-FFF2-40B4-BE49-F238E27FC236}">
                <a16:creationId xmlns:a16="http://schemas.microsoft.com/office/drawing/2014/main" id="{BA9DE0EF-7893-47F8-A4AE-948BDF6B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831" y="2734490"/>
            <a:ext cx="4045967" cy="209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DNA of rare goat breeds in France reveals secrets of paternity">
            <a:extLst>
              <a:ext uri="{FF2B5EF4-FFF2-40B4-BE49-F238E27FC236}">
                <a16:creationId xmlns:a16="http://schemas.microsoft.com/office/drawing/2014/main" id="{750CC69D-DB06-486D-B6E2-903B479A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94" y="2420081"/>
            <a:ext cx="3239674" cy="215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nter wheat - New variety types with huge potential">
            <a:extLst>
              <a:ext uri="{FF2B5EF4-FFF2-40B4-BE49-F238E27FC236}">
                <a16:creationId xmlns:a16="http://schemas.microsoft.com/office/drawing/2014/main" id="{5E5D5D30-DE77-4F31-B11F-4EAED03A8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2"/>
          <a:stretch/>
        </p:blipFill>
        <p:spPr bwMode="auto">
          <a:xfrm>
            <a:off x="1125415" y="4645623"/>
            <a:ext cx="2044898" cy="239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3419" y="630692"/>
            <a:ext cx="7275195" cy="868044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0"/>
              </a:spcBef>
            </a:pPr>
            <a:r>
              <a:rPr dirty="0"/>
              <a:t>Permutation </a:t>
            </a:r>
            <a:r>
              <a:rPr spc="-5" dirty="0"/>
              <a:t>test</a:t>
            </a:r>
            <a:r>
              <a:rPr spc="-25" dirty="0"/>
              <a:t> </a:t>
            </a:r>
            <a:r>
              <a:rPr spc="-5" dirty="0"/>
              <a:t>example</a:t>
            </a:r>
          </a:p>
          <a:p>
            <a:pPr marL="38100">
              <a:lnSpc>
                <a:spcPct val="100000"/>
              </a:lnSpc>
              <a:spcBef>
                <a:spcPts val="540"/>
              </a:spcBef>
            </a:pPr>
            <a:r>
              <a:rPr sz="2200" b="0" dirty="0">
                <a:latin typeface="Calibri"/>
                <a:cs typeface="Calibri"/>
              </a:rPr>
              <a:t>Results </a:t>
            </a:r>
            <a:r>
              <a:rPr sz="2200" b="0" spc="5" dirty="0">
                <a:latin typeface="Calibri"/>
                <a:cs typeface="Calibri"/>
              </a:rPr>
              <a:t>of </a:t>
            </a:r>
            <a:r>
              <a:rPr sz="2200" b="0" spc="-5" dirty="0">
                <a:latin typeface="Calibri"/>
                <a:cs typeface="Calibri"/>
              </a:rPr>
              <a:t>10,000 permutations: </a:t>
            </a:r>
            <a:r>
              <a:rPr sz="2200" b="0" dirty="0">
                <a:latin typeface="Calibri"/>
                <a:cs typeface="Calibri"/>
              </a:rPr>
              <a:t>The </a:t>
            </a:r>
            <a:r>
              <a:rPr sz="2200" b="0" spc="-5" dirty="0">
                <a:latin typeface="Calibri"/>
                <a:cs typeface="Calibri"/>
              </a:rPr>
              <a:t>null distribution of </a:t>
            </a:r>
            <a:r>
              <a:rPr sz="2200" b="0" spc="-695" dirty="0">
                <a:latin typeface="Cambria Math"/>
                <a:cs typeface="Cambria Math"/>
              </a:rPr>
              <a:t>𝑌</a:t>
            </a:r>
            <a:r>
              <a:rPr sz="3300" b="0" spc="-1042" baseline="10101" dirty="0">
                <a:latin typeface="Cambria Math"/>
                <a:cs typeface="Cambria Math"/>
              </a:rPr>
              <a:t>%</a:t>
            </a:r>
            <a:r>
              <a:rPr sz="2400" b="0" spc="-1042" baseline="-15625" dirty="0">
                <a:latin typeface="Cambria Math"/>
                <a:cs typeface="Cambria Math"/>
              </a:rPr>
              <a:t>"</a:t>
            </a:r>
            <a:r>
              <a:rPr sz="2400" b="0" spc="307" baseline="-15625" dirty="0">
                <a:latin typeface="Cambria Math"/>
                <a:cs typeface="Cambria Math"/>
              </a:rPr>
              <a:t> </a:t>
            </a:r>
            <a:r>
              <a:rPr sz="2200" b="0" spc="5" dirty="0">
                <a:latin typeface="Cambria Math"/>
                <a:cs typeface="Cambria Math"/>
              </a:rPr>
              <a:t>−</a:t>
            </a:r>
            <a:r>
              <a:rPr sz="2200" b="0" spc="-225" dirty="0">
                <a:latin typeface="Cambria Math"/>
                <a:cs typeface="Cambria Math"/>
              </a:rPr>
              <a:t> </a:t>
            </a:r>
            <a:r>
              <a:rPr sz="2200" b="0" spc="-790" dirty="0">
                <a:latin typeface="Cambria Math"/>
                <a:cs typeface="Cambria Math"/>
              </a:rPr>
              <a:t>𝑌</a:t>
            </a:r>
            <a:r>
              <a:rPr sz="3300" b="0" spc="-1185" baseline="10101" dirty="0">
                <a:latin typeface="Cambria Math"/>
                <a:cs typeface="Cambria Math"/>
              </a:rPr>
              <a:t>%</a:t>
            </a:r>
            <a:r>
              <a:rPr sz="2400" b="0" spc="-1185" baseline="-15625" dirty="0">
                <a:latin typeface="Cambria Math"/>
                <a:cs typeface="Cambria Math"/>
              </a:rPr>
              <a:t>#</a:t>
            </a:r>
            <a:endParaRPr sz="2400" baseline="-15625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630" y="6508498"/>
            <a:ext cx="9527540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50"/>
              </a:spcBef>
            </a:pPr>
            <a:r>
              <a:rPr sz="2200" i="1" dirty="0">
                <a:solidFill>
                  <a:srgbClr val="FF0000"/>
                </a:solidFill>
                <a:latin typeface="Calibri"/>
                <a:cs typeface="Calibri"/>
              </a:rPr>
              <a:t>P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= 2 ×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0.0712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=</a:t>
            </a:r>
            <a:r>
              <a:rPr sz="2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0.1424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A3E828-59D4-4DF6-9330-BEFCEC3C5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914435"/>
            <a:ext cx="4089610" cy="3486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6F735A-D71A-4CEF-93AA-9F917CAEC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19" y="5754595"/>
            <a:ext cx="9474687" cy="4000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3850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Permutation </a:t>
            </a:r>
            <a:r>
              <a:rPr spc="-5" dirty="0"/>
              <a:t>test</a:t>
            </a:r>
            <a:r>
              <a:rPr spc="-55" dirty="0"/>
              <a:t> </a:t>
            </a:r>
            <a:r>
              <a:rPr spc="-5" dirty="0"/>
              <a:t>assumptions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1578" y="2133600"/>
            <a:ext cx="9525635" cy="3788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105"/>
              </a:spcBef>
              <a:buFont typeface="Symbol"/>
              <a:buChar char=""/>
              <a:tabLst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Random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samples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2300" dirty="0">
              <a:latin typeface="Calibri"/>
              <a:cs typeface="Calibri"/>
            </a:endParaRPr>
          </a:p>
          <a:p>
            <a:pPr marL="469900" marR="5080" indent="-228600">
              <a:lnSpc>
                <a:spcPct val="101800"/>
              </a:lnSpc>
              <a:buFont typeface="Symbol"/>
              <a:buChar char=""/>
              <a:tabLst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To compare </a:t>
            </a:r>
            <a:r>
              <a:rPr sz="2200" spc="-5" dirty="0">
                <a:latin typeface="Calibri"/>
                <a:cs typeface="Calibri"/>
              </a:rPr>
              <a:t>means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medians </a:t>
            </a:r>
            <a:r>
              <a:rPr sz="2200" dirty="0">
                <a:latin typeface="Calibri"/>
                <a:cs typeface="Calibri"/>
              </a:rPr>
              <a:t>between </a:t>
            </a:r>
            <a:r>
              <a:rPr sz="2200" spc="-5" dirty="0">
                <a:latin typeface="Calibri"/>
                <a:cs typeface="Calibri"/>
              </a:rPr>
              <a:t>groups, permutation </a:t>
            </a:r>
            <a:r>
              <a:rPr sz="2200" dirty="0">
                <a:latin typeface="Calibri"/>
                <a:cs typeface="Calibri"/>
              </a:rPr>
              <a:t>tests </a:t>
            </a:r>
            <a:r>
              <a:rPr sz="2200" spc="-5" dirty="0">
                <a:latin typeface="Calibri"/>
                <a:cs typeface="Calibri"/>
              </a:rPr>
              <a:t>assume that 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distribution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variable has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same shape </a:t>
            </a:r>
            <a:r>
              <a:rPr sz="2200" dirty="0">
                <a:latin typeface="Calibri"/>
                <a:cs typeface="Calibri"/>
              </a:rPr>
              <a:t>in every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population.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 dirty="0">
              <a:latin typeface="Calibri"/>
              <a:cs typeface="Calibri"/>
            </a:endParaRPr>
          </a:p>
          <a:p>
            <a:pPr marL="12700" marR="17780">
              <a:lnSpc>
                <a:spcPct val="101800"/>
              </a:lnSpc>
            </a:pPr>
            <a:r>
              <a:rPr sz="2200" spc="-5" dirty="0">
                <a:latin typeface="Calibri"/>
                <a:cs typeface="Calibri"/>
              </a:rPr>
              <a:t>Permutation tests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robust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departures </a:t>
            </a:r>
            <a:r>
              <a:rPr sz="2200" spc="-10" dirty="0">
                <a:latin typeface="Calibri"/>
                <a:cs typeface="Calibri"/>
              </a:rPr>
              <a:t>from the </a:t>
            </a:r>
            <a:r>
              <a:rPr sz="2200" spc="-5" dirty="0">
                <a:latin typeface="Calibri"/>
                <a:cs typeface="Calibri"/>
              </a:rPr>
              <a:t>equal-shape </a:t>
            </a:r>
            <a:r>
              <a:rPr sz="2200" dirty="0">
                <a:latin typeface="Calibri"/>
                <a:cs typeface="Calibri"/>
              </a:rPr>
              <a:t>assumption </a:t>
            </a:r>
            <a:r>
              <a:rPr sz="2200" spc="-5" dirty="0">
                <a:latin typeface="Calibri"/>
                <a:cs typeface="Calibri"/>
              </a:rPr>
              <a:t>when  </a:t>
            </a:r>
            <a:r>
              <a:rPr sz="2200" dirty="0">
                <a:latin typeface="Calibri"/>
                <a:cs typeface="Calibri"/>
              </a:rPr>
              <a:t>sample sizes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large (more </a:t>
            </a:r>
            <a:r>
              <a:rPr sz="2200" dirty="0">
                <a:latin typeface="Calibri"/>
                <a:cs typeface="Calibri"/>
              </a:rPr>
              <a:t>so than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Mann-Whitney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i="1" spc="-5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-test).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 dirty="0">
              <a:latin typeface="Calibri"/>
              <a:cs typeface="Calibri"/>
            </a:endParaRPr>
          </a:p>
          <a:p>
            <a:pPr marL="12700" marR="111125">
              <a:lnSpc>
                <a:spcPct val="101800"/>
              </a:lnSpc>
            </a:pPr>
            <a:r>
              <a:rPr sz="2200" spc="-5" dirty="0">
                <a:latin typeface="Calibri"/>
                <a:cs typeface="Calibri"/>
              </a:rPr>
              <a:t>Permutation tests have lower power </a:t>
            </a:r>
            <a:r>
              <a:rPr sz="2200" dirty="0">
                <a:latin typeface="Calibri"/>
                <a:cs typeface="Calibri"/>
              </a:rPr>
              <a:t>than </a:t>
            </a:r>
            <a:r>
              <a:rPr sz="2200" spc="-10" dirty="0">
                <a:latin typeface="Calibri"/>
                <a:cs typeface="Calibri"/>
              </a:rPr>
              <a:t>parametric </a:t>
            </a:r>
            <a:r>
              <a:rPr sz="2200" spc="-5" dirty="0">
                <a:latin typeface="Calibri"/>
                <a:cs typeface="Calibri"/>
              </a:rPr>
              <a:t>tests </a:t>
            </a:r>
            <a:r>
              <a:rPr sz="2200" dirty="0">
                <a:latin typeface="Calibri"/>
                <a:cs typeface="Calibri"/>
              </a:rPr>
              <a:t>when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sample </a:t>
            </a:r>
            <a:r>
              <a:rPr sz="2200" spc="-10" dirty="0">
                <a:latin typeface="Calibri"/>
                <a:cs typeface="Calibri"/>
              </a:rPr>
              <a:t>size </a:t>
            </a:r>
            <a:r>
              <a:rPr sz="2200" dirty="0">
                <a:latin typeface="Calibri"/>
                <a:cs typeface="Calibri"/>
              </a:rPr>
              <a:t>is  small, </a:t>
            </a:r>
            <a:r>
              <a:rPr sz="2200" spc="-5" dirty="0">
                <a:latin typeface="Calibri"/>
                <a:cs typeface="Calibri"/>
              </a:rPr>
              <a:t>but they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dirty="0">
                <a:latin typeface="Calibri"/>
                <a:cs typeface="Calibri"/>
              </a:rPr>
              <a:t>more </a:t>
            </a:r>
            <a:r>
              <a:rPr sz="2200" spc="-5" dirty="0">
                <a:latin typeface="Calibri"/>
                <a:cs typeface="Calibri"/>
              </a:rPr>
              <a:t>powerful </a:t>
            </a:r>
            <a:r>
              <a:rPr sz="2200" dirty="0">
                <a:latin typeface="Calibri"/>
                <a:cs typeface="Calibri"/>
              </a:rPr>
              <a:t>than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Mann-Whitney </a:t>
            </a:r>
            <a:r>
              <a:rPr sz="2200" i="1" spc="-5" dirty="0">
                <a:latin typeface="Calibri"/>
                <a:cs typeface="Calibri"/>
              </a:rPr>
              <a:t>U</a:t>
            </a:r>
            <a:r>
              <a:rPr sz="2200" spc="-5" dirty="0">
                <a:latin typeface="Calibri"/>
                <a:cs typeface="Calibri"/>
              </a:rPr>
              <a:t>-test. They have  </a:t>
            </a:r>
            <a:r>
              <a:rPr sz="2200" dirty="0">
                <a:latin typeface="Calibri"/>
                <a:cs typeface="Calibri"/>
              </a:rPr>
              <a:t>similar </a:t>
            </a:r>
            <a:r>
              <a:rPr sz="2200" spc="-5" dirty="0">
                <a:latin typeface="Calibri"/>
                <a:cs typeface="Calibri"/>
              </a:rPr>
              <a:t>power </a:t>
            </a:r>
            <a:r>
              <a:rPr sz="2200" spc="-10" dirty="0">
                <a:latin typeface="Calibri"/>
                <a:cs typeface="Calibri"/>
              </a:rPr>
              <a:t>to parametric </a:t>
            </a:r>
            <a:r>
              <a:rPr sz="2200" dirty="0">
                <a:latin typeface="Calibri"/>
                <a:cs typeface="Calibri"/>
              </a:rPr>
              <a:t>tests when </a:t>
            </a:r>
            <a:r>
              <a:rPr sz="2200" spc="-5" dirty="0">
                <a:latin typeface="Calibri"/>
                <a:cs typeface="Calibri"/>
              </a:rPr>
              <a:t>sample size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large.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8586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 </a:t>
            </a:r>
            <a:r>
              <a:rPr spc="-5" dirty="0"/>
              <a:t>permutation tests </a:t>
            </a:r>
            <a:r>
              <a:rPr spc="-10" dirty="0"/>
              <a:t>(or </a:t>
            </a:r>
            <a:r>
              <a:rPr dirty="0"/>
              <a:t>rank </a:t>
            </a:r>
            <a:r>
              <a:rPr spc="-5" dirty="0"/>
              <a:t>tests) </a:t>
            </a:r>
            <a:r>
              <a:rPr dirty="0"/>
              <a:t>are </a:t>
            </a:r>
            <a:r>
              <a:rPr spc="-5" dirty="0"/>
              <a:t>not enough </a:t>
            </a:r>
            <a:r>
              <a:rPr spc="-10" dirty="0"/>
              <a:t>on </a:t>
            </a:r>
            <a:r>
              <a:rPr spc="-5" dirty="0"/>
              <a:t>their</a:t>
            </a:r>
            <a:r>
              <a:rPr spc="85" dirty="0"/>
              <a:t> </a:t>
            </a:r>
            <a:r>
              <a:rPr spc="-5" dirty="0"/>
              <a:t>own: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71675"/>
            <a:ext cx="9439275" cy="47967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spc="-5" dirty="0">
                <a:latin typeface="Calibri"/>
                <a:cs typeface="Calibri"/>
              </a:rPr>
              <a:t>Parametric </a:t>
            </a:r>
            <a:r>
              <a:rPr sz="2200" dirty="0">
                <a:latin typeface="Calibri"/>
                <a:cs typeface="Calibri"/>
              </a:rPr>
              <a:t>methods </a:t>
            </a:r>
            <a:r>
              <a:rPr sz="2200" spc="-5" dirty="0">
                <a:latin typeface="Calibri"/>
                <a:cs typeface="Calibri"/>
              </a:rPr>
              <a:t>provide estimates </a:t>
            </a:r>
            <a:r>
              <a:rPr sz="2200" dirty="0">
                <a:latin typeface="Calibri"/>
                <a:cs typeface="Calibri"/>
              </a:rPr>
              <a:t>(with </a:t>
            </a:r>
            <a:r>
              <a:rPr sz="2200" spc="-5" dirty="0">
                <a:latin typeface="Calibri"/>
                <a:cs typeface="Calibri"/>
              </a:rPr>
              <a:t>standard </a:t>
            </a:r>
            <a:r>
              <a:rPr sz="2200" dirty="0">
                <a:latin typeface="Calibri"/>
                <a:cs typeface="Calibri"/>
              </a:rPr>
              <a:t>error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confidence </a:t>
            </a:r>
            <a:r>
              <a:rPr sz="2200" spc="-10" dirty="0">
                <a:latin typeface="Calibri"/>
                <a:cs typeface="Calibri"/>
              </a:rPr>
              <a:t>interval) 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useful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parameter.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12700" marR="169545">
              <a:lnSpc>
                <a:spcPct val="101800"/>
              </a:lnSpc>
            </a:pPr>
            <a:r>
              <a:rPr sz="2200" spc="-5" dirty="0">
                <a:latin typeface="Calibri"/>
                <a:cs typeface="Calibri"/>
              </a:rPr>
              <a:t>Nonparametric tests, </a:t>
            </a:r>
            <a:r>
              <a:rPr sz="2200" spc="-10" dirty="0">
                <a:latin typeface="Calibri"/>
                <a:cs typeface="Calibri"/>
              </a:rPr>
              <a:t>including </a:t>
            </a:r>
            <a:r>
              <a:rPr sz="2200" spc="-5" dirty="0">
                <a:latin typeface="Calibri"/>
                <a:cs typeface="Calibri"/>
              </a:rPr>
              <a:t>permutations tests </a:t>
            </a:r>
            <a:r>
              <a:rPr sz="2200" spc="-1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rank tests, provide </a:t>
            </a:r>
            <a:r>
              <a:rPr sz="2200" dirty="0">
                <a:latin typeface="Calibri"/>
                <a:cs typeface="Calibri"/>
              </a:rPr>
              <a:t>only a  </a:t>
            </a:r>
            <a:r>
              <a:rPr sz="2200" i="1" spc="-5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-value. They </a:t>
            </a:r>
            <a:r>
              <a:rPr sz="2200" spc="-15" dirty="0">
                <a:latin typeface="Calibri"/>
                <a:cs typeface="Calibri"/>
              </a:rPr>
              <a:t>do </a:t>
            </a:r>
            <a:r>
              <a:rPr sz="2200" spc="-5" dirty="0">
                <a:latin typeface="Calibri"/>
                <a:cs typeface="Calibri"/>
              </a:rPr>
              <a:t>not provide estimates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magnitudes (effect sizes) </a:t>
            </a:r>
            <a:r>
              <a:rPr sz="2200" dirty="0">
                <a:latin typeface="Calibri"/>
                <a:cs typeface="Calibri"/>
              </a:rPr>
              <a:t>with </a:t>
            </a:r>
            <a:r>
              <a:rPr sz="2200" spc="-10" dirty="0">
                <a:latin typeface="Calibri"/>
                <a:cs typeface="Calibri"/>
              </a:rPr>
              <a:t>standard  </a:t>
            </a:r>
            <a:r>
              <a:rPr sz="2200" dirty="0">
                <a:latin typeface="Calibri"/>
                <a:cs typeface="Calibri"/>
              </a:rPr>
              <a:t>errors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confidence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intervals.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Calibri"/>
              <a:cs typeface="Calibri"/>
            </a:endParaRPr>
          </a:p>
          <a:p>
            <a:pPr marL="12700" marR="195580" algn="just">
              <a:lnSpc>
                <a:spcPct val="101800"/>
              </a:lnSpc>
            </a:pPr>
            <a:r>
              <a:rPr sz="2200" spc="-5" dirty="0">
                <a:latin typeface="Calibri"/>
                <a:cs typeface="Calibri"/>
              </a:rPr>
              <a:t>Nonparametric tests, </a:t>
            </a:r>
            <a:r>
              <a:rPr sz="2200" spc="-10" dirty="0">
                <a:latin typeface="Calibri"/>
                <a:cs typeface="Calibri"/>
              </a:rPr>
              <a:t>including </a:t>
            </a:r>
            <a:r>
              <a:rPr sz="2200" spc="-5" dirty="0">
                <a:latin typeface="Calibri"/>
                <a:cs typeface="Calibri"/>
              </a:rPr>
              <a:t>permutations </a:t>
            </a:r>
            <a:r>
              <a:rPr sz="2200" dirty="0">
                <a:latin typeface="Calibri"/>
                <a:cs typeface="Calibri"/>
              </a:rPr>
              <a:t>tests </a:t>
            </a:r>
            <a:r>
              <a:rPr sz="2200" spc="-1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rank tests, perpetuate </a:t>
            </a:r>
            <a:r>
              <a:rPr sz="2200" dirty="0">
                <a:latin typeface="Calibri"/>
                <a:cs typeface="Calibri"/>
              </a:rPr>
              <a:t>the  myth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i="1" spc="-5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-value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all </a:t>
            </a:r>
            <a:r>
              <a:rPr sz="2200" spc="5" dirty="0">
                <a:latin typeface="Calibri"/>
                <a:cs typeface="Calibri"/>
              </a:rPr>
              <a:t>you </a:t>
            </a:r>
            <a:r>
              <a:rPr sz="2200" spc="-5" dirty="0">
                <a:latin typeface="Calibri"/>
                <a:cs typeface="Calibri"/>
              </a:rPr>
              <a:t>need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data, and that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smallness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 </a:t>
            </a:r>
            <a:r>
              <a:rPr sz="2200" i="1" spc="-5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-value </a:t>
            </a:r>
            <a:r>
              <a:rPr sz="2200" dirty="0">
                <a:latin typeface="Calibri"/>
                <a:cs typeface="Calibri"/>
              </a:rPr>
              <a:t>is an </a:t>
            </a:r>
            <a:r>
              <a:rPr sz="2200" spc="-5" dirty="0">
                <a:latin typeface="Calibri"/>
                <a:cs typeface="Calibri"/>
              </a:rPr>
              <a:t>indication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importance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effect.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>
              <a:latin typeface="Calibri"/>
              <a:cs typeface="Calibri"/>
            </a:endParaRPr>
          </a:p>
          <a:p>
            <a:pPr marL="12700" marR="203200" algn="just">
              <a:lnSpc>
                <a:spcPct val="101800"/>
              </a:lnSpc>
            </a:pPr>
            <a:r>
              <a:rPr sz="2200" spc="-5" dirty="0">
                <a:latin typeface="Calibri"/>
                <a:cs typeface="Calibri"/>
              </a:rPr>
              <a:t>As </a:t>
            </a:r>
            <a:r>
              <a:rPr sz="2200" dirty="0">
                <a:latin typeface="Calibri"/>
                <a:cs typeface="Calibri"/>
              </a:rPr>
              <a:t>our </a:t>
            </a:r>
            <a:r>
              <a:rPr sz="2200" spc="-5" dirty="0">
                <a:latin typeface="Calibri"/>
                <a:cs typeface="Calibri"/>
              </a:rPr>
              <a:t>readings and discussions have stressed,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i="1" spc="-5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-value </a:t>
            </a:r>
            <a:r>
              <a:rPr sz="2200" dirty="0">
                <a:latin typeface="Calibri"/>
                <a:cs typeface="Calibri"/>
              </a:rPr>
              <a:t>in fact tells </a:t>
            </a:r>
            <a:r>
              <a:rPr sz="2200" spc="-5" dirty="0">
                <a:latin typeface="Calibri"/>
                <a:cs typeface="Calibri"/>
              </a:rPr>
              <a:t>us nothing  </a:t>
            </a:r>
            <a:r>
              <a:rPr sz="2200" dirty="0">
                <a:latin typeface="Calibri"/>
                <a:cs typeface="Calibri"/>
              </a:rPr>
              <a:t>about magnitudes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effects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biological importance. No decision should </a:t>
            </a:r>
            <a:r>
              <a:rPr sz="2200" dirty="0">
                <a:latin typeface="Calibri"/>
                <a:cs typeface="Calibri"/>
              </a:rPr>
              <a:t>ever </a:t>
            </a:r>
            <a:r>
              <a:rPr sz="2200" spc="-35" dirty="0">
                <a:latin typeface="Calibri"/>
                <a:cs typeface="Calibri"/>
              </a:rPr>
              <a:t>be  </a:t>
            </a:r>
            <a:r>
              <a:rPr sz="2200" dirty="0">
                <a:latin typeface="Calibri"/>
                <a:cs typeface="Calibri"/>
              </a:rPr>
              <a:t>made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basis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i="1" spc="-5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-value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alone.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78155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 </a:t>
            </a:r>
            <a:r>
              <a:rPr lang="en-US" dirty="0"/>
              <a:t>to</a:t>
            </a:r>
            <a:r>
              <a:rPr dirty="0"/>
              <a:t> love </a:t>
            </a:r>
            <a:r>
              <a:rPr spc="-5" dirty="0"/>
              <a:t>the</a:t>
            </a:r>
            <a:r>
              <a:rPr spc="-65" dirty="0"/>
              <a:t> </a:t>
            </a:r>
            <a:r>
              <a:rPr spc="-5" dirty="0"/>
              <a:t>bootstrap: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676400"/>
            <a:ext cx="9173210" cy="443928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46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Primarily used for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estimation.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37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Provides </a:t>
            </a:r>
            <a:r>
              <a:rPr sz="2200" spc="-5" dirty="0">
                <a:latin typeface="Calibri"/>
                <a:cs typeface="Calibri"/>
              </a:rPr>
              <a:t>standard </a:t>
            </a:r>
            <a:r>
              <a:rPr sz="2200" dirty="0">
                <a:latin typeface="Calibri"/>
                <a:cs typeface="Calibri"/>
              </a:rPr>
              <a:t>errors </a:t>
            </a:r>
            <a:r>
              <a:rPr sz="2200" spc="-10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confidence </a:t>
            </a:r>
            <a:r>
              <a:rPr sz="2200" spc="-5" dirty="0">
                <a:latin typeface="Calibri"/>
                <a:cs typeface="Calibri"/>
              </a:rPr>
              <a:t>intervals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useful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parameters.</a:t>
            </a:r>
            <a:endParaRPr sz="2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1800"/>
              </a:lnSpc>
              <a:spcBef>
                <a:spcPts val="129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The method is </a:t>
            </a:r>
            <a:r>
              <a:rPr sz="2200" spc="-5" dirty="0">
                <a:latin typeface="Calibri"/>
                <a:cs typeface="Calibri"/>
              </a:rPr>
              <a:t>nonparametric, </a:t>
            </a:r>
            <a:r>
              <a:rPr sz="2200" dirty="0">
                <a:latin typeface="Calibri"/>
                <a:cs typeface="Calibri"/>
              </a:rPr>
              <a:t>so </a:t>
            </a:r>
            <a:r>
              <a:rPr sz="2200" spc="-5" dirty="0">
                <a:latin typeface="Calibri"/>
                <a:cs typeface="Calibri"/>
              </a:rPr>
              <a:t>doesn’t require normally-distributed data, or  data </a:t>
            </a:r>
            <a:r>
              <a:rPr sz="2200" dirty="0">
                <a:latin typeface="Calibri"/>
                <a:cs typeface="Calibri"/>
              </a:rPr>
              <a:t>having </a:t>
            </a:r>
            <a:r>
              <a:rPr sz="2200" spc="-10" dirty="0">
                <a:latin typeface="Calibri"/>
                <a:cs typeface="Calibri"/>
              </a:rPr>
              <a:t>any </a:t>
            </a:r>
            <a:r>
              <a:rPr sz="2200" dirty="0">
                <a:latin typeface="Calibri"/>
                <a:cs typeface="Calibri"/>
              </a:rPr>
              <a:t>other </a:t>
            </a:r>
            <a:r>
              <a:rPr sz="2200" spc="-10" dirty="0">
                <a:latin typeface="Calibri"/>
                <a:cs typeface="Calibri"/>
              </a:rPr>
              <a:t>particular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distribution.</a:t>
            </a:r>
            <a:endParaRPr sz="2200" dirty="0">
              <a:latin typeface="Calibri"/>
              <a:cs typeface="Calibri"/>
            </a:endParaRPr>
          </a:p>
          <a:p>
            <a:pPr marL="355600" marR="675640" indent="-342900">
              <a:lnSpc>
                <a:spcPct val="101800"/>
              </a:lnSpc>
              <a:spcBef>
                <a:spcPts val="132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be applied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virtually any population parameter, including means,  </a:t>
            </a:r>
            <a:r>
              <a:rPr sz="2200" dirty="0">
                <a:latin typeface="Calibri"/>
                <a:cs typeface="Calibri"/>
              </a:rPr>
              <a:t>proportions, </a:t>
            </a:r>
            <a:r>
              <a:rPr sz="2200" spc="-5" dirty="0">
                <a:latin typeface="Calibri"/>
                <a:cs typeface="Calibri"/>
              </a:rPr>
              <a:t>and linear model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coefficients.</a:t>
            </a:r>
            <a:endParaRPr sz="2200" dirty="0">
              <a:latin typeface="Calibri"/>
              <a:cs typeface="Calibri"/>
            </a:endParaRPr>
          </a:p>
          <a:p>
            <a:pPr marL="355600" marR="871855" indent="-342900">
              <a:lnSpc>
                <a:spcPct val="101800"/>
              </a:lnSpc>
              <a:spcBef>
                <a:spcPts val="132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dirty="0">
                <a:latin typeface="Calibri"/>
                <a:cs typeface="Calibri"/>
              </a:rPr>
              <a:t>is most </a:t>
            </a:r>
            <a:r>
              <a:rPr sz="2200" spc="-5" dirty="0">
                <a:latin typeface="Calibri"/>
                <a:cs typeface="Calibri"/>
              </a:rPr>
              <a:t>handy </a:t>
            </a:r>
            <a:r>
              <a:rPr sz="2200" dirty="0">
                <a:latin typeface="Calibri"/>
                <a:cs typeface="Calibri"/>
              </a:rPr>
              <a:t>when </a:t>
            </a:r>
            <a:r>
              <a:rPr sz="2200" spc="-5" dirty="0">
                <a:latin typeface="Calibri"/>
                <a:cs typeface="Calibri"/>
              </a:rPr>
              <a:t>there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15" dirty="0">
                <a:latin typeface="Calibri"/>
                <a:cs typeface="Calibri"/>
              </a:rPr>
              <a:t>no </a:t>
            </a:r>
            <a:r>
              <a:rPr sz="2200" spc="-5" dirty="0">
                <a:latin typeface="Calibri"/>
                <a:cs typeface="Calibri"/>
              </a:rPr>
              <a:t>ready formula for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standard </a:t>
            </a:r>
            <a:r>
              <a:rPr sz="2200" dirty="0">
                <a:latin typeface="Calibri"/>
                <a:cs typeface="Calibri"/>
              </a:rPr>
              <a:t>error </a:t>
            </a:r>
            <a:r>
              <a:rPr sz="2200" spc="10" dirty="0">
                <a:latin typeface="Calibri"/>
                <a:cs typeface="Calibri"/>
              </a:rPr>
              <a:t>or </a:t>
            </a:r>
            <a:r>
              <a:rPr sz="2200" dirty="0">
                <a:latin typeface="Calibri"/>
                <a:cs typeface="Calibri"/>
              </a:rPr>
              <a:t>confidence </a:t>
            </a:r>
            <a:r>
              <a:rPr sz="2200" spc="-5" dirty="0">
                <a:latin typeface="Calibri"/>
                <a:cs typeface="Calibri"/>
              </a:rPr>
              <a:t>interval </a:t>
            </a:r>
            <a:r>
              <a:rPr sz="2200" spc="-10" dirty="0">
                <a:latin typeface="Calibri"/>
                <a:cs typeface="Calibri"/>
              </a:rPr>
              <a:t>(e.g., </a:t>
            </a:r>
            <a:r>
              <a:rPr sz="2200" spc="-5" dirty="0">
                <a:latin typeface="Calibri"/>
                <a:cs typeface="Calibri"/>
              </a:rPr>
              <a:t>median, trimmed </a:t>
            </a:r>
            <a:r>
              <a:rPr sz="2200" dirty="0">
                <a:latin typeface="Calibri"/>
                <a:cs typeface="Calibri"/>
              </a:rPr>
              <a:t>mean,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eigenvalue).</a:t>
            </a:r>
            <a:endParaRPr sz="2200" dirty="0">
              <a:latin typeface="Calibri"/>
              <a:cs typeface="Calibri"/>
            </a:endParaRPr>
          </a:p>
          <a:p>
            <a:pPr marL="355600" marR="21590" indent="-342900">
              <a:lnSpc>
                <a:spcPct val="101800"/>
              </a:lnSpc>
              <a:spcBef>
                <a:spcPts val="129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dirty="0">
                <a:latin typeface="Calibri"/>
                <a:cs typeface="Calibri"/>
              </a:rPr>
              <a:t>even </a:t>
            </a:r>
            <a:r>
              <a:rPr sz="2200" spc="-5" dirty="0">
                <a:latin typeface="Calibri"/>
                <a:cs typeface="Calibri"/>
              </a:rPr>
              <a:t>works </a:t>
            </a:r>
            <a:r>
              <a:rPr sz="2200" spc="-10" dirty="0">
                <a:latin typeface="Calibri"/>
                <a:cs typeface="Calibri"/>
              </a:rPr>
              <a:t>also </a:t>
            </a:r>
            <a:r>
              <a:rPr sz="2200" spc="-5" dirty="0">
                <a:latin typeface="Calibri"/>
                <a:cs typeface="Calibri"/>
              </a:rPr>
              <a:t>for estimates based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complicated </a:t>
            </a:r>
            <a:r>
              <a:rPr sz="2200" dirty="0">
                <a:latin typeface="Calibri"/>
                <a:cs typeface="Calibri"/>
              </a:rPr>
              <a:t>sampling </a:t>
            </a:r>
            <a:r>
              <a:rPr sz="2200" spc="-5" dirty="0">
                <a:latin typeface="Calibri"/>
                <a:cs typeface="Calibri"/>
              </a:rPr>
              <a:t>procedures </a:t>
            </a:r>
            <a:r>
              <a:rPr sz="2200" spc="10" dirty="0">
                <a:latin typeface="Calibri"/>
                <a:cs typeface="Calibri"/>
              </a:rPr>
              <a:t>or  </a:t>
            </a:r>
            <a:r>
              <a:rPr sz="2200" dirty="0">
                <a:latin typeface="Calibri"/>
                <a:cs typeface="Calibri"/>
              </a:rPr>
              <a:t>calculations </a:t>
            </a:r>
            <a:r>
              <a:rPr sz="2200" spc="-5" dirty="0">
                <a:latin typeface="Calibri"/>
                <a:cs typeface="Calibri"/>
              </a:rPr>
              <a:t>(for example, </a:t>
            </a:r>
            <a:r>
              <a:rPr sz="2200" spc="-15" dirty="0">
                <a:latin typeface="Calibri"/>
                <a:cs typeface="Calibri"/>
              </a:rPr>
              <a:t>it </a:t>
            </a:r>
            <a:r>
              <a:rPr sz="2200" dirty="0">
                <a:latin typeface="Calibri"/>
                <a:cs typeface="Calibri"/>
              </a:rPr>
              <a:t>is used in </a:t>
            </a:r>
            <a:r>
              <a:rPr sz="2200" spc="-5" dirty="0">
                <a:latin typeface="Calibri"/>
                <a:cs typeface="Calibri"/>
              </a:rPr>
              <a:t>phylogeny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estimation).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8175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To </a:t>
            </a:r>
            <a:r>
              <a:rPr spc="-5" dirty="0"/>
              <a:t>understand </a:t>
            </a:r>
            <a:r>
              <a:rPr dirty="0"/>
              <a:t>the </a:t>
            </a:r>
            <a:r>
              <a:rPr spc="-5" dirty="0"/>
              <a:t>bootstrap, </a:t>
            </a:r>
            <a:r>
              <a:rPr dirty="0"/>
              <a:t>let’s </a:t>
            </a:r>
            <a:r>
              <a:rPr spc="-5" dirty="0"/>
              <a:t>review how estimation</a:t>
            </a:r>
            <a:r>
              <a:rPr spc="-20" dirty="0"/>
              <a:t> </a:t>
            </a:r>
            <a:r>
              <a:rPr dirty="0"/>
              <a:t>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981200"/>
            <a:ext cx="9175115" cy="3773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Estimation</a:t>
            </a:r>
            <a:r>
              <a:rPr sz="2200" dirty="0">
                <a:latin typeface="Calibri"/>
                <a:cs typeface="Calibri"/>
              </a:rPr>
              <a:t> is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process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inferring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population parameter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spc="-5" dirty="0">
                <a:latin typeface="Calibri"/>
                <a:cs typeface="Calibri"/>
              </a:rPr>
              <a:t>sample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data.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 dirty="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value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sample </a:t>
            </a:r>
            <a:r>
              <a:rPr sz="2200" i="1" spc="-5" dirty="0">
                <a:latin typeface="Calibri"/>
                <a:cs typeface="Calibri"/>
              </a:rPr>
              <a:t>estimate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almost </a:t>
            </a:r>
            <a:r>
              <a:rPr sz="2200" dirty="0">
                <a:latin typeface="Calibri"/>
                <a:cs typeface="Calibri"/>
              </a:rPr>
              <a:t>never the </a:t>
            </a:r>
            <a:r>
              <a:rPr sz="2200" spc="-5" dirty="0">
                <a:latin typeface="Calibri"/>
                <a:cs typeface="Calibri"/>
              </a:rPr>
              <a:t>same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i="1" spc="-5" dirty="0">
                <a:latin typeface="Calibri"/>
                <a:cs typeface="Calibri"/>
              </a:rPr>
              <a:t>parameter </a:t>
            </a:r>
            <a:r>
              <a:rPr sz="2200" dirty="0">
                <a:latin typeface="Calibri"/>
                <a:cs typeface="Calibri"/>
              </a:rPr>
              <a:t>in the  population </a:t>
            </a:r>
            <a:r>
              <a:rPr sz="2200" spc="-5" dirty="0">
                <a:latin typeface="Calibri"/>
                <a:cs typeface="Calibri"/>
              </a:rPr>
              <a:t>because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random </a:t>
            </a:r>
            <a:r>
              <a:rPr sz="2200" spc="-5" dirty="0">
                <a:latin typeface="Calibri"/>
                <a:cs typeface="Calibri"/>
              </a:rPr>
              <a:t>sampling error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(chance).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 dirty="0">
              <a:latin typeface="Calibri"/>
              <a:cs typeface="Calibri"/>
            </a:endParaRPr>
          </a:p>
          <a:p>
            <a:pPr marL="12700" marR="648970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sampling distribution of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5" dirty="0">
                <a:latin typeface="Calibri"/>
                <a:cs typeface="Calibri"/>
              </a:rPr>
              <a:t>estimate gives all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values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might </a:t>
            </a:r>
            <a:r>
              <a:rPr sz="2200" spc="-5" dirty="0">
                <a:latin typeface="Calibri"/>
                <a:cs typeface="Calibri"/>
              </a:rPr>
              <a:t>have  </a:t>
            </a:r>
            <a:r>
              <a:rPr sz="2200" dirty="0">
                <a:latin typeface="Calibri"/>
                <a:cs typeface="Calibri"/>
              </a:rPr>
              <a:t>obtained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our </a:t>
            </a:r>
            <a:r>
              <a:rPr sz="2200" spc="-5" dirty="0">
                <a:latin typeface="Calibri"/>
                <a:cs typeface="Calibri"/>
              </a:rPr>
              <a:t>sample, and </a:t>
            </a:r>
            <a:r>
              <a:rPr sz="2200" dirty="0">
                <a:latin typeface="Calibri"/>
                <a:cs typeface="Calibri"/>
              </a:rPr>
              <a:t>their </a:t>
            </a:r>
            <a:r>
              <a:rPr sz="2200" spc="-5" dirty="0">
                <a:latin typeface="Calibri"/>
                <a:cs typeface="Calibri"/>
              </a:rPr>
              <a:t>probabilities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occurrence.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 dirty="0">
              <a:latin typeface="Calibri"/>
              <a:cs typeface="Calibri"/>
            </a:endParaRPr>
          </a:p>
          <a:p>
            <a:pPr marL="12700" marR="19050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standard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error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10" dirty="0">
                <a:latin typeface="Calibri"/>
                <a:cs typeface="Calibri"/>
              </a:rPr>
              <a:t>estimate </a:t>
            </a:r>
            <a:r>
              <a:rPr sz="2200" dirty="0">
                <a:latin typeface="Calibri"/>
                <a:cs typeface="Calibri"/>
              </a:rPr>
              <a:t>is the </a:t>
            </a:r>
            <a:r>
              <a:rPr sz="2200" spc="-5" dirty="0">
                <a:latin typeface="Calibri"/>
                <a:cs typeface="Calibri"/>
              </a:rPr>
              <a:t>standard deviation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its </a:t>
            </a:r>
            <a:r>
              <a:rPr sz="2200" spc="-5" dirty="0">
                <a:latin typeface="Calibri"/>
                <a:cs typeface="Calibri"/>
              </a:rPr>
              <a:t>sampling  distribution. No estimate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useful unaccompanied by </a:t>
            </a:r>
            <a:r>
              <a:rPr sz="2200" spc="-10" dirty="0">
                <a:latin typeface="Calibri"/>
                <a:cs typeface="Calibri"/>
              </a:rPr>
              <a:t>its </a:t>
            </a:r>
            <a:r>
              <a:rPr sz="2200" spc="-5" dirty="0">
                <a:latin typeface="Calibri"/>
                <a:cs typeface="Calibri"/>
              </a:rPr>
              <a:t>standard error,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by </a:t>
            </a:r>
            <a:r>
              <a:rPr sz="2200" dirty="0">
                <a:latin typeface="Calibri"/>
                <a:cs typeface="Calibri"/>
              </a:rPr>
              <a:t>its  </a:t>
            </a:r>
            <a:r>
              <a:rPr sz="2200" spc="-5" dirty="0">
                <a:latin typeface="Calibri"/>
                <a:cs typeface="Calibri"/>
              </a:rPr>
              <a:t>corresponding confidence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interval.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066800"/>
            <a:ext cx="3368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Example: Estimate </a:t>
            </a:r>
            <a:r>
              <a:rPr dirty="0"/>
              <a:t>a</a:t>
            </a:r>
            <a:r>
              <a:rPr spc="-25" dirty="0"/>
              <a:t> </a:t>
            </a:r>
            <a:r>
              <a:rPr spc="-10" dirty="0"/>
              <a:t>mean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2286000"/>
            <a:ext cx="4916170" cy="3089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What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want:</a:t>
            </a:r>
          </a:p>
          <a:p>
            <a:pPr marL="12700" marR="285115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5" dirty="0">
                <a:latin typeface="Calibri"/>
                <a:cs typeface="Calibri"/>
              </a:rPr>
              <a:t>mean of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variable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population </a:t>
            </a:r>
            <a:r>
              <a:rPr sz="2200" spc="-5" dirty="0">
                <a:latin typeface="Calibri"/>
                <a:cs typeface="Calibri"/>
              </a:rPr>
              <a:t> (e.g.,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lengths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all </a:t>
            </a:r>
            <a:r>
              <a:rPr sz="2200" dirty="0">
                <a:latin typeface="Calibri"/>
                <a:cs typeface="Calibri"/>
              </a:rPr>
              <a:t>the genes in </a:t>
            </a:r>
            <a:r>
              <a:rPr sz="2200" spc="-10" dirty="0">
                <a:latin typeface="Calibri"/>
                <a:cs typeface="Calibri"/>
              </a:rPr>
              <a:t>the  </a:t>
            </a:r>
            <a:r>
              <a:rPr sz="2200" dirty="0">
                <a:latin typeface="Calibri"/>
                <a:cs typeface="Calibri"/>
              </a:rPr>
              <a:t>human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genome).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5"/>
              </a:spcBef>
            </a:pPr>
            <a:r>
              <a:rPr sz="2200" dirty="0">
                <a:latin typeface="Calibri"/>
                <a:cs typeface="Calibri"/>
              </a:rPr>
              <a:t>What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5" dirty="0">
                <a:latin typeface="Calibri"/>
                <a:cs typeface="Calibri"/>
              </a:rPr>
              <a:t>have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instead:</a:t>
            </a:r>
            <a:endParaRPr sz="2200" dirty="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sample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mean </a:t>
            </a:r>
            <a:r>
              <a:rPr sz="2200" spc="-5" dirty="0">
                <a:latin typeface="Calibri"/>
                <a:cs typeface="Calibri"/>
              </a:rPr>
              <a:t>(e.g., based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random  </a:t>
            </a:r>
            <a:r>
              <a:rPr sz="2200" dirty="0">
                <a:latin typeface="Calibri"/>
                <a:cs typeface="Calibri"/>
              </a:rPr>
              <a:t>sample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i="1" dirty="0">
                <a:latin typeface="Calibri"/>
                <a:cs typeface="Calibri"/>
              </a:rPr>
              <a:t>n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-5" dirty="0">
                <a:latin typeface="Calibri"/>
                <a:cs typeface="Calibri"/>
              </a:rPr>
              <a:t>100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genes)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40121" y="354967"/>
            <a:ext cx="4615814" cy="6661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3255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The </a:t>
            </a:r>
            <a:r>
              <a:rPr spc="-5" dirty="0"/>
              <a:t>sampling</a:t>
            </a:r>
            <a:r>
              <a:rPr spc="-80"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981200"/>
            <a:ext cx="4537075" cy="138620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1800"/>
              </a:lnSpc>
              <a:spcBef>
                <a:spcPts val="60"/>
              </a:spcBef>
            </a:pPr>
            <a:r>
              <a:rPr sz="2200" spc="-5" dirty="0">
                <a:latin typeface="Calibri"/>
                <a:cs typeface="Calibri"/>
              </a:rPr>
              <a:t>Since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5" dirty="0">
                <a:latin typeface="Calibri"/>
                <a:cs typeface="Calibri"/>
              </a:rPr>
              <a:t>don’t have </a:t>
            </a:r>
            <a:r>
              <a:rPr sz="2200" spc="-10" dirty="0">
                <a:latin typeface="Calibri"/>
                <a:cs typeface="Calibri"/>
              </a:rPr>
              <a:t>the true </a:t>
            </a:r>
            <a:r>
              <a:rPr sz="2200" spc="-5" dirty="0">
                <a:latin typeface="Calibri"/>
                <a:cs typeface="Calibri"/>
              </a:rPr>
              <a:t>mean, </a:t>
            </a:r>
            <a:r>
              <a:rPr sz="2200" spc="5" dirty="0">
                <a:latin typeface="Calibri"/>
                <a:cs typeface="Calibri"/>
              </a:rPr>
              <a:t>we  </a:t>
            </a:r>
            <a:r>
              <a:rPr sz="2200" dirty="0">
                <a:latin typeface="Calibri"/>
                <a:cs typeface="Calibri"/>
              </a:rPr>
              <a:t>need an </a:t>
            </a:r>
            <a:r>
              <a:rPr sz="2200" spc="-5" dirty="0">
                <a:latin typeface="Calibri"/>
                <a:cs typeface="Calibri"/>
              </a:rPr>
              <a:t>approximation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sampling  distribution, giving all </a:t>
            </a:r>
            <a:r>
              <a:rPr sz="2200" spc="-10" dirty="0">
                <a:latin typeface="Calibri"/>
                <a:cs typeface="Calibri"/>
              </a:rPr>
              <a:t>possible </a:t>
            </a:r>
            <a:r>
              <a:rPr sz="2200" spc="-5" dirty="0">
                <a:latin typeface="Calibri"/>
                <a:cs typeface="Calibri"/>
              </a:rPr>
              <a:t>values </a:t>
            </a:r>
            <a:r>
              <a:rPr sz="2200" spc="5" dirty="0">
                <a:latin typeface="Calibri"/>
                <a:cs typeface="Calibri"/>
              </a:rPr>
              <a:t>of 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estimate and </a:t>
            </a:r>
            <a:r>
              <a:rPr sz="2200" dirty="0">
                <a:latin typeface="Calibri"/>
                <a:cs typeface="Calibri"/>
              </a:rPr>
              <a:t>their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probabilities.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819" y="4486148"/>
            <a:ext cx="2633345" cy="7035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What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5" dirty="0">
                <a:latin typeface="Calibri"/>
                <a:cs typeface="Calibri"/>
              </a:rPr>
              <a:t>have instead:  Just </a:t>
            </a:r>
            <a:r>
              <a:rPr sz="2200" dirty="0">
                <a:latin typeface="Calibri"/>
                <a:cs typeface="Calibri"/>
              </a:rPr>
              <a:t>one </a:t>
            </a:r>
            <a:r>
              <a:rPr sz="2200" spc="-5" dirty="0">
                <a:latin typeface="Calibri"/>
                <a:cs typeface="Calibri"/>
              </a:rPr>
              <a:t>sample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mean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11471" y="909321"/>
            <a:ext cx="5175884" cy="6108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1886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Standard</a:t>
            </a:r>
            <a:r>
              <a:rPr spc="-30" dirty="0"/>
              <a:t> </a:t>
            </a:r>
            <a:r>
              <a:rPr spc="-10" dirty="0"/>
              <a:t>error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84" y="1941830"/>
            <a:ext cx="4028440" cy="34315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65"/>
              </a:spcBef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standard deviation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  </a:t>
            </a:r>
            <a:r>
              <a:rPr sz="2200" dirty="0">
                <a:latin typeface="Calibri"/>
                <a:cs typeface="Calibri"/>
              </a:rPr>
              <a:t>sampling </a:t>
            </a:r>
            <a:r>
              <a:rPr sz="2200" spc="-5" dirty="0">
                <a:latin typeface="Calibri"/>
                <a:cs typeface="Calibri"/>
              </a:rPr>
              <a:t>distribution (the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standard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error</a:t>
            </a:r>
            <a:r>
              <a:rPr sz="2200" dirty="0">
                <a:latin typeface="Calibri"/>
                <a:cs typeface="Calibri"/>
              </a:rPr>
              <a:t>) </a:t>
            </a:r>
            <a:r>
              <a:rPr sz="2200" spc="-5" dirty="0">
                <a:latin typeface="Calibri"/>
                <a:cs typeface="Calibri"/>
              </a:rPr>
              <a:t>measures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variation </a:t>
            </a:r>
            <a:r>
              <a:rPr sz="2200" spc="5" dirty="0">
                <a:latin typeface="Calibri"/>
                <a:cs typeface="Calibri"/>
              </a:rPr>
              <a:t>of  </a:t>
            </a:r>
            <a:r>
              <a:rPr sz="2200" dirty="0">
                <a:latin typeface="Calibri"/>
                <a:cs typeface="Calibri"/>
              </a:rPr>
              <a:t>sample </a:t>
            </a:r>
            <a:r>
              <a:rPr sz="2200" spc="-5" dirty="0">
                <a:latin typeface="Calibri"/>
                <a:cs typeface="Calibri"/>
              </a:rPr>
              <a:t>estimates around </a:t>
            </a:r>
            <a:r>
              <a:rPr sz="2200" spc="-10" dirty="0">
                <a:latin typeface="Calibri"/>
                <a:cs typeface="Calibri"/>
              </a:rPr>
              <a:t>the  </a:t>
            </a:r>
            <a:r>
              <a:rPr sz="2200" dirty="0">
                <a:latin typeface="Calibri"/>
                <a:cs typeface="Calibri"/>
              </a:rPr>
              <a:t>population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parameter.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00" dirty="0">
              <a:latin typeface="Calibri"/>
              <a:cs typeface="Calibri"/>
            </a:endParaRPr>
          </a:p>
          <a:p>
            <a:pPr marL="12700" marR="12065">
              <a:lnSpc>
                <a:spcPct val="101800"/>
              </a:lnSpc>
              <a:spcBef>
                <a:spcPts val="2080"/>
              </a:spcBef>
            </a:pPr>
            <a:r>
              <a:rPr sz="2200" dirty="0">
                <a:latin typeface="Calibri"/>
                <a:cs typeface="Calibri"/>
              </a:rPr>
              <a:t>Roughly, the </a:t>
            </a:r>
            <a:r>
              <a:rPr sz="2200" spc="-5" dirty="0">
                <a:latin typeface="Calibri"/>
                <a:cs typeface="Calibri"/>
              </a:rPr>
              <a:t>standard </a:t>
            </a:r>
            <a:r>
              <a:rPr sz="2200" spc="-10" dirty="0">
                <a:latin typeface="Calibri"/>
                <a:cs typeface="Calibri"/>
              </a:rPr>
              <a:t>error </a:t>
            </a:r>
            <a:r>
              <a:rPr sz="2200" dirty="0">
                <a:latin typeface="Calibri"/>
                <a:cs typeface="Calibri"/>
              </a:rPr>
              <a:t>tells </a:t>
            </a:r>
            <a:r>
              <a:rPr sz="2200" spc="-5" dirty="0">
                <a:latin typeface="Calibri"/>
                <a:cs typeface="Calibri"/>
              </a:rPr>
              <a:t>us  </a:t>
            </a:r>
            <a:r>
              <a:rPr sz="2200" dirty="0">
                <a:latin typeface="Calibri"/>
                <a:cs typeface="Calibri"/>
              </a:rPr>
              <a:t>how </a:t>
            </a:r>
            <a:r>
              <a:rPr sz="2200" spc="-5" dirty="0">
                <a:latin typeface="Calibri"/>
                <a:cs typeface="Calibri"/>
              </a:rPr>
              <a:t>far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truth, </a:t>
            </a:r>
            <a:r>
              <a:rPr sz="2200" spc="5" dirty="0">
                <a:latin typeface="Calibri"/>
                <a:cs typeface="Calibri"/>
              </a:rPr>
              <a:t>on  </a:t>
            </a:r>
            <a:r>
              <a:rPr sz="2200" spc="-5" dirty="0">
                <a:latin typeface="Calibri"/>
                <a:cs typeface="Calibri"/>
              </a:rPr>
              <a:t>average.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1600" y="868794"/>
            <a:ext cx="5224780" cy="5708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1886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Standard</a:t>
            </a:r>
            <a:r>
              <a:rPr spc="-30" dirty="0"/>
              <a:t> </a:t>
            </a:r>
            <a:r>
              <a:rPr spc="-10" dirty="0"/>
              <a:t>error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702" y="1905000"/>
            <a:ext cx="3875404" cy="138620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sampling distribution </a:t>
            </a:r>
            <a:r>
              <a:rPr sz="2200" dirty="0">
                <a:latin typeface="Calibri"/>
                <a:cs typeface="Calibri"/>
              </a:rPr>
              <a:t>is  </a:t>
            </a:r>
            <a:r>
              <a:rPr sz="2200" spc="-5" dirty="0">
                <a:latin typeface="Calibri"/>
                <a:cs typeface="Calibri"/>
              </a:rPr>
              <a:t>roughly bell-shaped, </a:t>
            </a:r>
            <a:r>
              <a:rPr sz="2200" dirty="0">
                <a:latin typeface="Calibri"/>
                <a:cs typeface="Calibri"/>
              </a:rPr>
              <a:t>then </a:t>
            </a:r>
            <a:r>
              <a:rPr sz="2200" spc="-5" dirty="0">
                <a:latin typeface="Calibri"/>
                <a:cs typeface="Calibri"/>
              </a:rPr>
              <a:t>about  95%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estimates fall </a:t>
            </a:r>
            <a:r>
              <a:rPr sz="2200" spc="-10" dirty="0">
                <a:latin typeface="Calibri"/>
                <a:cs typeface="Calibri"/>
              </a:rPr>
              <a:t>within </a:t>
            </a:r>
            <a:r>
              <a:rPr sz="2200" dirty="0">
                <a:latin typeface="Calibri"/>
                <a:cs typeface="Calibri"/>
              </a:rPr>
              <a:t>2 SE’s 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population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parameter.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4509892"/>
            <a:ext cx="3679825" cy="10452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just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Twice the </a:t>
            </a:r>
            <a:r>
              <a:rPr sz="2200" spc="-5" dirty="0">
                <a:latin typeface="Calibri"/>
                <a:cs typeface="Calibri"/>
              </a:rPr>
              <a:t>SE therefore provides 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5" dirty="0">
                <a:latin typeface="Calibri"/>
                <a:cs typeface="Calibri"/>
              </a:rPr>
              <a:t>approximate </a:t>
            </a:r>
            <a:r>
              <a:rPr sz="2200" dirty="0">
                <a:latin typeface="Calibri"/>
                <a:cs typeface="Calibri"/>
              </a:rPr>
              <a:t>95% </a:t>
            </a:r>
            <a:r>
              <a:rPr sz="2200" spc="-5" dirty="0">
                <a:latin typeface="Calibri"/>
                <a:cs typeface="Calibri"/>
              </a:rPr>
              <a:t>confidence  </a:t>
            </a:r>
            <a:r>
              <a:rPr sz="2200" dirty="0">
                <a:latin typeface="Calibri"/>
                <a:cs typeface="Calibri"/>
              </a:rPr>
              <a:t>interval for 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parameter.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9171" y="1188717"/>
            <a:ext cx="5681345" cy="56876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7905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Standard </a:t>
            </a:r>
            <a:r>
              <a:rPr spc="-10" dirty="0"/>
              <a:t>error of </a:t>
            </a:r>
            <a:r>
              <a:rPr spc="-5" dirty="0"/>
              <a:t>the sample </a:t>
            </a:r>
            <a:r>
              <a:rPr spc="-10" dirty="0"/>
              <a:t>mean </a:t>
            </a:r>
            <a:r>
              <a:rPr spc="-5" dirty="0"/>
              <a:t>has </a:t>
            </a:r>
            <a:r>
              <a:rPr dirty="0"/>
              <a:t>a </a:t>
            </a:r>
            <a:r>
              <a:rPr spc="-5" dirty="0"/>
              <a:t>remarkable</a:t>
            </a:r>
            <a:r>
              <a:rPr spc="140" dirty="0"/>
              <a:t> </a:t>
            </a:r>
            <a:r>
              <a:rPr dirty="0"/>
              <a:t>property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16812"/>
            <a:ext cx="470916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be estimated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single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sample!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9481" y="5709523"/>
            <a:ext cx="7391400" cy="68980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3500" marR="664210" algn="ctr">
              <a:lnSpc>
                <a:spcPct val="101800"/>
              </a:lnSpc>
              <a:spcBef>
                <a:spcPts val="2690"/>
              </a:spcBef>
            </a:pPr>
            <a:r>
              <a:rPr lang="en-US" sz="2200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he </a:t>
            </a:r>
            <a:r>
              <a:rPr sz="2200" spc="-5" dirty="0">
                <a:latin typeface="Calibri"/>
                <a:cs typeface="Calibri"/>
              </a:rPr>
              <a:t>assumption of normality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nevertheless required </a:t>
            </a:r>
            <a:r>
              <a:rPr sz="2200" dirty="0">
                <a:latin typeface="Calibri"/>
                <a:cs typeface="Calibri"/>
              </a:rPr>
              <a:t>for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95% confidence </a:t>
            </a:r>
            <a:r>
              <a:rPr sz="2200" dirty="0">
                <a:latin typeface="Calibri"/>
                <a:cs typeface="Calibri"/>
              </a:rPr>
              <a:t>interval.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A7A0C1-FFB7-4AD4-9B7D-16A9B8406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399" y="2100834"/>
            <a:ext cx="2727603" cy="10995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336A76-35D2-4407-945D-DCBE6C9E7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581400"/>
            <a:ext cx="771370" cy="6320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136985-AEDA-49E7-AC41-5AE3BFC95793}"/>
              </a:ext>
            </a:extLst>
          </p:cNvPr>
          <p:cNvSpPr txBox="1"/>
          <p:nvPr/>
        </p:nvSpPr>
        <p:spPr>
          <a:xfrm>
            <a:off x="3733800" y="3590567"/>
            <a:ext cx="5486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spc="-360" dirty="0">
                <a:latin typeface="Cambria Math"/>
                <a:cs typeface="Cambria Math"/>
              </a:rPr>
              <a:t> </a:t>
            </a:r>
            <a:r>
              <a:rPr lang="en-GB" sz="2000" dirty="0">
                <a:latin typeface="Calibri"/>
                <a:cs typeface="Calibri"/>
              </a:rPr>
              <a:t>is the estimated </a:t>
            </a:r>
            <a:r>
              <a:rPr lang="en-GB" sz="2000" spc="-5" dirty="0">
                <a:latin typeface="Calibri"/>
                <a:cs typeface="Calibri"/>
              </a:rPr>
              <a:t>standard error. It </a:t>
            </a:r>
            <a:r>
              <a:rPr lang="en-GB" sz="2000" spc="-15" dirty="0">
                <a:latin typeface="Calibri"/>
                <a:cs typeface="Calibri"/>
              </a:rPr>
              <a:t>is </a:t>
            </a:r>
            <a:r>
              <a:rPr lang="en-GB" sz="2000" spc="-5" dirty="0">
                <a:latin typeface="Calibri"/>
                <a:cs typeface="Calibri"/>
              </a:rPr>
              <a:t>usually </a:t>
            </a:r>
            <a:r>
              <a:rPr lang="en-GB" sz="2000" dirty="0">
                <a:latin typeface="Calibri"/>
                <a:cs typeface="Calibri"/>
              </a:rPr>
              <a:t>called </a:t>
            </a:r>
            <a:r>
              <a:rPr lang="en-GB" sz="2000" spc="-10" dirty="0">
                <a:latin typeface="Calibri"/>
                <a:cs typeface="Calibri"/>
              </a:rPr>
              <a:t>simply </a:t>
            </a:r>
            <a:r>
              <a:rPr lang="en-GB" sz="2000" dirty="0">
                <a:latin typeface="Calibri"/>
                <a:cs typeface="Calibri"/>
              </a:rPr>
              <a:t>the </a:t>
            </a:r>
            <a:r>
              <a:rPr lang="en-GB" sz="2000" spc="-5" dirty="0">
                <a:latin typeface="Calibri"/>
                <a:cs typeface="Calibri"/>
              </a:rPr>
              <a:t>“standard </a:t>
            </a:r>
            <a:r>
              <a:rPr lang="en-GB" sz="2000" dirty="0">
                <a:latin typeface="Calibri"/>
                <a:cs typeface="Calibri"/>
              </a:rPr>
              <a:t>error </a:t>
            </a:r>
            <a:r>
              <a:rPr lang="en-GB" sz="2000" spc="5" dirty="0">
                <a:latin typeface="Calibri"/>
                <a:cs typeface="Calibri"/>
              </a:rPr>
              <a:t>of  </a:t>
            </a:r>
            <a:r>
              <a:rPr lang="en-GB" sz="2000" dirty="0">
                <a:latin typeface="Calibri"/>
                <a:cs typeface="Calibri"/>
              </a:rPr>
              <a:t>the </a:t>
            </a:r>
            <a:r>
              <a:rPr lang="en-GB" sz="2000" spc="-5" dirty="0">
                <a:latin typeface="Calibri"/>
                <a:cs typeface="Calibri"/>
              </a:rPr>
              <a:t>mean” </a:t>
            </a:r>
            <a:r>
              <a:rPr lang="en-GB" sz="2000" dirty="0">
                <a:latin typeface="Calibri"/>
                <a:cs typeface="Calibri"/>
              </a:rPr>
              <a:t>(SE).</a:t>
            </a:r>
            <a:endParaRPr lang="en-GB" sz="20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1377ACE-45A1-4944-9336-756ED0871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084" y="4425249"/>
            <a:ext cx="260363" cy="4508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3B26542-5C0B-4EDF-980B-8368FE67C876}"/>
              </a:ext>
            </a:extLst>
          </p:cNvPr>
          <p:cNvSpPr txBox="1"/>
          <p:nvPr/>
        </p:nvSpPr>
        <p:spPr>
          <a:xfrm>
            <a:off x="3656084" y="4450630"/>
            <a:ext cx="313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spc="-5" dirty="0">
                <a:latin typeface="Calibri"/>
                <a:cs typeface="Calibri"/>
              </a:rPr>
              <a:t>This </a:t>
            </a:r>
            <a:r>
              <a:rPr lang="en-GB" sz="2000" dirty="0">
                <a:latin typeface="Calibri"/>
                <a:cs typeface="Calibri"/>
              </a:rPr>
              <a:t>is an </a:t>
            </a:r>
            <a:r>
              <a:rPr lang="en-GB" sz="2000" spc="-5" dirty="0">
                <a:latin typeface="Calibri"/>
                <a:cs typeface="Calibri"/>
              </a:rPr>
              <a:t>unusual feature </a:t>
            </a:r>
            <a:r>
              <a:rPr lang="en-GB" sz="2000" spc="-10" dirty="0">
                <a:latin typeface="Calibri"/>
                <a:cs typeface="Calibri"/>
              </a:rPr>
              <a:t>of </a:t>
            </a:r>
            <a:endParaRPr lang="en-GB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1EAF60-9793-4DDE-A208-18FFA1070DE4}"/>
              </a:ext>
            </a:extLst>
          </p:cNvPr>
          <p:cNvSpPr txBox="1"/>
          <p:nvPr/>
        </p:nvSpPr>
        <p:spPr>
          <a:xfrm>
            <a:off x="2895600" y="5002917"/>
            <a:ext cx="5486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spc="-5" dirty="0">
                <a:latin typeface="Calibri"/>
                <a:cs typeface="Calibri"/>
              </a:rPr>
              <a:t>No assumptions about normality </a:t>
            </a:r>
            <a:r>
              <a:rPr lang="en-GB" sz="2000" dirty="0">
                <a:latin typeface="Calibri"/>
                <a:cs typeface="Calibri"/>
              </a:rPr>
              <a:t>are</a:t>
            </a:r>
            <a:r>
              <a:rPr lang="en-GB" sz="2000" spc="80" dirty="0">
                <a:latin typeface="Calibri"/>
                <a:cs typeface="Calibri"/>
              </a:rPr>
              <a:t> </a:t>
            </a:r>
            <a:r>
              <a:rPr lang="en-GB" sz="2000" spc="-5" dirty="0">
                <a:latin typeface="Calibri"/>
                <a:cs typeface="Calibri"/>
              </a:rPr>
              <a:t>required</a:t>
            </a:r>
            <a:endParaRPr lang="en-GB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84" y="715460"/>
            <a:ext cx="7432139" cy="767133"/>
          </a:xfrm>
        </p:spPr>
        <p:txBody>
          <a:bodyPr/>
          <a:lstStyle/>
          <a:p>
            <a:r>
              <a:rPr lang="en-GB" sz="4985" dirty="0"/>
              <a:t>2.10: Bootstrap</a:t>
            </a:r>
          </a:p>
        </p:txBody>
      </p:sp>
      <p:pic>
        <p:nvPicPr>
          <p:cNvPr id="1026" name="Picture 2" descr="Homura Explains Time Travel - ppt download">
            <a:extLst>
              <a:ext uri="{FF2B5EF4-FFF2-40B4-BE49-F238E27FC236}">
                <a16:creationId xmlns:a16="http://schemas.microsoft.com/office/drawing/2014/main" id="{3AEE719A-1608-41E6-A017-A6540B30F8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92" t="40038" r="305" b="6015"/>
          <a:stretch/>
        </p:blipFill>
        <p:spPr bwMode="auto">
          <a:xfrm>
            <a:off x="2373923" y="1981200"/>
            <a:ext cx="5715000" cy="442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044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7905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Standard </a:t>
            </a:r>
            <a:r>
              <a:rPr spc="-10" dirty="0"/>
              <a:t>error of </a:t>
            </a:r>
            <a:r>
              <a:rPr spc="-5" dirty="0"/>
              <a:t>the sample </a:t>
            </a:r>
            <a:r>
              <a:rPr spc="-10" dirty="0"/>
              <a:t>mean </a:t>
            </a:r>
            <a:r>
              <a:rPr spc="-5" dirty="0"/>
              <a:t>has </a:t>
            </a:r>
            <a:r>
              <a:rPr dirty="0"/>
              <a:t>a </a:t>
            </a:r>
            <a:r>
              <a:rPr spc="-5" dirty="0"/>
              <a:t>remarkable</a:t>
            </a:r>
            <a:r>
              <a:rPr spc="140" dirty="0"/>
              <a:t> </a:t>
            </a:r>
            <a:r>
              <a:rPr dirty="0"/>
              <a:t>property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1828800"/>
            <a:ext cx="8153400" cy="2781787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ctr">
              <a:lnSpc>
                <a:spcPct val="101800"/>
              </a:lnSpc>
              <a:spcBef>
                <a:spcPts val="60"/>
              </a:spcBef>
            </a:pPr>
            <a:r>
              <a:rPr sz="2200" spc="-5" dirty="0">
                <a:latin typeface="Calibri"/>
                <a:cs typeface="Calibri"/>
              </a:rPr>
              <a:t>Sadly, </a:t>
            </a:r>
            <a:r>
              <a:rPr sz="2200" dirty="0">
                <a:latin typeface="Calibri"/>
                <a:cs typeface="Calibri"/>
              </a:rPr>
              <a:t>most other </a:t>
            </a:r>
            <a:r>
              <a:rPr sz="2200" spc="-5" dirty="0">
                <a:latin typeface="Calibri"/>
                <a:cs typeface="Calibri"/>
              </a:rPr>
              <a:t>kinds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estimates do </a:t>
            </a:r>
            <a:r>
              <a:rPr sz="2200" dirty="0">
                <a:latin typeface="Calibri"/>
                <a:cs typeface="Calibri"/>
              </a:rPr>
              <a:t>not </a:t>
            </a:r>
            <a:r>
              <a:rPr sz="2200" spc="-5" dirty="0">
                <a:latin typeface="Calibri"/>
                <a:cs typeface="Calibri"/>
              </a:rPr>
              <a:t>have this </a:t>
            </a:r>
            <a:r>
              <a:rPr sz="2200" dirty="0">
                <a:latin typeface="Calibri"/>
                <a:cs typeface="Calibri"/>
              </a:rPr>
              <a:t>amazing </a:t>
            </a:r>
            <a:r>
              <a:rPr sz="2200" spc="-5" dirty="0">
                <a:latin typeface="Calibri"/>
                <a:cs typeface="Calibri"/>
              </a:rPr>
              <a:t>property. </a:t>
            </a:r>
            <a:endParaRPr lang="en-US" sz="2200" spc="-5" dirty="0">
              <a:latin typeface="Calibri"/>
              <a:cs typeface="Calibri"/>
            </a:endParaRPr>
          </a:p>
          <a:p>
            <a:pPr marL="12700" marR="5080" algn="ctr">
              <a:lnSpc>
                <a:spcPct val="101800"/>
              </a:lnSpc>
              <a:spcBef>
                <a:spcPts val="60"/>
              </a:spcBef>
            </a:pPr>
            <a:endParaRPr lang="en-US" sz="2200" spc="-5" dirty="0">
              <a:latin typeface="Calibri"/>
              <a:cs typeface="Calibri"/>
            </a:endParaRPr>
          </a:p>
          <a:p>
            <a:pPr marL="12700" marR="5080" algn="ctr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What to do?</a:t>
            </a: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Calibri"/>
              <a:cs typeface="Calibri"/>
            </a:endParaRPr>
          </a:p>
          <a:p>
            <a:pPr marL="12700" marR="417195" algn="ctr">
              <a:lnSpc>
                <a:spcPct val="100899"/>
              </a:lnSpc>
            </a:pPr>
            <a:r>
              <a:rPr sz="2200" dirty="0">
                <a:latin typeface="Calibri"/>
                <a:cs typeface="Calibri"/>
              </a:rPr>
              <a:t>One </a:t>
            </a:r>
            <a:r>
              <a:rPr sz="2200" spc="-5" dirty="0">
                <a:latin typeface="Calibri"/>
                <a:cs typeface="Calibri"/>
              </a:rPr>
              <a:t>answer: </a:t>
            </a:r>
            <a:r>
              <a:rPr lang="en-US" sz="2200" b="1" spc="-5" dirty="0">
                <a:latin typeface="Calibri"/>
                <a:cs typeface="Calibri"/>
              </a:rPr>
              <a:t>M</a:t>
            </a:r>
            <a:r>
              <a:rPr sz="2200" b="1" dirty="0">
                <a:latin typeface="Calibri"/>
                <a:cs typeface="Calibri"/>
              </a:rPr>
              <a:t>ake your own </a:t>
            </a:r>
            <a:r>
              <a:rPr sz="2200" b="1" spc="-5" dirty="0">
                <a:latin typeface="Calibri"/>
                <a:cs typeface="Calibri"/>
              </a:rPr>
              <a:t>sampling distribution for </a:t>
            </a:r>
            <a:r>
              <a:rPr sz="2200" b="1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estimate using </a:t>
            </a:r>
            <a:r>
              <a:rPr sz="2200" b="1" dirty="0">
                <a:latin typeface="Calibri"/>
                <a:cs typeface="Calibri"/>
              </a:rPr>
              <a:t>the “bootstrap”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Method </a:t>
            </a:r>
            <a:r>
              <a:rPr sz="2200" spc="-5" dirty="0">
                <a:latin typeface="Calibri"/>
                <a:cs typeface="Calibri"/>
              </a:rPr>
              <a:t>invented </a:t>
            </a:r>
            <a:r>
              <a:rPr sz="2200" spc="-15" dirty="0">
                <a:latin typeface="Calibri"/>
                <a:cs typeface="Calibri"/>
              </a:rPr>
              <a:t>by </a:t>
            </a:r>
            <a:r>
              <a:rPr sz="2200" spc="-5" dirty="0">
                <a:latin typeface="Calibri"/>
                <a:cs typeface="Calibri"/>
              </a:rPr>
              <a:t>Efron (1979)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2050" name="Picture 2" descr="Bootstrap by ben - Meme Center">
            <a:extLst>
              <a:ext uri="{FF2B5EF4-FFF2-40B4-BE49-F238E27FC236}">
                <a16:creationId xmlns:a16="http://schemas.microsoft.com/office/drawing/2014/main" id="{6731C1C4-4F74-4F96-9399-FFFDC8E684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8"/>
          <a:stretch/>
        </p:blipFill>
        <p:spPr bwMode="auto">
          <a:xfrm>
            <a:off x="718819" y="4953000"/>
            <a:ext cx="2133600" cy="207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2FF47B-7E25-4918-B9FD-52CC0792F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5067008"/>
            <a:ext cx="5175520" cy="18461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3813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The </a:t>
            </a:r>
            <a:r>
              <a:rPr spc="-5" dirty="0"/>
              <a:t>real sampling</a:t>
            </a:r>
            <a:r>
              <a:rPr spc="-45" dirty="0"/>
              <a:t> </a:t>
            </a:r>
            <a:r>
              <a:rPr spc="-5" dirty="0"/>
              <a:t>distribution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633" y="1811974"/>
            <a:ext cx="4233545" cy="4799647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281305">
              <a:lnSpc>
                <a:spcPct val="101400"/>
              </a:lnSpc>
              <a:spcBef>
                <a:spcPts val="70"/>
              </a:spcBef>
            </a:pPr>
            <a:r>
              <a:rPr sz="2200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get </a:t>
            </a:r>
            <a:r>
              <a:rPr sz="2200" spc="-5" dirty="0">
                <a:latin typeface="Calibri"/>
                <a:cs typeface="Calibri"/>
              </a:rPr>
              <a:t>real sampling distribution,  </a:t>
            </a:r>
            <a:r>
              <a:rPr sz="2200" dirty="0">
                <a:latin typeface="Calibri"/>
                <a:cs typeface="Calibri"/>
              </a:rPr>
              <a:t>sample </a:t>
            </a:r>
            <a:r>
              <a:rPr sz="2200" spc="-5" dirty="0">
                <a:latin typeface="Calibri"/>
                <a:cs typeface="Calibri"/>
              </a:rPr>
              <a:t>many times from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same  population.</a:t>
            </a:r>
            <a:endParaRPr lang="en-US" sz="2200" spc="-5" dirty="0">
              <a:latin typeface="Calibri"/>
              <a:cs typeface="Calibri"/>
            </a:endParaRPr>
          </a:p>
          <a:p>
            <a:pPr marL="12700" marR="281305">
              <a:lnSpc>
                <a:spcPct val="101400"/>
              </a:lnSpc>
              <a:spcBef>
                <a:spcPts val="70"/>
              </a:spcBef>
            </a:pPr>
            <a:endParaRPr sz="2200" dirty="0">
              <a:latin typeface="Calibri"/>
              <a:cs typeface="Calibri"/>
            </a:endParaRPr>
          </a:p>
          <a:p>
            <a:pPr marL="12700" marR="274955">
              <a:lnSpc>
                <a:spcPct val="101800"/>
              </a:lnSpc>
              <a:spcBef>
                <a:spcPts val="1010"/>
              </a:spcBef>
            </a:pPr>
            <a:r>
              <a:rPr sz="2200" spc="-5" dirty="0">
                <a:latin typeface="Calibri"/>
                <a:cs typeface="Calibri"/>
              </a:rPr>
              <a:t>Calculate SE </a:t>
            </a:r>
            <a:r>
              <a:rPr sz="2200" dirty="0">
                <a:latin typeface="Calibri"/>
                <a:cs typeface="Calibri"/>
              </a:rPr>
              <a:t>as the </a:t>
            </a:r>
            <a:r>
              <a:rPr sz="2200" spc="-5" dirty="0">
                <a:latin typeface="Calibri"/>
                <a:cs typeface="Calibri"/>
              </a:rPr>
              <a:t>standard  </a:t>
            </a:r>
            <a:r>
              <a:rPr sz="2200" dirty="0">
                <a:latin typeface="Calibri"/>
                <a:cs typeface="Calibri"/>
              </a:rPr>
              <a:t>deviation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resulting</a:t>
            </a:r>
            <a:r>
              <a:rPr sz="2200" spc="-1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sampling  distribution</a:t>
            </a:r>
            <a:endParaRPr lang="en-US" sz="2200" spc="-5" dirty="0">
              <a:latin typeface="Calibri"/>
              <a:cs typeface="Calibri"/>
            </a:endParaRPr>
          </a:p>
          <a:p>
            <a:pPr marL="12700" marR="274955">
              <a:lnSpc>
                <a:spcPct val="101800"/>
              </a:lnSpc>
              <a:spcBef>
                <a:spcPts val="1010"/>
              </a:spcBef>
            </a:pPr>
            <a:endParaRPr sz="2200" dirty="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  <a:spcBef>
                <a:spcPts val="985"/>
              </a:spcBef>
            </a:pPr>
            <a:r>
              <a:rPr sz="2200" spc="-5" dirty="0">
                <a:latin typeface="Calibri"/>
                <a:cs typeface="Calibri"/>
              </a:rPr>
              <a:t>But </a:t>
            </a:r>
            <a:r>
              <a:rPr sz="2200" spc="5" dirty="0">
                <a:latin typeface="Calibri"/>
                <a:cs typeface="Calibri"/>
              </a:rPr>
              <a:t>we </a:t>
            </a:r>
            <a:r>
              <a:rPr sz="2200" spc="-5" dirty="0">
                <a:latin typeface="Calibri"/>
                <a:cs typeface="Calibri"/>
              </a:rPr>
              <a:t>only have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sample, and </a:t>
            </a:r>
            <a:r>
              <a:rPr sz="2200" spc="-10" dirty="0">
                <a:latin typeface="Calibri"/>
                <a:cs typeface="Calibri"/>
              </a:rPr>
              <a:t>so  </a:t>
            </a:r>
            <a:r>
              <a:rPr sz="2200" dirty="0">
                <a:latin typeface="Calibri"/>
                <a:cs typeface="Calibri"/>
              </a:rPr>
              <a:t>only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one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estimate.</a:t>
            </a:r>
            <a:endParaRPr lang="en-US" sz="2200" spc="-5" dirty="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  <a:spcBef>
                <a:spcPts val="985"/>
              </a:spcBef>
            </a:pP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200" dirty="0">
                <a:latin typeface="Calibri"/>
                <a:cs typeface="Calibri"/>
              </a:rPr>
              <a:t>Oh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dear!</a:t>
            </a:r>
          </a:p>
        </p:txBody>
      </p:sp>
      <p:sp>
        <p:nvSpPr>
          <p:cNvPr id="4" name="object 4"/>
          <p:cNvSpPr/>
          <p:nvPr/>
        </p:nvSpPr>
        <p:spPr>
          <a:xfrm>
            <a:off x="5118736" y="1417317"/>
            <a:ext cx="5454015" cy="5603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7298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The </a:t>
            </a:r>
            <a:r>
              <a:rPr spc="-5" dirty="0"/>
              <a:t>bootstrap sampling distribution </a:t>
            </a:r>
            <a:r>
              <a:rPr spc="5" dirty="0"/>
              <a:t>is </a:t>
            </a:r>
            <a:r>
              <a:rPr dirty="0"/>
              <a:t>the </a:t>
            </a:r>
            <a:r>
              <a:rPr spc="-5" dirty="0"/>
              <a:t>next </a:t>
            </a:r>
            <a:r>
              <a:rPr spc="-10" dirty="0"/>
              <a:t>best</a:t>
            </a:r>
            <a:r>
              <a:rPr dirty="0"/>
              <a:t> thing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0370" y="1872006"/>
            <a:ext cx="3969385" cy="453765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333375" algn="just">
              <a:lnSpc>
                <a:spcPct val="101800"/>
              </a:lnSpc>
              <a:spcBef>
                <a:spcPts val="60"/>
              </a:spcBef>
            </a:pPr>
            <a:r>
              <a:rPr sz="2200" spc="-5" dirty="0">
                <a:latin typeface="Calibri"/>
                <a:cs typeface="Calibri"/>
              </a:rPr>
              <a:t>Pretend </a:t>
            </a:r>
            <a:r>
              <a:rPr sz="2200" dirty="0">
                <a:latin typeface="Calibri"/>
                <a:cs typeface="Calibri"/>
              </a:rPr>
              <a:t>the data </a:t>
            </a:r>
            <a:r>
              <a:rPr sz="2200" spc="-5" dirty="0">
                <a:latin typeface="Calibri"/>
                <a:cs typeface="Calibri"/>
              </a:rPr>
              <a:t>represent </a:t>
            </a:r>
            <a:r>
              <a:rPr sz="2200" dirty="0">
                <a:latin typeface="Calibri"/>
                <a:cs typeface="Calibri"/>
              </a:rPr>
              <a:t>the  population! </a:t>
            </a:r>
            <a:r>
              <a:rPr sz="2200" spc="-5" dirty="0">
                <a:latin typeface="Calibri"/>
                <a:cs typeface="Calibri"/>
              </a:rPr>
              <a:t>Sample </a:t>
            </a:r>
            <a:r>
              <a:rPr sz="2200" dirty="0">
                <a:latin typeface="Calibri"/>
                <a:cs typeface="Calibri"/>
              </a:rPr>
              <a:t>many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times  </a:t>
            </a:r>
            <a:r>
              <a:rPr sz="2200" spc="-5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single sample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instead!</a:t>
            </a:r>
            <a:endParaRPr lang="en-US" sz="2200" spc="-5" dirty="0">
              <a:latin typeface="Calibri"/>
              <a:cs typeface="Calibri"/>
            </a:endParaRPr>
          </a:p>
          <a:p>
            <a:pPr marL="12700" marR="333375" algn="just">
              <a:lnSpc>
                <a:spcPct val="101800"/>
              </a:lnSpc>
              <a:spcBef>
                <a:spcPts val="60"/>
              </a:spcBef>
            </a:pPr>
            <a:endParaRPr sz="2200" dirty="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  <a:spcBef>
                <a:spcPts val="985"/>
              </a:spcBef>
            </a:pPr>
            <a:r>
              <a:rPr sz="2200" spc="-5" dirty="0">
                <a:latin typeface="Calibri"/>
                <a:cs typeface="Calibri"/>
              </a:rPr>
              <a:t>Sampling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5" dirty="0">
                <a:latin typeface="Calibri"/>
                <a:cs typeface="Calibri"/>
              </a:rPr>
              <a:t>“with </a:t>
            </a:r>
            <a:r>
              <a:rPr sz="2200" spc="-5" dirty="0">
                <a:latin typeface="Calibri"/>
                <a:cs typeface="Calibri"/>
              </a:rPr>
              <a:t>replacement” </a:t>
            </a:r>
            <a:r>
              <a:rPr sz="2200" dirty="0">
                <a:latin typeface="Calibri"/>
                <a:cs typeface="Calibri"/>
              </a:rPr>
              <a:t>so  each </a:t>
            </a:r>
            <a:r>
              <a:rPr sz="2200" spc="-10" dirty="0">
                <a:latin typeface="Calibri"/>
                <a:cs typeface="Calibri"/>
              </a:rPr>
              <a:t>new </a:t>
            </a:r>
            <a:r>
              <a:rPr sz="2200" spc="-5" dirty="0">
                <a:latin typeface="Calibri"/>
                <a:cs typeface="Calibri"/>
              </a:rPr>
              <a:t>bootstrap </a:t>
            </a:r>
            <a:r>
              <a:rPr sz="2200" spc="-10" dirty="0">
                <a:latin typeface="Calibri"/>
                <a:cs typeface="Calibri"/>
              </a:rPr>
              <a:t>sample </a:t>
            </a:r>
            <a:r>
              <a:rPr sz="2200" spc="-5" dirty="0">
                <a:latin typeface="Calibri"/>
                <a:cs typeface="Calibri"/>
              </a:rPr>
              <a:t>is  </a:t>
            </a:r>
            <a:r>
              <a:rPr sz="2200" dirty="0">
                <a:latin typeface="Calibri"/>
                <a:cs typeface="Calibri"/>
              </a:rPr>
              <a:t>missing </a:t>
            </a:r>
            <a:r>
              <a:rPr sz="2200" spc="-5" dirty="0">
                <a:latin typeface="Calibri"/>
                <a:cs typeface="Calibri"/>
              </a:rPr>
              <a:t>some </a:t>
            </a:r>
            <a:r>
              <a:rPr sz="2200" dirty="0">
                <a:latin typeface="Calibri"/>
                <a:cs typeface="Calibri"/>
              </a:rPr>
              <a:t>values </a:t>
            </a:r>
            <a:r>
              <a:rPr sz="2200" spc="-5" dirty="0">
                <a:latin typeface="Calibri"/>
                <a:cs typeface="Calibri"/>
              </a:rPr>
              <a:t>from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  </a:t>
            </a:r>
            <a:r>
              <a:rPr sz="2200" spc="-5" dirty="0">
                <a:latin typeface="Calibri"/>
                <a:cs typeface="Calibri"/>
              </a:rPr>
              <a:t>and has duplicates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others.</a:t>
            </a:r>
            <a:endParaRPr lang="en-US" sz="2200" spc="-5" dirty="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  <a:spcBef>
                <a:spcPts val="985"/>
              </a:spcBef>
            </a:pPr>
            <a:endParaRPr sz="2200" dirty="0">
              <a:latin typeface="Calibri"/>
              <a:cs typeface="Calibri"/>
            </a:endParaRPr>
          </a:p>
          <a:p>
            <a:pPr marL="12700" marR="207645">
              <a:lnSpc>
                <a:spcPct val="101800"/>
              </a:lnSpc>
              <a:spcBef>
                <a:spcPts val="985"/>
              </a:spcBef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standard deviation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results  </a:t>
            </a:r>
            <a:r>
              <a:rPr sz="2200" dirty="0">
                <a:latin typeface="Calibri"/>
                <a:cs typeface="Calibri"/>
              </a:rPr>
              <a:t>yields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bootstrap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standard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error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6316" y="1303017"/>
            <a:ext cx="5746114" cy="56756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8299" y="457200"/>
            <a:ext cx="3167381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The </a:t>
            </a:r>
            <a:r>
              <a:rPr spc="-5" dirty="0"/>
              <a:t>bootstrap</a:t>
            </a:r>
            <a:r>
              <a:rPr spc="-5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203451"/>
            <a:ext cx="9324975" cy="5568447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80670" marR="14604" indent="-268605">
              <a:lnSpc>
                <a:spcPct val="101499"/>
              </a:lnSpc>
              <a:spcBef>
                <a:spcPts val="65"/>
              </a:spcBef>
              <a:spcAft>
                <a:spcPts val="1800"/>
              </a:spcAft>
              <a:buAutoNum type="arabicPeriod"/>
              <a:tabLst>
                <a:tab pos="281305" algn="l"/>
              </a:tabLst>
            </a:pPr>
            <a:r>
              <a:rPr sz="2200" dirty="0">
                <a:latin typeface="Calibri"/>
                <a:cs typeface="Calibri"/>
              </a:rPr>
              <a:t>Use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computer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take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random sample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i="1" dirty="0">
                <a:latin typeface="Calibri"/>
                <a:cs typeface="Calibri"/>
              </a:rPr>
              <a:t>n </a:t>
            </a:r>
            <a:r>
              <a:rPr sz="2200" spc="-5" dirty="0">
                <a:latin typeface="Calibri"/>
                <a:cs typeface="Calibri"/>
              </a:rPr>
              <a:t>individuals from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original  data.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bootstrap sample </a:t>
            </a:r>
            <a:r>
              <a:rPr sz="2200" dirty="0">
                <a:latin typeface="Calibri"/>
                <a:cs typeface="Calibri"/>
              </a:rPr>
              <a:t>should contain the </a:t>
            </a:r>
            <a:r>
              <a:rPr sz="2200" spc="-5" dirty="0">
                <a:latin typeface="Calibri"/>
                <a:cs typeface="Calibri"/>
              </a:rPr>
              <a:t>same </a:t>
            </a:r>
            <a:r>
              <a:rPr sz="2200" dirty="0">
                <a:latin typeface="Calibri"/>
                <a:cs typeface="Calibri"/>
              </a:rPr>
              <a:t>number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individuals </a:t>
            </a:r>
            <a:r>
              <a:rPr sz="2200" dirty="0">
                <a:latin typeface="Calibri"/>
                <a:cs typeface="Calibri"/>
              </a:rPr>
              <a:t>as  the </a:t>
            </a:r>
            <a:r>
              <a:rPr sz="2200" spc="-5" dirty="0">
                <a:latin typeface="Calibri"/>
                <a:cs typeface="Calibri"/>
              </a:rPr>
              <a:t>original data: </a:t>
            </a:r>
            <a:r>
              <a:rPr sz="2200" i="1" spc="-5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. </a:t>
            </a:r>
            <a:r>
              <a:rPr sz="2200" dirty="0">
                <a:latin typeface="Calibri"/>
                <a:cs typeface="Calibri"/>
              </a:rPr>
              <a:t>Each </a:t>
            </a:r>
            <a:r>
              <a:rPr sz="2200" spc="-5" dirty="0">
                <a:latin typeface="Calibri"/>
                <a:cs typeface="Calibri"/>
              </a:rPr>
              <a:t>time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5" dirty="0">
                <a:latin typeface="Calibri"/>
                <a:cs typeface="Calibri"/>
              </a:rPr>
              <a:t>observation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chosen, it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left available </a:t>
            </a:r>
            <a:r>
              <a:rPr sz="2200" dirty="0">
                <a:latin typeface="Calibri"/>
                <a:cs typeface="Calibri"/>
              </a:rPr>
              <a:t>in the  </a:t>
            </a:r>
            <a:r>
              <a:rPr sz="2200" spc="-5" dirty="0">
                <a:latin typeface="Calibri"/>
                <a:cs typeface="Calibri"/>
              </a:rPr>
              <a:t>data </a:t>
            </a:r>
            <a:r>
              <a:rPr sz="2200" dirty="0">
                <a:latin typeface="Calibri"/>
                <a:cs typeface="Calibri"/>
              </a:rPr>
              <a:t>set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be sampled </a:t>
            </a:r>
            <a:r>
              <a:rPr sz="2200" spc="-10" dirty="0">
                <a:latin typeface="Calibri"/>
                <a:cs typeface="Calibri"/>
              </a:rPr>
              <a:t>again </a:t>
            </a:r>
            <a:r>
              <a:rPr sz="2200" dirty="0">
                <a:latin typeface="Calibri"/>
                <a:cs typeface="Calibri"/>
              </a:rPr>
              <a:t>(“sampling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replacement”).</a:t>
            </a:r>
            <a:endParaRPr sz="2200" dirty="0">
              <a:latin typeface="Calibri"/>
              <a:cs typeface="Calibri"/>
            </a:endParaRPr>
          </a:p>
          <a:p>
            <a:pPr marL="280670" marR="439420" indent="-268605">
              <a:lnSpc>
                <a:spcPct val="101800"/>
              </a:lnSpc>
              <a:spcBef>
                <a:spcPts val="1010"/>
              </a:spcBef>
              <a:spcAft>
                <a:spcPts val="1800"/>
              </a:spcAft>
              <a:buAutoNum type="arabicPeriod"/>
              <a:tabLst>
                <a:tab pos="281305" algn="l"/>
              </a:tabLst>
            </a:pPr>
            <a:r>
              <a:rPr sz="2200" spc="-5" dirty="0">
                <a:latin typeface="Calibri"/>
                <a:cs typeface="Calibri"/>
              </a:rPr>
              <a:t>Calculate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statistic (estimate)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interest using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measurements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the  </a:t>
            </a:r>
            <a:r>
              <a:rPr sz="2200" dirty="0">
                <a:latin typeface="Calibri"/>
                <a:cs typeface="Calibri"/>
              </a:rPr>
              <a:t>bootstrap </a:t>
            </a:r>
            <a:r>
              <a:rPr sz="2200" spc="-5" dirty="0">
                <a:latin typeface="Calibri"/>
                <a:cs typeface="Calibri"/>
              </a:rPr>
              <a:t>sample from step </a:t>
            </a:r>
            <a:r>
              <a:rPr sz="2200" dirty="0">
                <a:latin typeface="Calibri"/>
                <a:cs typeface="Calibri"/>
              </a:rPr>
              <a:t>1. </a:t>
            </a: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spc="-1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first </a:t>
            </a:r>
            <a:r>
              <a:rPr sz="2200" b="1" spc="-10" dirty="0">
                <a:latin typeface="Calibri"/>
                <a:cs typeface="Calibri"/>
              </a:rPr>
              <a:t>bootstrap </a:t>
            </a:r>
            <a:r>
              <a:rPr sz="2200" b="1" spc="-5" dirty="0">
                <a:latin typeface="Calibri"/>
                <a:cs typeface="Calibri"/>
              </a:rPr>
              <a:t>replicate</a:t>
            </a:r>
            <a:r>
              <a:rPr sz="2200" b="1" spc="114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estimate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280670" marR="424815" indent="-268605" algn="just">
              <a:lnSpc>
                <a:spcPct val="101800"/>
              </a:lnSpc>
              <a:spcBef>
                <a:spcPts val="985"/>
              </a:spcBef>
              <a:spcAft>
                <a:spcPts val="1800"/>
              </a:spcAft>
              <a:buAutoNum type="arabicPeriod"/>
              <a:tabLst>
                <a:tab pos="281305" algn="l"/>
              </a:tabLst>
            </a:pPr>
            <a:r>
              <a:rPr sz="2200" dirty="0">
                <a:latin typeface="Calibri"/>
                <a:cs typeface="Calibri"/>
              </a:rPr>
              <a:t>Repeat steps 1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2 </a:t>
            </a:r>
            <a:r>
              <a:rPr sz="2200" spc="-5" dirty="0">
                <a:latin typeface="Calibri"/>
                <a:cs typeface="Calibri"/>
              </a:rPr>
              <a:t>many </a:t>
            </a:r>
            <a:r>
              <a:rPr sz="2200" dirty="0">
                <a:latin typeface="Calibri"/>
                <a:cs typeface="Calibri"/>
              </a:rPr>
              <a:t>times </a:t>
            </a:r>
            <a:r>
              <a:rPr sz="2200" spc="-5" dirty="0">
                <a:latin typeface="Calibri"/>
                <a:cs typeface="Calibri"/>
              </a:rPr>
              <a:t>(10,000).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frequency </a:t>
            </a:r>
            <a:r>
              <a:rPr sz="2200" spc="-5" dirty="0">
                <a:latin typeface="Calibri"/>
                <a:cs typeface="Calibri"/>
              </a:rPr>
              <a:t>distribution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all  </a:t>
            </a:r>
            <a:r>
              <a:rPr sz="2200" dirty="0">
                <a:latin typeface="Calibri"/>
                <a:cs typeface="Calibri"/>
              </a:rPr>
              <a:t>bootstrap </a:t>
            </a:r>
            <a:r>
              <a:rPr sz="2200" spc="-5" dirty="0">
                <a:latin typeface="Calibri"/>
                <a:cs typeface="Calibri"/>
              </a:rPr>
              <a:t>replicate estimates approximates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sampling distribution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  </a:t>
            </a:r>
            <a:r>
              <a:rPr sz="2200" dirty="0">
                <a:latin typeface="Calibri"/>
                <a:cs typeface="Calibri"/>
              </a:rPr>
              <a:t>estimate.</a:t>
            </a:r>
          </a:p>
          <a:p>
            <a:pPr marL="280670" marR="5080" indent="-268605" algn="just">
              <a:lnSpc>
                <a:spcPct val="101800"/>
              </a:lnSpc>
              <a:spcBef>
                <a:spcPts val="1010"/>
              </a:spcBef>
              <a:spcAft>
                <a:spcPts val="1800"/>
              </a:spcAft>
              <a:buAutoNum type="arabicPeriod"/>
              <a:tabLst>
                <a:tab pos="281305" algn="l"/>
              </a:tabLst>
            </a:pPr>
            <a:r>
              <a:rPr sz="2200" spc="-5" dirty="0">
                <a:latin typeface="Calibri"/>
                <a:cs typeface="Calibri"/>
              </a:rPr>
              <a:t>Calculate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sample standard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deviation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all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bootstrap replicate estimates  </a:t>
            </a:r>
            <a:r>
              <a:rPr sz="2200" dirty="0">
                <a:latin typeface="Calibri"/>
                <a:cs typeface="Calibri"/>
              </a:rPr>
              <a:t>obtained in </a:t>
            </a:r>
            <a:r>
              <a:rPr sz="2200" spc="-5" dirty="0">
                <a:latin typeface="Calibri"/>
                <a:cs typeface="Calibri"/>
              </a:rPr>
              <a:t>step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3.</a:t>
            </a:r>
            <a:endParaRPr sz="2200" dirty="0">
              <a:latin typeface="Calibri"/>
              <a:cs typeface="Calibri"/>
            </a:endParaRPr>
          </a:p>
          <a:p>
            <a:pPr marL="280670" algn="ctr">
              <a:lnSpc>
                <a:spcPct val="100000"/>
              </a:lnSpc>
              <a:spcBef>
                <a:spcPts val="1030"/>
              </a:spcBef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resulting quantity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called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bootstrap standard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error</a:t>
            </a:r>
            <a:r>
              <a:rPr sz="2200" dirty="0">
                <a:latin typeface="Calibri"/>
                <a:cs typeface="Calibri"/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52600" y="3537865"/>
            <a:ext cx="2273300" cy="2292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1520" y="457200"/>
            <a:ext cx="4279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Bootstrap example: sample</a:t>
            </a:r>
            <a:r>
              <a:rPr dirty="0"/>
              <a:t> </a:t>
            </a:r>
            <a:r>
              <a:rPr spc="-10" dirty="0"/>
              <a:t>mean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0719" y="1186383"/>
            <a:ext cx="9133205" cy="17712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17780">
              <a:lnSpc>
                <a:spcPct val="1055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Data: Measurements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undulation rate (Hz)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paradise tree snakes (Socha, J. J.  </a:t>
            </a:r>
            <a:r>
              <a:rPr sz="2200" dirty="0">
                <a:latin typeface="Calibri"/>
                <a:cs typeface="Calibri"/>
              </a:rPr>
              <a:t>2002. </a:t>
            </a:r>
            <a:r>
              <a:rPr sz="2200" i="1" spc="-5" dirty="0">
                <a:latin typeface="Calibri"/>
                <a:cs typeface="Calibri"/>
              </a:rPr>
              <a:t>Gliding flight </a:t>
            </a:r>
            <a:r>
              <a:rPr sz="2200" i="1" dirty="0">
                <a:latin typeface="Calibri"/>
                <a:cs typeface="Calibri"/>
              </a:rPr>
              <a:t>in the </a:t>
            </a:r>
            <a:r>
              <a:rPr sz="2200" i="1" spc="-5" dirty="0">
                <a:latin typeface="Calibri"/>
                <a:cs typeface="Calibri"/>
              </a:rPr>
              <a:t>paradise </a:t>
            </a:r>
            <a:r>
              <a:rPr sz="2200" i="1" dirty="0">
                <a:latin typeface="Calibri"/>
                <a:cs typeface="Calibri"/>
              </a:rPr>
              <a:t>tree snake</a:t>
            </a:r>
            <a:r>
              <a:rPr sz="2200" dirty="0">
                <a:latin typeface="Calibri"/>
                <a:cs typeface="Calibri"/>
              </a:rPr>
              <a:t>. </a:t>
            </a:r>
            <a:r>
              <a:rPr sz="2200" spc="-10" dirty="0">
                <a:latin typeface="Calibri"/>
                <a:cs typeface="Calibri"/>
              </a:rPr>
              <a:t>Nature </a:t>
            </a:r>
            <a:r>
              <a:rPr sz="2200" dirty="0">
                <a:latin typeface="Calibri"/>
                <a:cs typeface="Calibri"/>
              </a:rPr>
              <a:t>418: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603</a:t>
            </a:r>
            <a:r>
              <a:rPr sz="2200" spc="-10" dirty="0">
                <a:latin typeface="Symbol"/>
                <a:cs typeface="Symbol"/>
              </a:rPr>
              <a:t></a:t>
            </a:r>
            <a:r>
              <a:rPr sz="2200" spc="-10" dirty="0">
                <a:latin typeface="Calibri"/>
                <a:cs typeface="Calibri"/>
              </a:rPr>
              <a:t>604)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2200" i="1" dirty="0">
                <a:latin typeface="Calibri"/>
                <a:cs typeface="Calibri"/>
              </a:rPr>
              <a:t>n </a:t>
            </a:r>
            <a:r>
              <a:rPr sz="2200" dirty="0">
                <a:latin typeface="Calibri"/>
                <a:cs typeface="Calibri"/>
              </a:rPr>
              <a:t>= 8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snakes*</a:t>
            </a:r>
            <a:endParaRPr sz="22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0"/>
              </a:spcBef>
            </a:pPr>
            <a:r>
              <a:rPr sz="2200" dirty="0">
                <a:latin typeface="Calibri"/>
                <a:cs typeface="Calibri"/>
              </a:rPr>
              <a:t>0.9, 1.2, </a:t>
            </a:r>
            <a:r>
              <a:rPr sz="2200" spc="-5" dirty="0">
                <a:latin typeface="Calibri"/>
                <a:cs typeface="Calibri"/>
              </a:rPr>
              <a:t>1.2, </a:t>
            </a:r>
            <a:r>
              <a:rPr sz="2200" dirty="0">
                <a:latin typeface="Calibri"/>
                <a:cs typeface="Calibri"/>
              </a:rPr>
              <a:t>1.3, </a:t>
            </a:r>
            <a:r>
              <a:rPr sz="2200" spc="-5" dirty="0">
                <a:latin typeface="Calibri"/>
                <a:cs typeface="Calibri"/>
              </a:rPr>
              <a:t>1.4, 1.4, 1.6,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2.0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8819" y="5963663"/>
            <a:ext cx="4686300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spc="-5" dirty="0">
                <a:latin typeface="Calibri"/>
                <a:cs typeface="Calibri"/>
              </a:rPr>
              <a:t>*The bootstrap </a:t>
            </a:r>
            <a:r>
              <a:rPr sz="1800" spc="5" dirty="0">
                <a:latin typeface="Calibri"/>
                <a:cs typeface="Calibri"/>
              </a:rPr>
              <a:t>is </a:t>
            </a:r>
            <a:r>
              <a:rPr sz="1800" dirty="0">
                <a:latin typeface="Calibri"/>
                <a:cs typeface="Calibri"/>
              </a:rPr>
              <a:t>not </a:t>
            </a:r>
            <a:r>
              <a:rPr sz="1800" spc="-5" dirty="0">
                <a:latin typeface="Calibri"/>
                <a:cs typeface="Calibri"/>
              </a:rPr>
              <a:t>advised </a:t>
            </a:r>
            <a:r>
              <a:rPr sz="1800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sample </a:t>
            </a:r>
            <a:r>
              <a:rPr sz="1800" dirty="0">
                <a:latin typeface="Calibri"/>
                <a:cs typeface="Calibri"/>
              </a:rPr>
              <a:t>sizes </a:t>
            </a:r>
            <a:r>
              <a:rPr sz="1800" spc="-5" dirty="0">
                <a:latin typeface="Calibri"/>
                <a:cs typeface="Calibri"/>
              </a:rPr>
              <a:t>this  small, </a:t>
            </a:r>
            <a:r>
              <a:rPr sz="1800" spc="-10" dirty="0">
                <a:latin typeface="Calibri"/>
                <a:cs typeface="Calibri"/>
              </a:rPr>
              <a:t>but </a:t>
            </a:r>
            <a:r>
              <a:rPr sz="1800" dirty="0">
                <a:latin typeface="Calibri"/>
                <a:cs typeface="Calibri"/>
              </a:rPr>
              <a:t>I use </a:t>
            </a:r>
            <a:r>
              <a:rPr sz="1800" spc="-5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here </a:t>
            </a:r>
            <a:r>
              <a:rPr sz="1800" spc="-5" dirty="0">
                <a:latin typeface="Calibri"/>
                <a:cs typeface="Calibri"/>
              </a:rPr>
              <a:t>to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illustrate</a:t>
            </a:r>
          </a:p>
        </p:txBody>
      </p:sp>
      <p:sp>
        <p:nvSpPr>
          <p:cNvPr id="6" name="object 6"/>
          <p:cNvSpPr/>
          <p:nvPr/>
        </p:nvSpPr>
        <p:spPr>
          <a:xfrm>
            <a:off x="5761655" y="2835795"/>
            <a:ext cx="4176253" cy="3609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40BAE2-A3C1-430B-855E-C9B2B0E72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7173" y="3027799"/>
            <a:ext cx="1544153" cy="43990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1800" y="4038600"/>
            <a:ext cx="3489180" cy="30256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279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Bootstrap example: sample</a:t>
            </a:r>
            <a:r>
              <a:rPr dirty="0"/>
              <a:t> </a:t>
            </a:r>
            <a:r>
              <a:rPr spc="-10" dirty="0"/>
              <a:t>mean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8819" y="1368043"/>
            <a:ext cx="9444355" cy="3275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ourier New"/>
                <a:cs typeface="Courier New"/>
              </a:rPr>
              <a:t>hertz </a:t>
            </a:r>
            <a:r>
              <a:rPr sz="2200" dirty="0">
                <a:latin typeface="Courier New"/>
                <a:cs typeface="Courier New"/>
              </a:rPr>
              <a:t>&lt;-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c(0.9,1.2,1.2,1.3,1.4,1.4,1.6,2.0)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72110" algn="l"/>
              </a:tabLst>
            </a:pPr>
            <a:r>
              <a:rPr sz="2200" spc="5" dirty="0">
                <a:latin typeface="Calibri"/>
                <a:cs typeface="Calibri"/>
              </a:rPr>
              <a:t>1.	</a:t>
            </a:r>
            <a:r>
              <a:rPr sz="2200" dirty="0">
                <a:latin typeface="Calibri"/>
                <a:cs typeface="Calibri"/>
              </a:rPr>
              <a:t>Use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computer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take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random sample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individuals from </a:t>
            </a:r>
            <a:r>
              <a:rPr sz="2200" dirty="0">
                <a:latin typeface="Calibri"/>
                <a:cs typeface="Calibri"/>
              </a:rPr>
              <a:t>the original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 dirty="0">
              <a:latin typeface="Calibri"/>
              <a:cs typeface="Calibri"/>
            </a:endParaRPr>
          </a:p>
          <a:p>
            <a:pPr marL="12700" marR="3053080">
              <a:lnSpc>
                <a:spcPts val="2420"/>
              </a:lnSpc>
            </a:pPr>
            <a:r>
              <a:rPr sz="2200" spc="-5" dirty="0">
                <a:latin typeface="Courier New"/>
                <a:cs typeface="Courier New"/>
              </a:rPr>
              <a:t>xboot </a:t>
            </a:r>
            <a:r>
              <a:rPr sz="2200" dirty="0">
                <a:latin typeface="Courier New"/>
                <a:cs typeface="Courier New"/>
              </a:rPr>
              <a:t>&lt;- </a:t>
            </a:r>
            <a:r>
              <a:rPr sz="2200" spc="-5" dirty="0">
                <a:latin typeface="Courier New"/>
                <a:cs typeface="Courier New"/>
              </a:rPr>
              <a:t>sample(hertz, replace </a:t>
            </a:r>
            <a:r>
              <a:rPr sz="2200" dirty="0">
                <a:latin typeface="Courier New"/>
                <a:cs typeface="Courier New"/>
              </a:rPr>
              <a:t>= </a:t>
            </a:r>
            <a:r>
              <a:rPr sz="2200" spc="-10" dirty="0">
                <a:latin typeface="Courier New"/>
                <a:cs typeface="Courier New"/>
              </a:rPr>
              <a:t>TRUE)  xboot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ts val="2385"/>
              </a:lnSpc>
            </a:pPr>
            <a:r>
              <a:rPr sz="2200" spc="-5" dirty="0">
                <a:latin typeface="Courier New"/>
                <a:cs typeface="Courier New"/>
              </a:rPr>
              <a:t>[1] 2.0, 1.3, 1.6, 1.2, 1.6, 1.4, 1.6,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2.0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Calibri"/>
                <a:cs typeface="Calibri"/>
              </a:rPr>
              <a:t>Histogram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first bootstrap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sample: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18360" y="3627011"/>
            <a:ext cx="3489180" cy="3026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279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Bootstrap example: sample</a:t>
            </a:r>
            <a:r>
              <a:rPr dirty="0"/>
              <a:t> </a:t>
            </a:r>
            <a:r>
              <a:rPr spc="-10" dirty="0"/>
              <a:t>mean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8819" y="1416812"/>
            <a:ext cx="8808085" cy="32607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72110" marR="5080" indent="-360045">
              <a:lnSpc>
                <a:spcPct val="101800"/>
              </a:lnSpc>
              <a:spcBef>
                <a:spcPts val="60"/>
              </a:spcBef>
              <a:tabLst>
                <a:tab pos="372110" algn="l"/>
              </a:tabLst>
            </a:pPr>
            <a:r>
              <a:rPr sz="2200" spc="5" dirty="0">
                <a:latin typeface="Calibri"/>
                <a:cs typeface="Calibri"/>
              </a:rPr>
              <a:t>2.	</a:t>
            </a:r>
            <a:r>
              <a:rPr sz="2200" spc="-5" dirty="0">
                <a:latin typeface="Calibri"/>
                <a:cs typeface="Calibri"/>
              </a:rPr>
              <a:t>Calculate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statistic (estimate) using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measurements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bootstrap  </a:t>
            </a:r>
            <a:r>
              <a:rPr sz="2200" dirty="0">
                <a:latin typeface="Calibri"/>
                <a:cs typeface="Calibri"/>
              </a:rPr>
              <a:t>sample </a:t>
            </a:r>
            <a:r>
              <a:rPr sz="2200" spc="-5" dirty="0">
                <a:latin typeface="Calibri"/>
                <a:cs typeface="Calibri"/>
              </a:rPr>
              <a:t>from step </a:t>
            </a:r>
            <a:r>
              <a:rPr sz="2200" spc="5" dirty="0">
                <a:latin typeface="Calibri"/>
                <a:cs typeface="Calibri"/>
              </a:rPr>
              <a:t>1. </a:t>
            </a: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dirty="0">
                <a:latin typeface="Calibri"/>
                <a:cs typeface="Calibri"/>
              </a:rPr>
              <a:t>is the </a:t>
            </a:r>
            <a:r>
              <a:rPr sz="2200" spc="-5" dirty="0">
                <a:latin typeface="Calibri"/>
                <a:cs typeface="Calibri"/>
              </a:rPr>
              <a:t>first bootstrap </a:t>
            </a:r>
            <a:r>
              <a:rPr sz="2200" spc="-10" dirty="0">
                <a:latin typeface="Calibri"/>
                <a:cs typeface="Calibri"/>
              </a:rPr>
              <a:t>replicate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estimate.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Calibri"/>
              <a:cs typeface="Calibri"/>
            </a:endParaRPr>
          </a:p>
          <a:p>
            <a:pPr marL="12700" marR="6943090">
              <a:lnSpc>
                <a:spcPts val="2420"/>
              </a:lnSpc>
            </a:pPr>
            <a:r>
              <a:rPr sz="2200" spc="-10" dirty="0">
                <a:latin typeface="Courier New"/>
                <a:cs typeface="Courier New"/>
              </a:rPr>
              <a:t>mean(xboot)  1.5875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Save the </a:t>
            </a:r>
            <a:r>
              <a:rPr sz="2200" spc="-5" dirty="0">
                <a:latin typeface="Calibri"/>
                <a:cs typeface="Calibri"/>
              </a:rPr>
              <a:t>result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first </a:t>
            </a:r>
            <a:r>
              <a:rPr sz="2200" spc="-5" dirty="0">
                <a:latin typeface="Calibri"/>
                <a:cs typeface="Calibri"/>
              </a:rPr>
              <a:t>bootstrap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sample: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Calibri"/>
              <a:cs typeface="Calibri"/>
            </a:endParaRPr>
          </a:p>
          <a:p>
            <a:pPr marL="12700">
              <a:lnSpc>
                <a:spcPts val="2530"/>
              </a:lnSpc>
            </a:pPr>
            <a:r>
              <a:rPr sz="2200" dirty="0">
                <a:latin typeface="Courier New"/>
                <a:cs typeface="Courier New"/>
              </a:rPr>
              <a:t>z &lt;-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vector()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30"/>
              </a:lnSpc>
            </a:pPr>
            <a:r>
              <a:rPr sz="2200" spc="-5" dirty="0">
                <a:latin typeface="Courier New"/>
                <a:cs typeface="Courier New"/>
              </a:rPr>
              <a:t>z[1] </a:t>
            </a:r>
            <a:r>
              <a:rPr sz="2200" dirty="0">
                <a:latin typeface="Courier New"/>
                <a:cs typeface="Courier New"/>
              </a:rPr>
              <a:t>&lt;-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mean(xboot)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26851" y="2989414"/>
            <a:ext cx="4465132" cy="3812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279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Bootstrap example: sample</a:t>
            </a:r>
            <a:r>
              <a:rPr dirty="0"/>
              <a:t> </a:t>
            </a:r>
            <a:r>
              <a:rPr spc="-10" dirty="0"/>
              <a:t>mean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8819" y="1416812"/>
            <a:ext cx="755523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2110" algn="l"/>
              </a:tabLst>
            </a:pPr>
            <a:r>
              <a:rPr sz="2200" spc="5" dirty="0">
                <a:latin typeface="Calibri"/>
                <a:cs typeface="Calibri"/>
              </a:rPr>
              <a:t>3.	</a:t>
            </a:r>
            <a:r>
              <a:rPr sz="2200" dirty="0">
                <a:latin typeface="Calibri"/>
                <a:cs typeface="Calibri"/>
              </a:rPr>
              <a:t>Repeat steps 1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2 a </a:t>
            </a:r>
            <a:r>
              <a:rPr sz="2200" spc="-10" dirty="0">
                <a:latin typeface="Calibri"/>
                <a:cs typeface="Calibri"/>
              </a:rPr>
              <a:t>large </a:t>
            </a:r>
            <a:r>
              <a:rPr sz="2200" dirty="0">
                <a:latin typeface="Calibri"/>
                <a:cs typeface="Calibri"/>
              </a:rPr>
              <a:t>number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times (I used </a:t>
            </a:r>
            <a:r>
              <a:rPr sz="2200" i="1" dirty="0">
                <a:latin typeface="Calibri"/>
                <a:cs typeface="Calibri"/>
              </a:rPr>
              <a:t>B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1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1000).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019" y="2383027"/>
            <a:ext cx="237236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ourier New"/>
                <a:cs typeface="Courier New"/>
              </a:rPr>
              <a:t>&lt;-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mean(xboot)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24479" y="2690875"/>
            <a:ext cx="505523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ourier New"/>
                <a:cs typeface="Courier New"/>
              </a:rPr>
              <a:t>&lt;- </a:t>
            </a:r>
            <a:r>
              <a:rPr sz="2200" spc="-5" dirty="0">
                <a:latin typeface="Courier New"/>
                <a:cs typeface="Courier New"/>
              </a:rPr>
              <a:t>sample(hertz,</a:t>
            </a:r>
            <a:r>
              <a:rPr sz="2200" spc="-3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replace=TRUE)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9939" y="2998724"/>
            <a:ext cx="1869439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10" dirty="0">
                <a:latin typeface="Courier New"/>
                <a:cs typeface="Courier New"/>
              </a:rPr>
              <a:t>mean(xboot)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819" y="2075180"/>
            <a:ext cx="6060440" cy="15963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ts val="2420"/>
              </a:lnSpc>
              <a:spcBef>
                <a:spcPts val="370"/>
              </a:spcBef>
            </a:pPr>
            <a:r>
              <a:rPr sz="2200" spc="-5" dirty="0">
                <a:latin typeface="Courier New"/>
                <a:cs typeface="Courier New"/>
              </a:rPr>
              <a:t>xboot </a:t>
            </a:r>
            <a:r>
              <a:rPr sz="2200" dirty="0">
                <a:latin typeface="Courier New"/>
                <a:cs typeface="Courier New"/>
              </a:rPr>
              <a:t>&lt;- </a:t>
            </a:r>
            <a:r>
              <a:rPr sz="2200" spc="-5" dirty="0">
                <a:latin typeface="Courier New"/>
                <a:cs typeface="Courier New"/>
              </a:rPr>
              <a:t>sample(hertz, </a:t>
            </a:r>
            <a:r>
              <a:rPr sz="2200" spc="-10" dirty="0">
                <a:latin typeface="Courier New"/>
                <a:cs typeface="Courier New"/>
              </a:rPr>
              <a:t>replace=TRUE)  </a:t>
            </a:r>
            <a:r>
              <a:rPr sz="2200" spc="-5" dirty="0">
                <a:latin typeface="Courier New"/>
                <a:cs typeface="Courier New"/>
              </a:rPr>
              <a:t>z[2]</a:t>
            </a:r>
            <a:endParaRPr sz="2200">
              <a:latin typeface="Courier New"/>
              <a:cs typeface="Courier New"/>
            </a:endParaRPr>
          </a:p>
          <a:p>
            <a:pPr marL="12700" marR="4865370">
              <a:lnSpc>
                <a:spcPts val="2420"/>
              </a:lnSpc>
              <a:spcBef>
                <a:spcPts val="10"/>
              </a:spcBef>
            </a:pPr>
            <a:r>
              <a:rPr sz="2200" spc="-10" dirty="0">
                <a:latin typeface="Courier New"/>
                <a:cs typeface="Courier New"/>
              </a:rPr>
              <a:t>xboot  </a:t>
            </a:r>
            <a:r>
              <a:rPr sz="2200" spc="-5" dirty="0">
                <a:latin typeface="Courier New"/>
                <a:cs typeface="Courier New"/>
              </a:rPr>
              <a:t>z[3]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&lt;-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410"/>
              </a:lnSpc>
            </a:pPr>
            <a:r>
              <a:rPr sz="2200" dirty="0">
                <a:latin typeface="Courier New"/>
                <a:cs typeface="Courier New"/>
              </a:rPr>
              <a:t>…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8819" y="3617468"/>
            <a:ext cx="3713479" cy="2398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ourier New"/>
                <a:cs typeface="Courier New"/>
              </a:rPr>
              <a:t>z[1000] </a:t>
            </a:r>
            <a:r>
              <a:rPr sz="2200" dirty="0">
                <a:latin typeface="Courier New"/>
                <a:cs typeface="Courier New"/>
              </a:rPr>
              <a:t>&lt;-</a:t>
            </a:r>
            <a:r>
              <a:rPr sz="2200" spc="-4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mean(xboot)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Courier New"/>
              <a:cs typeface="Courier New"/>
            </a:endParaRPr>
          </a:p>
          <a:p>
            <a:pPr marL="12700" marR="14604">
              <a:lnSpc>
                <a:spcPct val="101800"/>
              </a:lnSpc>
              <a:spcBef>
                <a:spcPts val="5"/>
              </a:spcBef>
            </a:pPr>
            <a:r>
              <a:rPr sz="2200" dirty="0">
                <a:latin typeface="Calibri"/>
                <a:cs typeface="Calibri"/>
              </a:rPr>
              <a:t>Better </a:t>
            </a:r>
            <a:r>
              <a:rPr sz="2200" spc="-5" dirty="0">
                <a:latin typeface="Calibri"/>
                <a:cs typeface="Calibri"/>
              </a:rPr>
              <a:t>idea: create </a:t>
            </a:r>
            <a:r>
              <a:rPr sz="2200" dirty="0">
                <a:latin typeface="Calibri"/>
                <a:cs typeface="Calibri"/>
              </a:rPr>
              <a:t>a loop in 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  </a:t>
            </a:r>
            <a:r>
              <a:rPr sz="2200" dirty="0">
                <a:latin typeface="Calibri"/>
                <a:cs typeface="Calibri"/>
              </a:rPr>
              <a:t>accomplish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repeats.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>
              <a:latin typeface="Calibri"/>
              <a:cs typeface="Calibri"/>
            </a:endParaRPr>
          </a:p>
          <a:p>
            <a:pPr marL="12700" marR="1213485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Plot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bootstrap  </a:t>
            </a:r>
            <a:r>
              <a:rPr sz="2200" dirty="0">
                <a:latin typeface="Calibri"/>
                <a:cs typeface="Calibri"/>
              </a:rPr>
              <a:t>sampling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distribution: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31104" y="2953386"/>
            <a:ext cx="4716058" cy="402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279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Bootstrap example: sample</a:t>
            </a:r>
            <a:r>
              <a:rPr dirty="0"/>
              <a:t> </a:t>
            </a:r>
            <a:r>
              <a:rPr spc="-10" dirty="0"/>
              <a:t>mean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8819" y="1416812"/>
            <a:ext cx="8820150" cy="499237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72110" marR="5080" indent="-360045">
              <a:lnSpc>
                <a:spcPct val="101800"/>
              </a:lnSpc>
              <a:spcBef>
                <a:spcPts val="60"/>
              </a:spcBef>
              <a:tabLst>
                <a:tab pos="372110" algn="l"/>
              </a:tabLst>
            </a:pPr>
            <a:r>
              <a:rPr sz="2200" spc="5" dirty="0">
                <a:latin typeface="Calibri"/>
                <a:cs typeface="Calibri"/>
              </a:rPr>
              <a:t>4.	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bootstrap standard </a:t>
            </a:r>
            <a:r>
              <a:rPr sz="2200" dirty="0">
                <a:latin typeface="Calibri"/>
                <a:cs typeface="Calibri"/>
              </a:rPr>
              <a:t>error is the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standard deviation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all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bootstrap  replicate estimates obtained </a:t>
            </a:r>
            <a:r>
              <a:rPr sz="2200" dirty="0">
                <a:latin typeface="Calibri"/>
                <a:cs typeface="Calibri"/>
              </a:rPr>
              <a:t>in step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3.</a:t>
            </a:r>
            <a:endParaRPr sz="2200" dirty="0">
              <a:latin typeface="Calibri"/>
              <a:cs typeface="Calibri"/>
            </a:endParaRPr>
          </a:p>
          <a:p>
            <a:pPr marL="12700" marR="7793355">
              <a:lnSpc>
                <a:spcPts val="2420"/>
              </a:lnSpc>
              <a:spcBef>
                <a:spcPts val="120"/>
              </a:spcBef>
            </a:pPr>
            <a:r>
              <a:rPr sz="2200" spc="-10" dirty="0">
                <a:latin typeface="Courier New"/>
                <a:cs typeface="Courier New"/>
              </a:rPr>
              <a:t>sd(z)  </a:t>
            </a:r>
            <a:r>
              <a:rPr sz="2200" spc="-10" dirty="0">
                <a:solidFill>
                  <a:srgbClr val="FF0000"/>
                </a:solidFill>
                <a:latin typeface="Courier New"/>
                <a:cs typeface="Courier New"/>
              </a:rPr>
              <a:t>0.1070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50" dirty="0">
              <a:latin typeface="Courier New"/>
              <a:cs typeface="Courier New"/>
            </a:endParaRPr>
          </a:p>
          <a:p>
            <a:pPr marL="12700" marR="4970145">
              <a:lnSpc>
                <a:spcPct val="101800"/>
              </a:lnSpc>
            </a:pPr>
            <a:r>
              <a:rPr sz="2200" spc="5" dirty="0">
                <a:latin typeface="Calibri"/>
                <a:cs typeface="Calibri"/>
              </a:rPr>
              <a:t>How </a:t>
            </a:r>
            <a:r>
              <a:rPr sz="2200" spc="-5" dirty="0">
                <a:latin typeface="Calibri"/>
                <a:cs typeface="Calibri"/>
              </a:rPr>
              <a:t>does it compare </a:t>
            </a:r>
            <a:r>
              <a:rPr sz="2200" dirty="0">
                <a:latin typeface="Calibri"/>
                <a:cs typeface="Calibri"/>
              </a:rPr>
              <a:t>with </a:t>
            </a:r>
            <a:r>
              <a:rPr sz="2200" spc="-5" dirty="0">
                <a:latin typeface="Calibri"/>
                <a:cs typeface="Calibri"/>
              </a:rPr>
              <a:t>the  ordinary formula for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standard  </a:t>
            </a:r>
            <a:r>
              <a:rPr sz="2200" dirty="0">
                <a:latin typeface="Calibri"/>
                <a:cs typeface="Calibri"/>
              </a:rPr>
              <a:t>error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mean?</a:t>
            </a:r>
            <a:endParaRPr sz="2200" dirty="0">
              <a:latin typeface="Calibri"/>
              <a:cs typeface="Calibri"/>
            </a:endParaRPr>
          </a:p>
          <a:p>
            <a:pPr marL="12700" marR="3938270">
              <a:lnSpc>
                <a:spcPts val="2420"/>
              </a:lnSpc>
              <a:spcBef>
                <a:spcPts val="120"/>
              </a:spcBef>
            </a:pPr>
            <a:r>
              <a:rPr sz="2200" spc="-5" dirty="0">
                <a:latin typeface="Courier New"/>
                <a:cs typeface="Courier New"/>
              </a:rPr>
              <a:t>sd(hertz)/sqrt(length(hertz))  </a:t>
            </a:r>
            <a:r>
              <a:rPr sz="2200" spc="-10" dirty="0">
                <a:latin typeface="Courier New"/>
                <a:cs typeface="Courier New"/>
              </a:rPr>
              <a:t>0.1146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Courier New"/>
              <a:cs typeface="Courier New"/>
            </a:endParaRPr>
          </a:p>
          <a:p>
            <a:pPr marL="12700" marR="5276850">
              <a:lnSpc>
                <a:spcPct val="100899"/>
              </a:lnSpc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bootstrap SE </a:t>
            </a:r>
            <a:r>
              <a:rPr sz="2200" spc="-1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little  </a:t>
            </a:r>
            <a:r>
              <a:rPr sz="2200" dirty="0">
                <a:latin typeface="Calibri"/>
                <a:cs typeface="Calibri"/>
              </a:rPr>
              <a:t>smaller (a </a:t>
            </a:r>
            <a:r>
              <a:rPr sz="2200" spc="-5" dirty="0">
                <a:latin typeface="Calibri"/>
                <a:cs typeface="Calibri"/>
              </a:rPr>
              <a:t>consequence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very</a:t>
            </a:r>
          </a:p>
          <a:p>
            <a:pPr marL="12700" marR="4939030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small </a:t>
            </a:r>
            <a:r>
              <a:rPr sz="2200" spc="-5" dirty="0">
                <a:latin typeface="Calibri"/>
                <a:cs typeface="Calibri"/>
              </a:rPr>
              <a:t>sample </a:t>
            </a:r>
            <a:r>
              <a:rPr sz="2200" dirty="0">
                <a:latin typeface="Calibri"/>
                <a:cs typeface="Calibri"/>
              </a:rPr>
              <a:t>size) </a:t>
            </a:r>
            <a:r>
              <a:rPr sz="2200" spc="-5" dirty="0">
                <a:latin typeface="Calibri"/>
                <a:cs typeface="Calibri"/>
              </a:rPr>
              <a:t>but surprisingly  </a:t>
            </a:r>
            <a:r>
              <a:rPr sz="2200" dirty="0">
                <a:latin typeface="Calibri"/>
                <a:cs typeface="Calibri"/>
              </a:rPr>
              <a:t>close, </a:t>
            </a:r>
            <a:r>
              <a:rPr sz="2200" spc="-5" dirty="0">
                <a:latin typeface="Calibri"/>
                <a:cs typeface="Calibri"/>
              </a:rPr>
              <a:t>considering how </a:t>
            </a:r>
            <a:r>
              <a:rPr sz="2200" dirty="0">
                <a:latin typeface="Calibri"/>
                <a:cs typeface="Calibri"/>
              </a:rPr>
              <a:t>we got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31104" y="2992879"/>
            <a:ext cx="4716058" cy="4025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8211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The </a:t>
            </a:r>
            <a:r>
              <a:rPr spc="-5" dirty="0"/>
              <a:t>bootstrap can </a:t>
            </a:r>
            <a:r>
              <a:rPr dirty="0"/>
              <a:t>also </a:t>
            </a:r>
            <a:r>
              <a:rPr spc="-10" dirty="0"/>
              <a:t>be </a:t>
            </a:r>
            <a:r>
              <a:rPr spc="-5" dirty="0"/>
              <a:t>used </a:t>
            </a:r>
            <a:r>
              <a:rPr spc="-10" dirty="0"/>
              <a:t>to </a:t>
            </a:r>
            <a:r>
              <a:rPr spc="-5" dirty="0"/>
              <a:t>calculate </a:t>
            </a:r>
            <a:r>
              <a:rPr dirty="0"/>
              <a:t>a </a:t>
            </a:r>
            <a:r>
              <a:rPr spc="-5" dirty="0"/>
              <a:t>confidence</a:t>
            </a:r>
            <a:r>
              <a:rPr spc="40" dirty="0"/>
              <a:t> </a:t>
            </a:r>
            <a:r>
              <a:rPr spc="-5" dirty="0"/>
              <a:t>interval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8019" y="1569212"/>
            <a:ext cx="9250680" cy="404149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3500" marR="55880">
              <a:lnSpc>
                <a:spcPct val="101800"/>
              </a:lnSpc>
              <a:spcBef>
                <a:spcPts val="60"/>
              </a:spcBef>
            </a:pPr>
            <a:r>
              <a:rPr sz="2200" spc="-5" dirty="0">
                <a:latin typeface="Calibri"/>
                <a:cs typeface="Calibri"/>
              </a:rPr>
              <a:t>Incredibly,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2.5</a:t>
            </a:r>
            <a:r>
              <a:rPr sz="2100" baseline="29761" dirty="0">
                <a:latin typeface="Calibri"/>
                <a:cs typeface="Calibri"/>
              </a:rPr>
              <a:t>th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97.5</a:t>
            </a:r>
            <a:r>
              <a:rPr sz="2100" baseline="29761" dirty="0">
                <a:latin typeface="Calibri"/>
                <a:cs typeface="Calibri"/>
              </a:rPr>
              <a:t>th </a:t>
            </a:r>
            <a:r>
              <a:rPr sz="2200" spc="-5" dirty="0">
                <a:latin typeface="Calibri"/>
                <a:cs typeface="Calibri"/>
              </a:rPr>
              <a:t>percentiles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bootstrap sampling distribution  </a:t>
            </a:r>
            <a:r>
              <a:rPr sz="2200" dirty="0">
                <a:latin typeface="Calibri"/>
                <a:cs typeface="Calibri"/>
              </a:rPr>
              <a:t>are an </a:t>
            </a:r>
            <a:r>
              <a:rPr sz="2200" spc="-5" dirty="0">
                <a:latin typeface="Calibri"/>
                <a:cs typeface="Calibri"/>
              </a:rPr>
              <a:t>approximate 95% confidence interval. </a:t>
            </a:r>
            <a:r>
              <a:rPr sz="2200" spc="-15" dirty="0">
                <a:latin typeface="Calibri"/>
                <a:cs typeface="Calibri"/>
              </a:rPr>
              <a:t>No </a:t>
            </a:r>
            <a:r>
              <a:rPr sz="2200" spc="-5" dirty="0">
                <a:latin typeface="Calibri"/>
                <a:cs typeface="Calibri"/>
              </a:rPr>
              <a:t>transformations or normality  </a:t>
            </a:r>
            <a:r>
              <a:rPr sz="2200" dirty="0">
                <a:latin typeface="Calibri"/>
                <a:cs typeface="Calibri"/>
              </a:rPr>
              <a:t>assumptions </a:t>
            </a:r>
            <a:r>
              <a:rPr sz="2200" spc="-5" dirty="0">
                <a:latin typeface="Calibri"/>
                <a:cs typeface="Calibri"/>
              </a:rPr>
              <a:t>needed.</a:t>
            </a:r>
            <a:endParaRPr sz="2200" dirty="0">
              <a:latin typeface="Calibri"/>
              <a:cs typeface="Calibri"/>
            </a:endParaRPr>
          </a:p>
          <a:p>
            <a:pPr marL="63500" marR="5674995">
              <a:lnSpc>
                <a:spcPts val="2210"/>
              </a:lnSpc>
              <a:spcBef>
                <a:spcPts val="1295"/>
              </a:spcBef>
              <a:tabLst>
                <a:tab pos="977265" algn="l"/>
                <a:tab pos="1434465" algn="l"/>
                <a:tab pos="2501265" algn="l"/>
              </a:tabLst>
            </a:pPr>
            <a:r>
              <a:rPr sz="2000" b="1" spc="-5" dirty="0">
                <a:latin typeface="Courier New"/>
                <a:cs typeface="Courier New"/>
              </a:rPr>
              <a:t>Level		Percentile  95%	(</a:t>
            </a:r>
            <a:r>
              <a:rPr sz="2000" b="1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1.175,	1.600</a:t>
            </a:r>
            <a:r>
              <a:rPr sz="2000" b="1" spc="-10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)</a:t>
            </a:r>
            <a:endParaRPr sz="2000" b="1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 dirty="0">
              <a:latin typeface="Courier New"/>
              <a:cs typeface="Courier New"/>
            </a:endParaRPr>
          </a:p>
          <a:p>
            <a:pPr marL="63500" marR="5031740">
              <a:lnSpc>
                <a:spcPct val="101800"/>
              </a:lnSpc>
              <a:spcBef>
                <a:spcPts val="1500"/>
              </a:spcBef>
            </a:pPr>
            <a:r>
              <a:rPr sz="2200" dirty="0">
                <a:latin typeface="Calibri"/>
                <a:cs typeface="Calibri"/>
              </a:rPr>
              <a:t>Compare with </a:t>
            </a:r>
            <a:r>
              <a:rPr sz="2200" spc="-5" dirty="0">
                <a:latin typeface="Calibri"/>
                <a:cs typeface="Calibri"/>
              </a:rPr>
              <a:t>results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spc="-5" dirty="0">
                <a:latin typeface="Calibri"/>
                <a:cs typeface="Calibri"/>
              </a:rPr>
              <a:t>using </a:t>
            </a:r>
            <a:r>
              <a:rPr sz="2200" dirty="0">
                <a:latin typeface="Calibri"/>
                <a:cs typeface="Calibri"/>
              </a:rPr>
              <a:t>the  </a:t>
            </a:r>
            <a:r>
              <a:rPr sz="2200" spc="-5" dirty="0">
                <a:latin typeface="Calibri"/>
                <a:cs typeface="Calibri"/>
              </a:rPr>
              <a:t>conventional </a:t>
            </a:r>
            <a:r>
              <a:rPr sz="2200" dirty="0">
                <a:latin typeface="Calibri"/>
                <a:cs typeface="Calibri"/>
              </a:rPr>
              <a:t>formula with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</a:p>
          <a:p>
            <a:pPr marL="63500">
              <a:lnSpc>
                <a:spcPct val="100000"/>
              </a:lnSpc>
              <a:spcBef>
                <a:spcPts val="45"/>
              </a:spcBef>
            </a:pPr>
            <a:r>
              <a:rPr sz="2200" i="1" spc="-5" dirty="0">
                <a:latin typeface="Calibri"/>
                <a:cs typeface="Calibri"/>
              </a:rPr>
              <a:t>t</a:t>
            </a:r>
            <a:r>
              <a:rPr sz="2200" spc="-5" dirty="0">
                <a:latin typeface="Calibri"/>
                <a:cs typeface="Calibri"/>
              </a:rPr>
              <a:t>-distribution:</a:t>
            </a:r>
            <a:endParaRPr sz="2200" dirty="0">
              <a:latin typeface="Calibri"/>
              <a:cs typeface="Calibri"/>
            </a:endParaRPr>
          </a:p>
          <a:p>
            <a:pPr marL="215900" marR="4455160" indent="-152400">
              <a:lnSpc>
                <a:spcPts val="2210"/>
              </a:lnSpc>
              <a:spcBef>
                <a:spcPts val="1300"/>
              </a:spcBef>
            </a:pPr>
            <a:r>
              <a:rPr sz="2000" b="1" spc="-5" dirty="0">
                <a:latin typeface="Courier New"/>
                <a:cs typeface="Courier New"/>
              </a:rPr>
              <a:t>95 percent confidence interval:  1.104 1.646</a:t>
            </a:r>
            <a:endParaRPr sz="20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362200" y="1137679"/>
            <a:ext cx="5867400" cy="50398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Outline</a:t>
            </a:r>
            <a:endParaRPr lang="en-US" sz="2400" b="1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5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Estimation </a:t>
            </a:r>
            <a:r>
              <a:rPr sz="2200" spc="-5" dirty="0">
                <a:latin typeface="Calibri"/>
                <a:cs typeface="Calibri"/>
              </a:rPr>
              <a:t>and hypothesis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testing</a:t>
            </a:r>
          </a:p>
          <a:p>
            <a:pPr marL="5842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200" spc="-5" dirty="0">
                <a:latin typeface="Calibri"/>
                <a:cs typeface="Calibri"/>
              </a:rPr>
              <a:t>Permutation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test</a:t>
            </a:r>
            <a:endParaRPr sz="22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Estimation</a:t>
            </a:r>
          </a:p>
          <a:p>
            <a:pPr marL="5842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sampling distribution</a:t>
            </a:r>
            <a:endParaRPr sz="22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8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bootstrap standard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error</a:t>
            </a:r>
            <a:endParaRPr sz="22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bootstrap confidence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interval</a:t>
            </a:r>
            <a:endParaRPr sz="22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200" spc="-5" dirty="0">
                <a:latin typeface="Calibri"/>
                <a:cs typeface="Calibri"/>
              </a:rPr>
              <a:t>Comparing two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groups</a:t>
            </a:r>
            <a:endParaRPr sz="2200" dirty="0">
              <a:latin typeface="Calibri"/>
              <a:cs typeface="Calibri"/>
            </a:endParaRPr>
          </a:p>
          <a:p>
            <a:pPr marL="5842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200" spc="-5" dirty="0">
                <a:latin typeface="Calibri"/>
                <a:cs typeface="Calibri"/>
              </a:rPr>
              <a:t>Summary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62600" y="2133600"/>
            <a:ext cx="4778365" cy="40774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3902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Bootstrap confidence</a:t>
            </a:r>
            <a:r>
              <a:rPr spc="-15" dirty="0"/>
              <a:t> </a:t>
            </a:r>
            <a:r>
              <a:rPr spc="-5" dirty="0"/>
              <a:t>intervals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8819" y="2162820"/>
            <a:ext cx="4461510" cy="4102533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41605">
              <a:lnSpc>
                <a:spcPct val="101800"/>
              </a:lnSpc>
              <a:spcBef>
                <a:spcPts val="60"/>
              </a:spcBef>
            </a:pPr>
            <a:r>
              <a:rPr sz="2200" spc="-5" dirty="0">
                <a:latin typeface="Calibri"/>
                <a:cs typeface="Calibri"/>
              </a:rPr>
              <a:t>This “percentile” </a:t>
            </a:r>
            <a:r>
              <a:rPr sz="2200" dirty="0">
                <a:latin typeface="Calibri"/>
                <a:cs typeface="Calibri"/>
              </a:rPr>
              <a:t>method </a:t>
            </a:r>
            <a:r>
              <a:rPr sz="2200" spc="-5" dirty="0">
                <a:latin typeface="Calibri"/>
                <a:cs typeface="Calibri"/>
              </a:rPr>
              <a:t>of obtaining  </a:t>
            </a:r>
            <a:r>
              <a:rPr sz="2200" dirty="0">
                <a:latin typeface="Calibri"/>
                <a:cs typeface="Calibri"/>
              </a:rPr>
              <a:t>bootstrap </a:t>
            </a:r>
            <a:r>
              <a:rPr sz="2200" spc="-5" dirty="0">
                <a:latin typeface="Calibri"/>
                <a:cs typeface="Calibri"/>
              </a:rPr>
              <a:t>confidence intervals </a:t>
            </a:r>
            <a:r>
              <a:rPr sz="2200" dirty="0">
                <a:latin typeface="Calibri"/>
                <a:cs typeface="Calibri"/>
              </a:rPr>
              <a:t>works  well </a:t>
            </a: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sampling distribution </a:t>
            </a:r>
            <a:r>
              <a:rPr sz="2200" dirty="0">
                <a:latin typeface="Calibri"/>
                <a:cs typeface="Calibri"/>
              </a:rPr>
              <a:t>is  symmetric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unbiased.</a:t>
            </a:r>
            <a:endParaRPr sz="2200" dirty="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  <a:spcBef>
                <a:spcPts val="1175"/>
              </a:spcBef>
            </a:pPr>
            <a:endParaRPr lang="en-US" sz="2200" dirty="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  <a:spcBef>
                <a:spcPts val="1175"/>
              </a:spcBef>
            </a:pPr>
            <a:r>
              <a:rPr sz="2200" dirty="0">
                <a:latin typeface="Calibri"/>
                <a:cs typeface="Calibri"/>
              </a:rPr>
              <a:t>Improved, </a:t>
            </a:r>
            <a:r>
              <a:rPr sz="2200" spc="-5" dirty="0">
                <a:latin typeface="Calibri"/>
                <a:cs typeface="Calibri"/>
              </a:rPr>
              <a:t>bias-corrected </a:t>
            </a:r>
            <a:r>
              <a:rPr sz="2200" spc="-10" dirty="0">
                <a:latin typeface="Calibri"/>
                <a:cs typeface="Calibri"/>
              </a:rPr>
              <a:t>and  </a:t>
            </a:r>
            <a:r>
              <a:rPr sz="2200" dirty="0">
                <a:latin typeface="Calibri"/>
                <a:cs typeface="Calibri"/>
              </a:rPr>
              <a:t>accelerated (BCa) </a:t>
            </a:r>
            <a:r>
              <a:rPr sz="2200" spc="-5" dirty="0">
                <a:latin typeface="Calibri"/>
                <a:cs typeface="Calibri"/>
              </a:rPr>
              <a:t>confidence intervals  </a:t>
            </a:r>
            <a:r>
              <a:rPr sz="2200" dirty="0">
                <a:latin typeface="Calibri"/>
                <a:cs typeface="Calibri"/>
              </a:rPr>
              <a:t>improve </a:t>
            </a:r>
            <a:r>
              <a:rPr sz="2200" spc="-5" dirty="0">
                <a:latin typeface="Calibri"/>
                <a:cs typeface="Calibri"/>
              </a:rPr>
              <a:t>accuracy </a:t>
            </a:r>
            <a:r>
              <a:rPr sz="2200" dirty="0">
                <a:latin typeface="Calibri"/>
                <a:cs typeface="Calibri"/>
              </a:rPr>
              <a:t>when </a:t>
            </a:r>
            <a:r>
              <a:rPr sz="2200" spc="-5" dirty="0">
                <a:latin typeface="Calibri"/>
                <a:cs typeface="Calibri"/>
              </a:rPr>
              <a:t>sampling  distributions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skewed and/or biased  </a:t>
            </a:r>
            <a:r>
              <a:rPr sz="2200" spc="5" dirty="0">
                <a:latin typeface="Calibri"/>
                <a:cs typeface="Calibri"/>
              </a:rPr>
              <a:t>(we </a:t>
            </a:r>
            <a:r>
              <a:rPr sz="2200" dirty="0">
                <a:latin typeface="Calibri"/>
                <a:cs typeface="Calibri"/>
              </a:rPr>
              <a:t>will </a:t>
            </a:r>
            <a:r>
              <a:rPr sz="2200" spc="-5" dirty="0">
                <a:latin typeface="Calibri"/>
                <a:cs typeface="Calibri"/>
              </a:rPr>
              <a:t>see </a:t>
            </a:r>
            <a:r>
              <a:rPr sz="2200" dirty="0">
                <a:latin typeface="Calibri"/>
                <a:cs typeface="Calibri"/>
              </a:rPr>
              <a:t>an example in the  workshop).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6288405" cy="1102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Difference </a:t>
            </a:r>
            <a:r>
              <a:rPr spc="-5" dirty="0"/>
              <a:t>between two </a:t>
            </a:r>
            <a:r>
              <a:rPr dirty="0"/>
              <a:t>(or </a:t>
            </a:r>
            <a:r>
              <a:rPr spc="-10" dirty="0"/>
              <a:t>more)</a:t>
            </a:r>
            <a:r>
              <a:rPr spc="-20" dirty="0"/>
              <a:t> </a:t>
            </a:r>
            <a:r>
              <a:rPr spc="-5" dirty="0"/>
              <a:t>groups</a:t>
            </a:r>
            <a:br>
              <a:rPr lang="en-US" spc="-5" dirty="0"/>
            </a:br>
            <a:endParaRPr spc="-5" dirty="0"/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200" b="0" dirty="0">
                <a:latin typeface="Calibri"/>
                <a:cs typeface="Calibri"/>
              </a:rPr>
              <a:t>Procedure </a:t>
            </a:r>
            <a:r>
              <a:rPr sz="2200" b="0" spc="-15" dirty="0">
                <a:latin typeface="Calibri"/>
                <a:cs typeface="Calibri"/>
              </a:rPr>
              <a:t>is </a:t>
            </a:r>
            <a:r>
              <a:rPr sz="2200" b="0" spc="-5" dirty="0">
                <a:latin typeface="Calibri"/>
                <a:cs typeface="Calibri"/>
              </a:rPr>
              <a:t>similar, but </a:t>
            </a:r>
            <a:r>
              <a:rPr sz="2200" b="0" spc="-15" dirty="0">
                <a:latin typeface="Calibri"/>
                <a:cs typeface="Calibri"/>
              </a:rPr>
              <a:t>now </a:t>
            </a:r>
            <a:r>
              <a:rPr sz="2200" b="0" spc="-10" dirty="0">
                <a:latin typeface="Calibri"/>
                <a:cs typeface="Calibri"/>
              </a:rPr>
              <a:t>we </a:t>
            </a:r>
            <a:r>
              <a:rPr sz="2200" b="0" spc="-5" dirty="0">
                <a:latin typeface="Calibri"/>
                <a:cs typeface="Calibri"/>
              </a:rPr>
              <a:t>resample both</a:t>
            </a:r>
            <a:r>
              <a:rPr sz="2200" b="0" spc="110" dirty="0">
                <a:latin typeface="Calibri"/>
                <a:cs typeface="Calibri"/>
              </a:rPr>
              <a:t> </a:t>
            </a:r>
            <a:r>
              <a:rPr sz="2200" b="0" spc="-15" dirty="0">
                <a:latin typeface="Calibri"/>
                <a:cs typeface="Calibri"/>
              </a:rPr>
              <a:t>groups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19" y="2514600"/>
            <a:ext cx="9489440" cy="2916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29565" marR="5080" indent="-317500">
              <a:lnSpc>
                <a:spcPct val="101800"/>
              </a:lnSpc>
              <a:spcBef>
                <a:spcPts val="60"/>
              </a:spcBef>
              <a:buAutoNum type="arabicPeriod"/>
              <a:tabLst>
                <a:tab pos="330200" algn="l"/>
              </a:tabLst>
            </a:pPr>
            <a:r>
              <a:rPr sz="2200" dirty="0">
                <a:latin typeface="Calibri"/>
                <a:cs typeface="Calibri"/>
              </a:rPr>
              <a:t>Use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computer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take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random sample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data </a:t>
            </a:r>
            <a:r>
              <a:rPr sz="2200" dirty="0">
                <a:latin typeface="Calibri"/>
                <a:cs typeface="Calibri"/>
              </a:rPr>
              <a:t>(with </a:t>
            </a:r>
            <a:r>
              <a:rPr sz="2200" spc="-5" dirty="0">
                <a:latin typeface="Calibri"/>
                <a:cs typeface="Calibri"/>
              </a:rPr>
              <a:t>replacement, </a:t>
            </a:r>
            <a:r>
              <a:rPr sz="2200" spc="-10" dirty="0">
                <a:latin typeface="Calibri"/>
                <a:cs typeface="Calibri"/>
              </a:rPr>
              <a:t>same  </a:t>
            </a:r>
            <a:r>
              <a:rPr sz="2200" dirty="0">
                <a:latin typeface="Calibri"/>
                <a:cs typeface="Calibri"/>
              </a:rPr>
              <a:t>sample sizes) </a:t>
            </a:r>
            <a:r>
              <a:rPr sz="2200" spc="-5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group.</a:t>
            </a:r>
            <a:endParaRPr sz="220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330200" algn="l"/>
              </a:tabLst>
            </a:pPr>
            <a:r>
              <a:rPr sz="2200" spc="-5" dirty="0">
                <a:latin typeface="Calibri"/>
                <a:cs typeface="Calibri"/>
              </a:rPr>
              <a:t>Calculate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difference between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two bootstrap samples from step </a:t>
            </a:r>
            <a:r>
              <a:rPr sz="2200" spc="5" dirty="0">
                <a:latin typeface="Calibri"/>
                <a:cs typeface="Calibri"/>
              </a:rPr>
              <a:t>1.</a:t>
            </a:r>
            <a:endParaRPr sz="220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330200" algn="l"/>
              </a:tabLst>
            </a:pPr>
            <a:r>
              <a:rPr sz="2200" dirty="0">
                <a:latin typeface="Calibri"/>
                <a:cs typeface="Calibri"/>
              </a:rPr>
              <a:t>Repeat steps 1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2 a </a:t>
            </a:r>
            <a:r>
              <a:rPr sz="2200" spc="-5" dirty="0">
                <a:latin typeface="Calibri"/>
                <a:cs typeface="Calibri"/>
              </a:rPr>
              <a:t>very large number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times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(≥1000)</a:t>
            </a:r>
            <a:endParaRPr sz="2200" dirty="0">
              <a:latin typeface="Calibri"/>
              <a:cs typeface="Calibri"/>
            </a:endParaRPr>
          </a:p>
          <a:p>
            <a:pPr marL="329565" marR="120650" indent="-317500">
              <a:lnSpc>
                <a:spcPct val="101800"/>
              </a:lnSpc>
              <a:spcBef>
                <a:spcPts val="985"/>
              </a:spcBef>
              <a:buAutoNum type="arabicPeriod"/>
              <a:tabLst>
                <a:tab pos="330200" algn="l"/>
              </a:tabLst>
            </a:pPr>
            <a:r>
              <a:rPr sz="2200" spc="-5" dirty="0">
                <a:latin typeface="Calibri"/>
                <a:cs typeface="Calibri"/>
              </a:rPr>
              <a:t>Calculate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sample standard </a:t>
            </a:r>
            <a:r>
              <a:rPr sz="2200" dirty="0">
                <a:latin typeface="Calibri"/>
                <a:cs typeface="Calibri"/>
              </a:rPr>
              <a:t>deviation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all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bootstrap replicate estimates  </a:t>
            </a:r>
            <a:r>
              <a:rPr sz="2200" dirty="0">
                <a:latin typeface="Calibri"/>
                <a:cs typeface="Calibri"/>
              </a:rPr>
              <a:t>obtained in </a:t>
            </a:r>
            <a:r>
              <a:rPr sz="2200" spc="-5" dirty="0">
                <a:latin typeface="Calibri"/>
                <a:cs typeface="Calibri"/>
              </a:rPr>
              <a:t>step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3.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result </a:t>
            </a:r>
            <a:r>
              <a:rPr sz="2200" dirty="0">
                <a:latin typeface="Calibri"/>
                <a:cs typeface="Calibri"/>
              </a:rPr>
              <a:t>is the </a:t>
            </a:r>
            <a:r>
              <a:rPr sz="2200" b="1" spc="-5" dirty="0">
                <a:latin typeface="Calibri"/>
                <a:cs typeface="Calibri"/>
              </a:rPr>
              <a:t>bootstrap standard </a:t>
            </a:r>
            <a:r>
              <a:rPr sz="2200" b="1" dirty="0">
                <a:latin typeface="Calibri"/>
                <a:cs typeface="Calibri"/>
              </a:rPr>
              <a:t>error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difference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6965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Bootstrap example: odds ratio </a:t>
            </a:r>
            <a:r>
              <a:rPr spc="-10" dirty="0"/>
              <a:t>to </a:t>
            </a:r>
            <a:r>
              <a:rPr spc="-5" dirty="0"/>
              <a:t>compare</a:t>
            </a:r>
            <a:r>
              <a:rPr spc="105" dirty="0"/>
              <a:t> </a:t>
            </a:r>
            <a:r>
              <a:rPr spc="-5" dirty="0"/>
              <a:t>proportions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16812"/>
            <a:ext cx="9257665" cy="1723292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65"/>
              </a:spcBef>
            </a:pPr>
            <a:r>
              <a:rPr sz="2200" spc="5" dirty="0">
                <a:latin typeface="Calibri"/>
                <a:cs typeface="Calibri"/>
              </a:rPr>
              <a:t>5th </a:t>
            </a:r>
            <a:r>
              <a:rPr sz="2200" spc="-5" dirty="0">
                <a:latin typeface="Calibri"/>
                <a:cs typeface="Calibri"/>
              </a:rPr>
              <a:t>instar </a:t>
            </a:r>
            <a:r>
              <a:rPr sz="2200" i="1" spc="-5" dirty="0">
                <a:latin typeface="Calibri"/>
                <a:cs typeface="Calibri"/>
              </a:rPr>
              <a:t>Manduca sexta </a:t>
            </a:r>
            <a:r>
              <a:rPr sz="2200" spc="-5" dirty="0">
                <a:latin typeface="Calibri"/>
                <a:cs typeface="Calibri"/>
              </a:rPr>
              <a:t>caterpillars trained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associate </a:t>
            </a:r>
            <a:r>
              <a:rPr sz="2200" dirty="0">
                <a:latin typeface="Calibri"/>
                <a:cs typeface="Calibri"/>
              </a:rPr>
              <a:t>a mild </a:t>
            </a:r>
            <a:r>
              <a:rPr sz="2200" spc="-5" dirty="0">
                <a:latin typeface="Calibri"/>
                <a:cs typeface="Calibri"/>
              </a:rPr>
              <a:t>electrical shock  </a:t>
            </a:r>
            <a:r>
              <a:rPr sz="2200" dirty="0">
                <a:latin typeface="Calibri"/>
                <a:cs typeface="Calibri"/>
              </a:rPr>
              <a:t>with a </a:t>
            </a:r>
            <a:r>
              <a:rPr sz="2200" spc="-5" dirty="0">
                <a:latin typeface="Calibri"/>
                <a:cs typeface="Calibri"/>
              </a:rPr>
              <a:t>specific </a:t>
            </a:r>
            <a:r>
              <a:rPr sz="2200" dirty="0">
                <a:latin typeface="Calibri"/>
                <a:cs typeface="Calibri"/>
              </a:rPr>
              <a:t>odor </a:t>
            </a:r>
            <a:r>
              <a:rPr sz="2200" spc="-5" dirty="0">
                <a:latin typeface="Calibri"/>
                <a:cs typeface="Calibri"/>
              </a:rPr>
              <a:t>(ethyl </a:t>
            </a:r>
            <a:r>
              <a:rPr sz="2200" dirty="0">
                <a:latin typeface="Calibri"/>
                <a:cs typeface="Calibri"/>
              </a:rPr>
              <a:t>acetate; EA). </a:t>
            </a:r>
            <a:r>
              <a:rPr sz="2200" spc="-5" dirty="0">
                <a:latin typeface="Calibri"/>
                <a:cs typeface="Calibri"/>
              </a:rPr>
              <a:t>Then </a:t>
            </a:r>
            <a:r>
              <a:rPr sz="2200" dirty="0">
                <a:latin typeface="Calibri"/>
                <a:cs typeface="Calibri"/>
              </a:rPr>
              <a:t>assayed for </a:t>
            </a:r>
            <a:r>
              <a:rPr sz="2200" spc="-5" dirty="0">
                <a:latin typeface="Calibri"/>
                <a:cs typeface="Calibri"/>
              </a:rPr>
              <a:t>learning </a:t>
            </a:r>
            <a:r>
              <a:rPr sz="2200" dirty="0">
                <a:latin typeface="Calibri"/>
                <a:cs typeface="Calibri"/>
              </a:rPr>
              <a:t>in a </a:t>
            </a:r>
            <a:r>
              <a:rPr sz="2200" spc="-5" dirty="0">
                <a:latin typeface="Calibri"/>
                <a:cs typeface="Calibri"/>
              </a:rPr>
              <a:t>Y-choice  apparatus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5" dirty="0">
                <a:latin typeface="Calibri"/>
                <a:cs typeface="Calibri"/>
              </a:rPr>
              <a:t>larvae and </a:t>
            </a:r>
            <a:r>
              <a:rPr sz="2200" spc="-10" dirty="0">
                <a:latin typeface="Calibri"/>
                <a:cs typeface="Calibri"/>
              </a:rPr>
              <a:t>again </a:t>
            </a:r>
            <a:r>
              <a:rPr sz="2200" dirty="0">
                <a:latin typeface="Calibri"/>
                <a:cs typeface="Calibri"/>
              </a:rPr>
              <a:t>as </a:t>
            </a:r>
            <a:r>
              <a:rPr sz="2200" spc="-5" dirty="0">
                <a:latin typeface="Calibri"/>
                <a:cs typeface="Calibri"/>
              </a:rPr>
              <a:t>adult </a:t>
            </a:r>
            <a:r>
              <a:rPr sz="2200" dirty="0">
                <a:latin typeface="Calibri"/>
                <a:cs typeface="Calibri"/>
              </a:rPr>
              <a:t>moths, </a:t>
            </a:r>
            <a:r>
              <a:rPr sz="2200" spc="-5" dirty="0">
                <a:latin typeface="Calibri"/>
                <a:cs typeface="Calibri"/>
              </a:rPr>
              <a:t>after metamorphosis (Blackiston </a:t>
            </a:r>
            <a:r>
              <a:rPr sz="2200" spc="-10" dirty="0">
                <a:latin typeface="Calibri"/>
                <a:cs typeface="Calibri"/>
              </a:rPr>
              <a:t>et  </a:t>
            </a:r>
            <a:r>
              <a:rPr sz="2200" spc="-5" dirty="0">
                <a:latin typeface="Calibri"/>
                <a:cs typeface="Calibri"/>
              </a:rPr>
              <a:t>al. </a:t>
            </a:r>
            <a:r>
              <a:rPr sz="2200" dirty="0">
                <a:latin typeface="Calibri"/>
                <a:cs typeface="Calibri"/>
              </a:rPr>
              <a:t>2008. </a:t>
            </a:r>
            <a:r>
              <a:rPr sz="2200" i="1" spc="-5" dirty="0">
                <a:latin typeface="Calibri"/>
                <a:cs typeface="Calibri"/>
              </a:rPr>
              <a:t>Retention of </a:t>
            </a:r>
            <a:r>
              <a:rPr sz="2200" i="1" dirty="0">
                <a:latin typeface="Calibri"/>
                <a:cs typeface="Calibri"/>
              </a:rPr>
              <a:t>memory </a:t>
            </a:r>
            <a:r>
              <a:rPr sz="2200" i="1" spc="-5" dirty="0">
                <a:latin typeface="Calibri"/>
                <a:cs typeface="Calibri"/>
              </a:rPr>
              <a:t>through metamorphosis: can </a:t>
            </a:r>
            <a:r>
              <a:rPr sz="2200" i="1" dirty="0">
                <a:latin typeface="Calibri"/>
                <a:cs typeface="Calibri"/>
              </a:rPr>
              <a:t>a moth </a:t>
            </a:r>
            <a:r>
              <a:rPr sz="2200" i="1" spc="-5" dirty="0">
                <a:latin typeface="Calibri"/>
                <a:cs typeface="Calibri"/>
              </a:rPr>
              <a:t>remember  </a:t>
            </a:r>
            <a:r>
              <a:rPr sz="2200" i="1" dirty="0">
                <a:latin typeface="Calibri"/>
                <a:cs typeface="Calibri"/>
              </a:rPr>
              <a:t>what </a:t>
            </a:r>
            <a:r>
              <a:rPr sz="2200" i="1" spc="-5" dirty="0">
                <a:latin typeface="Calibri"/>
                <a:cs typeface="Calibri"/>
              </a:rPr>
              <a:t>it learned as </a:t>
            </a:r>
            <a:r>
              <a:rPr sz="2200" i="1" dirty="0">
                <a:latin typeface="Calibri"/>
                <a:cs typeface="Calibri"/>
              </a:rPr>
              <a:t>a </a:t>
            </a:r>
            <a:r>
              <a:rPr sz="2200" i="1" spc="-5" dirty="0">
                <a:latin typeface="Calibri"/>
                <a:cs typeface="Calibri"/>
              </a:rPr>
              <a:t>caterpillar</a:t>
            </a:r>
            <a:r>
              <a:rPr sz="2200" spc="-5" dirty="0">
                <a:latin typeface="Calibri"/>
                <a:cs typeface="Calibri"/>
              </a:rPr>
              <a:t>? </a:t>
            </a:r>
            <a:r>
              <a:rPr sz="2200" spc="5" dirty="0">
                <a:latin typeface="Calibri"/>
                <a:cs typeface="Calibri"/>
              </a:rPr>
              <a:t>PLoS </a:t>
            </a:r>
            <a:r>
              <a:rPr sz="2200" spc="-10" dirty="0">
                <a:latin typeface="Calibri"/>
                <a:cs typeface="Calibri"/>
              </a:rPr>
              <a:t>ONE </a:t>
            </a:r>
            <a:r>
              <a:rPr sz="2200" spc="-5" dirty="0">
                <a:latin typeface="Calibri"/>
                <a:cs typeface="Calibri"/>
              </a:rPr>
              <a:t>3: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e1736)</a:t>
            </a:r>
          </a:p>
        </p:txBody>
      </p:sp>
      <p:sp>
        <p:nvSpPr>
          <p:cNvPr id="5" name="object 5"/>
          <p:cNvSpPr/>
          <p:nvPr/>
        </p:nvSpPr>
        <p:spPr>
          <a:xfrm>
            <a:off x="6172200" y="3673642"/>
            <a:ext cx="4332605" cy="3053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24629A-AD20-4F2D-810C-FFEC69958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59054"/>
            <a:ext cx="5235268" cy="205259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6965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Bootstrap example: odds ratio </a:t>
            </a:r>
            <a:r>
              <a:rPr spc="-10" dirty="0"/>
              <a:t>to </a:t>
            </a:r>
            <a:r>
              <a:rPr spc="-5" dirty="0"/>
              <a:t>compare</a:t>
            </a:r>
            <a:r>
              <a:rPr spc="105" dirty="0"/>
              <a:t> </a:t>
            </a:r>
            <a:r>
              <a:rPr spc="-5" dirty="0"/>
              <a:t>proportions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59616" y="1310157"/>
            <a:ext cx="9463024" cy="3250565"/>
          </a:xfrm>
          <a:prstGeom prst="rect">
            <a:avLst/>
          </a:prstGeom>
        </p:spPr>
        <p:txBody>
          <a:bodyPr vert="horz" wrap="square" lIns="0" tIns="164897" rIns="0" bIns="0" rtlCol="0">
            <a:spAutoFit/>
          </a:bodyPr>
          <a:lstStyle/>
          <a:p>
            <a:pPr marR="5080">
              <a:lnSpc>
                <a:spcPct val="101800"/>
              </a:lnSpc>
              <a:spcBef>
                <a:spcPts val="60"/>
              </a:spcBef>
            </a:pPr>
            <a:r>
              <a:rPr dirty="0"/>
              <a:t>We’ll </a:t>
            </a:r>
            <a:r>
              <a:rPr spc="-10" dirty="0"/>
              <a:t>use </a:t>
            </a:r>
            <a:r>
              <a:rPr dirty="0"/>
              <a:t>the </a:t>
            </a:r>
            <a:r>
              <a:rPr b="1" spc="-5" dirty="0">
                <a:latin typeface="Calibri"/>
                <a:cs typeface="Calibri"/>
              </a:rPr>
              <a:t>odds ratio </a:t>
            </a:r>
            <a:r>
              <a:rPr spc="-10" dirty="0"/>
              <a:t>to </a:t>
            </a:r>
            <a:r>
              <a:rPr spc="-5" dirty="0"/>
              <a:t>measure association between caterpillar treatment and  adult response (difference </a:t>
            </a:r>
            <a:r>
              <a:rPr dirty="0"/>
              <a:t>between the </a:t>
            </a:r>
            <a:r>
              <a:rPr spc="-5" dirty="0"/>
              <a:t>proportions)</a:t>
            </a:r>
          </a:p>
          <a:p>
            <a:pPr marR="156845">
              <a:lnSpc>
                <a:spcPct val="101800"/>
              </a:lnSpc>
              <a:spcBef>
                <a:spcPts val="1200"/>
              </a:spcBef>
            </a:pPr>
            <a:r>
              <a:rPr b="1" spc="-5" dirty="0">
                <a:latin typeface="Calibri"/>
                <a:cs typeface="Calibri"/>
              </a:rPr>
              <a:t>Odds</a:t>
            </a:r>
            <a:r>
              <a:rPr spc="-5" dirty="0"/>
              <a:t>: if </a:t>
            </a:r>
            <a:r>
              <a:rPr spc="5" dirty="0"/>
              <a:t>we </a:t>
            </a:r>
            <a:r>
              <a:rPr spc="-5" dirty="0"/>
              <a:t>have </a:t>
            </a:r>
            <a:r>
              <a:rPr dirty="0"/>
              <a:t>a </a:t>
            </a:r>
            <a:r>
              <a:rPr spc="-5" dirty="0"/>
              <a:t>series of independent trials </a:t>
            </a:r>
            <a:r>
              <a:rPr dirty="0"/>
              <a:t>in </a:t>
            </a:r>
            <a:r>
              <a:rPr spc="-5" dirty="0"/>
              <a:t>which </a:t>
            </a:r>
            <a:r>
              <a:rPr dirty="0"/>
              <a:t>the </a:t>
            </a:r>
            <a:r>
              <a:rPr spc="-5" dirty="0"/>
              <a:t>probability </a:t>
            </a:r>
            <a:r>
              <a:rPr spc="5" dirty="0"/>
              <a:t>of </a:t>
            </a:r>
            <a:r>
              <a:rPr spc="-5" dirty="0"/>
              <a:t>success  </a:t>
            </a:r>
            <a:r>
              <a:rPr dirty="0"/>
              <a:t>in </a:t>
            </a:r>
            <a:r>
              <a:rPr spc="-5" dirty="0"/>
              <a:t>any </a:t>
            </a:r>
            <a:r>
              <a:rPr dirty="0"/>
              <a:t>one trial is </a:t>
            </a:r>
            <a:r>
              <a:rPr i="1" spc="-5" dirty="0">
                <a:latin typeface="Calibri"/>
                <a:cs typeface="Calibri"/>
              </a:rPr>
              <a:t>p</a:t>
            </a:r>
            <a:r>
              <a:rPr spc="-5" dirty="0"/>
              <a:t>, </a:t>
            </a:r>
            <a:r>
              <a:rPr dirty="0"/>
              <a:t>then </a:t>
            </a:r>
            <a:r>
              <a:rPr spc="-10" dirty="0"/>
              <a:t>the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odds </a:t>
            </a:r>
            <a:r>
              <a:rPr u="heavy" spc="5" dirty="0">
                <a:uFill>
                  <a:solidFill>
                    <a:srgbClr val="000000"/>
                  </a:solidFill>
                </a:uFill>
              </a:rPr>
              <a:t>of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success</a:t>
            </a:r>
            <a:r>
              <a:rPr spc="-60" dirty="0"/>
              <a:t> </a:t>
            </a:r>
            <a:r>
              <a:rPr spc="-5" dirty="0"/>
              <a:t>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35455" y="4387597"/>
            <a:ext cx="7227570" cy="703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i="1" spc="5" dirty="0">
                <a:latin typeface="Calibri"/>
                <a:cs typeface="Calibri"/>
              </a:rPr>
              <a:t>O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5" dirty="0">
                <a:latin typeface="Calibri"/>
                <a:cs typeface="Calibri"/>
              </a:rPr>
              <a:t>1, </a:t>
            </a:r>
            <a:r>
              <a:rPr sz="2200" spc="-10" dirty="0">
                <a:latin typeface="Calibri"/>
                <a:cs typeface="Calibri"/>
              </a:rPr>
              <a:t>the we say that the </a:t>
            </a:r>
            <a:r>
              <a:rPr sz="2200" spc="-5" dirty="0">
                <a:latin typeface="Calibri"/>
                <a:cs typeface="Calibri"/>
              </a:rPr>
              <a:t>“the </a:t>
            </a:r>
            <a:r>
              <a:rPr sz="2200" dirty="0">
                <a:latin typeface="Calibri"/>
                <a:cs typeface="Calibri"/>
              </a:rPr>
              <a:t>odds are </a:t>
            </a:r>
            <a:r>
              <a:rPr sz="2200" spc="-5" dirty="0">
                <a:latin typeface="Calibri"/>
                <a:cs typeface="Calibri"/>
              </a:rPr>
              <a:t>one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one”</a:t>
            </a:r>
            <a:endParaRPr sz="2200" dirty="0"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  <a:spcBef>
                <a:spcPts val="50"/>
              </a:spcBef>
            </a:pPr>
            <a:r>
              <a:rPr sz="2200" dirty="0">
                <a:latin typeface="Calibri"/>
                <a:cs typeface="Calibri"/>
              </a:rPr>
              <a:t>(recall: log odds is </a:t>
            </a:r>
            <a:r>
              <a:rPr sz="2200" spc="-5" dirty="0">
                <a:latin typeface="Calibri"/>
                <a:cs typeface="Calibri"/>
              </a:rPr>
              <a:t>how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modeled a </a:t>
            </a:r>
            <a:r>
              <a:rPr sz="2200" spc="-5" dirty="0">
                <a:latin typeface="Calibri"/>
                <a:cs typeface="Calibri"/>
              </a:rPr>
              <a:t>proportion </a:t>
            </a:r>
            <a:r>
              <a:rPr sz="2200" spc="-10" dirty="0">
                <a:latin typeface="Calibri"/>
                <a:cs typeface="Calibri"/>
              </a:rPr>
              <a:t>using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glm()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00200" y="5486400"/>
            <a:ext cx="7498080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105"/>
              </a:spcBef>
            </a:pPr>
            <a:r>
              <a:rPr sz="2200" b="1" spc="-5" dirty="0">
                <a:latin typeface="Calibri"/>
                <a:cs typeface="Calibri"/>
              </a:rPr>
              <a:t>Odds </a:t>
            </a:r>
            <a:r>
              <a:rPr sz="2200" b="1" dirty="0">
                <a:latin typeface="Calibri"/>
                <a:cs typeface="Calibri"/>
              </a:rPr>
              <a:t>ratio: </a:t>
            </a:r>
            <a:r>
              <a:rPr sz="2200" spc="-5" dirty="0">
                <a:latin typeface="Calibri"/>
                <a:cs typeface="Calibri"/>
              </a:rPr>
              <a:t>Compares </a:t>
            </a:r>
            <a:r>
              <a:rPr sz="2200" dirty="0">
                <a:latin typeface="Calibri"/>
                <a:cs typeface="Calibri"/>
              </a:rPr>
              <a:t>the odds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success under two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treatments:</a:t>
            </a:r>
            <a:endParaRPr sz="2200" dirty="0">
              <a:latin typeface="Calibri"/>
              <a:cs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08D07F-448C-4BDC-ACA8-86A5EDB02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3325371"/>
            <a:ext cx="1301817" cy="8191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63903A-5164-4030-B94C-01AD8A93E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307" y="5957606"/>
            <a:ext cx="1143059" cy="8064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6965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Bootstrap example: odds ratio </a:t>
            </a:r>
            <a:r>
              <a:rPr spc="-10" dirty="0"/>
              <a:t>to </a:t>
            </a:r>
            <a:r>
              <a:rPr spc="-5" dirty="0"/>
              <a:t>compare</a:t>
            </a:r>
            <a:r>
              <a:rPr spc="105" dirty="0"/>
              <a:t> </a:t>
            </a:r>
            <a:r>
              <a:rPr spc="-5" dirty="0"/>
              <a:t>proportions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203451"/>
            <a:ext cx="438213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For the </a:t>
            </a:r>
            <a:r>
              <a:rPr sz="2200" spc="-5" dirty="0">
                <a:latin typeface="Calibri"/>
                <a:cs typeface="Calibri"/>
              </a:rPr>
              <a:t>caterpillar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data,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2301" y="4375966"/>
            <a:ext cx="2480310" cy="1045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learned:</a:t>
            </a:r>
            <a:endParaRPr sz="2200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2200" i="1" spc="5" dirty="0">
                <a:latin typeface="Calibri"/>
                <a:cs typeface="Calibri"/>
              </a:rPr>
              <a:t>p</a:t>
            </a:r>
            <a:r>
              <a:rPr sz="2100" spc="7" baseline="-7936" dirty="0">
                <a:latin typeface="Calibri"/>
                <a:cs typeface="Calibri"/>
              </a:rPr>
              <a:t>1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-5" dirty="0">
                <a:latin typeface="Calibri"/>
                <a:cs typeface="Calibri"/>
              </a:rPr>
              <a:t>32/41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1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0.78</a:t>
            </a:r>
            <a:endParaRPr sz="2200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z="2200" i="1" spc="10" dirty="0">
                <a:latin typeface="Calibri"/>
                <a:cs typeface="Calibri"/>
              </a:rPr>
              <a:t>O</a:t>
            </a:r>
            <a:r>
              <a:rPr sz="2100" spc="15" baseline="-7936" dirty="0">
                <a:latin typeface="Calibri"/>
                <a:cs typeface="Calibri"/>
              </a:rPr>
              <a:t>1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-5" dirty="0">
                <a:latin typeface="Calibri"/>
                <a:cs typeface="Calibri"/>
              </a:rPr>
              <a:t>0.78/0.22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3.56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7941" y="4375966"/>
            <a:ext cx="2486025" cy="1045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control:</a:t>
            </a:r>
            <a:endParaRPr sz="2200">
              <a:latin typeface="Calibri"/>
              <a:cs typeface="Calibri"/>
            </a:endParaRPr>
          </a:p>
          <a:p>
            <a:pPr marL="89535">
              <a:lnSpc>
                <a:spcPct val="100000"/>
              </a:lnSpc>
              <a:spcBef>
                <a:spcPts val="50"/>
              </a:spcBef>
            </a:pPr>
            <a:r>
              <a:rPr sz="2200" i="1" spc="5" dirty="0">
                <a:latin typeface="Calibri"/>
                <a:cs typeface="Calibri"/>
              </a:rPr>
              <a:t>p</a:t>
            </a:r>
            <a:r>
              <a:rPr sz="2100" spc="7" baseline="-7936" dirty="0">
                <a:latin typeface="Calibri"/>
                <a:cs typeface="Calibri"/>
              </a:rPr>
              <a:t>2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-5" dirty="0">
                <a:latin typeface="Calibri"/>
                <a:cs typeface="Calibri"/>
              </a:rPr>
              <a:t>25/46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1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0.54</a:t>
            </a:r>
            <a:endParaRPr sz="2200">
              <a:latin typeface="Calibri"/>
              <a:cs typeface="Calibri"/>
            </a:endParaRPr>
          </a:p>
          <a:p>
            <a:pPr marL="46990">
              <a:lnSpc>
                <a:spcPct val="100000"/>
              </a:lnSpc>
              <a:spcBef>
                <a:spcPts val="45"/>
              </a:spcBef>
            </a:pPr>
            <a:r>
              <a:rPr sz="2200" i="1" spc="10" dirty="0">
                <a:latin typeface="Calibri"/>
                <a:cs typeface="Calibri"/>
              </a:rPr>
              <a:t>O</a:t>
            </a:r>
            <a:r>
              <a:rPr sz="2100" spc="15" baseline="-7936" dirty="0">
                <a:latin typeface="Calibri"/>
                <a:cs typeface="Calibri"/>
              </a:rPr>
              <a:t>2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-5" dirty="0">
                <a:latin typeface="Calibri"/>
                <a:cs typeface="Calibri"/>
              </a:rPr>
              <a:t>0.54/0.46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2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1.19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2301" y="5741470"/>
            <a:ext cx="9086215" cy="1042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200" i="1" dirty="0">
                <a:latin typeface="Calibri"/>
                <a:cs typeface="Calibri"/>
              </a:rPr>
              <a:t>OR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i="1" dirty="0">
                <a:latin typeface="Calibri"/>
                <a:cs typeface="Calibri"/>
              </a:rPr>
              <a:t>O</a:t>
            </a:r>
            <a:r>
              <a:rPr sz="2100" baseline="-7936" dirty="0">
                <a:latin typeface="Calibri"/>
                <a:cs typeface="Calibri"/>
              </a:rPr>
              <a:t>1</a:t>
            </a:r>
            <a:r>
              <a:rPr sz="2200" dirty="0">
                <a:latin typeface="Calibri"/>
                <a:cs typeface="Calibri"/>
              </a:rPr>
              <a:t>/ </a:t>
            </a:r>
            <a:r>
              <a:rPr sz="2200" i="1" spc="10" dirty="0">
                <a:latin typeface="Calibri"/>
                <a:cs typeface="Calibri"/>
              </a:rPr>
              <a:t>O</a:t>
            </a:r>
            <a:r>
              <a:rPr sz="2100" spc="15" baseline="-7936" dirty="0">
                <a:latin typeface="Calibri"/>
                <a:cs typeface="Calibri"/>
              </a:rPr>
              <a:t>2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-5" dirty="0">
                <a:latin typeface="Calibri"/>
                <a:cs typeface="Calibri"/>
              </a:rPr>
              <a:t>3.56/1.19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1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2.99</a:t>
            </a:r>
            <a:endParaRPr sz="2200">
              <a:latin typeface="Calibri"/>
              <a:cs typeface="Calibri"/>
            </a:endParaRPr>
          </a:p>
          <a:p>
            <a:pPr marL="38100" marR="30480">
              <a:lnSpc>
                <a:spcPts val="2690"/>
              </a:lnSpc>
              <a:spcBef>
                <a:spcPts val="75"/>
              </a:spcBef>
            </a:pPr>
            <a:r>
              <a:rPr sz="2200" dirty="0">
                <a:latin typeface="Calibri"/>
                <a:cs typeface="Calibri"/>
              </a:rPr>
              <a:t>The odds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choosing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clean air </a:t>
            </a:r>
            <a:r>
              <a:rPr sz="2200" dirty="0">
                <a:latin typeface="Calibri"/>
                <a:cs typeface="Calibri"/>
              </a:rPr>
              <a:t>in a </a:t>
            </a:r>
            <a:r>
              <a:rPr sz="2200" spc="-5" dirty="0">
                <a:latin typeface="Calibri"/>
                <a:cs typeface="Calibri"/>
              </a:rPr>
              <a:t>trial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about three times greater </a:t>
            </a:r>
            <a:r>
              <a:rPr sz="2200" dirty="0">
                <a:latin typeface="Calibri"/>
                <a:cs typeface="Calibri"/>
              </a:rPr>
              <a:t>in the  treatment group (learned) than in the control</a:t>
            </a:r>
            <a:r>
              <a:rPr sz="2200" spc="-1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group.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77001" y="1645951"/>
            <a:ext cx="4272280" cy="3078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7F61F4-0604-4B8E-B562-11B347EA0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12" y="2023935"/>
            <a:ext cx="5235268" cy="205259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6965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Bootstrap example: odds ratio </a:t>
            </a:r>
            <a:r>
              <a:rPr spc="-10" dirty="0"/>
              <a:t>to </a:t>
            </a:r>
            <a:r>
              <a:rPr spc="-5" dirty="0"/>
              <a:t>compare</a:t>
            </a:r>
            <a:r>
              <a:rPr spc="105" dirty="0"/>
              <a:t> </a:t>
            </a:r>
            <a:r>
              <a:rPr spc="-5" dirty="0"/>
              <a:t>proportions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16812"/>
            <a:ext cx="9380855" cy="446173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85420">
              <a:lnSpc>
                <a:spcPct val="101800"/>
              </a:lnSpc>
              <a:spcBef>
                <a:spcPts val="60"/>
              </a:spcBef>
            </a:pPr>
            <a:r>
              <a:rPr sz="2200" spc="5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want a </a:t>
            </a:r>
            <a:r>
              <a:rPr sz="2200" spc="-5" dirty="0">
                <a:latin typeface="Calibri"/>
                <a:cs typeface="Calibri"/>
              </a:rPr>
              <a:t>standard </a:t>
            </a:r>
            <a:r>
              <a:rPr sz="2200" dirty="0">
                <a:latin typeface="Calibri"/>
                <a:cs typeface="Calibri"/>
              </a:rPr>
              <a:t>error </a:t>
            </a:r>
            <a:r>
              <a:rPr sz="2200" spc="-5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this </a:t>
            </a:r>
            <a:r>
              <a:rPr sz="2200" spc="-5" dirty="0">
                <a:latin typeface="Calibri"/>
                <a:cs typeface="Calibri"/>
              </a:rPr>
              <a:t>estimate and </a:t>
            </a:r>
            <a:r>
              <a:rPr sz="2200" dirty="0">
                <a:latin typeface="Calibri"/>
                <a:cs typeface="Calibri"/>
              </a:rPr>
              <a:t>a 95% confidence interval </a:t>
            </a:r>
            <a:r>
              <a:rPr sz="2200" spc="-5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the  </a:t>
            </a:r>
            <a:r>
              <a:rPr sz="2200" spc="-5" dirty="0">
                <a:latin typeface="Calibri"/>
                <a:cs typeface="Calibri"/>
              </a:rPr>
              <a:t>true (population)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OR</a:t>
            </a:r>
            <a:r>
              <a:rPr sz="2200" dirty="0">
                <a:latin typeface="Calibri"/>
                <a:cs typeface="Calibri"/>
              </a:rPr>
              <a:t>.</a:t>
            </a:r>
          </a:p>
          <a:p>
            <a:pPr marR="2367280" algn="ctr"/>
            <a:r>
              <a:rPr sz="2200" spc="5" dirty="0">
                <a:latin typeface="Calibri"/>
                <a:cs typeface="Calibri"/>
              </a:rPr>
              <a:t>Let </a:t>
            </a:r>
            <a:r>
              <a:rPr sz="2200" dirty="0">
                <a:latin typeface="Calibri"/>
                <a:cs typeface="Calibri"/>
              </a:rPr>
              <a:t>1 </a:t>
            </a:r>
            <a:r>
              <a:rPr sz="2200" spc="-5" dirty="0">
                <a:latin typeface="Calibri"/>
                <a:cs typeface="Calibri"/>
              </a:rPr>
              <a:t>indicate </a:t>
            </a:r>
            <a:r>
              <a:rPr sz="2200" dirty="0">
                <a:latin typeface="Calibri"/>
                <a:cs typeface="Calibri"/>
              </a:rPr>
              <a:t>“chose clean air”,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0 </a:t>
            </a:r>
            <a:r>
              <a:rPr sz="2200" spc="-5" dirty="0">
                <a:latin typeface="Calibri"/>
                <a:cs typeface="Calibri"/>
              </a:rPr>
              <a:t>indicate </a:t>
            </a:r>
            <a:r>
              <a:rPr sz="2200" dirty="0">
                <a:latin typeface="Calibri"/>
                <a:cs typeface="Calibri"/>
              </a:rPr>
              <a:t>“chose EA air”. </a:t>
            </a:r>
            <a:endParaRPr lang="en-US" sz="2200" dirty="0">
              <a:latin typeface="Calibri"/>
              <a:cs typeface="Calibri"/>
            </a:endParaRPr>
          </a:p>
          <a:p>
            <a:pPr marR="2367280" algn="ctr"/>
            <a:endParaRPr lang="en-US" sz="2200" dirty="0">
              <a:latin typeface="Calibri"/>
              <a:cs typeface="Calibri"/>
            </a:endParaRPr>
          </a:p>
          <a:p>
            <a:pPr marR="2367280" algn="ctr"/>
            <a:r>
              <a:rPr sz="220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Learn </a:t>
            </a:r>
            <a:r>
              <a:rPr sz="2200" b="1" spc="-5" dirty="0">
                <a:latin typeface="Calibri"/>
                <a:cs typeface="Calibri"/>
              </a:rPr>
              <a:t>group: </a:t>
            </a:r>
            <a:r>
              <a:rPr sz="2200" b="1" dirty="0">
                <a:latin typeface="Calibri"/>
                <a:cs typeface="Calibri"/>
              </a:rPr>
              <a:t>( </a:t>
            </a:r>
            <a:r>
              <a:rPr sz="2200" b="1" spc="-5" dirty="0">
                <a:latin typeface="Calibri"/>
                <a:cs typeface="Calibri"/>
              </a:rPr>
              <a:t>thirty two 1’s and nine 0’s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)</a:t>
            </a:r>
          </a:p>
          <a:p>
            <a:pPr algn="ctr"/>
            <a:r>
              <a:rPr sz="2200" b="1" dirty="0">
                <a:latin typeface="Calibri"/>
                <a:cs typeface="Calibri"/>
              </a:rPr>
              <a:t>1 1 1 1 1 1 1 1 1 1 1 1 1 1 1 1 1 1 1 1 1 1 1 1 1 1 1 1 1 1 1 1 0 0 0 0 0 0 0 0</a:t>
            </a:r>
            <a:r>
              <a:rPr sz="2200" b="1" spc="-15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0</a:t>
            </a: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Calibri"/>
              <a:cs typeface="Calibri"/>
            </a:endParaRPr>
          </a:p>
          <a:p>
            <a:pPr marL="12700" algn="ctr">
              <a:lnSpc>
                <a:spcPct val="100000"/>
              </a:lnSpc>
            </a:pPr>
            <a:r>
              <a:rPr sz="2200" b="1" spc="-5" dirty="0">
                <a:latin typeface="Calibri"/>
                <a:cs typeface="Calibri"/>
              </a:rPr>
              <a:t>Control group: </a:t>
            </a:r>
            <a:r>
              <a:rPr sz="2200" b="1" dirty="0">
                <a:latin typeface="Calibri"/>
                <a:cs typeface="Calibri"/>
              </a:rPr>
              <a:t>( </a:t>
            </a:r>
            <a:r>
              <a:rPr sz="2200" b="1" spc="-5" dirty="0">
                <a:latin typeface="Calibri"/>
                <a:cs typeface="Calibri"/>
              </a:rPr>
              <a:t>twenty five 1’s and twenty </a:t>
            </a:r>
            <a:r>
              <a:rPr sz="2200" b="1" dirty="0">
                <a:latin typeface="Calibri"/>
                <a:cs typeface="Calibri"/>
              </a:rPr>
              <a:t>one 0’s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)</a:t>
            </a:r>
          </a:p>
          <a:p>
            <a:pPr marL="12700" algn="ctr">
              <a:lnSpc>
                <a:spcPct val="100000"/>
              </a:lnSpc>
              <a:spcBef>
                <a:spcPts val="50"/>
              </a:spcBef>
            </a:pPr>
            <a:r>
              <a:rPr sz="2200" b="1" dirty="0">
                <a:latin typeface="Calibri"/>
                <a:cs typeface="Calibri"/>
              </a:rPr>
              <a:t>1 1 1 1 1 1 1 1 1 1 1 1 1 1 1 1 1 1 1 1 1 1 1 1 1 0 0 0 0 0 0 0 0 0 0 0 0 0 0 0 0 0 0 0 0</a:t>
            </a:r>
            <a:r>
              <a:rPr sz="2200" b="1" spc="-1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0</a:t>
            </a:r>
          </a:p>
          <a:p>
            <a:pPr>
              <a:lnSpc>
                <a:spcPct val="100000"/>
              </a:lnSpc>
            </a:pPr>
            <a:endParaRPr sz="2200" dirty="0">
              <a:latin typeface="Calibri"/>
              <a:cs typeface="Calibri"/>
            </a:endParaRPr>
          </a:p>
          <a:p>
            <a:pPr marL="12700" marR="1786889">
              <a:lnSpc>
                <a:spcPct val="101800"/>
              </a:lnSpc>
              <a:spcBef>
                <a:spcPts val="5"/>
              </a:spcBef>
            </a:pPr>
            <a:r>
              <a:rPr sz="2200" dirty="0">
                <a:latin typeface="Calibri"/>
                <a:cs typeface="Calibri"/>
              </a:rPr>
              <a:t>Step </a:t>
            </a:r>
            <a:r>
              <a:rPr sz="2200" spc="-10" dirty="0">
                <a:latin typeface="Calibri"/>
                <a:cs typeface="Calibri"/>
              </a:rPr>
              <a:t>1: </a:t>
            </a:r>
            <a:r>
              <a:rPr sz="2200" spc="-5" dirty="0">
                <a:latin typeface="Calibri"/>
                <a:cs typeface="Calibri"/>
              </a:rPr>
              <a:t>take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random sample </a:t>
            </a:r>
            <a:r>
              <a:rPr sz="2200" dirty="0">
                <a:latin typeface="Calibri"/>
                <a:cs typeface="Calibri"/>
              </a:rPr>
              <a:t>(with </a:t>
            </a:r>
            <a:r>
              <a:rPr sz="2200" spc="-5" dirty="0">
                <a:latin typeface="Calibri"/>
                <a:cs typeface="Calibri"/>
              </a:rPr>
              <a:t>replacement)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spc="-5" dirty="0">
                <a:latin typeface="Calibri"/>
                <a:cs typeface="Calibri"/>
              </a:rPr>
              <a:t>each group  </a:t>
            </a:r>
            <a:r>
              <a:rPr sz="2200" dirty="0">
                <a:latin typeface="Calibri"/>
                <a:cs typeface="Calibri"/>
              </a:rPr>
              <a:t>Step </a:t>
            </a:r>
            <a:r>
              <a:rPr sz="2200" spc="-10" dirty="0">
                <a:latin typeface="Calibri"/>
                <a:cs typeface="Calibri"/>
              </a:rPr>
              <a:t>2: </a:t>
            </a:r>
            <a:r>
              <a:rPr sz="2200" spc="-5" dirty="0">
                <a:latin typeface="Calibri"/>
                <a:cs typeface="Calibri"/>
              </a:rPr>
              <a:t>calculate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i="1" spc="-30" dirty="0">
                <a:latin typeface="Calibri"/>
                <a:cs typeface="Calibri"/>
              </a:rPr>
              <a:t>OR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200" dirty="0">
                <a:latin typeface="Calibri"/>
                <a:cs typeface="Calibri"/>
              </a:rPr>
              <a:t>Step </a:t>
            </a:r>
            <a:r>
              <a:rPr sz="2200" spc="-10" dirty="0">
                <a:latin typeface="Calibri"/>
                <a:cs typeface="Calibri"/>
              </a:rPr>
              <a:t>3: </a:t>
            </a:r>
            <a:r>
              <a:rPr sz="2200" spc="-5" dirty="0">
                <a:latin typeface="Calibri"/>
                <a:cs typeface="Calibri"/>
              </a:rPr>
              <a:t>repeat 1000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times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spect="1"/>
          </p:cNvSpPr>
          <p:nvPr/>
        </p:nvSpPr>
        <p:spPr>
          <a:xfrm>
            <a:off x="5268229" y="1981200"/>
            <a:ext cx="4833080" cy="4140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6965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Bootstrap example: odds ratio </a:t>
            </a:r>
            <a:r>
              <a:rPr spc="-10" dirty="0"/>
              <a:t>to </a:t>
            </a:r>
            <a:r>
              <a:rPr spc="-5" dirty="0"/>
              <a:t>compare</a:t>
            </a:r>
            <a:r>
              <a:rPr spc="105" dirty="0"/>
              <a:t> </a:t>
            </a:r>
            <a:r>
              <a:rPr spc="-5" dirty="0"/>
              <a:t>proportions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0" y="3006272"/>
            <a:ext cx="4486275" cy="1045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Bootstrap </a:t>
            </a:r>
            <a:r>
              <a:rPr sz="2200" spc="-5" dirty="0">
                <a:latin typeface="Calibri"/>
                <a:cs typeface="Calibri"/>
              </a:rPr>
              <a:t>sampling </a:t>
            </a:r>
            <a:r>
              <a:rPr sz="2200" dirty="0">
                <a:latin typeface="Calibri"/>
                <a:cs typeface="Calibri"/>
              </a:rPr>
              <a:t>distribution </a:t>
            </a:r>
            <a:r>
              <a:rPr sz="2200" spc="-5" dirty="0">
                <a:latin typeface="Calibri"/>
                <a:cs typeface="Calibri"/>
              </a:rPr>
              <a:t>for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OR</a:t>
            </a:r>
            <a:r>
              <a:rPr sz="2200" b="1" dirty="0">
                <a:latin typeface="Calibri"/>
                <a:cs typeface="Calibri"/>
              </a:rPr>
              <a:t>: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Bootstrap </a:t>
            </a:r>
            <a:r>
              <a:rPr sz="2200" spc="-5" dirty="0">
                <a:latin typeface="Calibri"/>
                <a:cs typeface="Calibri"/>
              </a:rPr>
              <a:t>SE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2.26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06119" y="1075436"/>
            <a:ext cx="9500870" cy="547687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78130" marR="5014595" indent="-253365">
              <a:lnSpc>
                <a:spcPct val="101800"/>
              </a:lnSpc>
              <a:spcBef>
                <a:spcPts val="60"/>
              </a:spcBef>
              <a:tabLst>
                <a:tab pos="1085215" algn="l"/>
              </a:tabLst>
            </a:pPr>
            <a:r>
              <a:rPr sz="2200" dirty="0">
                <a:latin typeface="Calibri"/>
                <a:cs typeface="Calibri"/>
              </a:rPr>
              <a:t>Bootstrap </a:t>
            </a:r>
            <a:r>
              <a:rPr sz="2200" spc="-5" dirty="0">
                <a:latin typeface="Calibri"/>
                <a:cs typeface="Calibri"/>
              </a:rPr>
              <a:t>95% </a:t>
            </a:r>
            <a:r>
              <a:rPr sz="2200" dirty="0">
                <a:latin typeface="Calibri"/>
                <a:cs typeface="Calibri"/>
              </a:rPr>
              <a:t>CI </a:t>
            </a:r>
            <a:r>
              <a:rPr sz="2200" spc="-5" dirty="0">
                <a:latin typeface="Calibri"/>
                <a:cs typeface="Calibri"/>
              </a:rPr>
              <a:t>using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percentiles:  2.5%	97.5%</a:t>
            </a:r>
            <a:endParaRPr sz="2200" dirty="0">
              <a:latin typeface="Calibri"/>
              <a:cs typeface="Calibri"/>
            </a:endParaRPr>
          </a:p>
          <a:p>
            <a:pPr marL="278130">
              <a:lnSpc>
                <a:spcPct val="100000"/>
              </a:lnSpc>
              <a:spcBef>
                <a:spcPts val="45"/>
              </a:spcBef>
              <a:tabLst>
                <a:tab pos="1155065" algn="l"/>
              </a:tabLst>
            </a:pPr>
            <a:r>
              <a:rPr sz="2200" b="1" dirty="0">
                <a:latin typeface="Calibri"/>
                <a:cs typeface="Calibri"/>
              </a:rPr>
              <a:t>1.21	8.67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Calibri"/>
              <a:cs typeface="Calibri"/>
            </a:endParaRPr>
          </a:p>
          <a:p>
            <a:pPr marL="278130" marR="4170045" indent="-253365">
              <a:lnSpc>
                <a:spcPct val="100899"/>
              </a:lnSpc>
              <a:tabLst>
                <a:tab pos="1085215" algn="l"/>
              </a:tabLst>
            </a:pPr>
            <a:r>
              <a:rPr sz="2200" dirty="0">
                <a:latin typeface="Calibri"/>
                <a:cs typeface="Calibri"/>
              </a:rPr>
              <a:t>Bootstrap </a:t>
            </a:r>
            <a:r>
              <a:rPr sz="2200" spc="5" dirty="0">
                <a:latin typeface="Calibri"/>
                <a:cs typeface="Calibri"/>
              </a:rPr>
              <a:t>BC</a:t>
            </a:r>
            <a:r>
              <a:rPr sz="2100" spc="7" baseline="-7936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(bias corrected and accelerated)  2.5%	97.5%</a:t>
            </a:r>
            <a:endParaRPr sz="2200" dirty="0">
              <a:latin typeface="Calibri"/>
              <a:cs typeface="Calibri"/>
            </a:endParaRPr>
          </a:p>
          <a:p>
            <a:pPr marL="278130">
              <a:lnSpc>
                <a:spcPct val="100000"/>
              </a:lnSpc>
              <a:spcBef>
                <a:spcPts val="45"/>
              </a:spcBef>
              <a:tabLst>
                <a:tab pos="1155065" algn="l"/>
              </a:tabLst>
            </a:pPr>
            <a:r>
              <a:rPr sz="2200" b="1" dirty="0">
                <a:latin typeface="Calibri"/>
                <a:cs typeface="Calibri"/>
              </a:rPr>
              <a:t>1.14	7.93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200" dirty="0">
              <a:latin typeface="Calibri"/>
              <a:cs typeface="Calibri"/>
            </a:endParaRPr>
          </a:p>
          <a:p>
            <a:pPr marL="25400" marR="4817110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Compare with </a:t>
            </a:r>
            <a:r>
              <a:rPr sz="2200" spc="-10" dirty="0">
                <a:latin typeface="Calibri"/>
                <a:cs typeface="Calibri"/>
              </a:rPr>
              <a:t>conventional </a:t>
            </a:r>
            <a:r>
              <a:rPr sz="2200" spc="-5" dirty="0">
                <a:latin typeface="Calibri"/>
                <a:cs typeface="Calibri"/>
              </a:rPr>
              <a:t>approximate  </a:t>
            </a:r>
            <a:r>
              <a:rPr sz="2200" dirty="0">
                <a:latin typeface="Calibri"/>
                <a:cs typeface="Calibri"/>
              </a:rPr>
              <a:t>CI for odds </a:t>
            </a:r>
            <a:r>
              <a:rPr sz="2200" spc="-5" dirty="0">
                <a:latin typeface="Calibri"/>
                <a:cs typeface="Calibri"/>
              </a:rPr>
              <a:t>ratio using</a:t>
            </a:r>
            <a:r>
              <a:rPr sz="2200" spc="-10" dirty="0">
                <a:latin typeface="Calibri"/>
                <a:cs typeface="Calibri"/>
              </a:rPr>
              <a:t> formula</a:t>
            </a:r>
            <a:endParaRPr sz="2200" dirty="0">
              <a:latin typeface="Calibri"/>
              <a:cs typeface="Calibri"/>
            </a:endParaRPr>
          </a:p>
          <a:p>
            <a:pPr marL="278130">
              <a:lnSpc>
                <a:spcPct val="100000"/>
              </a:lnSpc>
              <a:spcBef>
                <a:spcPts val="50"/>
              </a:spcBef>
              <a:tabLst>
                <a:tab pos="1085215" algn="l"/>
              </a:tabLst>
            </a:pPr>
            <a:r>
              <a:rPr sz="2200" spc="-5" dirty="0">
                <a:latin typeface="Calibri"/>
                <a:cs typeface="Calibri"/>
              </a:rPr>
              <a:t>2.5%	97.5%</a:t>
            </a:r>
            <a:endParaRPr sz="2200" dirty="0">
              <a:latin typeface="Calibri"/>
              <a:cs typeface="Calibri"/>
            </a:endParaRPr>
          </a:p>
          <a:p>
            <a:pPr marL="278130">
              <a:lnSpc>
                <a:spcPct val="100000"/>
              </a:lnSpc>
              <a:spcBef>
                <a:spcPts val="45"/>
              </a:spcBef>
              <a:tabLst>
                <a:tab pos="1155700" algn="l"/>
              </a:tabLst>
            </a:pPr>
            <a:r>
              <a:rPr sz="2200" b="1" dirty="0">
                <a:latin typeface="Calibri"/>
                <a:cs typeface="Calibri"/>
              </a:rPr>
              <a:t>1.17	7.65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 dirty="0">
              <a:latin typeface="Calibri"/>
              <a:cs typeface="Calibri"/>
            </a:endParaRPr>
          </a:p>
          <a:p>
            <a:pPr marL="25400" marR="17780">
              <a:lnSpc>
                <a:spcPct val="101400"/>
              </a:lnSpc>
            </a:pPr>
            <a:r>
              <a:rPr sz="2200" spc="5" dirty="0">
                <a:latin typeface="Calibri"/>
                <a:cs typeface="Calibri"/>
              </a:rPr>
              <a:t>BC</a:t>
            </a:r>
            <a:r>
              <a:rPr sz="2100" spc="7" baseline="-7936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corrects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percentiles </a:t>
            </a:r>
            <a:r>
              <a:rPr sz="2200" dirty="0">
                <a:latin typeface="Calibri"/>
                <a:cs typeface="Calibri"/>
              </a:rPr>
              <a:t>for skewness in the </a:t>
            </a:r>
            <a:r>
              <a:rPr sz="2200" spc="-5" dirty="0">
                <a:latin typeface="Calibri"/>
                <a:cs typeface="Calibri"/>
              </a:rPr>
              <a:t>sampling distribution, </a:t>
            </a:r>
            <a:r>
              <a:rPr sz="2200" dirty="0">
                <a:latin typeface="Calibri"/>
                <a:cs typeface="Calibri"/>
              </a:rPr>
              <a:t>which  otherwise results in the </a:t>
            </a:r>
            <a:r>
              <a:rPr sz="2200" spc="-10" dirty="0">
                <a:latin typeface="Calibri"/>
                <a:cs typeface="Calibri"/>
              </a:rPr>
              <a:t>shape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bootstrap sampling distribution changing with 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estimate; and for bias </a:t>
            </a:r>
            <a:r>
              <a:rPr sz="2200" spc="-1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estimate.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2" name="object 2"/>
          <p:cNvSpPr>
            <a:spLocks noChangeAspect="1"/>
          </p:cNvSpPr>
          <p:nvPr/>
        </p:nvSpPr>
        <p:spPr>
          <a:xfrm>
            <a:off x="6288698" y="1600200"/>
            <a:ext cx="3918291" cy="3355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365903"/>
            <a:ext cx="6965950" cy="391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Bootstrap example: odds ratio </a:t>
            </a:r>
            <a:r>
              <a:rPr spc="-10" dirty="0"/>
              <a:t>to </a:t>
            </a:r>
            <a:r>
              <a:rPr spc="-5" dirty="0"/>
              <a:t>compare</a:t>
            </a:r>
            <a:r>
              <a:rPr spc="105" dirty="0"/>
              <a:t> </a:t>
            </a:r>
            <a:r>
              <a:rPr spc="-5" dirty="0"/>
              <a:t>proportions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1230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</a:t>
            </a:r>
            <a:r>
              <a:rPr spc="5" dirty="0"/>
              <a:t>u</a:t>
            </a:r>
            <a:r>
              <a:rPr spc="-10" dirty="0"/>
              <a:t>mm</a:t>
            </a:r>
            <a:r>
              <a:rPr spc="-15" dirty="0"/>
              <a:t>a</a:t>
            </a:r>
            <a:r>
              <a:rPr spc="10" dirty="0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54888" y="1905000"/>
            <a:ext cx="9463024" cy="3250565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544830" indent="-342900">
              <a:lnSpc>
                <a:spcPct val="100000"/>
              </a:lnSpc>
              <a:spcBef>
                <a:spcPts val="1465"/>
              </a:spcBef>
              <a:buFont typeface="Arial" panose="020B0604020202020204" pitchFamily="34" charset="0"/>
              <a:buChar char="•"/>
              <a:tabLst>
                <a:tab pos="430530" algn="l"/>
              </a:tabLst>
            </a:pPr>
            <a:r>
              <a:rPr dirty="0"/>
              <a:t>The </a:t>
            </a:r>
            <a:r>
              <a:rPr spc="-5" dirty="0"/>
              <a:t>bootstrap </a:t>
            </a:r>
            <a:r>
              <a:rPr dirty="0"/>
              <a:t>is amazing </a:t>
            </a:r>
            <a:r>
              <a:rPr spc="-10" dirty="0"/>
              <a:t>and </a:t>
            </a:r>
            <a:r>
              <a:rPr dirty="0"/>
              <a:t>useful for</a:t>
            </a:r>
            <a:r>
              <a:rPr spc="-35" dirty="0"/>
              <a:t> </a:t>
            </a:r>
            <a:r>
              <a:rPr spc="-5" dirty="0"/>
              <a:t>estimation.</a:t>
            </a:r>
          </a:p>
          <a:p>
            <a:pPr marL="544830" indent="-342900">
              <a:lnSpc>
                <a:spcPct val="100000"/>
              </a:lnSpc>
              <a:spcBef>
                <a:spcPts val="1370"/>
              </a:spcBef>
              <a:buFont typeface="Arial" panose="020B0604020202020204" pitchFamily="34" charset="0"/>
              <a:buChar char="•"/>
              <a:tabLst>
                <a:tab pos="430530" algn="l"/>
              </a:tabLst>
            </a:pPr>
            <a:r>
              <a:rPr spc="-5" dirty="0"/>
              <a:t>It </a:t>
            </a:r>
            <a:r>
              <a:rPr dirty="0"/>
              <a:t>works in </a:t>
            </a:r>
            <a:r>
              <a:rPr spc="-5" dirty="0"/>
              <a:t>almost any situation </a:t>
            </a:r>
            <a:r>
              <a:rPr dirty="0"/>
              <a:t>(if </a:t>
            </a:r>
            <a:r>
              <a:rPr i="1" dirty="0">
                <a:latin typeface="Calibri"/>
                <a:cs typeface="Calibri"/>
              </a:rPr>
              <a:t>n </a:t>
            </a:r>
            <a:r>
              <a:rPr spc="-5" dirty="0"/>
              <a:t>not too</a:t>
            </a:r>
            <a:r>
              <a:rPr spc="-20" dirty="0"/>
              <a:t> </a:t>
            </a:r>
            <a:r>
              <a:rPr spc="-5" dirty="0"/>
              <a:t>small).</a:t>
            </a:r>
          </a:p>
          <a:p>
            <a:pPr marL="544830" marR="5080" indent="-342900">
              <a:lnSpc>
                <a:spcPct val="101800"/>
              </a:lnSpc>
              <a:spcBef>
                <a:spcPts val="1295"/>
              </a:spcBef>
              <a:buFont typeface="Arial" panose="020B0604020202020204" pitchFamily="34" charset="0"/>
              <a:buChar char="•"/>
              <a:tabLst>
                <a:tab pos="430530" algn="l"/>
              </a:tabLst>
            </a:pPr>
            <a:r>
              <a:rPr spc="-5" dirty="0"/>
              <a:t>It </a:t>
            </a:r>
            <a:r>
              <a:rPr dirty="0"/>
              <a:t>is </a:t>
            </a:r>
            <a:r>
              <a:rPr spc="-5" dirty="0"/>
              <a:t>approximate, </a:t>
            </a:r>
            <a:r>
              <a:rPr dirty="0"/>
              <a:t>though </a:t>
            </a:r>
            <a:r>
              <a:rPr spc="-5" dirty="0"/>
              <a:t>performs </a:t>
            </a:r>
            <a:r>
              <a:rPr dirty="0"/>
              <a:t>almost as well </a:t>
            </a:r>
            <a:r>
              <a:rPr spc="-15" dirty="0"/>
              <a:t>as </a:t>
            </a:r>
            <a:r>
              <a:rPr spc="-5" dirty="0"/>
              <a:t>parametric </a:t>
            </a:r>
            <a:r>
              <a:rPr dirty="0"/>
              <a:t>methods when assumptions </a:t>
            </a:r>
            <a:r>
              <a:rPr spc="5" dirty="0"/>
              <a:t>of </a:t>
            </a:r>
            <a:r>
              <a:rPr spc="-10" dirty="0"/>
              <a:t>the </a:t>
            </a:r>
            <a:r>
              <a:rPr spc="-5" dirty="0"/>
              <a:t>parametric </a:t>
            </a:r>
            <a:r>
              <a:rPr dirty="0"/>
              <a:t>methods </a:t>
            </a:r>
            <a:r>
              <a:rPr spc="-10" dirty="0"/>
              <a:t>are</a:t>
            </a:r>
            <a:r>
              <a:rPr spc="-35" dirty="0"/>
              <a:t> </a:t>
            </a:r>
            <a:r>
              <a:rPr spc="5" dirty="0"/>
              <a:t>met.</a:t>
            </a:r>
          </a:p>
          <a:p>
            <a:pPr marL="544830" indent="-342900">
              <a:lnSpc>
                <a:spcPct val="100000"/>
              </a:lnSpc>
              <a:spcBef>
                <a:spcPts val="1365"/>
              </a:spcBef>
              <a:buFont typeface="Arial" panose="020B0604020202020204" pitchFamily="34" charset="0"/>
              <a:buChar char="•"/>
              <a:tabLst>
                <a:tab pos="430530" algn="l"/>
              </a:tabLst>
            </a:pPr>
            <a:r>
              <a:rPr spc="-5" dirty="0"/>
              <a:t>It </a:t>
            </a:r>
            <a:r>
              <a:rPr dirty="0"/>
              <a:t>can </a:t>
            </a:r>
            <a:r>
              <a:rPr spc="-10" dirty="0"/>
              <a:t>also </a:t>
            </a:r>
            <a:r>
              <a:rPr spc="-5" dirty="0"/>
              <a:t>be </a:t>
            </a:r>
            <a:r>
              <a:rPr dirty="0"/>
              <a:t>used </a:t>
            </a:r>
            <a:r>
              <a:rPr spc="-5" dirty="0"/>
              <a:t>for hypothesis testing, though </a:t>
            </a:r>
            <a:r>
              <a:rPr dirty="0"/>
              <a:t>I </a:t>
            </a:r>
            <a:r>
              <a:rPr spc="-5" dirty="0"/>
              <a:t>have not discussed</a:t>
            </a:r>
            <a:r>
              <a:rPr spc="70" dirty="0"/>
              <a:t> </a:t>
            </a:r>
            <a:r>
              <a:rPr spc="-5" dirty="0"/>
              <a:t>this.</a:t>
            </a:r>
          </a:p>
          <a:p>
            <a:pPr marL="544830" marR="530860" indent="-342900">
              <a:lnSpc>
                <a:spcPct val="101800"/>
              </a:lnSpc>
              <a:spcBef>
                <a:spcPts val="1325"/>
              </a:spcBef>
              <a:buFont typeface="Arial" panose="020B0604020202020204" pitchFamily="34" charset="0"/>
              <a:buChar char="•"/>
              <a:tabLst>
                <a:tab pos="430530" algn="l"/>
              </a:tabLst>
            </a:pPr>
            <a:r>
              <a:rPr spc="-5" dirty="0"/>
              <a:t>Permutation tests </a:t>
            </a:r>
            <a:r>
              <a:rPr dirty="0"/>
              <a:t>are </a:t>
            </a:r>
            <a:r>
              <a:rPr spc="-5" dirty="0"/>
              <a:t>useful </a:t>
            </a:r>
            <a:r>
              <a:rPr dirty="0"/>
              <a:t>for </a:t>
            </a:r>
            <a:r>
              <a:rPr spc="-5" dirty="0"/>
              <a:t>obtaining </a:t>
            </a:r>
            <a:r>
              <a:rPr i="1" spc="-5" dirty="0">
                <a:latin typeface="Calibri"/>
                <a:cs typeface="Calibri"/>
              </a:rPr>
              <a:t>P</a:t>
            </a:r>
            <a:r>
              <a:rPr spc="-5" dirty="0"/>
              <a:t>-value but </a:t>
            </a:r>
            <a:r>
              <a:rPr dirty="0"/>
              <a:t>use </a:t>
            </a:r>
            <a:r>
              <a:rPr spc="-10" dirty="0"/>
              <a:t>the </a:t>
            </a:r>
            <a:r>
              <a:rPr spc="-5" dirty="0"/>
              <a:t>bootstrap </a:t>
            </a:r>
            <a:r>
              <a:rPr spc="-10" dirty="0"/>
              <a:t>to  </a:t>
            </a:r>
            <a:r>
              <a:rPr dirty="0"/>
              <a:t>estimate</a:t>
            </a:r>
            <a:r>
              <a:rPr spc="-20" dirty="0"/>
              <a:t> </a:t>
            </a:r>
            <a:r>
              <a:rPr spc="-5" dirty="0"/>
              <a:t>magnitudes.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0627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Suggested reading</a:t>
            </a:r>
            <a:endParaRPr spc="-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5E18F-29DF-44D9-BD52-171C1ABF0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362200"/>
            <a:ext cx="5572172" cy="18479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936660-F752-4818-81A8-D3AC098141D2}"/>
              </a:ext>
            </a:extLst>
          </p:cNvPr>
          <p:cNvSpPr txBox="1"/>
          <p:nvPr/>
        </p:nvSpPr>
        <p:spPr>
          <a:xfrm>
            <a:off x="2209800" y="5410200"/>
            <a:ext cx="7239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r>
              <a:rPr lang="en-GB" dirty="0" err="1">
                <a:effectLst/>
              </a:rPr>
              <a:t>Pla</a:t>
            </a:r>
            <a:r>
              <a:rPr lang="en-GB" dirty="0">
                <a:effectLst/>
              </a:rPr>
              <a:t>, L., 2004. Bootstrap Confidence intervals for the Shannon biodiversity index: A simulation study. JABES 9, 42. </a:t>
            </a:r>
            <a:r>
              <a:rPr lang="en-GB" dirty="0">
                <a:effectLst/>
                <a:hlinkClick r:id="rId3"/>
              </a:rPr>
              <a:t>https://doi.org/10.1198/1085711043136</a:t>
            </a:r>
            <a:endParaRPr lang="en-GB" dirty="0"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637319"/>
            <a:ext cx="9452610" cy="1548373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pc="-5" dirty="0"/>
              <a:t>Estimation </a:t>
            </a:r>
            <a:r>
              <a:rPr spc="-10" dirty="0"/>
              <a:t>and </a:t>
            </a:r>
            <a:r>
              <a:rPr spc="-5" dirty="0"/>
              <a:t>hypothesis</a:t>
            </a:r>
            <a:r>
              <a:rPr spc="50" dirty="0"/>
              <a:t> </a:t>
            </a:r>
            <a:r>
              <a:rPr spc="-5" dirty="0"/>
              <a:t>testing</a:t>
            </a:r>
            <a:br>
              <a:rPr lang="en-US" spc="-5" dirty="0"/>
            </a:br>
            <a:endParaRPr spc="-5" dirty="0"/>
          </a:p>
          <a:p>
            <a:pPr marL="12700" marR="5080">
              <a:lnSpc>
                <a:spcPct val="101800"/>
              </a:lnSpc>
              <a:spcBef>
                <a:spcPts val="440"/>
              </a:spcBef>
            </a:pPr>
            <a:r>
              <a:rPr sz="2200" b="0" dirty="0">
                <a:latin typeface="Calibri"/>
                <a:cs typeface="Calibri"/>
              </a:rPr>
              <a:t>In </a:t>
            </a:r>
            <a:r>
              <a:rPr sz="2200" b="0" spc="-5" dirty="0">
                <a:latin typeface="Calibri"/>
                <a:cs typeface="Calibri"/>
              </a:rPr>
              <a:t>conventional data </a:t>
            </a:r>
            <a:r>
              <a:rPr sz="2200" b="0" spc="-10" dirty="0">
                <a:latin typeface="Calibri"/>
                <a:cs typeface="Calibri"/>
              </a:rPr>
              <a:t>analysis </a:t>
            </a:r>
            <a:r>
              <a:rPr sz="2200" b="0" spc="5" dirty="0">
                <a:latin typeface="Calibri"/>
                <a:cs typeface="Calibri"/>
              </a:rPr>
              <a:t>we </a:t>
            </a:r>
            <a:r>
              <a:rPr sz="2200" b="0" spc="-5" dirty="0">
                <a:latin typeface="Calibri"/>
                <a:cs typeface="Calibri"/>
              </a:rPr>
              <a:t>carry out two types of statistical inference. </a:t>
            </a:r>
            <a:r>
              <a:rPr sz="2200" b="0" dirty="0">
                <a:latin typeface="Calibri"/>
                <a:cs typeface="Calibri"/>
              </a:rPr>
              <a:t>Each </a:t>
            </a:r>
            <a:r>
              <a:rPr sz="2200" b="0" spc="-5" dirty="0">
                <a:latin typeface="Calibri"/>
                <a:cs typeface="Calibri"/>
              </a:rPr>
              <a:t>is  </a:t>
            </a:r>
            <a:r>
              <a:rPr sz="2200" b="0" dirty="0">
                <a:latin typeface="Calibri"/>
                <a:cs typeface="Calibri"/>
              </a:rPr>
              <a:t>founded </a:t>
            </a:r>
            <a:r>
              <a:rPr sz="2200" b="0" spc="5" dirty="0">
                <a:latin typeface="Calibri"/>
                <a:cs typeface="Calibri"/>
              </a:rPr>
              <a:t>on </a:t>
            </a:r>
            <a:r>
              <a:rPr sz="2200" b="0" dirty="0">
                <a:latin typeface="Calibri"/>
                <a:cs typeface="Calibri"/>
              </a:rPr>
              <a:t>a </a:t>
            </a:r>
            <a:r>
              <a:rPr sz="2200" b="0" spc="-5" dirty="0">
                <a:latin typeface="Calibri"/>
                <a:cs typeface="Calibri"/>
              </a:rPr>
              <a:t>different </a:t>
            </a:r>
            <a:r>
              <a:rPr sz="2200" b="0" spc="-10" dirty="0">
                <a:solidFill>
                  <a:srgbClr val="FF0000"/>
                </a:solidFill>
                <a:latin typeface="Calibri"/>
                <a:cs typeface="Calibri"/>
              </a:rPr>
              <a:t>sampling</a:t>
            </a:r>
            <a:r>
              <a:rPr sz="2200" b="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b="0" spc="-5" dirty="0">
                <a:solidFill>
                  <a:srgbClr val="FF0000"/>
                </a:solidFill>
                <a:latin typeface="Calibri"/>
                <a:cs typeface="Calibri"/>
              </a:rPr>
              <a:t>distribution</a:t>
            </a:r>
            <a:r>
              <a:rPr sz="2200" b="0" spc="-5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747" y="2819400"/>
            <a:ext cx="9596120" cy="3431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indent="-268605">
              <a:lnSpc>
                <a:spcPct val="100000"/>
              </a:lnSpc>
              <a:spcBef>
                <a:spcPts val="105"/>
              </a:spcBef>
              <a:buFont typeface="Calibri"/>
              <a:buAutoNum type="arabicPeriod"/>
              <a:tabLst>
                <a:tab pos="319405" algn="l"/>
              </a:tabLst>
            </a:pPr>
            <a:r>
              <a:rPr sz="2200" b="1" dirty="0">
                <a:latin typeface="Calibri"/>
                <a:cs typeface="Calibri"/>
              </a:rPr>
              <a:t>Estimation</a:t>
            </a:r>
            <a:endParaRPr sz="2200" dirty="0">
              <a:latin typeface="Calibri"/>
              <a:cs typeface="Calibri"/>
            </a:endParaRPr>
          </a:p>
          <a:p>
            <a:pPr marL="50800" marR="37465">
              <a:lnSpc>
                <a:spcPct val="101800"/>
              </a:lnSpc>
            </a:pPr>
            <a:r>
              <a:rPr sz="22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Sampling </a:t>
            </a:r>
            <a:r>
              <a:rPr sz="22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distribution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5" dirty="0">
                <a:latin typeface="Calibri"/>
                <a:cs typeface="Calibri"/>
              </a:rPr>
              <a:t>estimate.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values for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parameter estimate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5" dirty="0">
                <a:latin typeface="Calibri"/>
                <a:cs typeface="Calibri"/>
              </a:rPr>
              <a:t>might  </a:t>
            </a:r>
            <a:r>
              <a:rPr sz="2200" dirty="0">
                <a:latin typeface="Calibri"/>
                <a:cs typeface="Calibri"/>
              </a:rPr>
              <a:t>obtain, when </a:t>
            </a:r>
            <a:r>
              <a:rPr sz="2200" spc="-5" dirty="0">
                <a:latin typeface="Calibri"/>
                <a:cs typeface="Calibri"/>
              </a:rPr>
              <a:t>sampling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population, and their probabilities. </a:t>
            </a:r>
            <a:r>
              <a:rPr sz="2200" spc="-15" dirty="0">
                <a:latin typeface="Calibri"/>
                <a:cs typeface="Calibri"/>
              </a:rPr>
              <a:t>It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used </a:t>
            </a:r>
            <a:r>
              <a:rPr sz="2200" spc="-10" dirty="0">
                <a:latin typeface="Calibri"/>
                <a:cs typeface="Calibri"/>
              </a:rPr>
              <a:t>to  </a:t>
            </a:r>
            <a:r>
              <a:rPr sz="2200" dirty="0">
                <a:latin typeface="Calibri"/>
                <a:cs typeface="Calibri"/>
              </a:rPr>
              <a:t>obtain </a:t>
            </a:r>
            <a:r>
              <a:rPr sz="2200" spc="-5" dirty="0">
                <a:latin typeface="Calibri"/>
                <a:cs typeface="Calibri"/>
              </a:rPr>
              <a:t>standard </a:t>
            </a:r>
            <a:r>
              <a:rPr sz="2200" dirty="0">
                <a:latin typeface="Calibri"/>
                <a:cs typeface="Calibri"/>
              </a:rPr>
              <a:t>errors, </a:t>
            </a:r>
            <a:r>
              <a:rPr sz="2200" spc="-5" dirty="0">
                <a:latin typeface="Calibri"/>
                <a:cs typeface="Calibri"/>
              </a:rPr>
              <a:t>confidence intervals. (Most statistical </a:t>
            </a:r>
            <a:r>
              <a:rPr sz="2200" dirty="0">
                <a:latin typeface="Calibri"/>
                <a:cs typeface="Calibri"/>
              </a:rPr>
              <a:t>methods </a:t>
            </a:r>
            <a:r>
              <a:rPr sz="2200" spc="5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use  assume that the sampling distribution </a:t>
            </a:r>
            <a:r>
              <a:rPr sz="2200" spc="-5" dirty="0">
                <a:latin typeface="Calibri"/>
                <a:cs typeface="Calibri"/>
              </a:rPr>
              <a:t>has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5" dirty="0">
                <a:latin typeface="Calibri"/>
                <a:cs typeface="Calibri"/>
              </a:rPr>
              <a:t>approximately normal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distribution.)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 dirty="0">
              <a:latin typeface="Calibri"/>
              <a:cs typeface="Calibri"/>
            </a:endParaRPr>
          </a:p>
          <a:p>
            <a:pPr marL="318770" indent="-268605">
              <a:lnSpc>
                <a:spcPct val="100000"/>
              </a:lnSpc>
              <a:spcBef>
                <a:spcPts val="5"/>
              </a:spcBef>
              <a:buFont typeface="Calibri"/>
              <a:buAutoNum type="arabicPeriod" startAt="2"/>
              <a:tabLst>
                <a:tab pos="319405" algn="l"/>
              </a:tabLst>
            </a:pPr>
            <a:r>
              <a:rPr sz="2200" b="1" spc="-5" dirty="0">
                <a:latin typeface="Calibri"/>
                <a:cs typeface="Calibri"/>
              </a:rPr>
              <a:t>Hypothesis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testing</a:t>
            </a:r>
            <a:endParaRPr sz="2200" dirty="0">
              <a:latin typeface="Calibri"/>
              <a:cs typeface="Calibri"/>
            </a:endParaRPr>
          </a:p>
          <a:p>
            <a:pPr marL="50800" marR="43180">
              <a:lnSpc>
                <a:spcPct val="101800"/>
              </a:lnSpc>
            </a:pPr>
            <a:r>
              <a:rPr sz="22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Null </a:t>
            </a:r>
            <a:r>
              <a:rPr sz="22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sampling </a:t>
            </a:r>
            <a:r>
              <a:rPr sz="22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distribution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(or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null distribution</a:t>
            </a:r>
            <a:r>
              <a:rPr sz="2200" spc="-5" dirty="0">
                <a:latin typeface="Calibri"/>
                <a:cs typeface="Calibri"/>
              </a:rPr>
              <a:t>).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probability distribution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test  </a:t>
            </a:r>
            <a:r>
              <a:rPr sz="2200" dirty="0">
                <a:latin typeface="Calibri"/>
                <a:cs typeface="Calibri"/>
              </a:rPr>
              <a:t>statistic </a:t>
            </a: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null hypothesis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true. </a:t>
            </a:r>
            <a:r>
              <a:rPr sz="2200" spc="-10" dirty="0">
                <a:latin typeface="Calibri"/>
                <a:cs typeface="Calibri"/>
              </a:rPr>
              <a:t>We </a:t>
            </a:r>
            <a:r>
              <a:rPr sz="2200" spc="-5" dirty="0">
                <a:latin typeface="Calibri"/>
                <a:cs typeface="Calibri"/>
              </a:rPr>
              <a:t>frequently </a:t>
            </a:r>
            <a:r>
              <a:rPr sz="2200" spc="-10" dirty="0">
                <a:latin typeface="Calibri"/>
                <a:cs typeface="Calibri"/>
              </a:rPr>
              <a:t>use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i="1" dirty="0">
                <a:latin typeface="Calibri"/>
                <a:cs typeface="Calibri"/>
              </a:rPr>
              <a:t>t</a:t>
            </a:r>
            <a:r>
              <a:rPr sz="2200" dirty="0">
                <a:latin typeface="Calibri"/>
                <a:cs typeface="Calibri"/>
              </a:rPr>
              <a:t>, </a:t>
            </a:r>
            <a:r>
              <a:rPr sz="2200" i="1" spc="-5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, </a:t>
            </a:r>
            <a:r>
              <a:rPr sz="2200" i="1" dirty="0">
                <a:latin typeface="Calibri"/>
                <a:cs typeface="Calibri"/>
              </a:rPr>
              <a:t>χ</a:t>
            </a:r>
            <a:r>
              <a:rPr sz="2100" baseline="29761" dirty="0">
                <a:latin typeface="Calibri"/>
                <a:cs typeface="Calibri"/>
              </a:rPr>
              <a:t>2</a:t>
            </a:r>
            <a:r>
              <a:rPr sz="2200" dirty="0">
                <a:latin typeface="Calibri"/>
                <a:cs typeface="Calibri"/>
              </a:rPr>
              <a:t>, </a:t>
            </a:r>
            <a:r>
              <a:rPr sz="2200" spc="-5" dirty="0">
                <a:latin typeface="Calibri"/>
                <a:cs typeface="Calibri"/>
              </a:rPr>
              <a:t>and normal  distributions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approximate null distributions, from which </a:t>
            </a:r>
            <a:r>
              <a:rPr sz="2200" i="1" spc="-5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-values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calculated.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315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Estimation </a:t>
            </a:r>
            <a:r>
              <a:rPr spc="-10" dirty="0"/>
              <a:t>and </a:t>
            </a:r>
            <a:r>
              <a:rPr spc="-5" dirty="0"/>
              <a:t>hypothesis</a:t>
            </a:r>
            <a:r>
              <a:rPr spc="40" dirty="0"/>
              <a:t> </a:t>
            </a:r>
            <a:r>
              <a:rPr spc="-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624075"/>
            <a:ext cx="9499600" cy="379095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72110" marR="24130" indent="-360045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Q: What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15" dirty="0">
                <a:latin typeface="Calibri"/>
                <a:cs typeface="Calibri"/>
              </a:rPr>
              <a:t>do </a:t>
            </a: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assumptions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best </a:t>
            </a:r>
            <a:r>
              <a:rPr sz="2200" dirty="0">
                <a:latin typeface="Calibri"/>
                <a:cs typeface="Calibri"/>
              </a:rPr>
              <a:t>method </a:t>
            </a:r>
            <a:r>
              <a:rPr sz="2200" spc="-5" dirty="0">
                <a:latin typeface="Calibri"/>
                <a:cs typeface="Calibri"/>
              </a:rPr>
              <a:t>available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dirty="0">
                <a:latin typeface="Calibri"/>
                <a:cs typeface="Calibri"/>
              </a:rPr>
              <a:t>violated,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5" dirty="0">
                <a:latin typeface="Calibri"/>
                <a:cs typeface="Calibri"/>
              </a:rPr>
              <a:t>we  </a:t>
            </a:r>
            <a:r>
              <a:rPr sz="2200" dirty="0">
                <a:latin typeface="Calibri"/>
                <a:cs typeface="Calibri"/>
              </a:rPr>
              <a:t>cannot </a:t>
            </a:r>
            <a:r>
              <a:rPr sz="2200" spc="-5" dirty="0">
                <a:latin typeface="Calibri"/>
                <a:cs typeface="Calibri"/>
              </a:rPr>
              <a:t>turn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linear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generalized linear </a:t>
            </a:r>
            <a:r>
              <a:rPr sz="2200" dirty="0">
                <a:latin typeface="Calibri"/>
                <a:cs typeface="Calibri"/>
              </a:rPr>
              <a:t>models </a:t>
            </a:r>
            <a:r>
              <a:rPr sz="2200" spc="-5" dirty="0">
                <a:latin typeface="Calibri"/>
                <a:cs typeface="Calibri"/>
              </a:rPr>
              <a:t>(because their assumptions 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10" dirty="0">
                <a:latin typeface="Calibri"/>
                <a:cs typeface="Calibri"/>
              </a:rPr>
              <a:t>also</a:t>
            </a:r>
            <a:r>
              <a:rPr sz="2200" spc="-5" dirty="0">
                <a:latin typeface="Calibri"/>
                <a:cs typeface="Calibri"/>
              </a:rPr>
              <a:t> violated)?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200" spc="-5" dirty="0">
                <a:latin typeface="Calibri"/>
                <a:cs typeface="Calibri"/>
              </a:rPr>
              <a:t>A: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Computer-intensive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methods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72110" marR="5080">
              <a:lnSpc>
                <a:spcPct val="101800"/>
              </a:lnSpc>
              <a:spcBef>
                <a:spcPts val="1200"/>
              </a:spcBef>
            </a:pPr>
            <a:r>
              <a:rPr sz="2200" spc="-5" dirty="0">
                <a:latin typeface="Calibri"/>
                <a:cs typeface="Calibri"/>
              </a:rPr>
              <a:t>An </a:t>
            </a:r>
            <a:r>
              <a:rPr sz="2200" dirty="0">
                <a:latin typeface="Calibri"/>
                <a:cs typeface="Calibri"/>
              </a:rPr>
              <a:t>approach in which the </a:t>
            </a:r>
            <a:r>
              <a:rPr sz="2200" spc="-5" dirty="0">
                <a:latin typeface="Calibri"/>
                <a:cs typeface="Calibri"/>
              </a:rPr>
              <a:t>power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computer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used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generate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sampling  distribution.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750">
              <a:latin typeface="Calibri"/>
              <a:cs typeface="Calibri"/>
            </a:endParaRPr>
          </a:p>
          <a:p>
            <a:pPr marL="289560" indent="-277495">
              <a:lnSpc>
                <a:spcPct val="100000"/>
              </a:lnSpc>
              <a:buAutoNum type="arabicPeriod"/>
              <a:tabLst>
                <a:tab pos="290195" algn="l"/>
              </a:tabLst>
            </a:pPr>
            <a:r>
              <a:rPr sz="2200" spc="-5" dirty="0">
                <a:latin typeface="Calibri"/>
                <a:cs typeface="Calibri"/>
              </a:rPr>
              <a:t>Estimation: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bootstrap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289560" indent="-277495">
              <a:lnSpc>
                <a:spcPct val="100000"/>
              </a:lnSpc>
              <a:spcBef>
                <a:spcPts val="1250"/>
              </a:spcBef>
              <a:buAutoNum type="arabicPeriod"/>
              <a:tabLst>
                <a:tab pos="290195" algn="l"/>
              </a:tabLst>
            </a:pPr>
            <a:r>
              <a:rPr sz="2200" spc="-5" dirty="0">
                <a:latin typeface="Calibri"/>
                <a:cs typeface="Calibri"/>
              </a:rPr>
              <a:t>Hypothesis testing: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permutation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test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2182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Permutation</a:t>
            </a:r>
            <a:r>
              <a:rPr spc="-80" dirty="0"/>
              <a:t> </a:t>
            </a:r>
            <a:r>
              <a:rPr spc="-5" dirty="0"/>
              <a:t>test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471675"/>
            <a:ext cx="9513570" cy="377317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340995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A </a:t>
            </a:r>
            <a:r>
              <a:rPr sz="2200" b="1" spc="-5" dirty="0">
                <a:latin typeface="Calibri"/>
                <a:cs typeface="Calibri"/>
              </a:rPr>
              <a:t>permutation test </a:t>
            </a:r>
            <a:r>
              <a:rPr sz="2200" spc="-5" dirty="0">
                <a:latin typeface="Calibri"/>
                <a:cs typeface="Calibri"/>
              </a:rPr>
              <a:t>generates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null </a:t>
            </a:r>
            <a:r>
              <a:rPr sz="2200" dirty="0">
                <a:latin typeface="Calibri"/>
                <a:cs typeface="Calibri"/>
              </a:rPr>
              <a:t>distribution </a:t>
            </a:r>
            <a:r>
              <a:rPr sz="2200" spc="-5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a statistic measuring </a:t>
            </a:r>
            <a:r>
              <a:rPr sz="2200" spc="-10" dirty="0">
                <a:latin typeface="Calibri"/>
                <a:cs typeface="Calibri"/>
              </a:rPr>
              <a:t>the  </a:t>
            </a:r>
            <a:r>
              <a:rPr sz="2200" dirty="0">
                <a:latin typeface="Calibri"/>
                <a:cs typeface="Calibri"/>
              </a:rPr>
              <a:t>association </a:t>
            </a:r>
            <a:r>
              <a:rPr sz="2200" spc="-5" dirty="0">
                <a:latin typeface="Calibri"/>
                <a:cs typeface="Calibri"/>
              </a:rPr>
              <a:t>between two variables (or difference </a:t>
            </a:r>
            <a:r>
              <a:rPr sz="2200" dirty="0">
                <a:latin typeface="Calibri"/>
                <a:cs typeface="Calibri"/>
              </a:rPr>
              <a:t>between </a:t>
            </a:r>
            <a:r>
              <a:rPr sz="2200" spc="-5" dirty="0">
                <a:latin typeface="Calibri"/>
                <a:cs typeface="Calibri"/>
              </a:rPr>
              <a:t>groups) </a:t>
            </a:r>
            <a:r>
              <a:rPr sz="2200" spc="-15" dirty="0">
                <a:latin typeface="Calibri"/>
                <a:cs typeface="Calibri"/>
              </a:rPr>
              <a:t>by </a:t>
            </a:r>
            <a:r>
              <a:rPr sz="2200" spc="-5" dirty="0">
                <a:latin typeface="Calibri"/>
                <a:cs typeface="Calibri"/>
              </a:rPr>
              <a:t>repeatedly  and randomly rearranging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values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one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variables.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Rank tests, such as the </a:t>
            </a:r>
            <a:r>
              <a:rPr sz="2200" spc="-5" dirty="0">
                <a:latin typeface="Calibri"/>
                <a:cs typeface="Calibri"/>
              </a:rPr>
              <a:t>Mann-Whitney </a:t>
            </a:r>
            <a:r>
              <a:rPr sz="2200" i="1" spc="-10" dirty="0">
                <a:latin typeface="Calibri"/>
                <a:cs typeface="Calibri"/>
              </a:rPr>
              <a:t>U</a:t>
            </a:r>
            <a:r>
              <a:rPr sz="2200" spc="-10" dirty="0">
                <a:latin typeface="Calibri"/>
                <a:cs typeface="Calibri"/>
              </a:rPr>
              <a:t>-test </a:t>
            </a:r>
            <a:r>
              <a:rPr sz="2200" spc="-5" dirty="0">
                <a:latin typeface="Calibri"/>
                <a:cs typeface="Calibri"/>
              </a:rPr>
              <a:t>for two samples,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permutation  </a:t>
            </a:r>
            <a:r>
              <a:rPr sz="2200" dirty="0">
                <a:latin typeface="Calibri"/>
                <a:cs typeface="Calibri"/>
              </a:rPr>
              <a:t>tests. The </a:t>
            </a:r>
            <a:r>
              <a:rPr sz="2200" spc="-10" dirty="0">
                <a:latin typeface="Calibri"/>
                <a:cs typeface="Calibri"/>
              </a:rPr>
              <a:t>data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first replaced by </a:t>
            </a:r>
            <a:r>
              <a:rPr sz="2200" dirty="0">
                <a:latin typeface="Calibri"/>
                <a:cs typeface="Calibri"/>
              </a:rPr>
              <a:t>their </a:t>
            </a:r>
            <a:r>
              <a:rPr sz="2200" spc="-5" dirty="0">
                <a:latin typeface="Calibri"/>
                <a:cs typeface="Calibri"/>
              </a:rPr>
              <a:t>ranks, and </a:t>
            </a:r>
            <a:r>
              <a:rPr sz="2200" dirty="0">
                <a:latin typeface="Calibri"/>
                <a:cs typeface="Calibri"/>
              </a:rPr>
              <a:t>then the </a:t>
            </a:r>
            <a:r>
              <a:rPr sz="2200" spc="-5" dirty="0">
                <a:latin typeface="Calibri"/>
                <a:cs typeface="Calibri"/>
              </a:rPr>
              <a:t>ranks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permuted </a:t>
            </a:r>
            <a:r>
              <a:rPr sz="2200" dirty="0">
                <a:latin typeface="Calibri"/>
                <a:cs typeface="Calibri"/>
              </a:rPr>
              <a:t>to  generate a </a:t>
            </a:r>
            <a:r>
              <a:rPr sz="2200" spc="-5" dirty="0">
                <a:latin typeface="Calibri"/>
                <a:cs typeface="Calibri"/>
              </a:rPr>
              <a:t>null distribution.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exact probability distribution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i="1" spc="5" dirty="0">
                <a:latin typeface="Calibri"/>
                <a:cs typeface="Calibri"/>
              </a:rPr>
              <a:t>U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known.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50">
              <a:latin typeface="Calibri"/>
              <a:cs typeface="Calibri"/>
            </a:endParaRPr>
          </a:p>
          <a:p>
            <a:pPr marL="12700" marR="1086485">
              <a:lnSpc>
                <a:spcPct val="101800"/>
              </a:lnSpc>
            </a:pPr>
            <a:r>
              <a:rPr sz="2200" spc="-5" dirty="0">
                <a:latin typeface="Calibri"/>
                <a:cs typeface="Calibri"/>
              </a:rPr>
              <a:t>But there’s </a:t>
            </a:r>
            <a:r>
              <a:rPr sz="2200" spc="-15" dirty="0">
                <a:latin typeface="Calibri"/>
                <a:cs typeface="Calibri"/>
              </a:rPr>
              <a:t>no </a:t>
            </a:r>
            <a:r>
              <a:rPr sz="2200" spc="-5" dirty="0">
                <a:latin typeface="Calibri"/>
                <a:cs typeface="Calibri"/>
              </a:rPr>
              <a:t>need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replace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data </a:t>
            </a:r>
            <a:r>
              <a:rPr sz="2200" dirty="0">
                <a:latin typeface="Calibri"/>
                <a:cs typeface="Calibri"/>
              </a:rPr>
              <a:t>with the </a:t>
            </a:r>
            <a:r>
              <a:rPr sz="2200" spc="-10" dirty="0">
                <a:latin typeface="Calibri"/>
                <a:cs typeface="Calibri"/>
              </a:rPr>
              <a:t>ranks. </a:t>
            </a:r>
            <a:r>
              <a:rPr sz="2200" spc="-5" dirty="0">
                <a:latin typeface="Calibri"/>
                <a:cs typeface="Calibri"/>
              </a:rPr>
              <a:t>Permute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data  </a:t>
            </a:r>
            <a:r>
              <a:rPr sz="2200" dirty="0">
                <a:latin typeface="Calibri"/>
                <a:cs typeface="Calibri"/>
              </a:rPr>
              <a:t>themselves. </a:t>
            </a:r>
            <a:r>
              <a:rPr sz="2200" spc="-20" dirty="0">
                <a:latin typeface="Calibri"/>
                <a:cs typeface="Calibri"/>
              </a:rPr>
              <a:t>No </a:t>
            </a:r>
            <a:r>
              <a:rPr sz="2200" dirty="0">
                <a:latin typeface="Calibri"/>
                <a:cs typeface="Calibri"/>
              </a:rPr>
              <a:t>known </a:t>
            </a:r>
            <a:r>
              <a:rPr sz="2200" spc="-10" dirty="0">
                <a:latin typeface="Calibri"/>
                <a:cs typeface="Calibri"/>
              </a:rPr>
              <a:t>probability </a:t>
            </a:r>
            <a:r>
              <a:rPr sz="2200" spc="-5" dirty="0">
                <a:latin typeface="Calibri"/>
                <a:cs typeface="Calibri"/>
              </a:rPr>
              <a:t>distribution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available, </a:t>
            </a:r>
            <a:r>
              <a:rPr sz="2200" spc="-10" dirty="0">
                <a:latin typeface="Calibri"/>
                <a:cs typeface="Calibri"/>
              </a:rPr>
              <a:t>so we </a:t>
            </a:r>
            <a:r>
              <a:rPr sz="2200" dirty="0">
                <a:latin typeface="Calibri"/>
                <a:cs typeface="Calibri"/>
              </a:rPr>
              <a:t>used the  computer to </a:t>
            </a:r>
            <a:r>
              <a:rPr sz="2200" spc="-5" dirty="0">
                <a:latin typeface="Calibri"/>
                <a:cs typeface="Calibri"/>
              </a:rPr>
              <a:t>generate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large </a:t>
            </a:r>
            <a:r>
              <a:rPr sz="2200" dirty="0">
                <a:latin typeface="Calibri"/>
                <a:cs typeface="Calibri"/>
              </a:rPr>
              <a:t>number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permutations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instead.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381000"/>
            <a:ext cx="3333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Permutation </a:t>
            </a:r>
            <a:r>
              <a:rPr spc="-5" dirty="0"/>
              <a:t>test</a:t>
            </a:r>
            <a:r>
              <a:rPr spc="-8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136396"/>
            <a:ext cx="9417685" cy="309123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spc="-5" dirty="0">
                <a:latin typeface="Calibri"/>
                <a:cs typeface="Calibri"/>
              </a:rPr>
              <a:t>During mating in </a:t>
            </a:r>
            <a:r>
              <a:rPr sz="1800" dirty="0">
                <a:latin typeface="Calibri"/>
                <a:cs typeface="Calibri"/>
              </a:rPr>
              <a:t>the sage </a:t>
            </a:r>
            <a:r>
              <a:rPr sz="1800" spc="-5" dirty="0">
                <a:latin typeface="Calibri"/>
                <a:cs typeface="Calibri"/>
              </a:rPr>
              <a:t>cricket, </a:t>
            </a:r>
            <a:r>
              <a:rPr sz="1800" i="1" dirty="0">
                <a:latin typeface="Calibri"/>
                <a:cs typeface="Calibri"/>
              </a:rPr>
              <a:t>Cyphoderris </a:t>
            </a:r>
            <a:r>
              <a:rPr sz="1800" i="1" spc="-5" dirty="0">
                <a:latin typeface="Calibri"/>
                <a:cs typeface="Calibri"/>
              </a:rPr>
              <a:t>strepitans</a:t>
            </a:r>
            <a:r>
              <a:rPr sz="1800" spc="-5" dirty="0">
                <a:latin typeface="Calibri"/>
                <a:cs typeface="Calibri"/>
              </a:rPr>
              <a:t>, the male offers </a:t>
            </a:r>
            <a:r>
              <a:rPr sz="1800" spc="-10" dirty="0">
                <a:latin typeface="Calibri"/>
                <a:cs typeface="Calibri"/>
              </a:rPr>
              <a:t>his </a:t>
            </a:r>
            <a:r>
              <a:rPr sz="1800" spc="-5" dirty="0">
                <a:latin typeface="Calibri"/>
                <a:cs typeface="Calibri"/>
              </a:rPr>
              <a:t>fleshy hind </a:t>
            </a:r>
            <a:r>
              <a:rPr sz="1800" dirty="0">
                <a:latin typeface="Calibri"/>
                <a:cs typeface="Calibri"/>
              </a:rPr>
              <a:t>wings </a:t>
            </a:r>
            <a:r>
              <a:rPr sz="1800" spc="-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  </a:t>
            </a:r>
            <a:r>
              <a:rPr sz="1800" spc="-5" dirty="0">
                <a:latin typeface="Calibri"/>
                <a:cs typeface="Calibri"/>
              </a:rPr>
              <a:t>female to eat. Females </a:t>
            </a:r>
            <a:r>
              <a:rPr sz="1800" spc="-10" dirty="0">
                <a:latin typeface="Calibri"/>
                <a:cs typeface="Calibri"/>
              </a:rPr>
              <a:t>get </a:t>
            </a:r>
            <a:r>
              <a:rPr sz="1800" dirty="0">
                <a:latin typeface="Calibri"/>
                <a:cs typeface="Calibri"/>
              </a:rPr>
              <a:t>some </a:t>
            </a:r>
            <a:r>
              <a:rPr sz="1800" spc="-5" dirty="0">
                <a:latin typeface="Calibri"/>
                <a:cs typeface="Calibri"/>
              </a:rPr>
              <a:t>nutrition </a:t>
            </a:r>
            <a:r>
              <a:rPr sz="1800" dirty="0">
                <a:latin typeface="Calibri"/>
                <a:cs typeface="Calibri"/>
              </a:rPr>
              <a:t>from </a:t>
            </a:r>
            <a:r>
              <a:rPr sz="1800" spc="-5" dirty="0">
                <a:latin typeface="Calibri"/>
                <a:cs typeface="Calibri"/>
              </a:rPr>
              <a:t>feeding </a:t>
            </a:r>
            <a:r>
              <a:rPr sz="1800" spc="5" dirty="0">
                <a:latin typeface="Calibri"/>
                <a:cs typeface="Calibri"/>
              </a:rPr>
              <a:t>on </a:t>
            </a:r>
            <a:r>
              <a:rPr sz="1800" spc="-10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wings, </a:t>
            </a:r>
            <a:r>
              <a:rPr sz="1800" spc="-5" dirty="0">
                <a:latin typeface="Calibri"/>
                <a:cs typeface="Calibri"/>
              </a:rPr>
              <a:t>which raises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question, </a:t>
            </a:r>
            <a:r>
              <a:rPr sz="1800" spc="5" dirty="0">
                <a:latin typeface="Calibri"/>
                <a:cs typeface="Calibri"/>
              </a:rPr>
              <a:t>“Are  </a:t>
            </a:r>
            <a:r>
              <a:rPr sz="1800" spc="-5" dirty="0">
                <a:latin typeface="Calibri"/>
                <a:cs typeface="Calibri"/>
              </a:rPr>
              <a:t>females </a:t>
            </a:r>
            <a:r>
              <a:rPr sz="1800" dirty="0">
                <a:latin typeface="Calibri"/>
                <a:cs typeface="Calibri"/>
              </a:rPr>
              <a:t>more </a:t>
            </a:r>
            <a:r>
              <a:rPr sz="1800" spc="-5" dirty="0">
                <a:latin typeface="Calibri"/>
                <a:cs typeface="Calibri"/>
              </a:rPr>
              <a:t>likely to mate if they are hungry?” </a:t>
            </a:r>
            <a:r>
              <a:rPr sz="1800" dirty="0">
                <a:latin typeface="Calibri"/>
                <a:cs typeface="Calibri"/>
              </a:rPr>
              <a:t>Johnson </a:t>
            </a:r>
            <a:r>
              <a:rPr sz="1800" spc="-5" dirty="0">
                <a:latin typeface="Calibri"/>
                <a:cs typeface="Calibri"/>
              </a:rPr>
              <a:t>et al. </a:t>
            </a:r>
            <a:r>
              <a:rPr sz="1800" dirty="0">
                <a:latin typeface="Calibri"/>
                <a:cs typeface="Calibri"/>
              </a:rPr>
              <a:t>(1999) </a:t>
            </a:r>
            <a:r>
              <a:rPr sz="1800" spc="-5" dirty="0">
                <a:latin typeface="Calibri"/>
                <a:cs typeface="Calibri"/>
              </a:rPr>
              <a:t>addressed </a:t>
            </a:r>
            <a:r>
              <a:rPr sz="1800" dirty="0">
                <a:latin typeface="Calibri"/>
                <a:cs typeface="Calibri"/>
              </a:rPr>
              <a:t>this </a:t>
            </a:r>
            <a:r>
              <a:rPr sz="1800" spc="-5" dirty="0">
                <a:latin typeface="Calibri"/>
                <a:cs typeface="Calibri"/>
              </a:rPr>
              <a:t>question by  randomly dividing 24 </a:t>
            </a:r>
            <a:r>
              <a:rPr sz="1800" dirty="0">
                <a:latin typeface="Calibri"/>
                <a:cs typeface="Calibri"/>
              </a:rPr>
              <a:t>females </a:t>
            </a:r>
            <a:r>
              <a:rPr sz="1800" spc="5" dirty="0">
                <a:latin typeface="Calibri"/>
                <a:cs typeface="Calibri"/>
              </a:rPr>
              <a:t>into </a:t>
            </a:r>
            <a:r>
              <a:rPr sz="1800" dirty="0">
                <a:latin typeface="Calibri"/>
                <a:cs typeface="Calibri"/>
              </a:rPr>
              <a:t>two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groups: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spc="-5" dirty="0">
                <a:latin typeface="Calibri"/>
                <a:cs typeface="Calibri"/>
              </a:rPr>
              <a:t>One group </a:t>
            </a:r>
            <a:r>
              <a:rPr sz="1800" spc="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11 </a:t>
            </a:r>
            <a:r>
              <a:rPr sz="1800" spc="-5" dirty="0">
                <a:latin typeface="Calibri"/>
                <a:cs typeface="Calibri"/>
              </a:rPr>
              <a:t>females </a:t>
            </a:r>
            <a:r>
              <a:rPr sz="1800" dirty="0">
                <a:latin typeface="Calibri"/>
                <a:cs typeface="Calibri"/>
              </a:rPr>
              <a:t>was starved for at </a:t>
            </a:r>
            <a:r>
              <a:rPr sz="1800" spc="-5" dirty="0">
                <a:latin typeface="Calibri"/>
                <a:cs typeface="Calibri"/>
              </a:rPr>
              <a:t>least </a:t>
            </a:r>
            <a:r>
              <a:rPr sz="1800" dirty="0">
                <a:latin typeface="Calibri"/>
                <a:cs typeface="Calibri"/>
              </a:rPr>
              <a:t>two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days.</a:t>
            </a:r>
            <a:endParaRPr sz="1800" dirty="0">
              <a:latin typeface="Calibri"/>
              <a:cs typeface="Calibri"/>
            </a:endParaRPr>
          </a:p>
          <a:p>
            <a:pPr marL="12700" marR="4396740">
              <a:lnSpc>
                <a:spcPct val="101099"/>
              </a:lnSpc>
              <a:spcBef>
                <a:spcPts val="25"/>
              </a:spcBef>
            </a:pPr>
            <a:r>
              <a:rPr sz="1800" spc="-5" dirty="0">
                <a:latin typeface="Calibri"/>
                <a:cs typeface="Calibri"/>
              </a:rPr>
              <a:t>Another group </a:t>
            </a:r>
            <a:r>
              <a:rPr sz="1800" spc="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13 </a:t>
            </a:r>
            <a:r>
              <a:rPr sz="1800" spc="-5" dirty="0">
                <a:latin typeface="Calibri"/>
                <a:cs typeface="Calibri"/>
              </a:rPr>
              <a:t>females </a:t>
            </a:r>
            <a:r>
              <a:rPr sz="1800" dirty="0">
                <a:latin typeface="Calibri"/>
                <a:cs typeface="Calibri"/>
              </a:rPr>
              <a:t>was </a:t>
            </a:r>
            <a:r>
              <a:rPr sz="1800" spc="-5" dirty="0">
                <a:latin typeface="Calibri"/>
                <a:cs typeface="Calibri"/>
              </a:rPr>
              <a:t>fed during </a:t>
            </a:r>
            <a:r>
              <a:rPr sz="1800" dirty="0">
                <a:latin typeface="Calibri"/>
                <a:cs typeface="Calibri"/>
              </a:rPr>
              <a:t>the same  </a:t>
            </a:r>
            <a:r>
              <a:rPr sz="1800" spc="-10" dirty="0">
                <a:latin typeface="Calibri"/>
                <a:cs typeface="Calibri"/>
              </a:rPr>
              <a:t>period.</a:t>
            </a:r>
            <a:endParaRPr lang="en-US" sz="1800" spc="-10" dirty="0">
              <a:latin typeface="Calibri"/>
              <a:cs typeface="Calibri"/>
            </a:endParaRPr>
          </a:p>
          <a:p>
            <a:pPr marL="12700" marR="4396740">
              <a:lnSpc>
                <a:spcPct val="101099"/>
              </a:lnSpc>
              <a:spcBef>
                <a:spcPts val="25"/>
              </a:spcBef>
            </a:pPr>
            <a:endParaRPr sz="1800" dirty="0">
              <a:latin typeface="Calibri"/>
              <a:cs typeface="Calibri"/>
            </a:endParaRPr>
          </a:p>
          <a:p>
            <a:pPr marL="12700" marR="4007485">
              <a:lnSpc>
                <a:spcPct val="101699"/>
              </a:lnSpc>
              <a:spcBef>
                <a:spcPts val="10"/>
              </a:spcBef>
            </a:pPr>
            <a:r>
              <a:rPr sz="1800" dirty="0">
                <a:latin typeface="Calibri"/>
                <a:cs typeface="Calibri"/>
              </a:rPr>
              <a:t>Each </a:t>
            </a:r>
            <a:r>
              <a:rPr sz="1800" spc="-5" dirty="0">
                <a:latin typeface="Calibri"/>
                <a:cs typeface="Calibri"/>
              </a:rPr>
              <a:t>female </a:t>
            </a:r>
            <a:r>
              <a:rPr sz="1800" dirty="0">
                <a:latin typeface="Calibri"/>
                <a:cs typeface="Calibri"/>
              </a:rPr>
              <a:t>was </a:t>
            </a:r>
            <a:r>
              <a:rPr sz="1800" spc="-10" dirty="0">
                <a:latin typeface="Calibri"/>
                <a:cs typeface="Calibri"/>
              </a:rPr>
              <a:t>put </a:t>
            </a:r>
            <a:r>
              <a:rPr sz="1800" spc="-5" dirty="0">
                <a:latin typeface="Calibri"/>
                <a:cs typeface="Calibri"/>
              </a:rPr>
              <a:t>separately </a:t>
            </a:r>
            <a:r>
              <a:rPr sz="1800" dirty="0">
                <a:latin typeface="Calibri"/>
                <a:cs typeface="Calibri"/>
              </a:rPr>
              <a:t>into a </a:t>
            </a:r>
            <a:r>
              <a:rPr sz="1800" spc="-5" dirty="0">
                <a:latin typeface="Calibri"/>
                <a:cs typeface="Calibri"/>
              </a:rPr>
              <a:t>cage with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single  (new) male, and </a:t>
            </a:r>
            <a:r>
              <a:rPr sz="1800" spc="-10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waiting </a:t>
            </a:r>
            <a:r>
              <a:rPr sz="1800" spc="-5" dirty="0">
                <a:latin typeface="Calibri"/>
                <a:cs typeface="Calibri"/>
              </a:rPr>
              <a:t>time to mating </a:t>
            </a:r>
            <a:r>
              <a:rPr sz="1800" dirty="0">
                <a:latin typeface="Calibri"/>
                <a:cs typeface="Calibri"/>
              </a:rPr>
              <a:t>was </a:t>
            </a:r>
            <a:r>
              <a:rPr sz="1800" spc="-5" dirty="0">
                <a:latin typeface="Calibri"/>
                <a:cs typeface="Calibri"/>
              </a:rPr>
              <a:t>recorded. 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data are clearly </a:t>
            </a:r>
            <a:r>
              <a:rPr sz="1800" dirty="0">
                <a:latin typeface="Calibri"/>
                <a:cs typeface="Calibri"/>
              </a:rPr>
              <a:t>not </a:t>
            </a:r>
            <a:r>
              <a:rPr sz="1800" spc="-5" dirty="0">
                <a:latin typeface="Calibri"/>
                <a:cs typeface="Calibri"/>
              </a:rPr>
              <a:t>normally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distribution.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8738" y="4666601"/>
            <a:ext cx="3334385" cy="22282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>
            <a:spLocks noChangeAspect="1"/>
          </p:cNvSpPr>
          <p:nvPr/>
        </p:nvSpPr>
        <p:spPr>
          <a:xfrm>
            <a:off x="6607386" y="2362200"/>
            <a:ext cx="3646595" cy="45326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3333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Permutation </a:t>
            </a:r>
            <a:r>
              <a:rPr spc="-5" dirty="0"/>
              <a:t>test</a:t>
            </a:r>
            <a:r>
              <a:rPr spc="-80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7126" y="1309476"/>
            <a:ext cx="1447800" cy="3520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data: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u="sng" spc="-2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324600" y="1148715"/>
            <a:ext cx="4036695" cy="5017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163B64-AB60-4A56-8E82-24A68D543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15" y="5334000"/>
            <a:ext cx="5315223" cy="14351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EA52FE-91AE-4623-A779-6D14B97C9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2501" y="1716394"/>
            <a:ext cx="4318222" cy="35244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3858895" cy="448841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/>
              <a:t>Permutation </a:t>
            </a:r>
            <a:r>
              <a:rPr spc="-5" dirty="0"/>
              <a:t>test</a:t>
            </a:r>
            <a:r>
              <a:rPr spc="-35" dirty="0"/>
              <a:t> </a:t>
            </a:r>
            <a:r>
              <a:rPr spc="-5" dirty="0"/>
              <a:t>example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268E11-3A48-4E13-8350-2FBD05BD2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380" y="1405572"/>
            <a:ext cx="4876856" cy="4042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D53CBA-97CF-427A-A862-2E68DB1F26C7}"/>
              </a:ext>
            </a:extLst>
          </p:cNvPr>
          <p:cNvSpPr txBox="1"/>
          <p:nvPr/>
        </p:nvSpPr>
        <p:spPr>
          <a:xfrm>
            <a:off x="1219200" y="3011268"/>
            <a:ext cx="37657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0" spc="-5" dirty="0">
                <a:latin typeface="Calibri"/>
                <a:cs typeface="Calibri"/>
              </a:rPr>
              <a:t>Outcome </a:t>
            </a:r>
            <a:r>
              <a:rPr lang="en-GB" sz="2400" b="0" spc="5" dirty="0">
                <a:latin typeface="Calibri"/>
                <a:cs typeface="Calibri"/>
              </a:rPr>
              <a:t>of </a:t>
            </a:r>
            <a:r>
              <a:rPr lang="en-GB" sz="2400" b="0" dirty="0">
                <a:latin typeface="Calibri"/>
                <a:cs typeface="Calibri"/>
              </a:rPr>
              <a:t>a </a:t>
            </a:r>
            <a:r>
              <a:rPr lang="en-GB" sz="2400" b="0" spc="-5" dirty="0">
                <a:latin typeface="Calibri"/>
                <a:cs typeface="Calibri"/>
              </a:rPr>
              <a:t>single</a:t>
            </a:r>
            <a:r>
              <a:rPr lang="en-GB" sz="2400" b="0" spc="-65" dirty="0">
                <a:latin typeface="Calibri"/>
                <a:cs typeface="Calibri"/>
              </a:rPr>
              <a:t> </a:t>
            </a:r>
            <a:r>
              <a:rPr lang="en-GB" sz="2400" b="0" spc="-5" dirty="0">
                <a:latin typeface="Calibri"/>
                <a:cs typeface="Calibri"/>
              </a:rPr>
              <a:t>permutation:</a:t>
            </a:r>
            <a:endParaRPr lang="en-GB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84E796-6FDE-4822-8D2A-2D215B54C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183" y="6082437"/>
            <a:ext cx="5518434" cy="5143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5475</TotalTime>
  <Words>2776</Words>
  <Application>Microsoft Office PowerPoint</Application>
  <PresentationFormat>Custom</PresentationFormat>
  <Paragraphs>246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Cambria Math</vt:lpstr>
      <vt:lpstr>Courier New</vt:lpstr>
      <vt:lpstr>Symbol</vt:lpstr>
      <vt:lpstr>Times New Roman</vt:lpstr>
      <vt:lpstr>Office Theme</vt:lpstr>
      <vt:lpstr>C7041 Experimental Design and Analysis</vt:lpstr>
      <vt:lpstr>2.10: Bootstrap</vt:lpstr>
      <vt:lpstr>PowerPoint Presentation</vt:lpstr>
      <vt:lpstr>Estimation and hypothesis testing  In conventional data analysis we carry out two types of statistical inference. Each is  founded on a different sampling distribution.</vt:lpstr>
      <vt:lpstr>Estimation and hypothesis testing</vt:lpstr>
      <vt:lpstr>Permutation test</vt:lpstr>
      <vt:lpstr>Permutation test example</vt:lpstr>
      <vt:lpstr>Permutation test example</vt:lpstr>
      <vt:lpstr>Permutation test example</vt:lpstr>
      <vt:lpstr>Permutation test example Results of 10,000 permutations: The null distribution of 𝑌%" − 𝑌%#</vt:lpstr>
      <vt:lpstr>Permutation test assumptions</vt:lpstr>
      <vt:lpstr>Why permutation tests (or rank tests) are not enough on their own:</vt:lpstr>
      <vt:lpstr>Why to love the bootstrap:</vt:lpstr>
      <vt:lpstr>To understand the bootstrap, let’s review how estimation works</vt:lpstr>
      <vt:lpstr>Example: Estimate a mean</vt:lpstr>
      <vt:lpstr>The sampling distribution</vt:lpstr>
      <vt:lpstr>Standard error</vt:lpstr>
      <vt:lpstr>Standard error</vt:lpstr>
      <vt:lpstr>Standard error of the sample mean has a remarkable property</vt:lpstr>
      <vt:lpstr>Standard error of the sample mean has a remarkable property</vt:lpstr>
      <vt:lpstr>The real sampling distribution</vt:lpstr>
      <vt:lpstr>The bootstrap sampling distribution is the next best thing</vt:lpstr>
      <vt:lpstr>The bootstrap algorithm</vt:lpstr>
      <vt:lpstr>Bootstrap example: sample mean</vt:lpstr>
      <vt:lpstr>Bootstrap example: sample mean</vt:lpstr>
      <vt:lpstr>Bootstrap example: sample mean</vt:lpstr>
      <vt:lpstr>Bootstrap example: sample mean</vt:lpstr>
      <vt:lpstr>Bootstrap example: sample mean</vt:lpstr>
      <vt:lpstr>The bootstrap can also be used to calculate a confidence interval</vt:lpstr>
      <vt:lpstr>Bootstrap confidence intervals</vt:lpstr>
      <vt:lpstr>Difference between two (or more) groups  Procedure is similar, but now we resample both groups</vt:lpstr>
      <vt:lpstr>Bootstrap example: odds ratio to compare proportions</vt:lpstr>
      <vt:lpstr>Bootstrap example: odds ratio to compare proportions</vt:lpstr>
      <vt:lpstr>Bootstrap example: odds ratio to compare proportions</vt:lpstr>
      <vt:lpstr>Bootstrap example: odds ratio to compare proportions</vt:lpstr>
      <vt:lpstr>Bootstrap example: odds ratio to compare proportions</vt:lpstr>
      <vt:lpstr>Bootstrap example: odds ratio to compare proportions</vt:lpstr>
      <vt:lpstr>Summary</vt:lpstr>
      <vt:lpstr>Suggested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- 10.Bootstrap8x12.docx</dc:title>
  <cp:lastModifiedBy>Ed Harris</cp:lastModifiedBy>
  <cp:revision>9</cp:revision>
  <dcterms:created xsi:type="dcterms:W3CDTF">2020-09-20T21:12:00Z</dcterms:created>
  <dcterms:modified xsi:type="dcterms:W3CDTF">2020-11-01T16:17:02Z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2019-11-01T00:00:00Z</vt:filetime>
  </property>
  <property fmtid="{D5CDD505-2E9C-101B-9397-08002B2CF9AE}" pid="3" name="Creator">
    <vt:lpwstr>Word</vt:lpwstr>
  </property>
  <property fmtid="{D5CDD505-2E9C-101B-9397-08002B2CF9AE}" pid="4" name="LastSaved">
    <vt:filetime>2020-09-20T00:00:00Z</vt:filetime>
  </property>
</Properties>
</file>