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5" r:id="rId2"/>
    <p:sldId id="29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3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703579"/>
            <a:ext cx="9535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531095" y="6156959"/>
            <a:ext cx="780415" cy="0"/>
          </a:xfrm>
          <a:custGeom>
            <a:avLst/>
            <a:gdLst/>
            <a:ahLst/>
            <a:cxnLst/>
            <a:rect l="l" t="t" r="r" b="b"/>
            <a:pathLst>
              <a:path w="780415">
                <a:moveTo>
                  <a:pt x="0" y="0"/>
                </a:moveTo>
                <a:lnTo>
                  <a:pt x="780287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308546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592" y="1297939"/>
            <a:ext cx="9103614" cy="4449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36/bmj.b2535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i.org/10.1111/2041-210X.12472" TargetMode="External"/><Relationship Id="rId4" Type="http://schemas.openxmlformats.org/officeDocument/2006/relationships/hyperlink" Target="https://doi.org/10.1038/s41559-018-0579-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0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 </a:t>
            </a:r>
            <a:r>
              <a:rPr spc="-10" dirty="0"/>
              <a:t>of</a:t>
            </a:r>
            <a:r>
              <a:rPr spc="-5" dirty="0"/>
              <a:t> vote-counting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34593" y="1600200"/>
            <a:ext cx="9103614" cy="4449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65125" marR="227329" indent="-342900">
              <a:lnSpc>
                <a:spcPct val="10180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250825" algn="l"/>
              </a:tabLst>
            </a:pPr>
            <a:r>
              <a:rPr dirty="0"/>
              <a:t>The </a:t>
            </a:r>
            <a:r>
              <a:rPr spc="-5" dirty="0"/>
              <a:t>Antiplatelet Trialists’ Collaboration (1994) conducted </a:t>
            </a:r>
            <a:r>
              <a:rPr dirty="0"/>
              <a:t>a </a:t>
            </a:r>
            <a:r>
              <a:rPr spc="-5" dirty="0"/>
              <a:t>meta-analysis </a:t>
            </a:r>
            <a:r>
              <a:rPr spc="5" dirty="0"/>
              <a:t>of  </a:t>
            </a:r>
            <a:r>
              <a:rPr spc="-5" dirty="0"/>
              <a:t>142 randomized experiments testing whether </a:t>
            </a:r>
            <a:r>
              <a:rPr dirty="0"/>
              <a:t>taking </a:t>
            </a:r>
            <a:r>
              <a:rPr spc="-5" dirty="0"/>
              <a:t>aspirin </a:t>
            </a:r>
            <a:r>
              <a:rPr spc="5" dirty="0"/>
              <a:t>or </a:t>
            </a:r>
            <a:r>
              <a:rPr dirty="0"/>
              <a:t>other  antiplatelet medication </a:t>
            </a:r>
            <a:r>
              <a:rPr spc="-5" dirty="0"/>
              <a:t>following </a:t>
            </a:r>
            <a:r>
              <a:rPr dirty="0"/>
              <a:t>a stroke </a:t>
            </a:r>
            <a:r>
              <a:rPr spc="5" dirty="0"/>
              <a:t>or </a:t>
            </a:r>
            <a:r>
              <a:rPr spc="-5" dirty="0"/>
              <a:t>myocardial infarction (“heart  </a:t>
            </a:r>
            <a:r>
              <a:rPr dirty="0"/>
              <a:t>attack”) reduced the </a:t>
            </a:r>
            <a:r>
              <a:rPr spc="-10" dirty="0"/>
              <a:t>risk </a:t>
            </a:r>
            <a:r>
              <a:rPr spc="5" dirty="0"/>
              <a:t>of </a:t>
            </a:r>
            <a:r>
              <a:rPr spc="-5" dirty="0"/>
              <a:t>future stroke. </a:t>
            </a:r>
            <a:r>
              <a:rPr dirty="0"/>
              <a:t>Total </a:t>
            </a:r>
            <a:r>
              <a:rPr i="1" spc="5" dirty="0">
                <a:latin typeface="Calibri"/>
                <a:cs typeface="Calibri"/>
              </a:rPr>
              <a:t>N </a:t>
            </a:r>
            <a:r>
              <a:rPr dirty="0"/>
              <a:t>&gt;</a:t>
            </a:r>
            <a:r>
              <a:rPr spc="-90" dirty="0"/>
              <a:t> </a:t>
            </a:r>
            <a:r>
              <a:rPr spc="-5" dirty="0"/>
              <a:t>70,000.</a:t>
            </a:r>
          </a:p>
          <a:p>
            <a:pPr marL="365125" marR="5080" indent="-342900">
              <a:lnSpc>
                <a:spcPct val="101499"/>
              </a:lnSpc>
              <a:spcBef>
                <a:spcPts val="1325"/>
              </a:spcBef>
              <a:buFont typeface="Arial" panose="020B0604020202020204" pitchFamily="34" charset="0"/>
              <a:buChar char="•"/>
              <a:tabLst>
                <a:tab pos="250825" algn="l"/>
              </a:tabLst>
            </a:pPr>
            <a:r>
              <a:rPr dirty="0"/>
              <a:t>The </a:t>
            </a:r>
            <a:r>
              <a:rPr spc="-5" dirty="0"/>
              <a:t>vote: 19 </a:t>
            </a:r>
            <a:r>
              <a:rPr spc="5" dirty="0"/>
              <a:t>of </a:t>
            </a:r>
            <a:r>
              <a:rPr spc="-10" dirty="0"/>
              <a:t>142 </a:t>
            </a:r>
            <a:r>
              <a:rPr spc="-5" dirty="0"/>
              <a:t>studies </a:t>
            </a:r>
            <a:r>
              <a:rPr dirty="0"/>
              <a:t>showed a </a:t>
            </a:r>
            <a:r>
              <a:rPr spc="-5" dirty="0"/>
              <a:t>statistically significantly better result for  patients </a:t>
            </a:r>
            <a:r>
              <a:rPr spc="5" dirty="0"/>
              <a:t>on </a:t>
            </a:r>
            <a:r>
              <a:rPr spc="-5" dirty="0"/>
              <a:t>antiplatelet therapy </a:t>
            </a:r>
            <a:r>
              <a:rPr dirty="0"/>
              <a:t>than </a:t>
            </a:r>
            <a:r>
              <a:rPr spc="-5" dirty="0"/>
              <a:t>for </a:t>
            </a:r>
            <a:r>
              <a:rPr spc="-10" dirty="0"/>
              <a:t>the </a:t>
            </a:r>
            <a:r>
              <a:rPr spc="-5" dirty="0"/>
              <a:t>control patients. Two </a:t>
            </a:r>
            <a:r>
              <a:rPr spc="5" dirty="0"/>
              <a:t>of </a:t>
            </a:r>
            <a:r>
              <a:rPr dirty="0"/>
              <a:t>the </a:t>
            </a:r>
            <a:r>
              <a:rPr spc="-5" dirty="0"/>
              <a:t>142  </a:t>
            </a:r>
            <a:r>
              <a:rPr dirty="0"/>
              <a:t>studies showed a </a:t>
            </a:r>
            <a:r>
              <a:rPr spc="-5" dirty="0"/>
              <a:t>significantly </a:t>
            </a:r>
            <a:r>
              <a:rPr dirty="0"/>
              <a:t>worse </a:t>
            </a:r>
            <a:r>
              <a:rPr spc="-5" dirty="0"/>
              <a:t>rate </a:t>
            </a:r>
            <a:r>
              <a:rPr spc="5" dirty="0"/>
              <a:t>of </a:t>
            </a:r>
            <a:r>
              <a:rPr dirty="0"/>
              <a:t>vascular events with </a:t>
            </a:r>
            <a:r>
              <a:rPr spc="-5" dirty="0"/>
              <a:t>aspirin  </a:t>
            </a:r>
            <a:r>
              <a:rPr dirty="0"/>
              <a:t>treatment.</a:t>
            </a:r>
          </a:p>
          <a:p>
            <a:pPr marL="365125" marR="373380" indent="-342900">
              <a:lnSpc>
                <a:spcPct val="101800"/>
              </a:lnSpc>
              <a:spcBef>
                <a:spcPts val="1325"/>
              </a:spcBef>
              <a:buFont typeface="Arial" panose="020B0604020202020204" pitchFamily="34" charset="0"/>
              <a:buChar char="•"/>
              <a:tabLst>
                <a:tab pos="250825" algn="l"/>
              </a:tabLst>
            </a:pPr>
            <a:r>
              <a:rPr spc="5" dirty="0"/>
              <a:t>Yet </a:t>
            </a:r>
            <a:r>
              <a:rPr dirty="0"/>
              <a:t>14.7% </a:t>
            </a:r>
            <a:r>
              <a:rPr spc="-5" dirty="0"/>
              <a:t>(5400/36,711) </a:t>
            </a:r>
            <a:r>
              <a:rPr spc="5" dirty="0"/>
              <a:t>of </a:t>
            </a:r>
            <a:r>
              <a:rPr dirty="0"/>
              <a:t>patients in the control </a:t>
            </a:r>
            <a:r>
              <a:rPr spc="-10" dirty="0"/>
              <a:t>groups </a:t>
            </a:r>
            <a:r>
              <a:rPr spc="-5" dirty="0"/>
              <a:t>had subsequent  </a:t>
            </a:r>
            <a:r>
              <a:rPr dirty="0"/>
              <a:t>vascular events, </a:t>
            </a:r>
            <a:r>
              <a:rPr spc="-5" dirty="0"/>
              <a:t>compared </a:t>
            </a:r>
            <a:r>
              <a:rPr dirty="0"/>
              <a:t>with </a:t>
            </a:r>
            <a:r>
              <a:rPr spc="-5" dirty="0"/>
              <a:t>11.4% (4183/36,536) </a:t>
            </a:r>
            <a:r>
              <a:rPr spc="-15" dirty="0"/>
              <a:t>in </a:t>
            </a:r>
            <a:r>
              <a:rPr dirty="0"/>
              <a:t>the </a:t>
            </a:r>
            <a:r>
              <a:rPr spc="-5" dirty="0"/>
              <a:t>treated group.  </a:t>
            </a:r>
            <a:r>
              <a:rPr dirty="0"/>
              <a:t>Small </a:t>
            </a:r>
            <a:r>
              <a:rPr spc="-5" dirty="0"/>
              <a:t>effect but real, according </a:t>
            </a:r>
            <a:r>
              <a:rPr dirty="0"/>
              <a:t>to meta-analysis </a:t>
            </a:r>
            <a:r>
              <a:rPr spc="-5" dirty="0"/>
              <a:t>methods. This </a:t>
            </a:r>
            <a:r>
              <a:rPr dirty="0"/>
              <a:t>conclusion  </a:t>
            </a:r>
            <a:r>
              <a:rPr spc="5" dirty="0"/>
              <a:t>saved </a:t>
            </a:r>
            <a:r>
              <a:rPr spc="-5" dirty="0"/>
              <a:t>many</a:t>
            </a:r>
            <a:r>
              <a:rPr spc="-30" dirty="0"/>
              <a:t> </a:t>
            </a:r>
            <a:r>
              <a:rPr spc="-5" dirty="0"/>
              <a:t>lives.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8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Meta-analysis, </a:t>
            </a:r>
            <a:r>
              <a:rPr dirty="0"/>
              <a:t>the </a:t>
            </a:r>
            <a:r>
              <a:rPr spc="-5" dirty="0"/>
              <a:t>“analysis </a:t>
            </a:r>
            <a:r>
              <a:rPr dirty="0"/>
              <a:t>of</a:t>
            </a:r>
            <a:r>
              <a:rPr spc="-5" dirty="0"/>
              <a:t> analyses”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99692"/>
            <a:ext cx="9533890" cy="37731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8671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Meta-analysis </a:t>
            </a:r>
            <a:r>
              <a:rPr sz="2200" spc="-10" dirty="0">
                <a:latin typeface="Calibri"/>
                <a:cs typeface="Calibri"/>
              </a:rPr>
              <a:t>refers to the </a:t>
            </a:r>
            <a:r>
              <a:rPr sz="2200" spc="-5" dirty="0">
                <a:latin typeface="Calibri"/>
                <a:cs typeface="Calibri"/>
              </a:rPr>
              <a:t>statistical synthesis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results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series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studies  </a:t>
            </a:r>
            <a:r>
              <a:rPr sz="2200" dirty="0">
                <a:latin typeface="Calibri"/>
                <a:cs typeface="Calibri"/>
              </a:rPr>
              <a:t>(Borenstein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dirty="0">
                <a:latin typeface="Calibri"/>
                <a:cs typeface="Calibri"/>
              </a:rPr>
              <a:t>al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2009).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62865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The method </a:t>
            </a:r>
            <a:r>
              <a:rPr sz="2200" spc="-5" dirty="0">
                <a:latin typeface="Calibri"/>
                <a:cs typeface="Calibri"/>
              </a:rPr>
              <a:t>involves compiling all </a:t>
            </a:r>
            <a:r>
              <a:rPr sz="2200" dirty="0">
                <a:latin typeface="Calibri"/>
                <a:cs typeface="Calibri"/>
              </a:rPr>
              <a:t>known </a:t>
            </a:r>
            <a:r>
              <a:rPr sz="2200" spc="-5" dirty="0">
                <a:latin typeface="Calibri"/>
                <a:cs typeface="Calibri"/>
              </a:rPr>
              <a:t>scientific studies estimating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-10" dirty="0">
                <a:latin typeface="Calibri"/>
                <a:cs typeface="Calibri"/>
              </a:rPr>
              <a:t>and  </a:t>
            </a:r>
            <a:r>
              <a:rPr sz="2200" spc="-5" dirty="0">
                <a:latin typeface="Calibri"/>
                <a:cs typeface="Calibri"/>
              </a:rPr>
              <a:t>quantitatively combining them </a:t>
            </a:r>
            <a:r>
              <a:rPr sz="2200" dirty="0">
                <a:latin typeface="Calibri"/>
                <a:cs typeface="Calibri"/>
              </a:rPr>
              <a:t>to give an overall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72263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Meta-analysis allows us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generalize. </a:t>
            </a:r>
            <a:r>
              <a:rPr sz="2200" spc="-5" dirty="0">
                <a:latin typeface="Calibri"/>
                <a:cs typeface="Calibri"/>
              </a:rPr>
              <a:t>It lets us determine how </a:t>
            </a:r>
            <a:r>
              <a:rPr sz="2200" dirty="0">
                <a:latin typeface="Calibri"/>
                <a:cs typeface="Calibri"/>
              </a:rPr>
              <a:t>frequent, </a:t>
            </a:r>
            <a:r>
              <a:rPr sz="2200" spc="-5" dirty="0">
                <a:latin typeface="Calibri"/>
                <a:cs typeface="Calibri"/>
              </a:rPr>
              <a:t>how  important, and how consistent effects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across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variety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systems.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Meta-analysis gets </a:t>
            </a:r>
            <a:r>
              <a:rPr sz="2200" spc="-10" dirty="0">
                <a:latin typeface="Calibri"/>
                <a:cs typeface="Calibri"/>
              </a:rPr>
              <a:t>past the </a:t>
            </a:r>
            <a:r>
              <a:rPr sz="2200" dirty="0">
                <a:latin typeface="Calibri"/>
                <a:cs typeface="Calibri"/>
              </a:rPr>
              <a:t>occasional </a:t>
            </a:r>
            <a:r>
              <a:rPr sz="2200" spc="-5" dirty="0">
                <a:latin typeface="Calibri"/>
                <a:cs typeface="Calibri"/>
              </a:rPr>
              <a:t>sensational </a:t>
            </a:r>
            <a:r>
              <a:rPr sz="2200" spc="-10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(the one you read </a:t>
            </a:r>
            <a:r>
              <a:rPr sz="2200" spc="-5" dirty="0">
                <a:latin typeface="Calibri"/>
                <a:cs typeface="Calibri"/>
              </a:rPr>
              <a:t>about </a:t>
            </a:r>
            <a:r>
              <a:rPr sz="2200" dirty="0">
                <a:latin typeface="Calibri"/>
                <a:cs typeface="Calibri"/>
              </a:rPr>
              <a:t>in  the </a:t>
            </a:r>
            <a:r>
              <a:rPr sz="2200" spc="-5" dirty="0">
                <a:latin typeface="Calibri"/>
                <a:cs typeface="Calibri"/>
              </a:rPr>
              <a:t>newspaper) </a:t>
            </a:r>
            <a:r>
              <a:rPr sz="2200" dirty="0">
                <a:latin typeface="Calibri"/>
                <a:cs typeface="Calibri"/>
              </a:rPr>
              <a:t>to an objective </a:t>
            </a:r>
            <a:r>
              <a:rPr sz="2200" spc="-5" dirty="0">
                <a:latin typeface="Calibri"/>
                <a:cs typeface="Calibri"/>
              </a:rPr>
              <a:t>assessment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evidence.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518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Meta-analysis, </a:t>
            </a:r>
            <a:r>
              <a:rPr sz="2400" b="1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“analysis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" dirty="0">
                <a:latin typeface="Calibri"/>
                <a:cs typeface="Calibri"/>
              </a:rPr>
              <a:t> analyses”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8905240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  <a:tabLst>
                <a:tab pos="1289685" algn="l"/>
              </a:tabLst>
            </a:pPr>
            <a:r>
              <a:rPr sz="2200" dirty="0">
                <a:latin typeface="Calibri"/>
                <a:cs typeface="Calibri"/>
              </a:rPr>
              <a:t>Came </a:t>
            </a:r>
            <a:r>
              <a:rPr sz="2200" spc="-5" dirty="0">
                <a:latin typeface="Calibri"/>
                <a:cs typeface="Calibri"/>
              </a:rPr>
              <a:t>from medical research, </a:t>
            </a:r>
            <a:r>
              <a:rPr sz="2200" dirty="0">
                <a:latin typeface="Calibri"/>
                <a:cs typeface="Calibri"/>
              </a:rPr>
              <a:t>in which </a:t>
            </a:r>
            <a:r>
              <a:rPr sz="2200" spc="-5" dirty="0">
                <a:latin typeface="Calibri"/>
                <a:cs typeface="Calibri"/>
              </a:rPr>
              <a:t>all studies </a:t>
            </a:r>
            <a:r>
              <a:rPr sz="2200" spc="-10" dirty="0">
                <a:latin typeface="Calibri"/>
                <a:cs typeface="Calibri"/>
              </a:rPr>
              <a:t>are all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species  </a:t>
            </a:r>
            <a:r>
              <a:rPr sz="2200" dirty="0">
                <a:latin typeface="Calibri"/>
                <a:cs typeface="Calibri"/>
              </a:rPr>
              <a:t>(humans).	</a:t>
            </a:r>
            <a:r>
              <a:rPr sz="2200" spc="-10" dirty="0">
                <a:latin typeface="Calibri"/>
                <a:cs typeface="Calibri"/>
              </a:rPr>
              <a:t>Here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“forest </a:t>
            </a:r>
            <a:r>
              <a:rPr sz="2200" spc="-5" dirty="0">
                <a:latin typeface="Calibri"/>
                <a:cs typeface="Calibri"/>
              </a:rPr>
              <a:t>plot”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Antiplatelet </a:t>
            </a:r>
            <a:r>
              <a:rPr sz="2200" dirty="0">
                <a:latin typeface="Calibri"/>
                <a:cs typeface="Calibri"/>
              </a:rPr>
              <a:t>Trialists’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Collaboration.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>
            <a:spLocks noChangeAspect="1"/>
          </p:cNvSpPr>
          <p:nvPr/>
        </p:nvSpPr>
        <p:spPr>
          <a:xfrm>
            <a:off x="2057400" y="2209800"/>
            <a:ext cx="6648173" cy="4778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18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Meta-analysis, </a:t>
            </a:r>
            <a:r>
              <a:rPr dirty="0"/>
              <a:t>the </a:t>
            </a:r>
            <a:r>
              <a:rPr spc="-5" dirty="0"/>
              <a:t>“analysis </a:t>
            </a:r>
            <a:r>
              <a:rPr dirty="0"/>
              <a:t>of</a:t>
            </a:r>
            <a:r>
              <a:rPr spc="-5" dirty="0"/>
              <a:t> analyses”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2241603"/>
            <a:ext cx="9423400" cy="13862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25209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Ecologists </a:t>
            </a:r>
            <a:r>
              <a:rPr sz="2200" spc="-5" dirty="0">
                <a:latin typeface="Calibri"/>
                <a:cs typeface="Calibri"/>
              </a:rPr>
              <a:t>and evolutionary biologists attempt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generalize across </a:t>
            </a:r>
            <a:r>
              <a:rPr sz="2200" dirty="0">
                <a:latin typeface="Calibri"/>
                <a:cs typeface="Calibri"/>
              </a:rPr>
              <a:t>a much wider  </a:t>
            </a:r>
            <a:r>
              <a:rPr sz="2200" spc="-5" dirty="0">
                <a:latin typeface="Calibri"/>
                <a:cs typeface="Calibri"/>
              </a:rPr>
              <a:t>range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species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systems.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more </a:t>
            </a:r>
            <a:r>
              <a:rPr sz="2200" spc="-5" dirty="0">
                <a:latin typeface="Calibri"/>
                <a:cs typeface="Calibri"/>
              </a:rPr>
              <a:t>challenging </a:t>
            </a:r>
            <a:r>
              <a:rPr sz="2200" dirty="0">
                <a:latin typeface="Calibri"/>
                <a:cs typeface="Calibri"/>
              </a:rPr>
              <a:t>than studies </a:t>
            </a:r>
            <a:r>
              <a:rPr sz="2200" spc="-5" dirty="0">
                <a:latin typeface="Calibri"/>
                <a:cs typeface="Calibri"/>
              </a:rPr>
              <a:t>carried </a:t>
            </a:r>
            <a:r>
              <a:rPr sz="2200" dirty="0">
                <a:latin typeface="Calibri"/>
                <a:cs typeface="Calibri"/>
              </a:rPr>
              <a:t>out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 species </a:t>
            </a:r>
            <a:r>
              <a:rPr sz="2200" spc="-10" dirty="0">
                <a:latin typeface="Calibri"/>
                <a:cs typeface="Calibri"/>
              </a:rPr>
              <a:t>(e.g.,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humans).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538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1: </a:t>
            </a:r>
            <a:r>
              <a:rPr spc="-5" dirty="0"/>
              <a:t>Meta-analysis </a:t>
            </a:r>
            <a:r>
              <a:rPr dirty="0"/>
              <a:t>of the </a:t>
            </a:r>
            <a:r>
              <a:rPr spc="-5" dirty="0"/>
              <a:t>Transylvania</a:t>
            </a:r>
            <a:r>
              <a:rPr spc="-25" dirty="0"/>
              <a:t> </a:t>
            </a:r>
            <a:r>
              <a:rPr spc="-10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828800"/>
            <a:ext cx="9264015" cy="45367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443230" indent="-342900">
              <a:lnSpc>
                <a:spcPct val="10180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Many </a:t>
            </a:r>
            <a:r>
              <a:rPr sz="2200" spc="-10" dirty="0">
                <a:latin typeface="Calibri"/>
                <a:cs typeface="Calibri"/>
              </a:rPr>
              <a:t>people </a:t>
            </a:r>
            <a:r>
              <a:rPr sz="2200" spc="-5" dirty="0">
                <a:latin typeface="Calibri"/>
                <a:cs typeface="Calibri"/>
              </a:rPr>
              <a:t>believe that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full </a:t>
            </a:r>
            <a:r>
              <a:rPr sz="2200" spc="5" dirty="0">
                <a:latin typeface="Calibri"/>
                <a:cs typeface="Calibri"/>
              </a:rPr>
              <a:t>moon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affect </a:t>
            </a:r>
            <a:r>
              <a:rPr sz="2200" spc="-10" dirty="0">
                <a:latin typeface="Calibri"/>
                <a:cs typeface="Calibri"/>
              </a:rPr>
              <a:t>human </a:t>
            </a:r>
            <a:r>
              <a:rPr sz="2200" spc="-5" dirty="0">
                <a:latin typeface="Calibri"/>
                <a:cs typeface="Calibri"/>
              </a:rPr>
              <a:t>behavior. </a:t>
            </a:r>
            <a:r>
              <a:rPr sz="2200" dirty="0">
                <a:latin typeface="Calibri"/>
                <a:cs typeface="Calibri"/>
              </a:rPr>
              <a:t>The word  </a:t>
            </a:r>
            <a:r>
              <a:rPr sz="2200" spc="-5" dirty="0">
                <a:latin typeface="Calibri"/>
                <a:cs typeface="Calibri"/>
              </a:rPr>
              <a:t>lunacy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derived from </a:t>
            </a:r>
            <a:r>
              <a:rPr sz="2200" dirty="0">
                <a:latin typeface="Calibri"/>
                <a:cs typeface="Calibri"/>
              </a:rPr>
              <a:t>the Latin </a:t>
            </a:r>
            <a:r>
              <a:rPr sz="2200" spc="-5" dirty="0">
                <a:latin typeface="Calibri"/>
                <a:cs typeface="Calibri"/>
              </a:rPr>
              <a:t>luna,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moon.</a:t>
            </a:r>
          </a:p>
          <a:p>
            <a:pPr marL="355600" marR="204470" indent="-342900">
              <a:lnSpc>
                <a:spcPct val="1018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Legends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strange happenings, </a:t>
            </a:r>
            <a:r>
              <a:rPr sz="2200" dirty="0">
                <a:latin typeface="Calibri"/>
                <a:cs typeface="Calibri"/>
              </a:rPr>
              <a:t>such as </a:t>
            </a:r>
            <a:r>
              <a:rPr sz="2200" spc="-5" dirty="0">
                <a:latin typeface="Calibri"/>
                <a:cs typeface="Calibri"/>
              </a:rPr>
              <a:t>werewolves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vampires,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been  connected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full moons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centuries.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6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5" dirty="0">
                <a:latin typeface="Calibri"/>
                <a:cs typeface="Calibri"/>
              </a:rPr>
              <a:t>Lord </a:t>
            </a:r>
            <a:r>
              <a:rPr sz="2200" spc="-5" dirty="0">
                <a:latin typeface="Calibri"/>
                <a:cs typeface="Calibri"/>
              </a:rPr>
              <a:t>Blackstone,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18th-century English jurist, </a:t>
            </a:r>
            <a:r>
              <a:rPr sz="2200" dirty="0">
                <a:latin typeface="Calibri"/>
                <a:cs typeface="Calibri"/>
              </a:rPr>
              <a:t>was the </a:t>
            </a:r>
            <a:r>
              <a:rPr sz="2200" spc="-5" dirty="0">
                <a:latin typeface="Calibri"/>
                <a:cs typeface="Calibri"/>
              </a:rPr>
              <a:t>first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define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condition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madness </a:t>
            </a:r>
            <a:r>
              <a:rPr sz="2200" dirty="0">
                <a:latin typeface="Calibri"/>
                <a:cs typeface="Calibri"/>
              </a:rPr>
              <a:t>exacerbated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lunar cycle: </a:t>
            </a:r>
            <a:r>
              <a:rPr sz="2200" spc="5" dirty="0">
                <a:latin typeface="Calibri"/>
                <a:cs typeface="Calibri"/>
              </a:rPr>
              <a:t>“</a:t>
            </a:r>
            <a:r>
              <a:rPr sz="2200" i="1" spc="5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lunatic, </a:t>
            </a:r>
            <a:r>
              <a:rPr sz="2200" i="1" spc="-15" dirty="0">
                <a:latin typeface="Calibri"/>
                <a:cs typeface="Calibri"/>
              </a:rPr>
              <a:t>or </a:t>
            </a:r>
            <a:r>
              <a:rPr sz="2200" i="1" spc="-5" dirty="0">
                <a:latin typeface="Calibri"/>
                <a:cs typeface="Calibri"/>
              </a:rPr>
              <a:t>non </a:t>
            </a:r>
            <a:r>
              <a:rPr sz="2200" i="1" dirty="0">
                <a:latin typeface="Calibri"/>
                <a:cs typeface="Calibri"/>
              </a:rPr>
              <a:t>compos  mentis, is </a:t>
            </a:r>
            <a:r>
              <a:rPr sz="2200" i="1" spc="-5" dirty="0">
                <a:latin typeface="Calibri"/>
                <a:cs typeface="Calibri"/>
              </a:rPr>
              <a:t>properly one </a:t>
            </a:r>
            <a:r>
              <a:rPr sz="2200" i="1" dirty="0">
                <a:latin typeface="Calibri"/>
                <a:cs typeface="Calibri"/>
              </a:rPr>
              <a:t>who </a:t>
            </a:r>
            <a:r>
              <a:rPr sz="2200" i="1" spc="-5" dirty="0">
                <a:latin typeface="Calibri"/>
                <a:cs typeface="Calibri"/>
              </a:rPr>
              <a:t>hath lucid intervals, sometimes enjoying his senses  and </a:t>
            </a:r>
            <a:r>
              <a:rPr sz="2200" i="1" dirty="0">
                <a:latin typeface="Calibri"/>
                <a:cs typeface="Calibri"/>
              </a:rPr>
              <a:t>sometimes </a:t>
            </a:r>
            <a:r>
              <a:rPr sz="2200" i="1" spc="-5" dirty="0">
                <a:latin typeface="Calibri"/>
                <a:cs typeface="Calibri"/>
              </a:rPr>
              <a:t>not and </a:t>
            </a:r>
            <a:r>
              <a:rPr sz="2200" i="1" spc="-10" dirty="0">
                <a:latin typeface="Calibri"/>
                <a:cs typeface="Calibri"/>
              </a:rPr>
              <a:t>that </a:t>
            </a:r>
            <a:r>
              <a:rPr sz="2200" i="1" spc="-5" dirty="0">
                <a:latin typeface="Calibri"/>
                <a:cs typeface="Calibri"/>
              </a:rPr>
              <a:t>frequently depending </a:t>
            </a:r>
            <a:r>
              <a:rPr sz="2200" i="1" spc="-10" dirty="0">
                <a:latin typeface="Calibri"/>
                <a:cs typeface="Calibri"/>
              </a:rPr>
              <a:t>upon </a:t>
            </a:r>
            <a:r>
              <a:rPr sz="2200" i="1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changes </a:t>
            </a:r>
            <a:r>
              <a:rPr sz="2200" i="1" dirty="0">
                <a:latin typeface="Calibri"/>
                <a:cs typeface="Calibri"/>
              </a:rPr>
              <a:t>of the  </a:t>
            </a:r>
            <a:r>
              <a:rPr sz="2200" i="1" spc="-5" dirty="0">
                <a:latin typeface="Calibri"/>
                <a:cs typeface="Calibri"/>
              </a:rPr>
              <a:t>moon</a:t>
            </a:r>
            <a:r>
              <a:rPr sz="2200" spc="-5" dirty="0">
                <a:latin typeface="Calibri"/>
                <a:cs typeface="Calibri"/>
              </a:rPr>
              <a:t>.”</a:t>
            </a:r>
            <a:endParaRPr sz="2200" dirty="0">
              <a:latin typeface="Calibri"/>
              <a:cs typeface="Calibri"/>
            </a:endParaRPr>
          </a:p>
          <a:p>
            <a:pPr marL="355600" marR="230504" indent="-342900">
              <a:lnSpc>
                <a:spcPct val="1018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Rotton </a:t>
            </a:r>
            <a:r>
              <a:rPr sz="2200" spc="-5" dirty="0">
                <a:latin typeface="Calibri"/>
                <a:cs typeface="Calibri"/>
              </a:rPr>
              <a:t>and Kelly (1985) showed </a:t>
            </a:r>
            <a:r>
              <a:rPr sz="2200" dirty="0">
                <a:latin typeface="Calibri"/>
                <a:cs typeface="Calibri"/>
              </a:rPr>
              <a:t>that 50%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university students </a:t>
            </a:r>
            <a:r>
              <a:rPr sz="2200" dirty="0">
                <a:latin typeface="Calibri"/>
                <a:cs typeface="Calibri"/>
              </a:rPr>
              <a:t>believed that  people act </a:t>
            </a:r>
            <a:r>
              <a:rPr sz="2200" spc="-10" dirty="0">
                <a:latin typeface="Calibri"/>
                <a:cs typeface="Calibri"/>
              </a:rPr>
              <a:t>strangely </a:t>
            </a:r>
            <a:r>
              <a:rPr sz="2200" spc="-5" dirty="0">
                <a:latin typeface="Calibri"/>
                <a:cs typeface="Calibri"/>
              </a:rPr>
              <a:t>during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full</a:t>
            </a:r>
            <a:r>
              <a:rPr sz="2200" spc="-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moon.</a:t>
            </a:r>
          </a:p>
          <a:p>
            <a:pPr marL="355600" marR="575310" indent="-342900">
              <a:lnSpc>
                <a:spcPct val="101800"/>
              </a:lnSpc>
              <a:spcBef>
                <a:spcPts val="1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Vance </a:t>
            </a:r>
            <a:r>
              <a:rPr sz="2200" spc="-5" dirty="0">
                <a:latin typeface="Calibri"/>
                <a:cs typeface="Calibri"/>
              </a:rPr>
              <a:t>(1995) reported that </a:t>
            </a:r>
            <a:r>
              <a:rPr sz="2200" dirty="0">
                <a:latin typeface="Calibri"/>
                <a:cs typeface="Calibri"/>
              </a:rPr>
              <a:t>as many </a:t>
            </a:r>
            <a:r>
              <a:rPr sz="2200" spc="-1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81% </a:t>
            </a:r>
            <a:r>
              <a:rPr sz="2200" spc="35" dirty="0">
                <a:latin typeface="Calibri"/>
                <a:cs typeface="Calibri"/>
              </a:rPr>
              <a:t>ofmental </a:t>
            </a:r>
            <a:r>
              <a:rPr sz="2200" dirty="0">
                <a:latin typeface="Calibri"/>
                <a:cs typeface="Calibri"/>
              </a:rPr>
              <a:t>health </a:t>
            </a:r>
            <a:r>
              <a:rPr sz="2200" spc="-5" dirty="0">
                <a:latin typeface="Calibri"/>
                <a:cs typeface="Calibri"/>
              </a:rPr>
              <a:t>professionals  believed 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full moon </a:t>
            </a:r>
            <a:r>
              <a:rPr sz="2200" dirty="0">
                <a:latin typeface="Calibri"/>
                <a:cs typeface="Calibri"/>
              </a:rPr>
              <a:t>alters </a:t>
            </a:r>
            <a:r>
              <a:rPr sz="2200" spc="-5" dirty="0">
                <a:latin typeface="Calibri"/>
                <a:cs typeface="Calibri"/>
              </a:rPr>
              <a:t>individual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behaviour</a:t>
            </a:r>
            <a:r>
              <a:rPr sz="16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6538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1: </a:t>
            </a:r>
            <a:r>
              <a:rPr sz="2400" b="1" spc="-5" dirty="0">
                <a:latin typeface="Calibri"/>
                <a:cs typeface="Calibri"/>
              </a:rPr>
              <a:t>Meta-analysis </a:t>
            </a:r>
            <a:r>
              <a:rPr sz="2400" b="1" dirty="0">
                <a:latin typeface="Calibri"/>
                <a:cs typeface="Calibri"/>
              </a:rPr>
              <a:t>of the </a:t>
            </a:r>
            <a:r>
              <a:rPr sz="2400" b="1" spc="-5" dirty="0">
                <a:latin typeface="Calibri"/>
                <a:cs typeface="Calibri"/>
              </a:rPr>
              <a:t>Transylvania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effect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405620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Rotton </a:t>
            </a:r>
            <a:r>
              <a:rPr sz="2200" spc="-5" dirty="0">
                <a:latin typeface="Calibri"/>
                <a:cs typeface="Calibri"/>
              </a:rPr>
              <a:t>and Kelly (1985) carried </a:t>
            </a:r>
            <a:r>
              <a:rPr sz="2200" dirty="0">
                <a:latin typeface="Calibri"/>
                <a:cs typeface="Calibri"/>
              </a:rPr>
              <a:t>out a meta-analysis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5" dirty="0">
                <a:latin typeface="Calibri"/>
                <a:cs typeface="Calibri"/>
              </a:rPr>
              <a:t>correlating homicide  </a:t>
            </a:r>
            <a:r>
              <a:rPr sz="2200" dirty="0">
                <a:latin typeface="Calibri"/>
                <a:cs typeface="Calibri"/>
              </a:rPr>
              <a:t>rates, </a:t>
            </a:r>
            <a:r>
              <a:rPr sz="2200" spc="-5" dirty="0">
                <a:latin typeface="Calibri"/>
                <a:cs typeface="Calibri"/>
              </a:rPr>
              <a:t>psychiatric hospital admissions, suicide rates, crisis </a:t>
            </a:r>
            <a:r>
              <a:rPr sz="2200" dirty="0">
                <a:latin typeface="Calibri"/>
                <a:cs typeface="Calibri"/>
              </a:rPr>
              <a:t>calls, etc. The </a:t>
            </a:r>
            <a:r>
              <a:rPr sz="2200" spc="-5" dirty="0">
                <a:latin typeface="Calibri"/>
                <a:cs typeface="Calibri"/>
              </a:rPr>
              <a:t>average  </a:t>
            </a:r>
            <a:r>
              <a:rPr sz="2200" dirty="0">
                <a:latin typeface="Calibri"/>
                <a:cs typeface="Calibri"/>
              </a:rPr>
              <a:t>effect </a:t>
            </a:r>
            <a:r>
              <a:rPr sz="2200" spc="-5" dirty="0">
                <a:latin typeface="Calibri"/>
                <a:cs typeface="Calibri"/>
              </a:rPr>
              <a:t>size </a:t>
            </a:r>
            <a:r>
              <a:rPr sz="2200" i="1" dirty="0">
                <a:latin typeface="Calibri"/>
                <a:cs typeface="Calibri"/>
              </a:rPr>
              <a:t>r </a:t>
            </a:r>
            <a:r>
              <a:rPr sz="2200" dirty="0">
                <a:latin typeface="Calibri"/>
                <a:cs typeface="Calibri"/>
              </a:rPr>
              <a:t>was </a:t>
            </a:r>
            <a:r>
              <a:rPr sz="2200" spc="-5" dirty="0">
                <a:latin typeface="Calibri"/>
                <a:cs typeface="Calibri"/>
              </a:rPr>
              <a:t>smaller than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0.01.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0630" y="2445386"/>
            <a:ext cx="6893640" cy="4386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691005"/>
            <a:ext cx="9469120" cy="427604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347980" algn="l"/>
              </a:tabLst>
            </a:pPr>
            <a:r>
              <a:rPr sz="2200" spc="-5" dirty="0">
                <a:latin typeface="Calibri"/>
                <a:cs typeface="Calibri"/>
              </a:rPr>
              <a:t>Define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question 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scope.</a:t>
            </a:r>
            <a:endParaRPr sz="2200" dirty="0">
              <a:latin typeface="Calibri"/>
              <a:cs typeface="Calibri"/>
            </a:endParaRPr>
          </a:p>
          <a:p>
            <a:pPr marL="626110" marR="2378075" lvl="1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A narrow </a:t>
            </a:r>
            <a:r>
              <a:rPr sz="2200" spc="-5" dirty="0">
                <a:latin typeface="Calibri"/>
                <a:cs typeface="Calibri"/>
              </a:rPr>
              <a:t>question applied </a:t>
            </a:r>
            <a:r>
              <a:rPr sz="2200" dirty="0">
                <a:latin typeface="Calibri"/>
                <a:cs typeface="Calibri"/>
              </a:rPr>
              <a:t>to a </a:t>
            </a:r>
            <a:r>
              <a:rPr sz="2200" spc="-5" dirty="0">
                <a:latin typeface="Calibri"/>
                <a:cs typeface="Calibri"/>
              </a:rPr>
              <a:t>homogeneous </a:t>
            </a:r>
            <a:r>
              <a:rPr sz="2200" spc="-10" dirty="0">
                <a:latin typeface="Calibri"/>
                <a:cs typeface="Calibri"/>
              </a:rPr>
              <a:t>group?  </a:t>
            </a:r>
            <a:r>
              <a:rPr sz="2200" dirty="0">
                <a:latin typeface="Calibri"/>
                <a:cs typeface="Calibri"/>
              </a:rPr>
              <a:t>“Does </a:t>
            </a:r>
            <a:r>
              <a:rPr sz="2200" spc="-5" dirty="0">
                <a:latin typeface="Calibri"/>
                <a:cs typeface="Calibri"/>
              </a:rPr>
              <a:t>aspirin reduce incidence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myocardial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infarction?”</a:t>
            </a:r>
            <a:endParaRPr sz="2200" dirty="0">
              <a:latin typeface="Calibri"/>
              <a:cs typeface="Calibri"/>
            </a:endParaRPr>
          </a:p>
          <a:p>
            <a:pPr marL="626110" lvl="1" indent="-342900">
              <a:lnSpc>
                <a:spcPct val="100000"/>
              </a:lnSpc>
              <a:spcBef>
                <a:spcPts val="1345"/>
              </a:spcBef>
              <a:buFont typeface="Arial" panose="020B0604020202020204" pitchFamily="34" charset="0"/>
              <a:buChar char="•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Or a </a:t>
            </a:r>
            <a:r>
              <a:rPr sz="2200" spc="-5" dirty="0">
                <a:latin typeface="Calibri"/>
                <a:cs typeface="Calibri"/>
              </a:rPr>
              <a:t>heterogeneous 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studies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variables?</a:t>
            </a:r>
            <a:endParaRPr sz="2200" dirty="0">
              <a:latin typeface="Calibri"/>
              <a:cs typeface="Calibri"/>
            </a:endParaRPr>
          </a:p>
          <a:p>
            <a:pPr marL="551815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“How much </a:t>
            </a:r>
            <a:r>
              <a:rPr sz="2200" spc="-5" dirty="0">
                <a:latin typeface="Calibri"/>
                <a:cs typeface="Calibri"/>
              </a:rPr>
              <a:t>genetic variation exists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populations for behavioral </a:t>
            </a:r>
            <a:r>
              <a:rPr sz="2200" spc="-10" dirty="0">
                <a:latin typeface="Calibri"/>
                <a:cs typeface="Calibri"/>
              </a:rPr>
              <a:t>traits?”</a:t>
            </a:r>
            <a:endParaRPr sz="2200" dirty="0">
              <a:latin typeface="Calibri"/>
              <a:cs typeface="Calibri"/>
            </a:endParaRPr>
          </a:p>
          <a:p>
            <a:pPr marL="626110" marR="1217930" lvl="1" indent="-342900">
              <a:lnSpc>
                <a:spcPct val="101800"/>
              </a:lnSpc>
              <a:spcBef>
                <a:spcPts val="1325"/>
              </a:spcBef>
              <a:buFont typeface="Arial" panose="020B0604020202020204" pitchFamily="34" charset="0"/>
              <a:buChar char="•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Only </a:t>
            </a:r>
            <a:r>
              <a:rPr sz="2200" spc="-5" dirty="0">
                <a:latin typeface="Calibri"/>
                <a:cs typeface="Calibri"/>
              </a:rPr>
              <a:t>experiments </a:t>
            </a:r>
            <a:r>
              <a:rPr sz="2200" dirty="0">
                <a:latin typeface="Calibri"/>
                <a:cs typeface="Calibri"/>
              </a:rPr>
              <a:t>with controls </a:t>
            </a:r>
            <a:r>
              <a:rPr sz="2200" spc="-5" dirty="0">
                <a:latin typeface="Calibri"/>
                <a:cs typeface="Calibri"/>
              </a:rPr>
              <a:t>and randomization? </a:t>
            </a:r>
            <a:r>
              <a:rPr sz="2200" spc="-10" dirty="0">
                <a:latin typeface="Calibri"/>
                <a:cs typeface="Calibri"/>
              </a:rPr>
              <a:t>Only </a:t>
            </a:r>
            <a:r>
              <a:rPr sz="2200" spc="-5" dirty="0">
                <a:latin typeface="Calibri"/>
                <a:cs typeface="Calibri"/>
              </a:rPr>
              <a:t>replicated  experiments? </a:t>
            </a:r>
            <a:r>
              <a:rPr sz="2200" dirty="0">
                <a:latin typeface="Calibri"/>
                <a:cs typeface="Calibri"/>
              </a:rPr>
              <a:t>Only experiments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blinding?</a:t>
            </a:r>
            <a:endParaRPr sz="2200" dirty="0">
              <a:latin typeface="Calibri"/>
              <a:cs typeface="Calibri"/>
            </a:endParaRPr>
          </a:p>
          <a:p>
            <a:pPr marL="626110" marR="5080" lvl="1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551815" algn="l"/>
                <a:tab pos="552450" algn="l"/>
              </a:tabLst>
            </a:pPr>
            <a:r>
              <a:rPr sz="2200" spc="-5" dirty="0">
                <a:latin typeface="Calibri"/>
                <a:cs typeface="Calibri"/>
              </a:rPr>
              <a:t>It may be </a:t>
            </a:r>
            <a:r>
              <a:rPr sz="2200" dirty="0">
                <a:latin typeface="Calibri"/>
                <a:cs typeface="Calibri"/>
              </a:rPr>
              <a:t>best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adopt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reasonably wide scope and investigate later whether  differences between methods </a:t>
            </a:r>
            <a:r>
              <a:rPr sz="2200" dirty="0">
                <a:latin typeface="Calibri"/>
                <a:cs typeface="Calibri"/>
              </a:rPr>
              <a:t>lead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spc="-10" dirty="0">
                <a:latin typeface="Calibri"/>
                <a:cs typeface="Calibri"/>
              </a:rPr>
              <a:t>effects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overall.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27175"/>
            <a:ext cx="9037320" cy="438404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1465"/>
              </a:spcBef>
              <a:buAutoNum type="arabicPeriod" startAt="2"/>
              <a:tabLst>
                <a:tab pos="347980" algn="l"/>
              </a:tabLst>
            </a:pPr>
            <a:r>
              <a:rPr sz="2200" spc="-5" dirty="0">
                <a:latin typeface="Calibri"/>
                <a:cs typeface="Calibri"/>
              </a:rPr>
              <a:t>Literature </a:t>
            </a:r>
            <a:r>
              <a:rPr sz="2200" dirty="0">
                <a:latin typeface="Calibri"/>
                <a:cs typeface="Calibri"/>
              </a:rPr>
              <a:t>search, gather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626110" lvl="1" indent="-342900" algn="just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it exhaustive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avoid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bias.</a:t>
            </a:r>
            <a:endParaRPr sz="2200" dirty="0">
              <a:latin typeface="Calibri"/>
              <a:cs typeface="Calibri"/>
            </a:endParaRPr>
          </a:p>
          <a:p>
            <a:pPr marL="626110" marR="245745" lvl="1" indent="-342900" algn="just">
              <a:lnSpc>
                <a:spcPct val="1018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552450" algn="l"/>
              </a:tabLst>
            </a:pPr>
            <a:r>
              <a:rPr sz="2200" spc="-5" dirty="0">
                <a:latin typeface="Calibri"/>
                <a:cs typeface="Calibri"/>
              </a:rPr>
              <a:t>Easily-found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i="1" spc="-5" dirty="0">
                <a:latin typeface="Calibri"/>
                <a:cs typeface="Calibri"/>
              </a:rPr>
              <a:t>different </a:t>
            </a:r>
            <a:r>
              <a:rPr sz="2200" spc="-5" dirty="0">
                <a:latin typeface="Calibri"/>
                <a:cs typeface="Calibri"/>
              </a:rPr>
              <a:t>from those </a:t>
            </a:r>
            <a:r>
              <a:rPr sz="2200" spc="-10" dirty="0">
                <a:latin typeface="Calibri"/>
                <a:cs typeface="Calibri"/>
              </a:rPr>
              <a:t>that we </a:t>
            </a:r>
            <a:r>
              <a:rPr sz="2200" spc="-5" dirty="0">
                <a:latin typeface="Calibri"/>
                <a:cs typeface="Calibri"/>
              </a:rPr>
              <a:t>cannot find easily.  Studies finding large, statistically significant </a:t>
            </a:r>
            <a:r>
              <a:rPr sz="2200" dirty="0">
                <a:latin typeface="Calibri"/>
                <a:cs typeface="Calibri"/>
              </a:rPr>
              <a:t>effects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more likely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 published, </a:t>
            </a:r>
            <a:r>
              <a:rPr sz="220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“first-rate” journals,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likely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 referenced </a:t>
            </a:r>
            <a:r>
              <a:rPr sz="2200" dirty="0">
                <a:latin typeface="Calibri"/>
                <a:cs typeface="Calibri"/>
              </a:rPr>
              <a:t>in other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articles.</a:t>
            </a:r>
            <a:endParaRPr sz="2200" dirty="0">
              <a:latin typeface="Calibri"/>
              <a:cs typeface="Calibri"/>
            </a:endParaRPr>
          </a:p>
          <a:p>
            <a:pPr marL="626110" marR="91440" lvl="1" indent="-342900" algn="just">
              <a:lnSpc>
                <a:spcPct val="1018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552450" algn="l"/>
              </a:tabLst>
            </a:pPr>
            <a:r>
              <a:rPr sz="2200" spc="-5" dirty="0">
                <a:latin typeface="Calibri"/>
                <a:cs typeface="Calibri"/>
              </a:rPr>
              <a:t>Statistical techniques exist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account </a:t>
            </a:r>
            <a:r>
              <a:rPr sz="2200" spc="-5" dirty="0">
                <a:latin typeface="Calibri"/>
                <a:cs typeface="Calibri"/>
              </a:rPr>
              <a:t>partially for publication bias (funnel  </a:t>
            </a:r>
            <a:r>
              <a:rPr sz="2200" dirty="0">
                <a:latin typeface="Calibri"/>
                <a:cs typeface="Calibri"/>
              </a:rPr>
              <a:t>plots) </a:t>
            </a: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spc="-10" dirty="0">
                <a:latin typeface="Calibri"/>
                <a:cs typeface="Calibri"/>
              </a:rPr>
              <a:t>they </a:t>
            </a:r>
            <a:r>
              <a:rPr sz="2200" spc="-15" dirty="0">
                <a:latin typeface="Calibri"/>
                <a:cs typeface="Calibri"/>
              </a:rPr>
              <a:t>do </a:t>
            </a:r>
            <a:r>
              <a:rPr sz="2200" spc="-5" dirty="0">
                <a:latin typeface="Calibri"/>
                <a:cs typeface="Calibri"/>
              </a:rPr>
              <a:t>not replace </a:t>
            </a:r>
            <a:r>
              <a:rPr sz="2200" dirty="0">
                <a:latin typeface="Calibri"/>
                <a:cs typeface="Calibri"/>
              </a:rPr>
              <a:t>an exhaustive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survey.</a:t>
            </a:r>
            <a:endParaRPr sz="2200" dirty="0">
              <a:latin typeface="Calibri"/>
              <a:cs typeface="Calibri"/>
            </a:endParaRPr>
          </a:p>
          <a:p>
            <a:pPr marL="626110" marR="5080" lvl="1" indent="-342900">
              <a:lnSpc>
                <a:spcPct val="101400"/>
              </a:lnSpc>
              <a:spcBef>
                <a:spcPts val="730"/>
              </a:spcBef>
              <a:buFont typeface="Arial" panose="020B0604020202020204" pitchFamily="34" charset="0"/>
              <a:buChar char="•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Decide </a:t>
            </a:r>
            <a:r>
              <a:rPr sz="2200" spc="-5" dirty="0">
                <a:latin typeface="Calibri"/>
                <a:cs typeface="Calibri"/>
              </a:rPr>
              <a:t>whether </a:t>
            </a:r>
            <a:r>
              <a:rPr sz="2200" dirty="0">
                <a:latin typeface="Calibri"/>
                <a:cs typeface="Calibri"/>
              </a:rPr>
              <a:t>to (hold </a:t>
            </a:r>
            <a:r>
              <a:rPr sz="2200" spc="-10" dirty="0">
                <a:latin typeface="Calibri"/>
                <a:cs typeface="Calibri"/>
              </a:rPr>
              <a:t>your </a:t>
            </a:r>
            <a:r>
              <a:rPr sz="2200" dirty="0">
                <a:latin typeface="Calibri"/>
                <a:cs typeface="Calibri"/>
              </a:rPr>
              <a:t>nose </a:t>
            </a:r>
            <a:r>
              <a:rPr sz="2200" spc="-5" dirty="0">
                <a:latin typeface="Calibri"/>
                <a:cs typeface="Calibri"/>
              </a:rPr>
              <a:t>and) include </a:t>
            </a:r>
            <a:r>
              <a:rPr sz="2200" spc="-10" dirty="0">
                <a:latin typeface="Calibri"/>
                <a:cs typeface="Calibri"/>
              </a:rPr>
              <a:t>studies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apparently </a:t>
            </a:r>
            <a:r>
              <a:rPr sz="2200" dirty="0">
                <a:latin typeface="Calibri"/>
                <a:cs typeface="Calibri"/>
              </a:rPr>
              <a:t>poor  </a:t>
            </a:r>
            <a:r>
              <a:rPr sz="2200" spc="-5" dirty="0">
                <a:latin typeface="Calibri"/>
                <a:cs typeface="Calibri"/>
              </a:rPr>
              <a:t>quality. Failure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have well-defined criteria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10" dirty="0">
                <a:latin typeface="Calibri"/>
                <a:cs typeface="Calibri"/>
              </a:rPr>
              <a:t>lead to </a:t>
            </a:r>
            <a:r>
              <a:rPr sz="2200" spc="-5" dirty="0">
                <a:latin typeface="Calibri"/>
                <a:cs typeface="Calibri"/>
              </a:rPr>
              <a:t>bias </a:t>
            </a:r>
            <a:r>
              <a:rPr sz="2200" spc="5" dirty="0">
                <a:latin typeface="Calibri"/>
                <a:cs typeface="Calibri"/>
              </a:rPr>
              <a:t>(we </a:t>
            </a:r>
            <a:r>
              <a:rPr sz="2200" dirty="0">
                <a:latin typeface="Calibri"/>
                <a:cs typeface="Calibri"/>
              </a:rPr>
              <a:t>are more  likely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discard </a:t>
            </a:r>
            <a:r>
              <a:rPr sz="2200" dirty="0">
                <a:latin typeface="Calibri"/>
                <a:cs typeface="Calibri"/>
              </a:rPr>
              <a:t>a poor </a:t>
            </a:r>
            <a:r>
              <a:rPr sz="2200" spc="-5" dirty="0">
                <a:latin typeface="Calibri"/>
                <a:cs typeface="Calibri"/>
              </a:rPr>
              <a:t>study if it disagrees </a:t>
            </a:r>
            <a:r>
              <a:rPr sz="2200" dirty="0">
                <a:latin typeface="Calibri"/>
                <a:cs typeface="Calibri"/>
              </a:rPr>
              <a:t>with our </a:t>
            </a:r>
            <a:r>
              <a:rPr sz="2200" spc="-10" dirty="0">
                <a:latin typeface="Calibri"/>
                <a:cs typeface="Calibri"/>
              </a:rPr>
              <a:t>pet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hypothesis).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2057400"/>
            <a:ext cx="9248775" cy="370268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5080" indent="-342900">
              <a:lnSpc>
                <a:spcPct val="10180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280670" algn="l"/>
                <a:tab pos="281305" algn="l"/>
              </a:tabLst>
            </a:pPr>
            <a:r>
              <a:rPr sz="2200" dirty="0">
                <a:latin typeface="Calibri"/>
                <a:cs typeface="Calibri"/>
              </a:rPr>
              <a:t>Ideally,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obtained should all be independent, but non-independence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various </a:t>
            </a:r>
            <a:r>
              <a:rPr sz="2200" spc="-5" dirty="0">
                <a:latin typeface="Calibri"/>
                <a:cs typeface="Calibri"/>
              </a:rPr>
              <a:t>sorts </a:t>
            </a:r>
            <a:r>
              <a:rPr sz="2200" dirty="0">
                <a:latin typeface="Calibri"/>
                <a:cs typeface="Calibri"/>
              </a:rPr>
              <a:t>creeps in </a:t>
            </a:r>
            <a:r>
              <a:rPr sz="2200" spc="-5" dirty="0">
                <a:latin typeface="Calibri"/>
                <a:cs typeface="Calibri"/>
              </a:rPr>
              <a:t>(e.g. </a:t>
            </a:r>
            <a:r>
              <a:rPr sz="2200" dirty="0">
                <a:latin typeface="Calibri"/>
                <a:cs typeface="Calibri"/>
              </a:rPr>
              <a:t>multiple studies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lab).</a:t>
            </a:r>
            <a:endParaRPr sz="2200" dirty="0">
              <a:latin typeface="Calibri"/>
              <a:cs typeface="Calibri"/>
            </a:endParaRPr>
          </a:p>
          <a:p>
            <a:pPr marL="354965" marR="128905" indent="-342900">
              <a:lnSpc>
                <a:spcPct val="1018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280670" algn="l"/>
                <a:tab pos="281305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 study may </a:t>
            </a:r>
            <a:r>
              <a:rPr sz="2200" spc="-10" dirty="0">
                <a:latin typeface="Calibri"/>
                <a:cs typeface="Calibri"/>
              </a:rPr>
              <a:t>provide </a:t>
            </a:r>
            <a:r>
              <a:rPr sz="2200" dirty="0">
                <a:latin typeface="Calibri"/>
                <a:cs typeface="Calibri"/>
              </a:rPr>
              <a:t>measurements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multiple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species, </a:t>
            </a:r>
            <a:r>
              <a:rPr sz="2200" spc="5" dirty="0">
                <a:latin typeface="Calibri"/>
                <a:cs typeface="Calibri"/>
              </a:rPr>
              <a:t>or  </a:t>
            </a:r>
            <a:r>
              <a:rPr sz="2200" dirty="0">
                <a:latin typeface="Calibri"/>
                <a:cs typeface="Calibri"/>
              </a:rPr>
              <a:t>measurements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multiple </a:t>
            </a:r>
            <a:r>
              <a:rPr sz="2200" dirty="0">
                <a:latin typeface="Calibri"/>
                <a:cs typeface="Calibri"/>
              </a:rPr>
              <a:t>responses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same</a:t>
            </a:r>
            <a:r>
              <a:rPr sz="2200" spc="-5" dirty="0">
                <a:latin typeface="Calibri"/>
                <a:cs typeface="Calibri"/>
              </a:rPr>
              <a:t> species. Include them all </a:t>
            </a:r>
            <a:r>
              <a:rPr sz="2200" spc="5" dirty="0">
                <a:latin typeface="Calibri"/>
                <a:cs typeface="Calibri"/>
              </a:rPr>
              <a:t>or  </a:t>
            </a:r>
            <a:r>
              <a:rPr sz="2200" dirty="0">
                <a:latin typeface="Calibri"/>
                <a:cs typeface="Calibri"/>
              </a:rPr>
              <a:t>take a </a:t>
            </a:r>
            <a:r>
              <a:rPr sz="2200" spc="-5" dirty="0">
                <a:latin typeface="Calibri"/>
                <a:cs typeface="Calibri"/>
              </a:rPr>
              <a:t>summary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measure?</a:t>
            </a:r>
            <a:endParaRPr sz="2200" dirty="0">
              <a:latin typeface="Calibri"/>
              <a:cs typeface="Calibri"/>
            </a:endParaRPr>
          </a:p>
          <a:p>
            <a:pPr marL="354965" marR="473075" indent="-342900">
              <a:lnSpc>
                <a:spcPct val="1018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280670" algn="l"/>
                <a:tab pos="281305" algn="l"/>
              </a:tabLst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small 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species </a:t>
            </a:r>
            <a:r>
              <a:rPr sz="2200" spc="-10" dirty="0">
                <a:latin typeface="Calibri"/>
                <a:cs typeface="Calibri"/>
              </a:rPr>
              <a:t>(e.g., </a:t>
            </a:r>
            <a:r>
              <a:rPr sz="2200" spc="-5" dirty="0">
                <a:latin typeface="Calibri"/>
                <a:cs typeface="Calibri"/>
              </a:rPr>
              <a:t>great tit)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systems </a:t>
            </a:r>
            <a:r>
              <a:rPr sz="2200" spc="-10" dirty="0">
                <a:latin typeface="Calibri"/>
                <a:cs typeface="Calibri"/>
              </a:rPr>
              <a:t>(e.g., </a:t>
            </a:r>
            <a:r>
              <a:rPr sz="2200" spc="-5" dirty="0">
                <a:latin typeface="Calibri"/>
                <a:cs typeface="Calibri"/>
              </a:rPr>
              <a:t>intertidal  </a:t>
            </a:r>
            <a:r>
              <a:rPr sz="2200" dirty="0">
                <a:latin typeface="Calibri"/>
                <a:cs typeface="Calibri"/>
              </a:rPr>
              <a:t>zone) </a:t>
            </a:r>
            <a:r>
              <a:rPr sz="2200" spc="-5" dirty="0">
                <a:latin typeface="Calibri"/>
                <a:cs typeface="Calibri"/>
              </a:rPr>
              <a:t>may be </a:t>
            </a:r>
            <a:r>
              <a:rPr sz="2200" dirty="0">
                <a:latin typeface="Calibri"/>
                <a:cs typeface="Calibri"/>
              </a:rPr>
              <a:t>overrepresented in the </a:t>
            </a:r>
            <a:r>
              <a:rPr sz="2200" spc="-5" dirty="0">
                <a:latin typeface="Calibri"/>
                <a:cs typeface="Calibri"/>
              </a:rPr>
              <a:t>literature. </a:t>
            </a:r>
            <a:r>
              <a:rPr sz="2200" dirty="0">
                <a:latin typeface="Calibri"/>
                <a:cs typeface="Calibri"/>
              </a:rPr>
              <a:t>Treat </a:t>
            </a:r>
            <a:r>
              <a:rPr sz="2200" spc="-5" dirty="0">
                <a:latin typeface="Calibri"/>
                <a:cs typeface="Calibri"/>
              </a:rPr>
              <a:t>them all </a:t>
            </a:r>
            <a:r>
              <a:rPr sz="2200" dirty="0">
                <a:latin typeface="Calibri"/>
                <a:cs typeface="Calibri"/>
              </a:rPr>
              <a:t>as  independent?</a:t>
            </a:r>
          </a:p>
          <a:p>
            <a:pPr marL="354965" marR="227329" indent="-342900">
              <a:lnSpc>
                <a:spcPct val="100899"/>
              </a:lnSpc>
              <a:spcBef>
                <a:spcPts val="745"/>
              </a:spcBef>
              <a:buFont typeface="Arial" panose="020B0604020202020204" pitchFamily="34" charset="0"/>
              <a:buChar char="•"/>
              <a:tabLst>
                <a:tab pos="280670" algn="l"/>
                <a:tab pos="281305" algn="l"/>
              </a:tabLst>
            </a:pPr>
            <a:r>
              <a:rPr sz="2200" spc="-5" dirty="0">
                <a:latin typeface="Calibri"/>
                <a:cs typeface="Calibri"/>
              </a:rPr>
              <a:t>It may be </a:t>
            </a:r>
            <a:r>
              <a:rPr sz="2200" dirty="0">
                <a:latin typeface="Calibri"/>
                <a:cs typeface="Calibri"/>
              </a:rPr>
              <a:t>worse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leave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out,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take summary measures,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throw  </a:t>
            </a:r>
            <a:r>
              <a:rPr sz="2200" dirty="0">
                <a:latin typeface="Calibri"/>
                <a:cs typeface="Calibri"/>
              </a:rPr>
              <a:t>every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point </a:t>
            </a:r>
            <a:r>
              <a:rPr sz="2200" spc="-10" dirty="0">
                <a:latin typeface="Calibri"/>
                <a:cs typeface="Calibri"/>
              </a:rPr>
              <a:t>into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analysis.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89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2: </a:t>
            </a:r>
            <a:r>
              <a:rPr spc="-5" dirty="0"/>
              <a:t>Testosterone vs</a:t>
            </a:r>
            <a:r>
              <a:rPr spc="-35" dirty="0"/>
              <a:t> </a:t>
            </a:r>
            <a:r>
              <a:rPr spc="-5" dirty="0"/>
              <a:t>aggression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72260"/>
            <a:ext cx="9260840" cy="458741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457834">
              <a:lnSpc>
                <a:spcPct val="1020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Book </a:t>
            </a:r>
            <a:r>
              <a:rPr sz="2000" spc="-10" dirty="0">
                <a:latin typeface="Calibri"/>
                <a:cs typeface="Calibri"/>
              </a:rPr>
              <a:t>et </a:t>
            </a:r>
            <a:r>
              <a:rPr sz="2000" spc="-5" dirty="0">
                <a:latin typeface="Calibri"/>
                <a:cs typeface="Calibri"/>
              </a:rPr>
              <a:t>al. </a:t>
            </a:r>
            <a:r>
              <a:rPr sz="2000" spc="-10" dirty="0">
                <a:latin typeface="Calibri"/>
                <a:cs typeface="Calibri"/>
              </a:rPr>
              <a:t>(2001) </a:t>
            </a:r>
            <a:r>
              <a:rPr sz="2000" spc="-5" dirty="0">
                <a:latin typeface="Calibri"/>
                <a:cs typeface="Calibri"/>
              </a:rPr>
              <a:t>asked “Are testosterone </a:t>
            </a: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and aggression </a:t>
            </a:r>
            <a:r>
              <a:rPr sz="2000" spc="-10" dirty="0">
                <a:latin typeface="Calibri"/>
                <a:cs typeface="Calibri"/>
              </a:rPr>
              <a:t>correlated in </a:t>
            </a:r>
            <a:r>
              <a:rPr sz="2000" spc="-5" dirty="0">
                <a:latin typeface="Calibri"/>
                <a:cs typeface="Calibri"/>
              </a:rPr>
              <a:t>human  </a:t>
            </a:r>
            <a:r>
              <a:rPr sz="2000" spc="-10" dirty="0">
                <a:latin typeface="Calibri"/>
                <a:cs typeface="Calibri"/>
              </a:rPr>
              <a:t>males?” </a:t>
            </a:r>
            <a:r>
              <a:rPr sz="2000" spc="-5" dirty="0">
                <a:latin typeface="Calibri"/>
                <a:cs typeface="Calibri"/>
              </a:rPr>
              <a:t>It included a huge diversity of types of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studies:</a:t>
            </a:r>
            <a:endParaRPr sz="2000" dirty="0">
              <a:latin typeface="Calibri"/>
              <a:cs typeface="Calibri"/>
            </a:endParaRPr>
          </a:p>
          <a:p>
            <a:pPr marL="584200" marR="161290" indent="-342900">
              <a:lnSpc>
                <a:spcPct val="1020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of testosterone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prisoners convicted of violent </a:t>
            </a:r>
            <a:r>
              <a:rPr sz="2000" spc="-10" dirty="0">
                <a:latin typeface="Calibri"/>
                <a:cs typeface="Calibri"/>
              </a:rPr>
              <a:t>crimes compared </a:t>
            </a:r>
            <a:r>
              <a:rPr sz="2000" spc="-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those </a:t>
            </a:r>
            <a:r>
              <a:rPr sz="2000" spc="-5" dirty="0">
                <a:latin typeface="Calibri"/>
                <a:cs typeface="Calibri"/>
              </a:rPr>
              <a:t>of  prisoners convicted of </a:t>
            </a:r>
            <a:r>
              <a:rPr sz="2000" spc="-10" dirty="0">
                <a:latin typeface="Calibri"/>
                <a:cs typeface="Calibri"/>
              </a:rPr>
              <a:t>property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crimes.</a:t>
            </a:r>
            <a:endParaRPr sz="2000" dirty="0">
              <a:latin typeface="Calibri"/>
              <a:cs typeface="Calibri"/>
            </a:endParaRPr>
          </a:p>
          <a:p>
            <a:pPr marL="584200" marR="840105" indent="-342900">
              <a:lnSpc>
                <a:spcPct val="102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of testosterone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university students </a:t>
            </a:r>
            <a:r>
              <a:rPr sz="2000" spc="-10" dirty="0">
                <a:latin typeface="Calibri"/>
                <a:cs typeface="Calibri"/>
              </a:rPr>
              <a:t>compared with </a:t>
            </a:r>
            <a:r>
              <a:rPr sz="2000" spc="-5" dirty="0">
                <a:latin typeface="Calibri"/>
                <a:cs typeface="Calibri"/>
              </a:rPr>
              <a:t>their answers to  questionnaires that asked </a:t>
            </a:r>
            <a:r>
              <a:rPr sz="2000" spc="-15" dirty="0">
                <a:latin typeface="Calibri"/>
                <a:cs typeface="Calibri"/>
              </a:rPr>
              <a:t>them </a:t>
            </a:r>
            <a:r>
              <a:rPr sz="2000" spc="-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of agreement to statements </a:t>
            </a:r>
            <a:r>
              <a:rPr sz="2000" spc="-10" dirty="0">
                <a:latin typeface="Calibri"/>
                <a:cs typeface="Calibri"/>
              </a:rPr>
              <a:t>like </a:t>
            </a:r>
            <a:r>
              <a:rPr sz="2000" spc="-5" dirty="0">
                <a:latin typeface="Calibri"/>
                <a:cs typeface="Calibri"/>
              </a:rPr>
              <a:t>“If  somebody hits </a:t>
            </a:r>
            <a:r>
              <a:rPr sz="2000" spc="-15" dirty="0">
                <a:latin typeface="Calibri"/>
                <a:cs typeface="Calibri"/>
              </a:rPr>
              <a:t>me, </a:t>
            </a:r>
            <a:r>
              <a:rPr sz="2000" spc="-5" dirty="0">
                <a:latin typeface="Calibri"/>
                <a:cs typeface="Calibri"/>
              </a:rPr>
              <a:t>I hit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back.”</a:t>
            </a:r>
            <a:endParaRPr sz="2000" dirty="0">
              <a:latin typeface="Calibri"/>
              <a:cs typeface="Calibri"/>
            </a:endParaRPr>
          </a:p>
          <a:p>
            <a:pPr marL="584200" marR="276225" indent="-342900">
              <a:lnSpc>
                <a:spcPct val="1020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spc="-5" dirty="0">
                <a:latin typeface="Calibri"/>
                <a:cs typeface="Calibri"/>
              </a:rPr>
              <a:t>of aggression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!Kung San </a:t>
            </a:r>
            <a:r>
              <a:rPr sz="2000" spc="-10" dirty="0">
                <a:latin typeface="Calibri"/>
                <a:cs typeface="Calibri"/>
              </a:rPr>
              <a:t>males </a:t>
            </a:r>
            <a:r>
              <a:rPr sz="2000" spc="-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determined </a:t>
            </a:r>
            <a:r>
              <a:rPr sz="2000" spc="-5" dirty="0">
                <a:latin typeface="Calibri"/>
                <a:cs typeface="Calibri"/>
              </a:rPr>
              <a:t>by counting “their scars </a:t>
            </a:r>
            <a:r>
              <a:rPr sz="2000" spc="-1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sometimes still open wounds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the head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region.”</a:t>
            </a:r>
            <a:endParaRPr sz="20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34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drunken Finnish spouse-abusers </a:t>
            </a:r>
            <a:r>
              <a:rPr sz="2000" spc="-10" dirty="0">
                <a:latin typeface="Calibri"/>
                <a:cs typeface="Calibri"/>
              </a:rPr>
              <a:t>compared </a:t>
            </a:r>
            <a:r>
              <a:rPr sz="2000" spc="-5" dirty="0">
                <a:latin typeface="Calibri"/>
                <a:cs typeface="Calibri"/>
              </a:rPr>
              <a:t>to drunken </a:t>
            </a:r>
            <a:r>
              <a:rPr sz="2000" spc="-10" dirty="0">
                <a:latin typeface="Calibri"/>
                <a:cs typeface="Calibri"/>
              </a:rPr>
              <a:t>Finns </a:t>
            </a:r>
            <a:r>
              <a:rPr sz="2000" spc="-5" dirty="0">
                <a:latin typeface="Calibri"/>
                <a:cs typeface="Calibri"/>
              </a:rPr>
              <a:t>drinking quietly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bar.</a:t>
            </a:r>
          </a:p>
          <a:p>
            <a:pPr marL="584200" indent="-342900">
              <a:lnSpc>
                <a:spcPct val="100000"/>
              </a:lnSpc>
              <a:spcBef>
                <a:spcPts val="134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000" spc="-10" dirty="0">
                <a:latin typeface="Calibri"/>
                <a:cs typeface="Calibri"/>
              </a:rPr>
              <a:t>members </a:t>
            </a:r>
            <a:r>
              <a:rPr sz="2000" spc="-5" dirty="0">
                <a:latin typeface="Calibri"/>
                <a:cs typeface="Calibri"/>
              </a:rPr>
              <a:t>of “rambunctious” </a:t>
            </a:r>
            <a:r>
              <a:rPr sz="2000" spc="-10" dirty="0">
                <a:latin typeface="Calibri"/>
                <a:cs typeface="Calibri"/>
              </a:rPr>
              <a:t>fraternities compared </a:t>
            </a:r>
            <a:r>
              <a:rPr sz="2000" spc="-5" dirty="0">
                <a:latin typeface="Calibri"/>
                <a:cs typeface="Calibri"/>
              </a:rPr>
              <a:t>to “responsible”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fraternities.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4" y="715460"/>
            <a:ext cx="7432139" cy="767133"/>
          </a:xfrm>
        </p:spPr>
        <p:txBody>
          <a:bodyPr/>
          <a:lstStyle/>
          <a:p>
            <a:r>
              <a:rPr lang="en-GB" sz="4985" dirty="0"/>
              <a:t>2.11: Meta-analysis</a:t>
            </a:r>
          </a:p>
        </p:txBody>
      </p:sp>
      <p:pic>
        <p:nvPicPr>
          <p:cNvPr id="1026" name="Picture 2" descr="5 Tips for Understanding Data in Meta-Analyses - Absolutely Maybe">
            <a:extLst>
              <a:ext uri="{FF2B5EF4-FFF2-40B4-BE49-F238E27FC236}">
                <a16:creationId xmlns:a16="http://schemas.microsoft.com/office/drawing/2014/main" id="{912FACB8-6322-4660-9689-1E36427D6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828800"/>
            <a:ext cx="5410200" cy="5117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489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2: </a:t>
            </a:r>
            <a:r>
              <a:rPr sz="2400" b="1" spc="-5" dirty="0">
                <a:latin typeface="Calibri"/>
                <a:cs typeface="Calibri"/>
              </a:rPr>
              <a:t>Testosterone vs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aggression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88795"/>
            <a:ext cx="8850630" cy="9512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2000"/>
              </a:lnSpc>
              <a:spcBef>
                <a:spcPts val="40"/>
              </a:spcBef>
            </a:pPr>
            <a:r>
              <a:rPr sz="2000" spc="-10" dirty="0">
                <a:latin typeface="Calibri"/>
                <a:cs typeface="Calibri"/>
              </a:rPr>
              <a:t>Below </a:t>
            </a:r>
            <a:r>
              <a:rPr sz="2000" spc="-5" dirty="0">
                <a:latin typeface="Calibri"/>
                <a:cs typeface="Calibri"/>
              </a:rPr>
              <a:t>is the “funnel </a:t>
            </a:r>
            <a:r>
              <a:rPr sz="2000" spc="-10" dirty="0">
                <a:latin typeface="Calibri"/>
                <a:cs typeface="Calibri"/>
              </a:rPr>
              <a:t>plot” </a:t>
            </a:r>
            <a:r>
              <a:rPr sz="2000" spc="-5" dirty="0">
                <a:latin typeface="Calibri"/>
                <a:cs typeface="Calibri"/>
              </a:rPr>
              <a:t>of studies comparing </a:t>
            </a:r>
            <a:r>
              <a:rPr sz="2000" spc="-10" dirty="0">
                <a:latin typeface="Calibri"/>
                <a:cs typeface="Calibri"/>
              </a:rPr>
              <a:t>human </a:t>
            </a:r>
            <a:r>
              <a:rPr sz="2000" spc="-5" dirty="0">
                <a:latin typeface="Calibri"/>
                <a:cs typeface="Calibri"/>
              </a:rPr>
              <a:t>aggression to </a:t>
            </a:r>
            <a:r>
              <a:rPr sz="2000" spc="-10" dirty="0">
                <a:latin typeface="Calibri"/>
                <a:cs typeface="Calibri"/>
              </a:rPr>
              <a:t>levels </a:t>
            </a:r>
            <a:r>
              <a:rPr sz="2000" dirty="0">
                <a:latin typeface="Calibri"/>
                <a:cs typeface="Calibri"/>
              </a:rPr>
              <a:t>of  </a:t>
            </a:r>
            <a:r>
              <a:rPr sz="2000" spc="-5" dirty="0">
                <a:latin typeface="Calibri"/>
                <a:cs typeface="Calibri"/>
              </a:rPr>
              <a:t>testosterone. </a:t>
            </a: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curves </a:t>
            </a:r>
            <a:r>
              <a:rPr sz="2000" dirty="0">
                <a:latin typeface="Calibri"/>
                <a:cs typeface="Calibri"/>
              </a:rPr>
              <a:t>show </a:t>
            </a:r>
            <a:r>
              <a:rPr sz="2000" spc="-5" dirty="0">
                <a:latin typeface="Calibri"/>
                <a:cs typeface="Calibri"/>
              </a:rPr>
              <a:t>the approximate boundaries of the critical regions  </a:t>
            </a:r>
            <a:r>
              <a:rPr sz="2000" dirty="0">
                <a:latin typeface="Calibri"/>
                <a:cs typeface="Calibri"/>
              </a:rPr>
              <a:t>that </a:t>
            </a:r>
            <a:r>
              <a:rPr sz="2000" spc="-5" dirty="0">
                <a:latin typeface="Calibri"/>
                <a:cs typeface="Calibri"/>
              </a:rPr>
              <a:t>would </a:t>
            </a:r>
            <a:r>
              <a:rPr sz="2000" spc="-10" dirty="0">
                <a:latin typeface="Calibri"/>
                <a:cs typeface="Calibri"/>
              </a:rPr>
              <a:t>reject </a:t>
            </a:r>
            <a:r>
              <a:rPr sz="2000" spc="-5" dirty="0">
                <a:latin typeface="Calibri"/>
                <a:cs typeface="Calibri"/>
              </a:rPr>
              <a:t>the null hypothesis </a:t>
            </a:r>
            <a:r>
              <a:rPr sz="2000" spc="-10" dirty="0">
                <a:latin typeface="Calibri"/>
                <a:cs typeface="Calibri"/>
              </a:rPr>
              <a:t>in any </a:t>
            </a:r>
            <a:r>
              <a:rPr sz="2000" spc="-5" dirty="0">
                <a:latin typeface="Calibri"/>
                <a:cs typeface="Calibri"/>
              </a:rPr>
              <a:t>one study </a:t>
            </a:r>
            <a:r>
              <a:rPr sz="2000" spc="-10" dirty="0">
                <a:latin typeface="Calibri"/>
                <a:cs typeface="Calibri"/>
              </a:rPr>
              <a:t>with </a:t>
            </a:r>
            <a:r>
              <a:rPr sz="2000" i="1" spc="-5" dirty="0">
                <a:latin typeface="Calibri"/>
                <a:cs typeface="Calibri"/>
              </a:rPr>
              <a:t>α </a:t>
            </a:r>
            <a:r>
              <a:rPr sz="2000" spc="-5" dirty="0">
                <a:latin typeface="Calibri"/>
                <a:cs typeface="Calibri"/>
              </a:rPr>
              <a:t>=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0.05.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12191" y="2445814"/>
            <a:ext cx="6880324" cy="4435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0719" y="1201623"/>
            <a:ext cx="9313545" cy="57175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961390">
              <a:lnSpc>
                <a:spcPct val="1173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-10" dirty="0">
                <a:latin typeface="Calibri"/>
                <a:cs typeface="Calibri"/>
              </a:rPr>
              <a:t>size that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combined </a:t>
            </a:r>
            <a:r>
              <a:rPr sz="2200" spc="-5" dirty="0">
                <a:latin typeface="Calibri"/>
                <a:cs typeface="Calibri"/>
              </a:rPr>
              <a:t>across studies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produce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quantitative summary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findings.</a:t>
            </a:r>
            <a:endParaRPr sz="2200" dirty="0">
              <a:latin typeface="Calibri"/>
              <a:cs typeface="Calibri"/>
            </a:endParaRPr>
          </a:p>
          <a:p>
            <a:pPr marL="741045" marR="98425" indent="-342900">
              <a:lnSpc>
                <a:spcPct val="101800"/>
              </a:lnSpc>
              <a:spcBef>
                <a:spcPts val="1705"/>
              </a:spcBef>
              <a:buFont typeface="Arial" panose="020B0604020202020204" pitchFamily="34" charset="0"/>
              <a:buChar char="•"/>
              <a:tabLst>
                <a:tab pos="566420" algn="l"/>
              </a:tabLst>
            </a:pPr>
            <a:r>
              <a:rPr sz="2200" dirty="0">
                <a:latin typeface="Calibri"/>
                <a:cs typeface="Calibri"/>
              </a:rPr>
              <a:t>Correlation </a:t>
            </a:r>
            <a:r>
              <a:rPr sz="2200" spc="-5" dirty="0">
                <a:latin typeface="Calibri"/>
                <a:cs typeface="Calibri"/>
              </a:rPr>
              <a:t>coefficient </a:t>
            </a:r>
            <a:r>
              <a:rPr sz="2200" i="1" dirty="0">
                <a:latin typeface="Calibri"/>
                <a:cs typeface="Calibri"/>
              </a:rPr>
              <a:t>r </a:t>
            </a:r>
            <a:r>
              <a:rPr sz="2200" dirty="0">
                <a:latin typeface="Calibri"/>
                <a:cs typeface="Calibri"/>
              </a:rPr>
              <a:t>is commonly used though </a:t>
            </a:r>
            <a:r>
              <a:rPr sz="2200" spc="-5" dirty="0">
                <a:latin typeface="Calibri"/>
                <a:cs typeface="Calibri"/>
              </a:rPr>
              <a:t>not always ideal, because  </a:t>
            </a:r>
            <a:r>
              <a:rPr sz="2200" dirty="0">
                <a:latin typeface="Calibri"/>
                <a:cs typeface="Calibri"/>
              </a:rPr>
              <a:t>effect </a:t>
            </a:r>
            <a:r>
              <a:rPr sz="2200" spc="-5" dirty="0">
                <a:latin typeface="Calibri"/>
                <a:cs typeface="Calibri"/>
              </a:rPr>
              <a:t>size depends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range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 marL="741045" marR="43180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566420" algn="l"/>
              </a:tabLst>
            </a:pPr>
            <a:r>
              <a:rPr sz="2200" spc="-5" dirty="0">
                <a:latin typeface="Calibri"/>
                <a:cs typeface="Calibri"/>
              </a:rPr>
              <a:t>Odds ratio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highly </a:t>
            </a:r>
            <a:r>
              <a:rPr sz="2200" dirty="0">
                <a:latin typeface="Calibri"/>
                <a:cs typeface="Calibri"/>
              </a:rPr>
              <a:t>homogeneous studies </a:t>
            </a:r>
            <a:r>
              <a:rPr sz="2200" spc="-5" dirty="0">
                <a:latin typeface="Calibri"/>
                <a:cs typeface="Calibri"/>
              </a:rPr>
              <a:t>(e.g., </a:t>
            </a:r>
            <a:r>
              <a:rPr sz="2200" dirty="0">
                <a:latin typeface="Calibri"/>
                <a:cs typeface="Calibri"/>
              </a:rPr>
              <a:t>in tests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aspirin and  </a:t>
            </a:r>
            <a:r>
              <a:rPr sz="2200" dirty="0">
                <a:latin typeface="Calibri"/>
                <a:cs typeface="Calibri"/>
              </a:rPr>
              <a:t>myocardial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infarctions).</a:t>
            </a:r>
            <a:endParaRPr sz="2200" dirty="0">
              <a:latin typeface="Calibri"/>
              <a:cs typeface="Calibri"/>
            </a:endParaRPr>
          </a:p>
          <a:p>
            <a:pPr marL="740410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566420" algn="l"/>
                <a:tab pos="3744595" algn="l"/>
              </a:tabLst>
            </a:pPr>
            <a:r>
              <a:rPr sz="2200" dirty="0">
                <a:latin typeface="Calibri"/>
                <a:cs typeface="Calibri"/>
              </a:rPr>
              <a:t>Response </a:t>
            </a:r>
            <a:r>
              <a:rPr sz="2200" spc="-10" dirty="0">
                <a:latin typeface="Calibri"/>
                <a:cs typeface="Calibri"/>
              </a:rPr>
              <a:t>ratio: </a:t>
            </a:r>
            <a:r>
              <a:rPr lang="en-US" sz="2200" spc="-10" dirty="0">
                <a:latin typeface="Calibri"/>
                <a:cs typeface="Calibri"/>
              </a:rPr>
              <a:t>  </a:t>
            </a:r>
            <a:r>
              <a:rPr sz="2400" spc="-337" baseline="-15625" dirty="0">
                <a:latin typeface="Cambria Math"/>
                <a:cs typeface="Cambria Math"/>
              </a:rPr>
              <a:t>	</a:t>
            </a:r>
            <a:r>
              <a:rPr lang="en-US" sz="2400" spc="-337" baseline="-15625" dirty="0">
                <a:latin typeface="Cambria Math"/>
                <a:cs typeface="Cambria Math"/>
              </a:rPr>
              <a:t>                          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response </a:t>
            </a:r>
            <a:r>
              <a:rPr sz="2200" spc="-5" dirty="0">
                <a:latin typeface="Calibri"/>
                <a:cs typeface="Calibri"/>
              </a:rPr>
              <a:t>ratio: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ln(𝑅)</a:t>
            </a:r>
            <a:endParaRPr sz="2200" dirty="0">
              <a:latin typeface="Cambria Math"/>
              <a:cs typeface="Cambria Math"/>
            </a:endParaRPr>
          </a:p>
          <a:p>
            <a:pPr marL="740410" indent="-342900">
              <a:lnSpc>
                <a:spcPct val="100000"/>
              </a:lnSpc>
              <a:spcBef>
                <a:spcPts val="1345"/>
              </a:spcBef>
              <a:buFont typeface="Arial" panose="020B0604020202020204" pitchFamily="34" charset="0"/>
              <a:buChar char="•"/>
              <a:tabLst>
                <a:tab pos="566420" algn="l"/>
              </a:tabLst>
            </a:pPr>
            <a:r>
              <a:rPr sz="2200" spc="-5" dirty="0">
                <a:latin typeface="Calibri"/>
                <a:cs typeface="Calibri"/>
              </a:rPr>
              <a:t>Standardized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difference, Cohen’s </a:t>
            </a:r>
            <a:r>
              <a:rPr sz="2200" i="1" dirty="0">
                <a:latin typeface="Times New Roman"/>
                <a:cs typeface="Times New Roman"/>
              </a:rPr>
              <a:t>d </a:t>
            </a:r>
            <a:r>
              <a:rPr sz="2200" spc="-5" dirty="0">
                <a:latin typeface="Calibri"/>
                <a:cs typeface="Calibri"/>
              </a:rPr>
              <a:t>or Hedges’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200" dirty="0">
                <a:latin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650" dirty="0">
              <a:latin typeface="Calibri"/>
              <a:cs typeface="Calibri"/>
            </a:endParaRPr>
          </a:p>
          <a:p>
            <a:pPr marL="716280" algn="ctr">
              <a:lnSpc>
                <a:spcPts val="2290"/>
              </a:lnSpc>
            </a:pPr>
            <a:endParaRPr lang="en-US" sz="3300" spc="-7" baseline="11363" dirty="0">
              <a:latin typeface="Cambria Math"/>
              <a:cs typeface="Cambria Math"/>
            </a:endParaRPr>
          </a:p>
          <a:p>
            <a:pPr marL="565785">
              <a:lnSpc>
                <a:spcPct val="100000"/>
              </a:lnSpc>
              <a:spcBef>
                <a:spcPts val="2280"/>
              </a:spcBef>
            </a:pPr>
            <a:endParaRPr lang="en-US" sz="3300" i="1" spc="-7" baseline="11363" dirty="0">
              <a:latin typeface="Cambria Math"/>
              <a:cs typeface="Times New Roman"/>
            </a:endParaRPr>
          </a:p>
          <a:p>
            <a:pPr marL="565785">
              <a:lnSpc>
                <a:spcPct val="100000"/>
              </a:lnSpc>
              <a:spcBef>
                <a:spcPts val="2280"/>
              </a:spcBef>
            </a:pPr>
            <a:r>
              <a:rPr sz="2200" i="1" dirty="0">
                <a:latin typeface="Times New Roman"/>
                <a:cs typeface="Times New Roman"/>
              </a:rPr>
              <a:t>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pooled </a:t>
            </a:r>
            <a:r>
              <a:rPr sz="2200" spc="-5" dirty="0">
                <a:latin typeface="Calibri"/>
                <a:cs typeface="Calibri"/>
              </a:rPr>
              <a:t>sample variance and </a:t>
            </a:r>
            <a:r>
              <a:rPr sz="2200" i="1" spc="-5" dirty="0">
                <a:latin typeface="Times New Roman"/>
                <a:cs typeface="Times New Roman"/>
              </a:rPr>
              <a:t>J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200" i="1" spc="-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) </a:t>
            </a:r>
            <a:r>
              <a:rPr sz="2200" dirty="0">
                <a:latin typeface="Calibri"/>
                <a:cs typeface="Calibri"/>
              </a:rPr>
              <a:t>is a </a:t>
            </a:r>
            <a:r>
              <a:rPr sz="2200" spc="-5" dirty="0">
                <a:latin typeface="Calibri"/>
                <a:cs typeface="Calibri"/>
              </a:rPr>
              <a:t>small-sample bias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correction.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514780-7C9B-4AD4-BC08-F22EA8548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51" y="3834598"/>
            <a:ext cx="1308167" cy="5397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8B71B3-B423-4C3C-9F4C-754D42C2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053072"/>
            <a:ext cx="2819400" cy="1297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5573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3: </a:t>
            </a:r>
            <a:r>
              <a:rPr sz="2400" b="1" spc="-5" dirty="0">
                <a:latin typeface="Calibri"/>
                <a:cs typeface="Calibri"/>
              </a:rPr>
              <a:t>Effectiveness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marine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reserves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187815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Halpern (2003) used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log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response ratio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compare marine reserves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comparison areas </a:t>
            </a:r>
            <a:r>
              <a:rPr sz="2200" spc="-5" dirty="0">
                <a:latin typeface="Calibri"/>
                <a:cs typeface="Calibri"/>
              </a:rPr>
              <a:t>(or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area </a:t>
            </a:r>
            <a:r>
              <a:rPr sz="2200" spc="-10" dirty="0">
                <a:latin typeface="Calibri"/>
                <a:cs typeface="Calibri"/>
              </a:rPr>
              <a:t>before </a:t>
            </a:r>
            <a:r>
              <a:rPr sz="2200" spc="-5" dirty="0">
                <a:latin typeface="Calibri"/>
                <a:cs typeface="Calibri"/>
              </a:rPr>
              <a:t>reserve establishment)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abundance  and diversity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fish </a:t>
            </a:r>
            <a:r>
              <a:rPr sz="2200" spc="-5" dirty="0">
                <a:latin typeface="Calibri"/>
                <a:cs typeface="Calibri"/>
              </a:rPr>
              <a:t>and/or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invertebrates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24307" y="2393949"/>
            <a:ext cx="7030656" cy="47687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476740" cy="3922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Statistical inference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average effect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200" b="1" spc="-5" dirty="0">
                <a:latin typeface="Calibri"/>
                <a:cs typeface="Calibri"/>
              </a:rPr>
              <a:t>Fixed </a:t>
            </a:r>
            <a:r>
              <a:rPr sz="2200" b="1" dirty="0">
                <a:latin typeface="Calibri"/>
                <a:cs typeface="Calibri"/>
              </a:rPr>
              <a:t>effects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551815" indent="-268605">
              <a:lnSpc>
                <a:spcPct val="100000"/>
              </a:lnSpc>
              <a:spcBef>
                <a:spcPts val="1365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Most </a:t>
            </a:r>
            <a:r>
              <a:rPr sz="2200" spc="-10" dirty="0">
                <a:latin typeface="Calibri"/>
                <a:cs typeface="Calibri"/>
              </a:rPr>
              <a:t>commonly </a:t>
            </a:r>
            <a:r>
              <a:rPr sz="2200" dirty="0">
                <a:latin typeface="Calibri"/>
                <a:cs typeface="Calibri"/>
              </a:rPr>
              <a:t>used in </a:t>
            </a:r>
            <a:r>
              <a:rPr sz="2200" spc="-5" dirty="0">
                <a:latin typeface="Calibri"/>
                <a:cs typeface="Calibri"/>
              </a:rPr>
              <a:t>medical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studies.</a:t>
            </a:r>
            <a:endParaRPr sz="2200">
              <a:latin typeface="Calibri"/>
              <a:cs typeface="Calibri"/>
            </a:endParaRPr>
          </a:p>
          <a:p>
            <a:pPr marL="551815" marR="5080" indent="-268605">
              <a:lnSpc>
                <a:spcPct val="101800"/>
              </a:lnSpc>
              <a:spcBef>
                <a:spcPts val="1320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Assumes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multiple studies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spc="-10" dirty="0">
                <a:latin typeface="Calibri"/>
                <a:cs typeface="Calibri"/>
              </a:rPr>
              <a:t>mean, </a:t>
            </a:r>
            <a:r>
              <a:rPr sz="2200" spc="-5" dirty="0">
                <a:latin typeface="Calibri"/>
                <a:cs typeface="Calibri"/>
              </a:rPr>
              <a:t>differing only because 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sampling error. If </a:t>
            </a:r>
            <a:r>
              <a:rPr sz="2200" dirty="0">
                <a:latin typeface="Calibri"/>
                <a:cs typeface="Calibri"/>
              </a:rPr>
              <a:t>every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5" dirty="0">
                <a:latin typeface="Calibri"/>
                <a:cs typeface="Calibri"/>
              </a:rPr>
              <a:t>were infinitely large, every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5" dirty="0">
                <a:latin typeface="Calibri"/>
                <a:cs typeface="Calibri"/>
              </a:rPr>
              <a:t>would yield  </a:t>
            </a:r>
            <a:r>
              <a:rPr sz="2200" dirty="0">
                <a:latin typeface="Calibri"/>
                <a:cs typeface="Calibri"/>
              </a:rPr>
              <a:t>an identical </a:t>
            </a:r>
            <a:r>
              <a:rPr sz="2200" spc="-5" dirty="0">
                <a:latin typeface="Calibri"/>
                <a:cs typeface="Calibri"/>
              </a:rPr>
              <a:t>result. No heterogeneity among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studies.</a:t>
            </a:r>
            <a:endParaRPr sz="2200">
              <a:latin typeface="Calibri"/>
              <a:cs typeface="Calibri"/>
            </a:endParaRPr>
          </a:p>
          <a:p>
            <a:pPr marL="551815" marR="93980" indent="-268605">
              <a:lnSpc>
                <a:spcPct val="101800"/>
              </a:lnSpc>
              <a:spcBef>
                <a:spcPts val="1300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Perhaps </a:t>
            </a:r>
            <a:r>
              <a:rPr sz="2200" spc="-10" dirty="0">
                <a:latin typeface="Calibri"/>
                <a:cs typeface="Calibri"/>
              </a:rPr>
              <a:t>never </a:t>
            </a:r>
            <a:r>
              <a:rPr sz="2200" spc="-5" dirty="0">
                <a:latin typeface="Calibri"/>
                <a:cs typeface="Calibri"/>
              </a:rPr>
              <a:t>justified unless all studies conducted similarly and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 </a:t>
            </a:r>
            <a:r>
              <a:rPr sz="2200" dirty="0">
                <a:latin typeface="Calibri"/>
                <a:cs typeface="Calibri"/>
              </a:rPr>
              <a:t>species.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rarely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case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ecology 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evolution.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251315" cy="4431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105"/>
              </a:spcBef>
              <a:buAutoNum type="arabicPeriod" startAt="4"/>
              <a:tabLst>
                <a:tab pos="353695" algn="l"/>
                <a:tab pos="354330" algn="l"/>
              </a:tabLst>
            </a:pPr>
            <a:r>
              <a:rPr sz="2200" spc="-5" dirty="0">
                <a:latin typeface="Calibri"/>
                <a:cs typeface="Calibri"/>
              </a:rPr>
              <a:t>Statistical inference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average effect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4"/>
            </a:pP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35"/>
              </a:spcBef>
            </a:pPr>
            <a:r>
              <a:rPr sz="2200" b="1" spc="-5" dirty="0">
                <a:latin typeface="Calibri"/>
                <a:cs typeface="Calibri"/>
              </a:rPr>
              <a:t>Random (mixed) effects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models</a:t>
            </a:r>
            <a:endParaRPr sz="2200">
              <a:latin typeface="Calibri"/>
              <a:cs typeface="Calibri"/>
            </a:endParaRPr>
          </a:p>
          <a:p>
            <a:pPr marL="551815" marR="5080" lvl="1" indent="-268605">
              <a:lnSpc>
                <a:spcPct val="101800"/>
              </a:lnSpc>
              <a:spcBef>
                <a:spcPts val="1320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variation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present </a:t>
            </a:r>
            <a:r>
              <a:rPr sz="2200" dirty="0">
                <a:latin typeface="Calibri"/>
                <a:cs typeface="Calibri"/>
              </a:rPr>
              <a:t>among means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addition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sampling  </a:t>
            </a:r>
            <a:r>
              <a:rPr sz="2200" dirty="0">
                <a:latin typeface="Calibri"/>
                <a:cs typeface="Calibri"/>
              </a:rPr>
              <a:t>error.</a:t>
            </a:r>
            <a:endParaRPr sz="2200">
              <a:latin typeface="Calibri"/>
              <a:cs typeface="Calibri"/>
            </a:endParaRPr>
          </a:p>
          <a:p>
            <a:pPr marL="551815" lvl="1" indent="-268605">
              <a:lnSpc>
                <a:spcPct val="100000"/>
              </a:lnSpc>
              <a:spcBef>
                <a:spcPts val="1365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spc="-5" dirty="0">
                <a:latin typeface="Calibri"/>
                <a:cs typeface="Calibri"/>
              </a:rPr>
              <a:t>Individual studies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therefore estimating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different</a:t>
            </a:r>
            <a:r>
              <a:rPr sz="2200" spc="-5" dirty="0">
                <a:latin typeface="Calibri"/>
                <a:cs typeface="Calibri"/>
              </a:rPr>
              <a:t> treatment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effects.</a:t>
            </a:r>
            <a:endParaRPr sz="2200">
              <a:latin typeface="Calibri"/>
              <a:cs typeface="Calibri"/>
            </a:endParaRPr>
          </a:p>
          <a:p>
            <a:pPr marL="551815" marR="60325" lvl="1" indent="-268605">
              <a:lnSpc>
                <a:spcPct val="101800"/>
              </a:lnSpc>
              <a:spcBef>
                <a:spcPts val="1300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dirty="0">
                <a:latin typeface="Calibri"/>
                <a:cs typeface="Calibri"/>
              </a:rPr>
              <a:t>Most </a:t>
            </a:r>
            <a:r>
              <a:rPr sz="2200" spc="-5" dirty="0">
                <a:latin typeface="Calibri"/>
                <a:cs typeface="Calibri"/>
              </a:rPr>
              <a:t>interest </a:t>
            </a:r>
            <a:r>
              <a:rPr sz="2200" dirty="0">
                <a:latin typeface="Calibri"/>
                <a:cs typeface="Calibri"/>
              </a:rPr>
              <a:t>is focused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central </a:t>
            </a:r>
            <a:r>
              <a:rPr sz="2200" dirty="0">
                <a:latin typeface="Calibri"/>
                <a:cs typeface="Calibri"/>
              </a:rPr>
              <a:t>value,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mean,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spc="10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effects.</a:t>
            </a:r>
            <a:endParaRPr sz="2200">
              <a:latin typeface="Calibri"/>
              <a:cs typeface="Calibri"/>
            </a:endParaRPr>
          </a:p>
          <a:p>
            <a:pPr marL="551815" marR="1044575" lvl="1" indent="-268605">
              <a:lnSpc>
                <a:spcPct val="101800"/>
              </a:lnSpc>
              <a:spcBef>
                <a:spcPts val="1320"/>
              </a:spcBef>
              <a:buFont typeface="Symbol"/>
              <a:buChar char=""/>
              <a:tabLst>
                <a:tab pos="551815" algn="l"/>
                <a:tab pos="552450" algn="l"/>
              </a:tabLst>
            </a:pP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idea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effects meta-analysis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understand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effects </a:t>
            </a:r>
            <a:r>
              <a:rPr sz="2200" spc="-5" dirty="0">
                <a:latin typeface="Calibri"/>
                <a:cs typeface="Calibri"/>
              </a:rPr>
              <a:t>across different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studies.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619" y="2085578"/>
            <a:ext cx="4413885" cy="97980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255"/>
              </a:spcBef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3150" spc="-112" baseline="5291" dirty="0">
                <a:latin typeface="Symbol"/>
                <a:cs typeface="Symbol"/>
              </a:rPr>
              <a:t></a:t>
            </a:r>
            <a:r>
              <a:rPr sz="3150" spc="-112" baseline="529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is the one “true” </a:t>
            </a:r>
            <a:r>
              <a:rPr sz="2000" spc="-10" dirty="0">
                <a:latin typeface="Calibri"/>
                <a:cs typeface="Calibri"/>
              </a:rPr>
              <a:t>effect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95"/>
              </a:spcBef>
            </a:pPr>
            <a:r>
              <a:rPr sz="2200" b="1" spc="-5" dirty="0">
                <a:latin typeface="Calibri"/>
                <a:cs typeface="Calibri"/>
              </a:rPr>
              <a:t>Random effect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524" y="3659218"/>
            <a:ext cx="9019540" cy="2192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where </a:t>
            </a:r>
            <a:r>
              <a:rPr sz="2000" i="1" spc="-5" dirty="0">
                <a:latin typeface="Calibri"/>
                <a:cs typeface="Calibri"/>
              </a:rPr>
              <a:t>μ </a:t>
            </a:r>
            <a:r>
              <a:rPr sz="2000" spc="-5" dirty="0">
                <a:latin typeface="Calibri"/>
                <a:cs typeface="Calibri"/>
              </a:rPr>
              <a:t>is the grand </a:t>
            </a:r>
            <a:r>
              <a:rPr sz="2000" spc="-10" dirty="0">
                <a:latin typeface="Calibri"/>
                <a:cs typeface="Calibri"/>
              </a:rPr>
              <a:t>mean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3075" i="1" baseline="6775" dirty="0">
                <a:latin typeface="Symbol"/>
                <a:cs typeface="Symbol"/>
              </a:rPr>
              <a:t></a:t>
            </a:r>
            <a:r>
              <a:rPr sz="1725" i="1" baseline="-12077" dirty="0">
                <a:latin typeface="Times New Roman"/>
                <a:cs typeface="Times New Roman"/>
              </a:rPr>
              <a:t>i </a:t>
            </a:r>
            <a:r>
              <a:rPr sz="2000" spc="-5" dirty="0">
                <a:latin typeface="Calibri"/>
                <a:cs typeface="Calibri"/>
              </a:rPr>
              <a:t>is the deviation of the “true” </a:t>
            </a:r>
            <a:r>
              <a:rPr sz="2000" spc="-10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size of</a:t>
            </a:r>
            <a:r>
              <a:rPr sz="2000" spc="-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study</a:t>
            </a:r>
            <a:endParaRPr sz="2000">
              <a:latin typeface="Calibri"/>
              <a:cs typeface="Calibri"/>
            </a:endParaRPr>
          </a:p>
          <a:p>
            <a:pPr marL="485775">
              <a:lnSpc>
                <a:spcPct val="100000"/>
              </a:lnSpc>
              <a:spcBef>
                <a:spcPts val="40"/>
              </a:spcBef>
            </a:pPr>
            <a:r>
              <a:rPr sz="2000" i="1" spc="-5" dirty="0">
                <a:latin typeface="Calibri"/>
                <a:cs typeface="Calibri"/>
              </a:rPr>
              <a:t>i </a:t>
            </a:r>
            <a:r>
              <a:rPr sz="2000" spc="-10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the grand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mean.</a:t>
            </a:r>
            <a:endParaRPr sz="2000">
              <a:latin typeface="Calibri"/>
              <a:cs typeface="Calibri"/>
            </a:endParaRPr>
          </a:p>
          <a:p>
            <a:pPr marL="38100" marR="164465" indent="5715">
              <a:lnSpc>
                <a:spcPct val="102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difference affects how each </a:t>
            </a:r>
            <a:r>
              <a:rPr sz="2000" dirty="0">
                <a:latin typeface="Calibri"/>
                <a:cs typeface="Calibri"/>
              </a:rPr>
              <a:t>study </a:t>
            </a:r>
            <a:r>
              <a:rPr sz="2000" spc="-5" dirty="0">
                <a:latin typeface="Calibri"/>
                <a:cs typeface="Calibri"/>
              </a:rPr>
              <a:t>is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weighed</a:t>
            </a:r>
            <a:r>
              <a:rPr sz="2000" spc="-10" dirty="0">
                <a:latin typeface="Calibri"/>
                <a:cs typeface="Calibri"/>
              </a:rPr>
              <a:t> when </a:t>
            </a:r>
            <a:r>
              <a:rPr sz="2000" spc="-5" dirty="0">
                <a:latin typeface="Calibri"/>
                <a:cs typeface="Calibri"/>
              </a:rPr>
              <a:t>calculating the average </a:t>
            </a:r>
            <a:r>
              <a:rPr sz="2000" spc="-10" dirty="0">
                <a:latin typeface="Calibri"/>
                <a:cs typeface="Calibri"/>
              </a:rPr>
              <a:t>effect  </a:t>
            </a:r>
            <a:r>
              <a:rPr sz="2000" spc="-5" dirty="0">
                <a:latin typeface="Calibri"/>
                <a:cs typeface="Calibri"/>
              </a:rPr>
              <a:t>size over all studies. </a:t>
            </a:r>
            <a:r>
              <a:rPr sz="2000" spc="-10" dirty="0">
                <a:latin typeface="Calibri"/>
                <a:cs typeface="Calibri"/>
              </a:rPr>
              <a:t>We’ll </a:t>
            </a:r>
            <a:r>
              <a:rPr sz="2000" spc="-5" dirty="0">
                <a:latin typeface="Calibri"/>
                <a:cs typeface="Calibri"/>
              </a:rPr>
              <a:t>do </a:t>
            </a:r>
            <a:r>
              <a:rPr sz="2000" spc="-10" dirty="0">
                <a:latin typeface="Calibri"/>
                <a:cs typeface="Calibri"/>
              </a:rPr>
              <a:t>this in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workshop.</a:t>
            </a:r>
            <a:endParaRPr sz="2000">
              <a:latin typeface="Calibri"/>
              <a:cs typeface="Calibri"/>
            </a:endParaRPr>
          </a:p>
          <a:p>
            <a:pPr marL="38100" marR="274955">
              <a:lnSpc>
                <a:spcPct val="102000"/>
              </a:lnSpc>
              <a:spcBef>
                <a:spcPts val="1175"/>
              </a:spcBef>
            </a:pPr>
            <a:r>
              <a:rPr sz="2000" spc="-5" dirty="0">
                <a:latin typeface="Calibri"/>
                <a:cs typeface="Calibri"/>
              </a:rPr>
              <a:t>Unfortunately, </a:t>
            </a:r>
            <a:r>
              <a:rPr sz="2000" spc="-5" dirty="0">
                <a:latin typeface="Courier New"/>
                <a:cs typeface="Courier New"/>
              </a:rPr>
              <a:t>lmer</a:t>
            </a:r>
            <a:r>
              <a:rPr sz="2000" spc="-58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alibri"/>
                <a:cs typeface="Calibri"/>
              </a:rPr>
              <a:t>can’t be used for </a:t>
            </a:r>
            <a:r>
              <a:rPr sz="2000" dirty="0">
                <a:latin typeface="Calibri"/>
                <a:cs typeface="Calibri"/>
              </a:rPr>
              <a:t>random </a:t>
            </a:r>
            <a:r>
              <a:rPr sz="2000" spc="-10" dirty="0">
                <a:latin typeface="Calibri"/>
                <a:cs typeface="Calibri"/>
              </a:rPr>
              <a:t>effects </a:t>
            </a:r>
            <a:r>
              <a:rPr sz="2000" spc="-5" dirty="0">
                <a:latin typeface="Calibri"/>
                <a:cs typeface="Calibri"/>
              </a:rPr>
              <a:t>meta-analysis </a:t>
            </a:r>
            <a:r>
              <a:rPr sz="2000" spc="-10" dirty="0">
                <a:latin typeface="Calibri"/>
                <a:cs typeface="Calibri"/>
              </a:rPr>
              <a:t>in R, </a:t>
            </a:r>
            <a:r>
              <a:rPr sz="2000" spc="-5" dirty="0">
                <a:latin typeface="Calibri"/>
                <a:cs typeface="Calibri"/>
              </a:rPr>
              <a:t>because </a:t>
            </a:r>
            <a:r>
              <a:rPr sz="2000" spc="-10" dirty="0">
                <a:latin typeface="Calibri"/>
                <a:cs typeface="Calibri"/>
              </a:rPr>
              <a:t>it  </a:t>
            </a:r>
            <a:r>
              <a:rPr sz="2000" spc="-5" dirty="0">
                <a:latin typeface="Calibri"/>
                <a:cs typeface="Calibri"/>
              </a:rPr>
              <a:t>won’t calculate the necessary weights. Use packages available </a:t>
            </a:r>
            <a:r>
              <a:rPr sz="2000" spc="-10" dirty="0">
                <a:latin typeface="Calibri"/>
                <a:cs typeface="Calibri"/>
              </a:rPr>
              <a:t>(e.g.,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metafor</a:t>
            </a:r>
            <a:r>
              <a:rPr sz="2000" spc="-10" dirty="0">
                <a:latin typeface="Calibri"/>
                <a:cs typeface="Calibri"/>
              </a:rPr>
              <a:t>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319" y="1065670"/>
            <a:ext cx="3557904" cy="104775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625"/>
              </a:spcBef>
            </a:pPr>
            <a:r>
              <a:rPr sz="2200" b="1" spc="-5" dirty="0">
                <a:latin typeface="Calibri"/>
                <a:cs typeface="Calibri"/>
              </a:rPr>
              <a:t>Fixed effect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model</a:t>
            </a:r>
            <a:endParaRPr sz="2200">
              <a:latin typeface="Calibri"/>
              <a:cs typeface="Calibri"/>
            </a:endParaRPr>
          </a:p>
          <a:p>
            <a:pPr marL="456565" algn="ctr">
              <a:lnSpc>
                <a:spcPct val="100000"/>
              </a:lnSpc>
              <a:spcBef>
                <a:spcPts val="1420"/>
              </a:spcBef>
            </a:pPr>
            <a:r>
              <a:rPr sz="2000" spc="-10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size of </a:t>
            </a:r>
            <a:r>
              <a:rPr sz="2000" spc="-10" dirty="0">
                <a:latin typeface="Calibri"/>
                <a:cs typeface="Calibri"/>
              </a:rPr>
              <a:t>each </a:t>
            </a:r>
            <a:r>
              <a:rPr sz="2000" dirty="0">
                <a:latin typeface="Calibri"/>
                <a:cs typeface="Calibri"/>
              </a:rPr>
              <a:t>study </a:t>
            </a:r>
            <a:r>
              <a:rPr sz="2000" i="1" spc="-5" dirty="0">
                <a:latin typeface="Calibri"/>
                <a:cs typeface="Calibri"/>
              </a:rPr>
              <a:t>i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3075" i="1" spc="-97" baseline="-4065" dirty="0">
                <a:latin typeface="Times New Roman"/>
                <a:cs typeface="Times New Roman"/>
              </a:rPr>
              <a:t>Y</a:t>
            </a:r>
            <a:r>
              <a:rPr sz="1800" i="1" spc="-97" baseline="-30092" dirty="0">
                <a:latin typeface="Times New Roman"/>
                <a:cs typeface="Times New Roman"/>
              </a:rPr>
              <a:t>i</a:t>
            </a:r>
            <a:endParaRPr sz="1800" baseline="-30092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59961" y="1786203"/>
            <a:ext cx="827405" cy="345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75" dirty="0">
                <a:latin typeface="Symbol"/>
                <a:cs typeface="Symbol"/>
              </a:rPr>
              <a:t>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spc="-100" dirty="0">
                <a:latin typeface="Symbol"/>
                <a:cs typeface="Symbol"/>
              </a:rPr>
              <a:t></a:t>
            </a:r>
            <a:r>
              <a:rPr sz="2050" spc="-100" dirty="0">
                <a:latin typeface="Times New Roman"/>
                <a:cs typeface="Times New Roman"/>
              </a:rPr>
              <a:t> </a:t>
            </a:r>
            <a:r>
              <a:rPr sz="2050" spc="-75" dirty="0">
                <a:latin typeface="Symbol"/>
                <a:cs typeface="Symbol"/>
              </a:rPr>
              <a:t></a:t>
            </a:r>
            <a:r>
              <a:rPr sz="2050" spc="-33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Symbol"/>
                <a:cs typeface="Symbol"/>
              </a:rPr>
              <a:t></a:t>
            </a:r>
            <a:r>
              <a:rPr sz="1800" i="1" spc="7" baseline="-23148" dirty="0">
                <a:latin typeface="Times New Roman"/>
                <a:cs typeface="Times New Roman"/>
              </a:rPr>
              <a:t>i</a:t>
            </a:r>
            <a:endParaRPr sz="1800" baseline="-2314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1724" y="3194666"/>
            <a:ext cx="2635250" cy="339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2432050" algn="l"/>
              </a:tabLst>
            </a:pPr>
            <a:r>
              <a:rPr sz="2000" spc="-10" dirty="0">
                <a:latin typeface="Calibri"/>
                <a:cs typeface="Calibri"/>
              </a:rPr>
              <a:t>Effect </a:t>
            </a:r>
            <a:r>
              <a:rPr sz="2000" spc="-5" dirty="0">
                <a:latin typeface="Calibri"/>
                <a:cs typeface="Calibri"/>
              </a:rPr>
              <a:t>size of </a:t>
            </a:r>
            <a:r>
              <a:rPr sz="2000" dirty="0">
                <a:latin typeface="Calibri"/>
                <a:cs typeface="Calibri"/>
              </a:rPr>
              <a:t>study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i="1" spc="-5" dirty="0">
                <a:latin typeface="Calibri"/>
                <a:cs typeface="Calibri"/>
              </a:rPr>
              <a:t>i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	</a:t>
            </a:r>
            <a:r>
              <a:rPr sz="3075" i="1" spc="-142" baseline="6775" dirty="0">
                <a:latin typeface="Times New Roman"/>
                <a:cs typeface="Times New Roman"/>
              </a:rPr>
              <a:t>Y</a:t>
            </a:r>
            <a:r>
              <a:rPr sz="1800" i="1" spc="-142" baseline="-11574" dirty="0">
                <a:latin typeface="Times New Roman"/>
                <a:cs typeface="Times New Roman"/>
              </a:rPr>
              <a:t>i</a:t>
            </a:r>
            <a:endParaRPr sz="1800" baseline="-1157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9066" y="3157924"/>
            <a:ext cx="1208405" cy="344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spc="-114" dirty="0">
                <a:latin typeface="Symbol"/>
                <a:cs typeface="Symbol"/>
              </a:rPr>
              <a:t>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100" i="1" spc="-150" dirty="0">
                <a:latin typeface="Symbol"/>
                <a:cs typeface="Symbol"/>
              </a:rPr>
              <a:t></a:t>
            </a:r>
            <a:r>
              <a:rPr sz="2100" i="1" spc="-150" dirty="0">
                <a:latin typeface="Times New Roman"/>
                <a:cs typeface="Times New Roman"/>
              </a:rPr>
              <a:t> </a:t>
            </a:r>
            <a:r>
              <a:rPr sz="2050" spc="-114" dirty="0">
                <a:latin typeface="Symbol"/>
                <a:cs typeface="Symbol"/>
              </a:rPr>
              <a:t>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100" i="1" spc="-60" dirty="0">
                <a:latin typeface="Symbol"/>
                <a:cs typeface="Symbol"/>
              </a:rPr>
              <a:t></a:t>
            </a:r>
            <a:r>
              <a:rPr sz="1800" i="1" spc="-89" baseline="-23148" dirty="0">
                <a:latin typeface="Times New Roman"/>
                <a:cs typeface="Times New Roman"/>
              </a:rPr>
              <a:t>i </a:t>
            </a:r>
            <a:r>
              <a:rPr sz="2050" spc="-114" dirty="0">
                <a:latin typeface="Symbol"/>
                <a:cs typeface="Symbol"/>
              </a:rPr>
              <a:t>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100" i="1" spc="-30" dirty="0">
                <a:latin typeface="Symbol"/>
                <a:cs typeface="Symbol"/>
              </a:rPr>
              <a:t></a:t>
            </a:r>
            <a:r>
              <a:rPr sz="1800" i="1" spc="-44" baseline="-23148" dirty="0">
                <a:latin typeface="Times New Roman"/>
                <a:cs typeface="Times New Roman"/>
              </a:rPr>
              <a:t>i</a:t>
            </a:r>
            <a:endParaRPr sz="1800" baseline="-23148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085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Steps </a:t>
            </a:r>
            <a:r>
              <a:rPr dirty="0"/>
              <a:t>of a</a:t>
            </a:r>
            <a:r>
              <a:rPr spc="-30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776475"/>
            <a:ext cx="9217660" cy="20688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72110" marR="472440" indent="-360045">
              <a:lnSpc>
                <a:spcPct val="101800"/>
              </a:lnSpc>
              <a:spcBef>
                <a:spcPts val="60"/>
              </a:spcBef>
              <a:buAutoNum type="arabicPeriod" startAt="3"/>
              <a:tabLst>
                <a:tab pos="372110" algn="l"/>
                <a:tab pos="372745" algn="l"/>
              </a:tabLst>
            </a:pPr>
            <a:r>
              <a:rPr sz="2200" dirty="0">
                <a:latin typeface="Calibri"/>
                <a:cs typeface="Calibri"/>
              </a:rPr>
              <a:t>Look </a:t>
            </a:r>
            <a:r>
              <a:rPr sz="2200" spc="-5" dirty="0">
                <a:latin typeface="Calibri"/>
                <a:cs typeface="Calibri"/>
              </a:rPr>
              <a:t>for 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5" dirty="0">
                <a:latin typeface="Calibri"/>
                <a:cs typeface="Calibri"/>
              </a:rPr>
              <a:t>quality. For example, </a:t>
            </a:r>
            <a:r>
              <a:rPr sz="2200" spc="-10" dirty="0">
                <a:latin typeface="Calibri"/>
                <a:cs typeface="Calibri"/>
              </a:rPr>
              <a:t>are effect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spc="5" dirty="0">
                <a:latin typeface="Calibri"/>
                <a:cs typeface="Calibri"/>
              </a:rPr>
              <a:t>on  </a:t>
            </a:r>
            <a:r>
              <a:rPr sz="2200" spc="-5" dirty="0">
                <a:latin typeface="Calibri"/>
                <a:cs typeface="Calibri"/>
              </a:rPr>
              <a:t>average between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included blinding and those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did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not?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3"/>
            </a:pPr>
            <a:endParaRPr sz="2200">
              <a:latin typeface="Calibri"/>
              <a:cs typeface="Calibri"/>
            </a:endParaRPr>
          </a:p>
          <a:p>
            <a:pPr marL="372110" marR="5080" indent="-360045" algn="just">
              <a:lnSpc>
                <a:spcPct val="101800"/>
              </a:lnSpc>
              <a:buAutoNum type="arabicPeriod" startAt="3"/>
              <a:tabLst>
                <a:tab pos="372745" algn="l"/>
              </a:tabLst>
            </a:pPr>
            <a:r>
              <a:rPr sz="2200" dirty="0">
                <a:latin typeface="Calibri"/>
                <a:cs typeface="Calibri"/>
              </a:rPr>
              <a:t>Look </a:t>
            </a:r>
            <a:r>
              <a:rPr sz="2200" spc="-5" dirty="0">
                <a:latin typeface="Calibri"/>
                <a:cs typeface="Calibri"/>
              </a:rPr>
              <a:t>for associations </a:t>
            </a:r>
            <a:r>
              <a:rPr sz="2200" dirty="0">
                <a:latin typeface="Calibri"/>
                <a:cs typeface="Calibri"/>
              </a:rPr>
              <a:t>with variables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explain heterogeneity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effect  </a:t>
            </a:r>
            <a:r>
              <a:rPr sz="2200" dirty="0">
                <a:latin typeface="Calibri"/>
                <a:cs typeface="Calibri"/>
              </a:rPr>
              <a:t>sizes among </a:t>
            </a:r>
            <a:r>
              <a:rPr sz="2200" spc="-5" dirty="0">
                <a:latin typeface="Calibri"/>
                <a:cs typeface="Calibri"/>
              </a:rPr>
              <a:t>studies. For example, does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average effect </a:t>
            </a:r>
            <a:r>
              <a:rPr sz="2200" spc="-10" dirty="0">
                <a:latin typeface="Calibri"/>
                <a:cs typeface="Calibri"/>
              </a:rPr>
              <a:t>size </a:t>
            </a:r>
            <a:r>
              <a:rPr sz="2200" spc="-5" dirty="0">
                <a:latin typeface="Calibri"/>
                <a:cs typeface="Calibri"/>
              </a:rPr>
              <a:t>differ between 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5" dirty="0">
                <a:latin typeface="Calibri"/>
                <a:cs typeface="Calibri"/>
              </a:rPr>
              <a:t>carried </a:t>
            </a:r>
            <a:r>
              <a:rPr sz="2200" dirty="0">
                <a:latin typeface="Calibri"/>
                <a:cs typeface="Calibri"/>
              </a:rPr>
              <a:t>out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women subjects and those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male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subjects?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7788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4: </a:t>
            </a:r>
            <a:r>
              <a:rPr sz="2400" b="1" spc="-5" dirty="0">
                <a:latin typeface="Calibri"/>
                <a:cs typeface="Calibri"/>
              </a:rPr>
              <a:t>Meta-analysis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competition </a:t>
            </a:r>
            <a:r>
              <a:rPr sz="2400" b="1" spc="5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field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experiments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599692"/>
            <a:ext cx="942784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Gurevitch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dirty="0">
                <a:latin typeface="Calibri"/>
                <a:cs typeface="Calibri"/>
              </a:rPr>
              <a:t>al </a:t>
            </a:r>
            <a:r>
              <a:rPr sz="2200" spc="-5" dirty="0">
                <a:latin typeface="Calibri"/>
                <a:cs typeface="Calibri"/>
              </a:rPr>
              <a:t>(1992) study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inter- and intra-specific competition, looking only </a:t>
            </a:r>
            <a:r>
              <a:rPr sz="2200" dirty="0">
                <a:latin typeface="Calibri"/>
                <a:cs typeface="Calibri"/>
              </a:rPr>
              <a:t>at  studies </a:t>
            </a:r>
            <a:r>
              <a:rPr sz="2200" spc="-5" dirty="0">
                <a:latin typeface="Calibri"/>
                <a:cs typeface="Calibri"/>
              </a:rPr>
              <a:t>published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1980s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2957" y="2717699"/>
            <a:ext cx="7884837" cy="297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7788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4: </a:t>
            </a:r>
            <a:r>
              <a:rPr sz="2400" b="1" spc="-5" dirty="0">
                <a:latin typeface="Calibri"/>
                <a:cs typeface="Calibri"/>
              </a:rPr>
              <a:t>Meta-analysis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competition </a:t>
            </a:r>
            <a:r>
              <a:rPr sz="2400" b="1" spc="5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field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experiments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599692"/>
            <a:ext cx="44570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looked </a:t>
            </a:r>
            <a:r>
              <a:rPr sz="2200" dirty="0">
                <a:latin typeface="Calibri"/>
                <a:cs typeface="Calibri"/>
              </a:rPr>
              <a:t>for 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study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quality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47800" y="2411499"/>
            <a:ext cx="7015130" cy="40552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77889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Example 4: </a:t>
            </a:r>
            <a:r>
              <a:rPr sz="2400" b="1" spc="-5" dirty="0">
                <a:latin typeface="Calibri"/>
                <a:cs typeface="Calibri"/>
              </a:rPr>
              <a:t>Meta-analysis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competition </a:t>
            </a:r>
            <a:r>
              <a:rPr sz="2400" b="1" spc="5" dirty="0">
                <a:latin typeface="Calibri"/>
                <a:cs typeface="Calibri"/>
              </a:rPr>
              <a:t>in </a:t>
            </a:r>
            <a:r>
              <a:rPr sz="2400" b="1" spc="-5" dirty="0">
                <a:latin typeface="Calibri"/>
                <a:cs typeface="Calibri"/>
              </a:rPr>
              <a:t>field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experiments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599692"/>
            <a:ext cx="908494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looked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associations </a:t>
            </a:r>
            <a:r>
              <a:rPr sz="2200" dirty="0">
                <a:latin typeface="Calibri"/>
                <a:cs typeface="Calibri"/>
              </a:rPr>
              <a:t>with variables that might explain variation in </a:t>
            </a:r>
            <a:r>
              <a:rPr sz="2200" spc="-5" dirty="0">
                <a:latin typeface="Calibri"/>
                <a:cs typeface="Calibri"/>
              </a:rPr>
              <a:t>effect  size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73202" y="2409178"/>
            <a:ext cx="6631961" cy="4415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28800" y="2057400"/>
            <a:ext cx="7315200" cy="41575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342900">
              <a:lnSpc>
                <a:spcPct val="100000"/>
              </a:lnSpc>
              <a:spcBef>
                <a:spcPts val="1614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Meta </a:t>
            </a:r>
            <a:r>
              <a:rPr sz="2200" spc="-5" dirty="0">
                <a:latin typeface="Calibri"/>
                <a:cs typeface="Calibri"/>
              </a:rPr>
              <a:t>analysis compared with traditional review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article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Quantitative summaries vs.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vote-counting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carry out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meta-analysis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Effect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size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Fixed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mixed-effects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Associating effect sizes </a:t>
            </a:r>
            <a:r>
              <a:rPr sz="2200" spc="-1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relevant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variables</a:t>
            </a:r>
          </a:p>
          <a:p>
            <a:pPr marL="5842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Publication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bias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Make </a:t>
            </a:r>
            <a:r>
              <a:rPr sz="2200" spc="-5" dirty="0">
                <a:latin typeface="Calibri"/>
                <a:cs typeface="Calibri"/>
              </a:rPr>
              <a:t>your results accessible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meta-analysis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62FF2-018A-499E-B8C1-E622B38C6765}"/>
              </a:ext>
            </a:extLst>
          </p:cNvPr>
          <p:cNvSpPr txBox="1"/>
          <p:nvPr/>
        </p:nvSpPr>
        <p:spPr>
          <a:xfrm>
            <a:off x="1295400" y="750400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latin typeface="Calibri"/>
                <a:cs typeface="Calibri"/>
              </a:rPr>
              <a:t>Outline</a:t>
            </a:r>
            <a:endParaRPr lang="en-GB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620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File-drawer</a:t>
            </a:r>
            <a:r>
              <a:rPr spc="-50" dirty="0"/>
              <a:t> </a:t>
            </a:r>
            <a:r>
              <a:rPr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133600"/>
            <a:ext cx="8773795" cy="206628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meta-analysis,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difficulties caused by publication bias </a:t>
            </a:r>
            <a:r>
              <a:rPr sz="2200" dirty="0">
                <a:latin typeface="Calibri"/>
                <a:cs typeface="Calibri"/>
              </a:rPr>
              <a:t>are called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i="1" spc="-5" dirty="0">
                <a:latin typeface="Calibri"/>
                <a:cs typeface="Calibri"/>
              </a:rPr>
              <a:t>file-  drawer problem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reference to the </a:t>
            </a:r>
            <a:r>
              <a:rPr sz="2200" spc="-5" dirty="0">
                <a:latin typeface="Calibri"/>
                <a:cs typeface="Calibri"/>
              </a:rPr>
              <a:t>unknown studies </a:t>
            </a:r>
            <a:r>
              <a:rPr sz="2200" dirty="0">
                <a:latin typeface="Calibri"/>
                <a:cs typeface="Calibri"/>
              </a:rPr>
              <a:t>sitting </a:t>
            </a:r>
            <a:r>
              <a:rPr sz="2200" spc="-5" dirty="0">
                <a:latin typeface="Calibri"/>
                <a:cs typeface="Calibri"/>
              </a:rPr>
              <a:t>unavailable </a:t>
            </a:r>
            <a:r>
              <a:rPr sz="2200" dirty="0">
                <a:latin typeface="Calibri"/>
                <a:cs typeface="Calibri"/>
              </a:rPr>
              <a:t>in  researchers’ </a:t>
            </a:r>
            <a:r>
              <a:rPr sz="2200" spc="-10" dirty="0">
                <a:latin typeface="Calibri"/>
                <a:cs typeface="Calibri"/>
              </a:rPr>
              <a:t>file </a:t>
            </a:r>
            <a:r>
              <a:rPr sz="2200" spc="-5" dirty="0">
                <a:latin typeface="Calibri"/>
                <a:cs typeface="Calibri"/>
              </a:rPr>
              <a:t>drawers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hidden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obscure</a:t>
            </a:r>
            <a:r>
              <a:rPr sz="2200" spc="-10" dirty="0">
                <a:latin typeface="Calibri"/>
                <a:cs typeface="Calibri"/>
              </a:rPr>
              <a:t> journals.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9779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file-drawer problem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possible bias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estimates and </a:t>
            </a:r>
            <a:r>
              <a:rPr sz="2200" dirty="0">
                <a:latin typeface="Calibri"/>
                <a:cs typeface="Calibri"/>
              </a:rPr>
              <a:t>tests caused </a:t>
            </a:r>
            <a:r>
              <a:rPr sz="2200" spc="-15" dirty="0">
                <a:latin typeface="Calibri"/>
                <a:cs typeface="Calibri"/>
              </a:rPr>
              <a:t>by  </a:t>
            </a:r>
            <a:r>
              <a:rPr sz="2200" spc="-5" dirty="0">
                <a:latin typeface="Calibri"/>
                <a:cs typeface="Calibri"/>
              </a:rPr>
              <a:t>publication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bias.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46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Funnel</a:t>
            </a:r>
            <a:r>
              <a:rPr spc="-75" dirty="0"/>
              <a:t> </a:t>
            </a:r>
            <a:r>
              <a:rPr spc="-5" dirty="0"/>
              <a:t>plot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2362200"/>
            <a:ext cx="3467100" cy="30899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079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Funnel </a:t>
            </a:r>
            <a:r>
              <a:rPr sz="2200" dirty="0">
                <a:latin typeface="Calibri"/>
                <a:cs typeface="Calibri"/>
              </a:rPr>
              <a:t>plots can </a:t>
            </a:r>
            <a:r>
              <a:rPr sz="2200" spc="-5" dirty="0">
                <a:latin typeface="Calibri"/>
                <a:cs typeface="Calibri"/>
              </a:rPr>
              <a:t>give an  </a:t>
            </a:r>
            <a:r>
              <a:rPr sz="2200" dirty="0">
                <a:latin typeface="Calibri"/>
                <a:cs typeface="Calibri"/>
              </a:rPr>
              <a:t>indication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bias </a:t>
            </a:r>
            <a:r>
              <a:rPr sz="2200" spc="-10" dirty="0">
                <a:latin typeface="Calibri"/>
                <a:cs typeface="Calibri"/>
              </a:rPr>
              <a:t>resulting  </a:t>
            </a:r>
            <a:r>
              <a:rPr sz="2200" spc="-5" dirty="0">
                <a:latin typeface="Calibri"/>
                <a:cs typeface="Calibri"/>
              </a:rPr>
              <a:t>from small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studies.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139065">
              <a:lnSpc>
                <a:spcPct val="101800"/>
              </a:lnSpc>
            </a:pPr>
            <a:r>
              <a:rPr sz="2200" spc="5" dirty="0">
                <a:latin typeface="Calibri"/>
                <a:cs typeface="Calibri"/>
              </a:rPr>
              <a:t>Soma </a:t>
            </a:r>
            <a:r>
              <a:rPr sz="2200" spc="-5" dirty="0">
                <a:latin typeface="Calibri"/>
                <a:cs typeface="Calibri"/>
              </a:rPr>
              <a:t>and Garamszegi (2011)  </a:t>
            </a:r>
            <a:r>
              <a:rPr sz="2200" dirty="0">
                <a:latin typeface="Calibri"/>
                <a:cs typeface="Calibri"/>
              </a:rPr>
              <a:t>used the </a:t>
            </a:r>
            <a:r>
              <a:rPr sz="2200" spc="-5" dirty="0">
                <a:latin typeface="Calibri"/>
                <a:cs typeface="Calibri"/>
              </a:rPr>
              <a:t>Trimfill algorithm 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fill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hypothetical missing  </a:t>
            </a:r>
            <a:r>
              <a:rPr sz="2200" dirty="0">
                <a:latin typeface="Calibri"/>
                <a:cs typeface="Calibri"/>
              </a:rPr>
              <a:t>studies 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funnel plot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spc="-5" dirty="0">
                <a:latin typeface="Calibri"/>
                <a:cs typeface="Calibri"/>
              </a:rPr>
              <a:t>achieve theoretical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symmetry.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6605" y="266998"/>
            <a:ext cx="5511240" cy="671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152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Fail-safe</a:t>
            </a:r>
            <a:r>
              <a:rPr spc="-80" dirty="0"/>
              <a:t> </a:t>
            </a:r>
            <a:r>
              <a:rPr spc="-5" dirty="0"/>
              <a:t>number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4781550" cy="49542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fail-safe number </a:t>
            </a:r>
            <a:r>
              <a:rPr sz="2200" spc="-5" dirty="0">
                <a:latin typeface="Calibri"/>
                <a:cs typeface="Calibri"/>
              </a:rPr>
              <a:t>calculates how  </a:t>
            </a:r>
            <a:r>
              <a:rPr sz="2200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missing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5" dirty="0">
                <a:latin typeface="Calibri"/>
                <a:cs typeface="Calibri"/>
              </a:rPr>
              <a:t>would be needed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change </a:t>
            </a:r>
            <a:r>
              <a:rPr sz="2200" dirty="0">
                <a:latin typeface="Calibri"/>
                <a:cs typeface="Calibri"/>
              </a:rPr>
              <a:t>the overall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meta-  </a:t>
            </a:r>
            <a:r>
              <a:rPr sz="2200" spc="-5" dirty="0">
                <a:latin typeface="Calibri"/>
                <a:cs typeface="Calibri"/>
              </a:rPr>
              <a:t>analysis.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2700" marR="7620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Vilà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dirty="0">
                <a:latin typeface="Calibri"/>
                <a:cs typeface="Calibri"/>
              </a:rPr>
              <a:t>al </a:t>
            </a:r>
            <a:r>
              <a:rPr sz="2200" spc="-5" dirty="0">
                <a:latin typeface="Calibri"/>
                <a:cs typeface="Calibri"/>
              </a:rPr>
              <a:t>(2011) estimated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studies that </a:t>
            </a:r>
            <a:r>
              <a:rPr sz="2200" spc="-5" dirty="0">
                <a:latin typeface="Calibri"/>
                <a:cs typeface="Calibri"/>
              </a:rPr>
              <a:t>would have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added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change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invasive plant  </a:t>
            </a:r>
            <a:r>
              <a:rPr sz="2200" dirty="0">
                <a:latin typeface="Calibri"/>
                <a:cs typeface="Calibri"/>
              </a:rPr>
              <a:t>meta-analysis </a:t>
            </a:r>
            <a:r>
              <a:rPr sz="2200" spc="-5" dirty="0">
                <a:latin typeface="Calibri"/>
                <a:cs typeface="Calibri"/>
              </a:rPr>
              <a:t>from significant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non-  </a:t>
            </a:r>
            <a:r>
              <a:rPr sz="2200" spc="-5" dirty="0">
                <a:latin typeface="Calibri"/>
                <a:cs typeface="Calibri"/>
              </a:rPr>
              <a:t>significant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37,689. This </a:t>
            </a:r>
            <a:r>
              <a:rPr sz="2200" dirty="0">
                <a:latin typeface="Calibri"/>
                <a:cs typeface="Calibri"/>
              </a:rPr>
              <a:t>was </a:t>
            </a:r>
            <a:r>
              <a:rPr sz="2200" spc="-20" dirty="0">
                <a:latin typeface="Calibri"/>
                <a:cs typeface="Calibri"/>
              </a:rPr>
              <a:t>too  </a:t>
            </a:r>
            <a:r>
              <a:rPr sz="2200" spc="-5" dirty="0">
                <a:latin typeface="Calibri"/>
                <a:cs typeface="Calibri"/>
              </a:rPr>
              <a:t>implausible,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5" dirty="0">
                <a:latin typeface="Calibri"/>
                <a:cs typeface="Calibri"/>
              </a:rPr>
              <a:t>concluded that their  estimates were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reliable.</a:t>
            </a:r>
            <a:endParaRPr sz="2200">
              <a:latin typeface="Calibri"/>
              <a:cs typeface="Calibri"/>
            </a:endParaRPr>
          </a:p>
          <a:p>
            <a:pPr marL="12700" marR="327660">
              <a:lnSpc>
                <a:spcPct val="101099"/>
              </a:lnSpc>
              <a:spcBef>
                <a:spcPts val="2245"/>
              </a:spcBef>
            </a:pPr>
            <a:r>
              <a:rPr sz="1800" spc="-5" dirty="0">
                <a:latin typeface="Calibri"/>
                <a:cs typeface="Calibri"/>
              </a:rPr>
              <a:t>(Fig 1a: </a:t>
            </a:r>
            <a:r>
              <a:rPr sz="1800" dirty="0">
                <a:latin typeface="Calibri"/>
                <a:cs typeface="Calibri"/>
              </a:rPr>
              <a:t>top line </a:t>
            </a:r>
            <a:r>
              <a:rPr sz="1800" spc="-5" dirty="0">
                <a:latin typeface="Calibri"/>
                <a:cs typeface="Calibri"/>
              </a:rPr>
              <a:t>refers to </a:t>
            </a:r>
            <a:r>
              <a:rPr sz="1800" dirty="0">
                <a:latin typeface="Calibri"/>
                <a:cs typeface="Calibri"/>
              </a:rPr>
              <a:t>total </a:t>
            </a:r>
            <a:r>
              <a:rPr sz="1800" spc="-5" dirty="0">
                <a:latin typeface="Calibri"/>
                <a:cs typeface="Calibri"/>
              </a:rPr>
              <a:t>plant production;  other lines are effects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spc="-5" dirty="0">
                <a:latin typeface="Calibri"/>
                <a:cs typeface="Calibri"/>
              </a:rPr>
              <a:t>native plants)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30280" y="1072605"/>
            <a:ext cx="5032335" cy="52611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81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Make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your</a:t>
            </a:r>
            <a:r>
              <a:rPr dirty="0"/>
              <a:t> </a:t>
            </a:r>
            <a:r>
              <a:rPr spc="-5" dirty="0"/>
              <a:t>results accessible </a:t>
            </a:r>
            <a:r>
              <a:rPr dirty="0"/>
              <a:t>to</a:t>
            </a:r>
            <a:r>
              <a:rPr spc="35" dirty="0"/>
              <a:t> </a:t>
            </a:r>
            <a:r>
              <a:rPr spc="-5" dirty="0"/>
              <a:t>meta-analysis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415781" cy="417268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Many </a:t>
            </a:r>
            <a:r>
              <a:rPr sz="2200" spc="-5" dirty="0">
                <a:latin typeface="Calibri"/>
                <a:cs typeface="Calibri"/>
              </a:rPr>
              <a:t>published </a:t>
            </a:r>
            <a:r>
              <a:rPr sz="2200" spc="-10" dirty="0">
                <a:latin typeface="Calibri"/>
                <a:cs typeface="Calibri"/>
              </a:rPr>
              <a:t>papers </a:t>
            </a:r>
            <a:r>
              <a:rPr sz="2200" spc="-15" dirty="0">
                <a:latin typeface="Calibri"/>
                <a:cs typeface="Calibri"/>
              </a:rPr>
              <a:t>do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report enough information for meta-analysts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extract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numbers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they need. As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result, many otherwise relevant </a:t>
            </a:r>
            <a:r>
              <a:rPr sz="2200" spc="-10" dirty="0">
                <a:latin typeface="Calibri"/>
                <a:cs typeface="Calibri"/>
              </a:rPr>
              <a:t>papers  </a:t>
            </a:r>
            <a:r>
              <a:rPr sz="2200" dirty="0">
                <a:latin typeface="Calibri"/>
                <a:cs typeface="Calibri"/>
              </a:rPr>
              <a:t>have 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discarded. Don’t </a:t>
            </a:r>
            <a:r>
              <a:rPr sz="2200" dirty="0">
                <a:latin typeface="Calibri"/>
                <a:cs typeface="Calibri"/>
              </a:rPr>
              <a:t>let </a:t>
            </a:r>
            <a:r>
              <a:rPr sz="2200" spc="-5" dirty="0">
                <a:latin typeface="Calibri"/>
                <a:cs typeface="Calibri"/>
              </a:rPr>
              <a:t>this happen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your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60"/>
              </a:spcBef>
            </a:pPr>
            <a:endParaRPr sz="2200" dirty="0">
              <a:latin typeface="Calibri"/>
              <a:cs typeface="Calibri"/>
            </a:endParaRPr>
          </a:p>
          <a:p>
            <a:pPr marL="584200" marR="358775" indent="-342900">
              <a:lnSpc>
                <a:spcPct val="1018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give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effects and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errors. A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 by </a:t>
            </a:r>
            <a:r>
              <a:rPr sz="2200" dirty="0">
                <a:latin typeface="Calibri"/>
                <a:cs typeface="Calibri"/>
              </a:rPr>
              <a:t>itself is useless.</a:t>
            </a:r>
          </a:p>
          <a:p>
            <a:pPr marL="584200" marR="737235" indent="-342900">
              <a:lnSpc>
                <a:spcPct val="1018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Give 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means and standard deviations 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important  </a:t>
            </a:r>
            <a:r>
              <a:rPr sz="2200" dirty="0">
                <a:latin typeface="Calibri"/>
                <a:cs typeface="Calibri"/>
              </a:rPr>
              <a:t>variables.</a:t>
            </a:r>
          </a:p>
          <a:p>
            <a:pPr marL="584200" indent="-342900">
              <a:lnSpc>
                <a:spcPct val="100000"/>
              </a:lnSpc>
              <a:spcBef>
                <a:spcPts val="77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Always </a:t>
            </a:r>
            <a:r>
              <a:rPr sz="2200" spc="-5" dirty="0">
                <a:latin typeface="Calibri"/>
                <a:cs typeface="Calibri"/>
              </a:rPr>
              <a:t>indicate </a:t>
            </a:r>
            <a:r>
              <a:rPr sz="2200" dirty="0">
                <a:latin typeface="Calibri"/>
                <a:cs typeface="Calibri"/>
              </a:rPr>
              <a:t>your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degrees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freedom.</a:t>
            </a:r>
          </a:p>
          <a:p>
            <a:pPr marL="584200" marR="77470" indent="-342900">
              <a:lnSpc>
                <a:spcPct val="101800"/>
              </a:lnSpc>
              <a:spcBef>
                <a:spcPts val="72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Make the </a:t>
            </a:r>
            <a:r>
              <a:rPr sz="2200" spc="-5" dirty="0">
                <a:latin typeface="Calibri"/>
                <a:cs typeface="Calibri"/>
              </a:rPr>
              <a:t>data accessible. </a:t>
            </a:r>
            <a:r>
              <a:rPr sz="2200" dirty="0">
                <a:latin typeface="Calibri"/>
                <a:cs typeface="Calibri"/>
              </a:rPr>
              <a:t>Publish the </a:t>
            </a:r>
            <a:r>
              <a:rPr sz="2200" spc="-10" dirty="0">
                <a:latin typeface="Calibri"/>
                <a:cs typeface="Calibri"/>
              </a:rPr>
              <a:t>raw data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paper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deposit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an  online </a:t>
            </a:r>
            <a:r>
              <a:rPr sz="2200" spc="-5" dirty="0">
                <a:latin typeface="Calibri"/>
                <a:cs typeface="Calibri"/>
              </a:rPr>
              <a:t>archive </a:t>
            </a:r>
            <a:r>
              <a:rPr sz="2200" dirty="0">
                <a:latin typeface="Calibri"/>
                <a:cs typeface="Calibri"/>
              </a:rPr>
              <a:t>such as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Dryad.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66903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Consider </a:t>
            </a:r>
            <a:r>
              <a:rPr sz="2400" b="1" dirty="0">
                <a:latin typeface="Calibri"/>
                <a:cs typeface="Calibri"/>
              </a:rPr>
              <a:t>a </a:t>
            </a:r>
            <a:r>
              <a:rPr sz="2400" b="1" spc="-5" dirty="0">
                <a:latin typeface="Calibri"/>
                <a:cs typeface="Calibri"/>
              </a:rPr>
              <a:t>meta-analysis for </a:t>
            </a:r>
            <a:r>
              <a:rPr sz="2400" b="1" spc="-10" dirty="0">
                <a:latin typeface="Calibri"/>
                <a:cs typeface="Calibri"/>
              </a:rPr>
              <a:t>your </a:t>
            </a:r>
            <a:r>
              <a:rPr sz="2400" b="1" spc="-5" dirty="0">
                <a:latin typeface="Calibri"/>
                <a:cs typeface="Calibri"/>
              </a:rPr>
              <a:t>first </a:t>
            </a:r>
            <a:r>
              <a:rPr sz="2400" b="1" dirty="0">
                <a:latin typeface="Calibri"/>
                <a:cs typeface="Calibri"/>
              </a:rPr>
              <a:t>thesis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chapter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851" y="2603796"/>
            <a:ext cx="9384030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Often, the </a:t>
            </a:r>
            <a:r>
              <a:rPr sz="2200" spc="-10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chapter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thesis is a </a:t>
            </a:r>
            <a:r>
              <a:rPr sz="2200" spc="-5" dirty="0">
                <a:latin typeface="Calibri"/>
                <a:cs typeface="Calibri"/>
              </a:rPr>
              <a:t>review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literature. If </a:t>
            </a:r>
            <a:r>
              <a:rPr sz="2200" dirty="0">
                <a:latin typeface="Calibri"/>
                <a:cs typeface="Calibri"/>
              </a:rPr>
              <a:t>your </a:t>
            </a:r>
            <a:r>
              <a:rPr sz="2200" spc="-5" dirty="0">
                <a:latin typeface="Calibri"/>
                <a:cs typeface="Calibri"/>
              </a:rPr>
              <a:t>review </a:t>
            </a:r>
            <a:r>
              <a:rPr sz="2200" dirty="0">
                <a:latin typeface="Calibri"/>
                <a:cs typeface="Calibri"/>
              </a:rPr>
              <a:t>is a  systematic </a:t>
            </a:r>
            <a:r>
              <a:rPr sz="2200" spc="-5" dirty="0">
                <a:latin typeface="Calibri"/>
                <a:cs typeface="Calibri"/>
              </a:rPr>
              <a:t>review, and </a:t>
            </a:r>
            <a:r>
              <a:rPr sz="2200" dirty="0">
                <a:latin typeface="Calibri"/>
                <a:cs typeface="Calibri"/>
              </a:rPr>
              <a:t>you kept track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important quantities and feature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study,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may have </a:t>
            </a:r>
            <a:r>
              <a:rPr sz="2200" dirty="0">
                <a:latin typeface="Calibri"/>
                <a:cs typeface="Calibri"/>
              </a:rPr>
              <a:t>enough for a </a:t>
            </a:r>
            <a:r>
              <a:rPr sz="2200" spc="-5" dirty="0">
                <a:latin typeface="Calibri"/>
                <a:cs typeface="Calibri"/>
              </a:rPr>
              <a:t>quantitative component </a:t>
            </a:r>
            <a:r>
              <a:rPr sz="2200" dirty="0">
                <a:latin typeface="Calibri"/>
                <a:cs typeface="Calibri"/>
              </a:rPr>
              <a:t>– 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meta-analysis.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54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practices </a:t>
            </a:r>
            <a:r>
              <a:rPr dirty="0"/>
              <a:t>for </a:t>
            </a:r>
            <a:r>
              <a:rPr spc="-5" dirty="0"/>
              <a:t>reporting results </a:t>
            </a:r>
            <a:r>
              <a:rPr dirty="0"/>
              <a:t>of</a:t>
            </a:r>
            <a:r>
              <a:rPr spc="35" dirty="0"/>
              <a:t> </a:t>
            </a:r>
            <a:r>
              <a:rPr spc="-5" dirty="0"/>
              <a:t>meta-analysis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CF9E6-B545-45B8-AA27-AAC9BD36A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6541771" cy="42785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68AB81-B7D3-4C74-B2CF-32E2C2097080}"/>
              </a:ext>
            </a:extLst>
          </p:cNvPr>
          <p:cNvSpPr txBox="1"/>
          <p:nvPr/>
        </p:nvSpPr>
        <p:spPr>
          <a:xfrm>
            <a:off x="1524000" y="5943600"/>
            <a:ext cx="83071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</a:rPr>
              <a:t>Moher, D., </a:t>
            </a:r>
            <a:r>
              <a:rPr lang="en-GB" dirty="0" err="1">
                <a:effectLst/>
              </a:rPr>
              <a:t>Liberati</a:t>
            </a:r>
            <a:r>
              <a:rPr lang="en-GB" dirty="0">
                <a:effectLst/>
              </a:rPr>
              <a:t>, A., </a:t>
            </a:r>
            <a:r>
              <a:rPr lang="en-GB" dirty="0" err="1">
                <a:effectLst/>
              </a:rPr>
              <a:t>Tetzlaff</a:t>
            </a:r>
            <a:r>
              <a:rPr lang="en-GB" dirty="0">
                <a:effectLst/>
              </a:rPr>
              <a:t>, J., Altman, D.G., 2009. Preferred reporting items for systematic reviews and meta-analyses: the PRISMA statement. BMJ 339. </a:t>
            </a:r>
            <a:r>
              <a:rPr lang="en-GB" dirty="0">
                <a:effectLst/>
                <a:hlinkClick r:id="rId3"/>
              </a:rPr>
              <a:t>https://doi.org/10.1136/bmj.b2535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07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practices </a:t>
            </a:r>
            <a:r>
              <a:rPr dirty="0"/>
              <a:t>for </a:t>
            </a:r>
            <a:r>
              <a:rPr spc="-5" dirty="0"/>
              <a:t>reporting results </a:t>
            </a:r>
            <a:r>
              <a:rPr dirty="0"/>
              <a:t>of </a:t>
            </a:r>
            <a:r>
              <a:rPr spc="-5" dirty="0"/>
              <a:t>systematic</a:t>
            </a:r>
            <a:r>
              <a:rPr spc="30" dirty="0"/>
              <a:t> </a:t>
            </a:r>
            <a:r>
              <a:rPr spc="-5" dirty="0"/>
              <a:t>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F7C3A-7B91-4EB5-9B51-075CA6BF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1600"/>
            <a:ext cx="6248400" cy="563610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8368" y="154059"/>
            <a:ext cx="654177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practices </a:t>
            </a:r>
            <a:r>
              <a:rPr dirty="0"/>
              <a:t>for </a:t>
            </a:r>
            <a:r>
              <a:rPr spc="-5" dirty="0"/>
              <a:t>reporting results </a:t>
            </a:r>
            <a:r>
              <a:rPr dirty="0"/>
              <a:t>of</a:t>
            </a:r>
            <a:r>
              <a:rPr spc="35" dirty="0"/>
              <a:t> </a:t>
            </a:r>
            <a:r>
              <a:rPr spc="-5" dirty="0"/>
              <a:t>meta-analysis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b="0" dirty="0">
                <a:latin typeface="Calibri"/>
                <a:cs typeface="Calibri"/>
              </a:rPr>
              <a:t>PRISMA </a:t>
            </a:r>
            <a:r>
              <a:rPr sz="2200" b="0" spc="-5" dirty="0">
                <a:latin typeface="Calibri"/>
                <a:cs typeface="Calibri"/>
              </a:rPr>
              <a:t>detailed</a:t>
            </a:r>
            <a:r>
              <a:rPr sz="2200" b="0" spc="-35" dirty="0">
                <a:latin typeface="Calibri"/>
                <a:cs typeface="Calibri"/>
              </a:rPr>
              <a:t> </a:t>
            </a:r>
            <a:r>
              <a:rPr sz="2200" b="0" spc="-5" dirty="0">
                <a:latin typeface="Calibri"/>
                <a:cs typeface="Calibri"/>
              </a:rPr>
              <a:t>checklist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4463" y="1524000"/>
            <a:ext cx="1774189" cy="0"/>
          </a:xfrm>
          <a:custGeom>
            <a:avLst/>
            <a:gdLst/>
            <a:ahLst/>
            <a:cxnLst/>
            <a:rect l="l" t="t" r="r" b="b"/>
            <a:pathLst>
              <a:path w="1774189">
                <a:moveTo>
                  <a:pt x="0" y="0"/>
                </a:moveTo>
                <a:lnTo>
                  <a:pt x="177393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6891"/>
              </p:ext>
            </p:extLst>
          </p:nvPr>
        </p:nvGraphicFramePr>
        <p:xfrm>
          <a:off x="609600" y="1143000"/>
          <a:ext cx="9651999" cy="5659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5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Section/topic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363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R="61594" algn="r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3639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Checklist</a:t>
                      </a:r>
                      <a:r>
                        <a:rPr sz="9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900" dirty="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3639A"/>
                    </a:solidFill>
                  </a:tcPr>
                </a:tc>
                <a:tc>
                  <a:txBody>
                    <a:bodyPr/>
                    <a:lstStyle/>
                    <a:p>
                      <a:pPr marL="66675" marR="186690">
                        <a:lnSpc>
                          <a:spcPts val="1060"/>
                        </a:lnSpc>
                        <a:spcBef>
                          <a:spcPts val="710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Reported  on page</a:t>
                      </a:r>
                      <a:r>
                        <a:rPr sz="9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6363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Title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Identify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report as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systematic review,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meta-analysis,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both.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ABSTRACT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99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Structured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summary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2395" algn="ctr">
                        <a:lnSpc>
                          <a:spcPct val="96700"/>
                        </a:lnSpc>
                        <a:spcBef>
                          <a:spcPts val="19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structured summary including,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applicable: background; objectives; data sources; study eligibility criteria, participants,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interventions;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appraisal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synthesis methods;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results;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limitations; conclusions and implications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findings;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systematic review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registration</a:t>
                      </a:r>
                      <a:r>
                        <a:rPr sz="12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number.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413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INTRODUCTION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381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Rationale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rationale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review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the context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what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already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known.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Objectives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61290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Provide an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explicit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statement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questions being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addressed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 reference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participants, interventions, comparisons, outcomes,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study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design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(PICOS).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METHODS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99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Protocol and</a:t>
                      </a:r>
                      <a:r>
                        <a:rPr sz="1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registration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51790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Indicate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review protocol exists, if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where 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can be accessed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(e.g., Web address),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if available, provide registration  information including registration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number.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Eligibility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criteria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432434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Specify study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characteristics (e.g., PICOS, length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follow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up) and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report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characteristics (e.g., years considered, language,  publication status)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used as criteria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eligibility, giving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rationale.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sources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42240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 information sources (e.g., databases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coverage, contact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 study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authors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identify additional studies)  in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search 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date last</a:t>
                      </a:r>
                      <a:r>
                        <a:rPr sz="1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searched.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Search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Present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full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electronic search strategy for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least one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database, including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limits used,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such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that it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could be</a:t>
                      </a:r>
                      <a:r>
                        <a:rPr sz="12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repeated.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Study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selection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803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State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process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selecting studies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(i.e.,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screening, eligibility, included in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systematic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review, and, if applicable, included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 meta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analysis).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9685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Data collection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process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50495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method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 extraction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reports (e.g.,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piloted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forms, independently, in duplicate)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processes for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obtaining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confirming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investigators.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items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11454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List and define all variables for which data were sought (e.g.,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PICOS,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funding sources)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assumptions and simplifications  made.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006445"/>
              </p:ext>
            </p:extLst>
          </p:nvPr>
        </p:nvGraphicFramePr>
        <p:xfrm>
          <a:off x="660400" y="457200"/>
          <a:ext cx="9651999" cy="6479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8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3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in individual studies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345440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assessing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risk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individual studies (including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specification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whether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done 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study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outcome level),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how this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information is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used in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synthesis.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Summary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measures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5" dirty="0">
                          <a:latin typeface="Arial"/>
                          <a:cs typeface="Arial"/>
                        </a:rPr>
                        <a:t>State 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principal summary measures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(e.g., risk ratio, difference in</a:t>
                      </a:r>
                      <a:r>
                        <a:rPr sz="12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means).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184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Synthesis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19075" algn="ctr">
                        <a:lnSpc>
                          <a:spcPts val="106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handling 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combining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studies,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done, including measures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consistency (e.g., I</a:t>
                      </a:r>
                      <a:r>
                        <a:rPr sz="1200" spc="-7" baseline="27777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)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meta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analysis.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9209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8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across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55270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Specify 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assessment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that may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affect the cumulative evidence (e.g., publication bias,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selective reporting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within 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studies).</a:t>
                      </a: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Additional analyses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71450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methods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additional analyses (e.g., sensitivity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subgroup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analyses, meta-regression), if done, indicating which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were 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pre-specified.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RESULTS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99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13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Study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selection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73355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Give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numbers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 screened, assessed for eligibility, and included in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review, with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reasons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exclusions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stage,  ideally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flow</a:t>
                      </a:r>
                      <a:r>
                        <a:rPr sz="12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diagram.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Study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characteristics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83515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study, present characteristics for which data were extracted (e.g.,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study size,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PICOS,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follow-up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period)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provide the  citations.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within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Present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data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each study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and, 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available,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outcome level assessment (see item</a:t>
                      </a:r>
                      <a:r>
                        <a:rPr sz="1200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12).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3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Results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individual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114935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all outcomes considered (benefits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harms), present,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each study: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(a)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simple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summary data for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intervention group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(b)  effect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estimates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confidence intervals, ideally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forest</a:t>
                      </a:r>
                      <a:r>
                        <a:rPr sz="12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plot.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Synthesis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Present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meta-analysis done, including confidence intervals and measures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consistency.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across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studies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Present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 of any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assessment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risk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 across studies (see Item</a:t>
                      </a:r>
                      <a:r>
                        <a:rPr sz="12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15).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212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Additional analysis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Give results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additional analyses, if done (e.g., sensitivity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or subgroup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analyses, meta-regression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[see Item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16]).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DISCUSSION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99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Summary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evidence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54000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Summarize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findings including the strength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evidence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each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main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outcome; consider their relevance 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key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groups  (e.g., healthcare providers,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users,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policy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makers).</a:t>
                      </a: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Limitations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464184" algn="ctr">
                        <a:lnSpc>
                          <a:spcPts val="106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Discuss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limitations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study 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outcome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level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(e.g., risk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bias),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review-level (e.g., incomplete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retrieval 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identified  research,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reporting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bias).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1167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Conclusions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Provide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general interpretation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results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 the context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other evidence,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implications for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future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research.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 gridSpan="3"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FUNDING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46990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Funding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603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 marR="224154" algn="ctr">
                        <a:lnSpc>
                          <a:spcPts val="1030"/>
                        </a:lnSpc>
                        <a:spcBef>
                          <a:spcPts val="254"/>
                        </a:spcBef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Describe sources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funding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for the systematic review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support (e.g., supply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data);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role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funders </a:t>
                      </a:r>
                      <a:r>
                        <a:rPr sz="1200" spc="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systematic  review.</a:t>
                      </a:r>
                    </a:p>
                  </a:txBody>
                  <a:tcPr marL="0" marR="0" marT="32384" marB="0" anchor="ctr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504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Suggested reading</a:t>
            </a:r>
            <a:endParaRPr spc="-5" dirty="0"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3276600" y="1096458"/>
            <a:ext cx="5013680" cy="2059429"/>
          </a:xfrm>
          <a:prstGeom prst="rect">
            <a:avLst/>
          </a:prstGeom>
          <a:blipFill>
            <a:blip r:embed="rId2" cstate="print"/>
            <a:stretch>
              <a:fillRect t="-1" b="-90830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CEB5755B-1813-40EC-AC30-7CE58F95DADB}"/>
              </a:ext>
            </a:extLst>
          </p:cNvPr>
          <p:cNvSpPr>
            <a:spLocks noChangeAspect="1"/>
          </p:cNvSpPr>
          <p:nvPr/>
        </p:nvSpPr>
        <p:spPr>
          <a:xfrm>
            <a:off x="2438400" y="3276600"/>
            <a:ext cx="6574095" cy="2017792"/>
          </a:xfrm>
          <a:prstGeom prst="rect">
            <a:avLst/>
          </a:prstGeom>
          <a:blipFill>
            <a:blip r:embed="rId3" cstate="print"/>
            <a:stretch>
              <a:fillRect b="-121877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5F9B-AFE7-4694-950A-62AFD0685240}"/>
              </a:ext>
            </a:extLst>
          </p:cNvPr>
          <p:cNvSpPr txBox="1"/>
          <p:nvPr/>
        </p:nvSpPr>
        <p:spPr>
          <a:xfrm>
            <a:off x="1371600" y="5791200"/>
            <a:ext cx="8610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400" dirty="0" err="1">
                <a:effectLst/>
              </a:rPr>
              <a:t>Culina</a:t>
            </a:r>
            <a:r>
              <a:rPr lang="en-GB" sz="1400" dirty="0">
                <a:effectLst/>
              </a:rPr>
              <a:t>, A., Crowther, T.W., </a:t>
            </a:r>
            <a:r>
              <a:rPr lang="en-GB" sz="1400" dirty="0" err="1">
                <a:effectLst/>
              </a:rPr>
              <a:t>Ramakers</a:t>
            </a:r>
            <a:r>
              <a:rPr lang="en-GB" sz="1400" dirty="0">
                <a:effectLst/>
              </a:rPr>
              <a:t>, J.J.C., Gienapp, P., Visser, M.E., 2018. How to do meta-analysis of open datasets. Nat </a:t>
            </a:r>
            <a:r>
              <a:rPr lang="en-GB" sz="1400" dirty="0" err="1">
                <a:effectLst/>
              </a:rPr>
              <a:t>Ecol</a:t>
            </a:r>
            <a:r>
              <a:rPr lang="en-GB" sz="1400" dirty="0">
                <a:effectLst/>
              </a:rPr>
              <a:t> </a:t>
            </a:r>
            <a:r>
              <a:rPr lang="en-GB" sz="1400" dirty="0" err="1">
                <a:effectLst/>
              </a:rPr>
              <a:t>Evol</a:t>
            </a:r>
            <a:r>
              <a:rPr lang="en-GB" sz="1400" dirty="0">
                <a:effectLst/>
              </a:rPr>
              <a:t> 2, 1053–1056. </a:t>
            </a:r>
            <a:r>
              <a:rPr lang="en-GB" sz="1400" dirty="0">
                <a:effectLst/>
                <a:hlinkClick r:id="rId4"/>
              </a:rPr>
              <a:t>https://doi.org/10.1038/s41559-018-0579-2</a:t>
            </a:r>
            <a:endParaRPr lang="en-GB" sz="1400" dirty="0">
              <a:effectLst/>
            </a:endParaRPr>
          </a:p>
          <a:p>
            <a:pPr marL="457200" indent="-457200"/>
            <a:r>
              <a:rPr lang="en-GB" sz="1400" dirty="0" err="1">
                <a:effectLst/>
              </a:rPr>
              <a:t>Lajeunesse</a:t>
            </a:r>
            <a:r>
              <a:rPr lang="en-GB" sz="1400" dirty="0">
                <a:effectLst/>
              </a:rPr>
              <a:t>, M.J., 2016. Facilitating systematic reviews, data extraction and meta-analysis with the </a:t>
            </a:r>
            <a:r>
              <a:rPr lang="en-GB" sz="1400" dirty="0" err="1">
                <a:effectLst/>
              </a:rPr>
              <a:t>metagear</a:t>
            </a:r>
            <a:r>
              <a:rPr lang="en-GB" sz="1400" dirty="0">
                <a:effectLst/>
              </a:rPr>
              <a:t> package for r. Methods in Ecology and Evolution 7, 323–330. </a:t>
            </a:r>
            <a:r>
              <a:rPr lang="en-GB" sz="1400" dirty="0">
                <a:effectLst/>
                <a:hlinkClick r:id="rId5"/>
              </a:rPr>
              <a:t>https://doi.org/10.1111/2041-210X.12472</a:t>
            </a:r>
            <a:endParaRPr lang="en-GB" sz="1400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914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Scientific </a:t>
            </a:r>
            <a:r>
              <a:rPr spc="-5" dirty="0"/>
              <a:t>studies </a:t>
            </a:r>
            <a:r>
              <a:rPr dirty="0"/>
              <a:t>on a topic are often</a:t>
            </a:r>
            <a:r>
              <a:rPr spc="-114" dirty="0"/>
              <a:t> </a:t>
            </a:r>
            <a:r>
              <a:rPr spc="-5" dirty="0"/>
              <a:t>repeated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391015" cy="49734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51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studies improve/expand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previous </a:t>
            </a:r>
            <a:r>
              <a:rPr sz="2200" dirty="0">
                <a:latin typeface="Calibri"/>
                <a:cs typeface="Calibri"/>
              </a:rPr>
              <a:t>studies,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examine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issue in a  </a:t>
            </a:r>
            <a:r>
              <a:rPr sz="2200" spc="-5" dirty="0">
                <a:latin typeface="Calibri"/>
                <a:cs typeface="Calibri"/>
              </a:rPr>
              <a:t>different </a:t>
            </a:r>
            <a:r>
              <a:rPr sz="2200" spc="-10" dirty="0">
                <a:latin typeface="Calibri"/>
                <a:cs typeface="Calibri"/>
              </a:rPr>
              <a:t>study </a:t>
            </a:r>
            <a:r>
              <a:rPr sz="2200" spc="-5" dirty="0">
                <a:latin typeface="Calibri"/>
                <a:cs typeface="Calibri"/>
              </a:rPr>
              <a:t>system, or using different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</a:p>
          <a:p>
            <a:pPr marL="466725" marR="179705" indent="-228600">
              <a:lnSpc>
                <a:spcPct val="117300"/>
              </a:lnSpc>
              <a:spcBef>
                <a:spcPts val="1105"/>
              </a:spcBef>
              <a:buFont typeface="Symbol"/>
              <a:buChar char=""/>
              <a:tabLst>
                <a:tab pos="467359" algn="l"/>
              </a:tabLst>
            </a:pPr>
            <a:endParaRPr lang="en-US" sz="2200" dirty="0">
              <a:latin typeface="Calibri"/>
              <a:cs typeface="Calibri"/>
            </a:endParaRPr>
          </a:p>
          <a:p>
            <a:pPr marL="274320" marR="179705" indent="-274320"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dirty="0" err="1">
                <a:latin typeface="Calibri"/>
                <a:cs typeface="Calibri"/>
              </a:rPr>
              <a:t>Schoener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 (1983) found 164 published </a:t>
            </a:r>
            <a:r>
              <a:rPr sz="2200" dirty="0">
                <a:latin typeface="Calibri"/>
                <a:cs typeface="Calibri"/>
              </a:rPr>
              <a:t>field </a:t>
            </a:r>
            <a:r>
              <a:rPr sz="2200" spc="-5" dirty="0">
                <a:latin typeface="Calibri"/>
                <a:cs typeface="Calibri"/>
              </a:rPr>
              <a:t>experiments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interspecific  competition.</a:t>
            </a:r>
            <a:endParaRPr sz="2200" dirty="0">
              <a:latin typeface="Calibri"/>
              <a:cs typeface="Calibri"/>
            </a:endParaRPr>
          </a:p>
          <a:p>
            <a:pPr marL="274320" marR="5080" indent="-274320"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spc="-5" dirty="0">
                <a:latin typeface="Calibri"/>
                <a:cs typeface="Calibri"/>
              </a:rPr>
              <a:t>Gardner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 (2003) obtained </a:t>
            </a:r>
            <a:r>
              <a:rPr sz="2200" dirty="0">
                <a:latin typeface="Calibri"/>
                <a:cs typeface="Calibri"/>
              </a:rPr>
              <a:t>results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spc="5" dirty="0">
                <a:latin typeface="Calibri"/>
                <a:cs typeface="Calibri"/>
              </a:rPr>
              <a:t>51 </a:t>
            </a:r>
            <a:r>
              <a:rPr sz="2200" spc="-5" dirty="0">
                <a:latin typeface="Calibri"/>
                <a:cs typeface="Calibri"/>
              </a:rPr>
              <a:t>separate studies reporting coral  </a:t>
            </a:r>
            <a:r>
              <a:rPr sz="2200" dirty="0">
                <a:latin typeface="Calibri"/>
                <a:cs typeface="Calibri"/>
              </a:rPr>
              <a:t>cover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294 sites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across the</a:t>
            </a:r>
            <a:r>
              <a:rPr sz="2200" spc="-5" dirty="0">
                <a:latin typeface="Calibri"/>
                <a:cs typeface="Calibri"/>
              </a:rPr>
              <a:t> Caribbean.</a:t>
            </a:r>
            <a:endParaRPr sz="2200" dirty="0">
              <a:latin typeface="Calibri"/>
              <a:cs typeface="Calibri"/>
            </a:endParaRPr>
          </a:p>
          <a:p>
            <a:pPr marL="274320" marR="963930" indent="-274320"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dirty="0">
                <a:latin typeface="Calibri"/>
                <a:cs typeface="Calibri"/>
              </a:rPr>
              <a:t>Bell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spc="-5" dirty="0">
                <a:latin typeface="Calibri"/>
                <a:cs typeface="Calibri"/>
              </a:rPr>
              <a:t>al. (2009) found 759 published 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repeatability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behavior, from 114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5" dirty="0">
                <a:latin typeface="Calibri"/>
                <a:cs typeface="Calibri"/>
              </a:rPr>
              <a:t>of 98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species.</a:t>
            </a:r>
            <a:endParaRPr sz="2200" dirty="0">
              <a:latin typeface="Calibri"/>
              <a:cs typeface="Calibri"/>
            </a:endParaRPr>
          </a:p>
          <a:p>
            <a:pPr marL="274320" marR="234950" indent="-274320">
              <a:spcAft>
                <a:spcPts val="2400"/>
              </a:spcAft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spc="-5" dirty="0">
                <a:latin typeface="Calibri"/>
                <a:cs typeface="Calibri"/>
              </a:rPr>
              <a:t>Vilà </a:t>
            </a:r>
            <a:r>
              <a:rPr sz="2200" spc="5" dirty="0">
                <a:latin typeface="Calibri"/>
                <a:cs typeface="Calibri"/>
              </a:rPr>
              <a:t>et </a:t>
            </a:r>
            <a:r>
              <a:rPr sz="2200" dirty="0">
                <a:latin typeface="Calibri"/>
                <a:cs typeface="Calibri"/>
              </a:rPr>
              <a:t>al </a:t>
            </a:r>
            <a:r>
              <a:rPr sz="2200" spc="-5" dirty="0">
                <a:latin typeface="Calibri"/>
                <a:cs typeface="Calibri"/>
              </a:rPr>
              <a:t>(2011) </a:t>
            </a:r>
            <a:r>
              <a:rPr sz="2200" dirty="0">
                <a:latin typeface="Calibri"/>
                <a:cs typeface="Calibri"/>
              </a:rPr>
              <a:t>reviewed </a:t>
            </a:r>
            <a:r>
              <a:rPr sz="2200" spc="-5" dirty="0">
                <a:latin typeface="Calibri"/>
                <a:cs typeface="Calibri"/>
              </a:rPr>
              <a:t>199 </a:t>
            </a:r>
            <a:r>
              <a:rPr sz="2200" spc="-10" dirty="0">
                <a:latin typeface="Calibri"/>
                <a:cs typeface="Calibri"/>
              </a:rPr>
              <a:t>articles </a:t>
            </a:r>
            <a:r>
              <a:rPr sz="2200" spc="-5" dirty="0">
                <a:latin typeface="Calibri"/>
                <a:cs typeface="Calibri"/>
              </a:rPr>
              <a:t>reporting </a:t>
            </a:r>
            <a:r>
              <a:rPr sz="2200" dirty="0">
                <a:latin typeface="Calibri"/>
                <a:cs typeface="Calibri"/>
              </a:rPr>
              <a:t>1041 </a:t>
            </a:r>
            <a:r>
              <a:rPr sz="2200" spc="-5" dirty="0">
                <a:latin typeface="Calibri"/>
                <a:cs typeface="Calibri"/>
              </a:rPr>
              <a:t>field studies describing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ecological impacts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135 alien plant</a:t>
            </a:r>
            <a:r>
              <a:rPr sz="2200" dirty="0">
                <a:latin typeface="Calibri"/>
                <a:cs typeface="Calibri"/>
              </a:rPr>
              <a:t> taxa.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978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Meta-analysis </a:t>
            </a:r>
            <a:r>
              <a:rPr dirty="0"/>
              <a:t>of open</a:t>
            </a:r>
            <a:r>
              <a:rPr spc="-60" dirty="0"/>
              <a:t> </a:t>
            </a:r>
            <a:r>
              <a:rPr spc="-5" dirty="0"/>
              <a:t>datasets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0638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</a:t>
            </a:r>
            <a:r>
              <a:rPr spc="-5" dirty="0"/>
              <a:t>method </a:t>
            </a:r>
            <a:r>
              <a:rPr spc="5" dirty="0"/>
              <a:t>is </a:t>
            </a:r>
            <a:r>
              <a:rPr spc="-5" dirty="0"/>
              <a:t>needed </a:t>
            </a:r>
            <a:r>
              <a:rPr dirty="0"/>
              <a:t>to </a:t>
            </a:r>
            <a:r>
              <a:rPr spc="-5" dirty="0"/>
              <a:t>summarize results </a:t>
            </a:r>
            <a:r>
              <a:rPr spc="5" dirty="0"/>
              <a:t>from </a:t>
            </a:r>
            <a:r>
              <a:rPr dirty="0"/>
              <a:t>multiple</a:t>
            </a:r>
            <a:r>
              <a:rPr spc="-60" dirty="0"/>
              <a:t> </a:t>
            </a:r>
            <a:r>
              <a:rPr spc="-5" dirty="0"/>
              <a:t>studies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676400"/>
            <a:ext cx="10134600" cy="506343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4965" marR="83185" indent="-342900">
              <a:lnSpc>
                <a:spcPct val="1018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Dr. </a:t>
            </a:r>
            <a:r>
              <a:rPr sz="2200" spc="-5" dirty="0">
                <a:latin typeface="Calibri"/>
                <a:cs typeface="Calibri"/>
              </a:rPr>
              <a:t>Benjamin Spock </a:t>
            </a:r>
            <a:r>
              <a:rPr sz="2200" dirty="0">
                <a:latin typeface="Calibri"/>
                <a:cs typeface="Calibri"/>
              </a:rPr>
              <a:t>sold </a:t>
            </a:r>
            <a:r>
              <a:rPr sz="2200" spc="-5" dirty="0">
                <a:latin typeface="Calibri"/>
                <a:cs typeface="Calibri"/>
              </a:rPr>
              <a:t>50 million copies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spc="-5" dirty="0">
                <a:latin typeface="Calibri"/>
                <a:cs typeface="Calibri"/>
              </a:rPr>
              <a:t>Baby and Child </a:t>
            </a:r>
            <a:r>
              <a:rPr sz="2200" i="1" dirty="0">
                <a:latin typeface="Calibri"/>
                <a:cs typeface="Calibri"/>
              </a:rPr>
              <a:t>Care </a:t>
            </a:r>
            <a:r>
              <a:rPr sz="2200" spc="-5" dirty="0">
                <a:latin typeface="Calibri"/>
                <a:cs typeface="Calibri"/>
              </a:rPr>
              <a:t>1950s </a:t>
            </a:r>
            <a:r>
              <a:rPr sz="2200" dirty="0">
                <a:latin typeface="Calibri"/>
                <a:cs typeface="Calibri"/>
              </a:rPr>
              <a:t>-- </a:t>
            </a:r>
            <a:r>
              <a:rPr sz="2200" spc="-5" dirty="0">
                <a:latin typeface="Calibri"/>
                <a:cs typeface="Calibri"/>
              </a:rPr>
              <a:t>1990s. 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it he wrote </a:t>
            </a:r>
            <a:r>
              <a:rPr sz="2200" spc="5" dirty="0">
                <a:latin typeface="Calibri"/>
                <a:cs typeface="Calibri"/>
              </a:rPr>
              <a:t>“</a:t>
            </a:r>
            <a:r>
              <a:rPr sz="2200" i="1" spc="5" dirty="0">
                <a:latin typeface="Calibri"/>
                <a:cs typeface="Calibri"/>
              </a:rPr>
              <a:t>I </a:t>
            </a:r>
            <a:r>
              <a:rPr sz="2200" i="1" spc="-5" dirty="0">
                <a:latin typeface="Calibri"/>
                <a:cs typeface="Calibri"/>
              </a:rPr>
              <a:t>think it </a:t>
            </a:r>
            <a:r>
              <a:rPr sz="2200" i="1" spc="-15" dirty="0">
                <a:latin typeface="Calibri"/>
                <a:cs typeface="Calibri"/>
              </a:rPr>
              <a:t>is </a:t>
            </a:r>
            <a:r>
              <a:rPr sz="2200" i="1" spc="-5" dirty="0">
                <a:latin typeface="Calibri"/>
                <a:cs typeface="Calibri"/>
              </a:rPr>
              <a:t>preferable </a:t>
            </a:r>
            <a:r>
              <a:rPr sz="2200" i="1" dirty="0">
                <a:latin typeface="Calibri"/>
                <a:cs typeface="Calibri"/>
              </a:rPr>
              <a:t>to </a:t>
            </a:r>
            <a:r>
              <a:rPr sz="2200" i="1" spc="-5" dirty="0">
                <a:latin typeface="Calibri"/>
                <a:cs typeface="Calibri"/>
              </a:rPr>
              <a:t>accustom </a:t>
            </a:r>
            <a:r>
              <a:rPr sz="2200" i="1" dirty="0">
                <a:latin typeface="Calibri"/>
                <a:cs typeface="Calibri"/>
              </a:rPr>
              <a:t>a </a:t>
            </a:r>
            <a:r>
              <a:rPr sz="2200" i="1" spc="-10" dirty="0">
                <a:latin typeface="Calibri"/>
                <a:cs typeface="Calibri"/>
              </a:rPr>
              <a:t>baby </a:t>
            </a:r>
            <a:r>
              <a:rPr sz="2200" i="1" dirty="0">
                <a:latin typeface="Calibri"/>
                <a:cs typeface="Calibri"/>
              </a:rPr>
              <a:t>to </a:t>
            </a:r>
            <a:r>
              <a:rPr sz="2200" i="1" spc="-5" dirty="0">
                <a:latin typeface="Calibri"/>
                <a:cs typeface="Calibri"/>
              </a:rPr>
              <a:t>sleeping </a:t>
            </a:r>
            <a:r>
              <a:rPr sz="2200" i="1" dirty="0">
                <a:latin typeface="Calibri"/>
                <a:cs typeface="Calibri"/>
              </a:rPr>
              <a:t>on </a:t>
            </a:r>
            <a:r>
              <a:rPr sz="2200" i="1" spc="-15" dirty="0">
                <a:latin typeface="Calibri"/>
                <a:cs typeface="Calibri"/>
              </a:rPr>
              <a:t>his  </a:t>
            </a:r>
            <a:r>
              <a:rPr sz="2200" i="1" dirty="0">
                <a:latin typeface="Calibri"/>
                <a:cs typeface="Calibri"/>
              </a:rPr>
              <a:t>stomach </a:t>
            </a:r>
            <a:r>
              <a:rPr sz="2200" i="1" spc="-5" dirty="0">
                <a:latin typeface="Calibri"/>
                <a:cs typeface="Calibri"/>
              </a:rPr>
              <a:t>from </a:t>
            </a:r>
            <a:r>
              <a:rPr sz="2200" i="1" dirty="0">
                <a:latin typeface="Calibri"/>
                <a:cs typeface="Calibri"/>
              </a:rPr>
              <a:t>the </a:t>
            </a:r>
            <a:r>
              <a:rPr sz="2200" i="1" spc="-10" dirty="0">
                <a:latin typeface="Calibri"/>
                <a:cs typeface="Calibri"/>
              </a:rPr>
              <a:t>beginning </a:t>
            </a:r>
            <a:r>
              <a:rPr sz="2200" i="1" spc="-5" dirty="0">
                <a:latin typeface="Calibri"/>
                <a:cs typeface="Calibri"/>
              </a:rPr>
              <a:t>if he </a:t>
            </a:r>
            <a:r>
              <a:rPr sz="2200" i="1" dirty="0">
                <a:latin typeface="Calibri"/>
                <a:cs typeface="Calibri"/>
              </a:rPr>
              <a:t>is willing</a:t>
            </a:r>
            <a:r>
              <a:rPr sz="2200" dirty="0">
                <a:latin typeface="Calibri"/>
                <a:cs typeface="Calibri"/>
              </a:rPr>
              <a:t>”. Other </a:t>
            </a:r>
            <a:r>
              <a:rPr sz="2200" spc="-10" dirty="0">
                <a:latin typeface="Calibri"/>
                <a:cs typeface="Calibri"/>
              </a:rPr>
              <a:t>pediatricians </a:t>
            </a:r>
            <a:r>
              <a:rPr sz="2200" dirty="0">
                <a:latin typeface="Calibri"/>
                <a:cs typeface="Calibri"/>
              </a:rPr>
              <a:t>made </a:t>
            </a:r>
            <a:r>
              <a:rPr sz="2200" spc="-5" dirty="0">
                <a:latin typeface="Calibri"/>
                <a:cs typeface="Calibri"/>
              </a:rPr>
              <a:t>similar recommendations.</a:t>
            </a:r>
            <a:endParaRPr sz="2200" dirty="0">
              <a:latin typeface="Calibri"/>
              <a:cs typeface="Calibri"/>
            </a:endParaRPr>
          </a:p>
          <a:p>
            <a:pPr marL="354965" marR="127000" indent="-342900">
              <a:lnSpc>
                <a:spcPct val="1018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From the </a:t>
            </a:r>
            <a:r>
              <a:rPr sz="2200" spc="-5" dirty="0">
                <a:latin typeface="Calibri"/>
                <a:cs typeface="Calibri"/>
              </a:rPr>
              <a:t>1950s </a:t>
            </a:r>
            <a:r>
              <a:rPr sz="2200" spc="-10" dirty="0">
                <a:latin typeface="Calibri"/>
                <a:cs typeface="Calibri"/>
              </a:rPr>
              <a:t>into the </a:t>
            </a:r>
            <a:r>
              <a:rPr sz="2200" dirty="0">
                <a:latin typeface="Calibri"/>
                <a:cs typeface="Calibri"/>
              </a:rPr>
              <a:t>1990s, </a:t>
            </a:r>
            <a:r>
              <a:rPr sz="2200" spc="-5" dirty="0">
                <a:latin typeface="Calibri"/>
                <a:cs typeface="Calibri"/>
              </a:rPr>
              <a:t>more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5" dirty="0">
                <a:latin typeface="Calibri"/>
                <a:cs typeface="Calibri"/>
              </a:rPr>
              <a:t>100,000 babies </a:t>
            </a:r>
            <a:r>
              <a:rPr sz="2200" dirty="0">
                <a:latin typeface="Calibri"/>
                <a:cs typeface="Calibri"/>
              </a:rPr>
              <a:t>died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sudden infant  </a:t>
            </a:r>
            <a:r>
              <a:rPr sz="2200" dirty="0">
                <a:latin typeface="Calibri"/>
                <a:cs typeface="Calibri"/>
              </a:rPr>
              <a:t>death </a:t>
            </a:r>
            <a:r>
              <a:rPr sz="2200" spc="-5" dirty="0">
                <a:latin typeface="Calibri"/>
                <a:cs typeface="Calibri"/>
              </a:rPr>
              <a:t>syndrome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(SIDS).</a:t>
            </a:r>
          </a:p>
          <a:p>
            <a:pPr marL="354965" marR="5080" indent="-342900">
              <a:lnSpc>
                <a:spcPct val="1018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early 1990s, researchers </a:t>
            </a:r>
            <a:r>
              <a:rPr sz="2200" dirty="0">
                <a:latin typeface="Calibri"/>
                <a:cs typeface="Calibri"/>
              </a:rPr>
              <a:t>realized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risk </a:t>
            </a:r>
            <a:r>
              <a:rPr sz="2200" spc="-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SIDS decreased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least 50% when babies were put </a:t>
            </a:r>
            <a:r>
              <a:rPr sz="2200" dirty="0">
                <a:latin typeface="Calibri"/>
                <a:cs typeface="Calibri"/>
              </a:rPr>
              <a:t>to sleep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backs </a:t>
            </a:r>
            <a:r>
              <a:rPr sz="2200" spc="-10" dirty="0">
                <a:latin typeface="Calibri"/>
                <a:cs typeface="Calibri"/>
              </a:rPr>
              <a:t>rather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face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down.</a:t>
            </a:r>
            <a:endParaRPr sz="2200" dirty="0">
              <a:latin typeface="Calibri"/>
              <a:cs typeface="Calibri"/>
            </a:endParaRPr>
          </a:p>
          <a:p>
            <a:pPr marL="354965" marR="257175" indent="-342900">
              <a:lnSpc>
                <a:spcPct val="1018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spc="-5" dirty="0">
                <a:latin typeface="Calibri"/>
                <a:cs typeface="Calibri"/>
              </a:rPr>
              <a:t>Subsequent education </a:t>
            </a:r>
            <a:r>
              <a:rPr sz="2200" spc="-10" dirty="0">
                <a:latin typeface="Calibri"/>
                <a:cs typeface="Calibri"/>
              </a:rPr>
              <a:t>campaigns </a:t>
            </a:r>
            <a:r>
              <a:rPr sz="2200" dirty="0">
                <a:latin typeface="Calibri"/>
                <a:cs typeface="Calibri"/>
              </a:rPr>
              <a:t>led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dramatic drop </a:t>
            </a:r>
            <a:r>
              <a:rPr sz="2200" dirty="0">
                <a:latin typeface="Calibri"/>
                <a:cs typeface="Calibri"/>
              </a:rPr>
              <a:t>in the 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SIDS  </a:t>
            </a:r>
            <a:r>
              <a:rPr sz="2200" spc="-5" dirty="0">
                <a:latin typeface="Calibri"/>
                <a:cs typeface="Calibri"/>
              </a:rPr>
              <a:t>deaths.</a:t>
            </a:r>
            <a:endParaRPr sz="2200" dirty="0">
              <a:latin typeface="Calibri"/>
              <a:cs typeface="Calibri"/>
            </a:endParaRPr>
          </a:p>
          <a:p>
            <a:pPr marL="354965" marR="199390" indent="-342900">
              <a:lnSpc>
                <a:spcPct val="101800"/>
              </a:lnSpc>
              <a:spcAft>
                <a:spcPts val="1800"/>
              </a:spcAft>
              <a:buFont typeface="Arial" panose="020B0604020202020204" pitchFamily="34" charset="0"/>
              <a:buChar char="•"/>
              <a:tabLst>
                <a:tab pos="283845" algn="l"/>
                <a:tab pos="284480" algn="l"/>
              </a:tabLst>
            </a:pPr>
            <a:r>
              <a:rPr sz="2200" dirty="0">
                <a:latin typeface="Calibri"/>
                <a:cs typeface="Calibri"/>
              </a:rPr>
              <a:t>However, </a:t>
            </a:r>
            <a:r>
              <a:rPr sz="2200" spc="-5" dirty="0">
                <a:latin typeface="Calibri"/>
                <a:cs typeface="Calibri"/>
              </a:rPr>
              <a:t>research </a:t>
            </a:r>
            <a:r>
              <a:rPr sz="2200" dirty="0">
                <a:latin typeface="Calibri"/>
                <a:cs typeface="Calibri"/>
              </a:rPr>
              <a:t>was </a:t>
            </a:r>
            <a:r>
              <a:rPr sz="2200" spc="-5" dirty="0">
                <a:latin typeface="Calibri"/>
                <a:cs typeface="Calibri"/>
              </a:rPr>
              <a:t>available from 1970 that sleeping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stomach was  hazardous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babies. An earlier synthesis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could have got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answer  </a:t>
            </a:r>
            <a:r>
              <a:rPr sz="2200" dirty="0">
                <a:latin typeface="Calibri"/>
                <a:cs typeface="Calibri"/>
              </a:rPr>
              <a:t>much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sooner.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220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Traditional approach </a:t>
            </a:r>
            <a:r>
              <a:rPr spc="5" dirty="0"/>
              <a:t>is </a:t>
            </a:r>
            <a:r>
              <a:rPr spc="-5" dirty="0"/>
              <a:t>the review</a:t>
            </a:r>
            <a:r>
              <a:rPr spc="15" dirty="0"/>
              <a:t> </a:t>
            </a:r>
            <a:r>
              <a:rPr spc="-5" dirty="0"/>
              <a:t>article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506" y="2133600"/>
            <a:ext cx="9323070" cy="37731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An expert in the field </a:t>
            </a:r>
            <a:r>
              <a:rPr sz="2200" spc="-5" dirty="0">
                <a:latin typeface="Calibri"/>
                <a:cs typeface="Calibri"/>
              </a:rPr>
              <a:t>assembles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studies published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topic, </a:t>
            </a:r>
            <a:r>
              <a:rPr sz="2200" spc="-5" dirty="0">
                <a:latin typeface="Calibri"/>
                <a:cs typeface="Calibri"/>
              </a:rPr>
              <a:t>thinks about  </a:t>
            </a:r>
            <a:r>
              <a:rPr sz="2200" dirty="0">
                <a:latin typeface="Calibri"/>
                <a:cs typeface="Calibri"/>
              </a:rPr>
              <a:t>them </a:t>
            </a:r>
            <a:r>
              <a:rPr sz="2200" spc="-5" dirty="0">
                <a:latin typeface="Calibri"/>
                <a:cs typeface="Calibri"/>
              </a:rPr>
              <a:t>carefully and (hopefully) fairly, and then writes </a:t>
            </a:r>
            <a:r>
              <a:rPr sz="2200" dirty="0">
                <a:latin typeface="Calibri"/>
                <a:cs typeface="Calibri"/>
              </a:rPr>
              <a:t>a review article </a:t>
            </a:r>
            <a:r>
              <a:rPr sz="2200" spc="-5" dirty="0">
                <a:latin typeface="Calibri"/>
                <a:cs typeface="Calibri"/>
              </a:rPr>
              <a:t>summarizing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overall conclusions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reached.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first-rate review article advances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field </a:t>
            </a:r>
            <a:r>
              <a:rPr sz="2200" spc="-10" dirty="0">
                <a:latin typeface="Calibri"/>
                <a:cs typeface="Calibri"/>
              </a:rPr>
              <a:t>far </a:t>
            </a:r>
            <a:r>
              <a:rPr sz="2200" spc="-5" dirty="0">
                <a:latin typeface="Calibri"/>
                <a:cs typeface="Calibri"/>
              </a:rPr>
              <a:t>beyond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mere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summary.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122555">
              <a:lnSpc>
                <a:spcPct val="1018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It reviews and comments 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current state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thought and knowledge </a:t>
            </a:r>
            <a:r>
              <a:rPr sz="2200" dirty="0">
                <a:latin typeface="Calibri"/>
                <a:cs typeface="Calibri"/>
              </a:rPr>
              <a:t>about a  </a:t>
            </a:r>
            <a:r>
              <a:rPr sz="2200" spc="-5" dirty="0">
                <a:latin typeface="Calibri"/>
                <a:cs typeface="Calibri"/>
              </a:rPr>
              <a:t>particular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topic.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86677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Such </a:t>
            </a:r>
            <a:r>
              <a:rPr sz="2200" dirty="0">
                <a:latin typeface="Calibri"/>
                <a:cs typeface="Calibri"/>
              </a:rPr>
              <a:t>a review will </a:t>
            </a:r>
            <a:r>
              <a:rPr sz="2200" spc="-5" dirty="0">
                <a:latin typeface="Calibri"/>
                <a:cs typeface="Calibri"/>
              </a:rPr>
              <a:t>propose </a:t>
            </a:r>
            <a:r>
              <a:rPr sz="220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hypotheses, </a:t>
            </a:r>
            <a:r>
              <a:rPr sz="2200" dirty="0">
                <a:latin typeface="Calibri"/>
                <a:cs typeface="Calibri"/>
              </a:rPr>
              <a:t>uncover </a:t>
            </a:r>
            <a:r>
              <a:rPr sz="2200" spc="-5" dirty="0">
                <a:latin typeface="Calibri"/>
                <a:cs typeface="Calibri"/>
              </a:rPr>
              <a:t>previously unnoticed  relationships, and </a:t>
            </a:r>
            <a:r>
              <a:rPr sz="2200" dirty="0">
                <a:latin typeface="Calibri"/>
                <a:cs typeface="Calibri"/>
              </a:rPr>
              <a:t>point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paths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research.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428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traditional review lacks </a:t>
            </a:r>
            <a:r>
              <a:rPr dirty="0"/>
              <a:t>a </a:t>
            </a:r>
            <a:r>
              <a:rPr spc="-5" dirty="0"/>
              <a:t>quantitative</a:t>
            </a:r>
            <a:r>
              <a:rPr dirty="0"/>
              <a:t> </a:t>
            </a:r>
            <a:r>
              <a:rPr spc="-5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599692"/>
            <a:ext cx="9304020" cy="4104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might lead to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problems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Calibri"/>
              <a:cs typeface="Calibri"/>
            </a:endParaRPr>
          </a:p>
          <a:p>
            <a:pPr marL="274320" indent="-274320"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i="1" spc="-5" dirty="0">
                <a:latin typeface="Calibri"/>
                <a:cs typeface="Calibri"/>
              </a:rPr>
              <a:t>Bias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R="5080"/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his </a:t>
            </a:r>
            <a:r>
              <a:rPr sz="2200" dirty="0">
                <a:latin typeface="Calibri"/>
                <a:cs typeface="Calibri"/>
              </a:rPr>
              <a:t>1986 book </a:t>
            </a:r>
            <a:r>
              <a:rPr sz="2200" i="1" spc="-5" dirty="0">
                <a:latin typeface="Calibri"/>
                <a:cs typeface="Calibri"/>
              </a:rPr>
              <a:t>How </a:t>
            </a:r>
            <a:r>
              <a:rPr sz="2200" i="1" dirty="0">
                <a:latin typeface="Calibri"/>
                <a:cs typeface="Calibri"/>
              </a:rPr>
              <a:t>to </a:t>
            </a:r>
            <a:r>
              <a:rPr sz="2200" i="1" spc="-5" dirty="0">
                <a:latin typeface="Calibri"/>
                <a:cs typeface="Calibri"/>
              </a:rPr>
              <a:t>Live Longer and </a:t>
            </a:r>
            <a:r>
              <a:rPr sz="2200" i="1" dirty="0">
                <a:latin typeface="Calibri"/>
                <a:cs typeface="Calibri"/>
              </a:rPr>
              <a:t>Feel </a:t>
            </a:r>
            <a:r>
              <a:rPr sz="2200" i="1" spc="-5" dirty="0">
                <a:latin typeface="Calibri"/>
                <a:cs typeface="Calibri"/>
              </a:rPr>
              <a:t>Better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spc="-10" dirty="0">
                <a:latin typeface="Calibri"/>
                <a:cs typeface="Calibri"/>
              </a:rPr>
              <a:t>Linus </a:t>
            </a:r>
            <a:r>
              <a:rPr sz="2200" spc="-5" dirty="0">
                <a:latin typeface="Calibri"/>
                <a:cs typeface="Calibri"/>
              </a:rPr>
              <a:t>Pauling </a:t>
            </a:r>
            <a:r>
              <a:rPr sz="2200" dirty="0">
                <a:latin typeface="Calibri"/>
                <a:cs typeface="Calibri"/>
              </a:rPr>
              <a:t>(the </a:t>
            </a:r>
            <a:r>
              <a:rPr sz="2200" spc="-5" dirty="0">
                <a:latin typeface="Calibri"/>
                <a:cs typeface="Calibri"/>
              </a:rPr>
              <a:t>only  </a:t>
            </a:r>
            <a:r>
              <a:rPr sz="2200" dirty="0">
                <a:latin typeface="Calibri"/>
                <a:cs typeface="Calibri"/>
              </a:rPr>
              <a:t>person to </a:t>
            </a:r>
            <a:r>
              <a:rPr sz="2200" spc="-15" dirty="0">
                <a:latin typeface="Calibri"/>
                <a:cs typeface="Calibri"/>
              </a:rPr>
              <a:t>be </a:t>
            </a:r>
            <a:r>
              <a:rPr sz="2200" spc="-5" dirty="0">
                <a:latin typeface="Calibri"/>
                <a:cs typeface="Calibri"/>
              </a:rPr>
              <a:t>awarded </a:t>
            </a:r>
            <a:r>
              <a:rPr sz="2200" spc="-15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unshared </a:t>
            </a:r>
            <a:r>
              <a:rPr sz="2200" dirty="0">
                <a:latin typeface="Calibri"/>
                <a:cs typeface="Calibri"/>
              </a:rPr>
              <a:t>Nobel </a:t>
            </a:r>
            <a:r>
              <a:rPr sz="2200" spc="-5" dirty="0">
                <a:latin typeface="Calibri"/>
                <a:cs typeface="Calibri"/>
              </a:rPr>
              <a:t>Prizes) </a:t>
            </a:r>
            <a:r>
              <a:rPr sz="2200" spc="-10" dirty="0">
                <a:latin typeface="Calibri"/>
                <a:cs typeface="Calibri"/>
              </a:rPr>
              <a:t>cited </a:t>
            </a:r>
            <a:r>
              <a:rPr sz="2200" spc="5" dirty="0">
                <a:latin typeface="Calibri"/>
                <a:cs typeface="Calibri"/>
              </a:rPr>
              <a:t>30 </a:t>
            </a:r>
            <a:r>
              <a:rPr sz="2200" spc="-5" dirty="0">
                <a:latin typeface="Calibri"/>
                <a:cs typeface="Calibri"/>
              </a:rPr>
              <a:t>studies supporting  his idea that large </a:t>
            </a:r>
            <a:r>
              <a:rPr sz="2200" spc="-10" dirty="0">
                <a:latin typeface="Calibri"/>
                <a:cs typeface="Calibri"/>
              </a:rPr>
              <a:t>daily doses </a:t>
            </a:r>
            <a:r>
              <a:rPr sz="2200" spc="-5" dirty="0">
                <a:latin typeface="Calibri"/>
                <a:cs typeface="Calibri"/>
              </a:rPr>
              <a:t>of vitamin </a:t>
            </a:r>
            <a:r>
              <a:rPr sz="2200" dirty="0">
                <a:latin typeface="Calibri"/>
                <a:cs typeface="Calibri"/>
              </a:rPr>
              <a:t>C </a:t>
            </a:r>
            <a:r>
              <a:rPr sz="2200" spc="-5" dirty="0">
                <a:latin typeface="Calibri"/>
                <a:cs typeface="Calibri"/>
              </a:rPr>
              <a:t>reduces </a:t>
            </a:r>
            <a:r>
              <a:rPr sz="2200" dirty="0">
                <a:latin typeface="Calibri"/>
                <a:cs typeface="Calibri"/>
              </a:rPr>
              <a:t>the risk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contracting </a:t>
            </a:r>
            <a:r>
              <a:rPr sz="2200" dirty="0">
                <a:latin typeface="Calibri"/>
                <a:cs typeface="Calibri"/>
              </a:rPr>
              <a:t>the  common cold, </a:t>
            </a:r>
            <a:r>
              <a:rPr sz="2200" spc="-5" dirty="0">
                <a:latin typeface="Calibri"/>
                <a:cs typeface="Calibri"/>
              </a:rPr>
              <a:t>but cited no </a:t>
            </a:r>
            <a:r>
              <a:rPr sz="2200" dirty="0">
                <a:latin typeface="Calibri"/>
                <a:cs typeface="Calibri"/>
              </a:rPr>
              <a:t>studies opposing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idea, </a:t>
            </a:r>
            <a:r>
              <a:rPr sz="2200" spc="5" dirty="0">
                <a:latin typeface="Calibri"/>
                <a:cs typeface="Calibri"/>
              </a:rPr>
              <a:t>even </a:t>
            </a:r>
            <a:r>
              <a:rPr sz="2200" dirty="0">
                <a:latin typeface="Calibri"/>
                <a:cs typeface="Calibri"/>
              </a:rPr>
              <a:t>though a number </a:t>
            </a:r>
            <a:r>
              <a:rPr sz="2200" spc="-5" dirty="0">
                <a:latin typeface="Calibri"/>
                <a:cs typeface="Calibri"/>
              </a:rPr>
              <a:t>had </a:t>
            </a:r>
            <a:r>
              <a:rPr sz="2200" dirty="0">
                <a:latin typeface="Calibri"/>
                <a:cs typeface="Calibri"/>
              </a:rPr>
              <a:t>been </a:t>
            </a:r>
            <a:r>
              <a:rPr sz="2200" spc="-5" dirty="0">
                <a:latin typeface="Calibri"/>
                <a:cs typeface="Calibri"/>
              </a:rPr>
              <a:t>published. Not all </a:t>
            </a:r>
            <a:r>
              <a:rPr sz="2200" dirty="0">
                <a:latin typeface="Calibri"/>
                <a:cs typeface="Calibri"/>
              </a:rPr>
              <a:t>reviews are </a:t>
            </a:r>
            <a:r>
              <a:rPr sz="2200" b="1" spc="5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biased, but </a:t>
            </a:r>
            <a:r>
              <a:rPr sz="2200" dirty="0">
                <a:latin typeface="Calibri"/>
                <a:cs typeface="Calibri"/>
              </a:rPr>
              <a:t>there </a:t>
            </a:r>
            <a:r>
              <a:rPr sz="2200" spc="-10" dirty="0">
                <a:latin typeface="Calibri"/>
                <a:cs typeface="Calibri"/>
              </a:rPr>
              <a:t>are few rules </a:t>
            </a:r>
            <a:r>
              <a:rPr sz="2200" spc="-5" dirty="0">
                <a:latin typeface="Calibri"/>
                <a:cs typeface="Calibri"/>
              </a:rPr>
              <a:t>regarding </a:t>
            </a:r>
            <a:r>
              <a:rPr sz="2200" dirty="0">
                <a:latin typeface="Calibri"/>
                <a:cs typeface="Calibri"/>
              </a:rPr>
              <a:t>selection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studies for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review.</a:t>
            </a:r>
            <a:endParaRPr lang="en-US" sz="2200" spc="-5" dirty="0">
              <a:latin typeface="Calibri"/>
              <a:cs typeface="Calibri"/>
            </a:endParaRPr>
          </a:p>
          <a:p>
            <a:pPr marR="5080"/>
            <a:endParaRPr sz="2200" dirty="0">
              <a:latin typeface="Calibri"/>
              <a:cs typeface="Calibri"/>
            </a:endParaRPr>
          </a:p>
          <a:p>
            <a:pPr marL="274320" marR="2896870" indent="-274320">
              <a:buFont typeface="Arial" panose="020B0604020202020204" pitchFamily="34" charset="0"/>
              <a:buChar char="•"/>
              <a:tabLst>
                <a:tab pos="467359" algn="l"/>
              </a:tabLst>
            </a:pPr>
            <a:r>
              <a:rPr sz="2200" i="1" spc="-5" dirty="0">
                <a:latin typeface="Calibri"/>
                <a:cs typeface="Calibri"/>
              </a:rPr>
              <a:t>Lack </a:t>
            </a:r>
            <a:r>
              <a:rPr sz="2200" i="1" dirty="0">
                <a:latin typeface="Calibri"/>
                <a:cs typeface="Calibri"/>
              </a:rPr>
              <a:t>of a </a:t>
            </a:r>
            <a:r>
              <a:rPr sz="2200" i="1" spc="-5" dirty="0">
                <a:latin typeface="Calibri"/>
                <a:cs typeface="Calibri"/>
              </a:rPr>
              <a:t>quantitative summary </a:t>
            </a:r>
            <a:r>
              <a:rPr sz="2200" i="1" dirty="0">
                <a:latin typeface="Calibri"/>
                <a:cs typeface="Calibri"/>
              </a:rPr>
              <a:t>of research</a:t>
            </a:r>
            <a:r>
              <a:rPr lang="en-US" sz="2200" i="1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findings</a:t>
            </a:r>
            <a:r>
              <a:rPr sz="2200" spc="-5" dirty="0">
                <a:latin typeface="Calibri"/>
                <a:cs typeface="Calibri"/>
              </a:rPr>
              <a:t>.  </a:t>
            </a:r>
            <a:r>
              <a:rPr sz="2200" dirty="0">
                <a:latin typeface="Calibri"/>
                <a:cs typeface="Calibri"/>
              </a:rPr>
              <a:t>Reviews don’t tell </a:t>
            </a:r>
            <a:r>
              <a:rPr sz="2200" spc="-5" dirty="0">
                <a:latin typeface="Calibri"/>
                <a:cs typeface="Calibri"/>
              </a:rPr>
              <a:t>us about </a:t>
            </a:r>
            <a:r>
              <a:rPr sz="2200" dirty="0">
                <a:latin typeface="Calibri"/>
                <a:cs typeface="Calibri"/>
              </a:rPr>
              <a:t>how </a:t>
            </a:r>
            <a:r>
              <a:rPr sz="2200" spc="-5" dirty="0">
                <a:latin typeface="Calibri"/>
                <a:cs typeface="Calibri"/>
              </a:rPr>
              <a:t>large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5897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Vote-counting </a:t>
            </a:r>
            <a:r>
              <a:rPr sz="2400" b="1" dirty="0">
                <a:latin typeface="Calibri"/>
                <a:cs typeface="Calibri"/>
              </a:rPr>
              <a:t>was a </a:t>
            </a:r>
            <a:r>
              <a:rPr sz="2400" b="1" spc="-10" dirty="0">
                <a:latin typeface="Calibri"/>
                <a:cs typeface="Calibri"/>
              </a:rPr>
              <a:t>step in </a:t>
            </a:r>
            <a:r>
              <a:rPr sz="2400" b="1" spc="-5" dirty="0">
                <a:latin typeface="Calibri"/>
                <a:cs typeface="Calibri"/>
              </a:rPr>
              <a:t>the right</a:t>
            </a:r>
            <a:r>
              <a:rPr sz="2400" b="1" spc="3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direction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519285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Divide studies into </a:t>
            </a:r>
            <a:r>
              <a:rPr sz="2200" spc="-5" dirty="0">
                <a:latin typeface="Calibri"/>
                <a:cs typeface="Calibri"/>
              </a:rPr>
              <a:t>two categories: those that yielded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statistically significant </a:t>
            </a:r>
            <a:r>
              <a:rPr sz="2200" spc="-10" dirty="0">
                <a:latin typeface="Calibri"/>
                <a:cs typeface="Calibri"/>
              </a:rPr>
              <a:t>result  </a:t>
            </a:r>
            <a:r>
              <a:rPr sz="2200" dirty="0">
                <a:latin typeface="Calibri"/>
                <a:cs typeface="Calibri"/>
              </a:rPr>
              <a:t>supporting the </a:t>
            </a:r>
            <a:r>
              <a:rPr sz="2200" spc="-5" dirty="0">
                <a:latin typeface="Calibri"/>
                <a:cs typeface="Calibri"/>
              </a:rPr>
              <a:t>research </a:t>
            </a:r>
            <a:r>
              <a:rPr sz="2200" dirty="0">
                <a:latin typeface="Calibri"/>
                <a:cs typeface="Calibri"/>
              </a:rPr>
              <a:t>hypothesis, </a:t>
            </a:r>
            <a:r>
              <a:rPr sz="2200" spc="-5" dirty="0">
                <a:latin typeface="Calibri"/>
                <a:cs typeface="Calibri"/>
              </a:rPr>
              <a:t>and those </a:t>
            </a:r>
            <a:r>
              <a:rPr sz="2200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did </a:t>
            </a:r>
            <a:r>
              <a:rPr sz="2200" spc="5" dirty="0">
                <a:latin typeface="Calibri"/>
                <a:cs typeface="Calibri"/>
              </a:rPr>
              <a:t>not.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proportions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5" dirty="0">
                <a:latin typeface="Calibri"/>
                <a:cs typeface="Calibri"/>
              </a:rPr>
              <a:t>‘voting’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10" dirty="0">
                <a:latin typeface="Calibri"/>
                <a:cs typeface="Calibri"/>
              </a:rPr>
              <a:t>against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hypothesis </a:t>
            </a:r>
            <a:r>
              <a:rPr sz="2200" dirty="0">
                <a:latin typeface="Calibri"/>
                <a:cs typeface="Calibri"/>
              </a:rPr>
              <a:t>are then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counted.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2819400"/>
            <a:ext cx="5637623" cy="18635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4998823"/>
            <a:ext cx="7710769" cy="1412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0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Limitations </a:t>
            </a:r>
            <a:r>
              <a:rPr spc="-10" dirty="0"/>
              <a:t>of</a:t>
            </a:r>
            <a:r>
              <a:rPr spc="-5" dirty="0"/>
              <a:t> vote-counting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372" y="1614931"/>
            <a:ext cx="8880475" cy="42665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55600" marR="5080" indent="-342900">
              <a:lnSpc>
                <a:spcPct val="101800"/>
              </a:lnSpc>
              <a:spcBef>
                <a:spcPts val="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counting only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statistically significant studies vote-counting ignores all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quantitative information </a:t>
            </a:r>
            <a:r>
              <a:rPr sz="2200" dirty="0">
                <a:latin typeface="Calibri"/>
                <a:cs typeface="Calibri"/>
              </a:rPr>
              <a:t>about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magnitudes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effects.</a:t>
            </a:r>
            <a:endParaRPr sz="2200" dirty="0">
              <a:latin typeface="Calibri"/>
              <a:cs typeface="Calibri"/>
            </a:endParaRPr>
          </a:p>
          <a:p>
            <a:pPr marL="355600" marR="267335" indent="-342900">
              <a:lnSpc>
                <a:spcPct val="1018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Too conservative. “Votes”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affected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power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 studies, 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may </a:t>
            </a:r>
            <a:r>
              <a:rPr sz="2200" spc="-15" dirty="0">
                <a:latin typeface="Calibri"/>
                <a:cs typeface="Calibri"/>
              </a:rPr>
              <a:t>be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weak.</a:t>
            </a:r>
            <a:endParaRPr sz="2200" dirty="0">
              <a:latin typeface="Calibri"/>
              <a:cs typeface="Calibri"/>
            </a:endParaRPr>
          </a:p>
          <a:p>
            <a:pPr marL="355600" marR="473709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Significance </a:t>
            </a:r>
            <a:r>
              <a:rPr sz="2200" dirty="0">
                <a:latin typeface="Calibri"/>
                <a:cs typeface="Calibri"/>
              </a:rPr>
              <a:t>level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itself doesn’t indicate </a:t>
            </a:r>
            <a:r>
              <a:rPr sz="2200" dirty="0">
                <a:latin typeface="Calibri"/>
                <a:cs typeface="Calibri"/>
              </a:rPr>
              <a:t>whether </a:t>
            </a:r>
            <a:r>
              <a:rPr sz="2200" spc="-5" dirty="0">
                <a:latin typeface="Calibri"/>
                <a:cs typeface="Calibri"/>
              </a:rPr>
              <a:t>two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studies  </a:t>
            </a:r>
            <a:r>
              <a:rPr sz="2200" dirty="0">
                <a:latin typeface="Calibri"/>
                <a:cs typeface="Calibri"/>
              </a:rPr>
              <a:t>obtained the </a:t>
            </a:r>
            <a:r>
              <a:rPr sz="2200" spc="-10" dirty="0">
                <a:latin typeface="Calibri"/>
                <a:cs typeface="Calibri"/>
              </a:rPr>
              <a:t>same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outcome.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magnitude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effect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downplayed.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difficult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quantify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publication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bias.</a:t>
            </a:r>
            <a:endParaRPr sz="2200" dirty="0">
              <a:latin typeface="Calibri"/>
              <a:cs typeface="Calibri"/>
            </a:endParaRPr>
          </a:p>
          <a:p>
            <a:pPr marL="355600" marR="34290" indent="-342900">
              <a:lnSpc>
                <a:spcPct val="101800"/>
              </a:lnSpc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Method is </a:t>
            </a:r>
            <a:r>
              <a:rPr sz="2200" spc="-5" dirty="0">
                <a:latin typeface="Calibri"/>
                <a:cs typeface="Calibri"/>
              </a:rPr>
              <a:t>unable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weigh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studies </a:t>
            </a:r>
            <a:r>
              <a:rPr sz="2200" spc="-10" dirty="0">
                <a:latin typeface="Calibri"/>
                <a:cs typeface="Calibri"/>
              </a:rPr>
              <a:t>differing </a:t>
            </a:r>
            <a:r>
              <a:rPr sz="2200" dirty="0">
                <a:latin typeface="Calibri"/>
                <a:cs typeface="Calibri"/>
              </a:rPr>
              <a:t>in sample </a:t>
            </a:r>
            <a:r>
              <a:rPr sz="2200" spc="-5" dirty="0">
                <a:latin typeface="Calibri"/>
                <a:cs typeface="Calibri"/>
              </a:rPr>
              <a:t>size, and  </a:t>
            </a:r>
            <a:r>
              <a:rPr sz="2200" dirty="0">
                <a:latin typeface="Calibri"/>
                <a:cs typeface="Calibri"/>
              </a:rPr>
              <a:t>therefore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power.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3686</Words>
  <Application>Microsoft Office PowerPoint</Application>
  <PresentationFormat>Custom</PresentationFormat>
  <Paragraphs>278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C7041 Experimental Design and Analysis</vt:lpstr>
      <vt:lpstr>2.11: Meta-analysis</vt:lpstr>
      <vt:lpstr>PowerPoint Presentation</vt:lpstr>
      <vt:lpstr>Scientific studies on a topic are often repeated</vt:lpstr>
      <vt:lpstr>A method is needed to summarize results from multiple studies</vt:lpstr>
      <vt:lpstr>Traditional approach is the review article</vt:lpstr>
      <vt:lpstr>The traditional review lacks a quantitative method</vt:lpstr>
      <vt:lpstr>PowerPoint Presentation</vt:lpstr>
      <vt:lpstr>Limitations of vote-counting</vt:lpstr>
      <vt:lpstr>Limitations of vote-counting</vt:lpstr>
      <vt:lpstr>Meta-analysis, the “analysis of analyses”</vt:lpstr>
      <vt:lpstr>PowerPoint Presentation</vt:lpstr>
      <vt:lpstr>Meta-analysis, the “analysis of analyses”</vt:lpstr>
      <vt:lpstr>Example 1: Meta-analysis of the Transylvania effect</vt:lpstr>
      <vt:lpstr>PowerPoint Presentation</vt:lpstr>
      <vt:lpstr>Steps of a meta-analysis</vt:lpstr>
      <vt:lpstr>Steps of a meta-analysis</vt:lpstr>
      <vt:lpstr>Steps of a meta-analysis</vt:lpstr>
      <vt:lpstr>Example 2: Testosterone vs aggression</vt:lpstr>
      <vt:lpstr>PowerPoint Presentation</vt:lpstr>
      <vt:lpstr>Steps of a meta-analysis</vt:lpstr>
      <vt:lpstr>PowerPoint Presentation</vt:lpstr>
      <vt:lpstr>Steps of a meta-analysis</vt:lpstr>
      <vt:lpstr>Steps of a meta-analysis</vt:lpstr>
      <vt:lpstr>Steps of a meta-analysis</vt:lpstr>
      <vt:lpstr>Steps of a meta-analysis</vt:lpstr>
      <vt:lpstr>PowerPoint Presentation</vt:lpstr>
      <vt:lpstr>PowerPoint Presentation</vt:lpstr>
      <vt:lpstr>PowerPoint Presentation</vt:lpstr>
      <vt:lpstr>File-drawer problem</vt:lpstr>
      <vt:lpstr>Funnel plot</vt:lpstr>
      <vt:lpstr>Fail-safe number</vt:lpstr>
      <vt:lpstr>Make your results accessible to meta-analysis</vt:lpstr>
      <vt:lpstr>PowerPoint Presentation</vt:lpstr>
      <vt:lpstr>Best practices for reporting results of meta-analysis</vt:lpstr>
      <vt:lpstr>Best practices for reporting results of systematic review</vt:lpstr>
      <vt:lpstr>Best practices for reporting results of meta-analysis PRISMA detailed checklist</vt:lpstr>
      <vt:lpstr>PowerPoint Presentation</vt:lpstr>
      <vt:lpstr>Suggested reading</vt:lpstr>
      <vt:lpstr>Meta-analysis of open 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7</cp:revision>
  <dcterms:created xsi:type="dcterms:W3CDTF">2020-09-20T21:11:57Z</dcterms:created>
  <dcterms:modified xsi:type="dcterms:W3CDTF">2020-11-01T22:47:45Z</dcterms:modified>
</cp:coreProperties>
</file>