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5" r:id="rId2"/>
    <p:sldId id="296"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0972800" cy="7315200"/>
  <p:notesSz cx="109728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068"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8819" y="703579"/>
            <a:ext cx="9535160"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45920" y="4096512"/>
            <a:ext cx="768096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206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3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2060"/>
                </a:solidFill>
                <a:latin typeface="Calibri"/>
                <a:cs typeface="Calibri"/>
              </a:defRPr>
            </a:lvl1pPr>
          </a:lstStyle>
          <a:p>
            <a:endParaRPr/>
          </a:p>
        </p:txBody>
      </p:sp>
      <p:sp>
        <p:nvSpPr>
          <p:cNvPr id="3" name="Holder 3"/>
          <p:cNvSpPr>
            <a:spLocks noGrp="1"/>
          </p:cNvSpPr>
          <p:nvPr>
            <p:ph sz="half" idx="2"/>
          </p:nvPr>
        </p:nvSpPr>
        <p:spPr>
          <a:xfrm>
            <a:off x="548640" y="1682496"/>
            <a:ext cx="4773168"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650992" y="1682496"/>
            <a:ext cx="4773168"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206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81018" y="703579"/>
            <a:ext cx="2810763" cy="391159"/>
          </a:xfrm>
          <a:prstGeom prst="rect">
            <a:avLst/>
          </a:prstGeom>
        </p:spPr>
        <p:txBody>
          <a:bodyPr wrap="square" lIns="0" tIns="0" rIns="0" bIns="0">
            <a:spAutoFit/>
          </a:bodyPr>
          <a:lstStyle>
            <a:lvl1pPr>
              <a:defRPr sz="2400" b="1" i="0">
                <a:solidFill>
                  <a:srgbClr val="002060"/>
                </a:solidFill>
                <a:latin typeface="Calibri"/>
                <a:cs typeface="Calibri"/>
              </a:defRPr>
            </a:lvl1pPr>
          </a:lstStyle>
          <a:p>
            <a:endParaRPr/>
          </a:p>
        </p:txBody>
      </p:sp>
      <p:sp>
        <p:nvSpPr>
          <p:cNvPr id="3" name="Holder 3"/>
          <p:cNvSpPr>
            <a:spLocks noGrp="1"/>
          </p:cNvSpPr>
          <p:nvPr>
            <p:ph type="body" idx="1"/>
          </p:nvPr>
        </p:nvSpPr>
        <p:spPr>
          <a:xfrm>
            <a:off x="718819" y="2700629"/>
            <a:ext cx="9494520" cy="3564254"/>
          </a:xfrm>
          <a:prstGeom prst="rect">
            <a:avLst/>
          </a:prstGeom>
        </p:spPr>
        <p:txBody>
          <a:bodyPr wrap="square" lIns="0" tIns="0" rIns="0" bIns="0">
            <a:spAutoFit/>
          </a:bodyPr>
          <a:lstStyle>
            <a:lvl1pPr>
              <a:defRPr sz="13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730752" y="6803136"/>
            <a:ext cx="3511296"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8640" y="6803136"/>
            <a:ext cx="2523744"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10/24/2020</a:t>
            </a:fld>
            <a:endParaRPr lang="en-US"/>
          </a:p>
        </p:txBody>
      </p:sp>
      <p:sp>
        <p:nvSpPr>
          <p:cNvPr id="6" name="Holder 6"/>
          <p:cNvSpPr>
            <a:spLocks noGrp="1"/>
          </p:cNvSpPr>
          <p:nvPr>
            <p:ph type="sldNum" sz="quarter" idx="7"/>
          </p:nvPr>
        </p:nvSpPr>
        <p:spPr>
          <a:xfrm>
            <a:off x="7900416" y="6803136"/>
            <a:ext cx="2523744"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64F-2A09-4756-B2DD-41D088248E8C}"/>
              </a:ext>
            </a:extLst>
          </p:cNvPr>
          <p:cNvSpPr>
            <a:spLocks noGrp="1"/>
          </p:cNvSpPr>
          <p:nvPr>
            <p:ph type="title"/>
          </p:nvPr>
        </p:nvSpPr>
        <p:spPr>
          <a:xfrm>
            <a:off x="1406770" y="633046"/>
            <a:ext cx="8346538" cy="1534266"/>
          </a:xfrm>
        </p:spPr>
        <p:txBody>
          <a:bodyPr/>
          <a:lstStyle/>
          <a:p>
            <a:pPr algn="ctr"/>
            <a:r>
              <a:rPr lang="en-GB" sz="4985" dirty="0"/>
              <a:t>C7041 Experimental Design and Analysis</a:t>
            </a:r>
          </a:p>
        </p:txBody>
      </p:sp>
      <p:sp>
        <p:nvSpPr>
          <p:cNvPr id="4" name="TextBox 3">
            <a:extLst>
              <a:ext uri="{FF2B5EF4-FFF2-40B4-BE49-F238E27FC236}">
                <a16:creationId xmlns:a16="http://schemas.microsoft.com/office/drawing/2014/main" id="{47119903-BB99-4D04-AE74-9CB383949716}"/>
              </a:ext>
            </a:extLst>
          </p:cNvPr>
          <p:cNvSpPr txBox="1"/>
          <p:nvPr/>
        </p:nvSpPr>
        <p:spPr>
          <a:xfrm>
            <a:off x="5058779" y="2352299"/>
            <a:ext cx="1220847" cy="433196"/>
          </a:xfrm>
          <a:prstGeom prst="rect">
            <a:avLst/>
          </a:prstGeom>
          <a:noFill/>
        </p:spPr>
        <p:txBody>
          <a:bodyPr wrap="none" rtlCol="0">
            <a:spAutoFit/>
          </a:bodyPr>
          <a:lstStyle/>
          <a:p>
            <a:r>
              <a:rPr lang="en-GB" sz="2215" dirty="0"/>
              <a:t>Ed Harris</a:t>
            </a:r>
          </a:p>
        </p:txBody>
      </p:sp>
      <p:pic>
        <p:nvPicPr>
          <p:cNvPr id="1026" name="Picture 2" descr="Biodiversity can benefit your farm - Farm and Dairy">
            <a:extLst>
              <a:ext uri="{FF2B5EF4-FFF2-40B4-BE49-F238E27FC236}">
                <a16:creationId xmlns:a16="http://schemas.microsoft.com/office/drawing/2014/main" id="{9A8DB3F7-9257-4104-BE9A-B79D2EF49D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8030" y="4859079"/>
            <a:ext cx="3235568" cy="21638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Insect Apocalypse Is Here - The New York Times">
            <a:extLst>
              <a:ext uri="{FF2B5EF4-FFF2-40B4-BE49-F238E27FC236}">
                <a16:creationId xmlns:a16="http://schemas.microsoft.com/office/drawing/2014/main" id="{A18371C3-9DC8-4ED0-973B-1ACD6F9EF1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4834" y="3657601"/>
            <a:ext cx="2762490" cy="33653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rming Systems Trial - Rodale Institute">
            <a:extLst>
              <a:ext uri="{FF2B5EF4-FFF2-40B4-BE49-F238E27FC236}">
                <a16:creationId xmlns:a16="http://schemas.microsoft.com/office/drawing/2014/main" id="{BA9DE0EF-7893-47F8-A4AE-948BDF6BB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831" y="2734490"/>
            <a:ext cx="4045967" cy="20988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DNA of rare goat breeds in France reveals secrets of paternity">
            <a:extLst>
              <a:ext uri="{FF2B5EF4-FFF2-40B4-BE49-F238E27FC236}">
                <a16:creationId xmlns:a16="http://schemas.microsoft.com/office/drawing/2014/main" id="{750CC69D-DB06-486D-B6E2-903B479A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94" y="2420081"/>
            <a:ext cx="3239674" cy="21513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inter wheat - New variety types with huge potential">
            <a:extLst>
              <a:ext uri="{FF2B5EF4-FFF2-40B4-BE49-F238E27FC236}">
                <a16:creationId xmlns:a16="http://schemas.microsoft.com/office/drawing/2014/main" id="{5E5D5D30-DE77-4F31-B11F-4EAED03A875E}"/>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2052"/>
          <a:stretch/>
        </p:blipFill>
        <p:spPr bwMode="auto">
          <a:xfrm>
            <a:off x="1125415" y="4645623"/>
            <a:ext cx="2044898" cy="239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31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8696" y="2554392"/>
            <a:ext cx="5766771" cy="429240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18819" y="703579"/>
            <a:ext cx="85121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How </a:t>
            </a:r>
            <a:r>
              <a:rPr sz="2400" b="1" spc="-5" dirty="0">
                <a:latin typeface="Calibri"/>
                <a:cs typeface="Calibri"/>
              </a:rPr>
              <a:t>prevalent </a:t>
            </a:r>
            <a:r>
              <a:rPr sz="2400" b="1" spc="5" dirty="0">
                <a:latin typeface="Calibri"/>
                <a:cs typeface="Calibri"/>
              </a:rPr>
              <a:t>is </a:t>
            </a:r>
            <a:r>
              <a:rPr sz="2400" b="1" spc="-5" dirty="0">
                <a:latin typeface="Calibri"/>
                <a:cs typeface="Calibri"/>
              </a:rPr>
              <a:t>phylogenetic signal </a:t>
            </a:r>
            <a:r>
              <a:rPr sz="2400" b="1" spc="-10" dirty="0">
                <a:latin typeface="Calibri"/>
                <a:cs typeface="Calibri"/>
              </a:rPr>
              <a:t>in </a:t>
            </a:r>
            <a:r>
              <a:rPr sz="2400" b="1" spc="-5" dirty="0">
                <a:latin typeface="Calibri"/>
                <a:cs typeface="Calibri"/>
              </a:rPr>
              <a:t>ecologically relevant</a:t>
            </a:r>
            <a:r>
              <a:rPr sz="2400" b="1" spc="90" dirty="0">
                <a:latin typeface="Calibri"/>
                <a:cs typeface="Calibri"/>
              </a:rPr>
              <a:t> </a:t>
            </a:r>
            <a:r>
              <a:rPr sz="2400" b="1" spc="-5" dirty="0">
                <a:latin typeface="Calibri"/>
                <a:cs typeface="Calibri"/>
              </a:rPr>
              <a:t>traits?</a:t>
            </a:r>
            <a:endParaRPr sz="2400">
              <a:latin typeface="Calibri"/>
              <a:cs typeface="Calibri"/>
            </a:endParaRPr>
          </a:p>
        </p:txBody>
      </p:sp>
      <p:sp>
        <p:nvSpPr>
          <p:cNvPr id="4" name="object 4"/>
          <p:cNvSpPr txBox="1"/>
          <p:nvPr/>
        </p:nvSpPr>
        <p:spPr>
          <a:xfrm>
            <a:off x="718819" y="1416812"/>
            <a:ext cx="9182100" cy="1042035"/>
          </a:xfrm>
          <a:prstGeom prst="rect">
            <a:avLst/>
          </a:prstGeom>
        </p:spPr>
        <p:txBody>
          <a:bodyPr vert="horz" wrap="square" lIns="0" tIns="8890" rIns="0" bIns="0" rtlCol="0">
            <a:spAutoFit/>
          </a:bodyPr>
          <a:lstStyle/>
          <a:p>
            <a:pPr marL="12700" marR="5080" algn="just">
              <a:lnSpc>
                <a:spcPct val="101400"/>
              </a:lnSpc>
              <a:spcBef>
                <a:spcPts val="70"/>
              </a:spcBef>
            </a:pPr>
            <a:r>
              <a:rPr sz="2200" dirty="0">
                <a:latin typeface="Calibri"/>
                <a:cs typeface="Calibri"/>
              </a:rPr>
              <a:t>Pagel’s </a:t>
            </a:r>
            <a:r>
              <a:rPr sz="2200" i="1" dirty="0">
                <a:latin typeface="Calibri"/>
                <a:cs typeface="Calibri"/>
              </a:rPr>
              <a:t>λ </a:t>
            </a:r>
            <a:r>
              <a:rPr sz="2200" dirty="0">
                <a:latin typeface="Calibri"/>
                <a:cs typeface="Calibri"/>
              </a:rPr>
              <a:t>measures the extent </a:t>
            </a:r>
            <a:r>
              <a:rPr sz="2200" spc="-10" dirty="0">
                <a:latin typeface="Calibri"/>
                <a:cs typeface="Calibri"/>
              </a:rPr>
              <a:t>to </a:t>
            </a:r>
            <a:r>
              <a:rPr sz="2200" dirty="0">
                <a:latin typeface="Calibri"/>
                <a:cs typeface="Calibri"/>
              </a:rPr>
              <a:t>which </a:t>
            </a:r>
            <a:r>
              <a:rPr sz="2200" spc="-5" dirty="0">
                <a:latin typeface="Calibri"/>
                <a:cs typeface="Calibri"/>
              </a:rPr>
              <a:t>closely related </a:t>
            </a:r>
            <a:r>
              <a:rPr sz="2200" dirty="0">
                <a:latin typeface="Calibri"/>
                <a:cs typeface="Calibri"/>
              </a:rPr>
              <a:t>species are </a:t>
            </a:r>
            <a:r>
              <a:rPr sz="2200" spc="-5" dirty="0">
                <a:latin typeface="Calibri"/>
                <a:cs typeface="Calibri"/>
              </a:rPr>
              <a:t>similar </a:t>
            </a:r>
            <a:r>
              <a:rPr sz="2200" dirty="0">
                <a:latin typeface="Calibri"/>
                <a:cs typeface="Calibri"/>
              </a:rPr>
              <a:t>in </a:t>
            </a:r>
            <a:r>
              <a:rPr sz="2200" spc="-5" dirty="0">
                <a:latin typeface="Calibri"/>
                <a:cs typeface="Calibri"/>
              </a:rPr>
              <a:t>their  trait </a:t>
            </a:r>
            <a:r>
              <a:rPr sz="2200" dirty="0">
                <a:latin typeface="Calibri"/>
                <a:cs typeface="Calibri"/>
              </a:rPr>
              <a:t>values (phylogenetic </a:t>
            </a:r>
            <a:r>
              <a:rPr sz="2200" spc="-5" dirty="0">
                <a:latin typeface="Calibri"/>
                <a:cs typeface="Calibri"/>
              </a:rPr>
              <a:t>signal). </a:t>
            </a:r>
            <a:r>
              <a:rPr sz="2200" dirty="0">
                <a:latin typeface="Calibri"/>
                <a:cs typeface="Calibri"/>
              </a:rPr>
              <a:t>Here is a </a:t>
            </a:r>
            <a:r>
              <a:rPr sz="2200" spc="-5" dirty="0">
                <a:latin typeface="Calibri"/>
                <a:cs typeface="Calibri"/>
              </a:rPr>
              <a:t>survey </a:t>
            </a:r>
            <a:r>
              <a:rPr sz="2200" spc="5" dirty="0">
                <a:latin typeface="Calibri"/>
                <a:cs typeface="Calibri"/>
              </a:rPr>
              <a:t>of </a:t>
            </a:r>
            <a:r>
              <a:rPr sz="2200" i="1" spc="-5" dirty="0">
                <a:latin typeface="Calibri"/>
                <a:cs typeface="Calibri"/>
              </a:rPr>
              <a:t>λ</a:t>
            </a:r>
            <a:r>
              <a:rPr sz="2200" spc="-5" dirty="0">
                <a:latin typeface="Calibri"/>
                <a:cs typeface="Calibri"/>
              </a:rPr>
              <a:t>-values </a:t>
            </a:r>
            <a:r>
              <a:rPr sz="2200" spc="-10" dirty="0">
                <a:latin typeface="Calibri"/>
                <a:cs typeface="Calibri"/>
              </a:rPr>
              <a:t>from </a:t>
            </a:r>
            <a:r>
              <a:rPr sz="2200" dirty="0">
                <a:latin typeface="Calibri"/>
                <a:cs typeface="Calibri"/>
              </a:rPr>
              <a:t>many studies  </a:t>
            </a:r>
            <a:r>
              <a:rPr sz="2200" spc="-5" dirty="0">
                <a:latin typeface="Calibri"/>
                <a:cs typeface="Calibri"/>
              </a:rPr>
              <a:t>and </a:t>
            </a:r>
            <a:r>
              <a:rPr sz="2200" dirty="0">
                <a:latin typeface="Calibri"/>
                <a:cs typeface="Calibri"/>
              </a:rPr>
              <a:t>traits </a:t>
            </a:r>
            <a:r>
              <a:rPr sz="2200" spc="-15" dirty="0">
                <a:latin typeface="Calibri"/>
                <a:cs typeface="Calibri"/>
              </a:rPr>
              <a:t>by </a:t>
            </a:r>
            <a:r>
              <a:rPr sz="2200" spc="-5" dirty="0">
                <a:latin typeface="Calibri"/>
                <a:cs typeface="Calibri"/>
              </a:rPr>
              <a:t>Freckleton </a:t>
            </a:r>
            <a:r>
              <a:rPr sz="2200" spc="5" dirty="0">
                <a:latin typeface="Calibri"/>
                <a:cs typeface="Calibri"/>
              </a:rPr>
              <a:t>et </a:t>
            </a:r>
            <a:r>
              <a:rPr sz="2200" dirty="0">
                <a:latin typeface="Calibri"/>
                <a:cs typeface="Calibri"/>
              </a:rPr>
              <a:t>al</a:t>
            </a:r>
            <a:r>
              <a:rPr sz="2200" spc="-15" dirty="0">
                <a:latin typeface="Calibri"/>
                <a:cs typeface="Calibri"/>
              </a:rPr>
              <a:t> </a:t>
            </a:r>
            <a:r>
              <a:rPr sz="2200" spc="-5" dirty="0">
                <a:latin typeface="Calibri"/>
                <a:cs typeface="Calibri"/>
              </a:rPr>
              <a:t>(2002)</a:t>
            </a:r>
            <a:r>
              <a:rPr sz="2200" b="1" spc="-5" dirty="0">
                <a:latin typeface="Calibri"/>
                <a:cs typeface="Calibri"/>
              </a:rPr>
              <a:t>:</a:t>
            </a:r>
            <a:endParaRPr sz="2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8725535" cy="141668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Why </a:t>
            </a:r>
            <a:r>
              <a:rPr spc="5" dirty="0">
                <a:solidFill>
                  <a:srgbClr val="000000"/>
                </a:solidFill>
              </a:rPr>
              <a:t>is </a:t>
            </a:r>
            <a:r>
              <a:rPr spc="-5" dirty="0">
                <a:solidFill>
                  <a:srgbClr val="000000"/>
                </a:solidFill>
              </a:rPr>
              <a:t>phylogenetic </a:t>
            </a:r>
            <a:r>
              <a:rPr spc="-10" dirty="0">
                <a:solidFill>
                  <a:srgbClr val="000000"/>
                </a:solidFill>
              </a:rPr>
              <a:t>signal </a:t>
            </a:r>
            <a:r>
              <a:rPr dirty="0">
                <a:solidFill>
                  <a:srgbClr val="000000"/>
                </a:solidFill>
              </a:rPr>
              <a:t>a</a:t>
            </a:r>
            <a:r>
              <a:rPr spc="25" dirty="0">
                <a:solidFill>
                  <a:srgbClr val="000000"/>
                </a:solidFill>
              </a:rPr>
              <a:t> </a:t>
            </a:r>
            <a:r>
              <a:rPr spc="-5" dirty="0">
                <a:solidFill>
                  <a:srgbClr val="000000"/>
                </a:solidFill>
              </a:rPr>
              <a:t>problem?</a:t>
            </a:r>
          </a:p>
          <a:p>
            <a:pPr marL="12700" marR="5080">
              <a:lnSpc>
                <a:spcPct val="101800"/>
              </a:lnSpc>
              <a:spcBef>
                <a:spcPts val="5"/>
              </a:spcBef>
            </a:pPr>
            <a:r>
              <a:rPr sz="2200" b="0" spc="-5" dirty="0">
                <a:solidFill>
                  <a:srgbClr val="000000"/>
                </a:solidFill>
                <a:latin typeface="Calibri"/>
                <a:cs typeface="Calibri"/>
              </a:rPr>
              <a:t>Non-independence leads </a:t>
            </a:r>
            <a:r>
              <a:rPr sz="2200" b="0" spc="-10" dirty="0">
                <a:solidFill>
                  <a:srgbClr val="000000"/>
                </a:solidFill>
                <a:latin typeface="Calibri"/>
                <a:cs typeface="Calibri"/>
              </a:rPr>
              <a:t>to </a:t>
            </a:r>
            <a:r>
              <a:rPr sz="2200" b="0" dirty="0">
                <a:solidFill>
                  <a:srgbClr val="000000"/>
                </a:solidFill>
                <a:latin typeface="Calibri"/>
                <a:cs typeface="Calibri"/>
              </a:rPr>
              <a:t>wrong </a:t>
            </a:r>
            <a:r>
              <a:rPr sz="2200" b="0" spc="-5" dirty="0">
                <a:solidFill>
                  <a:srgbClr val="000000"/>
                </a:solidFill>
                <a:latin typeface="Calibri"/>
                <a:cs typeface="Calibri"/>
              </a:rPr>
              <a:t>calculations of precision (standard </a:t>
            </a:r>
            <a:r>
              <a:rPr sz="2200" b="0" dirty="0">
                <a:solidFill>
                  <a:srgbClr val="000000"/>
                </a:solidFill>
                <a:latin typeface="Calibri"/>
                <a:cs typeface="Calibri"/>
              </a:rPr>
              <a:t>errors,  confidence </a:t>
            </a:r>
            <a:r>
              <a:rPr sz="2200" b="0" spc="-5" dirty="0">
                <a:solidFill>
                  <a:srgbClr val="000000"/>
                </a:solidFill>
                <a:latin typeface="Calibri"/>
                <a:cs typeface="Calibri"/>
              </a:rPr>
              <a:t>intervals). It </a:t>
            </a:r>
            <a:r>
              <a:rPr sz="2200" b="0" spc="-10" dirty="0">
                <a:solidFill>
                  <a:srgbClr val="000000"/>
                </a:solidFill>
                <a:latin typeface="Calibri"/>
                <a:cs typeface="Calibri"/>
              </a:rPr>
              <a:t>leads </a:t>
            </a:r>
            <a:r>
              <a:rPr sz="2200" b="0" spc="5" dirty="0">
                <a:solidFill>
                  <a:srgbClr val="000000"/>
                </a:solidFill>
                <a:latin typeface="Calibri"/>
                <a:cs typeface="Calibri"/>
              </a:rPr>
              <a:t>to </a:t>
            </a:r>
            <a:r>
              <a:rPr sz="2200" b="0" dirty="0">
                <a:solidFill>
                  <a:srgbClr val="000000"/>
                </a:solidFill>
                <a:latin typeface="Calibri"/>
                <a:cs typeface="Calibri"/>
              </a:rPr>
              <a:t>wrong </a:t>
            </a:r>
            <a:r>
              <a:rPr sz="2200" b="0" spc="-5" dirty="0">
                <a:solidFill>
                  <a:srgbClr val="000000"/>
                </a:solidFill>
                <a:latin typeface="Calibri"/>
                <a:cs typeface="Calibri"/>
              </a:rPr>
              <a:t>Type </a:t>
            </a:r>
            <a:r>
              <a:rPr sz="2200" b="0" dirty="0">
                <a:solidFill>
                  <a:srgbClr val="000000"/>
                </a:solidFill>
                <a:latin typeface="Calibri"/>
                <a:cs typeface="Calibri"/>
              </a:rPr>
              <a:t>1 error </a:t>
            </a:r>
            <a:r>
              <a:rPr sz="2200" b="0" spc="-10" dirty="0">
                <a:solidFill>
                  <a:srgbClr val="000000"/>
                </a:solidFill>
                <a:latin typeface="Calibri"/>
                <a:cs typeface="Calibri"/>
              </a:rPr>
              <a:t>rates </a:t>
            </a:r>
            <a:r>
              <a:rPr sz="2200" b="0" dirty="0">
                <a:solidFill>
                  <a:srgbClr val="000000"/>
                </a:solidFill>
                <a:latin typeface="Calibri"/>
                <a:cs typeface="Calibri"/>
              </a:rPr>
              <a:t>in </a:t>
            </a:r>
            <a:r>
              <a:rPr sz="2200" b="0" spc="-5" dirty="0">
                <a:solidFill>
                  <a:srgbClr val="000000"/>
                </a:solidFill>
                <a:latin typeface="Calibri"/>
                <a:cs typeface="Calibri"/>
              </a:rPr>
              <a:t>null hypothesis  significance</a:t>
            </a:r>
            <a:r>
              <a:rPr sz="2200" b="0" spc="5" dirty="0">
                <a:solidFill>
                  <a:srgbClr val="000000"/>
                </a:solidFill>
                <a:latin typeface="Calibri"/>
                <a:cs typeface="Calibri"/>
              </a:rPr>
              <a:t> </a:t>
            </a:r>
            <a:r>
              <a:rPr sz="2200" b="0" spc="-5" dirty="0">
                <a:solidFill>
                  <a:srgbClr val="000000"/>
                </a:solidFill>
                <a:latin typeface="Calibri"/>
                <a:cs typeface="Calibri"/>
              </a:rPr>
              <a:t>testing.</a:t>
            </a:r>
            <a:endParaRPr sz="2200">
              <a:latin typeface="Calibri"/>
              <a:cs typeface="Calibri"/>
            </a:endParaRPr>
          </a:p>
        </p:txBody>
      </p:sp>
      <p:sp>
        <p:nvSpPr>
          <p:cNvPr id="3" name="object 3"/>
          <p:cNvSpPr txBox="1"/>
          <p:nvPr/>
        </p:nvSpPr>
        <p:spPr>
          <a:xfrm>
            <a:off x="718819" y="2437892"/>
            <a:ext cx="2346325" cy="2410460"/>
          </a:xfrm>
          <a:prstGeom prst="rect">
            <a:avLst/>
          </a:prstGeom>
        </p:spPr>
        <p:txBody>
          <a:bodyPr vert="horz" wrap="square" lIns="0" tIns="7620" rIns="0" bIns="0" rtlCol="0">
            <a:spAutoFit/>
          </a:bodyPr>
          <a:lstStyle/>
          <a:p>
            <a:pPr marL="12700" marR="266065" algn="just">
              <a:lnSpc>
                <a:spcPct val="101800"/>
              </a:lnSpc>
              <a:spcBef>
                <a:spcPts val="60"/>
              </a:spcBef>
            </a:pPr>
            <a:r>
              <a:rPr sz="2200" spc="-5" dirty="0">
                <a:latin typeface="Calibri"/>
                <a:cs typeface="Calibri"/>
              </a:rPr>
              <a:t>Example</a:t>
            </a:r>
            <a:r>
              <a:rPr sz="2200" spc="-45" dirty="0">
                <a:latin typeface="Calibri"/>
                <a:cs typeface="Calibri"/>
              </a:rPr>
              <a:t> </a:t>
            </a:r>
            <a:r>
              <a:rPr sz="2200" spc="-5" dirty="0">
                <a:latin typeface="Calibri"/>
                <a:cs typeface="Calibri"/>
              </a:rPr>
              <a:t>scenario:  </a:t>
            </a:r>
            <a:r>
              <a:rPr sz="2200" dirty="0">
                <a:latin typeface="Calibri"/>
                <a:cs typeface="Calibri"/>
              </a:rPr>
              <a:t>Data </a:t>
            </a:r>
            <a:r>
              <a:rPr sz="2200" spc="5" dirty="0">
                <a:latin typeface="Calibri"/>
                <a:cs typeface="Calibri"/>
              </a:rPr>
              <a:t>on </a:t>
            </a:r>
            <a:r>
              <a:rPr sz="2200" spc="-15" dirty="0">
                <a:latin typeface="Calibri"/>
                <a:cs typeface="Calibri"/>
              </a:rPr>
              <a:t>two </a:t>
            </a:r>
            <a:r>
              <a:rPr sz="2200" spc="-5" dirty="0">
                <a:latin typeface="Calibri"/>
                <a:cs typeface="Calibri"/>
              </a:rPr>
              <a:t>traits  </a:t>
            </a:r>
            <a:r>
              <a:rPr sz="2200" dirty="0">
                <a:latin typeface="Calibri"/>
                <a:cs typeface="Calibri"/>
              </a:rPr>
              <a:t>for </a:t>
            </a:r>
            <a:r>
              <a:rPr sz="2200" spc="5" dirty="0">
                <a:latin typeface="Calibri"/>
                <a:cs typeface="Calibri"/>
              </a:rPr>
              <a:t>40</a:t>
            </a:r>
            <a:r>
              <a:rPr sz="2200" spc="-50" dirty="0">
                <a:latin typeface="Calibri"/>
                <a:cs typeface="Calibri"/>
              </a:rPr>
              <a:t> </a:t>
            </a:r>
            <a:r>
              <a:rPr sz="2200" spc="-5" dirty="0">
                <a:latin typeface="Calibri"/>
                <a:cs typeface="Calibri"/>
              </a:rPr>
              <a:t>species</a:t>
            </a:r>
            <a:endParaRPr sz="2200">
              <a:latin typeface="Calibri"/>
              <a:cs typeface="Calibri"/>
            </a:endParaRPr>
          </a:p>
          <a:p>
            <a:pPr>
              <a:lnSpc>
                <a:spcPct val="100000"/>
              </a:lnSpc>
            </a:pPr>
            <a:endParaRPr sz="2200">
              <a:latin typeface="Calibri"/>
              <a:cs typeface="Calibri"/>
            </a:endParaRPr>
          </a:p>
          <a:p>
            <a:pPr marL="12700" marR="5080">
              <a:lnSpc>
                <a:spcPct val="101800"/>
              </a:lnSpc>
            </a:pPr>
            <a:r>
              <a:rPr sz="2200" dirty="0">
                <a:latin typeface="Calibri"/>
                <a:cs typeface="Calibri"/>
              </a:rPr>
              <a:t>Looks like a </a:t>
            </a:r>
            <a:r>
              <a:rPr sz="2200" spc="-5" dirty="0">
                <a:latin typeface="Calibri"/>
                <a:cs typeface="Calibri"/>
              </a:rPr>
              <a:t>strong  </a:t>
            </a:r>
            <a:r>
              <a:rPr sz="2200" dirty="0">
                <a:latin typeface="Calibri"/>
                <a:cs typeface="Calibri"/>
              </a:rPr>
              <a:t>correlation</a:t>
            </a:r>
            <a:r>
              <a:rPr sz="2200" spc="-95" dirty="0">
                <a:latin typeface="Calibri"/>
                <a:cs typeface="Calibri"/>
              </a:rPr>
              <a:t> </a:t>
            </a:r>
            <a:r>
              <a:rPr sz="2200" dirty="0">
                <a:latin typeface="Calibri"/>
                <a:cs typeface="Calibri"/>
              </a:rPr>
              <a:t>between  variables Y </a:t>
            </a:r>
            <a:r>
              <a:rPr sz="2200" spc="-5" dirty="0">
                <a:latin typeface="Calibri"/>
                <a:cs typeface="Calibri"/>
              </a:rPr>
              <a:t>and</a:t>
            </a:r>
            <a:r>
              <a:rPr sz="2200" spc="-65" dirty="0">
                <a:latin typeface="Calibri"/>
                <a:cs typeface="Calibri"/>
              </a:rPr>
              <a:t> </a:t>
            </a:r>
            <a:r>
              <a:rPr sz="2200" dirty="0">
                <a:latin typeface="Calibri"/>
                <a:cs typeface="Calibri"/>
              </a:rPr>
              <a:t>X</a:t>
            </a:r>
            <a:endParaRPr sz="2200">
              <a:latin typeface="Calibri"/>
              <a:cs typeface="Calibri"/>
            </a:endParaRPr>
          </a:p>
        </p:txBody>
      </p:sp>
      <p:sp>
        <p:nvSpPr>
          <p:cNvPr id="4" name="object 4"/>
          <p:cNvSpPr txBox="1"/>
          <p:nvPr/>
        </p:nvSpPr>
        <p:spPr>
          <a:xfrm>
            <a:off x="718819" y="6196076"/>
            <a:ext cx="193484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Felsenstein </a:t>
            </a:r>
            <a:r>
              <a:rPr sz="1400" spc="-10" dirty="0">
                <a:latin typeface="Calibri"/>
                <a:cs typeface="Calibri"/>
              </a:rPr>
              <a:t>(1985) </a:t>
            </a:r>
            <a:r>
              <a:rPr sz="1400" i="1" spc="-5" dirty="0">
                <a:latin typeface="Calibri"/>
                <a:cs typeface="Calibri"/>
              </a:rPr>
              <a:t>Am</a:t>
            </a:r>
            <a:r>
              <a:rPr sz="1400" i="1" spc="-10" dirty="0">
                <a:latin typeface="Calibri"/>
                <a:cs typeface="Calibri"/>
              </a:rPr>
              <a:t> Nat</a:t>
            </a:r>
            <a:endParaRPr sz="1400">
              <a:latin typeface="Calibri"/>
              <a:cs typeface="Calibri"/>
            </a:endParaRPr>
          </a:p>
        </p:txBody>
      </p:sp>
      <p:sp>
        <p:nvSpPr>
          <p:cNvPr id="5" name="object 5"/>
          <p:cNvSpPr/>
          <p:nvPr/>
        </p:nvSpPr>
        <p:spPr>
          <a:xfrm>
            <a:off x="4354490" y="2301944"/>
            <a:ext cx="4361097" cy="42982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8131809" cy="7340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Why </a:t>
            </a:r>
            <a:r>
              <a:rPr spc="5" dirty="0">
                <a:solidFill>
                  <a:srgbClr val="000000"/>
                </a:solidFill>
              </a:rPr>
              <a:t>is </a:t>
            </a:r>
            <a:r>
              <a:rPr spc="-5" dirty="0">
                <a:solidFill>
                  <a:srgbClr val="000000"/>
                </a:solidFill>
              </a:rPr>
              <a:t>phylogenetic </a:t>
            </a:r>
            <a:r>
              <a:rPr spc="-10" dirty="0">
                <a:solidFill>
                  <a:srgbClr val="000000"/>
                </a:solidFill>
              </a:rPr>
              <a:t>signal </a:t>
            </a:r>
            <a:r>
              <a:rPr dirty="0">
                <a:solidFill>
                  <a:srgbClr val="000000"/>
                </a:solidFill>
              </a:rPr>
              <a:t>a</a:t>
            </a:r>
            <a:r>
              <a:rPr spc="20" dirty="0">
                <a:solidFill>
                  <a:srgbClr val="000000"/>
                </a:solidFill>
              </a:rPr>
              <a:t> </a:t>
            </a:r>
            <a:r>
              <a:rPr spc="-5" dirty="0">
                <a:solidFill>
                  <a:srgbClr val="000000"/>
                </a:solidFill>
              </a:rPr>
              <a:t>problem?</a:t>
            </a:r>
          </a:p>
          <a:p>
            <a:pPr marL="12700">
              <a:lnSpc>
                <a:spcPct val="100000"/>
              </a:lnSpc>
              <a:spcBef>
                <a:spcPts val="55"/>
              </a:spcBef>
            </a:pPr>
            <a:r>
              <a:rPr sz="2200" b="0" spc="-5" dirty="0">
                <a:solidFill>
                  <a:srgbClr val="000000"/>
                </a:solidFill>
                <a:latin typeface="Calibri"/>
                <a:cs typeface="Calibri"/>
              </a:rPr>
              <a:t>Felsenstein’s </a:t>
            </a:r>
            <a:r>
              <a:rPr sz="2200" b="0" dirty="0">
                <a:solidFill>
                  <a:srgbClr val="000000"/>
                </a:solidFill>
                <a:latin typeface="Calibri"/>
                <a:cs typeface="Calibri"/>
              </a:rPr>
              <a:t>“worst case </a:t>
            </a:r>
            <a:r>
              <a:rPr sz="2200" b="0" spc="-5" dirty="0">
                <a:solidFill>
                  <a:srgbClr val="000000"/>
                </a:solidFill>
                <a:latin typeface="Calibri"/>
                <a:cs typeface="Calibri"/>
              </a:rPr>
              <a:t>scenario” for </a:t>
            </a:r>
            <a:r>
              <a:rPr sz="2200" b="0" dirty="0">
                <a:solidFill>
                  <a:srgbClr val="000000"/>
                </a:solidFill>
                <a:latin typeface="Calibri"/>
                <a:cs typeface="Calibri"/>
              </a:rPr>
              <a:t>the </a:t>
            </a:r>
            <a:r>
              <a:rPr sz="2200" b="0" spc="-5" dirty="0">
                <a:solidFill>
                  <a:srgbClr val="000000"/>
                </a:solidFill>
                <a:latin typeface="Calibri"/>
                <a:cs typeface="Calibri"/>
              </a:rPr>
              <a:t>phylogeny </a:t>
            </a:r>
            <a:r>
              <a:rPr sz="2200" b="0" spc="5" dirty="0">
                <a:solidFill>
                  <a:srgbClr val="000000"/>
                </a:solidFill>
                <a:latin typeface="Calibri"/>
                <a:cs typeface="Calibri"/>
              </a:rPr>
              <a:t>of </a:t>
            </a:r>
            <a:r>
              <a:rPr sz="2200" b="0" spc="-10" dirty="0">
                <a:solidFill>
                  <a:srgbClr val="000000"/>
                </a:solidFill>
                <a:latin typeface="Calibri"/>
                <a:cs typeface="Calibri"/>
              </a:rPr>
              <a:t>the </a:t>
            </a:r>
            <a:r>
              <a:rPr sz="2200" b="0" spc="-5" dirty="0">
                <a:solidFill>
                  <a:srgbClr val="000000"/>
                </a:solidFill>
                <a:latin typeface="Calibri"/>
                <a:cs typeface="Calibri"/>
              </a:rPr>
              <a:t>40</a:t>
            </a:r>
            <a:r>
              <a:rPr sz="2200" b="0" spc="70" dirty="0">
                <a:solidFill>
                  <a:srgbClr val="000000"/>
                </a:solidFill>
                <a:latin typeface="Calibri"/>
                <a:cs typeface="Calibri"/>
              </a:rPr>
              <a:t> </a:t>
            </a:r>
            <a:r>
              <a:rPr sz="2200" b="0" spc="-5" dirty="0">
                <a:solidFill>
                  <a:srgbClr val="000000"/>
                </a:solidFill>
                <a:latin typeface="Calibri"/>
                <a:cs typeface="Calibri"/>
              </a:rPr>
              <a:t>species.</a:t>
            </a:r>
            <a:endParaRPr sz="2200">
              <a:latin typeface="Calibri"/>
              <a:cs typeface="Calibri"/>
            </a:endParaRPr>
          </a:p>
        </p:txBody>
      </p:sp>
      <p:sp>
        <p:nvSpPr>
          <p:cNvPr id="3" name="object 3"/>
          <p:cNvSpPr txBox="1"/>
          <p:nvPr/>
        </p:nvSpPr>
        <p:spPr>
          <a:xfrm>
            <a:off x="718819" y="6196076"/>
            <a:ext cx="193484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Felsenstein </a:t>
            </a:r>
            <a:r>
              <a:rPr sz="1400" spc="-10" dirty="0">
                <a:latin typeface="Calibri"/>
                <a:cs typeface="Calibri"/>
              </a:rPr>
              <a:t>(1985) </a:t>
            </a:r>
            <a:r>
              <a:rPr sz="1400" i="1" spc="-5" dirty="0">
                <a:latin typeface="Calibri"/>
                <a:cs typeface="Calibri"/>
              </a:rPr>
              <a:t>Am</a:t>
            </a:r>
            <a:r>
              <a:rPr sz="1400" i="1" spc="-10" dirty="0">
                <a:latin typeface="Calibri"/>
                <a:cs typeface="Calibri"/>
              </a:rPr>
              <a:t> Nat</a:t>
            </a:r>
            <a:endParaRPr sz="1400">
              <a:latin typeface="Calibri"/>
              <a:cs typeface="Calibri"/>
            </a:endParaRPr>
          </a:p>
        </p:txBody>
      </p:sp>
      <p:sp>
        <p:nvSpPr>
          <p:cNvPr id="4" name="object 4"/>
          <p:cNvSpPr/>
          <p:nvPr/>
        </p:nvSpPr>
        <p:spPr>
          <a:xfrm>
            <a:off x="3237269" y="1724025"/>
            <a:ext cx="7029260" cy="51892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9215755" cy="107569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Why </a:t>
            </a:r>
            <a:r>
              <a:rPr spc="5" dirty="0">
                <a:solidFill>
                  <a:srgbClr val="000000"/>
                </a:solidFill>
              </a:rPr>
              <a:t>is </a:t>
            </a:r>
            <a:r>
              <a:rPr spc="-5" dirty="0">
                <a:solidFill>
                  <a:srgbClr val="000000"/>
                </a:solidFill>
              </a:rPr>
              <a:t>phylogenetic </a:t>
            </a:r>
            <a:r>
              <a:rPr spc="-10" dirty="0">
                <a:solidFill>
                  <a:srgbClr val="000000"/>
                </a:solidFill>
              </a:rPr>
              <a:t>signal </a:t>
            </a:r>
            <a:r>
              <a:rPr dirty="0">
                <a:solidFill>
                  <a:srgbClr val="000000"/>
                </a:solidFill>
              </a:rPr>
              <a:t>a</a:t>
            </a:r>
            <a:r>
              <a:rPr spc="25" dirty="0">
                <a:solidFill>
                  <a:srgbClr val="000000"/>
                </a:solidFill>
              </a:rPr>
              <a:t> </a:t>
            </a:r>
            <a:r>
              <a:rPr spc="-5" dirty="0">
                <a:solidFill>
                  <a:srgbClr val="000000"/>
                </a:solidFill>
              </a:rPr>
              <a:t>problem?</a:t>
            </a:r>
          </a:p>
          <a:p>
            <a:pPr marL="12700" marR="5080">
              <a:lnSpc>
                <a:spcPct val="101800"/>
              </a:lnSpc>
              <a:spcBef>
                <a:spcPts val="5"/>
              </a:spcBef>
            </a:pPr>
            <a:r>
              <a:rPr sz="2200" b="0" dirty="0">
                <a:solidFill>
                  <a:srgbClr val="000000"/>
                </a:solidFill>
                <a:latin typeface="Calibri"/>
                <a:cs typeface="Calibri"/>
              </a:rPr>
              <a:t>In </a:t>
            </a:r>
            <a:r>
              <a:rPr sz="2200" b="0" spc="-5" dirty="0">
                <a:solidFill>
                  <a:srgbClr val="000000"/>
                </a:solidFill>
                <a:latin typeface="Calibri"/>
                <a:cs typeface="Calibri"/>
              </a:rPr>
              <a:t>this </a:t>
            </a:r>
            <a:r>
              <a:rPr sz="2200" b="0" dirty="0">
                <a:solidFill>
                  <a:srgbClr val="000000"/>
                </a:solidFill>
                <a:latin typeface="Calibri"/>
                <a:cs typeface="Calibri"/>
              </a:rPr>
              <a:t>case the </a:t>
            </a:r>
            <a:r>
              <a:rPr sz="2200" b="0" spc="-5" dirty="0">
                <a:solidFill>
                  <a:srgbClr val="000000"/>
                </a:solidFill>
                <a:latin typeface="Calibri"/>
                <a:cs typeface="Calibri"/>
              </a:rPr>
              <a:t>non-independence </a:t>
            </a:r>
            <a:r>
              <a:rPr sz="2200" b="0" dirty="0">
                <a:solidFill>
                  <a:srgbClr val="000000"/>
                </a:solidFill>
                <a:latin typeface="Calibri"/>
                <a:cs typeface="Calibri"/>
              </a:rPr>
              <a:t>is </a:t>
            </a:r>
            <a:r>
              <a:rPr sz="2200" b="0" spc="-5" dirty="0">
                <a:solidFill>
                  <a:srgbClr val="000000"/>
                </a:solidFill>
                <a:latin typeface="Calibri"/>
                <a:cs typeface="Calibri"/>
              </a:rPr>
              <a:t>severe, and creates </a:t>
            </a:r>
            <a:r>
              <a:rPr sz="2200" b="0" dirty="0">
                <a:solidFill>
                  <a:srgbClr val="000000"/>
                </a:solidFill>
                <a:latin typeface="Calibri"/>
                <a:cs typeface="Calibri"/>
              </a:rPr>
              <a:t>an </a:t>
            </a:r>
            <a:r>
              <a:rPr sz="2200" b="0" spc="-5" dirty="0">
                <a:solidFill>
                  <a:srgbClr val="000000"/>
                </a:solidFill>
                <a:latin typeface="Calibri"/>
                <a:cs typeface="Calibri"/>
              </a:rPr>
              <a:t>apparent association  </a:t>
            </a:r>
            <a:r>
              <a:rPr sz="2200" b="0" dirty="0">
                <a:solidFill>
                  <a:srgbClr val="000000"/>
                </a:solidFill>
                <a:latin typeface="Calibri"/>
                <a:cs typeface="Calibri"/>
              </a:rPr>
              <a:t>between X </a:t>
            </a:r>
            <a:r>
              <a:rPr sz="2200" b="0" spc="-5" dirty="0">
                <a:solidFill>
                  <a:srgbClr val="000000"/>
                </a:solidFill>
                <a:latin typeface="Calibri"/>
                <a:cs typeface="Calibri"/>
              </a:rPr>
              <a:t>and </a:t>
            </a:r>
            <a:r>
              <a:rPr sz="2200" b="0" dirty="0">
                <a:solidFill>
                  <a:srgbClr val="000000"/>
                </a:solidFill>
                <a:latin typeface="Calibri"/>
                <a:cs typeface="Calibri"/>
              </a:rPr>
              <a:t>Y </a:t>
            </a:r>
            <a:r>
              <a:rPr sz="2200" b="0" spc="-5" dirty="0">
                <a:solidFill>
                  <a:srgbClr val="000000"/>
                </a:solidFill>
                <a:latin typeface="Calibri"/>
                <a:cs typeface="Calibri"/>
              </a:rPr>
              <a:t>where there </a:t>
            </a:r>
            <a:r>
              <a:rPr sz="2200" b="0" dirty="0">
                <a:solidFill>
                  <a:srgbClr val="000000"/>
                </a:solidFill>
                <a:latin typeface="Calibri"/>
                <a:cs typeface="Calibri"/>
              </a:rPr>
              <a:t>is</a:t>
            </a:r>
            <a:r>
              <a:rPr sz="2200" b="0" spc="-25" dirty="0">
                <a:solidFill>
                  <a:srgbClr val="000000"/>
                </a:solidFill>
                <a:latin typeface="Calibri"/>
                <a:cs typeface="Calibri"/>
              </a:rPr>
              <a:t> </a:t>
            </a:r>
            <a:r>
              <a:rPr sz="2200" b="0" dirty="0">
                <a:solidFill>
                  <a:srgbClr val="000000"/>
                </a:solidFill>
                <a:latin typeface="Calibri"/>
                <a:cs typeface="Calibri"/>
              </a:rPr>
              <a:t>none.</a:t>
            </a:r>
            <a:endParaRPr sz="2200">
              <a:latin typeface="Calibri"/>
              <a:cs typeface="Calibri"/>
            </a:endParaRPr>
          </a:p>
        </p:txBody>
      </p:sp>
      <p:sp>
        <p:nvSpPr>
          <p:cNvPr id="3" name="object 3"/>
          <p:cNvSpPr txBox="1"/>
          <p:nvPr/>
        </p:nvSpPr>
        <p:spPr>
          <a:xfrm>
            <a:off x="718819" y="6196076"/>
            <a:ext cx="193484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Felsenstein </a:t>
            </a:r>
            <a:r>
              <a:rPr sz="1400" spc="-10" dirty="0">
                <a:latin typeface="Calibri"/>
                <a:cs typeface="Calibri"/>
              </a:rPr>
              <a:t>(1985) </a:t>
            </a:r>
            <a:r>
              <a:rPr sz="1400" i="1" spc="-5" dirty="0">
                <a:latin typeface="Calibri"/>
                <a:cs typeface="Calibri"/>
              </a:rPr>
              <a:t>Am</a:t>
            </a:r>
            <a:r>
              <a:rPr sz="1400" i="1" spc="-10" dirty="0">
                <a:latin typeface="Calibri"/>
                <a:cs typeface="Calibri"/>
              </a:rPr>
              <a:t> Nat</a:t>
            </a:r>
            <a:endParaRPr sz="1400">
              <a:latin typeface="Calibri"/>
              <a:cs typeface="Calibri"/>
            </a:endParaRPr>
          </a:p>
        </p:txBody>
      </p:sp>
      <p:sp>
        <p:nvSpPr>
          <p:cNvPr id="4" name="object 4"/>
          <p:cNvSpPr/>
          <p:nvPr/>
        </p:nvSpPr>
        <p:spPr>
          <a:xfrm>
            <a:off x="3262224" y="1945193"/>
            <a:ext cx="7516816" cy="493561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99606" y="2730007"/>
            <a:ext cx="4996312" cy="38249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8053070" cy="107569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What </a:t>
            </a:r>
            <a:r>
              <a:rPr spc="5" dirty="0">
                <a:solidFill>
                  <a:srgbClr val="000000"/>
                </a:solidFill>
              </a:rPr>
              <a:t>we </a:t>
            </a:r>
            <a:r>
              <a:rPr dirty="0">
                <a:solidFill>
                  <a:srgbClr val="000000"/>
                </a:solidFill>
              </a:rPr>
              <a:t>are really </a:t>
            </a:r>
            <a:r>
              <a:rPr spc="-5" dirty="0">
                <a:solidFill>
                  <a:srgbClr val="000000"/>
                </a:solidFill>
              </a:rPr>
              <a:t>assuming </a:t>
            </a:r>
            <a:r>
              <a:rPr dirty="0">
                <a:solidFill>
                  <a:srgbClr val="000000"/>
                </a:solidFill>
              </a:rPr>
              <a:t>when </a:t>
            </a:r>
            <a:r>
              <a:rPr spc="5" dirty="0">
                <a:solidFill>
                  <a:srgbClr val="000000"/>
                </a:solidFill>
              </a:rPr>
              <a:t>we </a:t>
            </a:r>
            <a:r>
              <a:rPr dirty="0">
                <a:solidFill>
                  <a:srgbClr val="000000"/>
                </a:solidFill>
              </a:rPr>
              <a:t>ignore</a:t>
            </a:r>
            <a:r>
              <a:rPr spc="-120" dirty="0">
                <a:solidFill>
                  <a:srgbClr val="000000"/>
                </a:solidFill>
              </a:rPr>
              <a:t> </a:t>
            </a:r>
            <a:r>
              <a:rPr spc="-5" dirty="0">
                <a:solidFill>
                  <a:srgbClr val="000000"/>
                </a:solidFill>
              </a:rPr>
              <a:t>phylogeny</a:t>
            </a:r>
          </a:p>
          <a:p>
            <a:pPr marL="12700" marR="5080">
              <a:lnSpc>
                <a:spcPct val="101800"/>
              </a:lnSpc>
              <a:spcBef>
                <a:spcPts val="5"/>
              </a:spcBef>
            </a:pPr>
            <a:r>
              <a:rPr sz="2200" b="0" spc="-5" dirty="0">
                <a:solidFill>
                  <a:srgbClr val="000000"/>
                </a:solidFill>
                <a:latin typeface="Calibri"/>
                <a:cs typeface="Calibri"/>
              </a:rPr>
              <a:t>That </a:t>
            </a:r>
            <a:r>
              <a:rPr sz="2200" b="0" dirty="0">
                <a:solidFill>
                  <a:srgbClr val="000000"/>
                </a:solidFill>
                <a:latin typeface="Calibri"/>
                <a:cs typeface="Calibri"/>
              </a:rPr>
              <a:t>the </a:t>
            </a:r>
            <a:r>
              <a:rPr sz="2200" b="0" spc="-5" dirty="0">
                <a:solidFill>
                  <a:srgbClr val="000000"/>
                </a:solidFill>
                <a:latin typeface="Calibri"/>
                <a:cs typeface="Calibri"/>
              </a:rPr>
              <a:t>species </a:t>
            </a:r>
            <a:r>
              <a:rPr sz="2200" b="0" spc="-10" dirty="0">
                <a:solidFill>
                  <a:srgbClr val="000000"/>
                </a:solidFill>
                <a:latin typeface="Calibri"/>
                <a:cs typeface="Calibri"/>
              </a:rPr>
              <a:t>are </a:t>
            </a:r>
            <a:r>
              <a:rPr sz="2200" b="0" spc="-5" dirty="0">
                <a:solidFill>
                  <a:srgbClr val="000000"/>
                </a:solidFill>
                <a:latin typeface="Calibri"/>
                <a:cs typeface="Calibri"/>
              </a:rPr>
              <a:t>related </a:t>
            </a:r>
            <a:r>
              <a:rPr sz="2200" b="0" dirty="0">
                <a:solidFill>
                  <a:srgbClr val="000000"/>
                </a:solidFill>
                <a:latin typeface="Calibri"/>
                <a:cs typeface="Calibri"/>
              </a:rPr>
              <a:t>as in a </a:t>
            </a:r>
            <a:r>
              <a:rPr sz="2200" b="0" spc="-5" dirty="0">
                <a:solidFill>
                  <a:srgbClr val="000000"/>
                </a:solidFill>
                <a:latin typeface="Calibri"/>
                <a:cs typeface="Calibri"/>
              </a:rPr>
              <a:t>“star” phylogeny, </a:t>
            </a:r>
            <a:r>
              <a:rPr sz="2200" b="0" dirty="0">
                <a:solidFill>
                  <a:srgbClr val="000000"/>
                </a:solidFill>
                <a:latin typeface="Calibri"/>
                <a:cs typeface="Calibri"/>
              </a:rPr>
              <a:t>which leads to </a:t>
            </a:r>
            <a:r>
              <a:rPr sz="2200" b="0" spc="-5" dirty="0">
                <a:solidFill>
                  <a:srgbClr val="000000"/>
                </a:solidFill>
                <a:latin typeface="Calibri"/>
                <a:cs typeface="Calibri"/>
              </a:rPr>
              <a:t>no  phylogenetic</a:t>
            </a:r>
            <a:r>
              <a:rPr sz="2200" b="0" dirty="0">
                <a:solidFill>
                  <a:srgbClr val="000000"/>
                </a:solidFill>
                <a:latin typeface="Calibri"/>
                <a:cs typeface="Calibri"/>
              </a:rPr>
              <a:t> </a:t>
            </a:r>
            <a:r>
              <a:rPr sz="2200" b="0" spc="-5" dirty="0">
                <a:solidFill>
                  <a:srgbClr val="000000"/>
                </a:solidFill>
                <a:latin typeface="Calibri"/>
                <a:cs typeface="Calibri"/>
              </a:rPr>
              <a:t>signal.</a:t>
            </a:r>
            <a:endParaRPr sz="2200">
              <a:latin typeface="Calibri"/>
              <a:cs typeface="Calibri"/>
            </a:endParaRPr>
          </a:p>
        </p:txBody>
      </p:sp>
      <p:sp>
        <p:nvSpPr>
          <p:cNvPr id="4" name="object 4"/>
          <p:cNvSpPr/>
          <p:nvPr/>
        </p:nvSpPr>
        <p:spPr>
          <a:xfrm>
            <a:off x="504188" y="2227582"/>
            <a:ext cx="3977004" cy="357822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630929"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Felsenstein’s (1985) solution</a:t>
            </a:r>
          </a:p>
        </p:txBody>
      </p:sp>
      <p:sp>
        <p:nvSpPr>
          <p:cNvPr id="3" name="object 3"/>
          <p:cNvSpPr txBox="1"/>
          <p:nvPr/>
        </p:nvSpPr>
        <p:spPr>
          <a:xfrm>
            <a:off x="718819" y="1416812"/>
            <a:ext cx="3926840" cy="4114165"/>
          </a:xfrm>
          <a:prstGeom prst="rect">
            <a:avLst/>
          </a:prstGeom>
        </p:spPr>
        <p:txBody>
          <a:bodyPr vert="horz" wrap="square" lIns="0" tIns="8255" rIns="0" bIns="0" rtlCol="0">
            <a:spAutoFit/>
          </a:bodyPr>
          <a:lstStyle/>
          <a:p>
            <a:pPr marL="12700" marR="137160">
              <a:lnSpc>
                <a:spcPct val="101499"/>
              </a:lnSpc>
              <a:spcBef>
                <a:spcPts val="65"/>
              </a:spcBef>
            </a:pPr>
            <a:r>
              <a:rPr sz="2200" dirty="0">
                <a:latin typeface="Calibri"/>
                <a:cs typeface="Calibri"/>
              </a:rPr>
              <a:t>Method </a:t>
            </a:r>
            <a:r>
              <a:rPr sz="2200" spc="-5" dirty="0">
                <a:latin typeface="Calibri"/>
                <a:cs typeface="Calibri"/>
              </a:rPr>
              <a:t>assumes </a:t>
            </a:r>
            <a:r>
              <a:rPr sz="2200" dirty="0">
                <a:latin typeface="Calibri"/>
                <a:cs typeface="Calibri"/>
              </a:rPr>
              <a:t>that the  evolution </a:t>
            </a:r>
            <a:r>
              <a:rPr sz="2200" spc="5" dirty="0">
                <a:latin typeface="Calibri"/>
                <a:cs typeface="Calibri"/>
              </a:rPr>
              <a:t>of </a:t>
            </a:r>
            <a:r>
              <a:rPr sz="2200" dirty="0">
                <a:latin typeface="Calibri"/>
                <a:cs typeface="Calibri"/>
              </a:rPr>
              <a:t>traits is </a:t>
            </a:r>
            <a:r>
              <a:rPr sz="2200" spc="-5" dirty="0">
                <a:latin typeface="Calibri"/>
                <a:cs typeface="Calibri"/>
              </a:rPr>
              <a:t>mimicked</a:t>
            </a:r>
            <a:r>
              <a:rPr sz="2200" spc="-130" dirty="0">
                <a:latin typeface="Calibri"/>
                <a:cs typeface="Calibri"/>
              </a:rPr>
              <a:t> </a:t>
            </a:r>
            <a:r>
              <a:rPr sz="2200" spc="-5" dirty="0">
                <a:latin typeface="Calibri"/>
                <a:cs typeface="Calibri"/>
              </a:rPr>
              <a:t>by  </a:t>
            </a:r>
            <a:r>
              <a:rPr sz="2200" dirty="0">
                <a:latin typeface="Calibri"/>
                <a:cs typeface="Calibri"/>
              </a:rPr>
              <a:t>a </a:t>
            </a:r>
            <a:r>
              <a:rPr sz="2200" spc="-5" dirty="0">
                <a:latin typeface="Calibri"/>
                <a:cs typeface="Calibri"/>
              </a:rPr>
              <a:t>continuous random </a:t>
            </a:r>
            <a:r>
              <a:rPr sz="2200" dirty="0">
                <a:latin typeface="Calibri"/>
                <a:cs typeface="Calibri"/>
              </a:rPr>
              <a:t>walk  </a:t>
            </a:r>
            <a:r>
              <a:rPr sz="2200" spc="-5" dirty="0">
                <a:latin typeface="Calibri"/>
                <a:cs typeface="Calibri"/>
              </a:rPr>
              <a:t>(Brownian</a:t>
            </a:r>
            <a:r>
              <a:rPr sz="2200" spc="-10" dirty="0">
                <a:latin typeface="Calibri"/>
                <a:cs typeface="Calibri"/>
              </a:rPr>
              <a:t> </a:t>
            </a:r>
            <a:r>
              <a:rPr sz="2200" dirty="0">
                <a:latin typeface="Calibri"/>
                <a:cs typeface="Calibri"/>
              </a:rPr>
              <a:t>motion).</a:t>
            </a:r>
            <a:endParaRPr sz="2200">
              <a:latin typeface="Calibri"/>
              <a:cs typeface="Calibri"/>
            </a:endParaRPr>
          </a:p>
          <a:p>
            <a:pPr>
              <a:lnSpc>
                <a:spcPct val="100000"/>
              </a:lnSpc>
              <a:spcBef>
                <a:spcPts val="5"/>
              </a:spcBef>
            </a:pPr>
            <a:endParaRPr sz="2200">
              <a:latin typeface="Calibri"/>
              <a:cs typeface="Calibri"/>
            </a:endParaRPr>
          </a:p>
          <a:p>
            <a:pPr marL="12700" marR="5080">
              <a:lnSpc>
                <a:spcPct val="101800"/>
              </a:lnSpc>
            </a:pPr>
            <a:r>
              <a:rPr sz="2200" dirty="0">
                <a:latin typeface="Calibri"/>
                <a:cs typeface="Calibri"/>
              </a:rPr>
              <a:t>Under </a:t>
            </a:r>
            <a:r>
              <a:rPr sz="2200" spc="-5" dirty="0">
                <a:latin typeface="Calibri"/>
                <a:cs typeface="Calibri"/>
              </a:rPr>
              <a:t>Brownian </a:t>
            </a:r>
            <a:r>
              <a:rPr sz="2200" dirty="0">
                <a:latin typeface="Calibri"/>
                <a:cs typeface="Calibri"/>
              </a:rPr>
              <a:t>motion, </a:t>
            </a:r>
            <a:r>
              <a:rPr sz="2200" spc="-10" dirty="0">
                <a:latin typeface="Calibri"/>
                <a:cs typeface="Calibri"/>
              </a:rPr>
              <a:t>the  </a:t>
            </a:r>
            <a:r>
              <a:rPr sz="2200" spc="-5" dirty="0">
                <a:latin typeface="Calibri"/>
                <a:cs typeface="Calibri"/>
              </a:rPr>
              <a:t>difference between any </a:t>
            </a:r>
            <a:r>
              <a:rPr sz="2200" spc="-20" dirty="0">
                <a:latin typeface="Calibri"/>
                <a:cs typeface="Calibri"/>
              </a:rPr>
              <a:t>two  </a:t>
            </a:r>
            <a:r>
              <a:rPr sz="2200" dirty="0">
                <a:latin typeface="Calibri"/>
                <a:cs typeface="Calibri"/>
              </a:rPr>
              <a:t>species in a </a:t>
            </a:r>
            <a:r>
              <a:rPr sz="2200" spc="-5" dirty="0">
                <a:latin typeface="Calibri"/>
                <a:cs typeface="Calibri"/>
              </a:rPr>
              <a:t>trait has </a:t>
            </a:r>
            <a:r>
              <a:rPr sz="2200" dirty="0">
                <a:latin typeface="Calibri"/>
                <a:cs typeface="Calibri"/>
              </a:rPr>
              <a:t>a normal  </a:t>
            </a:r>
            <a:r>
              <a:rPr sz="2200" spc="-5" dirty="0">
                <a:latin typeface="Calibri"/>
                <a:cs typeface="Calibri"/>
              </a:rPr>
              <a:t>probability distribution with </a:t>
            </a:r>
            <a:r>
              <a:rPr sz="2200" spc="5" dirty="0">
                <a:latin typeface="Calibri"/>
                <a:cs typeface="Calibri"/>
              </a:rPr>
              <a:t>mean  </a:t>
            </a:r>
            <a:r>
              <a:rPr sz="2200" dirty="0">
                <a:latin typeface="Calibri"/>
                <a:cs typeface="Calibri"/>
              </a:rPr>
              <a:t>0 </a:t>
            </a:r>
            <a:r>
              <a:rPr sz="2200" spc="-5" dirty="0">
                <a:latin typeface="Calibri"/>
                <a:cs typeface="Calibri"/>
              </a:rPr>
              <a:t>and </a:t>
            </a:r>
            <a:r>
              <a:rPr sz="2200" dirty="0">
                <a:latin typeface="Calibri"/>
                <a:cs typeface="Calibri"/>
              </a:rPr>
              <a:t>variance </a:t>
            </a:r>
            <a:r>
              <a:rPr sz="2200" spc="-5" dirty="0">
                <a:latin typeface="Calibri"/>
                <a:cs typeface="Calibri"/>
              </a:rPr>
              <a:t>proportional </a:t>
            </a:r>
            <a:r>
              <a:rPr sz="2200" dirty="0">
                <a:latin typeface="Calibri"/>
                <a:cs typeface="Calibri"/>
              </a:rPr>
              <a:t>to the  </a:t>
            </a:r>
            <a:r>
              <a:rPr sz="2200" spc="5" dirty="0">
                <a:latin typeface="Calibri"/>
                <a:cs typeface="Calibri"/>
              </a:rPr>
              <a:t>time </a:t>
            </a:r>
            <a:r>
              <a:rPr sz="2200" spc="-5" dirty="0">
                <a:latin typeface="Calibri"/>
                <a:cs typeface="Calibri"/>
              </a:rPr>
              <a:t>since </a:t>
            </a:r>
            <a:r>
              <a:rPr sz="2200" dirty="0">
                <a:latin typeface="Calibri"/>
                <a:cs typeface="Calibri"/>
              </a:rPr>
              <a:t>their </a:t>
            </a:r>
            <a:r>
              <a:rPr sz="2200" spc="-5" dirty="0">
                <a:latin typeface="Calibri"/>
                <a:cs typeface="Calibri"/>
              </a:rPr>
              <a:t>common  </a:t>
            </a:r>
            <a:r>
              <a:rPr sz="2200" dirty="0">
                <a:latin typeface="Calibri"/>
                <a:cs typeface="Calibri"/>
              </a:rPr>
              <a:t>ancestor.</a:t>
            </a:r>
            <a:endParaRPr sz="2200">
              <a:latin typeface="Calibri"/>
              <a:cs typeface="Calibri"/>
            </a:endParaRPr>
          </a:p>
        </p:txBody>
      </p:sp>
      <p:sp>
        <p:nvSpPr>
          <p:cNvPr id="4" name="object 4"/>
          <p:cNvSpPr txBox="1"/>
          <p:nvPr/>
        </p:nvSpPr>
        <p:spPr>
          <a:xfrm>
            <a:off x="718819" y="6074155"/>
            <a:ext cx="193484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Calibri"/>
                <a:cs typeface="Calibri"/>
              </a:rPr>
              <a:t>Felsenstein </a:t>
            </a:r>
            <a:r>
              <a:rPr sz="1400" spc="-10" dirty="0">
                <a:latin typeface="Calibri"/>
                <a:cs typeface="Calibri"/>
              </a:rPr>
              <a:t>(1985) </a:t>
            </a:r>
            <a:r>
              <a:rPr sz="1400" i="1" spc="-5" dirty="0">
                <a:latin typeface="Calibri"/>
                <a:cs typeface="Calibri"/>
              </a:rPr>
              <a:t>Am</a:t>
            </a:r>
            <a:r>
              <a:rPr sz="1400" i="1" spc="-10" dirty="0">
                <a:latin typeface="Calibri"/>
                <a:cs typeface="Calibri"/>
              </a:rPr>
              <a:t> Nat</a:t>
            </a:r>
            <a:endParaRPr sz="1400">
              <a:latin typeface="Calibri"/>
              <a:cs typeface="Calibri"/>
            </a:endParaRPr>
          </a:p>
        </p:txBody>
      </p:sp>
      <p:sp>
        <p:nvSpPr>
          <p:cNvPr id="5" name="object 5"/>
          <p:cNvSpPr/>
          <p:nvPr/>
        </p:nvSpPr>
        <p:spPr>
          <a:xfrm>
            <a:off x="4774563" y="845186"/>
            <a:ext cx="5725160" cy="6172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703579"/>
            <a:ext cx="81241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Felsenstein’s method </a:t>
            </a:r>
            <a:r>
              <a:rPr sz="2400" b="1" spc="-10" dirty="0">
                <a:latin typeface="Calibri"/>
                <a:cs typeface="Calibri"/>
              </a:rPr>
              <a:t>of </a:t>
            </a:r>
            <a:r>
              <a:rPr sz="2400" b="1" spc="-5" dirty="0">
                <a:latin typeface="Calibri"/>
                <a:cs typeface="Calibri"/>
              </a:rPr>
              <a:t>phylogenetically independent</a:t>
            </a:r>
            <a:r>
              <a:rPr sz="2400" b="1" spc="95" dirty="0">
                <a:latin typeface="Calibri"/>
                <a:cs typeface="Calibri"/>
              </a:rPr>
              <a:t> </a:t>
            </a:r>
            <a:r>
              <a:rPr sz="2400" b="1" spc="-5" dirty="0">
                <a:latin typeface="Calibri"/>
                <a:cs typeface="Calibri"/>
              </a:rPr>
              <a:t>contrasts</a:t>
            </a:r>
            <a:endParaRPr sz="2400">
              <a:latin typeface="Calibri"/>
              <a:cs typeface="Calibri"/>
            </a:endParaRPr>
          </a:p>
        </p:txBody>
      </p:sp>
      <p:sp>
        <p:nvSpPr>
          <p:cNvPr id="3" name="object 3"/>
          <p:cNvSpPr txBox="1"/>
          <p:nvPr/>
        </p:nvSpPr>
        <p:spPr>
          <a:xfrm>
            <a:off x="718819" y="1416812"/>
            <a:ext cx="8791575" cy="1042035"/>
          </a:xfrm>
          <a:prstGeom prst="rect">
            <a:avLst/>
          </a:prstGeom>
        </p:spPr>
        <p:txBody>
          <a:bodyPr vert="horz" wrap="square" lIns="0" tIns="8890" rIns="0" bIns="0" rtlCol="0">
            <a:spAutoFit/>
          </a:bodyPr>
          <a:lstStyle/>
          <a:p>
            <a:pPr marL="12700" marR="5080">
              <a:lnSpc>
                <a:spcPct val="101400"/>
              </a:lnSpc>
              <a:spcBef>
                <a:spcPts val="70"/>
              </a:spcBef>
            </a:pPr>
            <a:r>
              <a:rPr sz="2200" dirty="0">
                <a:latin typeface="Calibri"/>
                <a:cs typeface="Calibri"/>
              </a:rPr>
              <a:t>Under </a:t>
            </a:r>
            <a:r>
              <a:rPr sz="2200" spc="-5" dirty="0">
                <a:latin typeface="Calibri"/>
                <a:cs typeface="Calibri"/>
              </a:rPr>
              <a:t>Brownian </a:t>
            </a:r>
            <a:r>
              <a:rPr sz="2200" dirty="0">
                <a:latin typeface="Calibri"/>
                <a:cs typeface="Calibri"/>
              </a:rPr>
              <a:t>motion, a, </a:t>
            </a:r>
            <a:r>
              <a:rPr sz="2200" spc="-5" dirty="0">
                <a:latin typeface="Calibri"/>
                <a:cs typeface="Calibri"/>
              </a:rPr>
              <a:t>b, and </a:t>
            </a:r>
            <a:r>
              <a:rPr sz="2200" dirty="0">
                <a:latin typeface="Calibri"/>
                <a:cs typeface="Calibri"/>
              </a:rPr>
              <a:t>c </a:t>
            </a:r>
            <a:r>
              <a:rPr sz="2200" spc="-10" dirty="0">
                <a:latin typeface="Calibri"/>
                <a:cs typeface="Calibri"/>
              </a:rPr>
              <a:t>are </a:t>
            </a:r>
            <a:r>
              <a:rPr sz="2200" spc="-5" dirty="0">
                <a:latin typeface="Calibri"/>
                <a:cs typeface="Calibri"/>
              </a:rPr>
              <a:t>not independent, but </a:t>
            </a:r>
            <a:r>
              <a:rPr sz="2200" dirty="0">
                <a:latin typeface="Calibri"/>
                <a:cs typeface="Calibri"/>
              </a:rPr>
              <a:t>the </a:t>
            </a:r>
            <a:r>
              <a:rPr sz="2200" u="heavy" spc="-5" dirty="0">
                <a:uFill>
                  <a:solidFill>
                    <a:srgbClr val="000000"/>
                  </a:solidFill>
                </a:uFill>
                <a:latin typeface="Calibri"/>
                <a:cs typeface="Calibri"/>
              </a:rPr>
              <a:t>difference </a:t>
            </a:r>
            <a:r>
              <a:rPr sz="2200" spc="-5" dirty="0">
                <a:latin typeface="Calibri"/>
                <a:cs typeface="Calibri"/>
              </a:rPr>
              <a:t> </a:t>
            </a:r>
            <a:r>
              <a:rPr sz="2200" dirty="0">
                <a:latin typeface="Calibri"/>
                <a:cs typeface="Calibri"/>
              </a:rPr>
              <a:t>(“contrast”) between a </a:t>
            </a:r>
            <a:r>
              <a:rPr sz="2200" spc="-5" dirty="0">
                <a:latin typeface="Calibri"/>
                <a:cs typeface="Calibri"/>
              </a:rPr>
              <a:t>and </a:t>
            </a:r>
            <a:r>
              <a:rPr sz="2200" dirty="0">
                <a:latin typeface="Calibri"/>
                <a:cs typeface="Calibri"/>
              </a:rPr>
              <a:t>b is </a:t>
            </a:r>
            <a:r>
              <a:rPr sz="2200" spc="-5" dirty="0">
                <a:latin typeface="Calibri"/>
                <a:cs typeface="Calibri"/>
              </a:rPr>
              <a:t>independent </a:t>
            </a:r>
            <a:r>
              <a:rPr sz="2200" spc="5" dirty="0">
                <a:latin typeface="Calibri"/>
                <a:cs typeface="Calibri"/>
              </a:rPr>
              <a:t>of </a:t>
            </a:r>
            <a:r>
              <a:rPr sz="2200" dirty="0">
                <a:latin typeface="Calibri"/>
                <a:cs typeface="Calibri"/>
              </a:rPr>
              <a:t>the </a:t>
            </a:r>
            <a:r>
              <a:rPr sz="2200" u="heavy" spc="-5" dirty="0">
                <a:uFill>
                  <a:solidFill>
                    <a:srgbClr val="000000"/>
                  </a:solidFill>
                </a:uFill>
                <a:latin typeface="Calibri"/>
                <a:cs typeface="Calibri"/>
              </a:rPr>
              <a:t>difference</a:t>
            </a:r>
            <a:r>
              <a:rPr sz="2200" spc="-5" dirty="0">
                <a:latin typeface="Calibri"/>
                <a:cs typeface="Calibri"/>
              </a:rPr>
              <a:t> between </a:t>
            </a:r>
            <a:r>
              <a:rPr sz="2200" dirty="0">
                <a:latin typeface="Calibri"/>
                <a:cs typeface="Calibri"/>
              </a:rPr>
              <a:t>c </a:t>
            </a:r>
            <a:r>
              <a:rPr sz="2200" spc="-5" dirty="0">
                <a:latin typeface="Calibri"/>
                <a:cs typeface="Calibri"/>
              </a:rPr>
              <a:t>and  </a:t>
            </a:r>
            <a:r>
              <a:rPr sz="2200" dirty="0">
                <a:latin typeface="Calibri"/>
                <a:cs typeface="Calibri"/>
              </a:rPr>
              <a:t>(a+b)/2.</a:t>
            </a:r>
            <a:endParaRPr sz="2200">
              <a:latin typeface="Calibri"/>
              <a:cs typeface="Calibri"/>
            </a:endParaRPr>
          </a:p>
        </p:txBody>
      </p:sp>
      <p:sp>
        <p:nvSpPr>
          <p:cNvPr id="4" name="object 4"/>
          <p:cNvSpPr/>
          <p:nvPr/>
        </p:nvSpPr>
        <p:spPr>
          <a:xfrm>
            <a:off x="3105786" y="2331086"/>
            <a:ext cx="4388485" cy="46862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703579"/>
            <a:ext cx="503301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Phylogenetically </a:t>
            </a:r>
            <a:r>
              <a:rPr sz="2400" b="1" spc="-5" dirty="0">
                <a:latin typeface="Calibri"/>
                <a:cs typeface="Calibri"/>
              </a:rPr>
              <a:t>independent</a:t>
            </a:r>
            <a:r>
              <a:rPr sz="2400" b="1" spc="-55" dirty="0">
                <a:latin typeface="Calibri"/>
                <a:cs typeface="Calibri"/>
              </a:rPr>
              <a:t> </a:t>
            </a:r>
            <a:r>
              <a:rPr sz="2400" b="1" spc="-5" dirty="0">
                <a:latin typeface="Calibri"/>
                <a:cs typeface="Calibri"/>
              </a:rPr>
              <a:t>contrasts</a:t>
            </a:r>
            <a:endParaRPr sz="2400">
              <a:latin typeface="Calibri"/>
              <a:cs typeface="Calibri"/>
            </a:endParaRPr>
          </a:p>
        </p:txBody>
      </p:sp>
      <p:sp>
        <p:nvSpPr>
          <p:cNvPr id="3" name="object 3"/>
          <p:cNvSpPr txBox="1"/>
          <p:nvPr/>
        </p:nvSpPr>
        <p:spPr>
          <a:xfrm>
            <a:off x="718819" y="1416812"/>
            <a:ext cx="5924550"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There </a:t>
            </a:r>
            <a:r>
              <a:rPr sz="2200" spc="-10" dirty="0">
                <a:latin typeface="Calibri"/>
                <a:cs typeface="Calibri"/>
              </a:rPr>
              <a:t>are </a:t>
            </a:r>
            <a:r>
              <a:rPr sz="2200" i="1" dirty="0">
                <a:latin typeface="Calibri"/>
                <a:cs typeface="Calibri"/>
              </a:rPr>
              <a:t>n </a:t>
            </a:r>
            <a:r>
              <a:rPr sz="2200" dirty="0">
                <a:latin typeface="Calibri"/>
                <a:cs typeface="Calibri"/>
              </a:rPr>
              <a:t>– 1 </a:t>
            </a:r>
            <a:r>
              <a:rPr sz="2200" spc="-5" dirty="0">
                <a:latin typeface="Calibri"/>
                <a:cs typeface="Calibri"/>
              </a:rPr>
              <a:t>independent contrasts </a:t>
            </a:r>
            <a:r>
              <a:rPr sz="2200" dirty="0">
                <a:latin typeface="Calibri"/>
                <a:cs typeface="Calibri"/>
              </a:rPr>
              <a:t>for </a:t>
            </a:r>
            <a:r>
              <a:rPr sz="2200" i="1" dirty="0">
                <a:latin typeface="Calibri"/>
                <a:cs typeface="Calibri"/>
              </a:rPr>
              <a:t>n</a:t>
            </a:r>
            <a:r>
              <a:rPr sz="2200" i="1" spc="10" dirty="0">
                <a:latin typeface="Calibri"/>
                <a:cs typeface="Calibri"/>
              </a:rPr>
              <a:t> </a:t>
            </a:r>
            <a:r>
              <a:rPr sz="2200" spc="-5" dirty="0">
                <a:latin typeface="Calibri"/>
                <a:cs typeface="Calibri"/>
              </a:rPr>
              <a:t>species.</a:t>
            </a:r>
            <a:endParaRPr sz="2200">
              <a:latin typeface="Calibri"/>
              <a:cs typeface="Calibri"/>
            </a:endParaRPr>
          </a:p>
        </p:txBody>
      </p:sp>
      <p:sp>
        <p:nvSpPr>
          <p:cNvPr id="4" name="object 4"/>
          <p:cNvSpPr/>
          <p:nvPr/>
        </p:nvSpPr>
        <p:spPr>
          <a:xfrm>
            <a:off x="2966086" y="1988186"/>
            <a:ext cx="4698999" cy="5029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9110345" cy="107569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Phylogenetically </a:t>
            </a:r>
            <a:r>
              <a:rPr spc="-5" dirty="0">
                <a:solidFill>
                  <a:srgbClr val="000000"/>
                </a:solidFill>
              </a:rPr>
              <a:t>independent</a:t>
            </a:r>
            <a:r>
              <a:rPr spc="-40" dirty="0">
                <a:solidFill>
                  <a:srgbClr val="000000"/>
                </a:solidFill>
              </a:rPr>
              <a:t> </a:t>
            </a:r>
            <a:r>
              <a:rPr spc="-5" dirty="0">
                <a:solidFill>
                  <a:srgbClr val="000000"/>
                </a:solidFill>
              </a:rPr>
              <a:t>contrasts</a:t>
            </a:r>
          </a:p>
          <a:p>
            <a:pPr marL="12700" marR="5080">
              <a:lnSpc>
                <a:spcPct val="101800"/>
              </a:lnSpc>
              <a:spcBef>
                <a:spcPts val="5"/>
              </a:spcBef>
            </a:pPr>
            <a:r>
              <a:rPr sz="2200" b="0" dirty="0">
                <a:solidFill>
                  <a:srgbClr val="000000"/>
                </a:solidFill>
                <a:latin typeface="Calibri"/>
                <a:cs typeface="Calibri"/>
              </a:rPr>
              <a:t>Calculation </a:t>
            </a:r>
            <a:r>
              <a:rPr sz="2200" b="0" spc="-5" dirty="0">
                <a:solidFill>
                  <a:srgbClr val="000000"/>
                </a:solidFill>
                <a:latin typeface="Calibri"/>
                <a:cs typeface="Calibri"/>
              </a:rPr>
              <a:t>details. Usually, contrasts </a:t>
            </a:r>
            <a:r>
              <a:rPr sz="2200" b="0" spc="-10" dirty="0">
                <a:solidFill>
                  <a:srgbClr val="000000"/>
                </a:solidFill>
                <a:latin typeface="Calibri"/>
                <a:cs typeface="Calibri"/>
              </a:rPr>
              <a:t>are </a:t>
            </a:r>
            <a:r>
              <a:rPr sz="2200" b="0" spc="-5" dirty="0">
                <a:solidFill>
                  <a:srgbClr val="000000"/>
                </a:solidFill>
                <a:latin typeface="Calibri"/>
                <a:cs typeface="Calibri"/>
              </a:rPr>
              <a:t>standardized by </a:t>
            </a:r>
            <a:r>
              <a:rPr sz="2200" b="0" dirty="0">
                <a:solidFill>
                  <a:srgbClr val="000000"/>
                </a:solidFill>
                <a:latin typeface="Calibri"/>
                <a:cs typeface="Calibri"/>
              </a:rPr>
              <a:t>the </a:t>
            </a:r>
            <a:r>
              <a:rPr sz="2200" b="0" spc="-5" dirty="0">
                <a:solidFill>
                  <a:srgbClr val="000000"/>
                </a:solidFill>
                <a:latin typeface="Calibri"/>
                <a:cs typeface="Calibri"/>
              </a:rPr>
              <a:t>square </a:t>
            </a:r>
            <a:r>
              <a:rPr sz="2200" b="0" spc="-10" dirty="0">
                <a:solidFill>
                  <a:srgbClr val="000000"/>
                </a:solidFill>
                <a:latin typeface="Calibri"/>
                <a:cs typeface="Calibri"/>
              </a:rPr>
              <a:t>root </a:t>
            </a:r>
            <a:r>
              <a:rPr sz="2200" b="0" spc="5" dirty="0">
                <a:solidFill>
                  <a:srgbClr val="000000"/>
                </a:solidFill>
                <a:latin typeface="Calibri"/>
                <a:cs typeface="Calibri"/>
              </a:rPr>
              <a:t>of </a:t>
            </a:r>
            <a:r>
              <a:rPr sz="2200" b="0" dirty="0">
                <a:solidFill>
                  <a:srgbClr val="000000"/>
                </a:solidFill>
                <a:latin typeface="Calibri"/>
                <a:cs typeface="Calibri"/>
              </a:rPr>
              <a:t>the  expected variance, which </a:t>
            </a:r>
            <a:r>
              <a:rPr sz="2200" b="0" spc="-15" dirty="0">
                <a:solidFill>
                  <a:srgbClr val="000000"/>
                </a:solidFill>
                <a:latin typeface="Calibri"/>
                <a:cs typeface="Calibri"/>
              </a:rPr>
              <a:t>is </a:t>
            </a:r>
            <a:r>
              <a:rPr sz="2200" b="0" dirty="0">
                <a:solidFill>
                  <a:srgbClr val="000000"/>
                </a:solidFill>
                <a:latin typeface="Calibri"/>
                <a:cs typeface="Calibri"/>
              </a:rPr>
              <a:t>proportional </a:t>
            </a:r>
            <a:r>
              <a:rPr sz="2200" b="0" spc="5" dirty="0">
                <a:solidFill>
                  <a:srgbClr val="000000"/>
                </a:solidFill>
                <a:latin typeface="Calibri"/>
                <a:cs typeface="Calibri"/>
              </a:rPr>
              <a:t>to </a:t>
            </a:r>
            <a:r>
              <a:rPr sz="2200" b="0" spc="-5" dirty="0">
                <a:solidFill>
                  <a:srgbClr val="000000"/>
                </a:solidFill>
                <a:latin typeface="Calibri"/>
                <a:cs typeface="Calibri"/>
              </a:rPr>
              <a:t>branch</a:t>
            </a:r>
            <a:r>
              <a:rPr sz="2200" b="0" spc="-105" dirty="0">
                <a:solidFill>
                  <a:srgbClr val="000000"/>
                </a:solidFill>
                <a:latin typeface="Calibri"/>
                <a:cs typeface="Calibri"/>
              </a:rPr>
              <a:t> </a:t>
            </a:r>
            <a:r>
              <a:rPr sz="2200" b="0" spc="-5" dirty="0">
                <a:solidFill>
                  <a:srgbClr val="000000"/>
                </a:solidFill>
                <a:latin typeface="Calibri"/>
                <a:cs typeface="Calibri"/>
              </a:rPr>
              <a:t>length.</a:t>
            </a:r>
            <a:endParaRPr sz="2200">
              <a:latin typeface="Calibri"/>
              <a:cs typeface="Calibri"/>
            </a:endParaRPr>
          </a:p>
        </p:txBody>
      </p:sp>
      <p:sp>
        <p:nvSpPr>
          <p:cNvPr id="3" name="object 3"/>
          <p:cNvSpPr/>
          <p:nvPr/>
        </p:nvSpPr>
        <p:spPr>
          <a:xfrm>
            <a:off x="1699822" y="1873886"/>
            <a:ext cx="7413064" cy="52939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64694" y="2492879"/>
            <a:ext cx="5628757" cy="42974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9290050" cy="141668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Phylogenetically </a:t>
            </a:r>
            <a:r>
              <a:rPr spc="-5" dirty="0">
                <a:solidFill>
                  <a:srgbClr val="000000"/>
                </a:solidFill>
              </a:rPr>
              <a:t>independent</a:t>
            </a:r>
            <a:r>
              <a:rPr spc="-40" dirty="0">
                <a:solidFill>
                  <a:srgbClr val="000000"/>
                </a:solidFill>
              </a:rPr>
              <a:t> </a:t>
            </a:r>
            <a:r>
              <a:rPr spc="-5" dirty="0">
                <a:solidFill>
                  <a:srgbClr val="000000"/>
                </a:solidFill>
              </a:rPr>
              <a:t>contrasts</a:t>
            </a:r>
          </a:p>
          <a:p>
            <a:pPr marL="12700" marR="5080">
              <a:lnSpc>
                <a:spcPct val="101800"/>
              </a:lnSpc>
              <a:spcBef>
                <a:spcPts val="5"/>
              </a:spcBef>
            </a:pPr>
            <a:r>
              <a:rPr sz="2200" b="0" dirty="0">
                <a:solidFill>
                  <a:srgbClr val="000000"/>
                </a:solidFill>
                <a:latin typeface="Calibri"/>
                <a:cs typeface="Calibri"/>
              </a:rPr>
              <a:t>The idea </a:t>
            </a:r>
            <a:r>
              <a:rPr sz="2200" b="0" spc="-15" dirty="0">
                <a:solidFill>
                  <a:srgbClr val="000000"/>
                </a:solidFill>
                <a:latin typeface="Calibri"/>
                <a:cs typeface="Calibri"/>
              </a:rPr>
              <a:t>is </a:t>
            </a:r>
            <a:r>
              <a:rPr sz="2200" b="0" spc="-10" dirty="0">
                <a:solidFill>
                  <a:srgbClr val="000000"/>
                </a:solidFill>
                <a:latin typeface="Calibri"/>
                <a:cs typeface="Calibri"/>
              </a:rPr>
              <a:t>to </a:t>
            </a:r>
            <a:r>
              <a:rPr sz="2200" b="0" spc="-5" dirty="0">
                <a:solidFill>
                  <a:srgbClr val="000000"/>
                </a:solidFill>
                <a:latin typeface="Calibri"/>
                <a:cs typeface="Calibri"/>
              </a:rPr>
              <a:t>convert </a:t>
            </a:r>
            <a:r>
              <a:rPr sz="2200" b="0" dirty="0">
                <a:solidFill>
                  <a:srgbClr val="000000"/>
                </a:solidFill>
                <a:latin typeface="Calibri"/>
                <a:cs typeface="Calibri"/>
              </a:rPr>
              <a:t>the </a:t>
            </a:r>
            <a:r>
              <a:rPr sz="2200" b="0" spc="-10" dirty="0">
                <a:solidFill>
                  <a:srgbClr val="000000"/>
                </a:solidFill>
                <a:latin typeface="Calibri"/>
                <a:cs typeface="Calibri"/>
              </a:rPr>
              <a:t>data </a:t>
            </a:r>
            <a:r>
              <a:rPr sz="2200" b="0" spc="5" dirty="0">
                <a:solidFill>
                  <a:srgbClr val="000000"/>
                </a:solidFill>
                <a:latin typeface="Calibri"/>
                <a:cs typeface="Calibri"/>
              </a:rPr>
              <a:t>on </a:t>
            </a:r>
            <a:r>
              <a:rPr sz="2200" b="0" u="heavy" dirty="0">
                <a:solidFill>
                  <a:srgbClr val="000000"/>
                </a:solidFill>
                <a:uFill>
                  <a:solidFill>
                    <a:srgbClr val="000000"/>
                  </a:solidFill>
                </a:uFill>
                <a:latin typeface="Calibri"/>
                <a:cs typeface="Calibri"/>
              </a:rPr>
              <a:t>both</a:t>
            </a:r>
            <a:r>
              <a:rPr sz="2200" b="0" dirty="0">
                <a:solidFill>
                  <a:srgbClr val="000000"/>
                </a:solidFill>
                <a:latin typeface="Calibri"/>
                <a:cs typeface="Calibri"/>
              </a:rPr>
              <a:t> traits </a:t>
            </a:r>
            <a:r>
              <a:rPr sz="2200" b="0" spc="-10" dirty="0">
                <a:solidFill>
                  <a:srgbClr val="000000"/>
                </a:solidFill>
                <a:latin typeface="Calibri"/>
                <a:cs typeface="Calibri"/>
              </a:rPr>
              <a:t>to </a:t>
            </a:r>
            <a:r>
              <a:rPr sz="2200" b="0" dirty="0">
                <a:solidFill>
                  <a:srgbClr val="000000"/>
                </a:solidFill>
                <a:latin typeface="Calibri"/>
                <a:cs typeface="Calibri"/>
              </a:rPr>
              <a:t>their </a:t>
            </a:r>
            <a:r>
              <a:rPr sz="2200" b="0" spc="-5" dirty="0">
                <a:solidFill>
                  <a:srgbClr val="000000"/>
                </a:solidFill>
                <a:latin typeface="Calibri"/>
                <a:cs typeface="Calibri"/>
              </a:rPr>
              <a:t>independent contrasts </a:t>
            </a:r>
            <a:r>
              <a:rPr sz="2200" b="0" spc="-10" dirty="0">
                <a:solidFill>
                  <a:srgbClr val="000000"/>
                </a:solidFill>
                <a:latin typeface="Calibri"/>
                <a:cs typeface="Calibri"/>
              </a:rPr>
              <a:t>using  </a:t>
            </a:r>
            <a:r>
              <a:rPr sz="2200" b="0" dirty="0">
                <a:solidFill>
                  <a:srgbClr val="000000"/>
                </a:solidFill>
                <a:latin typeface="Calibri"/>
                <a:cs typeface="Calibri"/>
              </a:rPr>
              <a:t>the </a:t>
            </a:r>
            <a:r>
              <a:rPr sz="2200" b="0" spc="-5" dirty="0">
                <a:solidFill>
                  <a:srgbClr val="000000"/>
                </a:solidFill>
                <a:latin typeface="Calibri"/>
                <a:cs typeface="Calibri"/>
              </a:rPr>
              <a:t>phylogeny </a:t>
            </a:r>
            <a:r>
              <a:rPr sz="2200" b="0" spc="5" dirty="0">
                <a:solidFill>
                  <a:srgbClr val="000000"/>
                </a:solidFill>
                <a:latin typeface="Calibri"/>
                <a:cs typeface="Calibri"/>
              </a:rPr>
              <a:t>of </a:t>
            </a:r>
            <a:r>
              <a:rPr sz="2200" b="0" dirty="0">
                <a:solidFill>
                  <a:srgbClr val="000000"/>
                </a:solidFill>
                <a:latin typeface="Calibri"/>
                <a:cs typeface="Calibri"/>
              </a:rPr>
              <a:t>the </a:t>
            </a:r>
            <a:r>
              <a:rPr sz="2200" b="0" spc="-5" dirty="0">
                <a:solidFill>
                  <a:srgbClr val="000000"/>
                </a:solidFill>
                <a:latin typeface="Calibri"/>
                <a:cs typeface="Calibri"/>
              </a:rPr>
              <a:t>species. </a:t>
            </a:r>
            <a:r>
              <a:rPr sz="2200" b="0" dirty="0">
                <a:solidFill>
                  <a:srgbClr val="000000"/>
                </a:solidFill>
                <a:latin typeface="Calibri"/>
                <a:cs typeface="Calibri"/>
              </a:rPr>
              <a:t>Then </a:t>
            </a:r>
            <a:r>
              <a:rPr sz="2200" b="0" spc="-5" dirty="0">
                <a:solidFill>
                  <a:srgbClr val="000000"/>
                </a:solidFill>
                <a:latin typeface="Calibri"/>
                <a:cs typeface="Calibri"/>
              </a:rPr>
              <a:t>calculate </a:t>
            </a:r>
            <a:r>
              <a:rPr sz="2200" b="0" dirty="0">
                <a:solidFill>
                  <a:srgbClr val="000000"/>
                </a:solidFill>
                <a:latin typeface="Calibri"/>
                <a:cs typeface="Calibri"/>
              </a:rPr>
              <a:t>the </a:t>
            </a:r>
            <a:r>
              <a:rPr sz="2200" b="0" spc="-5" dirty="0">
                <a:solidFill>
                  <a:srgbClr val="000000"/>
                </a:solidFill>
                <a:latin typeface="Calibri"/>
                <a:cs typeface="Calibri"/>
              </a:rPr>
              <a:t>correlation </a:t>
            </a:r>
            <a:r>
              <a:rPr sz="2200" b="0" dirty="0">
                <a:solidFill>
                  <a:srgbClr val="000000"/>
                </a:solidFill>
                <a:latin typeface="Calibri"/>
                <a:cs typeface="Calibri"/>
              </a:rPr>
              <a:t>between the  </a:t>
            </a:r>
            <a:r>
              <a:rPr sz="2200" b="0" spc="-5" dirty="0">
                <a:solidFill>
                  <a:srgbClr val="000000"/>
                </a:solidFill>
                <a:latin typeface="Calibri"/>
                <a:cs typeface="Calibri"/>
              </a:rPr>
              <a:t>independent contrasts </a:t>
            </a:r>
            <a:r>
              <a:rPr sz="2200" b="0" spc="5" dirty="0">
                <a:solidFill>
                  <a:srgbClr val="000000"/>
                </a:solidFill>
                <a:latin typeface="Calibri"/>
                <a:cs typeface="Calibri"/>
              </a:rPr>
              <a:t>of </a:t>
            </a:r>
            <a:r>
              <a:rPr sz="2200" b="0" spc="-10" dirty="0">
                <a:solidFill>
                  <a:srgbClr val="000000"/>
                </a:solidFill>
                <a:latin typeface="Calibri"/>
                <a:cs typeface="Calibri"/>
              </a:rPr>
              <a:t>the </a:t>
            </a:r>
            <a:r>
              <a:rPr sz="2200" b="0" spc="-5" dirty="0">
                <a:solidFill>
                  <a:srgbClr val="000000"/>
                </a:solidFill>
                <a:latin typeface="Calibri"/>
                <a:cs typeface="Calibri"/>
              </a:rPr>
              <a:t>two</a:t>
            </a:r>
            <a:r>
              <a:rPr sz="2200" b="0" spc="10" dirty="0">
                <a:solidFill>
                  <a:srgbClr val="000000"/>
                </a:solidFill>
                <a:latin typeface="Calibri"/>
                <a:cs typeface="Calibri"/>
              </a:rPr>
              <a:t> </a:t>
            </a:r>
            <a:r>
              <a:rPr sz="2200" b="0" dirty="0">
                <a:solidFill>
                  <a:srgbClr val="000000"/>
                </a:solidFill>
                <a:latin typeface="Calibri"/>
                <a:cs typeface="Calibri"/>
              </a:rPr>
              <a:t>traits.</a:t>
            </a:r>
            <a:endParaRPr sz="2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E64F-2A09-4756-B2DD-41D088248E8C}"/>
              </a:ext>
            </a:extLst>
          </p:cNvPr>
          <p:cNvSpPr>
            <a:spLocks noGrp="1"/>
          </p:cNvSpPr>
          <p:nvPr>
            <p:ph type="title"/>
          </p:nvPr>
        </p:nvSpPr>
        <p:spPr>
          <a:xfrm>
            <a:off x="656784" y="715460"/>
            <a:ext cx="7432139" cy="767133"/>
          </a:xfrm>
        </p:spPr>
        <p:txBody>
          <a:bodyPr/>
          <a:lstStyle/>
          <a:p>
            <a:r>
              <a:rPr lang="en-GB" sz="4985" dirty="0"/>
              <a:t>13: Phylogenetic stats</a:t>
            </a:r>
          </a:p>
        </p:txBody>
      </p:sp>
      <p:sp>
        <p:nvSpPr>
          <p:cNvPr id="5" name="TextBox 4">
            <a:extLst>
              <a:ext uri="{FF2B5EF4-FFF2-40B4-BE49-F238E27FC236}">
                <a16:creationId xmlns:a16="http://schemas.microsoft.com/office/drawing/2014/main" id="{DEDF4501-C96C-4B71-BE2C-7CCBF196BB6B}"/>
              </a:ext>
            </a:extLst>
          </p:cNvPr>
          <p:cNvSpPr txBox="1"/>
          <p:nvPr/>
        </p:nvSpPr>
        <p:spPr>
          <a:xfrm>
            <a:off x="669896" y="1900293"/>
            <a:ext cx="7244862" cy="1967655"/>
          </a:xfrm>
          <a:prstGeom prst="rect">
            <a:avLst/>
          </a:prstGeom>
          <a:noFill/>
        </p:spPr>
        <p:txBody>
          <a:bodyPr wrap="square">
            <a:spAutoFit/>
          </a:bodyPr>
          <a:lstStyle/>
          <a:p>
            <a:pPr algn="l" fontAlgn="base"/>
            <a:r>
              <a:rPr lang="en-GB" sz="4062" b="1" dirty="0">
                <a:solidFill>
                  <a:srgbClr val="22313F"/>
                </a:solidFill>
                <a:latin typeface="Noto Serif"/>
              </a:rPr>
              <a:t>"Statistics Are No Substitution for Judgment".</a:t>
            </a:r>
          </a:p>
        </p:txBody>
      </p:sp>
      <p:sp>
        <p:nvSpPr>
          <p:cNvPr id="7" name="TextBox 6">
            <a:extLst>
              <a:ext uri="{FF2B5EF4-FFF2-40B4-BE49-F238E27FC236}">
                <a16:creationId xmlns:a16="http://schemas.microsoft.com/office/drawing/2014/main" id="{35BB45A4-29CC-4C58-B223-3FE412570647}"/>
              </a:ext>
            </a:extLst>
          </p:cNvPr>
          <p:cNvSpPr txBox="1"/>
          <p:nvPr/>
        </p:nvSpPr>
        <p:spPr>
          <a:xfrm>
            <a:off x="1055077" y="3938954"/>
            <a:ext cx="3305908" cy="1342547"/>
          </a:xfrm>
          <a:prstGeom prst="rect">
            <a:avLst/>
          </a:prstGeom>
          <a:noFill/>
        </p:spPr>
        <p:txBody>
          <a:bodyPr wrap="square">
            <a:spAutoFit/>
          </a:bodyPr>
          <a:lstStyle/>
          <a:p>
            <a:pPr algn="l" fontAlgn="base"/>
            <a:r>
              <a:rPr lang="en-GB" sz="4062" b="1" dirty="0">
                <a:solidFill>
                  <a:srgbClr val="22313F"/>
                </a:solidFill>
                <a:latin typeface="Noto Serif"/>
              </a:rPr>
              <a:t>-Sir Henry Clay</a:t>
            </a:r>
          </a:p>
        </p:txBody>
      </p:sp>
      <p:pic>
        <p:nvPicPr>
          <p:cNvPr id="2050" name="Picture 2">
            <a:extLst>
              <a:ext uri="{FF2B5EF4-FFF2-40B4-BE49-F238E27FC236}">
                <a16:creationId xmlns:a16="http://schemas.microsoft.com/office/drawing/2014/main" id="{D8D7C177-5C4D-4E53-AFFB-A674F622A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804" y="2209800"/>
            <a:ext cx="4041100" cy="391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4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836" y="2102445"/>
            <a:ext cx="8768715" cy="33146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9507220" cy="141668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Phylogenetically </a:t>
            </a:r>
            <a:r>
              <a:rPr spc="-5" dirty="0">
                <a:solidFill>
                  <a:srgbClr val="000000"/>
                </a:solidFill>
              </a:rPr>
              <a:t>independent</a:t>
            </a:r>
            <a:r>
              <a:rPr spc="-40" dirty="0">
                <a:solidFill>
                  <a:srgbClr val="000000"/>
                </a:solidFill>
              </a:rPr>
              <a:t> </a:t>
            </a:r>
            <a:r>
              <a:rPr spc="-5" dirty="0">
                <a:solidFill>
                  <a:srgbClr val="000000"/>
                </a:solidFill>
              </a:rPr>
              <a:t>contrasts</a:t>
            </a:r>
          </a:p>
          <a:p>
            <a:pPr marL="12700" marR="5080">
              <a:lnSpc>
                <a:spcPct val="101800"/>
              </a:lnSpc>
              <a:spcBef>
                <a:spcPts val="5"/>
              </a:spcBef>
            </a:pPr>
            <a:r>
              <a:rPr sz="2200" b="0" dirty="0">
                <a:solidFill>
                  <a:srgbClr val="000000"/>
                </a:solidFill>
                <a:latin typeface="Calibri"/>
                <a:cs typeface="Calibri"/>
              </a:rPr>
              <a:t>A </a:t>
            </a:r>
            <a:r>
              <a:rPr sz="2200" b="0" spc="-5" dirty="0">
                <a:solidFill>
                  <a:srgbClr val="000000"/>
                </a:solidFill>
                <a:latin typeface="Calibri"/>
                <a:cs typeface="Calibri"/>
              </a:rPr>
              <a:t>cutaway </a:t>
            </a:r>
            <a:r>
              <a:rPr sz="2200" b="0" spc="5" dirty="0">
                <a:solidFill>
                  <a:srgbClr val="000000"/>
                </a:solidFill>
                <a:latin typeface="Calibri"/>
                <a:cs typeface="Calibri"/>
              </a:rPr>
              <a:t>of </a:t>
            </a:r>
            <a:r>
              <a:rPr sz="2200" b="0" spc="-10" dirty="0">
                <a:solidFill>
                  <a:srgbClr val="000000"/>
                </a:solidFill>
                <a:latin typeface="Calibri"/>
                <a:cs typeface="Calibri"/>
              </a:rPr>
              <a:t>the </a:t>
            </a:r>
            <a:r>
              <a:rPr sz="2200" b="0" spc="-5" dirty="0">
                <a:solidFill>
                  <a:srgbClr val="000000"/>
                </a:solidFill>
                <a:latin typeface="Calibri"/>
                <a:cs typeface="Calibri"/>
              </a:rPr>
              <a:t>independent contrasts for </a:t>
            </a:r>
            <a:r>
              <a:rPr sz="2200" b="0" dirty="0">
                <a:solidFill>
                  <a:srgbClr val="000000"/>
                </a:solidFill>
                <a:latin typeface="Calibri"/>
                <a:cs typeface="Calibri"/>
              </a:rPr>
              <a:t>the water strider mating </a:t>
            </a:r>
            <a:r>
              <a:rPr sz="2200" b="0" spc="-5" dirty="0">
                <a:solidFill>
                  <a:srgbClr val="000000"/>
                </a:solidFill>
                <a:latin typeface="Calibri"/>
                <a:cs typeface="Calibri"/>
              </a:rPr>
              <a:t>behavior </a:t>
            </a:r>
            <a:r>
              <a:rPr sz="2200" b="0" spc="-10" dirty="0">
                <a:solidFill>
                  <a:srgbClr val="000000"/>
                </a:solidFill>
                <a:latin typeface="Calibri"/>
                <a:cs typeface="Calibri"/>
              </a:rPr>
              <a:t>data.  </a:t>
            </a:r>
            <a:r>
              <a:rPr sz="2200" b="0" dirty="0">
                <a:solidFill>
                  <a:srgbClr val="000000"/>
                </a:solidFill>
                <a:latin typeface="Calibri"/>
                <a:cs typeface="Calibri"/>
              </a:rPr>
              <a:t>The </a:t>
            </a:r>
            <a:r>
              <a:rPr sz="2200" b="0" spc="-5" dirty="0">
                <a:solidFill>
                  <a:srgbClr val="000000"/>
                </a:solidFill>
                <a:latin typeface="Calibri"/>
                <a:cs typeface="Calibri"/>
              </a:rPr>
              <a:t>direction </a:t>
            </a:r>
            <a:r>
              <a:rPr sz="2200" b="0" spc="5" dirty="0">
                <a:solidFill>
                  <a:srgbClr val="000000"/>
                </a:solidFill>
                <a:latin typeface="Calibri"/>
                <a:cs typeface="Calibri"/>
              </a:rPr>
              <a:t>of </a:t>
            </a:r>
            <a:r>
              <a:rPr sz="2200" b="0" dirty="0">
                <a:solidFill>
                  <a:srgbClr val="000000"/>
                </a:solidFill>
                <a:latin typeface="Calibri"/>
                <a:cs typeface="Calibri"/>
              </a:rPr>
              <a:t>each </a:t>
            </a:r>
            <a:r>
              <a:rPr sz="2200" b="0" spc="-5" dirty="0">
                <a:solidFill>
                  <a:srgbClr val="000000"/>
                </a:solidFill>
                <a:latin typeface="Calibri"/>
                <a:cs typeface="Calibri"/>
              </a:rPr>
              <a:t>contrast </a:t>
            </a:r>
            <a:r>
              <a:rPr sz="2200" b="0" dirty="0">
                <a:solidFill>
                  <a:srgbClr val="000000"/>
                </a:solidFill>
                <a:latin typeface="Calibri"/>
                <a:cs typeface="Calibri"/>
              </a:rPr>
              <a:t>is </a:t>
            </a:r>
            <a:r>
              <a:rPr sz="2200" b="0" spc="-5" dirty="0">
                <a:solidFill>
                  <a:srgbClr val="000000"/>
                </a:solidFill>
                <a:latin typeface="Calibri"/>
                <a:cs typeface="Calibri"/>
              </a:rPr>
              <a:t>arbitrary, but </a:t>
            </a:r>
            <a:r>
              <a:rPr sz="2200" b="0" dirty="0">
                <a:solidFill>
                  <a:srgbClr val="000000"/>
                </a:solidFill>
                <a:latin typeface="Calibri"/>
                <a:cs typeface="Calibri"/>
              </a:rPr>
              <a:t>the </a:t>
            </a:r>
            <a:r>
              <a:rPr sz="2200" b="0" spc="-5" dirty="0">
                <a:solidFill>
                  <a:srgbClr val="000000"/>
                </a:solidFill>
                <a:latin typeface="Calibri"/>
                <a:cs typeface="Calibri"/>
              </a:rPr>
              <a:t>contrast direction </a:t>
            </a:r>
            <a:r>
              <a:rPr sz="2200" b="0" dirty="0">
                <a:solidFill>
                  <a:srgbClr val="000000"/>
                </a:solidFill>
                <a:latin typeface="Calibri"/>
                <a:cs typeface="Calibri"/>
              </a:rPr>
              <a:t>must </a:t>
            </a:r>
            <a:r>
              <a:rPr sz="2200" b="0" spc="-5" dirty="0">
                <a:solidFill>
                  <a:srgbClr val="000000"/>
                </a:solidFill>
                <a:latin typeface="Calibri"/>
                <a:cs typeface="Calibri"/>
              </a:rPr>
              <a:t>be </a:t>
            </a:r>
            <a:r>
              <a:rPr sz="2200" b="0" dirty="0">
                <a:solidFill>
                  <a:srgbClr val="000000"/>
                </a:solidFill>
                <a:latin typeface="Calibri"/>
                <a:cs typeface="Calibri"/>
              </a:rPr>
              <a:t>the  </a:t>
            </a:r>
            <a:r>
              <a:rPr sz="2200" b="0" spc="5" dirty="0">
                <a:solidFill>
                  <a:srgbClr val="000000"/>
                </a:solidFill>
                <a:latin typeface="Calibri"/>
                <a:cs typeface="Calibri"/>
              </a:rPr>
              <a:t>same </a:t>
            </a:r>
            <a:r>
              <a:rPr sz="2200" b="0" dirty="0">
                <a:solidFill>
                  <a:srgbClr val="000000"/>
                </a:solidFill>
                <a:latin typeface="Calibri"/>
                <a:cs typeface="Calibri"/>
              </a:rPr>
              <a:t>for </a:t>
            </a:r>
            <a:r>
              <a:rPr sz="2200" b="0" spc="-5" dirty="0">
                <a:solidFill>
                  <a:srgbClr val="000000"/>
                </a:solidFill>
                <a:latin typeface="Calibri"/>
                <a:cs typeface="Calibri"/>
              </a:rPr>
              <a:t>both</a:t>
            </a:r>
            <a:r>
              <a:rPr sz="2200" b="0" spc="-55" dirty="0">
                <a:solidFill>
                  <a:srgbClr val="000000"/>
                </a:solidFill>
                <a:latin typeface="Calibri"/>
                <a:cs typeface="Calibri"/>
              </a:rPr>
              <a:t> </a:t>
            </a:r>
            <a:r>
              <a:rPr sz="2200" b="0" spc="-5" dirty="0">
                <a:solidFill>
                  <a:srgbClr val="000000"/>
                </a:solidFill>
                <a:latin typeface="Calibri"/>
                <a:cs typeface="Calibri"/>
              </a:rPr>
              <a:t>variables.</a:t>
            </a:r>
            <a:endParaRPr sz="2200">
              <a:latin typeface="Calibri"/>
              <a:cs typeface="Calibri"/>
            </a:endParaRPr>
          </a:p>
        </p:txBody>
      </p:sp>
      <p:sp>
        <p:nvSpPr>
          <p:cNvPr id="4" name="object 4"/>
          <p:cNvSpPr/>
          <p:nvPr/>
        </p:nvSpPr>
        <p:spPr>
          <a:xfrm>
            <a:off x="311786" y="5417186"/>
            <a:ext cx="3766185" cy="17017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02315" y="2743347"/>
            <a:ext cx="5662104" cy="43094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8899525" cy="107569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Phylogenetically </a:t>
            </a:r>
            <a:r>
              <a:rPr spc="-5" dirty="0">
                <a:solidFill>
                  <a:srgbClr val="000000"/>
                </a:solidFill>
              </a:rPr>
              <a:t>independent</a:t>
            </a:r>
            <a:r>
              <a:rPr spc="-40" dirty="0">
                <a:solidFill>
                  <a:srgbClr val="000000"/>
                </a:solidFill>
              </a:rPr>
              <a:t> </a:t>
            </a:r>
            <a:r>
              <a:rPr spc="-5" dirty="0">
                <a:solidFill>
                  <a:srgbClr val="000000"/>
                </a:solidFill>
              </a:rPr>
              <a:t>contrasts</a:t>
            </a:r>
          </a:p>
          <a:p>
            <a:pPr marL="12700" marR="5080">
              <a:lnSpc>
                <a:spcPct val="101800"/>
              </a:lnSpc>
              <a:spcBef>
                <a:spcPts val="5"/>
              </a:spcBef>
            </a:pPr>
            <a:r>
              <a:rPr sz="2200" b="0" dirty="0">
                <a:solidFill>
                  <a:srgbClr val="000000"/>
                </a:solidFill>
                <a:latin typeface="Calibri"/>
                <a:cs typeface="Calibri"/>
              </a:rPr>
              <a:t>Because the </a:t>
            </a:r>
            <a:r>
              <a:rPr sz="2200" b="0" spc="-5" dirty="0">
                <a:solidFill>
                  <a:srgbClr val="000000"/>
                </a:solidFill>
                <a:latin typeface="Calibri"/>
                <a:cs typeface="Calibri"/>
              </a:rPr>
              <a:t>direction </a:t>
            </a:r>
            <a:r>
              <a:rPr sz="2200" b="0" spc="5" dirty="0">
                <a:solidFill>
                  <a:srgbClr val="000000"/>
                </a:solidFill>
                <a:latin typeface="Calibri"/>
                <a:cs typeface="Calibri"/>
              </a:rPr>
              <a:t>of </a:t>
            </a:r>
            <a:r>
              <a:rPr sz="2200" b="0" spc="-10" dirty="0">
                <a:solidFill>
                  <a:srgbClr val="000000"/>
                </a:solidFill>
                <a:latin typeface="Calibri"/>
                <a:cs typeface="Calibri"/>
              </a:rPr>
              <a:t>the </a:t>
            </a:r>
            <a:r>
              <a:rPr sz="2200" b="0" spc="-5" dirty="0">
                <a:solidFill>
                  <a:srgbClr val="000000"/>
                </a:solidFill>
                <a:latin typeface="Calibri"/>
                <a:cs typeface="Calibri"/>
              </a:rPr>
              <a:t>contrast </a:t>
            </a:r>
            <a:r>
              <a:rPr sz="2200" b="0" dirty="0">
                <a:solidFill>
                  <a:srgbClr val="000000"/>
                </a:solidFill>
                <a:latin typeface="Calibri"/>
                <a:cs typeface="Calibri"/>
              </a:rPr>
              <a:t>is </a:t>
            </a:r>
            <a:r>
              <a:rPr sz="2200" b="0" spc="-5" dirty="0">
                <a:solidFill>
                  <a:srgbClr val="000000"/>
                </a:solidFill>
                <a:latin typeface="Calibri"/>
                <a:cs typeface="Calibri"/>
              </a:rPr>
              <a:t>arbitrary, </a:t>
            </a:r>
            <a:r>
              <a:rPr sz="2200" b="0" dirty="0">
                <a:solidFill>
                  <a:srgbClr val="000000"/>
                </a:solidFill>
                <a:latin typeface="Calibri"/>
                <a:cs typeface="Calibri"/>
              </a:rPr>
              <a:t>the correlation </a:t>
            </a:r>
            <a:r>
              <a:rPr sz="2200" b="0" spc="5" dirty="0">
                <a:solidFill>
                  <a:srgbClr val="000000"/>
                </a:solidFill>
                <a:latin typeface="Calibri"/>
                <a:cs typeface="Calibri"/>
              </a:rPr>
              <a:t>or </a:t>
            </a:r>
            <a:r>
              <a:rPr sz="2200" b="0" dirty="0">
                <a:solidFill>
                  <a:srgbClr val="000000"/>
                </a:solidFill>
                <a:latin typeface="Calibri"/>
                <a:cs typeface="Calibri"/>
              </a:rPr>
              <a:t>regression  </a:t>
            </a:r>
            <a:r>
              <a:rPr sz="2200" b="0" spc="-5" dirty="0">
                <a:solidFill>
                  <a:srgbClr val="000000"/>
                </a:solidFill>
                <a:latin typeface="Calibri"/>
                <a:cs typeface="Calibri"/>
              </a:rPr>
              <a:t>using independent contrasts </a:t>
            </a:r>
            <a:r>
              <a:rPr sz="2200" b="0" dirty="0">
                <a:solidFill>
                  <a:srgbClr val="000000"/>
                </a:solidFill>
                <a:latin typeface="Calibri"/>
                <a:cs typeface="Calibri"/>
              </a:rPr>
              <a:t>is </a:t>
            </a:r>
            <a:r>
              <a:rPr sz="2200" b="0" spc="-5" dirty="0">
                <a:solidFill>
                  <a:srgbClr val="000000"/>
                </a:solidFill>
                <a:latin typeface="Calibri"/>
                <a:cs typeface="Calibri"/>
              </a:rPr>
              <a:t>fitted </a:t>
            </a:r>
            <a:r>
              <a:rPr sz="2200" b="0" dirty="0">
                <a:solidFill>
                  <a:srgbClr val="000000"/>
                </a:solidFill>
                <a:latin typeface="Calibri"/>
                <a:cs typeface="Calibri"/>
              </a:rPr>
              <a:t>through the </a:t>
            </a:r>
            <a:r>
              <a:rPr sz="2200" b="0" spc="-5" dirty="0">
                <a:solidFill>
                  <a:srgbClr val="000000"/>
                </a:solidFill>
                <a:latin typeface="Calibri"/>
                <a:cs typeface="Calibri"/>
              </a:rPr>
              <a:t>origin</a:t>
            </a:r>
            <a:r>
              <a:rPr sz="2200" b="0" spc="-15" dirty="0">
                <a:solidFill>
                  <a:srgbClr val="000000"/>
                </a:solidFill>
                <a:latin typeface="Calibri"/>
                <a:cs typeface="Calibri"/>
              </a:rPr>
              <a:t> </a:t>
            </a:r>
            <a:r>
              <a:rPr sz="2200" b="0" dirty="0">
                <a:solidFill>
                  <a:srgbClr val="000000"/>
                </a:solidFill>
                <a:latin typeface="Calibri"/>
                <a:cs typeface="Calibri"/>
              </a:rPr>
              <a:t>(0,0).</a:t>
            </a:r>
            <a:endParaRPr sz="2200">
              <a:latin typeface="Calibri"/>
              <a:cs typeface="Calibri"/>
            </a:endParaRPr>
          </a:p>
        </p:txBody>
      </p:sp>
      <p:sp>
        <p:nvSpPr>
          <p:cNvPr id="4" name="object 4"/>
          <p:cNvSpPr txBox="1"/>
          <p:nvPr/>
        </p:nvSpPr>
        <p:spPr>
          <a:xfrm>
            <a:off x="718819" y="2096516"/>
            <a:ext cx="8526780" cy="1045210"/>
          </a:xfrm>
          <a:prstGeom prst="rect">
            <a:avLst/>
          </a:prstGeom>
        </p:spPr>
        <p:txBody>
          <a:bodyPr vert="horz" wrap="square" lIns="0" tIns="13335" rIns="0" bIns="0" rtlCol="0">
            <a:spAutoFit/>
          </a:bodyPr>
          <a:lstStyle/>
          <a:p>
            <a:pPr marL="12700">
              <a:lnSpc>
                <a:spcPct val="100000"/>
              </a:lnSpc>
              <a:spcBef>
                <a:spcPts val="105"/>
              </a:spcBef>
            </a:pPr>
            <a:r>
              <a:rPr sz="2200" dirty="0">
                <a:latin typeface="Calibri"/>
                <a:cs typeface="Calibri"/>
              </a:rPr>
              <a:t>The </a:t>
            </a:r>
            <a:r>
              <a:rPr sz="2200" spc="-5" dirty="0">
                <a:latin typeface="Courier New"/>
                <a:cs typeface="Courier New"/>
              </a:rPr>
              <a:t>ape</a:t>
            </a:r>
            <a:r>
              <a:rPr sz="2200" spc="-780" dirty="0">
                <a:latin typeface="Courier New"/>
                <a:cs typeface="Courier New"/>
              </a:rPr>
              <a:t> </a:t>
            </a:r>
            <a:r>
              <a:rPr sz="2200" spc="-5" dirty="0">
                <a:latin typeface="Calibri"/>
                <a:cs typeface="Calibri"/>
              </a:rPr>
              <a:t>package </a:t>
            </a:r>
            <a:r>
              <a:rPr sz="2200" dirty="0">
                <a:latin typeface="Calibri"/>
                <a:cs typeface="Calibri"/>
              </a:rPr>
              <a:t>in R </a:t>
            </a:r>
            <a:r>
              <a:rPr sz="2200" spc="-5" dirty="0">
                <a:latin typeface="Calibri"/>
                <a:cs typeface="Calibri"/>
              </a:rPr>
              <a:t>implements phylogenetically independent contrasts.</a:t>
            </a:r>
            <a:endParaRPr sz="2200">
              <a:latin typeface="Calibri"/>
              <a:cs typeface="Calibri"/>
            </a:endParaRPr>
          </a:p>
          <a:p>
            <a:pPr>
              <a:lnSpc>
                <a:spcPct val="100000"/>
              </a:lnSpc>
              <a:spcBef>
                <a:spcPts val="50"/>
              </a:spcBef>
            </a:pPr>
            <a:endParaRPr sz="2200">
              <a:latin typeface="Calibri"/>
              <a:cs typeface="Calibri"/>
            </a:endParaRPr>
          </a:p>
          <a:p>
            <a:pPr marL="12700">
              <a:lnSpc>
                <a:spcPct val="100000"/>
              </a:lnSpc>
            </a:pPr>
            <a:r>
              <a:rPr sz="2200" spc="-5" dirty="0">
                <a:latin typeface="Calibri"/>
                <a:cs typeface="Calibri"/>
              </a:rPr>
              <a:t>Positive correlation</a:t>
            </a:r>
            <a:r>
              <a:rPr sz="2200" spc="-25" dirty="0">
                <a:latin typeface="Calibri"/>
                <a:cs typeface="Calibri"/>
              </a:rPr>
              <a:t> </a:t>
            </a:r>
            <a:r>
              <a:rPr sz="2200" dirty="0">
                <a:latin typeface="Calibri"/>
                <a:cs typeface="Calibri"/>
              </a:rPr>
              <a:t>confirmed!</a:t>
            </a:r>
            <a:endParaRPr sz="22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14007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 </a:t>
            </a:r>
            <a:r>
              <a:rPr spc="-5" dirty="0">
                <a:solidFill>
                  <a:srgbClr val="000000"/>
                </a:solidFill>
              </a:rPr>
              <a:t>linear </a:t>
            </a:r>
            <a:r>
              <a:rPr spc="-10" dirty="0">
                <a:solidFill>
                  <a:srgbClr val="000000"/>
                </a:solidFill>
              </a:rPr>
              <a:t>model</a:t>
            </a:r>
            <a:r>
              <a:rPr spc="5" dirty="0">
                <a:solidFill>
                  <a:srgbClr val="000000"/>
                </a:solidFill>
              </a:rPr>
              <a:t> </a:t>
            </a:r>
            <a:r>
              <a:rPr spc="-5" dirty="0">
                <a:solidFill>
                  <a:srgbClr val="000000"/>
                </a:solidFill>
              </a:rPr>
              <a:t>approach</a:t>
            </a:r>
          </a:p>
        </p:txBody>
      </p:sp>
      <p:sp>
        <p:nvSpPr>
          <p:cNvPr id="3" name="object 3"/>
          <p:cNvSpPr txBox="1"/>
          <p:nvPr/>
        </p:nvSpPr>
        <p:spPr>
          <a:xfrm>
            <a:off x="718819" y="1416812"/>
            <a:ext cx="9341485" cy="4266565"/>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General </a:t>
            </a:r>
            <a:r>
              <a:rPr sz="2200" spc="-5" dirty="0">
                <a:latin typeface="Calibri"/>
                <a:cs typeface="Calibri"/>
              </a:rPr>
              <a:t>least </a:t>
            </a:r>
            <a:r>
              <a:rPr sz="2200" dirty="0">
                <a:latin typeface="Calibri"/>
                <a:cs typeface="Calibri"/>
              </a:rPr>
              <a:t>squares </a:t>
            </a:r>
            <a:r>
              <a:rPr sz="2200" spc="-5" dirty="0">
                <a:latin typeface="Calibri"/>
                <a:cs typeface="Calibri"/>
              </a:rPr>
              <a:t>(GLS) </a:t>
            </a:r>
            <a:r>
              <a:rPr sz="2200" dirty="0">
                <a:latin typeface="Calibri"/>
                <a:cs typeface="Calibri"/>
              </a:rPr>
              <a:t>is a </a:t>
            </a:r>
            <a:r>
              <a:rPr sz="2200" spc="-5" dirty="0">
                <a:latin typeface="Calibri"/>
                <a:cs typeface="Calibri"/>
              </a:rPr>
              <a:t>linear </a:t>
            </a:r>
            <a:r>
              <a:rPr sz="2200" dirty="0">
                <a:latin typeface="Calibri"/>
                <a:cs typeface="Calibri"/>
              </a:rPr>
              <a:t>model </a:t>
            </a:r>
            <a:r>
              <a:rPr sz="2200" spc="-5" dirty="0">
                <a:latin typeface="Calibri"/>
                <a:cs typeface="Calibri"/>
              </a:rPr>
              <a:t>technique mathematically equivalent  </a:t>
            </a:r>
            <a:r>
              <a:rPr sz="2200" dirty="0">
                <a:latin typeface="Calibri"/>
                <a:cs typeface="Calibri"/>
              </a:rPr>
              <a:t>to </a:t>
            </a:r>
            <a:r>
              <a:rPr sz="2200" spc="-5" dirty="0">
                <a:latin typeface="Calibri"/>
                <a:cs typeface="Calibri"/>
              </a:rPr>
              <a:t>phylogenetically independent</a:t>
            </a:r>
            <a:r>
              <a:rPr sz="2200" spc="45" dirty="0">
                <a:latin typeface="Calibri"/>
                <a:cs typeface="Calibri"/>
              </a:rPr>
              <a:t> </a:t>
            </a:r>
            <a:r>
              <a:rPr sz="2200" spc="-5" dirty="0">
                <a:latin typeface="Calibri"/>
                <a:cs typeface="Calibri"/>
              </a:rPr>
              <a:t>contrasts.</a:t>
            </a:r>
            <a:endParaRPr sz="2200">
              <a:latin typeface="Calibri"/>
              <a:cs typeface="Calibri"/>
            </a:endParaRPr>
          </a:p>
          <a:p>
            <a:pPr>
              <a:lnSpc>
                <a:spcPct val="100000"/>
              </a:lnSpc>
              <a:spcBef>
                <a:spcPts val="40"/>
              </a:spcBef>
            </a:pPr>
            <a:endParaRPr sz="2150">
              <a:latin typeface="Calibri"/>
              <a:cs typeface="Calibri"/>
            </a:endParaRPr>
          </a:p>
          <a:p>
            <a:pPr marL="12700" marR="2620645" algn="just">
              <a:lnSpc>
                <a:spcPct val="101800"/>
              </a:lnSpc>
            </a:pPr>
            <a:r>
              <a:rPr sz="2200" spc="5" dirty="0">
                <a:latin typeface="Calibri"/>
                <a:cs typeface="Calibri"/>
              </a:rPr>
              <a:t>GLS </a:t>
            </a:r>
            <a:r>
              <a:rPr sz="2200" spc="-5" dirty="0">
                <a:latin typeface="Calibri"/>
                <a:cs typeface="Calibri"/>
              </a:rPr>
              <a:t>allows </a:t>
            </a:r>
            <a:r>
              <a:rPr sz="2200" dirty="0">
                <a:latin typeface="Calibri"/>
                <a:cs typeface="Calibri"/>
              </a:rPr>
              <a:t>the </a:t>
            </a:r>
            <a:r>
              <a:rPr sz="2200" spc="-5" dirty="0">
                <a:latin typeface="Calibri"/>
                <a:cs typeface="Calibri"/>
              </a:rPr>
              <a:t>residuals </a:t>
            </a:r>
            <a:r>
              <a:rPr sz="2200" spc="-10" dirty="0">
                <a:latin typeface="Calibri"/>
                <a:cs typeface="Calibri"/>
              </a:rPr>
              <a:t>to </a:t>
            </a:r>
            <a:r>
              <a:rPr sz="2200" spc="-5" dirty="0">
                <a:latin typeface="Calibri"/>
                <a:cs typeface="Calibri"/>
              </a:rPr>
              <a:t>be correlated and have </a:t>
            </a:r>
            <a:r>
              <a:rPr sz="2200" spc="-10" dirty="0">
                <a:latin typeface="Calibri"/>
                <a:cs typeface="Calibri"/>
              </a:rPr>
              <a:t>unequal  </a:t>
            </a:r>
            <a:r>
              <a:rPr sz="2200" dirty="0">
                <a:latin typeface="Calibri"/>
                <a:cs typeface="Calibri"/>
              </a:rPr>
              <a:t>variances. The method </a:t>
            </a:r>
            <a:r>
              <a:rPr sz="2200" spc="-5" dirty="0">
                <a:latin typeface="Calibri"/>
                <a:cs typeface="Calibri"/>
              </a:rPr>
              <a:t>incorporates them using </a:t>
            </a:r>
            <a:r>
              <a:rPr sz="2200" dirty="0">
                <a:latin typeface="Calibri"/>
                <a:cs typeface="Calibri"/>
              </a:rPr>
              <a:t>a </a:t>
            </a:r>
            <a:r>
              <a:rPr sz="2200" spc="-5" dirty="0">
                <a:latin typeface="Calibri"/>
                <a:cs typeface="Calibri"/>
              </a:rPr>
              <a:t>“weight”  matrix </a:t>
            </a:r>
            <a:r>
              <a:rPr sz="2200" spc="5" dirty="0">
                <a:latin typeface="Calibri"/>
                <a:cs typeface="Calibri"/>
              </a:rPr>
              <a:t>of </a:t>
            </a:r>
            <a:r>
              <a:rPr sz="2200" spc="-5" dirty="0">
                <a:latin typeface="Calibri"/>
                <a:cs typeface="Calibri"/>
              </a:rPr>
              <a:t>expected covariances between species traits.</a:t>
            </a:r>
            <a:endParaRPr sz="2200">
              <a:latin typeface="Calibri"/>
              <a:cs typeface="Calibri"/>
            </a:endParaRPr>
          </a:p>
          <a:p>
            <a:pPr>
              <a:lnSpc>
                <a:spcPct val="100000"/>
              </a:lnSpc>
            </a:pPr>
            <a:endParaRPr sz="2200">
              <a:latin typeface="Calibri"/>
              <a:cs typeface="Calibri"/>
            </a:endParaRPr>
          </a:p>
          <a:p>
            <a:pPr marL="12700" marR="3114040">
              <a:lnSpc>
                <a:spcPct val="101800"/>
              </a:lnSpc>
            </a:pPr>
            <a:r>
              <a:rPr sz="2200" spc="-5" dirty="0">
                <a:latin typeface="Calibri"/>
                <a:cs typeface="Calibri"/>
              </a:rPr>
              <a:t>Using </a:t>
            </a:r>
            <a:r>
              <a:rPr sz="2200" dirty="0">
                <a:latin typeface="Calibri"/>
                <a:cs typeface="Calibri"/>
              </a:rPr>
              <a:t>GLS </a:t>
            </a:r>
            <a:r>
              <a:rPr sz="2200" spc="-5" dirty="0">
                <a:latin typeface="Calibri"/>
                <a:cs typeface="Calibri"/>
              </a:rPr>
              <a:t>gives access </a:t>
            </a:r>
            <a:r>
              <a:rPr sz="2200" spc="-10" dirty="0">
                <a:latin typeface="Calibri"/>
                <a:cs typeface="Calibri"/>
              </a:rPr>
              <a:t>to all </a:t>
            </a:r>
            <a:r>
              <a:rPr sz="2200" dirty="0">
                <a:latin typeface="Calibri"/>
                <a:cs typeface="Calibri"/>
              </a:rPr>
              <a:t>the </a:t>
            </a:r>
            <a:r>
              <a:rPr sz="2200" spc="-5" dirty="0">
                <a:latin typeface="Calibri"/>
                <a:cs typeface="Calibri"/>
              </a:rPr>
              <a:t>tools </a:t>
            </a:r>
            <a:r>
              <a:rPr sz="2200" spc="5" dirty="0">
                <a:latin typeface="Calibri"/>
                <a:cs typeface="Calibri"/>
              </a:rPr>
              <a:t>of </a:t>
            </a:r>
            <a:r>
              <a:rPr sz="2200" spc="-5" dirty="0">
                <a:latin typeface="Calibri"/>
                <a:cs typeface="Calibri"/>
              </a:rPr>
              <a:t>linear models,  including </a:t>
            </a:r>
            <a:r>
              <a:rPr sz="2200" spc="5" dirty="0">
                <a:latin typeface="Calibri"/>
                <a:cs typeface="Calibri"/>
              </a:rPr>
              <a:t>model </a:t>
            </a:r>
            <a:r>
              <a:rPr sz="2200" spc="-5" dirty="0">
                <a:latin typeface="Calibri"/>
                <a:cs typeface="Calibri"/>
              </a:rPr>
              <a:t>selection </a:t>
            </a:r>
            <a:r>
              <a:rPr sz="2200" dirty="0">
                <a:latin typeface="Calibri"/>
                <a:cs typeface="Calibri"/>
              </a:rPr>
              <a:t>methods </a:t>
            </a:r>
            <a:r>
              <a:rPr sz="2200" spc="-10" dirty="0">
                <a:latin typeface="Calibri"/>
                <a:cs typeface="Calibri"/>
              </a:rPr>
              <a:t>(AIC,</a:t>
            </a:r>
            <a:r>
              <a:rPr sz="2200" spc="-40" dirty="0">
                <a:latin typeface="Calibri"/>
                <a:cs typeface="Calibri"/>
              </a:rPr>
              <a:t> </a:t>
            </a:r>
            <a:r>
              <a:rPr sz="2200" spc="-5" dirty="0">
                <a:latin typeface="Calibri"/>
                <a:cs typeface="Calibri"/>
              </a:rPr>
              <a:t>etc).</a:t>
            </a:r>
            <a:endParaRPr sz="2200">
              <a:latin typeface="Calibri"/>
              <a:cs typeface="Calibri"/>
            </a:endParaRPr>
          </a:p>
          <a:p>
            <a:pPr>
              <a:lnSpc>
                <a:spcPct val="100000"/>
              </a:lnSpc>
              <a:spcBef>
                <a:spcPts val="45"/>
              </a:spcBef>
            </a:pPr>
            <a:endParaRPr sz="3150">
              <a:latin typeface="Calibri"/>
              <a:cs typeface="Calibri"/>
            </a:endParaRPr>
          </a:p>
          <a:p>
            <a:pPr marL="12700" marR="3186430">
              <a:lnSpc>
                <a:spcPct val="101800"/>
              </a:lnSpc>
            </a:pPr>
            <a:r>
              <a:rPr sz="2200" dirty="0">
                <a:latin typeface="Calibri"/>
                <a:cs typeface="Calibri"/>
              </a:rPr>
              <a:t>The </a:t>
            </a:r>
            <a:r>
              <a:rPr sz="2200" spc="-5" dirty="0">
                <a:latin typeface="Calibri"/>
                <a:cs typeface="Calibri"/>
              </a:rPr>
              <a:t>function </a:t>
            </a:r>
            <a:r>
              <a:rPr sz="2200" spc="-5" dirty="0">
                <a:latin typeface="Courier New"/>
                <a:cs typeface="Courier New"/>
              </a:rPr>
              <a:t>gls()</a:t>
            </a:r>
            <a:r>
              <a:rPr sz="2200" spc="-5" dirty="0">
                <a:latin typeface="Calibri"/>
                <a:cs typeface="Calibri"/>
              </a:rPr>
              <a:t>in </a:t>
            </a:r>
            <a:r>
              <a:rPr sz="2200" spc="-10" dirty="0">
                <a:latin typeface="Calibri"/>
                <a:cs typeface="Calibri"/>
              </a:rPr>
              <a:t>the </a:t>
            </a:r>
            <a:r>
              <a:rPr sz="2200" spc="-5" dirty="0">
                <a:latin typeface="Courier New"/>
                <a:cs typeface="Courier New"/>
              </a:rPr>
              <a:t>nlme</a:t>
            </a:r>
            <a:r>
              <a:rPr sz="2200" spc="-815" dirty="0">
                <a:latin typeface="Courier New"/>
                <a:cs typeface="Courier New"/>
              </a:rPr>
              <a:t> </a:t>
            </a:r>
            <a:r>
              <a:rPr sz="2200" spc="-5" dirty="0">
                <a:latin typeface="Calibri"/>
                <a:cs typeface="Calibri"/>
              </a:rPr>
              <a:t>package </a:t>
            </a:r>
            <a:r>
              <a:rPr sz="2200" dirty="0">
                <a:latin typeface="Calibri"/>
                <a:cs typeface="Calibri"/>
              </a:rPr>
              <a:t>can </a:t>
            </a:r>
            <a:r>
              <a:rPr sz="2200" spc="-5" dirty="0">
                <a:latin typeface="Calibri"/>
                <a:cs typeface="Calibri"/>
              </a:rPr>
              <a:t>be used  </a:t>
            </a:r>
            <a:r>
              <a:rPr sz="2200" dirty="0">
                <a:latin typeface="Calibri"/>
                <a:cs typeface="Calibri"/>
              </a:rPr>
              <a:t>to </a:t>
            </a:r>
            <a:r>
              <a:rPr sz="2200" spc="-10" dirty="0">
                <a:latin typeface="Calibri"/>
                <a:cs typeface="Calibri"/>
              </a:rPr>
              <a:t>fit </a:t>
            </a:r>
            <a:r>
              <a:rPr sz="2200" spc="-5" dirty="0">
                <a:latin typeface="Calibri"/>
                <a:cs typeface="Calibri"/>
              </a:rPr>
              <a:t>phylogenetic linear</a:t>
            </a:r>
            <a:r>
              <a:rPr sz="2200" spc="20" dirty="0">
                <a:latin typeface="Calibri"/>
                <a:cs typeface="Calibri"/>
              </a:rPr>
              <a:t> </a:t>
            </a:r>
            <a:r>
              <a:rPr sz="2200" dirty="0">
                <a:latin typeface="Calibri"/>
                <a:cs typeface="Calibri"/>
              </a:rPr>
              <a:t>models.</a:t>
            </a:r>
            <a:endParaRPr sz="2200">
              <a:latin typeface="Calibri"/>
              <a:cs typeface="Calibri"/>
            </a:endParaRPr>
          </a:p>
        </p:txBody>
      </p:sp>
      <p:sp>
        <p:nvSpPr>
          <p:cNvPr id="4" name="object 4"/>
          <p:cNvSpPr/>
          <p:nvPr/>
        </p:nvSpPr>
        <p:spPr>
          <a:xfrm>
            <a:off x="7837806" y="2044700"/>
            <a:ext cx="2686685" cy="42290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682434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Specifying </a:t>
            </a:r>
            <a:r>
              <a:rPr spc="-5" dirty="0">
                <a:solidFill>
                  <a:srgbClr val="000000"/>
                </a:solidFill>
              </a:rPr>
              <a:t>the covariance </a:t>
            </a:r>
            <a:r>
              <a:rPr dirty="0">
                <a:solidFill>
                  <a:srgbClr val="000000"/>
                </a:solidFill>
              </a:rPr>
              <a:t>matrix </a:t>
            </a:r>
            <a:r>
              <a:rPr spc="-5" dirty="0">
                <a:solidFill>
                  <a:srgbClr val="000000"/>
                </a:solidFill>
              </a:rPr>
              <a:t>between </a:t>
            </a:r>
            <a:r>
              <a:rPr dirty="0">
                <a:solidFill>
                  <a:srgbClr val="000000"/>
                </a:solidFill>
              </a:rPr>
              <a:t>data</a:t>
            </a:r>
            <a:r>
              <a:rPr spc="-75" dirty="0">
                <a:solidFill>
                  <a:srgbClr val="000000"/>
                </a:solidFill>
              </a:rPr>
              <a:t> </a:t>
            </a:r>
            <a:r>
              <a:rPr dirty="0">
                <a:solidFill>
                  <a:srgbClr val="000000"/>
                </a:solidFill>
              </a:rPr>
              <a:t>points</a:t>
            </a:r>
          </a:p>
        </p:txBody>
      </p:sp>
      <p:graphicFrame>
        <p:nvGraphicFramePr>
          <p:cNvPr id="3" name="object 3"/>
          <p:cNvGraphicFramePr>
            <a:graphicFrameLocks noGrp="1"/>
          </p:cNvGraphicFramePr>
          <p:nvPr/>
        </p:nvGraphicFramePr>
        <p:xfrm>
          <a:off x="699769" y="1442930"/>
          <a:ext cx="8330562" cy="2056169"/>
        </p:xfrm>
        <a:graphic>
          <a:graphicData uri="http://schemas.openxmlformats.org/drawingml/2006/table">
            <a:tbl>
              <a:tblPr firstRow="1" bandRow="1">
                <a:tableStyleId>{2D5ABB26-0587-4C30-8999-92F81FD0307C}</a:tableStyleId>
              </a:tblPr>
              <a:tblGrid>
                <a:gridCol w="1353185">
                  <a:extLst>
                    <a:ext uri="{9D8B030D-6E8A-4147-A177-3AD203B41FA5}">
                      <a16:colId xmlns:a16="http://schemas.microsoft.com/office/drawing/2014/main" val="20000"/>
                    </a:ext>
                  </a:extLst>
                </a:gridCol>
                <a:gridCol w="1388744">
                  <a:extLst>
                    <a:ext uri="{9D8B030D-6E8A-4147-A177-3AD203B41FA5}">
                      <a16:colId xmlns:a16="http://schemas.microsoft.com/office/drawing/2014/main" val="20001"/>
                    </a:ext>
                  </a:extLst>
                </a:gridCol>
                <a:gridCol w="1357629">
                  <a:extLst>
                    <a:ext uri="{9D8B030D-6E8A-4147-A177-3AD203B41FA5}">
                      <a16:colId xmlns:a16="http://schemas.microsoft.com/office/drawing/2014/main" val="20002"/>
                    </a:ext>
                  </a:extLst>
                </a:gridCol>
                <a:gridCol w="1491614">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424940">
                  <a:extLst>
                    <a:ext uri="{9D8B030D-6E8A-4147-A177-3AD203B41FA5}">
                      <a16:colId xmlns:a16="http://schemas.microsoft.com/office/drawing/2014/main" val="20005"/>
                    </a:ext>
                  </a:extLst>
                </a:gridCol>
              </a:tblGrid>
              <a:tr h="346245">
                <a:tc>
                  <a:txBody>
                    <a:bodyPr/>
                    <a:lstStyle/>
                    <a:p>
                      <a:pPr>
                        <a:lnSpc>
                          <a:spcPct val="100000"/>
                        </a:lnSpc>
                      </a:pPr>
                      <a:endParaRPr sz="2100">
                        <a:latin typeface="Times New Roman"/>
                        <a:cs typeface="Times New Roman"/>
                      </a:endParaRPr>
                    </a:p>
                  </a:txBody>
                  <a:tcPr marL="0" marR="0" marT="0" marB="0"/>
                </a:tc>
                <a:tc>
                  <a:txBody>
                    <a:bodyPr/>
                    <a:lstStyle/>
                    <a:p>
                      <a:pPr marR="339090" algn="r">
                        <a:lnSpc>
                          <a:spcPts val="2540"/>
                        </a:lnSpc>
                      </a:pPr>
                      <a:r>
                        <a:rPr sz="2200" i="1" spc="-10" dirty="0">
                          <a:latin typeface="Calibri"/>
                          <a:cs typeface="Calibri"/>
                        </a:rPr>
                        <a:t>Ho</a:t>
                      </a:r>
                      <a:r>
                        <a:rPr sz="2200" i="1" spc="5" dirty="0">
                          <a:latin typeface="Calibri"/>
                          <a:cs typeface="Calibri"/>
                        </a:rPr>
                        <a:t>m</a:t>
                      </a:r>
                      <a:r>
                        <a:rPr sz="2200" i="1" dirty="0">
                          <a:latin typeface="Calibri"/>
                          <a:cs typeface="Calibri"/>
                        </a:rPr>
                        <a:t>o</a:t>
                      </a:r>
                      <a:endParaRPr sz="2200">
                        <a:latin typeface="Calibri"/>
                        <a:cs typeface="Calibri"/>
                      </a:endParaRPr>
                    </a:p>
                  </a:txBody>
                  <a:tcPr marL="0" marR="0" marT="0" marB="0">
                    <a:lnB w="6350">
                      <a:solidFill>
                        <a:srgbClr val="000000"/>
                      </a:solidFill>
                      <a:prstDash val="solid"/>
                    </a:lnB>
                  </a:tcPr>
                </a:tc>
                <a:tc>
                  <a:txBody>
                    <a:bodyPr/>
                    <a:lstStyle/>
                    <a:p>
                      <a:pPr marR="282575" algn="r">
                        <a:lnSpc>
                          <a:spcPts val="2540"/>
                        </a:lnSpc>
                      </a:pPr>
                      <a:r>
                        <a:rPr sz="2200" i="1" spc="10" dirty="0">
                          <a:latin typeface="Calibri"/>
                          <a:cs typeface="Calibri"/>
                        </a:rPr>
                        <a:t>P</a:t>
                      </a:r>
                      <a:r>
                        <a:rPr sz="2200" i="1" spc="-5" dirty="0">
                          <a:latin typeface="Calibri"/>
                          <a:cs typeface="Calibri"/>
                        </a:rPr>
                        <a:t>o</a:t>
                      </a:r>
                      <a:r>
                        <a:rPr sz="2200" i="1" spc="-10" dirty="0">
                          <a:latin typeface="Calibri"/>
                          <a:cs typeface="Calibri"/>
                        </a:rPr>
                        <a:t>ng</a:t>
                      </a:r>
                      <a:r>
                        <a:rPr sz="2200" i="1" dirty="0">
                          <a:latin typeface="Calibri"/>
                          <a:cs typeface="Calibri"/>
                        </a:rPr>
                        <a:t>o</a:t>
                      </a:r>
                      <a:endParaRPr sz="2200">
                        <a:latin typeface="Calibri"/>
                        <a:cs typeface="Calibri"/>
                      </a:endParaRPr>
                    </a:p>
                  </a:txBody>
                  <a:tcPr marL="0" marR="0" marT="0" marB="0">
                    <a:lnB w="6350">
                      <a:solidFill>
                        <a:srgbClr val="000000"/>
                      </a:solidFill>
                      <a:prstDash val="solid"/>
                    </a:lnB>
                  </a:tcPr>
                </a:tc>
                <a:tc>
                  <a:txBody>
                    <a:bodyPr/>
                    <a:lstStyle/>
                    <a:p>
                      <a:pPr marL="290195">
                        <a:lnSpc>
                          <a:spcPts val="2540"/>
                        </a:lnSpc>
                      </a:pPr>
                      <a:r>
                        <a:rPr sz="2200" i="1" spc="-5" dirty="0">
                          <a:latin typeface="Calibri"/>
                          <a:cs typeface="Calibri"/>
                        </a:rPr>
                        <a:t>Macaca</a:t>
                      </a:r>
                      <a:endParaRPr sz="2200">
                        <a:latin typeface="Calibri"/>
                        <a:cs typeface="Calibri"/>
                      </a:endParaRPr>
                    </a:p>
                  </a:txBody>
                  <a:tcPr marL="0" marR="0" marT="0" marB="0">
                    <a:lnB w="6350">
                      <a:solidFill>
                        <a:srgbClr val="000000"/>
                      </a:solidFill>
                      <a:prstDash val="solid"/>
                    </a:lnB>
                  </a:tcPr>
                </a:tc>
                <a:tc>
                  <a:txBody>
                    <a:bodyPr/>
                    <a:lstStyle/>
                    <a:p>
                      <a:pPr marR="311150" algn="r">
                        <a:lnSpc>
                          <a:spcPts val="2540"/>
                        </a:lnSpc>
                      </a:pPr>
                      <a:r>
                        <a:rPr sz="2200" i="1" spc="-10" dirty="0">
                          <a:latin typeface="Calibri"/>
                          <a:cs typeface="Calibri"/>
                        </a:rPr>
                        <a:t>A</a:t>
                      </a:r>
                      <a:r>
                        <a:rPr sz="2200" i="1" spc="5" dirty="0">
                          <a:latin typeface="Calibri"/>
                          <a:cs typeface="Calibri"/>
                        </a:rPr>
                        <a:t>t</a:t>
                      </a:r>
                      <a:r>
                        <a:rPr sz="2200" i="1" dirty="0">
                          <a:latin typeface="Calibri"/>
                          <a:cs typeface="Calibri"/>
                        </a:rPr>
                        <a:t>e</a:t>
                      </a:r>
                      <a:r>
                        <a:rPr sz="2200" i="1" spc="-5" dirty="0">
                          <a:latin typeface="Calibri"/>
                          <a:cs typeface="Calibri"/>
                        </a:rPr>
                        <a:t>l</a:t>
                      </a:r>
                      <a:r>
                        <a:rPr sz="2200" i="1" dirty="0">
                          <a:latin typeface="Calibri"/>
                          <a:cs typeface="Calibri"/>
                        </a:rPr>
                        <a:t>es</a:t>
                      </a:r>
                      <a:endParaRPr sz="2200">
                        <a:latin typeface="Calibri"/>
                        <a:cs typeface="Calibri"/>
                      </a:endParaRPr>
                    </a:p>
                  </a:txBody>
                  <a:tcPr marL="0" marR="0" marT="0" marB="0">
                    <a:lnB w="6350">
                      <a:solidFill>
                        <a:srgbClr val="000000"/>
                      </a:solidFill>
                      <a:prstDash val="solid"/>
                    </a:lnB>
                  </a:tcPr>
                </a:tc>
                <a:tc>
                  <a:txBody>
                    <a:bodyPr/>
                    <a:lstStyle/>
                    <a:p>
                      <a:pPr marL="318770">
                        <a:lnSpc>
                          <a:spcPts val="2540"/>
                        </a:lnSpc>
                      </a:pPr>
                      <a:r>
                        <a:rPr sz="2200" i="1" spc="-5" dirty="0">
                          <a:latin typeface="Calibri"/>
                          <a:cs typeface="Calibri"/>
                        </a:rPr>
                        <a:t>Galago</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343066">
                <a:tc>
                  <a:txBody>
                    <a:bodyPr/>
                    <a:lstStyle/>
                    <a:p>
                      <a:pPr marL="31750">
                        <a:lnSpc>
                          <a:spcPts val="2550"/>
                        </a:lnSpc>
                      </a:pPr>
                      <a:r>
                        <a:rPr sz="2200" i="1" dirty="0">
                          <a:latin typeface="Calibri"/>
                          <a:cs typeface="Calibri"/>
                        </a:rPr>
                        <a:t>Homo</a:t>
                      </a:r>
                      <a:endParaRPr sz="2200">
                        <a:latin typeface="Calibri"/>
                        <a:cs typeface="Calibri"/>
                      </a:endParaRPr>
                    </a:p>
                  </a:txBody>
                  <a:tcPr marL="0" marR="0" marT="0" marB="0"/>
                </a:tc>
                <a:tc>
                  <a:txBody>
                    <a:bodyPr/>
                    <a:lstStyle/>
                    <a:p>
                      <a:pPr marR="361950" algn="r">
                        <a:lnSpc>
                          <a:spcPts val="255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T w="6350">
                      <a:solidFill>
                        <a:srgbClr val="000000"/>
                      </a:solidFill>
                      <a:prstDash val="solid"/>
                    </a:lnT>
                  </a:tcPr>
                </a:tc>
                <a:tc>
                  <a:txBody>
                    <a:bodyPr/>
                    <a:lstStyle/>
                    <a:p>
                      <a:pPr marR="323850" algn="r">
                        <a:lnSpc>
                          <a:spcPts val="2550"/>
                        </a:lnSpc>
                      </a:pPr>
                      <a:r>
                        <a:rPr sz="2200" spc="5" dirty="0">
                          <a:latin typeface="Calibri"/>
                          <a:cs typeface="Calibri"/>
                        </a:rPr>
                        <a:t>0</a:t>
                      </a:r>
                      <a:r>
                        <a:rPr sz="2200" spc="-5" dirty="0">
                          <a:latin typeface="Calibri"/>
                          <a:cs typeface="Calibri"/>
                        </a:rPr>
                        <a:t>.</a:t>
                      </a:r>
                      <a:r>
                        <a:rPr sz="2200" spc="-20" dirty="0">
                          <a:latin typeface="Calibri"/>
                          <a:cs typeface="Calibri"/>
                        </a:rPr>
                        <a:t>7</a:t>
                      </a:r>
                      <a:r>
                        <a:rPr sz="2200" dirty="0">
                          <a:latin typeface="Calibri"/>
                          <a:cs typeface="Calibri"/>
                        </a:rPr>
                        <a:t>9</a:t>
                      </a:r>
                      <a:endParaRPr sz="2200">
                        <a:latin typeface="Calibri"/>
                        <a:cs typeface="Calibri"/>
                      </a:endParaRPr>
                    </a:p>
                  </a:txBody>
                  <a:tcPr marL="0" marR="0" marT="0" marB="0">
                    <a:lnT w="6350">
                      <a:solidFill>
                        <a:srgbClr val="000000"/>
                      </a:solidFill>
                      <a:prstDash val="solid"/>
                    </a:lnT>
                  </a:tcPr>
                </a:tc>
                <a:tc>
                  <a:txBody>
                    <a:bodyPr/>
                    <a:lstStyle/>
                    <a:p>
                      <a:pPr marL="564515">
                        <a:lnSpc>
                          <a:spcPts val="2550"/>
                        </a:lnSpc>
                      </a:pPr>
                      <a:r>
                        <a:rPr sz="2200" spc="-5" dirty="0">
                          <a:latin typeface="Calibri"/>
                          <a:cs typeface="Calibri"/>
                        </a:rPr>
                        <a:t>0.51</a:t>
                      </a:r>
                      <a:endParaRPr sz="2200">
                        <a:latin typeface="Calibri"/>
                        <a:cs typeface="Calibri"/>
                      </a:endParaRPr>
                    </a:p>
                  </a:txBody>
                  <a:tcPr marL="0" marR="0" marT="0" marB="0">
                    <a:lnT w="6350">
                      <a:solidFill>
                        <a:srgbClr val="000000"/>
                      </a:solidFill>
                      <a:prstDash val="solid"/>
                    </a:lnT>
                  </a:tcPr>
                </a:tc>
                <a:tc>
                  <a:txBody>
                    <a:bodyPr/>
                    <a:lstStyle/>
                    <a:p>
                      <a:pPr marR="338455" algn="r">
                        <a:lnSpc>
                          <a:spcPts val="255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3</a:t>
                      </a:r>
                      <a:r>
                        <a:rPr sz="2200" dirty="0">
                          <a:solidFill>
                            <a:srgbClr val="FF0000"/>
                          </a:solidFill>
                          <a:latin typeface="Calibri"/>
                          <a:cs typeface="Calibri"/>
                        </a:rPr>
                        <a:t>8</a:t>
                      </a:r>
                      <a:endParaRPr sz="2200">
                        <a:latin typeface="Calibri"/>
                        <a:cs typeface="Calibri"/>
                      </a:endParaRPr>
                    </a:p>
                  </a:txBody>
                  <a:tcPr marL="0" marR="0" marT="0" marB="0">
                    <a:lnT w="6350">
                      <a:solidFill>
                        <a:srgbClr val="000000"/>
                      </a:solidFill>
                      <a:prstDash val="solid"/>
                    </a:lnT>
                  </a:tcPr>
                </a:tc>
                <a:tc>
                  <a:txBody>
                    <a:bodyPr/>
                    <a:lstStyle/>
                    <a:p>
                      <a:pPr marL="165100" algn="ctr">
                        <a:lnSpc>
                          <a:spcPts val="2550"/>
                        </a:lnSpc>
                      </a:pPr>
                      <a:r>
                        <a:rPr sz="2200" dirty="0">
                          <a:latin typeface="Calibri"/>
                          <a:cs typeface="Calibri"/>
                        </a:rPr>
                        <a:t>0</a:t>
                      </a:r>
                      <a:endParaRPr sz="2200">
                        <a:latin typeface="Calibri"/>
                        <a:cs typeface="Calibri"/>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339851">
                <a:tc>
                  <a:txBody>
                    <a:bodyPr/>
                    <a:lstStyle/>
                    <a:p>
                      <a:pPr marL="31750">
                        <a:lnSpc>
                          <a:spcPts val="2540"/>
                        </a:lnSpc>
                      </a:pPr>
                      <a:r>
                        <a:rPr sz="2200" i="1" dirty="0">
                          <a:latin typeface="Calibri"/>
                          <a:cs typeface="Calibri"/>
                        </a:rPr>
                        <a:t>Pongo</a:t>
                      </a:r>
                      <a:endParaRPr sz="2200">
                        <a:latin typeface="Calibri"/>
                        <a:cs typeface="Calibri"/>
                      </a:endParaRPr>
                    </a:p>
                  </a:txBody>
                  <a:tcPr marL="0" marR="0" marT="0" marB="0"/>
                </a:tc>
                <a:tc>
                  <a:txBody>
                    <a:bodyPr/>
                    <a:lstStyle/>
                    <a:p>
                      <a:pPr marR="3619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7</a:t>
                      </a:r>
                      <a:r>
                        <a:rPr sz="2200" dirty="0">
                          <a:latin typeface="Calibri"/>
                          <a:cs typeface="Calibri"/>
                        </a:rPr>
                        <a:t>9</a:t>
                      </a:r>
                      <a:endParaRPr sz="2200">
                        <a:latin typeface="Calibri"/>
                        <a:cs typeface="Calibri"/>
                      </a:endParaRPr>
                    </a:p>
                  </a:txBody>
                  <a:tcPr marL="0" marR="0" marT="0" marB="0"/>
                </a:tc>
                <a:tc>
                  <a:txBody>
                    <a:bodyPr/>
                    <a:lstStyle/>
                    <a:p>
                      <a:pPr marR="323850" algn="r">
                        <a:lnSpc>
                          <a:spcPts val="254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tc>
                <a:tc>
                  <a:txBody>
                    <a:bodyPr/>
                    <a:lstStyle/>
                    <a:p>
                      <a:pPr marL="564515">
                        <a:lnSpc>
                          <a:spcPts val="2540"/>
                        </a:lnSpc>
                      </a:pPr>
                      <a:r>
                        <a:rPr sz="2200" spc="-5" dirty="0">
                          <a:latin typeface="Calibri"/>
                          <a:cs typeface="Calibri"/>
                        </a:rPr>
                        <a:t>0.51</a:t>
                      </a:r>
                      <a:endParaRPr sz="2200">
                        <a:latin typeface="Calibri"/>
                        <a:cs typeface="Calibri"/>
                      </a:endParaRPr>
                    </a:p>
                  </a:txBody>
                  <a:tcPr marL="0" marR="0" marT="0" marB="0"/>
                </a:tc>
                <a:tc>
                  <a:txBody>
                    <a:bodyPr/>
                    <a:lstStyle/>
                    <a:p>
                      <a:pPr marR="338455" algn="r">
                        <a:lnSpc>
                          <a:spcPts val="254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3</a:t>
                      </a:r>
                      <a:r>
                        <a:rPr sz="2200" dirty="0">
                          <a:solidFill>
                            <a:srgbClr val="FF0000"/>
                          </a:solidFill>
                          <a:latin typeface="Calibri"/>
                          <a:cs typeface="Calibri"/>
                        </a:rPr>
                        <a:t>8</a:t>
                      </a:r>
                      <a:endParaRPr sz="2200">
                        <a:latin typeface="Calibri"/>
                        <a:cs typeface="Calibri"/>
                      </a:endParaRPr>
                    </a:p>
                  </a:txBody>
                  <a:tcPr marL="0" marR="0" marT="0" marB="0"/>
                </a:tc>
                <a:tc>
                  <a:txBody>
                    <a:bodyPr/>
                    <a:lstStyle/>
                    <a:p>
                      <a:pPr marL="165100" algn="ctr">
                        <a:lnSpc>
                          <a:spcPts val="2540"/>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2"/>
                  </a:ext>
                </a:extLst>
              </a:tr>
              <a:tr h="339851">
                <a:tc>
                  <a:txBody>
                    <a:bodyPr/>
                    <a:lstStyle/>
                    <a:p>
                      <a:pPr marL="31750">
                        <a:lnSpc>
                          <a:spcPts val="2525"/>
                        </a:lnSpc>
                      </a:pPr>
                      <a:r>
                        <a:rPr sz="2200" i="1" spc="-5" dirty="0">
                          <a:latin typeface="Calibri"/>
                          <a:cs typeface="Calibri"/>
                        </a:rPr>
                        <a:t>Macaca</a:t>
                      </a:r>
                      <a:endParaRPr sz="2200">
                        <a:latin typeface="Calibri"/>
                        <a:cs typeface="Calibri"/>
                      </a:endParaRPr>
                    </a:p>
                  </a:txBody>
                  <a:tcPr marL="0" marR="0" marT="0" marB="0"/>
                </a:tc>
                <a:tc>
                  <a:txBody>
                    <a:bodyPr/>
                    <a:lstStyle/>
                    <a:p>
                      <a:pPr marR="361950" algn="r">
                        <a:lnSpc>
                          <a:spcPts val="2525"/>
                        </a:lnSpc>
                      </a:pPr>
                      <a:r>
                        <a:rPr sz="2200" spc="5" dirty="0">
                          <a:latin typeface="Calibri"/>
                          <a:cs typeface="Calibri"/>
                        </a:rPr>
                        <a:t>0</a:t>
                      </a:r>
                      <a:r>
                        <a:rPr sz="2200" spc="-5" dirty="0">
                          <a:latin typeface="Calibri"/>
                          <a:cs typeface="Calibri"/>
                        </a:rPr>
                        <a:t>.</a:t>
                      </a:r>
                      <a:r>
                        <a:rPr sz="2200" spc="-20" dirty="0">
                          <a:latin typeface="Calibri"/>
                          <a:cs typeface="Calibri"/>
                        </a:rPr>
                        <a:t>5</a:t>
                      </a:r>
                      <a:r>
                        <a:rPr sz="2200" dirty="0">
                          <a:latin typeface="Calibri"/>
                          <a:cs typeface="Calibri"/>
                        </a:rPr>
                        <a:t>1</a:t>
                      </a:r>
                      <a:endParaRPr sz="2200">
                        <a:latin typeface="Calibri"/>
                        <a:cs typeface="Calibri"/>
                      </a:endParaRPr>
                    </a:p>
                  </a:txBody>
                  <a:tcPr marL="0" marR="0" marT="0" marB="0"/>
                </a:tc>
                <a:tc>
                  <a:txBody>
                    <a:bodyPr/>
                    <a:lstStyle/>
                    <a:p>
                      <a:pPr marR="323850" algn="r">
                        <a:lnSpc>
                          <a:spcPts val="2525"/>
                        </a:lnSpc>
                      </a:pPr>
                      <a:r>
                        <a:rPr sz="2200" spc="5" dirty="0">
                          <a:latin typeface="Calibri"/>
                          <a:cs typeface="Calibri"/>
                        </a:rPr>
                        <a:t>0</a:t>
                      </a:r>
                      <a:r>
                        <a:rPr sz="2200" spc="-5" dirty="0">
                          <a:latin typeface="Calibri"/>
                          <a:cs typeface="Calibri"/>
                        </a:rPr>
                        <a:t>.</a:t>
                      </a:r>
                      <a:r>
                        <a:rPr sz="2200" spc="-20" dirty="0">
                          <a:latin typeface="Calibri"/>
                          <a:cs typeface="Calibri"/>
                        </a:rPr>
                        <a:t>5</a:t>
                      </a:r>
                      <a:r>
                        <a:rPr sz="2200" dirty="0">
                          <a:latin typeface="Calibri"/>
                          <a:cs typeface="Calibri"/>
                        </a:rPr>
                        <a:t>1</a:t>
                      </a:r>
                      <a:endParaRPr sz="2200">
                        <a:latin typeface="Calibri"/>
                        <a:cs typeface="Calibri"/>
                      </a:endParaRPr>
                    </a:p>
                  </a:txBody>
                  <a:tcPr marL="0" marR="0" marT="0" marB="0"/>
                </a:tc>
                <a:tc>
                  <a:txBody>
                    <a:bodyPr/>
                    <a:lstStyle/>
                    <a:p>
                      <a:pPr marL="564515">
                        <a:lnSpc>
                          <a:spcPts val="2525"/>
                        </a:lnSpc>
                      </a:pPr>
                      <a:r>
                        <a:rPr sz="2200" spc="-5" dirty="0">
                          <a:latin typeface="Calibri"/>
                          <a:cs typeface="Calibri"/>
                        </a:rPr>
                        <a:t>1.00</a:t>
                      </a:r>
                      <a:endParaRPr sz="2200">
                        <a:latin typeface="Calibri"/>
                        <a:cs typeface="Calibri"/>
                      </a:endParaRPr>
                    </a:p>
                  </a:txBody>
                  <a:tcPr marL="0" marR="0" marT="0" marB="0"/>
                </a:tc>
                <a:tc>
                  <a:txBody>
                    <a:bodyPr/>
                    <a:lstStyle/>
                    <a:p>
                      <a:pPr marR="338455" algn="r">
                        <a:lnSpc>
                          <a:spcPts val="2525"/>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3</a:t>
                      </a:r>
                      <a:r>
                        <a:rPr sz="2200" dirty="0">
                          <a:solidFill>
                            <a:srgbClr val="FF0000"/>
                          </a:solidFill>
                          <a:latin typeface="Calibri"/>
                          <a:cs typeface="Calibri"/>
                        </a:rPr>
                        <a:t>8</a:t>
                      </a:r>
                      <a:endParaRPr sz="2200">
                        <a:latin typeface="Calibri"/>
                        <a:cs typeface="Calibri"/>
                      </a:endParaRPr>
                    </a:p>
                  </a:txBody>
                  <a:tcPr marL="0" marR="0" marT="0" marB="0"/>
                </a:tc>
                <a:tc>
                  <a:txBody>
                    <a:bodyPr/>
                    <a:lstStyle/>
                    <a:p>
                      <a:pPr marL="165100" algn="ctr">
                        <a:lnSpc>
                          <a:spcPts val="2525"/>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3"/>
                  </a:ext>
                </a:extLst>
              </a:tr>
              <a:tr h="341375">
                <a:tc>
                  <a:txBody>
                    <a:bodyPr/>
                    <a:lstStyle/>
                    <a:p>
                      <a:pPr marL="31750">
                        <a:lnSpc>
                          <a:spcPts val="2540"/>
                        </a:lnSpc>
                      </a:pPr>
                      <a:r>
                        <a:rPr sz="2200" i="1" dirty="0">
                          <a:latin typeface="Calibri"/>
                          <a:cs typeface="Calibri"/>
                        </a:rPr>
                        <a:t>Ateles</a:t>
                      </a:r>
                      <a:endParaRPr sz="2200">
                        <a:latin typeface="Calibri"/>
                        <a:cs typeface="Calibri"/>
                      </a:endParaRPr>
                    </a:p>
                  </a:txBody>
                  <a:tcPr marL="0" marR="0" marT="0" marB="0"/>
                </a:tc>
                <a:tc>
                  <a:txBody>
                    <a:bodyPr/>
                    <a:lstStyle/>
                    <a:p>
                      <a:pPr marR="361950" algn="r">
                        <a:lnSpc>
                          <a:spcPts val="254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3</a:t>
                      </a:r>
                      <a:r>
                        <a:rPr sz="2200" dirty="0">
                          <a:solidFill>
                            <a:srgbClr val="FF0000"/>
                          </a:solidFill>
                          <a:latin typeface="Calibri"/>
                          <a:cs typeface="Calibri"/>
                        </a:rPr>
                        <a:t>8</a:t>
                      </a:r>
                      <a:endParaRPr sz="2200">
                        <a:latin typeface="Calibri"/>
                        <a:cs typeface="Calibri"/>
                      </a:endParaRPr>
                    </a:p>
                  </a:txBody>
                  <a:tcPr marL="0" marR="0" marT="0" marB="0"/>
                </a:tc>
                <a:tc>
                  <a:txBody>
                    <a:bodyPr/>
                    <a:lstStyle/>
                    <a:p>
                      <a:pPr marR="323850" algn="r">
                        <a:lnSpc>
                          <a:spcPts val="254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3</a:t>
                      </a:r>
                      <a:r>
                        <a:rPr sz="2200" dirty="0">
                          <a:solidFill>
                            <a:srgbClr val="FF0000"/>
                          </a:solidFill>
                          <a:latin typeface="Calibri"/>
                          <a:cs typeface="Calibri"/>
                        </a:rPr>
                        <a:t>8</a:t>
                      </a:r>
                      <a:endParaRPr sz="2200">
                        <a:latin typeface="Calibri"/>
                        <a:cs typeface="Calibri"/>
                      </a:endParaRPr>
                    </a:p>
                  </a:txBody>
                  <a:tcPr marL="0" marR="0" marT="0" marB="0"/>
                </a:tc>
                <a:tc>
                  <a:txBody>
                    <a:bodyPr/>
                    <a:lstStyle/>
                    <a:p>
                      <a:pPr marL="564515">
                        <a:lnSpc>
                          <a:spcPts val="2540"/>
                        </a:lnSpc>
                      </a:pPr>
                      <a:r>
                        <a:rPr sz="2200" spc="-5" dirty="0">
                          <a:solidFill>
                            <a:srgbClr val="FF0000"/>
                          </a:solidFill>
                          <a:latin typeface="Calibri"/>
                          <a:cs typeface="Calibri"/>
                        </a:rPr>
                        <a:t>0.38</a:t>
                      </a:r>
                      <a:endParaRPr sz="2200">
                        <a:latin typeface="Calibri"/>
                        <a:cs typeface="Calibri"/>
                      </a:endParaRPr>
                    </a:p>
                  </a:txBody>
                  <a:tcPr marL="0" marR="0" marT="0" marB="0"/>
                </a:tc>
                <a:tc>
                  <a:txBody>
                    <a:bodyPr/>
                    <a:lstStyle/>
                    <a:p>
                      <a:pPr marR="338455" algn="r">
                        <a:lnSpc>
                          <a:spcPts val="254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tc>
                <a:tc>
                  <a:txBody>
                    <a:bodyPr/>
                    <a:lstStyle/>
                    <a:p>
                      <a:pPr marL="165100" algn="ctr">
                        <a:lnSpc>
                          <a:spcPts val="2540"/>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4"/>
                  </a:ext>
                </a:extLst>
              </a:tr>
              <a:tr h="345781">
                <a:tc>
                  <a:txBody>
                    <a:bodyPr/>
                    <a:lstStyle/>
                    <a:p>
                      <a:pPr marL="31750">
                        <a:lnSpc>
                          <a:spcPts val="2540"/>
                        </a:lnSpc>
                      </a:pPr>
                      <a:r>
                        <a:rPr sz="2200" i="1" spc="-5" dirty="0">
                          <a:latin typeface="Calibri"/>
                          <a:cs typeface="Calibri"/>
                        </a:rPr>
                        <a:t>Galago</a:t>
                      </a:r>
                      <a:endParaRPr sz="2200">
                        <a:latin typeface="Calibri"/>
                        <a:cs typeface="Calibri"/>
                      </a:endParaRPr>
                    </a:p>
                  </a:txBody>
                  <a:tcPr marL="0" marR="0" marT="0" marB="0"/>
                </a:tc>
                <a:tc>
                  <a:txBody>
                    <a:bodyPr/>
                    <a:lstStyle/>
                    <a:p>
                      <a:pPr marR="3619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R="3238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L="564515">
                        <a:lnSpc>
                          <a:spcPts val="2540"/>
                        </a:lnSpc>
                      </a:pPr>
                      <a:r>
                        <a:rPr sz="2200" spc="-5" dirty="0">
                          <a:latin typeface="Calibri"/>
                          <a:cs typeface="Calibri"/>
                        </a:rPr>
                        <a:t>0.00</a:t>
                      </a:r>
                      <a:endParaRPr sz="2200">
                        <a:latin typeface="Calibri"/>
                        <a:cs typeface="Calibri"/>
                      </a:endParaRPr>
                    </a:p>
                  </a:txBody>
                  <a:tcPr marL="0" marR="0" marT="0" marB="0">
                    <a:lnB w="6350">
                      <a:solidFill>
                        <a:srgbClr val="000000"/>
                      </a:solidFill>
                      <a:prstDash val="solid"/>
                    </a:lnB>
                  </a:tcPr>
                </a:tc>
                <a:tc>
                  <a:txBody>
                    <a:bodyPr/>
                    <a:lstStyle/>
                    <a:p>
                      <a:pPr marR="338455"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L="165100" algn="ctr">
                        <a:lnSpc>
                          <a:spcPts val="2540"/>
                        </a:lnSpc>
                      </a:pPr>
                      <a:r>
                        <a:rPr sz="2200" dirty="0">
                          <a:latin typeface="Calibri"/>
                          <a:cs typeface="Calibri"/>
                        </a:rPr>
                        <a:t>1</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718819" y="3815588"/>
            <a:ext cx="7143115" cy="1386205"/>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To </a:t>
            </a:r>
            <a:r>
              <a:rPr sz="2200" spc="-5" dirty="0">
                <a:latin typeface="Calibri"/>
                <a:cs typeface="Calibri"/>
              </a:rPr>
              <a:t>analyze, </a:t>
            </a:r>
            <a:r>
              <a:rPr sz="2200" spc="5" dirty="0">
                <a:latin typeface="Calibri"/>
                <a:cs typeface="Calibri"/>
              </a:rPr>
              <a:t>we </a:t>
            </a:r>
            <a:r>
              <a:rPr sz="2200" spc="-5" dirty="0">
                <a:latin typeface="Calibri"/>
                <a:cs typeface="Calibri"/>
              </a:rPr>
              <a:t>must know </a:t>
            </a:r>
            <a:r>
              <a:rPr sz="2200" dirty="0">
                <a:latin typeface="Calibri"/>
                <a:cs typeface="Calibri"/>
              </a:rPr>
              <a:t>what </a:t>
            </a:r>
            <a:r>
              <a:rPr sz="2200" spc="-10" dirty="0">
                <a:latin typeface="Calibri"/>
                <a:cs typeface="Calibri"/>
              </a:rPr>
              <a:t>the </a:t>
            </a:r>
            <a:r>
              <a:rPr sz="2200" spc="-5" dirty="0">
                <a:latin typeface="Calibri"/>
                <a:cs typeface="Calibri"/>
              </a:rPr>
              <a:t>variances and correlations  </a:t>
            </a:r>
            <a:r>
              <a:rPr sz="2200" dirty="0">
                <a:latin typeface="Calibri"/>
                <a:cs typeface="Calibri"/>
              </a:rPr>
              <a:t>are </a:t>
            </a:r>
            <a:r>
              <a:rPr sz="2200" spc="-5" dirty="0">
                <a:latin typeface="Calibri"/>
                <a:cs typeface="Calibri"/>
              </a:rPr>
              <a:t>between species. Under Brownian motion, </a:t>
            </a:r>
            <a:r>
              <a:rPr sz="2200" dirty="0">
                <a:latin typeface="Calibri"/>
                <a:cs typeface="Calibri"/>
              </a:rPr>
              <a:t>the expected  covariance </a:t>
            </a:r>
            <a:r>
              <a:rPr sz="2200" spc="-5" dirty="0">
                <a:latin typeface="Calibri"/>
                <a:cs typeface="Calibri"/>
              </a:rPr>
              <a:t>between two species </a:t>
            </a:r>
            <a:r>
              <a:rPr sz="2200" spc="-15" dirty="0">
                <a:latin typeface="Calibri"/>
                <a:cs typeface="Calibri"/>
              </a:rPr>
              <a:t>is </a:t>
            </a:r>
            <a:r>
              <a:rPr sz="2200" dirty="0">
                <a:latin typeface="Calibri"/>
                <a:cs typeface="Calibri"/>
              </a:rPr>
              <a:t>the </a:t>
            </a:r>
            <a:r>
              <a:rPr sz="2200" spc="-5" dirty="0">
                <a:latin typeface="Calibri"/>
                <a:cs typeface="Calibri"/>
              </a:rPr>
              <a:t>proportion </a:t>
            </a:r>
            <a:r>
              <a:rPr sz="2200" spc="5" dirty="0">
                <a:latin typeface="Calibri"/>
                <a:cs typeface="Calibri"/>
              </a:rPr>
              <a:t>of </a:t>
            </a:r>
            <a:r>
              <a:rPr sz="2200" dirty="0">
                <a:latin typeface="Calibri"/>
                <a:cs typeface="Calibri"/>
              </a:rPr>
              <a:t>total  </a:t>
            </a:r>
            <a:r>
              <a:rPr sz="2200" spc="-5" dirty="0">
                <a:latin typeface="Calibri"/>
                <a:cs typeface="Calibri"/>
              </a:rPr>
              <a:t>history, from </a:t>
            </a:r>
            <a:r>
              <a:rPr sz="2200" dirty="0">
                <a:latin typeface="Calibri"/>
                <a:cs typeface="Calibri"/>
              </a:rPr>
              <a:t>root </a:t>
            </a:r>
            <a:r>
              <a:rPr sz="2200" spc="-10" dirty="0">
                <a:latin typeface="Calibri"/>
                <a:cs typeface="Calibri"/>
              </a:rPr>
              <a:t>to </a:t>
            </a:r>
            <a:r>
              <a:rPr sz="2200" spc="-5" dirty="0">
                <a:latin typeface="Calibri"/>
                <a:cs typeface="Calibri"/>
              </a:rPr>
              <a:t>tip, </a:t>
            </a:r>
            <a:r>
              <a:rPr sz="2200" spc="-10" dirty="0">
                <a:latin typeface="Calibri"/>
                <a:cs typeface="Calibri"/>
              </a:rPr>
              <a:t>that they</a:t>
            </a:r>
            <a:r>
              <a:rPr sz="2200" spc="40" dirty="0">
                <a:latin typeface="Calibri"/>
                <a:cs typeface="Calibri"/>
              </a:rPr>
              <a:t> </a:t>
            </a:r>
            <a:r>
              <a:rPr sz="2200" spc="-5" dirty="0">
                <a:latin typeface="Calibri"/>
                <a:cs typeface="Calibri"/>
              </a:rPr>
              <a:t>share.</a:t>
            </a:r>
            <a:endParaRPr sz="2200">
              <a:latin typeface="Calibri"/>
              <a:cs typeface="Calibri"/>
            </a:endParaRPr>
          </a:p>
        </p:txBody>
      </p:sp>
      <p:sp>
        <p:nvSpPr>
          <p:cNvPr id="5" name="object 5"/>
          <p:cNvSpPr/>
          <p:nvPr/>
        </p:nvSpPr>
        <p:spPr>
          <a:xfrm>
            <a:off x="8274686" y="3588386"/>
            <a:ext cx="2192654" cy="34366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682434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Specifying </a:t>
            </a:r>
            <a:r>
              <a:rPr spc="-5" dirty="0">
                <a:solidFill>
                  <a:srgbClr val="000000"/>
                </a:solidFill>
              </a:rPr>
              <a:t>the covariance </a:t>
            </a:r>
            <a:r>
              <a:rPr dirty="0">
                <a:solidFill>
                  <a:srgbClr val="000000"/>
                </a:solidFill>
              </a:rPr>
              <a:t>matrix </a:t>
            </a:r>
            <a:r>
              <a:rPr spc="-5" dirty="0">
                <a:solidFill>
                  <a:srgbClr val="000000"/>
                </a:solidFill>
              </a:rPr>
              <a:t>between </a:t>
            </a:r>
            <a:r>
              <a:rPr dirty="0">
                <a:solidFill>
                  <a:srgbClr val="000000"/>
                </a:solidFill>
              </a:rPr>
              <a:t>data</a:t>
            </a:r>
            <a:r>
              <a:rPr spc="-75" dirty="0">
                <a:solidFill>
                  <a:srgbClr val="000000"/>
                </a:solidFill>
              </a:rPr>
              <a:t> </a:t>
            </a:r>
            <a:r>
              <a:rPr dirty="0">
                <a:solidFill>
                  <a:srgbClr val="000000"/>
                </a:solidFill>
              </a:rPr>
              <a:t>points</a:t>
            </a:r>
          </a:p>
        </p:txBody>
      </p:sp>
      <p:graphicFrame>
        <p:nvGraphicFramePr>
          <p:cNvPr id="3" name="object 3"/>
          <p:cNvGraphicFramePr>
            <a:graphicFrameLocks noGrp="1"/>
          </p:cNvGraphicFramePr>
          <p:nvPr/>
        </p:nvGraphicFramePr>
        <p:xfrm>
          <a:off x="699769" y="1442930"/>
          <a:ext cx="8330562" cy="2056169"/>
        </p:xfrm>
        <a:graphic>
          <a:graphicData uri="http://schemas.openxmlformats.org/drawingml/2006/table">
            <a:tbl>
              <a:tblPr firstRow="1" bandRow="1">
                <a:tableStyleId>{2D5ABB26-0587-4C30-8999-92F81FD0307C}</a:tableStyleId>
              </a:tblPr>
              <a:tblGrid>
                <a:gridCol w="1353185">
                  <a:extLst>
                    <a:ext uri="{9D8B030D-6E8A-4147-A177-3AD203B41FA5}">
                      <a16:colId xmlns:a16="http://schemas.microsoft.com/office/drawing/2014/main" val="20000"/>
                    </a:ext>
                  </a:extLst>
                </a:gridCol>
                <a:gridCol w="1388744">
                  <a:extLst>
                    <a:ext uri="{9D8B030D-6E8A-4147-A177-3AD203B41FA5}">
                      <a16:colId xmlns:a16="http://schemas.microsoft.com/office/drawing/2014/main" val="20001"/>
                    </a:ext>
                  </a:extLst>
                </a:gridCol>
                <a:gridCol w="1357629">
                  <a:extLst>
                    <a:ext uri="{9D8B030D-6E8A-4147-A177-3AD203B41FA5}">
                      <a16:colId xmlns:a16="http://schemas.microsoft.com/office/drawing/2014/main" val="20002"/>
                    </a:ext>
                  </a:extLst>
                </a:gridCol>
                <a:gridCol w="1491614">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424940">
                  <a:extLst>
                    <a:ext uri="{9D8B030D-6E8A-4147-A177-3AD203B41FA5}">
                      <a16:colId xmlns:a16="http://schemas.microsoft.com/office/drawing/2014/main" val="20005"/>
                    </a:ext>
                  </a:extLst>
                </a:gridCol>
              </a:tblGrid>
              <a:tr h="346245">
                <a:tc>
                  <a:txBody>
                    <a:bodyPr/>
                    <a:lstStyle/>
                    <a:p>
                      <a:pPr>
                        <a:lnSpc>
                          <a:spcPct val="100000"/>
                        </a:lnSpc>
                      </a:pPr>
                      <a:endParaRPr sz="2100">
                        <a:latin typeface="Times New Roman"/>
                        <a:cs typeface="Times New Roman"/>
                      </a:endParaRPr>
                    </a:p>
                  </a:txBody>
                  <a:tcPr marL="0" marR="0" marT="0" marB="0"/>
                </a:tc>
                <a:tc>
                  <a:txBody>
                    <a:bodyPr/>
                    <a:lstStyle/>
                    <a:p>
                      <a:pPr marR="339090" algn="r">
                        <a:lnSpc>
                          <a:spcPts val="2540"/>
                        </a:lnSpc>
                      </a:pPr>
                      <a:r>
                        <a:rPr sz="2200" i="1" spc="-10" dirty="0">
                          <a:latin typeface="Calibri"/>
                          <a:cs typeface="Calibri"/>
                        </a:rPr>
                        <a:t>Ho</a:t>
                      </a:r>
                      <a:r>
                        <a:rPr sz="2200" i="1" spc="5" dirty="0">
                          <a:latin typeface="Calibri"/>
                          <a:cs typeface="Calibri"/>
                        </a:rPr>
                        <a:t>m</a:t>
                      </a:r>
                      <a:r>
                        <a:rPr sz="2200" i="1" dirty="0">
                          <a:latin typeface="Calibri"/>
                          <a:cs typeface="Calibri"/>
                        </a:rPr>
                        <a:t>o</a:t>
                      </a:r>
                      <a:endParaRPr sz="2200">
                        <a:latin typeface="Calibri"/>
                        <a:cs typeface="Calibri"/>
                      </a:endParaRPr>
                    </a:p>
                  </a:txBody>
                  <a:tcPr marL="0" marR="0" marT="0" marB="0">
                    <a:lnB w="6350">
                      <a:solidFill>
                        <a:srgbClr val="000000"/>
                      </a:solidFill>
                      <a:prstDash val="solid"/>
                    </a:lnB>
                  </a:tcPr>
                </a:tc>
                <a:tc>
                  <a:txBody>
                    <a:bodyPr/>
                    <a:lstStyle/>
                    <a:p>
                      <a:pPr marR="282575" algn="r">
                        <a:lnSpc>
                          <a:spcPts val="2540"/>
                        </a:lnSpc>
                      </a:pPr>
                      <a:r>
                        <a:rPr sz="2200" i="1" spc="10" dirty="0">
                          <a:latin typeface="Calibri"/>
                          <a:cs typeface="Calibri"/>
                        </a:rPr>
                        <a:t>P</a:t>
                      </a:r>
                      <a:r>
                        <a:rPr sz="2200" i="1" spc="-5" dirty="0">
                          <a:latin typeface="Calibri"/>
                          <a:cs typeface="Calibri"/>
                        </a:rPr>
                        <a:t>o</a:t>
                      </a:r>
                      <a:r>
                        <a:rPr sz="2200" i="1" spc="-10" dirty="0">
                          <a:latin typeface="Calibri"/>
                          <a:cs typeface="Calibri"/>
                        </a:rPr>
                        <a:t>ng</a:t>
                      </a:r>
                      <a:r>
                        <a:rPr sz="2200" i="1" dirty="0">
                          <a:latin typeface="Calibri"/>
                          <a:cs typeface="Calibri"/>
                        </a:rPr>
                        <a:t>o</a:t>
                      </a:r>
                      <a:endParaRPr sz="2200">
                        <a:latin typeface="Calibri"/>
                        <a:cs typeface="Calibri"/>
                      </a:endParaRPr>
                    </a:p>
                  </a:txBody>
                  <a:tcPr marL="0" marR="0" marT="0" marB="0">
                    <a:lnB w="6350">
                      <a:solidFill>
                        <a:srgbClr val="000000"/>
                      </a:solidFill>
                      <a:prstDash val="solid"/>
                    </a:lnB>
                  </a:tcPr>
                </a:tc>
                <a:tc>
                  <a:txBody>
                    <a:bodyPr/>
                    <a:lstStyle/>
                    <a:p>
                      <a:pPr marL="290195">
                        <a:lnSpc>
                          <a:spcPts val="2540"/>
                        </a:lnSpc>
                      </a:pPr>
                      <a:r>
                        <a:rPr sz="2200" i="1" spc="-5" dirty="0">
                          <a:latin typeface="Calibri"/>
                          <a:cs typeface="Calibri"/>
                        </a:rPr>
                        <a:t>Macaca</a:t>
                      </a:r>
                      <a:endParaRPr sz="2200">
                        <a:latin typeface="Calibri"/>
                        <a:cs typeface="Calibri"/>
                      </a:endParaRPr>
                    </a:p>
                  </a:txBody>
                  <a:tcPr marL="0" marR="0" marT="0" marB="0">
                    <a:lnB w="6350">
                      <a:solidFill>
                        <a:srgbClr val="000000"/>
                      </a:solidFill>
                      <a:prstDash val="solid"/>
                    </a:lnB>
                  </a:tcPr>
                </a:tc>
                <a:tc>
                  <a:txBody>
                    <a:bodyPr/>
                    <a:lstStyle/>
                    <a:p>
                      <a:pPr marR="311150" algn="r">
                        <a:lnSpc>
                          <a:spcPts val="2540"/>
                        </a:lnSpc>
                      </a:pPr>
                      <a:r>
                        <a:rPr sz="2200" i="1" spc="-10" dirty="0">
                          <a:latin typeface="Calibri"/>
                          <a:cs typeface="Calibri"/>
                        </a:rPr>
                        <a:t>A</a:t>
                      </a:r>
                      <a:r>
                        <a:rPr sz="2200" i="1" spc="5" dirty="0">
                          <a:latin typeface="Calibri"/>
                          <a:cs typeface="Calibri"/>
                        </a:rPr>
                        <a:t>t</a:t>
                      </a:r>
                      <a:r>
                        <a:rPr sz="2200" i="1" dirty="0">
                          <a:latin typeface="Calibri"/>
                          <a:cs typeface="Calibri"/>
                        </a:rPr>
                        <a:t>e</a:t>
                      </a:r>
                      <a:r>
                        <a:rPr sz="2200" i="1" spc="-5" dirty="0">
                          <a:latin typeface="Calibri"/>
                          <a:cs typeface="Calibri"/>
                        </a:rPr>
                        <a:t>l</a:t>
                      </a:r>
                      <a:r>
                        <a:rPr sz="2200" i="1" dirty="0">
                          <a:latin typeface="Calibri"/>
                          <a:cs typeface="Calibri"/>
                        </a:rPr>
                        <a:t>es</a:t>
                      </a:r>
                      <a:endParaRPr sz="2200">
                        <a:latin typeface="Calibri"/>
                        <a:cs typeface="Calibri"/>
                      </a:endParaRPr>
                    </a:p>
                  </a:txBody>
                  <a:tcPr marL="0" marR="0" marT="0" marB="0">
                    <a:lnB w="6350">
                      <a:solidFill>
                        <a:srgbClr val="000000"/>
                      </a:solidFill>
                      <a:prstDash val="solid"/>
                    </a:lnB>
                  </a:tcPr>
                </a:tc>
                <a:tc>
                  <a:txBody>
                    <a:bodyPr/>
                    <a:lstStyle/>
                    <a:p>
                      <a:pPr marL="318770">
                        <a:lnSpc>
                          <a:spcPts val="2540"/>
                        </a:lnSpc>
                      </a:pPr>
                      <a:r>
                        <a:rPr sz="2200" i="1" spc="-5" dirty="0">
                          <a:latin typeface="Calibri"/>
                          <a:cs typeface="Calibri"/>
                        </a:rPr>
                        <a:t>Galago</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343066">
                <a:tc>
                  <a:txBody>
                    <a:bodyPr/>
                    <a:lstStyle/>
                    <a:p>
                      <a:pPr marL="31750">
                        <a:lnSpc>
                          <a:spcPts val="2550"/>
                        </a:lnSpc>
                      </a:pPr>
                      <a:r>
                        <a:rPr sz="2200" i="1" dirty="0">
                          <a:latin typeface="Calibri"/>
                          <a:cs typeface="Calibri"/>
                        </a:rPr>
                        <a:t>Homo</a:t>
                      </a:r>
                      <a:endParaRPr sz="2200">
                        <a:latin typeface="Calibri"/>
                        <a:cs typeface="Calibri"/>
                      </a:endParaRPr>
                    </a:p>
                  </a:txBody>
                  <a:tcPr marL="0" marR="0" marT="0" marB="0"/>
                </a:tc>
                <a:tc>
                  <a:txBody>
                    <a:bodyPr/>
                    <a:lstStyle/>
                    <a:p>
                      <a:pPr marR="361950" algn="r">
                        <a:lnSpc>
                          <a:spcPts val="255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T w="6350">
                      <a:solidFill>
                        <a:srgbClr val="000000"/>
                      </a:solidFill>
                      <a:prstDash val="solid"/>
                    </a:lnT>
                  </a:tcPr>
                </a:tc>
                <a:tc>
                  <a:txBody>
                    <a:bodyPr/>
                    <a:lstStyle/>
                    <a:p>
                      <a:pPr marR="323850" algn="r">
                        <a:lnSpc>
                          <a:spcPts val="255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7</a:t>
                      </a:r>
                      <a:r>
                        <a:rPr sz="2200" dirty="0">
                          <a:solidFill>
                            <a:srgbClr val="FF0000"/>
                          </a:solidFill>
                          <a:latin typeface="Calibri"/>
                          <a:cs typeface="Calibri"/>
                        </a:rPr>
                        <a:t>9</a:t>
                      </a:r>
                      <a:endParaRPr sz="2200">
                        <a:latin typeface="Calibri"/>
                        <a:cs typeface="Calibri"/>
                      </a:endParaRPr>
                    </a:p>
                  </a:txBody>
                  <a:tcPr marL="0" marR="0" marT="0" marB="0">
                    <a:lnT w="6350">
                      <a:solidFill>
                        <a:srgbClr val="000000"/>
                      </a:solidFill>
                      <a:prstDash val="solid"/>
                    </a:lnT>
                  </a:tcPr>
                </a:tc>
                <a:tc>
                  <a:txBody>
                    <a:bodyPr/>
                    <a:lstStyle/>
                    <a:p>
                      <a:pPr marL="564515">
                        <a:lnSpc>
                          <a:spcPts val="2550"/>
                        </a:lnSpc>
                      </a:pPr>
                      <a:r>
                        <a:rPr sz="2200" spc="-5" dirty="0">
                          <a:latin typeface="Calibri"/>
                          <a:cs typeface="Calibri"/>
                        </a:rPr>
                        <a:t>0.51</a:t>
                      </a:r>
                      <a:endParaRPr sz="2200">
                        <a:latin typeface="Calibri"/>
                        <a:cs typeface="Calibri"/>
                      </a:endParaRPr>
                    </a:p>
                  </a:txBody>
                  <a:tcPr marL="0" marR="0" marT="0" marB="0">
                    <a:lnT w="6350">
                      <a:solidFill>
                        <a:srgbClr val="000000"/>
                      </a:solidFill>
                      <a:prstDash val="solid"/>
                    </a:lnT>
                  </a:tcPr>
                </a:tc>
                <a:tc>
                  <a:txBody>
                    <a:bodyPr/>
                    <a:lstStyle/>
                    <a:p>
                      <a:pPr marR="338455" algn="r">
                        <a:lnSpc>
                          <a:spcPts val="2550"/>
                        </a:lnSpc>
                      </a:pPr>
                      <a:r>
                        <a:rPr sz="2200" spc="5" dirty="0">
                          <a:latin typeface="Calibri"/>
                          <a:cs typeface="Calibri"/>
                        </a:rPr>
                        <a:t>0</a:t>
                      </a:r>
                      <a:r>
                        <a:rPr sz="2200" spc="-5" dirty="0">
                          <a:latin typeface="Calibri"/>
                          <a:cs typeface="Calibri"/>
                        </a:rPr>
                        <a:t>.</a:t>
                      </a:r>
                      <a:r>
                        <a:rPr sz="2200" spc="-20" dirty="0">
                          <a:latin typeface="Calibri"/>
                          <a:cs typeface="Calibri"/>
                        </a:rPr>
                        <a:t>3</a:t>
                      </a:r>
                      <a:r>
                        <a:rPr sz="2200" dirty="0">
                          <a:latin typeface="Calibri"/>
                          <a:cs typeface="Calibri"/>
                        </a:rPr>
                        <a:t>8</a:t>
                      </a:r>
                      <a:endParaRPr sz="2200">
                        <a:latin typeface="Calibri"/>
                        <a:cs typeface="Calibri"/>
                      </a:endParaRPr>
                    </a:p>
                  </a:txBody>
                  <a:tcPr marL="0" marR="0" marT="0" marB="0">
                    <a:lnT w="6350">
                      <a:solidFill>
                        <a:srgbClr val="000000"/>
                      </a:solidFill>
                      <a:prstDash val="solid"/>
                    </a:lnT>
                  </a:tcPr>
                </a:tc>
                <a:tc>
                  <a:txBody>
                    <a:bodyPr/>
                    <a:lstStyle/>
                    <a:p>
                      <a:pPr marL="165100" algn="ctr">
                        <a:lnSpc>
                          <a:spcPts val="2550"/>
                        </a:lnSpc>
                      </a:pPr>
                      <a:r>
                        <a:rPr sz="2200" dirty="0">
                          <a:latin typeface="Calibri"/>
                          <a:cs typeface="Calibri"/>
                        </a:rPr>
                        <a:t>0</a:t>
                      </a:r>
                      <a:endParaRPr sz="2200">
                        <a:latin typeface="Calibri"/>
                        <a:cs typeface="Calibri"/>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339851">
                <a:tc>
                  <a:txBody>
                    <a:bodyPr/>
                    <a:lstStyle/>
                    <a:p>
                      <a:pPr marL="31750">
                        <a:lnSpc>
                          <a:spcPts val="2540"/>
                        </a:lnSpc>
                      </a:pPr>
                      <a:r>
                        <a:rPr sz="2200" i="1" dirty="0">
                          <a:latin typeface="Calibri"/>
                          <a:cs typeface="Calibri"/>
                        </a:rPr>
                        <a:t>Pongo</a:t>
                      </a:r>
                      <a:endParaRPr sz="2200">
                        <a:latin typeface="Calibri"/>
                        <a:cs typeface="Calibri"/>
                      </a:endParaRPr>
                    </a:p>
                  </a:txBody>
                  <a:tcPr marL="0" marR="0" marT="0" marB="0"/>
                </a:tc>
                <a:tc>
                  <a:txBody>
                    <a:bodyPr/>
                    <a:lstStyle/>
                    <a:p>
                      <a:pPr marR="361950" algn="r">
                        <a:lnSpc>
                          <a:spcPts val="2540"/>
                        </a:lnSpc>
                      </a:pPr>
                      <a:r>
                        <a:rPr sz="2200" spc="5" dirty="0">
                          <a:solidFill>
                            <a:srgbClr val="FF0000"/>
                          </a:solidFill>
                          <a:latin typeface="Calibri"/>
                          <a:cs typeface="Calibri"/>
                        </a:rPr>
                        <a:t>0</a:t>
                      </a:r>
                      <a:r>
                        <a:rPr sz="2200" spc="-5" dirty="0">
                          <a:solidFill>
                            <a:srgbClr val="FF0000"/>
                          </a:solidFill>
                          <a:latin typeface="Calibri"/>
                          <a:cs typeface="Calibri"/>
                        </a:rPr>
                        <a:t>.</a:t>
                      </a:r>
                      <a:r>
                        <a:rPr sz="2200" spc="-20" dirty="0">
                          <a:solidFill>
                            <a:srgbClr val="FF0000"/>
                          </a:solidFill>
                          <a:latin typeface="Calibri"/>
                          <a:cs typeface="Calibri"/>
                        </a:rPr>
                        <a:t>7</a:t>
                      </a:r>
                      <a:r>
                        <a:rPr sz="2200" dirty="0">
                          <a:solidFill>
                            <a:srgbClr val="FF0000"/>
                          </a:solidFill>
                          <a:latin typeface="Calibri"/>
                          <a:cs typeface="Calibri"/>
                        </a:rPr>
                        <a:t>9</a:t>
                      </a:r>
                      <a:endParaRPr sz="2200">
                        <a:latin typeface="Calibri"/>
                        <a:cs typeface="Calibri"/>
                      </a:endParaRPr>
                    </a:p>
                  </a:txBody>
                  <a:tcPr marL="0" marR="0" marT="0" marB="0"/>
                </a:tc>
                <a:tc>
                  <a:txBody>
                    <a:bodyPr/>
                    <a:lstStyle/>
                    <a:p>
                      <a:pPr marR="323850" algn="r">
                        <a:lnSpc>
                          <a:spcPts val="254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tc>
                <a:tc>
                  <a:txBody>
                    <a:bodyPr/>
                    <a:lstStyle/>
                    <a:p>
                      <a:pPr marL="564515">
                        <a:lnSpc>
                          <a:spcPts val="2540"/>
                        </a:lnSpc>
                      </a:pPr>
                      <a:r>
                        <a:rPr sz="2200" spc="-5" dirty="0">
                          <a:latin typeface="Calibri"/>
                          <a:cs typeface="Calibri"/>
                        </a:rPr>
                        <a:t>0.51</a:t>
                      </a:r>
                      <a:endParaRPr sz="2200">
                        <a:latin typeface="Calibri"/>
                        <a:cs typeface="Calibri"/>
                      </a:endParaRPr>
                    </a:p>
                  </a:txBody>
                  <a:tcPr marL="0" marR="0" marT="0" marB="0"/>
                </a:tc>
                <a:tc>
                  <a:txBody>
                    <a:bodyPr/>
                    <a:lstStyle/>
                    <a:p>
                      <a:pPr marR="338455"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3</a:t>
                      </a:r>
                      <a:r>
                        <a:rPr sz="2200" dirty="0">
                          <a:latin typeface="Calibri"/>
                          <a:cs typeface="Calibri"/>
                        </a:rPr>
                        <a:t>8</a:t>
                      </a:r>
                      <a:endParaRPr sz="2200">
                        <a:latin typeface="Calibri"/>
                        <a:cs typeface="Calibri"/>
                      </a:endParaRPr>
                    </a:p>
                  </a:txBody>
                  <a:tcPr marL="0" marR="0" marT="0" marB="0"/>
                </a:tc>
                <a:tc>
                  <a:txBody>
                    <a:bodyPr/>
                    <a:lstStyle/>
                    <a:p>
                      <a:pPr marL="165100" algn="ctr">
                        <a:lnSpc>
                          <a:spcPts val="2540"/>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2"/>
                  </a:ext>
                </a:extLst>
              </a:tr>
              <a:tr h="339851">
                <a:tc>
                  <a:txBody>
                    <a:bodyPr/>
                    <a:lstStyle/>
                    <a:p>
                      <a:pPr marL="31750">
                        <a:lnSpc>
                          <a:spcPts val="2525"/>
                        </a:lnSpc>
                      </a:pPr>
                      <a:r>
                        <a:rPr sz="2200" i="1" spc="-5" dirty="0">
                          <a:latin typeface="Calibri"/>
                          <a:cs typeface="Calibri"/>
                        </a:rPr>
                        <a:t>Macaca</a:t>
                      </a:r>
                      <a:endParaRPr sz="2200">
                        <a:latin typeface="Calibri"/>
                        <a:cs typeface="Calibri"/>
                      </a:endParaRPr>
                    </a:p>
                  </a:txBody>
                  <a:tcPr marL="0" marR="0" marT="0" marB="0"/>
                </a:tc>
                <a:tc>
                  <a:txBody>
                    <a:bodyPr/>
                    <a:lstStyle/>
                    <a:p>
                      <a:pPr marR="361950" algn="r">
                        <a:lnSpc>
                          <a:spcPts val="2525"/>
                        </a:lnSpc>
                      </a:pPr>
                      <a:r>
                        <a:rPr sz="2200" spc="5" dirty="0">
                          <a:latin typeface="Calibri"/>
                          <a:cs typeface="Calibri"/>
                        </a:rPr>
                        <a:t>0</a:t>
                      </a:r>
                      <a:r>
                        <a:rPr sz="2200" spc="-5" dirty="0">
                          <a:latin typeface="Calibri"/>
                          <a:cs typeface="Calibri"/>
                        </a:rPr>
                        <a:t>.</a:t>
                      </a:r>
                      <a:r>
                        <a:rPr sz="2200" spc="-20" dirty="0">
                          <a:latin typeface="Calibri"/>
                          <a:cs typeface="Calibri"/>
                        </a:rPr>
                        <a:t>5</a:t>
                      </a:r>
                      <a:r>
                        <a:rPr sz="2200" dirty="0">
                          <a:latin typeface="Calibri"/>
                          <a:cs typeface="Calibri"/>
                        </a:rPr>
                        <a:t>1</a:t>
                      </a:r>
                      <a:endParaRPr sz="2200">
                        <a:latin typeface="Calibri"/>
                        <a:cs typeface="Calibri"/>
                      </a:endParaRPr>
                    </a:p>
                  </a:txBody>
                  <a:tcPr marL="0" marR="0" marT="0" marB="0"/>
                </a:tc>
                <a:tc>
                  <a:txBody>
                    <a:bodyPr/>
                    <a:lstStyle/>
                    <a:p>
                      <a:pPr marR="323850" algn="r">
                        <a:lnSpc>
                          <a:spcPts val="2525"/>
                        </a:lnSpc>
                      </a:pPr>
                      <a:r>
                        <a:rPr sz="2200" spc="5" dirty="0">
                          <a:latin typeface="Calibri"/>
                          <a:cs typeface="Calibri"/>
                        </a:rPr>
                        <a:t>0</a:t>
                      </a:r>
                      <a:r>
                        <a:rPr sz="2200" spc="-5" dirty="0">
                          <a:latin typeface="Calibri"/>
                          <a:cs typeface="Calibri"/>
                        </a:rPr>
                        <a:t>.</a:t>
                      </a:r>
                      <a:r>
                        <a:rPr sz="2200" spc="-20" dirty="0">
                          <a:latin typeface="Calibri"/>
                          <a:cs typeface="Calibri"/>
                        </a:rPr>
                        <a:t>5</a:t>
                      </a:r>
                      <a:r>
                        <a:rPr sz="2200" dirty="0">
                          <a:latin typeface="Calibri"/>
                          <a:cs typeface="Calibri"/>
                        </a:rPr>
                        <a:t>1</a:t>
                      </a:r>
                      <a:endParaRPr sz="2200">
                        <a:latin typeface="Calibri"/>
                        <a:cs typeface="Calibri"/>
                      </a:endParaRPr>
                    </a:p>
                  </a:txBody>
                  <a:tcPr marL="0" marR="0" marT="0" marB="0"/>
                </a:tc>
                <a:tc>
                  <a:txBody>
                    <a:bodyPr/>
                    <a:lstStyle/>
                    <a:p>
                      <a:pPr marL="564515">
                        <a:lnSpc>
                          <a:spcPts val="2525"/>
                        </a:lnSpc>
                      </a:pPr>
                      <a:r>
                        <a:rPr sz="2200" spc="-5" dirty="0">
                          <a:latin typeface="Calibri"/>
                          <a:cs typeface="Calibri"/>
                        </a:rPr>
                        <a:t>1.00</a:t>
                      </a:r>
                      <a:endParaRPr sz="2200">
                        <a:latin typeface="Calibri"/>
                        <a:cs typeface="Calibri"/>
                      </a:endParaRPr>
                    </a:p>
                  </a:txBody>
                  <a:tcPr marL="0" marR="0" marT="0" marB="0"/>
                </a:tc>
                <a:tc>
                  <a:txBody>
                    <a:bodyPr/>
                    <a:lstStyle/>
                    <a:p>
                      <a:pPr marR="338455" algn="r">
                        <a:lnSpc>
                          <a:spcPts val="2525"/>
                        </a:lnSpc>
                      </a:pPr>
                      <a:r>
                        <a:rPr sz="2200" spc="5" dirty="0">
                          <a:latin typeface="Calibri"/>
                          <a:cs typeface="Calibri"/>
                        </a:rPr>
                        <a:t>0</a:t>
                      </a:r>
                      <a:r>
                        <a:rPr sz="2200" spc="-5" dirty="0">
                          <a:latin typeface="Calibri"/>
                          <a:cs typeface="Calibri"/>
                        </a:rPr>
                        <a:t>.</a:t>
                      </a:r>
                      <a:r>
                        <a:rPr sz="2200" spc="-20" dirty="0">
                          <a:latin typeface="Calibri"/>
                          <a:cs typeface="Calibri"/>
                        </a:rPr>
                        <a:t>3</a:t>
                      </a:r>
                      <a:r>
                        <a:rPr sz="2200" dirty="0">
                          <a:latin typeface="Calibri"/>
                          <a:cs typeface="Calibri"/>
                        </a:rPr>
                        <a:t>8</a:t>
                      </a:r>
                      <a:endParaRPr sz="2200">
                        <a:latin typeface="Calibri"/>
                        <a:cs typeface="Calibri"/>
                      </a:endParaRPr>
                    </a:p>
                  </a:txBody>
                  <a:tcPr marL="0" marR="0" marT="0" marB="0"/>
                </a:tc>
                <a:tc>
                  <a:txBody>
                    <a:bodyPr/>
                    <a:lstStyle/>
                    <a:p>
                      <a:pPr marL="165100" algn="ctr">
                        <a:lnSpc>
                          <a:spcPts val="2525"/>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3"/>
                  </a:ext>
                </a:extLst>
              </a:tr>
              <a:tr h="341375">
                <a:tc>
                  <a:txBody>
                    <a:bodyPr/>
                    <a:lstStyle/>
                    <a:p>
                      <a:pPr marL="31750">
                        <a:lnSpc>
                          <a:spcPts val="2540"/>
                        </a:lnSpc>
                      </a:pPr>
                      <a:r>
                        <a:rPr sz="2200" i="1" dirty="0">
                          <a:latin typeface="Calibri"/>
                          <a:cs typeface="Calibri"/>
                        </a:rPr>
                        <a:t>Ateles</a:t>
                      </a:r>
                      <a:endParaRPr sz="2200">
                        <a:latin typeface="Calibri"/>
                        <a:cs typeface="Calibri"/>
                      </a:endParaRPr>
                    </a:p>
                  </a:txBody>
                  <a:tcPr marL="0" marR="0" marT="0" marB="0"/>
                </a:tc>
                <a:tc>
                  <a:txBody>
                    <a:bodyPr/>
                    <a:lstStyle/>
                    <a:p>
                      <a:pPr marR="3619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3</a:t>
                      </a:r>
                      <a:r>
                        <a:rPr sz="2200" dirty="0">
                          <a:latin typeface="Calibri"/>
                          <a:cs typeface="Calibri"/>
                        </a:rPr>
                        <a:t>8</a:t>
                      </a:r>
                      <a:endParaRPr sz="2200">
                        <a:latin typeface="Calibri"/>
                        <a:cs typeface="Calibri"/>
                      </a:endParaRPr>
                    </a:p>
                  </a:txBody>
                  <a:tcPr marL="0" marR="0" marT="0" marB="0"/>
                </a:tc>
                <a:tc>
                  <a:txBody>
                    <a:bodyPr/>
                    <a:lstStyle/>
                    <a:p>
                      <a:pPr marR="3238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3</a:t>
                      </a:r>
                      <a:r>
                        <a:rPr sz="2200" dirty="0">
                          <a:latin typeface="Calibri"/>
                          <a:cs typeface="Calibri"/>
                        </a:rPr>
                        <a:t>8</a:t>
                      </a:r>
                      <a:endParaRPr sz="2200">
                        <a:latin typeface="Calibri"/>
                        <a:cs typeface="Calibri"/>
                      </a:endParaRPr>
                    </a:p>
                  </a:txBody>
                  <a:tcPr marL="0" marR="0" marT="0" marB="0"/>
                </a:tc>
                <a:tc>
                  <a:txBody>
                    <a:bodyPr/>
                    <a:lstStyle/>
                    <a:p>
                      <a:pPr marL="564515">
                        <a:lnSpc>
                          <a:spcPts val="2540"/>
                        </a:lnSpc>
                      </a:pPr>
                      <a:r>
                        <a:rPr sz="2200" spc="-5" dirty="0">
                          <a:latin typeface="Calibri"/>
                          <a:cs typeface="Calibri"/>
                        </a:rPr>
                        <a:t>0.38</a:t>
                      </a:r>
                      <a:endParaRPr sz="2200">
                        <a:latin typeface="Calibri"/>
                        <a:cs typeface="Calibri"/>
                      </a:endParaRPr>
                    </a:p>
                  </a:txBody>
                  <a:tcPr marL="0" marR="0" marT="0" marB="0"/>
                </a:tc>
                <a:tc>
                  <a:txBody>
                    <a:bodyPr/>
                    <a:lstStyle/>
                    <a:p>
                      <a:pPr marR="338455" algn="r">
                        <a:lnSpc>
                          <a:spcPts val="2540"/>
                        </a:lnSpc>
                      </a:pPr>
                      <a:r>
                        <a:rPr sz="2200" spc="5" dirty="0">
                          <a:latin typeface="Calibri"/>
                          <a:cs typeface="Calibri"/>
                        </a:rPr>
                        <a:t>1</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tc>
                <a:tc>
                  <a:txBody>
                    <a:bodyPr/>
                    <a:lstStyle/>
                    <a:p>
                      <a:pPr marL="165100" algn="ctr">
                        <a:lnSpc>
                          <a:spcPts val="2540"/>
                        </a:lnSpc>
                      </a:pPr>
                      <a:r>
                        <a:rPr sz="2200" dirty="0">
                          <a:latin typeface="Calibri"/>
                          <a:cs typeface="Calibri"/>
                        </a:rPr>
                        <a:t>0</a:t>
                      </a:r>
                      <a:endParaRPr sz="2200">
                        <a:latin typeface="Calibri"/>
                        <a:cs typeface="Calibri"/>
                      </a:endParaRPr>
                    </a:p>
                  </a:txBody>
                  <a:tcPr marL="0" marR="0" marT="0" marB="0"/>
                </a:tc>
                <a:extLst>
                  <a:ext uri="{0D108BD9-81ED-4DB2-BD59-A6C34878D82A}">
                    <a16:rowId xmlns:a16="http://schemas.microsoft.com/office/drawing/2014/main" val="10004"/>
                  </a:ext>
                </a:extLst>
              </a:tr>
              <a:tr h="345781">
                <a:tc>
                  <a:txBody>
                    <a:bodyPr/>
                    <a:lstStyle/>
                    <a:p>
                      <a:pPr marL="31750">
                        <a:lnSpc>
                          <a:spcPts val="2540"/>
                        </a:lnSpc>
                      </a:pPr>
                      <a:r>
                        <a:rPr sz="2200" i="1" spc="-5" dirty="0">
                          <a:latin typeface="Calibri"/>
                          <a:cs typeface="Calibri"/>
                        </a:rPr>
                        <a:t>Galago</a:t>
                      </a:r>
                      <a:endParaRPr sz="2200">
                        <a:latin typeface="Calibri"/>
                        <a:cs typeface="Calibri"/>
                      </a:endParaRPr>
                    </a:p>
                  </a:txBody>
                  <a:tcPr marL="0" marR="0" marT="0" marB="0"/>
                </a:tc>
                <a:tc>
                  <a:txBody>
                    <a:bodyPr/>
                    <a:lstStyle/>
                    <a:p>
                      <a:pPr marR="3619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R="323850"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L="564515">
                        <a:lnSpc>
                          <a:spcPts val="2540"/>
                        </a:lnSpc>
                      </a:pPr>
                      <a:r>
                        <a:rPr sz="2200" spc="-5" dirty="0">
                          <a:latin typeface="Calibri"/>
                          <a:cs typeface="Calibri"/>
                        </a:rPr>
                        <a:t>0.00</a:t>
                      </a:r>
                      <a:endParaRPr sz="2200">
                        <a:latin typeface="Calibri"/>
                        <a:cs typeface="Calibri"/>
                      </a:endParaRPr>
                    </a:p>
                  </a:txBody>
                  <a:tcPr marL="0" marR="0" marT="0" marB="0">
                    <a:lnB w="6350">
                      <a:solidFill>
                        <a:srgbClr val="000000"/>
                      </a:solidFill>
                      <a:prstDash val="solid"/>
                    </a:lnB>
                  </a:tcPr>
                </a:tc>
                <a:tc>
                  <a:txBody>
                    <a:bodyPr/>
                    <a:lstStyle/>
                    <a:p>
                      <a:pPr marR="338455" algn="r">
                        <a:lnSpc>
                          <a:spcPts val="2540"/>
                        </a:lnSpc>
                      </a:pPr>
                      <a:r>
                        <a:rPr sz="2200" spc="5" dirty="0">
                          <a:latin typeface="Calibri"/>
                          <a:cs typeface="Calibri"/>
                        </a:rPr>
                        <a:t>0</a:t>
                      </a:r>
                      <a:r>
                        <a:rPr sz="2200" spc="-5" dirty="0">
                          <a:latin typeface="Calibri"/>
                          <a:cs typeface="Calibri"/>
                        </a:rPr>
                        <a:t>.</a:t>
                      </a:r>
                      <a:r>
                        <a:rPr sz="2200" spc="-20" dirty="0">
                          <a:latin typeface="Calibri"/>
                          <a:cs typeface="Calibri"/>
                        </a:rPr>
                        <a:t>0</a:t>
                      </a:r>
                      <a:r>
                        <a:rPr sz="2200" dirty="0">
                          <a:latin typeface="Calibri"/>
                          <a:cs typeface="Calibri"/>
                        </a:rPr>
                        <a:t>0</a:t>
                      </a:r>
                      <a:endParaRPr sz="2200">
                        <a:latin typeface="Calibri"/>
                        <a:cs typeface="Calibri"/>
                      </a:endParaRPr>
                    </a:p>
                  </a:txBody>
                  <a:tcPr marL="0" marR="0" marT="0" marB="0">
                    <a:lnB w="6350">
                      <a:solidFill>
                        <a:srgbClr val="000000"/>
                      </a:solidFill>
                      <a:prstDash val="solid"/>
                    </a:lnB>
                  </a:tcPr>
                </a:tc>
                <a:tc>
                  <a:txBody>
                    <a:bodyPr/>
                    <a:lstStyle/>
                    <a:p>
                      <a:pPr marL="165100" algn="ctr">
                        <a:lnSpc>
                          <a:spcPts val="2540"/>
                        </a:lnSpc>
                      </a:pPr>
                      <a:r>
                        <a:rPr sz="2200" dirty="0">
                          <a:latin typeface="Calibri"/>
                          <a:cs typeface="Calibri"/>
                        </a:rPr>
                        <a:t>1</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718819" y="3815588"/>
            <a:ext cx="6863080" cy="2407285"/>
          </a:xfrm>
          <a:prstGeom prst="rect">
            <a:avLst/>
          </a:prstGeom>
        </p:spPr>
        <p:txBody>
          <a:bodyPr vert="horz" wrap="square" lIns="0" tIns="7620" rIns="0" bIns="0" rtlCol="0">
            <a:spAutoFit/>
          </a:bodyPr>
          <a:lstStyle/>
          <a:p>
            <a:pPr marL="12700" marR="301625">
              <a:lnSpc>
                <a:spcPct val="101800"/>
              </a:lnSpc>
              <a:spcBef>
                <a:spcPts val="60"/>
              </a:spcBef>
            </a:pPr>
            <a:r>
              <a:rPr sz="2200" dirty="0">
                <a:latin typeface="Calibri"/>
                <a:cs typeface="Calibri"/>
              </a:rPr>
              <a:t>These expected </a:t>
            </a:r>
            <a:r>
              <a:rPr sz="2200" spc="-5" dirty="0">
                <a:latin typeface="Calibri"/>
                <a:cs typeface="Calibri"/>
              </a:rPr>
              <a:t>covariances </a:t>
            </a:r>
            <a:r>
              <a:rPr sz="2200" dirty="0">
                <a:latin typeface="Calibri"/>
                <a:cs typeface="Calibri"/>
              </a:rPr>
              <a:t>between </a:t>
            </a:r>
            <a:r>
              <a:rPr sz="2200" spc="-5" dirty="0">
                <a:latin typeface="Calibri"/>
                <a:cs typeface="Calibri"/>
              </a:rPr>
              <a:t>pairs </a:t>
            </a:r>
            <a:r>
              <a:rPr sz="2200" spc="5" dirty="0">
                <a:latin typeface="Calibri"/>
                <a:cs typeface="Calibri"/>
              </a:rPr>
              <a:t>of </a:t>
            </a:r>
            <a:r>
              <a:rPr sz="2200" spc="-5" dirty="0">
                <a:latin typeface="Calibri"/>
                <a:cs typeface="Calibri"/>
              </a:rPr>
              <a:t>data </a:t>
            </a:r>
            <a:r>
              <a:rPr sz="2200" spc="-10" dirty="0">
                <a:latin typeface="Calibri"/>
                <a:cs typeface="Calibri"/>
              </a:rPr>
              <a:t>points  </a:t>
            </a:r>
            <a:r>
              <a:rPr sz="2200" spc="-5" dirty="0">
                <a:latin typeface="Calibri"/>
                <a:cs typeface="Calibri"/>
              </a:rPr>
              <a:t>(species) </a:t>
            </a:r>
            <a:r>
              <a:rPr sz="2200" dirty="0">
                <a:latin typeface="Calibri"/>
                <a:cs typeface="Calibri"/>
              </a:rPr>
              <a:t>are used as </a:t>
            </a:r>
            <a:r>
              <a:rPr sz="2200" spc="-5" dirty="0">
                <a:latin typeface="Calibri"/>
                <a:cs typeface="Calibri"/>
              </a:rPr>
              <a:t>“weights” </a:t>
            </a:r>
            <a:r>
              <a:rPr sz="2200" dirty="0">
                <a:latin typeface="Calibri"/>
                <a:cs typeface="Calibri"/>
              </a:rPr>
              <a:t>in the </a:t>
            </a:r>
            <a:r>
              <a:rPr sz="2200" spc="-5" dirty="0">
                <a:latin typeface="Calibri"/>
                <a:cs typeface="Calibri"/>
              </a:rPr>
              <a:t>linear </a:t>
            </a:r>
            <a:r>
              <a:rPr sz="2200" spc="5" dirty="0">
                <a:latin typeface="Calibri"/>
                <a:cs typeface="Calibri"/>
              </a:rPr>
              <a:t>model</a:t>
            </a:r>
            <a:r>
              <a:rPr sz="2200" spc="-80" dirty="0">
                <a:latin typeface="Calibri"/>
                <a:cs typeface="Calibri"/>
              </a:rPr>
              <a:t> </a:t>
            </a:r>
            <a:r>
              <a:rPr sz="2200" spc="-5" dirty="0">
                <a:latin typeface="Calibri"/>
                <a:cs typeface="Calibri"/>
              </a:rPr>
              <a:t>fitting.</a:t>
            </a:r>
            <a:endParaRPr sz="2200">
              <a:latin typeface="Calibri"/>
              <a:cs typeface="Calibri"/>
            </a:endParaRPr>
          </a:p>
          <a:p>
            <a:pPr>
              <a:lnSpc>
                <a:spcPct val="100000"/>
              </a:lnSpc>
              <a:spcBef>
                <a:spcPts val="10"/>
              </a:spcBef>
            </a:pPr>
            <a:endParaRPr sz="2200">
              <a:latin typeface="Calibri"/>
              <a:cs typeface="Calibri"/>
            </a:endParaRPr>
          </a:p>
          <a:p>
            <a:pPr marL="12700" marR="5080">
              <a:lnSpc>
                <a:spcPct val="101499"/>
              </a:lnSpc>
            </a:pPr>
            <a:r>
              <a:rPr sz="2200" dirty="0">
                <a:latin typeface="Calibri"/>
                <a:cs typeface="Calibri"/>
              </a:rPr>
              <a:t>A </a:t>
            </a:r>
            <a:r>
              <a:rPr sz="2200" spc="-5" dirty="0">
                <a:latin typeface="Calibri"/>
                <a:cs typeface="Calibri"/>
              </a:rPr>
              <a:t>pair </a:t>
            </a:r>
            <a:r>
              <a:rPr sz="2200" spc="5" dirty="0">
                <a:latin typeface="Calibri"/>
                <a:cs typeface="Calibri"/>
              </a:rPr>
              <a:t>of </a:t>
            </a:r>
            <a:r>
              <a:rPr sz="2200" spc="-10" dirty="0">
                <a:latin typeface="Calibri"/>
                <a:cs typeface="Calibri"/>
              </a:rPr>
              <a:t>data </a:t>
            </a:r>
            <a:r>
              <a:rPr sz="2200" spc="-5" dirty="0">
                <a:latin typeface="Calibri"/>
                <a:cs typeface="Calibri"/>
              </a:rPr>
              <a:t>points (species) </a:t>
            </a:r>
            <a:r>
              <a:rPr sz="2200" spc="-10" dirty="0">
                <a:latin typeface="Calibri"/>
                <a:cs typeface="Calibri"/>
              </a:rPr>
              <a:t>that </a:t>
            </a:r>
            <a:r>
              <a:rPr sz="2200" spc="-5" dirty="0">
                <a:latin typeface="Calibri"/>
                <a:cs typeface="Calibri"/>
              </a:rPr>
              <a:t>share most </a:t>
            </a:r>
            <a:r>
              <a:rPr sz="2200" spc="5" dirty="0">
                <a:latin typeface="Calibri"/>
                <a:cs typeface="Calibri"/>
              </a:rPr>
              <a:t>of </a:t>
            </a:r>
            <a:r>
              <a:rPr sz="2200" dirty="0">
                <a:latin typeface="Calibri"/>
                <a:cs typeface="Calibri"/>
              </a:rPr>
              <a:t>their  </a:t>
            </a:r>
            <a:r>
              <a:rPr sz="2200" spc="-5" dirty="0">
                <a:latin typeface="Calibri"/>
                <a:cs typeface="Calibri"/>
              </a:rPr>
              <a:t>phylogenetic </a:t>
            </a:r>
            <a:r>
              <a:rPr sz="2200" spc="-10" dirty="0">
                <a:latin typeface="Calibri"/>
                <a:cs typeface="Calibri"/>
              </a:rPr>
              <a:t>history </a:t>
            </a:r>
            <a:r>
              <a:rPr sz="2200" dirty="0">
                <a:latin typeface="Calibri"/>
                <a:cs typeface="Calibri"/>
              </a:rPr>
              <a:t>end </a:t>
            </a:r>
            <a:r>
              <a:rPr sz="2200" spc="-15" dirty="0">
                <a:latin typeface="Calibri"/>
                <a:cs typeface="Calibri"/>
              </a:rPr>
              <a:t>up </a:t>
            </a:r>
            <a:r>
              <a:rPr sz="2200" spc="-5" dirty="0">
                <a:latin typeface="Calibri"/>
                <a:cs typeface="Calibri"/>
              </a:rPr>
              <a:t>being </a:t>
            </a:r>
            <a:r>
              <a:rPr sz="2200" dirty="0">
                <a:latin typeface="Calibri"/>
                <a:cs typeface="Calibri"/>
              </a:rPr>
              <a:t>down-weighted in </a:t>
            </a:r>
            <a:r>
              <a:rPr sz="2200" spc="-10" dirty="0">
                <a:latin typeface="Calibri"/>
                <a:cs typeface="Calibri"/>
              </a:rPr>
              <a:t>the  </a:t>
            </a:r>
            <a:r>
              <a:rPr sz="2200" dirty="0">
                <a:latin typeface="Calibri"/>
                <a:cs typeface="Calibri"/>
              </a:rPr>
              <a:t>analysis. In </a:t>
            </a:r>
            <a:r>
              <a:rPr sz="2200" spc="-5" dirty="0">
                <a:latin typeface="Calibri"/>
                <a:cs typeface="Calibri"/>
              </a:rPr>
              <a:t>effect, each </a:t>
            </a:r>
            <a:r>
              <a:rPr sz="2200" spc="5" dirty="0">
                <a:latin typeface="Calibri"/>
                <a:cs typeface="Calibri"/>
              </a:rPr>
              <a:t>of </a:t>
            </a:r>
            <a:r>
              <a:rPr sz="2200" spc="-5" dirty="0">
                <a:latin typeface="Calibri"/>
                <a:cs typeface="Calibri"/>
              </a:rPr>
              <a:t>them </a:t>
            </a:r>
            <a:r>
              <a:rPr sz="2200" dirty="0">
                <a:latin typeface="Calibri"/>
                <a:cs typeface="Calibri"/>
              </a:rPr>
              <a:t>is counted as </a:t>
            </a:r>
            <a:r>
              <a:rPr sz="2200" spc="-5" dirty="0">
                <a:latin typeface="Calibri"/>
                <a:cs typeface="Calibri"/>
              </a:rPr>
              <a:t>only </a:t>
            </a:r>
            <a:r>
              <a:rPr sz="2200" dirty="0">
                <a:latin typeface="Calibri"/>
                <a:cs typeface="Calibri"/>
              </a:rPr>
              <a:t>a </a:t>
            </a:r>
            <a:r>
              <a:rPr sz="2200" spc="-5" dirty="0">
                <a:latin typeface="Calibri"/>
                <a:cs typeface="Calibri"/>
              </a:rPr>
              <a:t>fraction  </a:t>
            </a:r>
            <a:r>
              <a:rPr sz="2200" spc="5" dirty="0">
                <a:latin typeface="Calibri"/>
                <a:cs typeface="Calibri"/>
              </a:rPr>
              <a:t>of </a:t>
            </a:r>
            <a:r>
              <a:rPr sz="2200" dirty="0">
                <a:latin typeface="Calibri"/>
                <a:cs typeface="Calibri"/>
              </a:rPr>
              <a:t>a </a:t>
            </a:r>
            <a:r>
              <a:rPr sz="2200" spc="-10" dirty="0">
                <a:latin typeface="Calibri"/>
                <a:cs typeface="Calibri"/>
              </a:rPr>
              <a:t>data</a:t>
            </a:r>
            <a:r>
              <a:rPr sz="2200" dirty="0">
                <a:latin typeface="Calibri"/>
                <a:cs typeface="Calibri"/>
              </a:rPr>
              <a:t> </a:t>
            </a:r>
            <a:r>
              <a:rPr sz="2200" spc="-5" dirty="0">
                <a:latin typeface="Calibri"/>
                <a:cs typeface="Calibri"/>
              </a:rPr>
              <a:t>point.</a:t>
            </a:r>
            <a:endParaRPr sz="2200">
              <a:latin typeface="Calibri"/>
              <a:cs typeface="Calibri"/>
            </a:endParaRPr>
          </a:p>
        </p:txBody>
      </p:sp>
      <p:sp>
        <p:nvSpPr>
          <p:cNvPr id="5" name="object 5"/>
          <p:cNvSpPr/>
          <p:nvPr/>
        </p:nvSpPr>
        <p:spPr>
          <a:xfrm>
            <a:off x="8204834" y="3588386"/>
            <a:ext cx="2264409" cy="355345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54901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Assumptions of </a:t>
            </a:r>
            <a:r>
              <a:rPr spc="-5" dirty="0">
                <a:solidFill>
                  <a:srgbClr val="000000"/>
                </a:solidFill>
              </a:rPr>
              <a:t>the</a:t>
            </a:r>
            <a:r>
              <a:rPr spc="-105" dirty="0">
                <a:solidFill>
                  <a:srgbClr val="000000"/>
                </a:solidFill>
              </a:rPr>
              <a:t> </a:t>
            </a:r>
            <a:r>
              <a:rPr dirty="0">
                <a:solidFill>
                  <a:srgbClr val="000000"/>
                </a:solidFill>
              </a:rPr>
              <a:t>method</a:t>
            </a:r>
          </a:p>
        </p:txBody>
      </p:sp>
      <p:sp>
        <p:nvSpPr>
          <p:cNvPr id="3" name="object 3"/>
          <p:cNvSpPr txBox="1"/>
          <p:nvPr/>
        </p:nvSpPr>
        <p:spPr>
          <a:xfrm>
            <a:off x="718819" y="1243075"/>
            <a:ext cx="9434195" cy="4562475"/>
          </a:xfrm>
          <a:prstGeom prst="rect">
            <a:avLst/>
          </a:prstGeom>
        </p:spPr>
        <p:txBody>
          <a:bodyPr vert="horz" wrap="square" lIns="0" tIns="7620" rIns="0" bIns="0" rtlCol="0">
            <a:spAutoFit/>
          </a:bodyPr>
          <a:lstStyle/>
          <a:p>
            <a:pPr marL="466725" marR="433705" indent="-228600">
              <a:lnSpc>
                <a:spcPct val="101800"/>
              </a:lnSpc>
              <a:spcBef>
                <a:spcPts val="60"/>
              </a:spcBef>
              <a:buFont typeface="Symbol"/>
              <a:buChar char=""/>
              <a:tabLst>
                <a:tab pos="467359" algn="l"/>
              </a:tabLst>
            </a:pPr>
            <a:r>
              <a:rPr sz="2200" dirty="0">
                <a:latin typeface="Calibri"/>
                <a:cs typeface="Calibri"/>
              </a:rPr>
              <a:t>Evolution in each </a:t>
            </a:r>
            <a:r>
              <a:rPr sz="2200" spc="-5" dirty="0">
                <a:latin typeface="Calibri"/>
                <a:cs typeface="Calibri"/>
              </a:rPr>
              <a:t>trait mimics </a:t>
            </a:r>
            <a:r>
              <a:rPr sz="2200" dirty="0">
                <a:latin typeface="Calibri"/>
                <a:cs typeface="Calibri"/>
              </a:rPr>
              <a:t>a </a:t>
            </a:r>
            <a:r>
              <a:rPr sz="2200" spc="-5" dirty="0">
                <a:latin typeface="Calibri"/>
                <a:cs typeface="Calibri"/>
              </a:rPr>
              <a:t>continuous random walk </a:t>
            </a:r>
            <a:r>
              <a:rPr sz="2200" dirty="0">
                <a:latin typeface="Calibri"/>
                <a:cs typeface="Calibri"/>
              </a:rPr>
              <a:t>in time </a:t>
            </a:r>
            <a:r>
              <a:rPr sz="2200" spc="-5" dirty="0">
                <a:latin typeface="Calibri"/>
                <a:cs typeface="Calibri"/>
              </a:rPr>
              <a:t>(Brownian  </a:t>
            </a:r>
            <a:r>
              <a:rPr sz="2200" dirty="0">
                <a:latin typeface="Calibri"/>
                <a:cs typeface="Calibri"/>
              </a:rPr>
              <a:t>motion).</a:t>
            </a:r>
            <a:endParaRPr sz="2200">
              <a:latin typeface="Calibri"/>
              <a:cs typeface="Calibri"/>
            </a:endParaRPr>
          </a:p>
          <a:p>
            <a:pPr marL="466725" marR="389255" indent="-228600">
              <a:lnSpc>
                <a:spcPct val="101800"/>
              </a:lnSpc>
              <a:spcBef>
                <a:spcPts val="1295"/>
              </a:spcBef>
              <a:buFont typeface="Symbol"/>
              <a:buChar char=""/>
              <a:tabLst>
                <a:tab pos="467359" algn="l"/>
              </a:tabLst>
            </a:pPr>
            <a:r>
              <a:rPr sz="2200" dirty="0">
                <a:latin typeface="Calibri"/>
                <a:cs typeface="Calibri"/>
              </a:rPr>
              <a:t>The </a:t>
            </a:r>
            <a:r>
              <a:rPr sz="2200" spc="-10" dirty="0">
                <a:latin typeface="Calibri"/>
                <a:cs typeface="Calibri"/>
              </a:rPr>
              <a:t>rate </a:t>
            </a:r>
            <a:r>
              <a:rPr sz="2200" spc="5" dirty="0">
                <a:latin typeface="Calibri"/>
                <a:cs typeface="Calibri"/>
              </a:rPr>
              <a:t>of </a:t>
            </a:r>
            <a:r>
              <a:rPr sz="2200" spc="-5" dirty="0">
                <a:latin typeface="Calibri"/>
                <a:cs typeface="Calibri"/>
              </a:rPr>
              <a:t>evolution </a:t>
            </a:r>
            <a:r>
              <a:rPr sz="2200" dirty="0">
                <a:latin typeface="Calibri"/>
                <a:cs typeface="Calibri"/>
              </a:rPr>
              <a:t>is </a:t>
            </a:r>
            <a:r>
              <a:rPr sz="2200" spc="-10" dirty="0">
                <a:latin typeface="Calibri"/>
                <a:cs typeface="Calibri"/>
              </a:rPr>
              <a:t>constant </a:t>
            </a:r>
            <a:r>
              <a:rPr sz="2200" spc="-5" dirty="0">
                <a:latin typeface="Calibri"/>
                <a:cs typeface="Calibri"/>
              </a:rPr>
              <a:t>through time and along all branches </a:t>
            </a:r>
            <a:r>
              <a:rPr sz="2200" spc="5" dirty="0">
                <a:latin typeface="Calibri"/>
                <a:cs typeface="Calibri"/>
              </a:rPr>
              <a:t>of </a:t>
            </a:r>
            <a:r>
              <a:rPr sz="2200" spc="-10" dirty="0">
                <a:latin typeface="Calibri"/>
                <a:cs typeface="Calibri"/>
              </a:rPr>
              <a:t>the  </a:t>
            </a:r>
            <a:r>
              <a:rPr sz="2200" dirty="0">
                <a:latin typeface="Calibri"/>
                <a:cs typeface="Calibri"/>
              </a:rPr>
              <a:t>phylogeny.</a:t>
            </a:r>
            <a:endParaRPr sz="2200">
              <a:latin typeface="Calibri"/>
              <a:cs typeface="Calibri"/>
            </a:endParaRPr>
          </a:p>
          <a:p>
            <a:pPr marL="12700" marR="2780665" indent="225425">
              <a:lnSpc>
                <a:spcPct val="147300"/>
              </a:lnSpc>
              <a:spcBef>
                <a:spcPts val="120"/>
              </a:spcBef>
              <a:buFont typeface="Symbol"/>
              <a:buChar char=""/>
              <a:tabLst>
                <a:tab pos="467359" algn="l"/>
              </a:tabLst>
            </a:pPr>
            <a:r>
              <a:rPr sz="2200" dirty="0">
                <a:latin typeface="Calibri"/>
                <a:cs typeface="Calibri"/>
              </a:rPr>
              <a:t>Speciation </a:t>
            </a:r>
            <a:r>
              <a:rPr sz="2200" spc="-5" dirty="0">
                <a:latin typeface="Calibri"/>
                <a:cs typeface="Calibri"/>
              </a:rPr>
              <a:t>and extinction </a:t>
            </a:r>
            <a:r>
              <a:rPr sz="2200" spc="-10" dirty="0">
                <a:latin typeface="Calibri"/>
                <a:cs typeface="Calibri"/>
              </a:rPr>
              <a:t>are </a:t>
            </a:r>
            <a:r>
              <a:rPr sz="2200" spc="-5" dirty="0">
                <a:latin typeface="Calibri"/>
                <a:cs typeface="Calibri"/>
              </a:rPr>
              <a:t>unrelated </a:t>
            </a:r>
            <a:r>
              <a:rPr sz="2200" spc="-10" dirty="0">
                <a:latin typeface="Calibri"/>
                <a:cs typeface="Calibri"/>
              </a:rPr>
              <a:t>to </a:t>
            </a:r>
            <a:r>
              <a:rPr sz="2200" spc="-5" dirty="0">
                <a:latin typeface="Calibri"/>
                <a:cs typeface="Calibri"/>
              </a:rPr>
              <a:t>trait </a:t>
            </a:r>
            <a:r>
              <a:rPr sz="2200" dirty="0">
                <a:latin typeface="Calibri"/>
                <a:cs typeface="Calibri"/>
              </a:rPr>
              <a:t>values.  These </a:t>
            </a:r>
            <a:r>
              <a:rPr sz="2200" spc="-5" dirty="0">
                <a:latin typeface="Calibri"/>
                <a:cs typeface="Calibri"/>
              </a:rPr>
              <a:t>assumptions </a:t>
            </a:r>
            <a:r>
              <a:rPr sz="2200" dirty="0">
                <a:latin typeface="Calibri"/>
                <a:cs typeface="Calibri"/>
              </a:rPr>
              <a:t>are </a:t>
            </a:r>
            <a:r>
              <a:rPr sz="2200" spc="-5" dirty="0">
                <a:latin typeface="Calibri"/>
                <a:cs typeface="Calibri"/>
              </a:rPr>
              <a:t>difficult </a:t>
            </a:r>
            <a:r>
              <a:rPr sz="2200" spc="-10" dirty="0">
                <a:latin typeface="Calibri"/>
                <a:cs typeface="Calibri"/>
              </a:rPr>
              <a:t>to</a:t>
            </a:r>
            <a:r>
              <a:rPr sz="2200" spc="5" dirty="0">
                <a:latin typeface="Calibri"/>
                <a:cs typeface="Calibri"/>
              </a:rPr>
              <a:t> </a:t>
            </a:r>
            <a:r>
              <a:rPr sz="2200" dirty="0">
                <a:latin typeface="Calibri"/>
                <a:cs typeface="Calibri"/>
              </a:rPr>
              <a:t>verify.</a:t>
            </a:r>
            <a:endParaRPr sz="2200">
              <a:latin typeface="Calibri"/>
              <a:cs typeface="Calibri"/>
            </a:endParaRPr>
          </a:p>
          <a:p>
            <a:pPr marL="12700" marR="523240">
              <a:lnSpc>
                <a:spcPct val="101800"/>
              </a:lnSpc>
              <a:spcBef>
                <a:spcPts val="1200"/>
              </a:spcBef>
            </a:pPr>
            <a:r>
              <a:rPr sz="2200" spc="-5" dirty="0">
                <a:latin typeface="Calibri"/>
                <a:cs typeface="Calibri"/>
              </a:rPr>
              <a:t>Branch lengths </a:t>
            </a:r>
            <a:r>
              <a:rPr sz="2200" spc="5" dirty="0">
                <a:latin typeface="Calibri"/>
                <a:cs typeface="Calibri"/>
              </a:rPr>
              <a:t>of </a:t>
            </a:r>
            <a:r>
              <a:rPr sz="2200" spc="-5" dirty="0">
                <a:latin typeface="Calibri"/>
                <a:cs typeface="Calibri"/>
              </a:rPr>
              <a:t>phylogenies </a:t>
            </a:r>
            <a:r>
              <a:rPr sz="2200" dirty="0">
                <a:latin typeface="Calibri"/>
                <a:cs typeface="Calibri"/>
              </a:rPr>
              <a:t>can </a:t>
            </a:r>
            <a:r>
              <a:rPr sz="2200" spc="-15" dirty="0">
                <a:latin typeface="Calibri"/>
                <a:cs typeface="Calibri"/>
              </a:rPr>
              <a:t>be </a:t>
            </a:r>
            <a:r>
              <a:rPr sz="2200" spc="-5" dirty="0">
                <a:latin typeface="Calibri"/>
                <a:cs typeface="Calibri"/>
              </a:rPr>
              <a:t>transformed </a:t>
            </a:r>
            <a:r>
              <a:rPr sz="2200" spc="5" dirty="0">
                <a:latin typeface="Calibri"/>
                <a:cs typeface="Calibri"/>
              </a:rPr>
              <a:t>to </a:t>
            </a:r>
            <a:r>
              <a:rPr sz="2200" spc="-5" dirty="0">
                <a:latin typeface="Calibri"/>
                <a:cs typeface="Calibri"/>
              </a:rPr>
              <a:t>improve agreement </a:t>
            </a:r>
            <a:r>
              <a:rPr sz="2200" dirty="0">
                <a:latin typeface="Calibri"/>
                <a:cs typeface="Calibri"/>
              </a:rPr>
              <a:t>with  Brownian motion</a:t>
            </a:r>
            <a:r>
              <a:rPr sz="2200" spc="-40" dirty="0">
                <a:latin typeface="Calibri"/>
                <a:cs typeface="Calibri"/>
              </a:rPr>
              <a:t> </a:t>
            </a:r>
            <a:r>
              <a:rPr sz="2200" spc="-5" dirty="0">
                <a:latin typeface="Calibri"/>
                <a:cs typeface="Calibri"/>
              </a:rPr>
              <a:t>assumption.</a:t>
            </a:r>
            <a:endParaRPr sz="2200">
              <a:latin typeface="Calibri"/>
              <a:cs typeface="Calibri"/>
            </a:endParaRPr>
          </a:p>
          <a:p>
            <a:pPr marL="12700" marR="5080">
              <a:lnSpc>
                <a:spcPct val="101400"/>
              </a:lnSpc>
              <a:spcBef>
                <a:spcPts val="1210"/>
              </a:spcBef>
            </a:pPr>
            <a:r>
              <a:rPr sz="2200" spc="-5" dirty="0">
                <a:latin typeface="Calibri"/>
                <a:cs typeface="Calibri"/>
              </a:rPr>
              <a:t>If </a:t>
            </a:r>
            <a:r>
              <a:rPr sz="2200" dirty="0">
                <a:latin typeface="Calibri"/>
                <a:cs typeface="Calibri"/>
              </a:rPr>
              <a:t>the </a:t>
            </a:r>
            <a:r>
              <a:rPr sz="2200" spc="-5" dirty="0">
                <a:latin typeface="Calibri"/>
                <a:cs typeface="Calibri"/>
              </a:rPr>
              <a:t>assumptions </a:t>
            </a:r>
            <a:r>
              <a:rPr sz="2200" spc="-10" dirty="0">
                <a:latin typeface="Calibri"/>
                <a:cs typeface="Calibri"/>
              </a:rPr>
              <a:t>are </a:t>
            </a:r>
            <a:r>
              <a:rPr sz="2200" spc="-5" dirty="0">
                <a:latin typeface="Calibri"/>
                <a:cs typeface="Calibri"/>
              </a:rPr>
              <a:t>not </a:t>
            </a:r>
            <a:r>
              <a:rPr sz="2200" dirty="0">
                <a:latin typeface="Calibri"/>
                <a:cs typeface="Calibri"/>
              </a:rPr>
              <a:t>met, then in </a:t>
            </a:r>
            <a:r>
              <a:rPr sz="2200" spc="-5" dirty="0">
                <a:latin typeface="Calibri"/>
                <a:cs typeface="Calibri"/>
              </a:rPr>
              <a:t>extreme cases using independent contrasts  </a:t>
            </a:r>
            <a:r>
              <a:rPr sz="2200" dirty="0">
                <a:latin typeface="Calibri"/>
                <a:cs typeface="Calibri"/>
              </a:rPr>
              <a:t>might </a:t>
            </a:r>
            <a:r>
              <a:rPr sz="2200" spc="-5" dirty="0">
                <a:latin typeface="Calibri"/>
                <a:cs typeface="Calibri"/>
              </a:rPr>
              <a:t>be </a:t>
            </a:r>
            <a:r>
              <a:rPr sz="2200" dirty="0">
                <a:latin typeface="Calibri"/>
                <a:cs typeface="Calibri"/>
              </a:rPr>
              <a:t>worse than </a:t>
            </a:r>
            <a:r>
              <a:rPr sz="2200" spc="-10" dirty="0">
                <a:latin typeface="Calibri"/>
                <a:cs typeface="Calibri"/>
              </a:rPr>
              <a:t>simply </a:t>
            </a:r>
            <a:r>
              <a:rPr sz="2200" spc="-5" dirty="0">
                <a:latin typeface="Calibri"/>
                <a:cs typeface="Calibri"/>
              </a:rPr>
              <a:t>treating </a:t>
            </a:r>
            <a:r>
              <a:rPr sz="2200" dirty="0">
                <a:latin typeface="Calibri"/>
                <a:cs typeface="Calibri"/>
              </a:rPr>
              <a:t>the </a:t>
            </a:r>
            <a:r>
              <a:rPr sz="2200" spc="-5" dirty="0">
                <a:latin typeface="Calibri"/>
                <a:cs typeface="Calibri"/>
              </a:rPr>
              <a:t>species </a:t>
            </a:r>
            <a:r>
              <a:rPr sz="2200" dirty="0">
                <a:latin typeface="Calibri"/>
                <a:cs typeface="Calibri"/>
              </a:rPr>
              <a:t>data as though </a:t>
            </a:r>
            <a:r>
              <a:rPr sz="2200" spc="-5" dirty="0">
                <a:latin typeface="Calibri"/>
                <a:cs typeface="Calibri"/>
              </a:rPr>
              <a:t>they </a:t>
            </a:r>
            <a:r>
              <a:rPr sz="2200" dirty="0">
                <a:latin typeface="Calibri"/>
                <a:cs typeface="Calibri"/>
              </a:rPr>
              <a:t>were  </a:t>
            </a:r>
            <a:r>
              <a:rPr sz="2200" spc="-5" dirty="0">
                <a:latin typeface="Calibri"/>
                <a:cs typeface="Calibri"/>
              </a:rPr>
              <a:t>independent (Harvey and Rambaut</a:t>
            </a:r>
            <a:r>
              <a:rPr sz="2200" spc="10" dirty="0">
                <a:latin typeface="Calibri"/>
                <a:cs typeface="Calibri"/>
              </a:rPr>
              <a:t> </a:t>
            </a:r>
            <a:r>
              <a:rPr sz="2200" dirty="0">
                <a:latin typeface="Calibri"/>
                <a:cs typeface="Calibri"/>
              </a:rPr>
              <a:t>2000).</a:t>
            </a:r>
            <a:endParaRPr sz="22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75573" y="3733282"/>
            <a:ext cx="4220227" cy="313361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354901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Assumptions of </a:t>
            </a:r>
            <a:r>
              <a:rPr spc="-5" dirty="0">
                <a:solidFill>
                  <a:srgbClr val="000000"/>
                </a:solidFill>
              </a:rPr>
              <a:t>the</a:t>
            </a:r>
            <a:r>
              <a:rPr spc="-105" dirty="0">
                <a:solidFill>
                  <a:srgbClr val="000000"/>
                </a:solidFill>
              </a:rPr>
              <a:t> </a:t>
            </a:r>
            <a:r>
              <a:rPr dirty="0">
                <a:solidFill>
                  <a:srgbClr val="000000"/>
                </a:solidFill>
              </a:rPr>
              <a:t>method</a:t>
            </a:r>
          </a:p>
        </p:txBody>
      </p:sp>
      <p:sp>
        <p:nvSpPr>
          <p:cNvPr id="4" name="object 4"/>
          <p:cNvSpPr txBox="1"/>
          <p:nvPr/>
        </p:nvSpPr>
        <p:spPr>
          <a:xfrm>
            <a:off x="718819" y="1227836"/>
            <a:ext cx="9242425" cy="3888740"/>
          </a:xfrm>
          <a:prstGeom prst="rect">
            <a:avLst/>
          </a:prstGeom>
        </p:spPr>
        <p:txBody>
          <a:bodyPr vert="horz" wrap="square" lIns="0" tIns="7620" rIns="0" bIns="0" rtlCol="0">
            <a:spAutoFit/>
          </a:bodyPr>
          <a:lstStyle/>
          <a:p>
            <a:pPr marL="12700" marR="111760">
              <a:lnSpc>
                <a:spcPct val="101800"/>
              </a:lnSpc>
              <a:spcBef>
                <a:spcPts val="60"/>
              </a:spcBef>
            </a:pPr>
            <a:r>
              <a:rPr sz="2200" dirty="0">
                <a:latin typeface="Calibri"/>
                <a:cs typeface="Calibri"/>
              </a:rPr>
              <a:t>The </a:t>
            </a:r>
            <a:r>
              <a:rPr sz="2200" spc="-5" dirty="0">
                <a:latin typeface="Calibri"/>
                <a:cs typeface="Calibri"/>
              </a:rPr>
              <a:t>GLS linear </a:t>
            </a:r>
            <a:r>
              <a:rPr sz="2200" dirty="0">
                <a:latin typeface="Calibri"/>
                <a:cs typeface="Calibri"/>
              </a:rPr>
              <a:t>model </a:t>
            </a:r>
            <a:r>
              <a:rPr sz="2200" spc="-5" dirty="0">
                <a:latin typeface="Calibri"/>
                <a:cs typeface="Calibri"/>
              </a:rPr>
              <a:t>approach </a:t>
            </a:r>
            <a:r>
              <a:rPr sz="2200" dirty="0">
                <a:latin typeface="Calibri"/>
                <a:cs typeface="Calibri"/>
              </a:rPr>
              <a:t>makes </a:t>
            </a:r>
            <a:r>
              <a:rPr sz="2200" spc="-5" dirty="0">
                <a:latin typeface="Calibri"/>
                <a:cs typeface="Calibri"/>
              </a:rPr>
              <a:t>it easy </a:t>
            </a:r>
            <a:r>
              <a:rPr sz="2200" spc="-10" dirty="0">
                <a:latin typeface="Calibri"/>
                <a:cs typeface="Calibri"/>
              </a:rPr>
              <a:t>to </a:t>
            </a:r>
            <a:r>
              <a:rPr sz="2200" spc="-5" dirty="0">
                <a:latin typeface="Calibri"/>
                <a:cs typeface="Calibri"/>
              </a:rPr>
              <a:t>transform branch lengths </a:t>
            </a:r>
            <a:r>
              <a:rPr sz="2200" spc="5" dirty="0">
                <a:latin typeface="Calibri"/>
                <a:cs typeface="Calibri"/>
              </a:rPr>
              <a:t>of </a:t>
            </a:r>
            <a:r>
              <a:rPr sz="2200" dirty="0">
                <a:latin typeface="Calibri"/>
                <a:cs typeface="Calibri"/>
              </a:rPr>
              <a:t>the  tree to </a:t>
            </a:r>
            <a:r>
              <a:rPr sz="2200" spc="-5" dirty="0">
                <a:latin typeface="Calibri"/>
                <a:cs typeface="Calibri"/>
              </a:rPr>
              <a:t>better </a:t>
            </a:r>
            <a:r>
              <a:rPr sz="2200" dirty="0">
                <a:latin typeface="Calibri"/>
                <a:cs typeface="Calibri"/>
              </a:rPr>
              <a:t>meet the </a:t>
            </a:r>
            <a:r>
              <a:rPr sz="2200" spc="-5" dirty="0">
                <a:latin typeface="Calibri"/>
                <a:cs typeface="Calibri"/>
              </a:rPr>
              <a:t>assumption </a:t>
            </a:r>
            <a:r>
              <a:rPr sz="2200" spc="5" dirty="0">
                <a:latin typeface="Calibri"/>
                <a:cs typeface="Calibri"/>
              </a:rPr>
              <a:t>of </a:t>
            </a:r>
            <a:r>
              <a:rPr sz="2200" spc="-5" dirty="0">
                <a:latin typeface="Calibri"/>
                <a:cs typeface="Calibri"/>
              </a:rPr>
              <a:t>Brownian</a:t>
            </a:r>
            <a:r>
              <a:rPr sz="2200" spc="-114" dirty="0">
                <a:latin typeface="Calibri"/>
                <a:cs typeface="Calibri"/>
              </a:rPr>
              <a:t> </a:t>
            </a:r>
            <a:r>
              <a:rPr sz="2200" spc="-5" dirty="0">
                <a:latin typeface="Calibri"/>
                <a:cs typeface="Calibri"/>
              </a:rPr>
              <a:t>motion.</a:t>
            </a:r>
            <a:endParaRPr sz="2200">
              <a:latin typeface="Calibri"/>
              <a:cs typeface="Calibri"/>
            </a:endParaRPr>
          </a:p>
          <a:p>
            <a:pPr marL="12700">
              <a:lnSpc>
                <a:spcPct val="100000"/>
              </a:lnSpc>
              <a:spcBef>
                <a:spcPts val="1245"/>
              </a:spcBef>
            </a:pPr>
            <a:r>
              <a:rPr sz="2200" dirty="0">
                <a:latin typeface="Calibri"/>
                <a:cs typeface="Calibri"/>
              </a:rPr>
              <a:t>Under </a:t>
            </a:r>
            <a:r>
              <a:rPr sz="2200" spc="-5" dirty="0">
                <a:latin typeface="Calibri"/>
                <a:cs typeface="Calibri"/>
              </a:rPr>
              <a:t>Brownian </a:t>
            </a:r>
            <a:r>
              <a:rPr sz="2200" dirty="0">
                <a:latin typeface="Calibri"/>
                <a:cs typeface="Calibri"/>
              </a:rPr>
              <a:t>motion, </a:t>
            </a:r>
            <a:r>
              <a:rPr sz="2200" spc="-5" dirty="0">
                <a:latin typeface="Calibri"/>
                <a:cs typeface="Calibri"/>
              </a:rPr>
              <a:t>Pagel’s phylogenetic signal </a:t>
            </a:r>
            <a:r>
              <a:rPr sz="2200" dirty="0">
                <a:latin typeface="Calibri"/>
                <a:cs typeface="Calibri"/>
              </a:rPr>
              <a:t>λ =</a:t>
            </a:r>
            <a:r>
              <a:rPr sz="2200" spc="-45" dirty="0">
                <a:latin typeface="Calibri"/>
                <a:cs typeface="Calibri"/>
              </a:rPr>
              <a:t> </a:t>
            </a:r>
            <a:r>
              <a:rPr sz="2200" spc="5" dirty="0">
                <a:latin typeface="Calibri"/>
                <a:cs typeface="Calibri"/>
              </a:rPr>
              <a:t>1.</a:t>
            </a:r>
            <a:endParaRPr sz="2200">
              <a:latin typeface="Calibri"/>
              <a:cs typeface="Calibri"/>
            </a:endParaRPr>
          </a:p>
          <a:p>
            <a:pPr marL="12700" marR="5080">
              <a:lnSpc>
                <a:spcPct val="101800"/>
              </a:lnSpc>
              <a:spcBef>
                <a:spcPts val="1180"/>
              </a:spcBef>
            </a:pPr>
            <a:r>
              <a:rPr sz="2200" spc="-5" dirty="0">
                <a:latin typeface="Calibri"/>
                <a:cs typeface="Calibri"/>
              </a:rPr>
              <a:t>If phylogenetic signal </a:t>
            </a:r>
            <a:r>
              <a:rPr sz="2200" dirty="0">
                <a:latin typeface="Calibri"/>
                <a:cs typeface="Calibri"/>
              </a:rPr>
              <a:t>λ is </a:t>
            </a:r>
            <a:r>
              <a:rPr sz="2200" spc="-5" dirty="0">
                <a:latin typeface="Calibri"/>
                <a:cs typeface="Calibri"/>
              </a:rPr>
              <a:t>less </a:t>
            </a:r>
            <a:r>
              <a:rPr sz="2200" dirty="0">
                <a:latin typeface="Calibri"/>
                <a:cs typeface="Calibri"/>
              </a:rPr>
              <a:t>than one, each </a:t>
            </a:r>
            <a:r>
              <a:rPr sz="2200" spc="5" dirty="0">
                <a:latin typeface="Calibri"/>
                <a:cs typeface="Calibri"/>
              </a:rPr>
              <a:t>of </a:t>
            </a:r>
            <a:r>
              <a:rPr sz="2200" spc="-10" dirty="0">
                <a:latin typeface="Calibri"/>
                <a:cs typeface="Calibri"/>
              </a:rPr>
              <a:t>the </a:t>
            </a:r>
            <a:r>
              <a:rPr sz="2200" spc="-5" dirty="0">
                <a:latin typeface="Calibri"/>
                <a:cs typeface="Calibri"/>
              </a:rPr>
              <a:t>non-diagonal elements </a:t>
            </a:r>
            <a:r>
              <a:rPr sz="2200" spc="5" dirty="0">
                <a:latin typeface="Calibri"/>
                <a:cs typeface="Calibri"/>
              </a:rPr>
              <a:t>of </a:t>
            </a:r>
            <a:r>
              <a:rPr sz="2200" spc="-5" dirty="0">
                <a:latin typeface="Calibri"/>
                <a:cs typeface="Calibri"/>
              </a:rPr>
              <a:t>the  phylogenetic matrix </a:t>
            </a:r>
            <a:r>
              <a:rPr sz="2200" dirty="0">
                <a:latin typeface="Calibri"/>
                <a:cs typeface="Calibri"/>
              </a:rPr>
              <a:t>can </a:t>
            </a:r>
            <a:r>
              <a:rPr sz="2200" spc="-15" dirty="0">
                <a:latin typeface="Calibri"/>
                <a:cs typeface="Calibri"/>
              </a:rPr>
              <a:t>be </a:t>
            </a:r>
            <a:r>
              <a:rPr sz="2200" dirty="0">
                <a:latin typeface="Calibri"/>
                <a:cs typeface="Calibri"/>
              </a:rPr>
              <a:t>multiplied </a:t>
            </a:r>
            <a:r>
              <a:rPr sz="2200" spc="-15" dirty="0">
                <a:latin typeface="Calibri"/>
                <a:cs typeface="Calibri"/>
              </a:rPr>
              <a:t>by </a:t>
            </a:r>
            <a:r>
              <a:rPr sz="2200" spc="-10" dirty="0">
                <a:latin typeface="Calibri"/>
                <a:cs typeface="Calibri"/>
              </a:rPr>
              <a:t>the </a:t>
            </a:r>
            <a:r>
              <a:rPr sz="2200" spc="-5" dirty="0">
                <a:latin typeface="Calibri"/>
                <a:cs typeface="Calibri"/>
              </a:rPr>
              <a:t>estimated </a:t>
            </a:r>
            <a:r>
              <a:rPr sz="2200" spc="5" dirty="0">
                <a:latin typeface="Calibri"/>
                <a:cs typeface="Calibri"/>
              </a:rPr>
              <a:t>λ. </a:t>
            </a:r>
            <a:r>
              <a:rPr sz="2200" spc="-5" dirty="0">
                <a:latin typeface="Calibri"/>
                <a:cs typeface="Calibri"/>
              </a:rPr>
              <a:t>This allows us </a:t>
            </a:r>
            <a:r>
              <a:rPr sz="2200" dirty="0">
                <a:latin typeface="Calibri"/>
                <a:cs typeface="Calibri"/>
              </a:rPr>
              <a:t>to </a:t>
            </a:r>
            <a:r>
              <a:rPr sz="2200" spc="-5" dirty="0">
                <a:latin typeface="Calibri"/>
                <a:cs typeface="Calibri"/>
              </a:rPr>
              <a:t>fit </a:t>
            </a:r>
            <a:r>
              <a:rPr sz="2200" dirty="0">
                <a:latin typeface="Calibri"/>
                <a:cs typeface="Calibri"/>
              </a:rPr>
              <a:t>a  model in which </a:t>
            </a:r>
            <a:r>
              <a:rPr sz="2200" spc="-5" dirty="0">
                <a:latin typeface="Calibri"/>
                <a:cs typeface="Calibri"/>
              </a:rPr>
              <a:t>phylogenetic signal </a:t>
            </a:r>
            <a:r>
              <a:rPr sz="2200" dirty="0">
                <a:latin typeface="Calibri"/>
                <a:cs typeface="Calibri"/>
              </a:rPr>
              <a:t>in the data is </a:t>
            </a:r>
            <a:r>
              <a:rPr sz="2200" spc="-5" dirty="0">
                <a:latin typeface="Calibri"/>
                <a:cs typeface="Calibri"/>
              </a:rPr>
              <a:t>weaker </a:t>
            </a:r>
            <a:r>
              <a:rPr sz="2200" dirty="0">
                <a:latin typeface="Calibri"/>
                <a:cs typeface="Calibri"/>
              </a:rPr>
              <a:t>than </a:t>
            </a:r>
            <a:r>
              <a:rPr sz="2200" spc="-5" dirty="0">
                <a:latin typeface="Calibri"/>
                <a:cs typeface="Calibri"/>
              </a:rPr>
              <a:t>expected under  </a:t>
            </a:r>
            <a:r>
              <a:rPr sz="2200" dirty="0">
                <a:latin typeface="Calibri"/>
                <a:cs typeface="Calibri"/>
              </a:rPr>
              <a:t>simple </a:t>
            </a:r>
            <a:r>
              <a:rPr sz="2200" spc="-5" dirty="0">
                <a:latin typeface="Calibri"/>
                <a:cs typeface="Calibri"/>
              </a:rPr>
              <a:t>Brownian</a:t>
            </a:r>
            <a:r>
              <a:rPr sz="2200" spc="-50" dirty="0">
                <a:latin typeface="Calibri"/>
                <a:cs typeface="Calibri"/>
              </a:rPr>
              <a:t> </a:t>
            </a:r>
            <a:r>
              <a:rPr sz="2200" dirty="0">
                <a:latin typeface="Calibri"/>
                <a:cs typeface="Calibri"/>
              </a:rPr>
              <a:t>motion.</a:t>
            </a:r>
            <a:endParaRPr sz="2200">
              <a:latin typeface="Calibri"/>
              <a:cs typeface="Calibri"/>
            </a:endParaRPr>
          </a:p>
          <a:p>
            <a:pPr marL="12700" marR="4443095">
              <a:lnSpc>
                <a:spcPct val="101800"/>
              </a:lnSpc>
              <a:spcBef>
                <a:spcPts val="1200"/>
              </a:spcBef>
            </a:pPr>
            <a:r>
              <a:rPr sz="2200" dirty="0">
                <a:latin typeface="Calibri"/>
                <a:cs typeface="Calibri"/>
              </a:rPr>
              <a:t>The </a:t>
            </a:r>
            <a:r>
              <a:rPr sz="2200" spc="-5" dirty="0">
                <a:latin typeface="Courier New"/>
                <a:cs typeface="Courier New"/>
              </a:rPr>
              <a:t>ape</a:t>
            </a:r>
            <a:r>
              <a:rPr sz="2200" spc="-885" dirty="0">
                <a:latin typeface="Courier New"/>
                <a:cs typeface="Courier New"/>
              </a:rPr>
              <a:t> </a:t>
            </a:r>
            <a:r>
              <a:rPr sz="2200" spc="-5" dirty="0">
                <a:latin typeface="Calibri"/>
                <a:cs typeface="Calibri"/>
              </a:rPr>
              <a:t>package </a:t>
            </a:r>
            <a:r>
              <a:rPr sz="2200" dirty="0">
                <a:latin typeface="Calibri"/>
                <a:cs typeface="Calibri"/>
              </a:rPr>
              <a:t>in R can </a:t>
            </a:r>
            <a:r>
              <a:rPr sz="2200" spc="-10" dirty="0">
                <a:latin typeface="Calibri"/>
                <a:cs typeface="Calibri"/>
              </a:rPr>
              <a:t>finds </a:t>
            </a:r>
            <a:r>
              <a:rPr sz="2200" dirty="0">
                <a:latin typeface="Calibri"/>
                <a:cs typeface="Calibri"/>
              </a:rPr>
              <a:t>the “best”  estimate </a:t>
            </a:r>
            <a:r>
              <a:rPr sz="2200" spc="5" dirty="0">
                <a:latin typeface="Calibri"/>
                <a:cs typeface="Calibri"/>
              </a:rPr>
              <a:t>of </a:t>
            </a:r>
            <a:r>
              <a:rPr sz="2200" dirty="0">
                <a:latin typeface="Calibri"/>
                <a:cs typeface="Calibri"/>
              </a:rPr>
              <a:t>λ for a </a:t>
            </a:r>
            <a:r>
              <a:rPr sz="2200" spc="-5" dirty="0">
                <a:latin typeface="Calibri"/>
                <a:cs typeface="Calibri"/>
              </a:rPr>
              <a:t>given </a:t>
            </a:r>
            <a:r>
              <a:rPr sz="2200" spc="-10" dirty="0">
                <a:latin typeface="Calibri"/>
                <a:cs typeface="Calibri"/>
              </a:rPr>
              <a:t>data </a:t>
            </a:r>
            <a:r>
              <a:rPr sz="2200" spc="-5" dirty="0">
                <a:latin typeface="Calibri"/>
                <a:cs typeface="Calibri"/>
              </a:rPr>
              <a:t>set using  maximum</a:t>
            </a:r>
            <a:r>
              <a:rPr sz="2200" spc="10" dirty="0">
                <a:latin typeface="Calibri"/>
                <a:cs typeface="Calibri"/>
              </a:rPr>
              <a:t> </a:t>
            </a:r>
            <a:r>
              <a:rPr sz="2200" spc="-5" dirty="0">
                <a:latin typeface="Calibri"/>
                <a:cs typeface="Calibri"/>
              </a:rPr>
              <a:t>likelihood.</a:t>
            </a:r>
            <a:endParaRPr sz="2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58125" y="616586"/>
            <a:ext cx="2538095" cy="29717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58125" y="3590925"/>
            <a:ext cx="2524759" cy="347598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18819" y="703579"/>
            <a:ext cx="269049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Discrete </a:t>
            </a:r>
            <a:r>
              <a:rPr spc="-5" dirty="0">
                <a:solidFill>
                  <a:srgbClr val="000000"/>
                </a:solidFill>
              </a:rPr>
              <a:t>species</a:t>
            </a:r>
            <a:r>
              <a:rPr spc="-70" dirty="0">
                <a:solidFill>
                  <a:srgbClr val="000000"/>
                </a:solidFill>
              </a:rPr>
              <a:t> </a:t>
            </a:r>
            <a:r>
              <a:rPr dirty="0">
                <a:solidFill>
                  <a:srgbClr val="000000"/>
                </a:solidFill>
              </a:rPr>
              <a:t>data</a:t>
            </a:r>
          </a:p>
        </p:txBody>
      </p:sp>
      <p:sp>
        <p:nvSpPr>
          <p:cNvPr id="5" name="object 5"/>
          <p:cNvSpPr txBox="1"/>
          <p:nvPr/>
        </p:nvSpPr>
        <p:spPr>
          <a:xfrm>
            <a:off x="718819" y="1416812"/>
            <a:ext cx="7000875" cy="1383030"/>
          </a:xfrm>
          <a:prstGeom prst="rect">
            <a:avLst/>
          </a:prstGeom>
        </p:spPr>
        <p:txBody>
          <a:bodyPr vert="horz" wrap="square" lIns="0" tIns="8255" rIns="0" bIns="0" rtlCol="0">
            <a:spAutoFit/>
          </a:bodyPr>
          <a:lstStyle/>
          <a:p>
            <a:pPr marL="12700" marR="5080">
              <a:lnSpc>
                <a:spcPct val="101499"/>
              </a:lnSpc>
              <a:spcBef>
                <a:spcPts val="65"/>
              </a:spcBef>
            </a:pPr>
            <a:r>
              <a:rPr sz="2200" spc="-5" dirty="0">
                <a:latin typeface="Calibri"/>
                <a:cs typeface="Calibri"/>
              </a:rPr>
              <a:t>Patterson and Givnish </a:t>
            </a:r>
            <a:r>
              <a:rPr sz="2200" spc="-10" dirty="0">
                <a:latin typeface="Calibri"/>
                <a:cs typeface="Calibri"/>
              </a:rPr>
              <a:t>(2002) </a:t>
            </a:r>
            <a:r>
              <a:rPr sz="2200" spc="-5" dirty="0">
                <a:latin typeface="Calibri"/>
                <a:cs typeface="Calibri"/>
              </a:rPr>
              <a:t>found that </a:t>
            </a:r>
            <a:r>
              <a:rPr sz="2200" spc="-10" dirty="0">
                <a:latin typeface="Calibri"/>
                <a:cs typeface="Calibri"/>
              </a:rPr>
              <a:t>lily </a:t>
            </a:r>
            <a:r>
              <a:rPr sz="2200" spc="-5" dirty="0">
                <a:latin typeface="Calibri"/>
                <a:cs typeface="Calibri"/>
              </a:rPr>
              <a:t>species flowering  </a:t>
            </a:r>
            <a:r>
              <a:rPr sz="2200" dirty="0">
                <a:latin typeface="Calibri"/>
                <a:cs typeface="Calibri"/>
              </a:rPr>
              <a:t>in the </a:t>
            </a:r>
            <a:r>
              <a:rPr sz="2200" spc="-5" dirty="0">
                <a:latin typeface="Calibri"/>
                <a:cs typeface="Calibri"/>
              </a:rPr>
              <a:t>low light environment </a:t>
            </a:r>
            <a:r>
              <a:rPr sz="2200" spc="5" dirty="0">
                <a:latin typeface="Calibri"/>
                <a:cs typeface="Calibri"/>
              </a:rPr>
              <a:t>of </a:t>
            </a:r>
            <a:r>
              <a:rPr sz="2200" dirty="0">
                <a:latin typeface="Calibri"/>
                <a:cs typeface="Calibri"/>
              </a:rPr>
              <a:t>the </a:t>
            </a:r>
            <a:r>
              <a:rPr sz="2200" spc="-5" dirty="0">
                <a:latin typeface="Calibri"/>
                <a:cs typeface="Calibri"/>
              </a:rPr>
              <a:t>forest understory, </a:t>
            </a:r>
            <a:r>
              <a:rPr sz="2200" dirty="0">
                <a:latin typeface="Calibri"/>
                <a:cs typeface="Calibri"/>
              </a:rPr>
              <a:t>such as  the </a:t>
            </a:r>
            <a:r>
              <a:rPr sz="2200" spc="-5" dirty="0">
                <a:latin typeface="Calibri"/>
                <a:cs typeface="Calibri"/>
              </a:rPr>
              <a:t>blue bead lily (</a:t>
            </a:r>
            <a:r>
              <a:rPr sz="2200" i="1" spc="-5" dirty="0">
                <a:latin typeface="Calibri"/>
                <a:cs typeface="Calibri"/>
              </a:rPr>
              <a:t>Clintonia </a:t>
            </a:r>
            <a:r>
              <a:rPr sz="2200" i="1" dirty="0">
                <a:latin typeface="Calibri"/>
                <a:cs typeface="Calibri"/>
              </a:rPr>
              <a:t>borealis</a:t>
            </a:r>
            <a:r>
              <a:rPr sz="2200" dirty="0">
                <a:latin typeface="Calibri"/>
                <a:cs typeface="Calibri"/>
              </a:rPr>
              <a:t>), tend </a:t>
            </a:r>
            <a:r>
              <a:rPr sz="2200" spc="5" dirty="0">
                <a:latin typeface="Calibri"/>
                <a:cs typeface="Calibri"/>
              </a:rPr>
              <a:t>to </a:t>
            </a:r>
            <a:r>
              <a:rPr sz="2200" spc="-5" dirty="0">
                <a:latin typeface="Calibri"/>
                <a:cs typeface="Calibri"/>
              </a:rPr>
              <a:t>have </a:t>
            </a:r>
            <a:r>
              <a:rPr sz="2200" spc="-10" dirty="0">
                <a:latin typeface="Calibri"/>
                <a:cs typeface="Calibri"/>
              </a:rPr>
              <a:t>small </a:t>
            </a:r>
            <a:r>
              <a:rPr sz="2200" spc="-5" dirty="0">
                <a:latin typeface="Calibri"/>
                <a:cs typeface="Calibri"/>
              </a:rPr>
              <a:t>and  </a:t>
            </a:r>
            <a:r>
              <a:rPr sz="2200" dirty="0">
                <a:latin typeface="Calibri"/>
                <a:cs typeface="Calibri"/>
              </a:rPr>
              <a:t>inconspicuous flowers </a:t>
            </a:r>
            <a:r>
              <a:rPr sz="2200" spc="-5" dirty="0">
                <a:latin typeface="Calibri"/>
                <a:cs typeface="Calibri"/>
              </a:rPr>
              <a:t>whitish </a:t>
            </a:r>
            <a:r>
              <a:rPr sz="2200" spc="5" dirty="0">
                <a:latin typeface="Calibri"/>
                <a:cs typeface="Calibri"/>
              </a:rPr>
              <a:t>or </a:t>
            </a:r>
            <a:r>
              <a:rPr sz="2200" spc="-5" dirty="0">
                <a:latin typeface="Calibri"/>
                <a:cs typeface="Calibri"/>
              </a:rPr>
              <a:t>greenish </a:t>
            </a:r>
            <a:r>
              <a:rPr sz="2200" dirty="0">
                <a:latin typeface="Calibri"/>
                <a:cs typeface="Calibri"/>
              </a:rPr>
              <a:t>in</a:t>
            </a:r>
            <a:r>
              <a:rPr sz="2200" spc="-60" dirty="0">
                <a:latin typeface="Calibri"/>
                <a:cs typeface="Calibri"/>
              </a:rPr>
              <a:t> </a:t>
            </a:r>
            <a:r>
              <a:rPr sz="2200" spc="-5" dirty="0">
                <a:latin typeface="Calibri"/>
                <a:cs typeface="Calibri"/>
              </a:rPr>
              <a:t>color.</a:t>
            </a:r>
            <a:endParaRPr sz="2200">
              <a:latin typeface="Calibri"/>
              <a:cs typeface="Calibri"/>
            </a:endParaRPr>
          </a:p>
        </p:txBody>
      </p:sp>
      <p:sp>
        <p:nvSpPr>
          <p:cNvPr id="6" name="object 6"/>
          <p:cNvSpPr txBox="1"/>
          <p:nvPr/>
        </p:nvSpPr>
        <p:spPr>
          <a:xfrm>
            <a:off x="718819" y="3803396"/>
            <a:ext cx="7030084" cy="1386205"/>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Lilies </a:t>
            </a:r>
            <a:r>
              <a:rPr sz="2200" spc="-10" dirty="0">
                <a:latin typeface="Calibri"/>
                <a:cs typeface="Calibri"/>
              </a:rPr>
              <a:t>that </a:t>
            </a:r>
            <a:r>
              <a:rPr sz="2200" spc="-5" dirty="0">
                <a:latin typeface="Calibri"/>
                <a:cs typeface="Calibri"/>
              </a:rPr>
              <a:t>live </a:t>
            </a:r>
            <a:r>
              <a:rPr sz="2200" dirty="0">
                <a:latin typeface="Calibri"/>
                <a:cs typeface="Calibri"/>
              </a:rPr>
              <a:t>in </a:t>
            </a:r>
            <a:r>
              <a:rPr sz="2200" spc="-5" dirty="0">
                <a:latin typeface="Calibri"/>
                <a:cs typeface="Calibri"/>
              </a:rPr>
              <a:t>sunny, </a:t>
            </a:r>
            <a:r>
              <a:rPr sz="2200" spc="5" dirty="0">
                <a:latin typeface="Calibri"/>
                <a:cs typeface="Calibri"/>
              </a:rPr>
              <a:t>open </a:t>
            </a:r>
            <a:r>
              <a:rPr sz="2200" spc="-5" dirty="0">
                <a:latin typeface="Calibri"/>
                <a:cs typeface="Calibri"/>
              </a:rPr>
              <a:t>habitats, </a:t>
            </a:r>
            <a:r>
              <a:rPr sz="2200" spc="5" dirty="0">
                <a:latin typeface="Calibri"/>
                <a:cs typeface="Calibri"/>
              </a:rPr>
              <a:t>or </a:t>
            </a:r>
            <a:r>
              <a:rPr sz="2200" spc="-5" dirty="0">
                <a:latin typeface="Calibri"/>
                <a:cs typeface="Calibri"/>
              </a:rPr>
              <a:t>that live </a:t>
            </a:r>
            <a:r>
              <a:rPr sz="2200" dirty="0">
                <a:latin typeface="Calibri"/>
                <a:cs typeface="Calibri"/>
              </a:rPr>
              <a:t>in  </a:t>
            </a:r>
            <a:r>
              <a:rPr sz="2200" spc="-5" dirty="0">
                <a:latin typeface="Calibri"/>
                <a:cs typeface="Calibri"/>
              </a:rPr>
              <a:t>deciduous </a:t>
            </a:r>
            <a:r>
              <a:rPr sz="2200" dirty="0">
                <a:latin typeface="Calibri"/>
                <a:cs typeface="Calibri"/>
              </a:rPr>
              <a:t>woods </a:t>
            </a:r>
            <a:r>
              <a:rPr sz="2200" spc="-5" dirty="0">
                <a:latin typeface="Calibri"/>
                <a:cs typeface="Calibri"/>
              </a:rPr>
              <a:t>but </a:t>
            </a:r>
            <a:r>
              <a:rPr sz="2200" spc="-10" dirty="0">
                <a:latin typeface="Calibri"/>
                <a:cs typeface="Calibri"/>
              </a:rPr>
              <a:t>flower </a:t>
            </a:r>
            <a:r>
              <a:rPr sz="2200" spc="-5" dirty="0">
                <a:latin typeface="Calibri"/>
                <a:cs typeface="Calibri"/>
              </a:rPr>
              <a:t>before </a:t>
            </a:r>
            <a:r>
              <a:rPr sz="2200" dirty="0">
                <a:latin typeface="Calibri"/>
                <a:cs typeface="Calibri"/>
              </a:rPr>
              <a:t>the tree leaves </a:t>
            </a:r>
            <a:r>
              <a:rPr sz="2200" spc="-5" dirty="0">
                <a:latin typeface="Calibri"/>
                <a:cs typeface="Calibri"/>
              </a:rPr>
              <a:t>come </a:t>
            </a:r>
            <a:r>
              <a:rPr sz="2200" dirty="0">
                <a:latin typeface="Calibri"/>
                <a:cs typeface="Calibri"/>
              </a:rPr>
              <a:t>out,  such as the </a:t>
            </a:r>
            <a:r>
              <a:rPr sz="2200" spc="-5" dirty="0">
                <a:latin typeface="Calibri"/>
                <a:cs typeface="Calibri"/>
              </a:rPr>
              <a:t>Turk's-cap lily (</a:t>
            </a:r>
            <a:r>
              <a:rPr sz="2200" i="1" spc="-5" dirty="0">
                <a:latin typeface="Calibri"/>
                <a:cs typeface="Calibri"/>
              </a:rPr>
              <a:t>Lilium superbum</a:t>
            </a:r>
            <a:r>
              <a:rPr sz="2200" spc="-5" dirty="0">
                <a:latin typeface="Calibri"/>
                <a:cs typeface="Calibri"/>
              </a:rPr>
              <a:t>), </a:t>
            </a:r>
            <a:r>
              <a:rPr sz="2200" dirty="0">
                <a:latin typeface="Calibri"/>
                <a:cs typeface="Calibri"/>
              </a:rPr>
              <a:t>tend to have  </a:t>
            </a:r>
            <a:r>
              <a:rPr sz="2200" spc="-5" dirty="0">
                <a:latin typeface="Calibri"/>
                <a:cs typeface="Calibri"/>
              </a:rPr>
              <a:t>large, </a:t>
            </a:r>
            <a:r>
              <a:rPr sz="2200" dirty="0">
                <a:latin typeface="Calibri"/>
                <a:cs typeface="Calibri"/>
              </a:rPr>
              <a:t>showy</a:t>
            </a:r>
            <a:r>
              <a:rPr sz="2200" spc="-5" dirty="0">
                <a:latin typeface="Calibri"/>
                <a:cs typeface="Calibri"/>
              </a:rPr>
              <a:t> </a:t>
            </a:r>
            <a:r>
              <a:rPr sz="2200" dirty="0">
                <a:latin typeface="Calibri"/>
                <a:cs typeface="Calibri"/>
              </a:rPr>
              <a:t>flowers.</a:t>
            </a:r>
            <a:endParaRPr sz="2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693536" y="4298950"/>
            <a:ext cx="1888489" cy="220662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309111" y="4298950"/>
            <a:ext cx="1604644" cy="220662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18819" y="703579"/>
            <a:ext cx="269049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Discrete </a:t>
            </a:r>
            <a:r>
              <a:rPr spc="-5" dirty="0">
                <a:solidFill>
                  <a:srgbClr val="000000"/>
                </a:solidFill>
              </a:rPr>
              <a:t>species</a:t>
            </a:r>
            <a:r>
              <a:rPr spc="-70" dirty="0">
                <a:solidFill>
                  <a:srgbClr val="000000"/>
                </a:solidFill>
              </a:rPr>
              <a:t> </a:t>
            </a:r>
            <a:r>
              <a:rPr dirty="0">
                <a:solidFill>
                  <a:srgbClr val="000000"/>
                </a:solidFill>
              </a:rPr>
              <a:t>data</a:t>
            </a:r>
          </a:p>
        </p:txBody>
      </p:sp>
      <p:sp>
        <p:nvSpPr>
          <p:cNvPr id="5" name="object 5"/>
          <p:cNvSpPr txBox="1"/>
          <p:nvPr/>
        </p:nvSpPr>
        <p:spPr>
          <a:xfrm>
            <a:off x="718819" y="1416812"/>
            <a:ext cx="9242425" cy="1383030"/>
          </a:xfrm>
          <a:prstGeom prst="rect">
            <a:avLst/>
          </a:prstGeom>
        </p:spPr>
        <p:txBody>
          <a:bodyPr vert="horz" wrap="square" lIns="0" tIns="8255" rIns="0" bIns="0" rtlCol="0">
            <a:spAutoFit/>
          </a:bodyPr>
          <a:lstStyle/>
          <a:p>
            <a:pPr marL="12700" marR="5080">
              <a:lnSpc>
                <a:spcPct val="101499"/>
              </a:lnSpc>
              <a:spcBef>
                <a:spcPts val="65"/>
              </a:spcBef>
            </a:pPr>
            <a:r>
              <a:rPr sz="2200" dirty="0">
                <a:latin typeface="Calibri"/>
                <a:cs typeface="Calibri"/>
              </a:rPr>
              <a:t>Data </a:t>
            </a:r>
            <a:r>
              <a:rPr sz="2200" spc="-10" dirty="0">
                <a:latin typeface="Calibri"/>
                <a:cs typeface="Calibri"/>
              </a:rPr>
              <a:t>from </a:t>
            </a:r>
            <a:r>
              <a:rPr sz="2200" spc="5" dirty="0">
                <a:latin typeface="Calibri"/>
                <a:cs typeface="Calibri"/>
              </a:rPr>
              <a:t>17 </a:t>
            </a:r>
            <a:r>
              <a:rPr sz="2200" spc="-5" dirty="0">
                <a:latin typeface="Calibri"/>
                <a:cs typeface="Calibri"/>
              </a:rPr>
              <a:t>lily species indicated </a:t>
            </a:r>
            <a:r>
              <a:rPr sz="2200" dirty="0">
                <a:latin typeface="Calibri"/>
                <a:cs typeface="Calibri"/>
              </a:rPr>
              <a:t>an </a:t>
            </a:r>
            <a:r>
              <a:rPr sz="2200" spc="-5" dirty="0">
                <a:latin typeface="Calibri"/>
                <a:cs typeface="Calibri"/>
              </a:rPr>
              <a:t>almost </a:t>
            </a:r>
            <a:r>
              <a:rPr sz="2200" spc="-10" dirty="0">
                <a:latin typeface="Calibri"/>
                <a:cs typeface="Calibri"/>
              </a:rPr>
              <a:t>perfect </a:t>
            </a:r>
            <a:r>
              <a:rPr sz="2200" spc="-5" dirty="0">
                <a:latin typeface="Calibri"/>
                <a:cs typeface="Calibri"/>
              </a:rPr>
              <a:t>association between </a:t>
            </a:r>
            <a:r>
              <a:rPr sz="2200" spc="-10" dirty="0">
                <a:latin typeface="Calibri"/>
                <a:cs typeface="Calibri"/>
              </a:rPr>
              <a:t>habitat  </a:t>
            </a:r>
            <a:r>
              <a:rPr sz="2200" spc="-5" dirty="0">
                <a:latin typeface="Calibri"/>
                <a:cs typeface="Calibri"/>
              </a:rPr>
              <a:t>and </a:t>
            </a:r>
            <a:r>
              <a:rPr sz="2200" dirty="0">
                <a:latin typeface="Calibri"/>
                <a:cs typeface="Calibri"/>
              </a:rPr>
              <a:t>flower </a:t>
            </a:r>
            <a:r>
              <a:rPr sz="2200" spc="-5" dirty="0">
                <a:latin typeface="Calibri"/>
                <a:cs typeface="Calibri"/>
              </a:rPr>
              <a:t>type. All </a:t>
            </a:r>
            <a:r>
              <a:rPr sz="2200" spc="5" dirty="0">
                <a:latin typeface="Calibri"/>
                <a:cs typeface="Calibri"/>
              </a:rPr>
              <a:t>ten </a:t>
            </a:r>
            <a:r>
              <a:rPr sz="2200" spc="-10" dirty="0">
                <a:latin typeface="Calibri"/>
                <a:cs typeface="Calibri"/>
              </a:rPr>
              <a:t>species </a:t>
            </a:r>
            <a:r>
              <a:rPr sz="2200" spc="-5" dirty="0">
                <a:latin typeface="Calibri"/>
                <a:cs typeface="Calibri"/>
              </a:rPr>
              <a:t>flowering </a:t>
            </a:r>
            <a:r>
              <a:rPr sz="2200" dirty="0">
                <a:latin typeface="Calibri"/>
                <a:cs typeface="Calibri"/>
              </a:rPr>
              <a:t>in </a:t>
            </a:r>
            <a:r>
              <a:rPr sz="2200" spc="-5" dirty="0">
                <a:latin typeface="Calibri"/>
                <a:cs typeface="Calibri"/>
              </a:rPr>
              <a:t>open habitats had </a:t>
            </a:r>
            <a:r>
              <a:rPr sz="2200" spc="-10" dirty="0">
                <a:latin typeface="Calibri"/>
                <a:cs typeface="Calibri"/>
              </a:rPr>
              <a:t>large </a:t>
            </a:r>
            <a:r>
              <a:rPr sz="2200" spc="-5" dirty="0">
                <a:latin typeface="Calibri"/>
                <a:cs typeface="Calibri"/>
              </a:rPr>
              <a:t>and showy  </a:t>
            </a:r>
            <a:r>
              <a:rPr sz="2200" dirty="0">
                <a:latin typeface="Calibri"/>
                <a:cs typeface="Calibri"/>
              </a:rPr>
              <a:t>flowers. </a:t>
            </a:r>
            <a:r>
              <a:rPr sz="2200" spc="-5" dirty="0">
                <a:latin typeface="Calibri"/>
                <a:cs typeface="Calibri"/>
              </a:rPr>
              <a:t>Six </a:t>
            </a:r>
            <a:r>
              <a:rPr sz="2200" spc="5" dirty="0">
                <a:latin typeface="Calibri"/>
                <a:cs typeface="Calibri"/>
              </a:rPr>
              <a:t>of </a:t>
            </a:r>
            <a:r>
              <a:rPr sz="2200" dirty="0">
                <a:latin typeface="Calibri"/>
                <a:cs typeface="Calibri"/>
              </a:rPr>
              <a:t>the </a:t>
            </a:r>
            <a:r>
              <a:rPr sz="2200" spc="-5" dirty="0">
                <a:latin typeface="Calibri"/>
                <a:cs typeface="Calibri"/>
              </a:rPr>
              <a:t>seven species flowering </a:t>
            </a:r>
            <a:r>
              <a:rPr sz="2200" dirty="0">
                <a:latin typeface="Calibri"/>
                <a:cs typeface="Calibri"/>
              </a:rPr>
              <a:t>in shaded </a:t>
            </a:r>
            <a:r>
              <a:rPr sz="2200" spc="-5" dirty="0">
                <a:latin typeface="Calibri"/>
                <a:cs typeface="Calibri"/>
              </a:rPr>
              <a:t>habitats had relatively </a:t>
            </a:r>
            <a:r>
              <a:rPr sz="2200" dirty="0">
                <a:latin typeface="Calibri"/>
                <a:cs typeface="Calibri"/>
              </a:rPr>
              <a:t>small  </a:t>
            </a:r>
            <a:r>
              <a:rPr sz="2200" spc="-5" dirty="0">
                <a:latin typeface="Calibri"/>
                <a:cs typeface="Calibri"/>
              </a:rPr>
              <a:t>and </a:t>
            </a:r>
            <a:r>
              <a:rPr sz="2200" dirty="0">
                <a:latin typeface="Calibri"/>
                <a:cs typeface="Calibri"/>
              </a:rPr>
              <a:t>inconspicuous flowers. </a:t>
            </a:r>
            <a:r>
              <a:rPr sz="2200" spc="-5" dirty="0">
                <a:latin typeface="Calibri"/>
                <a:cs typeface="Calibri"/>
              </a:rPr>
              <a:t>This seemed </a:t>
            </a:r>
            <a:r>
              <a:rPr sz="2200" spc="-10" dirty="0">
                <a:latin typeface="Calibri"/>
                <a:cs typeface="Calibri"/>
              </a:rPr>
              <a:t>like </a:t>
            </a:r>
            <a:r>
              <a:rPr sz="2200" dirty="0">
                <a:latin typeface="Calibri"/>
                <a:cs typeface="Calibri"/>
              </a:rPr>
              <a:t>a strong</a:t>
            </a:r>
            <a:r>
              <a:rPr sz="2200" spc="-35" dirty="0">
                <a:latin typeface="Calibri"/>
                <a:cs typeface="Calibri"/>
              </a:rPr>
              <a:t> </a:t>
            </a:r>
            <a:r>
              <a:rPr sz="2200" spc="-5" dirty="0">
                <a:latin typeface="Calibri"/>
                <a:cs typeface="Calibri"/>
              </a:rPr>
              <a:t>association.</a:t>
            </a:r>
            <a:endParaRPr sz="2200">
              <a:latin typeface="Calibri"/>
              <a:cs typeface="Calibri"/>
            </a:endParaRPr>
          </a:p>
        </p:txBody>
      </p:sp>
      <p:graphicFrame>
        <p:nvGraphicFramePr>
          <p:cNvPr id="6" name="object 6"/>
          <p:cNvGraphicFramePr>
            <a:graphicFrameLocks noGrp="1"/>
          </p:cNvGraphicFramePr>
          <p:nvPr/>
        </p:nvGraphicFramePr>
        <p:xfrm>
          <a:off x="656844" y="3146762"/>
          <a:ext cx="8373109" cy="1035092"/>
        </p:xfrm>
        <a:graphic>
          <a:graphicData uri="http://schemas.openxmlformats.org/drawingml/2006/table">
            <a:tbl>
              <a:tblPr firstRow="1" bandRow="1">
                <a:tableStyleId>{2D5ABB26-0587-4C30-8999-92F81FD0307C}</a:tableStyleId>
              </a:tblPr>
              <a:tblGrid>
                <a:gridCol w="3169285">
                  <a:extLst>
                    <a:ext uri="{9D8B030D-6E8A-4147-A177-3AD203B41FA5}">
                      <a16:colId xmlns:a16="http://schemas.microsoft.com/office/drawing/2014/main" val="20000"/>
                    </a:ext>
                  </a:extLst>
                </a:gridCol>
                <a:gridCol w="2485390">
                  <a:extLst>
                    <a:ext uri="{9D8B030D-6E8A-4147-A177-3AD203B41FA5}">
                      <a16:colId xmlns:a16="http://schemas.microsoft.com/office/drawing/2014/main" val="20001"/>
                    </a:ext>
                  </a:extLst>
                </a:gridCol>
                <a:gridCol w="2718434">
                  <a:extLst>
                    <a:ext uri="{9D8B030D-6E8A-4147-A177-3AD203B41FA5}">
                      <a16:colId xmlns:a16="http://schemas.microsoft.com/office/drawing/2014/main" val="20002"/>
                    </a:ext>
                  </a:extLst>
                </a:gridCol>
              </a:tblGrid>
              <a:tr h="346245">
                <a:tc>
                  <a:txBody>
                    <a:bodyPr/>
                    <a:lstStyle/>
                    <a:p>
                      <a:pPr>
                        <a:lnSpc>
                          <a:spcPct val="100000"/>
                        </a:lnSpc>
                      </a:pPr>
                      <a:endParaRPr sz="2100">
                        <a:latin typeface="Times New Roman"/>
                        <a:cs typeface="Times New Roman"/>
                      </a:endParaRPr>
                    </a:p>
                  </a:txBody>
                  <a:tcPr marL="0" marR="0" marT="0" marB="0">
                    <a:lnB w="6350">
                      <a:solidFill>
                        <a:srgbClr val="000000"/>
                      </a:solidFill>
                      <a:prstDash val="solid"/>
                    </a:lnB>
                  </a:tcPr>
                </a:tc>
                <a:tc>
                  <a:txBody>
                    <a:bodyPr/>
                    <a:lstStyle/>
                    <a:p>
                      <a:pPr marL="71755" algn="ctr">
                        <a:lnSpc>
                          <a:spcPts val="2540"/>
                        </a:lnSpc>
                      </a:pPr>
                      <a:r>
                        <a:rPr sz="2200" b="1" spc="-5" dirty="0">
                          <a:latin typeface="Calibri"/>
                          <a:cs typeface="Calibri"/>
                        </a:rPr>
                        <a:t>Open</a:t>
                      </a:r>
                      <a:r>
                        <a:rPr sz="2200" b="1" spc="-15" dirty="0">
                          <a:latin typeface="Calibri"/>
                          <a:cs typeface="Calibri"/>
                        </a:rPr>
                        <a:t> </a:t>
                      </a:r>
                      <a:r>
                        <a:rPr sz="2200" b="1" spc="-5" dirty="0">
                          <a:latin typeface="Calibri"/>
                          <a:cs typeface="Calibri"/>
                        </a:rPr>
                        <a:t>habitat</a:t>
                      </a:r>
                      <a:endParaRPr sz="2200">
                        <a:latin typeface="Calibri"/>
                        <a:cs typeface="Calibri"/>
                      </a:endParaRPr>
                    </a:p>
                  </a:txBody>
                  <a:tcPr marL="0" marR="0" marT="0" marB="0">
                    <a:lnB w="6350">
                      <a:solidFill>
                        <a:srgbClr val="000000"/>
                      </a:solidFill>
                      <a:prstDash val="solid"/>
                    </a:lnB>
                  </a:tcPr>
                </a:tc>
                <a:tc>
                  <a:txBody>
                    <a:bodyPr/>
                    <a:lstStyle/>
                    <a:p>
                      <a:pPr marR="65405" algn="ctr">
                        <a:lnSpc>
                          <a:spcPts val="2540"/>
                        </a:lnSpc>
                      </a:pPr>
                      <a:r>
                        <a:rPr sz="2200" b="1" spc="-5" dirty="0">
                          <a:latin typeface="Calibri"/>
                          <a:cs typeface="Calibri"/>
                        </a:rPr>
                        <a:t>Shaded</a:t>
                      </a:r>
                      <a:r>
                        <a:rPr sz="2200" b="1" spc="-15" dirty="0">
                          <a:latin typeface="Calibri"/>
                          <a:cs typeface="Calibri"/>
                        </a:rPr>
                        <a:t> </a:t>
                      </a:r>
                      <a:r>
                        <a:rPr sz="2200" b="1" spc="-5" dirty="0">
                          <a:latin typeface="Calibri"/>
                          <a:cs typeface="Calibri"/>
                        </a:rPr>
                        <a:t>habitat</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0"/>
                  </a:ext>
                </a:extLst>
              </a:tr>
              <a:tr h="343066">
                <a:tc>
                  <a:txBody>
                    <a:bodyPr/>
                    <a:lstStyle/>
                    <a:p>
                      <a:pPr marL="74295">
                        <a:lnSpc>
                          <a:spcPts val="2550"/>
                        </a:lnSpc>
                      </a:pPr>
                      <a:r>
                        <a:rPr sz="2200" b="1" spc="-5" dirty="0">
                          <a:latin typeface="Calibri"/>
                          <a:cs typeface="Calibri"/>
                        </a:rPr>
                        <a:t>Showy</a:t>
                      </a:r>
                      <a:r>
                        <a:rPr sz="2200" b="1" spc="10" dirty="0">
                          <a:latin typeface="Calibri"/>
                          <a:cs typeface="Calibri"/>
                        </a:rPr>
                        <a:t> </a:t>
                      </a:r>
                      <a:r>
                        <a:rPr sz="2200" b="1" spc="-5" dirty="0">
                          <a:latin typeface="Calibri"/>
                          <a:cs typeface="Calibri"/>
                        </a:rPr>
                        <a:t>flowers</a:t>
                      </a:r>
                      <a:endParaRPr sz="2200">
                        <a:latin typeface="Calibri"/>
                        <a:cs typeface="Calibri"/>
                      </a:endParaRPr>
                    </a:p>
                  </a:txBody>
                  <a:tcPr marL="0" marR="0" marT="0" marB="0">
                    <a:lnT w="6350">
                      <a:solidFill>
                        <a:srgbClr val="000000"/>
                      </a:solidFill>
                      <a:prstDash val="solid"/>
                    </a:lnT>
                  </a:tcPr>
                </a:tc>
                <a:tc>
                  <a:txBody>
                    <a:bodyPr/>
                    <a:lstStyle/>
                    <a:p>
                      <a:pPr marL="71755" algn="ctr">
                        <a:lnSpc>
                          <a:spcPts val="2550"/>
                        </a:lnSpc>
                      </a:pPr>
                      <a:r>
                        <a:rPr sz="2200" spc="5" dirty="0">
                          <a:latin typeface="Calibri"/>
                          <a:cs typeface="Calibri"/>
                        </a:rPr>
                        <a:t>10</a:t>
                      </a:r>
                      <a:endParaRPr sz="2200">
                        <a:latin typeface="Calibri"/>
                        <a:cs typeface="Calibri"/>
                      </a:endParaRPr>
                    </a:p>
                  </a:txBody>
                  <a:tcPr marL="0" marR="0" marT="0" marB="0">
                    <a:lnT w="6350">
                      <a:solidFill>
                        <a:srgbClr val="000000"/>
                      </a:solidFill>
                      <a:prstDash val="solid"/>
                    </a:lnT>
                  </a:tcPr>
                </a:tc>
                <a:tc>
                  <a:txBody>
                    <a:bodyPr/>
                    <a:lstStyle/>
                    <a:p>
                      <a:pPr marR="62865" algn="ctr">
                        <a:lnSpc>
                          <a:spcPts val="2550"/>
                        </a:lnSpc>
                      </a:pPr>
                      <a:r>
                        <a:rPr sz="2200" dirty="0">
                          <a:latin typeface="Calibri"/>
                          <a:cs typeface="Calibri"/>
                        </a:rPr>
                        <a:t>0</a:t>
                      </a:r>
                      <a:endParaRPr sz="2200">
                        <a:latin typeface="Calibri"/>
                        <a:cs typeface="Calibri"/>
                      </a:endParaRPr>
                    </a:p>
                  </a:txBody>
                  <a:tcPr marL="0" marR="0" marT="0" marB="0">
                    <a:lnT w="6350">
                      <a:solidFill>
                        <a:srgbClr val="000000"/>
                      </a:solidFill>
                      <a:prstDash val="solid"/>
                    </a:lnT>
                  </a:tcPr>
                </a:tc>
                <a:extLst>
                  <a:ext uri="{0D108BD9-81ED-4DB2-BD59-A6C34878D82A}">
                    <a16:rowId xmlns:a16="http://schemas.microsoft.com/office/drawing/2014/main" val="10001"/>
                  </a:ext>
                </a:extLst>
              </a:tr>
              <a:tr h="345781">
                <a:tc>
                  <a:txBody>
                    <a:bodyPr/>
                    <a:lstStyle/>
                    <a:p>
                      <a:pPr marL="74295">
                        <a:lnSpc>
                          <a:spcPts val="2540"/>
                        </a:lnSpc>
                      </a:pPr>
                      <a:r>
                        <a:rPr sz="2200" b="1" spc="-5" dirty="0">
                          <a:latin typeface="Calibri"/>
                          <a:cs typeface="Calibri"/>
                        </a:rPr>
                        <a:t>Inconspicuous</a:t>
                      </a:r>
                      <a:r>
                        <a:rPr sz="2200" b="1" dirty="0">
                          <a:latin typeface="Calibri"/>
                          <a:cs typeface="Calibri"/>
                        </a:rPr>
                        <a:t> </a:t>
                      </a:r>
                      <a:r>
                        <a:rPr sz="2200" b="1" spc="-5" dirty="0">
                          <a:latin typeface="Calibri"/>
                          <a:cs typeface="Calibri"/>
                        </a:rPr>
                        <a:t>flowers</a:t>
                      </a:r>
                      <a:endParaRPr sz="2200">
                        <a:latin typeface="Calibri"/>
                        <a:cs typeface="Calibri"/>
                      </a:endParaRPr>
                    </a:p>
                  </a:txBody>
                  <a:tcPr marL="0" marR="0" marT="0" marB="0">
                    <a:lnB w="6350">
                      <a:solidFill>
                        <a:srgbClr val="000000"/>
                      </a:solidFill>
                      <a:prstDash val="solid"/>
                    </a:lnB>
                  </a:tcPr>
                </a:tc>
                <a:tc>
                  <a:txBody>
                    <a:bodyPr/>
                    <a:lstStyle/>
                    <a:p>
                      <a:pPr marL="73660" algn="ctr">
                        <a:lnSpc>
                          <a:spcPts val="2540"/>
                        </a:lnSpc>
                      </a:pPr>
                      <a:r>
                        <a:rPr sz="2200" dirty="0">
                          <a:latin typeface="Calibri"/>
                          <a:cs typeface="Calibri"/>
                        </a:rPr>
                        <a:t>1</a:t>
                      </a:r>
                      <a:endParaRPr sz="2200">
                        <a:latin typeface="Calibri"/>
                        <a:cs typeface="Calibri"/>
                      </a:endParaRPr>
                    </a:p>
                  </a:txBody>
                  <a:tcPr marL="0" marR="0" marT="0" marB="0">
                    <a:lnB w="6350">
                      <a:solidFill>
                        <a:srgbClr val="000000"/>
                      </a:solidFill>
                      <a:prstDash val="solid"/>
                    </a:lnB>
                  </a:tcPr>
                </a:tc>
                <a:tc>
                  <a:txBody>
                    <a:bodyPr/>
                    <a:lstStyle/>
                    <a:p>
                      <a:pPr marR="62865" algn="ctr">
                        <a:lnSpc>
                          <a:spcPts val="2540"/>
                        </a:lnSpc>
                      </a:pPr>
                      <a:r>
                        <a:rPr sz="2200" dirty="0">
                          <a:latin typeface="Calibri"/>
                          <a:cs typeface="Calibri"/>
                        </a:rPr>
                        <a:t>6</a:t>
                      </a:r>
                      <a:endParaRPr sz="2200">
                        <a:latin typeface="Calibri"/>
                        <a:cs typeface="Calibri"/>
                      </a:endParaRPr>
                    </a:p>
                  </a:txBody>
                  <a:tcPr marL="0" marR="0" marT="0" marB="0">
                    <a:lnB w="635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4478655" cy="1755139"/>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Discrete </a:t>
            </a:r>
            <a:r>
              <a:rPr spc="-5" dirty="0">
                <a:solidFill>
                  <a:srgbClr val="000000"/>
                </a:solidFill>
              </a:rPr>
              <a:t>species</a:t>
            </a:r>
            <a:r>
              <a:rPr dirty="0">
                <a:solidFill>
                  <a:srgbClr val="000000"/>
                </a:solidFill>
              </a:rPr>
              <a:t> data</a:t>
            </a:r>
          </a:p>
          <a:p>
            <a:pPr marL="12700" marR="5080">
              <a:lnSpc>
                <a:spcPct val="101499"/>
              </a:lnSpc>
              <a:spcBef>
                <a:spcPts val="15"/>
              </a:spcBef>
            </a:pPr>
            <a:r>
              <a:rPr sz="2200" b="0" spc="-5" dirty="0">
                <a:solidFill>
                  <a:srgbClr val="000000"/>
                </a:solidFill>
                <a:latin typeface="Calibri"/>
                <a:cs typeface="Calibri"/>
              </a:rPr>
              <a:t>But </a:t>
            </a:r>
            <a:r>
              <a:rPr sz="2200" b="0" dirty="0">
                <a:solidFill>
                  <a:srgbClr val="000000"/>
                </a:solidFill>
                <a:latin typeface="Calibri"/>
                <a:cs typeface="Calibri"/>
              </a:rPr>
              <a:t>the </a:t>
            </a:r>
            <a:r>
              <a:rPr sz="2200" b="0" spc="-5" dirty="0">
                <a:solidFill>
                  <a:srgbClr val="000000"/>
                </a:solidFill>
                <a:latin typeface="Calibri"/>
                <a:cs typeface="Calibri"/>
              </a:rPr>
              <a:t>phylogeny </a:t>
            </a:r>
            <a:r>
              <a:rPr sz="2200" b="0" spc="5" dirty="0">
                <a:solidFill>
                  <a:srgbClr val="000000"/>
                </a:solidFill>
                <a:latin typeface="Calibri"/>
                <a:cs typeface="Calibri"/>
              </a:rPr>
              <a:t>of </a:t>
            </a:r>
            <a:r>
              <a:rPr sz="2200" b="0" spc="-10" dirty="0">
                <a:solidFill>
                  <a:srgbClr val="000000"/>
                </a:solidFill>
                <a:latin typeface="Calibri"/>
                <a:cs typeface="Calibri"/>
              </a:rPr>
              <a:t>the </a:t>
            </a:r>
            <a:r>
              <a:rPr sz="2200" b="0" spc="-5" dirty="0">
                <a:solidFill>
                  <a:srgbClr val="000000"/>
                </a:solidFill>
                <a:latin typeface="Calibri"/>
                <a:cs typeface="Calibri"/>
              </a:rPr>
              <a:t>group reveals  </a:t>
            </a:r>
            <a:r>
              <a:rPr sz="2200" b="0" dirty="0">
                <a:solidFill>
                  <a:srgbClr val="000000"/>
                </a:solidFill>
                <a:latin typeface="Calibri"/>
                <a:cs typeface="Calibri"/>
              </a:rPr>
              <a:t>the </a:t>
            </a:r>
            <a:r>
              <a:rPr sz="2200" b="0" spc="-5" dirty="0">
                <a:solidFill>
                  <a:srgbClr val="000000"/>
                </a:solidFill>
                <a:latin typeface="Calibri"/>
                <a:cs typeface="Calibri"/>
              </a:rPr>
              <a:t>same problem </a:t>
            </a:r>
            <a:r>
              <a:rPr sz="2200" b="0" spc="-15" dirty="0">
                <a:solidFill>
                  <a:srgbClr val="000000"/>
                </a:solidFill>
                <a:latin typeface="Calibri"/>
                <a:cs typeface="Calibri"/>
              </a:rPr>
              <a:t>as </a:t>
            </a:r>
            <a:r>
              <a:rPr sz="2200" b="0" dirty="0">
                <a:solidFill>
                  <a:srgbClr val="000000"/>
                </a:solidFill>
                <a:latin typeface="Calibri"/>
                <a:cs typeface="Calibri"/>
              </a:rPr>
              <a:t>in </a:t>
            </a:r>
            <a:r>
              <a:rPr sz="2200" b="0" spc="-10" dirty="0">
                <a:solidFill>
                  <a:srgbClr val="000000"/>
                </a:solidFill>
                <a:latin typeface="Calibri"/>
                <a:cs typeface="Calibri"/>
              </a:rPr>
              <a:t>the </a:t>
            </a:r>
            <a:r>
              <a:rPr sz="2200" b="0" dirty="0">
                <a:solidFill>
                  <a:srgbClr val="000000"/>
                </a:solidFill>
                <a:latin typeface="Calibri"/>
                <a:cs typeface="Calibri"/>
              </a:rPr>
              <a:t>water  strider </a:t>
            </a:r>
            <a:r>
              <a:rPr sz="2200" b="0" spc="-5" dirty="0">
                <a:solidFill>
                  <a:srgbClr val="000000"/>
                </a:solidFill>
                <a:latin typeface="Calibri"/>
                <a:cs typeface="Calibri"/>
              </a:rPr>
              <a:t>example: closely related species  </a:t>
            </a:r>
            <a:r>
              <a:rPr sz="2200" b="0" dirty="0">
                <a:solidFill>
                  <a:srgbClr val="000000"/>
                </a:solidFill>
                <a:latin typeface="Calibri"/>
                <a:cs typeface="Calibri"/>
              </a:rPr>
              <a:t>tend </a:t>
            </a:r>
            <a:r>
              <a:rPr sz="2200" b="0" spc="-10" dirty="0">
                <a:solidFill>
                  <a:srgbClr val="000000"/>
                </a:solidFill>
                <a:latin typeface="Calibri"/>
                <a:cs typeface="Calibri"/>
              </a:rPr>
              <a:t>to </a:t>
            </a:r>
            <a:r>
              <a:rPr sz="2200" b="0" spc="-5" dirty="0">
                <a:solidFill>
                  <a:srgbClr val="000000"/>
                </a:solidFill>
                <a:latin typeface="Calibri"/>
                <a:cs typeface="Calibri"/>
              </a:rPr>
              <a:t>be </a:t>
            </a:r>
            <a:r>
              <a:rPr sz="2200" b="0" dirty="0">
                <a:solidFill>
                  <a:srgbClr val="000000"/>
                </a:solidFill>
                <a:latin typeface="Calibri"/>
                <a:cs typeface="Calibri"/>
              </a:rPr>
              <a:t>similar.</a:t>
            </a:r>
            <a:endParaRPr sz="2200">
              <a:latin typeface="Calibri"/>
              <a:cs typeface="Calibri"/>
            </a:endParaRPr>
          </a:p>
        </p:txBody>
      </p:sp>
      <p:sp>
        <p:nvSpPr>
          <p:cNvPr id="3" name="object 3"/>
          <p:cNvSpPr txBox="1"/>
          <p:nvPr/>
        </p:nvSpPr>
        <p:spPr>
          <a:xfrm>
            <a:off x="718819" y="2779268"/>
            <a:ext cx="4386580" cy="1727835"/>
          </a:xfrm>
          <a:prstGeom prst="rect">
            <a:avLst/>
          </a:prstGeom>
        </p:spPr>
        <p:txBody>
          <a:bodyPr vert="horz" wrap="square" lIns="0" tIns="7620" rIns="0" bIns="0" rtlCol="0">
            <a:spAutoFit/>
          </a:bodyPr>
          <a:lstStyle/>
          <a:p>
            <a:pPr marL="12700" marR="5080">
              <a:lnSpc>
                <a:spcPct val="101800"/>
              </a:lnSpc>
              <a:spcBef>
                <a:spcPts val="60"/>
              </a:spcBef>
            </a:pPr>
            <a:r>
              <a:rPr sz="2200" spc="5" dirty="0">
                <a:latin typeface="Calibri"/>
                <a:cs typeface="Calibri"/>
              </a:rPr>
              <a:t>Even </a:t>
            </a:r>
            <a:r>
              <a:rPr sz="2200" dirty="0">
                <a:latin typeface="Calibri"/>
                <a:cs typeface="Calibri"/>
              </a:rPr>
              <a:t>though </a:t>
            </a:r>
            <a:r>
              <a:rPr sz="2200" spc="-5" dirty="0">
                <a:latin typeface="Calibri"/>
                <a:cs typeface="Calibri"/>
              </a:rPr>
              <a:t>there </a:t>
            </a:r>
            <a:r>
              <a:rPr sz="2200" spc="-10" dirty="0">
                <a:latin typeface="Calibri"/>
                <a:cs typeface="Calibri"/>
              </a:rPr>
              <a:t>are </a:t>
            </a:r>
            <a:r>
              <a:rPr sz="2200" spc="5" dirty="0">
                <a:latin typeface="Calibri"/>
                <a:cs typeface="Calibri"/>
              </a:rPr>
              <a:t>17 </a:t>
            </a:r>
            <a:r>
              <a:rPr sz="2200" spc="-5" dirty="0">
                <a:latin typeface="Calibri"/>
                <a:cs typeface="Calibri"/>
              </a:rPr>
              <a:t>species,  </a:t>
            </a:r>
            <a:r>
              <a:rPr sz="2200" dirty="0">
                <a:latin typeface="Calibri"/>
                <a:cs typeface="Calibri"/>
              </a:rPr>
              <a:t>there </a:t>
            </a:r>
            <a:r>
              <a:rPr sz="2200" spc="-5" dirty="0">
                <a:latin typeface="Calibri"/>
                <a:cs typeface="Calibri"/>
              </a:rPr>
              <a:t>might have </a:t>
            </a:r>
            <a:r>
              <a:rPr sz="2200" dirty="0">
                <a:latin typeface="Calibri"/>
                <a:cs typeface="Calibri"/>
              </a:rPr>
              <a:t>been </a:t>
            </a:r>
            <a:r>
              <a:rPr sz="2200" spc="-10" dirty="0">
                <a:latin typeface="Calibri"/>
                <a:cs typeface="Calibri"/>
              </a:rPr>
              <a:t>as few </a:t>
            </a:r>
            <a:r>
              <a:rPr sz="2200" dirty="0">
                <a:latin typeface="Calibri"/>
                <a:cs typeface="Calibri"/>
              </a:rPr>
              <a:t>as </a:t>
            </a:r>
            <a:r>
              <a:rPr sz="2200" spc="-5" dirty="0">
                <a:latin typeface="Calibri"/>
                <a:cs typeface="Calibri"/>
              </a:rPr>
              <a:t>three  </a:t>
            </a:r>
            <a:r>
              <a:rPr sz="2200" dirty="0">
                <a:latin typeface="Calibri"/>
                <a:cs typeface="Calibri"/>
              </a:rPr>
              <a:t>transitions between </a:t>
            </a:r>
            <a:r>
              <a:rPr sz="2200" spc="-5" dirty="0">
                <a:latin typeface="Calibri"/>
                <a:cs typeface="Calibri"/>
              </a:rPr>
              <a:t>habitats </a:t>
            </a:r>
            <a:r>
              <a:rPr sz="2200" dirty="0">
                <a:latin typeface="Calibri"/>
                <a:cs typeface="Calibri"/>
              </a:rPr>
              <a:t>in the  past, </a:t>
            </a:r>
            <a:r>
              <a:rPr sz="2200" spc="-5" dirty="0">
                <a:latin typeface="Calibri"/>
                <a:cs typeface="Calibri"/>
              </a:rPr>
              <a:t>leaving </a:t>
            </a:r>
            <a:r>
              <a:rPr sz="2200" dirty="0">
                <a:latin typeface="Calibri"/>
                <a:cs typeface="Calibri"/>
              </a:rPr>
              <a:t>fewer </a:t>
            </a:r>
            <a:r>
              <a:rPr sz="2200" spc="-5" dirty="0">
                <a:latin typeface="Calibri"/>
                <a:cs typeface="Calibri"/>
              </a:rPr>
              <a:t>effective data  </a:t>
            </a:r>
            <a:r>
              <a:rPr sz="2200" dirty="0">
                <a:latin typeface="Calibri"/>
                <a:cs typeface="Calibri"/>
              </a:rPr>
              <a:t>points than </a:t>
            </a:r>
            <a:r>
              <a:rPr sz="2200" spc="-10" dirty="0">
                <a:latin typeface="Calibri"/>
                <a:cs typeface="Calibri"/>
              </a:rPr>
              <a:t>first</a:t>
            </a:r>
            <a:r>
              <a:rPr sz="2200" spc="5" dirty="0">
                <a:latin typeface="Calibri"/>
                <a:cs typeface="Calibri"/>
              </a:rPr>
              <a:t> </a:t>
            </a:r>
            <a:r>
              <a:rPr sz="2200" spc="-10" dirty="0">
                <a:latin typeface="Calibri"/>
                <a:cs typeface="Calibri"/>
              </a:rPr>
              <a:t>assumed.</a:t>
            </a:r>
            <a:endParaRPr sz="2200">
              <a:latin typeface="Calibri"/>
              <a:cs typeface="Calibri"/>
            </a:endParaRPr>
          </a:p>
        </p:txBody>
      </p:sp>
      <p:sp>
        <p:nvSpPr>
          <p:cNvPr id="4" name="object 4"/>
          <p:cNvSpPr/>
          <p:nvPr/>
        </p:nvSpPr>
        <p:spPr>
          <a:xfrm>
            <a:off x="5340986" y="502286"/>
            <a:ext cx="5342255" cy="64007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pc="-5" dirty="0"/>
              <a:t>Species as </a:t>
            </a:r>
            <a:r>
              <a:rPr dirty="0"/>
              <a:t>data</a:t>
            </a:r>
            <a:r>
              <a:rPr spc="-35" dirty="0"/>
              <a:t> </a:t>
            </a:r>
            <a:r>
              <a:rPr spc="-5" dirty="0"/>
              <a:t>points</a:t>
            </a:r>
          </a:p>
        </p:txBody>
      </p:sp>
      <p:sp>
        <p:nvSpPr>
          <p:cNvPr id="3" name="object 3"/>
          <p:cNvSpPr txBox="1"/>
          <p:nvPr/>
        </p:nvSpPr>
        <p:spPr>
          <a:xfrm>
            <a:off x="718819" y="1776476"/>
            <a:ext cx="5674360" cy="3602354"/>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Outline for</a:t>
            </a:r>
            <a:r>
              <a:rPr sz="2400" b="1" spc="-35" dirty="0">
                <a:latin typeface="Calibri"/>
                <a:cs typeface="Calibri"/>
              </a:rPr>
              <a:t> </a:t>
            </a:r>
            <a:r>
              <a:rPr sz="2400" b="1" spc="-5" dirty="0">
                <a:latin typeface="Calibri"/>
                <a:cs typeface="Calibri"/>
              </a:rPr>
              <a:t>today</a:t>
            </a:r>
            <a:endParaRPr sz="2400">
              <a:latin typeface="Calibri"/>
              <a:cs typeface="Calibri"/>
            </a:endParaRPr>
          </a:p>
          <a:p>
            <a:pPr marL="469900" indent="-229235">
              <a:lnSpc>
                <a:spcPct val="100000"/>
              </a:lnSpc>
              <a:spcBef>
                <a:spcPts val="1614"/>
              </a:spcBef>
              <a:buFont typeface="Symbol"/>
              <a:buChar char=""/>
              <a:tabLst>
                <a:tab pos="469900" algn="l"/>
              </a:tabLst>
            </a:pPr>
            <a:r>
              <a:rPr sz="2200" dirty="0">
                <a:latin typeface="Calibri"/>
                <a:cs typeface="Calibri"/>
              </a:rPr>
              <a:t>The </a:t>
            </a:r>
            <a:r>
              <a:rPr sz="2200" spc="-5" dirty="0">
                <a:latin typeface="Calibri"/>
                <a:cs typeface="Calibri"/>
              </a:rPr>
              <a:t>problem </a:t>
            </a:r>
            <a:r>
              <a:rPr sz="2200" dirty="0">
                <a:latin typeface="Calibri"/>
                <a:cs typeface="Calibri"/>
              </a:rPr>
              <a:t>with </a:t>
            </a:r>
            <a:r>
              <a:rPr sz="2200" spc="-5" dirty="0">
                <a:latin typeface="Calibri"/>
                <a:cs typeface="Calibri"/>
              </a:rPr>
              <a:t>species</a:t>
            </a:r>
            <a:r>
              <a:rPr sz="2200" spc="-20" dirty="0">
                <a:latin typeface="Calibri"/>
                <a:cs typeface="Calibri"/>
              </a:rPr>
              <a:t> </a:t>
            </a:r>
            <a:r>
              <a:rPr sz="2200" spc="-10" dirty="0">
                <a:latin typeface="Calibri"/>
                <a:cs typeface="Calibri"/>
              </a:rPr>
              <a:t>data</a:t>
            </a:r>
            <a:endParaRPr sz="2200">
              <a:latin typeface="Calibri"/>
              <a:cs typeface="Calibri"/>
            </a:endParaRPr>
          </a:p>
          <a:p>
            <a:pPr marL="469900" indent="-229235">
              <a:lnSpc>
                <a:spcPct val="100000"/>
              </a:lnSpc>
              <a:spcBef>
                <a:spcPts val="1560"/>
              </a:spcBef>
              <a:buFont typeface="Symbol"/>
              <a:buChar char=""/>
              <a:tabLst>
                <a:tab pos="469900" algn="l"/>
              </a:tabLst>
            </a:pPr>
            <a:r>
              <a:rPr sz="2200" spc="-5" dirty="0">
                <a:latin typeface="Calibri"/>
                <a:cs typeface="Calibri"/>
              </a:rPr>
              <a:t>Phylogenetic signal </a:t>
            </a:r>
            <a:r>
              <a:rPr sz="2200" dirty="0">
                <a:latin typeface="Calibri"/>
                <a:cs typeface="Calibri"/>
              </a:rPr>
              <a:t>in ecological</a:t>
            </a:r>
            <a:r>
              <a:rPr sz="2200" spc="-10" dirty="0">
                <a:latin typeface="Calibri"/>
                <a:cs typeface="Calibri"/>
              </a:rPr>
              <a:t> </a:t>
            </a:r>
            <a:r>
              <a:rPr sz="2200" spc="-5" dirty="0">
                <a:latin typeface="Calibri"/>
                <a:cs typeface="Calibri"/>
              </a:rPr>
              <a:t>traits</a:t>
            </a:r>
            <a:endParaRPr sz="2200">
              <a:latin typeface="Calibri"/>
              <a:cs typeface="Calibri"/>
            </a:endParaRPr>
          </a:p>
          <a:p>
            <a:pPr marL="469900" indent="-229235">
              <a:lnSpc>
                <a:spcPct val="100000"/>
              </a:lnSpc>
              <a:spcBef>
                <a:spcPts val="1585"/>
              </a:spcBef>
              <a:buFont typeface="Symbol"/>
              <a:buChar char=""/>
              <a:tabLst>
                <a:tab pos="469900" algn="l"/>
              </a:tabLst>
            </a:pPr>
            <a:r>
              <a:rPr sz="2200" dirty="0">
                <a:latin typeface="Calibri"/>
                <a:cs typeface="Calibri"/>
              </a:rPr>
              <a:t>Why </a:t>
            </a:r>
            <a:r>
              <a:rPr sz="2200" spc="-5" dirty="0">
                <a:latin typeface="Calibri"/>
                <a:cs typeface="Calibri"/>
              </a:rPr>
              <a:t>phylogeny </a:t>
            </a:r>
            <a:r>
              <a:rPr sz="2200" dirty="0">
                <a:latin typeface="Calibri"/>
                <a:cs typeface="Calibri"/>
              </a:rPr>
              <a:t>matters in </a:t>
            </a:r>
            <a:r>
              <a:rPr sz="2200" spc="-5" dirty="0">
                <a:latin typeface="Calibri"/>
                <a:cs typeface="Calibri"/>
              </a:rPr>
              <a:t>comparative</a:t>
            </a:r>
            <a:r>
              <a:rPr sz="2200" spc="-35" dirty="0">
                <a:latin typeface="Calibri"/>
                <a:cs typeface="Calibri"/>
              </a:rPr>
              <a:t> </a:t>
            </a:r>
            <a:r>
              <a:rPr sz="2200" spc="-5" dirty="0">
                <a:latin typeface="Calibri"/>
                <a:cs typeface="Calibri"/>
              </a:rPr>
              <a:t>study</a:t>
            </a:r>
            <a:endParaRPr sz="2200">
              <a:latin typeface="Calibri"/>
              <a:cs typeface="Calibri"/>
            </a:endParaRPr>
          </a:p>
          <a:p>
            <a:pPr marL="469900" indent="-229235">
              <a:lnSpc>
                <a:spcPct val="100000"/>
              </a:lnSpc>
              <a:spcBef>
                <a:spcPts val="1560"/>
              </a:spcBef>
              <a:buFont typeface="Symbol"/>
              <a:buChar char=""/>
              <a:tabLst>
                <a:tab pos="469900" algn="l"/>
              </a:tabLst>
            </a:pPr>
            <a:r>
              <a:rPr sz="2200" spc="-5" dirty="0">
                <a:latin typeface="Calibri"/>
                <a:cs typeface="Calibri"/>
              </a:rPr>
              <a:t>Phylogenetically independent contrasts</a:t>
            </a:r>
            <a:r>
              <a:rPr sz="2200" spc="35" dirty="0">
                <a:latin typeface="Calibri"/>
                <a:cs typeface="Calibri"/>
              </a:rPr>
              <a:t> </a:t>
            </a:r>
            <a:r>
              <a:rPr sz="2200" spc="-5" dirty="0">
                <a:latin typeface="Calibri"/>
                <a:cs typeface="Calibri"/>
              </a:rPr>
              <a:t>(PICs)</a:t>
            </a:r>
            <a:endParaRPr sz="2200">
              <a:latin typeface="Calibri"/>
              <a:cs typeface="Calibri"/>
            </a:endParaRPr>
          </a:p>
          <a:p>
            <a:pPr marL="469900" indent="-229235">
              <a:lnSpc>
                <a:spcPct val="100000"/>
              </a:lnSpc>
              <a:spcBef>
                <a:spcPts val="1560"/>
              </a:spcBef>
              <a:buFont typeface="Symbol"/>
              <a:buChar char=""/>
              <a:tabLst>
                <a:tab pos="469900" algn="l"/>
              </a:tabLst>
            </a:pPr>
            <a:r>
              <a:rPr sz="2200" dirty="0">
                <a:latin typeface="Calibri"/>
                <a:cs typeface="Calibri"/>
              </a:rPr>
              <a:t>A </a:t>
            </a:r>
            <a:r>
              <a:rPr sz="2200" spc="-5" dirty="0">
                <a:latin typeface="Calibri"/>
                <a:cs typeface="Calibri"/>
              </a:rPr>
              <a:t>linear </a:t>
            </a:r>
            <a:r>
              <a:rPr sz="2200" dirty="0">
                <a:latin typeface="Calibri"/>
                <a:cs typeface="Calibri"/>
              </a:rPr>
              <a:t>model</a:t>
            </a:r>
            <a:r>
              <a:rPr sz="2200" spc="-20" dirty="0">
                <a:latin typeface="Calibri"/>
                <a:cs typeface="Calibri"/>
              </a:rPr>
              <a:t> </a:t>
            </a:r>
            <a:r>
              <a:rPr sz="2200" spc="-5" dirty="0">
                <a:latin typeface="Calibri"/>
                <a:cs typeface="Calibri"/>
              </a:rPr>
              <a:t>approach</a:t>
            </a:r>
            <a:endParaRPr sz="2200">
              <a:latin typeface="Calibri"/>
              <a:cs typeface="Calibri"/>
            </a:endParaRPr>
          </a:p>
          <a:p>
            <a:pPr marL="469900" indent="-229235">
              <a:lnSpc>
                <a:spcPct val="100000"/>
              </a:lnSpc>
              <a:spcBef>
                <a:spcPts val="1560"/>
              </a:spcBef>
              <a:buFont typeface="Symbol"/>
              <a:buChar char=""/>
              <a:tabLst>
                <a:tab pos="469900" algn="l"/>
              </a:tabLst>
            </a:pPr>
            <a:r>
              <a:rPr sz="2200" dirty="0">
                <a:latin typeface="Calibri"/>
                <a:cs typeface="Calibri"/>
              </a:rPr>
              <a:t>A method </a:t>
            </a:r>
            <a:r>
              <a:rPr sz="2200" spc="-5" dirty="0">
                <a:latin typeface="Calibri"/>
                <a:cs typeface="Calibri"/>
              </a:rPr>
              <a:t>for discrete </a:t>
            </a:r>
            <a:r>
              <a:rPr sz="2200" dirty="0">
                <a:latin typeface="Calibri"/>
                <a:cs typeface="Calibri"/>
              </a:rPr>
              <a:t>data </a:t>
            </a:r>
            <a:r>
              <a:rPr sz="2200" spc="-5" dirty="0">
                <a:latin typeface="Calibri"/>
                <a:cs typeface="Calibri"/>
              </a:rPr>
              <a:t>(and</a:t>
            </a:r>
            <a:r>
              <a:rPr sz="2200" spc="-45" dirty="0">
                <a:latin typeface="Calibri"/>
                <a:cs typeface="Calibri"/>
              </a:rPr>
              <a:t> </a:t>
            </a:r>
            <a:r>
              <a:rPr sz="2200" dirty="0">
                <a:latin typeface="Calibri"/>
                <a:cs typeface="Calibri"/>
              </a:rPr>
              <a:t>issues)</a:t>
            </a:r>
            <a:endParaRPr sz="2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8886825" cy="141668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Discrete </a:t>
            </a:r>
            <a:r>
              <a:rPr spc="-5" dirty="0">
                <a:solidFill>
                  <a:srgbClr val="000000"/>
                </a:solidFill>
              </a:rPr>
              <a:t>species</a:t>
            </a:r>
            <a:r>
              <a:rPr spc="5" dirty="0">
                <a:solidFill>
                  <a:srgbClr val="000000"/>
                </a:solidFill>
              </a:rPr>
              <a:t> </a:t>
            </a:r>
            <a:r>
              <a:rPr dirty="0">
                <a:solidFill>
                  <a:srgbClr val="000000"/>
                </a:solidFill>
              </a:rPr>
              <a:t>data</a:t>
            </a:r>
          </a:p>
          <a:p>
            <a:pPr marL="12700" marR="5080">
              <a:lnSpc>
                <a:spcPct val="101800"/>
              </a:lnSpc>
              <a:spcBef>
                <a:spcPts val="5"/>
              </a:spcBef>
            </a:pPr>
            <a:r>
              <a:rPr sz="2200" b="0" dirty="0">
                <a:solidFill>
                  <a:srgbClr val="000000"/>
                </a:solidFill>
                <a:latin typeface="Calibri"/>
                <a:cs typeface="Calibri"/>
              </a:rPr>
              <a:t>Pagel </a:t>
            </a:r>
            <a:r>
              <a:rPr sz="2200" b="0" spc="-5" dirty="0">
                <a:solidFill>
                  <a:srgbClr val="000000"/>
                </a:solidFill>
                <a:latin typeface="Calibri"/>
                <a:cs typeface="Calibri"/>
              </a:rPr>
              <a:t>(1994) developed </a:t>
            </a:r>
            <a:r>
              <a:rPr sz="2200" b="0" dirty="0">
                <a:solidFill>
                  <a:srgbClr val="000000"/>
                </a:solidFill>
                <a:latin typeface="Calibri"/>
                <a:cs typeface="Calibri"/>
              </a:rPr>
              <a:t>a </a:t>
            </a:r>
            <a:r>
              <a:rPr sz="2200" b="0" spc="-5" dirty="0">
                <a:solidFill>
                  <a:srgbClr val="000000"/>
                </a:solidFill>
                <a:latin typeface="Calibri"/>
                <a:cs typeface="Calibri"/>
              </a:rPr>
              <a:t>maximum likelihood </a:t>
            </a:r>
            <a:r>
              <a:rPr sz="2200" b="0" dirty="0">
                <a:solidFill>
                  <a:srgbClr val="000000"/>
                </a:solidFill>
                <a:latin typeface="Calibri"/>
                <a:cs typeface="Calibri"/>
              </a:rPr>
              <a:t>method </a:t>
            </a:r>
            <a:r>
              <a:rPr sz="2200" b="0" spc="-5" dirty="0">
                <a:solidFill>
                  <a:srgbClr val="000000"/>
                </a:solidFill>
                <a:latin typeface="Calibri"/>
                <a:cs typeface="Calibri"/>
              </a:rPr>
              <a:t>for analyzing discrete  </a:t>
            </a:r>
            <a:r>
              <a:rPr sz="2200" b="0" dirty="0">
                <a:solidFill>
                  <a:srgbClr val="000000"/>
                </a:solidFill>
                <a:latin typeface="Calibri"/>
                <a:cs typeface="Calibri"/>
              </a:rPr>
              <a:t>characters. The method assumes </a:t>
            </a:r>
            <a:r>
              <a:rPr sz="2200" b="0" spc="-5" dirty="0">
                <a:solidFill>
                  <a:srgbClr val="000000"/>
                </a:solidFill>
                <a:latin typeface="Calibri"/>
                <a:cs typeface="Calibri"/>
              </a:rPr>
              <a:t>that evolution </a:t>
            </a:r>
            <a:r>
              <a:rPr sz="2200" b="0" dirty="0">
                <a:solidFill>
                  <a:srgbClr val="000000"/>
                </a:solidFill>
                <a:latin typeface="Calibri"/>
                <a:cs typeface="Calibri"/>
              </a:rPr>
              <a:t>in </a:t>
            </a:r>
            <a:r>
              <a:rPr sz="2200" b="0" spc="-10" dirty="0">
                <a:solidFill>
                  <a:srgbClr val="000000"/>
                </a:solidFill>
                <a:latin typeface="Calibri"/>
                <a:cs typeface="Calibri"/>
              </a:rPr>
              <a:t>each </a:t>
            </a:r>
            <a:r>
              <a:rPr sz="2200" b="0" spc="-5" dirty="0">
                <a:solidFill>
                  <a:srgbClr val="000000"/>
                </a:solidFill>
                <a:latin typeface="Calibri"/>
                <a:cs typeface="Calibri"/>
              </a:rPr>
              <a:t>trait </a:t>
            </a:r>
            <a:r>
              <a:rPr sz="2200" b="0" dirty="0">
                <a:solidFill>
                  <a:srgbClr val="000000"/>
                </a:solidFill>
                <a:latin typeface="Calibri"/>
                <a:cs typeface="Calibri"/>
              </a:rPr>
              <a:t>mimics a </a:t>
            </a:r>
            <a:r>
              <a:rPr sz="2200" b="0" spc="-5" dirty="0">
                <a:solidFill>
                  <a:srgbClr val="000000"/>
                </a:solidFill>
                <a:latin typeface="Calibri"/>
                <a:cs typeface="Calibri"/>
              </a:rPr>
              <a:t>discrete  </a:t>
            </a:r>
            <a:r>
              <a:rPr sz="2200" b="0" dirty="0">
                <a:solidFill>
                  <a:srgbClr val="000000"/>
                </a:solidFill>
                <a:latin typeface="Calibri"/>
                <a:cs typeface="Calibri"/>
              </a:rPr>
              <a:t>random walk in </a:t>
            </a:r>
            <a:r>
              <a:rPr sz="2200" b="0" spc="-5" dirty="0">
                <a:solidFill>
                  <a:srgbClr val="000000"/>
                </a:solidFill>
                <a:latin typeface="Calibri"/>
                <a:cs typeface="Calibri"/>
              </a:rPr>
              <a:t>time (Markov</a:t>
            </a:r>
            <a:r>
              <a:rPr sz="2200" b="0" spc="-50" dirty="0">
                <a:solidFill>
                  <a:srgbClr val="000000"/>
                </a:solidFill>
                <a:latin typeface="Calibri"/>
                <a:cs typeface="Calibri"/>
              </a:rPr>
              <a:t> </a:t>
            </a:r>
            <a:r>
              <a:rPr sz="2200" b="0" spc="-5" dirty="0">
                <a:solidFill>
                  <a:srgbClr val="000000"/>
                </a:solidFill>
                <a:latin typeface="Calibri"/>
                <a:cs typeface="Calibri"/>
              </a:rPr>
              <a:t>process).</a:t>
            </a:r>
            <a:endParaRPr sz="2200">
              <a:latin typeface="Calibri"/>
              <a:cs typeface="Calibri"/>
            </a:endParaRPr>
          </a:p>
        </p:txBody>
      </p:sp>
      <p:sp>
        <p:nvSpPr>
          <p:cNvPr id="3" name="object 3"/>
          <p:cNvSpPr txBox="1"/>
          <p:nvPr/>
        </p:nvSpPr>
        <p:spPr>
          <a:xfrm>
            <a:off x="718819" y="2437892"/>
            <a:ext cx="9234805" cy="275209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It estimates </a:t>
            </a:r>
            <a:r>
              <a:rPr sz="2200" dirty="0">
                <a:latin typeface="Calibri"/>
                <a:cs typeface="Calibri"/>
              </a:rPr>
              <a:t>the </a:t>
            </a:r>
            <a:r>
              <a:rPr sz="2200" spc="-5" dirty="0">
                <a:latin typeface="Calibri"/>
                <a:cs typeface="Calibri"/>
              </a:rPr>
              <a:t>transition rates </a:t>
            </a:r>
            <a:r>
              <a:rPr sz="2200" i="1" dirty="0">
                <a:latin typeface="Calibri"/>
                <a:cs typeface="Calibri"/>
              </a:rPr>
              <a:t>q </a:t>
            </a:r>
            <a:r>
              <a:rPr sz="2200" spc="-5" dirty="0">
                <a:latin typeface="Calibri"/>
                <a:cs typeface="Calibri"/>
              </a:rPr>
              <a:t>between states </a:t>
            </a:r>
            <a:r>
              <a:rPr sz="2200" spc="-10" dirty="0">
                <a:latin typeface="Calibri"/>
                <a:cs typeface="Calibri"/>
              </a:rPr>
              <a:t>through </a:t>
            </a:r>
            <a:r>
              <a:rPr sz="2200" spc="5" dirty="0">
                <a:latin typeface="Calibri"/>
                <a:cs typeface="Calibri"/>
              </a:rPr>
              <a:t>time on </a:t>
            </a:r>
            <a:r>
              <a:rPr sz="2200" dirty="0">
                <a:latin typeface="Calibri"/>
                <a:cs typeface="Calibri"/>
              </a:rPr>
              <a:t>a</a:t>
            </a:r>
            <a:r>
              <a:rPr sz="2200" spc="25" dirty="0">
                <a:latin typeface="Calibri"/>
                <a:cs typeface="Calibri"/>
              </a:rPr>
              <a:t> </a:t>
            </a:r>
            <a:r>
              <a:rPr sz="2200" spc="-5" dirty="0">
                <a:latin typeface="Calibri"/>
                <a:cs typeface="Calibri"/>
              </a:rPr>
              <a:t>phylogeny.</a:t>
            </a:r>
            <a:endParaRPr sz="2200">
              <a:latin typeface="Calibri"/>
              <a:cs typeface="Calibri"/>
            </a:endParaRPr>
          </a:p>
          <a:p>
            <a:pPr>
              <a:lnSpc>
                <a:spcPct val="100000"/>
              </a:lnSpc>
              <a:spcBef>
                <a:spcPts val="5"/>
              </a:spcBef>
            </a:pPr>
            <a:endParaRPr sz="2200">
              <a:latin typeface="Calibri"/>
              <a:cs typeface="Calibri"/>
            </a:endParaRPr>
          </a:p>
          <a:p>
            <a:pPr marL="12700" marR="5080">
              <a:lnSpc>
                <a:spcPct val="101800"/>
              </a:lnSpc>
            </a:pPr>
            <a:r>
              <a:rPr sz="2200" spc="-5" dirty="0">
                <a:latin typeface="Calibri"/>
                <a:cs typeface="Calibri"/>
              </a:rPr>
              <a:t>It </a:t>
            </a:r>
            <a:r>
              <a:rPr sz="2200" dirty="0">
                <a:latin typeface="Calibri"/>
                <a:cs typeface="Calibri"/>
              </a:rPr>
              <a:t>uses </a:t>
            </a:r>
            <a:r>
              <a:rPr sz="2200" spc="-5" dirty="0">
                <a:latin typeface="Calibri"/>
                <a:cs typeface="Calibri"/>
              </a:rPr>
              <a:t>likelihood </a:t>
            </a:r>
            <a:r>
              <a:rPr sz="2200" dirty="0">
                <a:latin typeface="Calibri"/>
                <a:cs typeface="Calibri"/>
              </a:rPr>
              <a:t>to </a:t>
            </a:r>
            <a:r>
              <a:rPr sz="2200" spc="-5" dirty="0">
                <a:latin typeface="Calibri"/>
                <a:cs typeface="Calibri"/>
              </a:rPr>
              <a:t>estimate and test how transitions </a:t>
            </a:r>
            <a:r>
              <a:rPr sz="2200" dirty="0">
                <a:latin typeface="Calibri"/>
                <a:cs typeface="Calibri"/>
              </a:rPr>
              <a:t>between </a:t>
            </a:r>
            <a:r>
              <a:rPr sz="2200" spc="-5" dirty="0">
                <a:latin typeface="Calibri"/>
                <a:cs typeface="Calibri"/>
              </a:rPr>
              <a:t>states </a:t>
            </a:r>
            <a:r>
              <a:rPr sz="2200" dirty="0">
                <a:latin typeface="Calibri"/>
                <a:cs typeface="Calibri"/>
              </a:rPr>
              <a:t>in </a:t>
            </a:r>
            <a:r>
              <a:rPr sz="2200" spc="-5" dirty="0">
                <a:latin typeface="Calibri"/>
                <a:cs typeface="Calibri"/>
              </a:rPr>
              <a:t>one </a:t>
            </a:r>
            <a:r>
              <a:rPr sz="2200" spc="-10" dirty="0">
                <a:latin typeface="Calibri"/>
                <a:cs typeface="Calibri"/>
              </a:rPr>
              <a:t>trait  </a:t>
            </a:r>
            <a:r>
              <a:rPr sz="2200" spc="-5" dirty="0">
                <a:latin typeface="Calibri"/>
                <a:cs typeface="Calibri"/>
              </a:rPr>
              <a:t>(e.g., </a:t>
            </a:r>
            <a:r>
              <a:rPr sz="2200" dirty="0">
                <a:latin typeface="Calibri"/>
                <a:cs typeface="Calibri"/>
              </a:rPr>
              <a:t>flower </a:t>
            </a:r>
            <a:r>
              <a:rPr sz="2200" spc="-5" dirty="0">
                <a:latin typeface="Calibri"/>
                <a:cs typeface="Calibri"/>
              </a:rPr>
              <a:t>conspicuousness) </a:t>
            </a:r>
            <a:r>
              <a:rPr sz="2200" dirty="0">
                <a:latin typeface="Calibri"/>
                <a:cs typeface="Calibri"/>
              </a:rPr>
              <a:t>depend </a:t>
            </a:r>
            <a:r>
              <a:rPr sz="2200" spc="5" dirty="0">
                <a:latin typeface="Calibri"/>
                <a:cs typeface="Calibri"/>
              </a:rPr>
              <a:t>on </a:t>
            </a:r>
            <a:r>
              <a:rPr sz="2200" spc="-10" dirty="0">
                <a:latin typeface="Calibri"/>
                <a:cs typeface="Calibri"/>
              </a:rPr>
              <a:t>the </a:t>
            </a:r>
            <a:r>
              <a:rPr sz="2200" spc="-5" dirty="0">
                <a:latin typeface="Calibri"/>
                <a:cs typeface="Calibri"/>
              </a:rPr>
              <a:t>character states </a:t>
            </a:r>
            <a:r>
              <a:rPr sz="2200" spc="5" dirty="0">
                <a:latin typeface="Calibri"/>
                <a:cs typeface="Calibri"/>
              </a:rPr>
              <a:t>of </a:t>
            </a:r>
            <a:r>
              <a:rPr sz="2200" dirty="0">
                <a:latin typeface="Calibri"/>
                <a:cs typeface="Calibri"/>
              </a:rPr>
              <a:t>a </a:t>
            </a:r>
            <a:r>
              <a:rPr sz="2200" spc="-5" dirty="0">
                <a:latin typeface="Calibri"/>
                <a:cs typeface="Calibri"/>
              </a:rPr>
              <a:t>second </a:t>
            </a:r>
            <a:r>
              <a:rPr sz="2200" spc="-10" dirty="0">
                <a:latin typeface="Calibri"/>
                <a:cs typeface="Calibri"/>
              </a:rPr>
              <a:t>trait  </a:t>
            </a:r>
            <a:r>
              <a:rPr sz="2200" spc="-5" dirty="0">
                <a:latin typeface="Calibri"/>
                <a:cs typeface="Calibri"/>
              </a:rPr>
              <a:t>(e.g.,</a:t>
            </a:r>
            <a:r>
              <a:rPr sz="2200" dirty="0">
                <a:latin typeface="Calibri"/>
                <a:cs typeface="Calibri"/>
              </a:rPr>
              <a:t> </a:t>
            </a:r>
            <a:r>
              <a:rPr sz="2200" spc="-5" dirty="0">
                <a:latin typeface="Calibri"/>
                <a:cs typeface="Calibri"/>
              </a:rPr>
              <a:t>habitat).</a:t>
            </a:r>
            <a:endParaRPr sz="2200">
              <a:latin typeface="Calibri"/>
              <a:cs typeface="Calibri"/>
            </a:endParaRPr>
          </a:p>
          <a:p>
            <a:pPr>
              <a:lnSpc>
                <a:spcPct val="100000"/>
              </a:lnSpc>
              <a:spcBef>
                <a:spcPts val="50"/>
              </a:spcBef>
            </a:pPr>
            <a:endParaRPr sz="2200">
              <a:latin typeface="Calibri"/>
              <a:cs typeface="Calibri"/>
            </a:endParaRPr>
          </a:p>
          <a:p>
            <a:pPr marL="12700">
              <a:lnSpc>
                <a:spcPct val="100000"/>
              </a:lnSpc>
            </a:pPr>
            <a:r>
              <a:rPr sz="2200" dirty="0">
                <a:latin typeface="Calibri"/>
                <a:cs typeface="Calibri"/>
              </a:rPr>
              <a:t>The method is </a:t>
            </a:r>
            <a:r>
              <a:rPr sz="2200" spc="-5" dirty="0">
                <a:latin typeface="Calibri"/>
                <a:cs typeface="Calibri"/>
              </a:rPr>
              <a:t>implemented </a:t>
            </a:r>
            <a:r>
              <a:rPr sz="2200" dirty="0">
                <a:latin typeface="Calibri"/>
                <a:cs typeface="Calibri"/>
              </a:rPr>
              <a:t>in</a:t>
            </a:r>
            <a:r>
              <a:rPr sz="2200" spc="-25" dirty="0">
                <a:latin typeface="Calibri"/>
                <a:cs typeface="Calibri"/>
              </a:rPr>
              <a:t> </a:t>
            </a:r>
            <a:r>
              <a:rPr sz="2200" dirty="0">
                <a:latin typeface="Calibri"/>
                <a:cs typeface="Calibri"/>
              </a:rPr>
              <a:t>the</a:t>
            </a:r>
            <a:endParaRPr sz="2200">
              <a:latin typeface="Calibri"/>
              <a:cs typeface="Calibri"/>
            </a:endParaRPr>
          </a:p>
          <a:p>
            <a:pPr marL="12700">
              <a:lnSpc>
                <a:spcPct val="100000"/>
              </a:lnSpc>
              <a:spcBef>
                <a:spcPts val="50"/>
              </a:spcBef>
            </a:pPr>
            <a:r>
              <a:rPr sz="2200" spc="-5" dirty="0">
                <a:latin typeface="Courier New"/>
                <a:cs typeface="Courier New"/>
              </a:rPr>
              <a:t>corHMM</a:t>
            </a:r>
            <a:r>
              <a:rPr sz="2200" spc="-844" dirty="0">
                <a:latin typeface="Courier New"/>
                <a:cs typeface="Courier New"/>
              </a:rPr>
              <a:t> </a:t>
            </a:r>
            <a:r>
              <a:rPr sz="2200" spc="-5" dirty="0">
                <a:latin typeface="Calibri"/>
                <a:cs typeface="Calibri"/>
              </a:rPr>
              <a:t>package </a:t>
            </a:r>
            <a:r>
              <a:rPr sz="2200" dirty="0">
                <a:latin typeface="Calibri"/>
                <a:cs typeface="Calibri"/>
              </a:rPr>
              <a:t>in R.</a:t>
            </a:r>
            <a:endParaRPr sz="2200">
              <a:latin typeface="Calibri"/>
              <a:cs typeface="Calibri"/>
            </a:endParaRPr>
          </a:p>
        </p:txBody>
      </p:sp>
      <p:sp>
        <p:nvSpPr>
          <p:cNvPr id="4" name="object 4"/>
          <p:cNvSpPr/>
          <p:nvPr/>
        </p:nvSpPr>
        <p:spPr>
          <a:xfrm>
            <a:off x="5620386" y="4045586"/>
            <a:ext cx="5037455" cy="27431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269049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Discrete </a:t>
            </a:r>
            <a:r>
              <a:rPr spc="-5" dirty="0">
                <a:solidFill>
                  <a:srgbClr val="000000"/>
                </a:solidFill>
              </a:rPr>
              <a:t>species</a:t>
            </a:r>
            <a:r>
              <a:rPr spc="-70" dirty="0">
                <a:solidFill>
                  <a:srgbClr val="000000"/>
                </a:solidFill>
              </a:rPr>
              <a:t> </a:t>
            </a:r>
            <a:r>
              <a:rPr dirty="0">
                <a:solidFill>
                  <a:srgbClr val="000000"/>
                </a:solidFill>
              </a:rPr>
              <a:t>data</a:t>
            </a:r>
          </a:p>
        </p:txBody>
      </p:sp>
      <p:sp>
        <p:nvSpPr>
          <p:cNvPr id="3" name="object 3"/>
          <p:cNvSpPr txBox="1"/>
          <p:nvPr/>
        </p:nvSpPr>
        <p:spPr>
          <a:xfrm>
            <a:off x="718819" y="1447292"/>
            <a:ext cx="9291955" cy="4144645"/>
          </a:xfrm>
          <a:prstGeom prst="rect">
            <a:avLst/>
          </a:prstGeom>
        </p:spPr>
        <p:txBody>
          <a:bodyPr vert="horz" wrap="square" lIns="0" tIns="7620" rIns="0" bIns="0" rtlCol="0">
            <a:spAutoFit/>
          </a:bodyPr>
          <a:lstStyle/>
          <a:p>
            <a:pPr marL="12700" marR="661670">
              <a:lnSpc>
                <a:spcPct val="101800"/>
              </a:lnSpc>
              <a:spcBef>
                <a:spcPts val="60"/>
              </a:spcBef>
            </a:pPr>
            <a:r>
              <a:rPr sz="2200" dirty="0">
                <a:latin typeface="Calibri"/>
                <a:cs typeface="Calibri"/>
              </a:rPr>
              <a:t>Maddison, W. </a:t>
            </a:r>
            <a:r>
              <a:rPr sz="2200" spc="-5" dirty="0">
                <a:latin typeface="Calibri"/>
                <a:cs typeface="Calibri"/>
              </a:rPr>
              <a:t>and </a:t>
            </a:r>
            <a:r>
              <a:rPr sz="2200" dirty="0">
                <a:latin typeface="Calibri"/>
                <a:cs typeface="Calibri"/>
              </a:rPr>
              <a:t>R. </a:t>
            </a:r>
            <a:r>
              <a:rPr sz="2200" spc="-5" dirty="0">
                <a:latin typeface="Calibri"/>
                <a:cs typeface="Calibri"/>
              </a:rPr>
              <a:t>Fitzjohn. </a:t>
            </a:r>
            <a:r>
              <a:rPr sz="2200" dirty="0">
                <a:latin typeface="Calibri"/>
                <a:cs typeface="Calibri"/>
              </a:rPr>
              <a:t>2015. </a:t>
            </a:r>
            <a:r>
              <a:rPr sz="2200" i="1" dirty="0">
                <a:latin typeface="Calibri"/>
                <a:cs typeface="Calibri"/>
              </a:rPr>
              <a:t>The </a:t>
            </a:r>
            <a:r>
              <a:rPr sz="2200" i="1" spc="-5" dirty="0">
                <a:latin typeface="Calibri"/>
                <a:cs typeface="Calibri"/>
              </a:rPr>
              <a:t>unsolved </a:t>
            </a:r>
            <a:r>
              <a:rPr sz="2200" i="1" spc="-10" dirty="0">
                <a:latin typeface="Calibri"/>
                <a:cs typeface="Calibri"/>
              </a:rPr>
              <a:t>challenge </a:t>
            </a:r>
            <a:r>
              <a:rPr sz="2200" i="1" dirty="0">
                <a:latin typeface="Calibri"/>
                <a:cs typeface="Calibri"/>
              </a:rPr>
              <a:t>to </a:t>
            </a:r>
            <a:r>
              <a:rPr sz="2200" i="1" spc="-5" dirty="0">
                <a:latin typeface="Calibri"/>
                <a:cs typeface="Calibri"/>
              </a:rPr>
              <a:t>phylogenetic  </a:t>
            </a:r>
            <a:r>
              <a:rPr sz="2200" i="1" dirty="0">
                <a:latin typeface="Calibri"/>
                <a:cs typeface="Calibri"/>
              </a:rPr>
              <a:t>correlation </a:t>
            </a:r>
            <a:r>
              <a:rPr sz="2200" i="1" spc="-5" dirty="0">
                <a:latin typeface="Calibri"/>
                <a:cs typeface="Calibri"/>
              </a:rPr>
              <a:t>tests </a:t>
            </a:r>
            <a:r>
              <a:rPr sz="2200" i="1" spc="-10" dirty="0">
                <a:latin typeface="Calibri"/>
                <a:cs typeface="Calibri"/>
              </a:rPr>
              <a:t>for </a:t>
            </a:r>
            <a:r>
              <a:rPr sz="2200" i="1" spc="-5" dirty="0">
                <a:latin typeface="Calibri"/>
                <a:cs typeface="Calibri"/>
              </a:rPr>
              <a:t>categorical characters</a:t>
            </a:r>
            <a:r>
              <a:rPr sz="2200" spc="-5" dirty="0">
                <a:latin typeface="Calibri"/>
                <a:cs typeface="Calibri"/>
              </a:rPr>
              <a:t>. Syst. Biol.</a:t>
            </a:r>
            <a:r>
              <a:rPr sz="2200" spc="5" dirty="0">
                <a:latin typeface="Calibri"/>
                <a:cs typeface="Calibri"/>
              </a:rPr>
              <a:t> </a:t>
            </a:r>
            <a:r>
              <a:rPr sz="2200" spc="-5" dirty="0">
                <a:latin typeface="Calibri"/>
                <a:cs typeface="Calibri"/>
              </a:rPr>
              <a:t>64:127–136.</a:t>
            </a:r>
            <a:endParaRPr sz="2200">
              <a:latin typeface="Calibri"/>
              <a:cs typeface="Calibri"/>
            </a:endParaRPr>
          </a:p>
          <a:p>
            <a:pPr>
              <a:lnSpc>
                <a:spcPct val="100000"/>
              </a:lnSpc>
              <a:spcBef>
                <a:spcPts val="5"/>
              </a:spcBef>
            </a:pPr>
            <a:endParaRPr sz="2400">
              <a:latin typeface="Calibri"/>
              <a:cs typeface="Calibri"/>
            </a:endParaRPr>
          </a:p>
          <a:p>
            <a:pPr marL="12700" marR="382270" algn="just">
              <a:lnSpc>
                <a:spcPct val="101400"/>
              </a:lnSpc>
              <a:spcBef>
                <a:spcPts val="5"/>
              </a:spcBef>
            </a:pPr>
            <a:r>
              <a:rPr sz="2200" spc="5" dirty="0">
                <a:latin typeface="Calibri"/>
                <a:cs typeface="Calibri"/>
              </a:rPr>
              <a:t>“… </a:t>
            </a:r>
            <a:r>
              <a:rPr sz="2200" i="1" spc="-5" dirty="0">
                <a:latin typeface="Calibri"/>
                <a:cs typeface="Calibri"/>
              </a:rPr>
              <a:t>Pagel’s test </a:t>
            </a:r>
            <a:r>
              <a:rPr sz="2200" i="1" spc="-15" dirty="0">
                <a:latin typeface="Calibri"/>
                <a:cs typeface="Calibri"/>
              </a:rPr>
              <a:t>is </a:t>
            </a:r>
            <a:r>
              <a:rPr sz="2200" i="1" spc="-5" dirty="0">
                <a:latin typeface="Calibri"/>
                <a:cs typeface="Calibri"/>
              </a:rPr>
              <a:t>susceptible </a:t>
            </a:r>
            <a:r>
              <a:rPr sz="2200" i="1" dirty="0">
                <a:latin typeface="Calibri"/>
                <a:cs typeface="Calibri"/>
              </a:rPr>
              <a:t>to </a:t>
            </a:r>
            <a:r>
              <a:rPr sz="2200" i="1" spc="-5" dirty="0">
                <a:latin typeface="Calibri"/>
                <a:cs typeface="Calibri"/>
              </a:rPr>
              <a:t>yielding significant results from </a:t>
            </a:r>
            <a:r>
              <a:rPr sz="2200" i="1" spc="-10" dirty="0">
                <a:latin typeface="Calibri"/>
                <a:cs typeface="Calibri"/>
              </a:rPr>
              <a:t>the </a:t>
            </a:r>
            <a:r>
              <a:rPr sz="2200" i="1" spc="-5" dirty="0">
                <a:latin typeface="Calibri"/>
                <a:cs typeface="Calibri"/>
              </a:rPr>
              <a:t>effects of </a:t>
            </a:r>
            <a:r>
              <a:rPr sz="2200" i="1" dirty="0">
                <a:latin typeface="Calibri"/>
                <a:cs typeface="Calibri"/>
              </a:rPr>
              <a:t>a  </a:t>
            </a:r>
            <a:r>
              <a:rPr sz="2200" i="1" spc="-5" dirty="0">
                <a:latin typeface="Calibri"/>
                <a:cs typeface="Calibri"/>
              </a:rPr>
              <a:t>single change </a:t>
            </a:r>
            <a:r>
              <a:rPr sz="2200" i="1" dirty="0">
                <a:latin typeface="Calibri"/>
                <a:cs typeface="Calibri"/>
              </a:rPr>
              <a:t>in </a:t>
            </a:r>
            <a:r>
              <a:rPr sz="2200" i="1" spc="-5" dirty="0">
                <a:latin typeface="Calibri"/>
                <a:cs typeface="Calibri"/>
              </a:rPr>
              <a:t>one </a:t>
            </a:r>
            <a:r>
              <a:rPr sz="2200" i="1" dirty="0">
                <a:latin typeface="Calibri"/>
                <a:cs typeface="Calibri"/>
              </a:rPr>
              <a:t>of </a:t>
            </a:r>
            <a:r>
              <a:rPr sz="2200" i="1" spc="-10" dirty="0">
                <a:latin typeface="Calibri"/>
                <a:cs typeface="Calibri"/>
              </a:rPr>
              <a:t>the </a:t>
            </a:r>
            <a:r>
              <a:rPr sz="2200" i="1" spc="-5" dirty="0">
                <a:latin typeface="Calibri"/>
                <a:cs typeface="Calibri"/>
              </a:rPr>
              <a:t>characters, </a:t>
            </a:r>
            <a:r>
              <a:rPr sz="2200" i="1" spc="5" dirty="0">
                <a:latin typeface="Calibri"/>
                <a:cs typeface="Calibri"/>
              </a:rPr>
              <a:t>…. </a:t>
            </a:r>
            <a:r>
              <a:rPr sz="2200" i="1" spc="-5" dirty="0">
                <a:latin typeface="Calibri"/>
                <a:cs typeface="Calibri"/>
              </a:rPr>
              <a:t>Other tests suffer </a:t>
            </a:r>
            <a:r>
              <a:rPr sz="2200" i="1" dirty="0">
                <a:latin typeface="Calibri"/>
                <a:cs typeface="Calibri"/>
              </a:rPr>
              <a:t>the </a:t>
            </a:r>
            <a:r>
              <a:rPr sz="2200" i="1" spc="-5" dirty="0">
                <a:latin typeface="Calibri"/>
                <a:cs typeface="Calibri"/>
              </a:rPr>
              <a:t>same problem,  which </a:t>
            </a:r>
            <a:r>
              <a:rPr sz="2200" i="1" spc="5" dirty="0">
                <a:latin typeface="Calibri"/>
                <a:cs typeface="Calibri"/>
              </a:rPr>
              <a:t>we </a:t>
            </a:r>
            <a:r>
              <a:rPr sz="2200" i="1" dirty="0">
                <a:latin typeface="Calibri"/>
                <a:cs typeface="Calibri"/>
              </a:rPr>
              <a:t>will </a:t>
            </a:r>
            <a:r>
              <a:rPr sz="2200" i="1" spc="-5" dirty="0">
                <a:latin typeface="Calibri"/>
                <a:cs typeface="Calibri"/>
              </a:rPr>
              <a:t>call “within-clade</a:t>
            </a:r>
            <a:r>
              <a:rPr sz="2200" i="1" spc="-35" dirty="0">
                <a:latin typeface="Calibri"/>
                <a:cs typeface="Calibri"/>
              </a:rPr>
              <a:t> </a:t>
            </a:r>
            <a:r>
              <a:rPr sz="2200" i="1" spc="-5" dirty="0">
                <a:latin typeface="Calibri"/>
                <a:cs typeface="Calibri"/>
              </a:rPr>
              <a:t>pseudoreplication</a:t>
            </a:r>
            <a:r>
              <a:rPr sz="2200" spc="-5" dirty="0">
                <a:latin typeface="Calibri"/>
                <a:cs typeface="Calibri"/>
              </a:rPr>
              <a:t>”.</a:t>
            </a:r>
            <a:endParaRPr sz="2200">
              <a:latin typeface="Calibri"/>
              <a:cs typeface="Calibri"/>
            </a:endParaRPr>
          </a:p>
          <a:p>
            <a:pPr>
              <a:lnSpc>
                <a:spcPct val="100000"/>
              </a:lnSpc>
            </a:pPr>
            <a:endParaRPr sz="2200">
              <a:latin typeface="Calibri"/>
              <a:cs typeface="Calibri"/>
            </a:endParaRPr>
          </a:p>
          <a:p>
            <a:pPr marL="12700" marR="5080">
              <a:lnSpc>
                <a:spcPct val="101800"/>
              </a:lnSpc>
            </a:pPr>
            <a:r>
              <a:rPr sz="2200" i="1" dirty="0">
                <a:latin typeface="Calibri"/>
                <a:cs typeface="Calibri"/>
              </a:rPr>
              <a:t>“…we </a:t>
            </a:r>
            <a:r>
              <a:rPr sz="2200" i="1" spc="-5" dirty="0">
                <a:latin typeface="Calibri"/>
                <a:cs typeface="Calibri"/>
              </a:rPr>
              <a:t>suspect that </a:t>
            </a:r>
            <a:r>
              <a:rPr sz="2200" i="1" dirty="0">
                <a:latin typeface="Calibri"/>
                <a:cs typeface="Calibri"/>
              </a:rPr>
              <a:t>any </a:t>
            </a:r>
            <a:r>
              <a:rPr sz="2200" i="1" spc="-5" dirty="0">
                <a:latin typeface="Calibri"/>
                <a:cs typeface="Calibri"/>
              </a:rPr>
              <a:t>comparative </a:t>
            </a:r>
            <a:r>
              <a:rPr sz="2200" i="1" dirty="0">
                <a:latin typeface="Calibri"/>
                <a:cs typeface="Calibri"/>
              </a:rPr>
              <a:t>method </a:t>
            </a:r>
            <a:r>
              <a:rPr sz="2200" i="1" spc="-10" dirty="0">
                <a:latin typeface="Calibri"/>
                <a:cs typeface="Calibri"/>
              </a:rPr>
              <a:t>that responds </a:t>
            </a:r>
            <a:r>
              <a:rPr sz="2200" i="1" dirty="0">
                <a:latin typeface="Calibri"/>
                <a:cs typeface="Calibri"/>
              </a:rPr>
              <a:t>to the </a:t>
            </a:r>
            <a:r>
              <a:rPr sz="2200" i="1" spc="-5" dirty="0">
                <a:latin typeface="Calibri"/>
                <a:cs typeface="Calibri"/>
              </a:rPr>
              <a:t>effect </a:t>
            </a:r>
            <a:r>
              <a:rPr sz="2200" i="1" dirty="0">
                <a:latin typeface="Calibri"/>
                <a:cs typeface="Calibri"/>
              </a:rPr>
              <a:t>of a </a:t>
            </a:r>
            <a:r>
              <a:rPr sz="2200" i="1" spc="-5" dirty="0">
                <a:latin typeface="Calibri"/>
                <a:cs typeface="Calibri"/>
              </a:rPr>
              <a:t>state,  </a:t>
            </a:r>
            <a:r>
              <a:rPr sz="2200" i="1" dirty="0">
                <a:latin typeface="Calibri"/>
                <a:cs typeface="Calibri"/>
              </a:rPr>
              <a:t>rather </a:t>
            </a:r>
            <a:r>
              <a:rPr sz="2200" i="1" spc="-5" dirty="0">
                <a:latin typeface="Calibri"/>
                <a:cs typeface="Calibri"/>
              </a:rPr>
              <a:t>than </a:t>
            </a:r>
            <a:r>
              <a:rPr sz="2200" i="1" dirty="0">
                <a:latin typeface="Calibri"/>
                <a:cs typeface="Calibri"/>
              </a:rPr>
              <a:t>the </a:t>
            </a:r>
            <a:r>
              <a:rPr sz="2200" i="1" spc="-5" dirty="0">
                <a:latin typeface="Calibri"/>
                <a:cs typeface="Calibri"/>
              </a:rPr>
              <a:t>effect </a:t>
            </a:r>
            <a:r>
              <a:rPr sz="2200" i="1" dirty="0">
                <a:latin typeface="Calibri"/>
                <a:cs typeface="Calibri"/>
              </a:rPr>
              <a:t>of a </a:t>
            </a:r>
            <a:r>
              <a:rPr sz="2200" i="1" spc="-10" dirty="0">
                <a:latin typeface="Calibri"/>
                <a:cs typeface="Calibri"/>
              </a:rPr>
              <a:t>change, </a:t>
            </a:r>
            <a:r>
              <a:rPr sz="2200" i="1" dirty="0">
                <a:latin typeface="Calibri"/>
                <a:cs typeface="Calibri"/>
              </a:rPr>
              <a:t>will </a:t>
            </a:r>
            <a:r>
              <a:rPr sz="2200" i="1" spc="-5" dirty="0">
                <a:latin typeface="Calibri"/>
                <a:cs typeface="Calibri"/>
              </a:rPr>
              <a:t>be susceptible </a:t>
            </a:r>
            <a:r>
              <a:rPr sz="2200" i="1" spc="-10" dirty="0">
                <a:latin typeface="Calibri"/>
                <a:cs typeface="Calibri"/>
              </a:rPr>
              <a:t>to </a:t>
            </a:r>
            <a:r>
              <a:rPr sz="2200" i="1" spc="-5" dirty="0">
                <a:latin typeface="Calibri"/>
                <a:cs typeface="Calibri"/>
              </a:rPr>
              <a:t>within-clade  pseudoreplication.”</a:t>
            </a:r>
            <a:endParaRPr sz="2200">
              <a:latin typeface="Calibri"/>
              <a:cs typeface="Calibri"/>
            </a:endParaRPr>
          </a:p>
          <a:p>
            <a:pPr>
              <a:lnSpc>
                <a:spcPct val="100000"/>
              </a:lnSpc>
              <a:spcBef>
                <a:spcPts val="50"/>
              </a:spcBef>
            </a:pPr>
            <a:endParaRPr sz="2200">
              <a:latin typeface="Calibri"/>
              <a:cs typeface="Calibri"/>
            </a:endParaRPr>
          </a:p>
          <a:p>
            <a:pPr marL="12700" algn="just">
              <a:lnSpc>
                <a:spcPct val="100000"/>
              </a:lnSpc>
            </a:pPr>
            <a:r>
              <a:rPr sz="2200" spc="-5" dirty="0">
                <a:latin typeface="Calibri"/>
                <a:cs typeface="Calibri"/>
              </a:rPr>
              <a:t>No solutions yet…</a:t>
            </a:r>
            <a:endParaRPr sz="22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8121015" cy="3911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Is </a:t>
            </a:r>
            <a:r>
              <a:rPr spc="-5" dirty="0">
                <a:solidFill>
                  <a:srgbClr val="000000"/>
                </a:solidFill>
              </a:rPr>
              <a:t>phylogenetically independent contrasts/GLS </a:t>
            </a:r>
            <a:r>
              <a:rPr dirty="0">
                <a:solidFill>
                  <a:srgbClr val="000000"/>
                </a:solidFill>
              </a:rPr>
              <a:t>also</a:t>
            </a:r>
            <a:r>
              <a:rPr spc="75" dirty="0">
                <a:solidFill>
                  <a:srgbClr val="000000"/>
                </a:solidFill>
              </a:rPr>
              <a:t> </a:t>
            </a:r>
            <a:r>
              <a:rPr spc="-5" dirty="0">
                <a:solidFill>
                  <a:srgbClr val="000000"/>
                </a:solidFill>
              </a:rPr>
              <a:t>susceptible?</a:t>
            </a:r>
          </a:p>
        </p:txBody>
      </p:sp>
      <p:sp>
        <p:nvSpPr>
          <p:cNvPr id="3" name="object 3"/>
          <p:cNvSpPr txBox="1"/>
          <p:nvPr/>
        </p:nvSpPr>
        <p:spPr>
          <a:xfrm>
            <a:off x="718819" y="1447292"/>
            <a:ext cx="9481820" cy="4796790"/>
          </a:xfrm>
          <a:prstGeom prst="rect">
            <a:avLst/>
          </a:prstGeom>
        </p:spPr>
        <p:txBody>
          <a:bodyPr vert="horz" wrap="square" lIns="0" tIns="7620" rIns="0" bIns="0" rtlCol="0">
            <a:spAutoFit/>
          </a:bodyPr>
          <a:lstStyle/>
          <a:p>
            <a:pPr marL="12700" marR="219075">
              <a:lnSpc>
                <a:spcPct val="101800"/>
              </a:lnSpc>
              <a:spcBef>
                <a:spcPts val="60"/>
              </a:spcBef>
            </a:pPr>
            <a:r>
              <a:rPr sz="2200" i="1" spc="-5" dirty="0">
                <a:latin typeface="Calibri"/>
                <a:cs typeface="Calibri"/>
              </a:rPr>
              <a:t>“...phylogenetically independent contrasts can be misled by </a:t>
            </a:r>
            <a:r>
              <a:rPr sz="2200" i="1" dirty="0">
                <a:latin typeface="Calibri"/>
                <a:cs typeface="Calibri"/>
              </a:rPr>
              <a:t>a </a:t>
            </a:r>
            <a:r>
              <a:rPr sz="2200" i="1" spc="-5" dirty="0">
                <a:latin typeface="Calibri"/>
                <a:cs typeface="Calibri"/>
              </a:rPr>
              <a:t>single extraordinary  </a:t>
            </a:r>
            <a:r>
              <a:rPr sz="2200" i="1" dirty="0">
                <a:latin typeface="Calibri"/>
                <a:cs typeface="Calibri"/>
              </a:rPr>
              <a:t>event...”</a:t>
            </a:r>
            <a:endParaRPr sz="2200">
              <a:latin typeface="Calibri"/>
              <a:cs typeface="Calibri"/>
            </a:endParaRPr>
          </a:p>
          <a:p>
            <a:pPr>
              <a:lnSpc>
                <a:spcPct val="100000"/>
              </a:lnSpc>
              <a:spcBef>
                <a:spcPts val="25"/>
              </a:spcBef>
            </a:pPr>
            <a:endParaRPr sz="2200">
              <a:latin typeface="Calibri"/>
              <a:cs typeface="Calibri"/>
            </a:endParaRPr>
          </a:p>
          <a:p>
            <a:pPr marL="12700" marR="288290">
              <a:lnSpc>
                <a:spcPct val="100899"/>
              </a:lnSpc>
            </a:pPr>
            <a:r>
              <a:rPr sz="2200" dirty="0">
                <a:latin typeface="Calibri"/>
                <a:cs typeface="Calibri"/>
              </a:rPr>
              <a:t>Uyeda, </a:t>
            </a:r>
            <a:r>
              <a:rPr sz="2200" spc="-5" dirty="0">
                <a:latin typeface="Calibri"/>
                <a:cs typeface="Calibri"/>
              </a:rPr>
              <a:t>J. C., </a:t>
            </a:r>
            <a:r>
              <a:rPr sz="2200" dirty="0">
                <a:latin typeface="Calibri"/>
                <a:cs typeface="Calibri"/>
              </a:rPr>
              <a:t>R. </a:t>
            </a:r>
            <a:r>
              <a:rPr sz="2200" spc="-5" dirty="0">
                <a:latin typeface="Calibri"/>
                <a:cs typeface="Calibri"/>
              </a:rPr>
              <a:t>Zenil-Ferguson, and </a:t>
            </a:r>
            <a:r>
              <a:rPr sz="2200" spc="5" dirty="0">
                <a:latin typeface="Calibri"/>
                <a:cs typeface="Calibri"/>
              </a:rPr>
              <a:t>M. </a:t>
            </a:r>
            <a:r>
              <a:rPr sz="2200" dirty="0">
                <a:latin typeface="Calibri"/>
                <a:cs typeface="Calibri"/>
              </a:rPr>
              <a:t>W. </a:t>
            </a:r>
            <a:r>
              <a:rPr sz="2200" spc="-5" dirty="0">
                <a:latin typeface="Calibri"/>
                <a:cs typeface="Calibri"/>
              </a:rPr>
              <a:t>Pennell. 2018. </a:t>
            </a:r>
            <a:r>
              <a:rPr sz="2200" i="1" spc="-5" dirty="0">
                <a:latin typeface="Calibri"/>
                <a:cs typeface="Calibri"/>
              </a:rPr>
              <a:t>Rethinking phylogenetic  </a:t>
            </a:r>
            <a:r>
              <a:rPr sz="2200" i="1" dirty="0">
                <a:latin typeface="Calibri"/>
                <a:cs typeface="Calibri"/>
              </a:rPr>
              <a:t>comparative </a:t>
            </a:r>
            <a:r>
              <a:rPr sz="2200" i="1" spc="-5" dirty="0">
                <a:latin typeface="Calibri"/>
                <a:cs typeface="Calibri"/>
              </a:rPr>
              <a:t>methods</a:t>
            </a:r>
            <a:r>
              <a:rPr sz="2200" spc="-5" dirty="0">
                <a:latin typeface="Calibri"/>
                <a:cs typeface="Calibri"/>
              </a:rPr>
              <a:t>. </a:t>
            </a:r>
            <a:r>
              <a:rPr sz="2200" spc="-10" dirty="0">
                <a:latin typeface="Calibri"/>
                <a:cs typeface="Calibri"/>
              </a:rPr>
              <a:t>Syst. </a:t>
            </a:r>
            <a:r>
              <a:rPr sz="2200" dirty="0">
                <a:latin typeface="Calibri"/>
                <a:cs typeface="Calibri"/>
              </a:rPr>
              <a:t>Biol </a:t>
            </a:r>
            <a:r>
              <a:rPr sz="2200" spc="-5" dirty="0">
                <a:latin typeface="Calibri"/>
                <a:cs typeface="Calibri"/>
              </a:rPr>
              <a:t>67:</a:t>
            </a:r>
            <a:r>
              <a:rPr sz="2200" spc="-55" dirty="0">
                <a:latin typeface="Calibri"/>
                <a:cs typeface="Calibri"/>
              </a:rPr>
              <a:t> </a:t>
            </a:r>
            <a:r>
              <a:rPr sz="2200" dirty="0">
                <a:latin typeface="Calibri"/>
                <a:cs typeface="Calibri"/>
              </a:rPr>
              <a:t>1091-1109.</a:t>
            </a:r>
            <a:endParaRPr sz="2200">
              <a:latin typeface="Calibri"/>
              <a:cs typeface="Calibri"/>
            </a:endParaRPr>
          </a:p>
          <a:p>
            <a:pPr>
              <a:lnSpc>
                <a:spcPct val="100000"/>
              </a:lnSpc>
              <a:spcBef>
                <a:spcPts val="5"/>
              </a:spcBef>
            </a:pPr>
            <a:endParaRPr sz="2200">
              <a:latin typeface="Calibri"/>
              <a:cs typeface="Calibri"/>
            </a:endParaRPr>
          </a:p>
          <a:p>
            <a:pPr marL="12700" marR="5080">
              <a:lnSpc>
                <a:spcPct val="101800"/>
              </a:lnSpc>
            </a:pPr>
            <a:r>
              <a:rPr sz="2200" i="1" spc="-5" dirty="0">
                <a:latin typeface="Calibri"/>
                <a:cs typeface="Calibri"/>
              </a:rPr>
              <a:t>“…biologists likely have </a:t>
            </a:r>
            <a:r>
              <a:rPr sz="2200" i="1" dirty="0">
                <a:latin typeface="Calibri"/>
                <a:cs typeface="Calibri"/>
              </a:rPr>
              <a:t>a </a:t>
            </a:r>
            <a:r>
              <a:rPr sz="2200" i="1" spc="-5" dirty="0">
                <a:latin typeface="Calibri"/>
                <a:cs typeface="Calibri"/>
              </a:rPr>
              <a:t>favorite </a:t>
            </a:r>
            <a:r>
              <a:rPr sz="2200" i="1" dirty="0">
                <a:latin typeface="Calibri"/>
                <a:cs typeface="Calibri"/>
              </a:rPr>
              <a:t>example of a </a:t>
            </a:r>
            <a:r>
              <a:rPr sz="2200" i="1" spc="-10" dirty="0">
                <a:latin typeface="Calibri"/>
                <a:cs typeface="Calibri"/>
              </a:rPr>
              <a:t>lineage </a:t>
            </a:r>
            <a:r>
              <a:rPr sz="2200" i="1" spc="-5" dirty="0">
                <a:latin typeface="Calibri"/>
                <a:cs typeface="Calibri"/>
              </a:rPr>
              <a:t>that has </a:t>
            </a:r>
            <a:r>
              <a:rPr sz="2200" i="1" dirty="0">
                <a:latin typeface="Calibri"/>
                <a:cs typeface="Calibri"/>
              </a:rPr>
              <a:t>evolved </a:t>
            </a:r>
            <a:r>
              <a:rPr sz="2200" i="1" spc="-5" dirty="0">
                <a:latin typeface="Calibri"/>
                <a:cs typeface="Calibri"/>
              </a:rPr>
              <a:t>something  spectacular such as devilishly </a:t>
            </a:r>
            <a:r>
              <a:rPr sz="2200" i="1" dirty="0">
                <a:latin typeface="Calibri"/>
                <a:cs typeface="Calibri"/>
              </a:rPr>
              <a:t>horned </a:t>
            </a:r>
            <a:r>
              <a:rPr sz="2200" i="1" spc="-5" dirty="0">
                <a:latin typeface="Calibri"/>
                <a:cs typeface="Calibri"/>
              </a:rPr>
              <a:t>lizards that </a:t>
            </a:r>
            <a:r>
              <a:rPr sz="2200" i="1" dirty="0">
                <a:latin typeface="Calibri"/>
                <a:cs typeface="Calibri"/>
              </a:rPr>
              <a:t>squirt </a:t>
            </a:r>
            <a:r>
              <a:rPr sz="2200" i="1" spc="-5" dirty="0">
                <a:latin typeface="Calibri"/>
                <a:cs typeface="Calibri"/>
              </a:rPr>
              <a:t>blood </a:t>
            </a:r>
            <a:r>
              <a:rPr sz="2200" i="1" dirty="0">
                <a:latin typeface="Calibri"/>
                <a:cs typeface="Calibri"/>
              </a:rPr>
              <a:t>from </a:t>
            </a:r>
            <a:r>
              <a:rPr sz="2200" i="1" spc="-10" dirty="0">
                <a:latin typeface="Calibri"/>
                <a:cs typeface="Calibri"/>
              </a:rPr>
              <a:t>their </a:t>
            </a:r>
            <a:r>
              <a:rPr sz="2200" i="1" dirty="0">
                <a:latin typeface="Calibri"/>
                <a:cs typeface="Calibri"/>
              </a:rPr>
              <a:t>eye </a:t>
            </a:r>
            <a:r>
              <a:rPr sz="2200" i="1" spc="-5" dirty="0">
                <a:latin typeface="Calibri"/>
                <a:cs typeface="Calibri"/>
              </a:rPr>
              <a:t>sockets  </a:t>
            </a:r>
            <a:r>
              <a:rPr sz="2200" i="1" dirty="0">
                <a:latin typeface="Calibri"/>
                <a:cs typeface="Calibri"/>
              </a:rPr>
              <a:t>or </a:t>
            </a:r>
            <a:r>
              <a:rPr sz="2200" i="1" spc="-5" dirty="0">
                <a:latin typeface="Calibri"/>
                <a:cs typeface="Calibri"/>
              </a:rPr>
              <a:t>marine sloths </a:t>
            </a:r>
            <a:r>
              <a:rPr sz="2200" i="1" spc="-10" dirty="0">
                <a:latin typeface="Calibri"/>
                <a:cs typeface="Calibri"/>
              </a:rPr>
              <a:t>that </a:t>
            </a:r>
            <a:r>
              <a:rPr sz="2200" i="1" spc="-5" dirty="0">
                <a:latin typeface="Calibri"/>
                <a:cs typeface="Calibri"/>
              </a:rPr>
              <a:t>grazed ancient seabeds. </a:t>
            </a:r>
            <a:r>
              <a:rPr sz="2200" i="1" spc="-15" dirty="0">
                <a:latin typeface="Calibri"/>
                <a:cs typeface="Calibri"/>
              </a:rPr>
              <a:t>As </a:t>
            </a:r>
            <a:r>
              <a:rPr sz="2200" i="1" spc="-5" dirty="0">
                <a:latin typeface="Calibri"/>
                <a:cs typeface="Calibri"/>
              </a:rPr>
              <a:t>macroevolutionary researchers, it  </a:t>
            </a:r>
            <a:r>
              <a:rPr sz="2200" i="1" dirty="0">
                <a:latin typeface="Calibri"/>
                <a:cs typeface="Calibri"/>
              </a:rPr>
              <a:t>is hard </a:t>
            </a:r>
            <a:r>
              <a:rPr sz="2200" i="1" spc="5" dirty="0">
                <a:latin typeface="Calibri"/>
                <a:cs typeface="Calibri"/>
              </a:rPr>
              <a:t>to </a:t>
            </a:r>
            <a:r>
              <a:rPr sz="2200" i="1" dirty="0">
                <a:latin typeface="Calibri"/>
                <a:cs typeface="Calibri"/>
              </a:rPr>
              <a:t>know what </a:t>
            </a:r>
            <a:r>
              <a:rPr sz="2200" i="1" spc="5" dirty="0">
                <a:latin typeface="Calibri"/>
                <a:cs typeface="Calibri"/>
              </a:rPr>
              <a:t>to </a:t>
            </a:r>
            <a:r>
              <a:rPr sz="2200" i="1" spc="-5" dirty="0">
                <a:latin typeface="Calibri"/>
                <a:cs typeface="Calibri"/>
              </a:rPr>
              <a:t>do </a:t>
            </a:r>
            <a:r>
              <a:rPr sz="2200" i="1" dirty="0">
                <a:latin typeface="Calibri"/>
                <a:cs typeface="Calibri"/>
              </a:rPr>
              <a:t>with </a:t>
            </a:r>
            <a:r>
              <a:rPr sz="2200" i="1" spc="-5" dirty="0">
                <a:latin typeface="Calibri"/>
                <a:cs typeface="Calibri"/>
              </a:rPr>
              <a:t>these types </a:t>
            </a:r>
            <a:r>
              <a:rPr sz="2200" i="1" dirty="0">
                <a:latin typeface="Calibri"/>
                <a:cs typeface="Calibri"/>
              </a:rPr>
              <a:t>of </a:t>
            </a:r>
            <a:r>
              <a:rPr sz="2200" i="1" spc="-5" dirty="0">
                <a:latin typeface="Calibri"/>
                <a:cs typeface="Calibri"/>
              </a:rPr>
              <a:t>events </a:t>
            </a:r>
            <a:r>
              <a:rPr sz="2200" i="1" spc="5" dirty="0">
                <a:latin typeface="Calibri"/>
                <a:cs typeface="Calibri"/>
              </a:rPr>
              <a:t>…. </a:t>
            </a:r>
            <a:r>
              <a:rPr sz="2200" i="1" spc="-5" dirty="0">
                <a:latin typeface="Calibri"/>
                <a:cs typeface="Calibri"/>
              </a:rPr>
              <a:t>Their singular and  unreplicated nature </a:t>
            </a:r>
            <a:r>
              <a:rPr sz="2200" i="1" dirty="0">
                <a:latin typeface="Calibri"/>
                <a:cs typeface="Calibri"/>
              </a:rPr>
              <a:t>seems </a:t>
            </a:r>
            <a:r>
              <a:rPr sz="2200" i="1" spc="-5" dirty="0">
                <a:latin typeface="Calibri"/>
                <a:cs typeface="Calibri"/>
              </a:rPr>
              <a:t>incompatible </a:t>
            </a:r>
            <a:r>
              <a:rPr sz="2200" i="1" dirty="0">
                <a:latin typeface="Calibri"/>
                <a:cs typeface="Calibri"/>
              </a:rPr>
              <a:t>with models </a:t>
            </a:r>
            <a:r>
              <a:rPr sz="2200" i="1" spc="-10" dirty="0">
                <a:latin typeface="Calibri"/>
                <a:cs typeface="Calibri"/>
              </a:rPr>
              <a:t>that </a:t>
            </a:r>
            <a:r>
              <a:rPr sz="2200" i="1" spc="5" dirty="0">
                <a:latin typeface="Calibri"/>
                <a:cs typeface="Calibri"/>
              </a:rPr>
              <a:t>we </a:t>
            </a:r>
            <a:r>
              <a:rPr sz="2200" i="1" spc="-5" dirty="0">
                <a:latin typeface="Calibri"/>
                <a:cs typeface="Calibri"/>
              </a:rPr>
              <a:t>typically </a:t>
            </a:r>
            <a:r>
              <a:rPr sz="2200" i="1" dirty="0">
                <a:latin typeface="Calibri"/>
                <a:cs typeface="Calibri"/>
              </a:rPr>
              <a:t>use to  describe </a:t>
            </a:r>
            <a:r>
              <a:rPr sz="2200" i="1" spc="-5" dirty="0">
                <a:latin typeface="Calibri"/>
                <a:cs typeface="Calibri"/>
              </a:rPr>
              <a:t>change </a:t>
            </a:r>
            <a:r>
              <a:rPr sz="2200" i="1" spc="-10" dirty="0">
                <a:latin typeface="Calibri"/>
                <a:cs typeface="Calibri"/>
              </a:rPr>
              <a:t>over </a:t>
            </a:r>
            <a:r>
              <a:rPr sz="2200" i="1" dirty="0">
                <a:latin typeface="Calibri"/>
                <a:cs typeface="Calibri"/>
              </a:rPr>
              <a:t>time, </a:t>
            </a:r>
            <a:r>
              <a:rPr sz="2200" i="1" spc="-5" dirty="0">
                <a:latin typeface="Calibri"/>
                <a:cs typeface="Calibri"/>
              </a:rPr>
              <a:t>such as Brownian</a:t>
            </a:r>
            <a:r>
              <a:rPr sz="2200" i="1" spc="-20" dirty="0">
                <a:latin typeface="Calibri"/>
                <a:cs typeface="Calibri"/>
              </a:rPr>
              <a:t> </a:t>
            </a:r>
            <a:r>
              <a:rPr sz="2200" i="1" spc="-5" dirty="0">
                <a:latin typeface="Calibri"/>
                <a:cs typeface="Calibri"/>
              </a:rPr>
              <a:t>motion...’’</a:t>
            </a:r>
            <a:endParaRPr sz="2200">
              <a:latin typeface="Calibri"/>
              <a:cs typeface="Calibri"/>
            </a:endParaRPr>
          </a:p>
          <a:p>
            <a:pPr>
              <a:lnSpc>
                <a:spcPct val="100000"/>
              </a:lnSpc>
              <a:spcBef>
                <a:spcPts val="50"/>
              </a:spcBef>
            </a:pPr>
            <a:endParaRPr sz="2200">
              <a:latin typeface="Calibri"/>
              <a:cs typeface="Calibri"/>
            </a:endParaRPr>
          </a:p>
          <a:p>
            <a:pPr marL="12700">
              <a:lnSpc>
                <a:spcPct val="100000"/>
              </a:lnSpc>
            </a:pPr>
            <a:r>
              <a:rPr sz="2200" dirty="0">
                <a:latin typeface="Calibri"/>
                <a:cs typeface="Calibri"/>
              </a:rPr>
              <a:t>Method </a:t>
            </a:r>
            <a:r>
              <a:rPr sz="2200" spc="-5" dirty="0">
                <a:latin typeface="Calibri"/>
                <a:cs typeface="Calibri"/>
              </a:rPr>
              <a:t>development continues</a:t>
            </a:r>
            <a:r>
              <a:rPr sz="2200" spc="-15" dirty="0">
                <a:latin typeface="Calibri"/>
                <a:cs typeface="Calibri"/>
              </a:rPr>
              <a:t> </a:t>
            </a:r>
            <a:r>
              <a:rPr sz="2200" dirty="0">
                <a:latin typeface="Calibri"/>
                <a:cs typeface="Calibri"/>
              </a:rPr>
              <a:t>apace.</a:t>
            </a:r>
            <a:endParaRPr sz="22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3879215"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R: an embarrassment </a:t>
            </a:r>
            <a:r>
              <a:rPr dirty="0">
                <a:solidFill>
                  <a:srgbClr val="000000"/>
                </a:solidFill>
              </a:rPr>
              <a:t>of</a:t>
            </a:r>
            <a:r>
              <a:rPr spc="-30" dirty="0">
                <a:solidFill>
                  <a:srgbClr val="000000"/>
                </a:solidFill>
              </a:rPr>
              <a:t> </a:t>
            </a:r>
            <a:r>
              <a:rPr dirty="0">
                <a:solidFill>
                  <a:srgbClr val="000000"/>
                </a:solidFill>
              </a:rPr>
              <a:t>riches</a:t>
            </a:r>
          </a:p>
        </p:txBody>
      </p:sp>
      <p:sp>
        <p:nvSpPr>
          <p:cNvPr id="3" name="object 3"/>
          <p:cNvSpPr txBox="1"/>
          <p:nvPr/>
        </p:nvSpPr>
        <p:spPr>
          <a:xfrm>
            <a:off x="718819" y="1410922"/>
            <a:ext cx="6899275" cy="605155"/>
          </a:xfrm>
          <a:prstGeom prst="rect">
            <a:avLst/>
          </a:prstGeom>
        </p:spPr>
        <p:txBody>
          <a:bodyPr vert="horz" wrap="square" lIns="0" tIns="53975" rIns="0" bIns="0" rtlCol="0">
            <a:spAutoFit/>
          </a:bodyPr>
          <a:lstStyle/>
          <a:p>
            <a:pPr marL="12700">
              <a:lnSpc>
                <a:spcPct val="100000"/>
              </a:lnSpc>
              <a:spcBef>
                <a:spcPts val="425"/>
              </a:spcBef>
            </a:pPr>
            <a:r>
              <a:rPr sz="2000" b="1" spc="-10" dirty="0">
                <a:latin typeface="Calibri"/>
                <a:cs typeface="Calibri"/>
              </a:rPr>
              <a:t>CRAN Task View: </a:t>
            </a:r>
            <a:r>
              <a:rPr sz="2000" b="1" spc="-5" dirty="0">
                <a:latin typeface="Calibri"/>
                <a:cs typeface="Calibri"/>
              </a:rPr>
              <a:t>Phylogenetics, Especially Comparative</a:t>
            </a:r>
            <a:r>
              <a:rPr sz="2000" b="1" spc="140" dirty="0">
                <a:latin typeface="Calibri"/>
                <a:cs typeface="Calibri"/>
              </a:rPr>
              <a:t> </a:t>
            </a:r>
            <a:r>
              <a:rPr sz="2000" b="1" dirty="0">
                <a:latin typeface="Calibri"/>
                <a:cs typeface="Calibri"/>
              </a:rPr>
              <a:t>Methods</a:t>
            </a:r>
            <a:endParaRPr sz="2000">
              <a:latin typeface="Calibri"/>
              <a:cs typeface="Calibri"/>
            </a:endParaRPr>
          </a:p>
          <a:p>
            <a:pPr marL="12700">
              <a:lnSpc>
                <a:spcPct val="100000"/>
              </a:lnSpc>
              <a:spcBef>
                <a:spcPts val="219"/>
              </a:spcBef>
            </a:pPr>
            <a:r>
              <a:rPr sz="1350" b="1" spc="-5" dirty="0">
                <a:latin typeface="Times New Roman"/>
                <a:cs typeface="Times New Roman"/>
              </a:rPr>
              <a:t>Maintainer: </a:t>
            </a:r>
            <a:r>
              <a:rPr sz="1350" spc="-5" dirty="0">
                <a:latin typeface="Times New Roman"/>
                <a:cs typeface="Times New Roman"/>
              </a:rPr>
              <a:t>Brian</a:t>
            </a:r>
            <a:r>
              <a:rPr sz="1350" spc="-50" dirty="0">
                <a:latin typeface="Times New Roman"/>
                <a:cs typeface="Times New Roman"/>
              </a:rPr>
              <a:t> </a:t>
            </a:r>
            <a:r>
              <a:rPr sz="1350" spc="-5" dirty="0">
                <a:latin typeface="Times New Roman"/>
                <a:cs typeface="Times New Roman"/>
              </a:rPr>
              <a:t>O'Meara</a:t>
            </a:r>
            <a:endParaRPr sz="1350">
              <a:latin typeface="Times New Roman"/>
              <a:cs typeface="Times New Roman"/>
            </a:endParaRPr>
          </a:p>
        </p:txBody>
      </p:sp>
      <p:sp>
        <p:nvSpPr>
          <p:cNvPr id="4" name="object 4"/>
          <p:cNvSpPr txBox="1"/>
          <p:nvPr/>
        </p:nvSpPr>
        <p:spPr>
          <a:xfrm>
            <a:off x="718819" y="1987397"/>
            <a:ext cx="661670" cy="735965"/>
          </a:xfrm>
          <a:prstGeom prst="rect">
            <a:avLst/>
          </a:prstGeom>
        </p:spPr>
        <p:txBody>
          <a:bodyPr vert="horz" wrap="square" lIns="0" tIns="13970" rIns="0" bIns="0" rtlCol="0">
            <a:spAutoFit/>
          </a:bodyPr>
          <a:lstStyle/>
          <a:p>
            <a:pPr marL="12700" marR="5080" algn="just">
              <a:lnSpc>
                <a:spcPct val="114799"/>
              </a:lnSpc>
              <a:spcBef>
                <a:spcPts val="110"/>
              </a:spcBef>
            </a:pPr>
            <a:r>
              <a:rPr sz="1350" b="1" spc="-20" dirty="0">
                <a:latin typeface="Times New Roman"/>
                <a:cs typeface="Times New Roman"/>
              </a:rPr>
              <a:t>C</a:t>
            </a:r>
            <a:r>
              <a:rPr sz="1350" b="1" spc="-5" dirty="0">
                <a:latin typeface="Times New Roman"/>
                <a:cs typeface="Times New Roman"/>
              </a:rPr>
              <a:t>o</a:t>
            </a:r>
            <a:r>
              <a:rPr sz="1350" b="1" spc="-10" dirty="0">
                <a:latin typeface="Times New Roman"/>
                <a:cs typeface="Times New Roman"/>
              </a:rPr>
              <a:t>n</a:t>
            </a:r>
            <a:r>
              <a:rPr sz="1350" b="1" dirty="0">
                <a:latin typeface="Times New Roman"/>
                <a:cs typeface="Times New Roman"/>
              </a:rPr>
              <a:t>t</a:t>
            </a:r>
            <a:r>
              <a:rPr sz="1350" b="1" spc="-5" dirty="0">
                <a:latin typeface="Times New Roman"/>
                <a:cs typeface="Times New Roman"/>
              </a:rPr>
              <a:t>ac</a:t>
            </a:r>
            <a:r>
              <a:rPr sz="1350" b="1" dirty="0">
                <a:latin typeface="Times New Roman"/>
                <a:cs typeface="Times New Roman"/>
              </a:rPr>
              <a:t>t</a:t>
            </a:r>
            <a:r>
              <a:rPr sz="1350" b="1" spc="-5" dirty="0">
                <a:latin typeface="Times New Roman"/>
                <a:cs typeface="Times New Roman"/>
              </a:rPr>
              <a:t>:  </a:t>
            </a:r>
            <a:r>
              <a:rPr sz="1350" b="1" spc="-20" dirty="0">
                <a:latin typeface="Times New Roman"/>
                <a:cs typeface="Times New Roman"/>
              </a:rPr>
              <a:t>V</a:t>
            </a:r>
            <a:r>
              <a:rPr sz="1350" b="1" spc="-5" dirty="0">
                <a:latin typeface="Times New Roman"/>
                <a:cs typeface="Times New Roman"/>
              </a:rPr>
              <a:t>er</a:t>
            </a:r>
            <a:r>
              <a:rPr sz="1350" b="1" dirty="0">
                <a:latin typeface="Times New Roman"/>
                <a:cs typeface="Times New Roman"/>
              </a:rPr>
              <a:t>s</a:t>
            </a:r>
            <a:r>
              <a:rPr sz="1350" b="1" spc="5" dirty="0">
                <a:latin typeface="Times New Roman"/>
                <a:cs typeface="Times New Roman"/>
              </a:rPr>
              <a:t>i</a:t>
            </a:r>
            <a:r>
              <a:rPr sz="1350" b="1" spc="-5" dirty="0">
                <a:latin typeface="Times New Roman"/>
                <a:cs typeface="Times New Roman"/>
              </a:rPr>
              <a:t>o</a:t>
            </a:r>
            <a:r>
              <a:rPr sz="1350" b="1" spc="-10" dirty="0">
                <a:latin typeface="Times New Roman"/>
                <a:cs typeface="Times New Roman"/>
              </a:rPr>
              <a:t>n</a:t>
            </a:r>
            <a:r>
              <a:rPr sz="1350" b="1" spc="-5" dirty="0">
                <a:latin typeface="Times New Roman"/>
                <a:cs typeface="Times New Roman"/>
              </a:rPr>
              <a:t>:  </a:t>
            </a:r>
            <a:r>
              <a:rPr sz="1350" b="1" spc="-10" dirty="0">
                <a:latin typeface="Times New Roman"/>
                <a:cs typeface="Times New Roman"/>
              </a:rPr>
              <a:t>URL:</a:t>
            </a:r>
            <a:endParaRPr sz="1350">
              <a:latin typeface="Times New Roman"/>
              <a:cs typeface="Times New Roman"/>
            </a:endParaRPr>
          </a:p>
        </p:txBody>
      </p:sp>
      <p:sp>
        <p:nvSpPr>
          <p:cNvPr id="5" name="object 5"/>
          <p:cNvSpPr txBox="1"/>
          <p:nvPr/>
        </p:nvSpPr>
        <p:spPr>
          <a:xfrm>
            <a:off x="1642364" y="1987397"/>
            <a:ext cx="3380740" cy="735965"/>
          </a:xfrm>
          <a:prstGeom prst="rect">
            <a:avLst/>
          </a:prstGeom>
        </p:spPr>
        <p:txBody>
          <a:bodyPr vert="horz" wrap="square" lIns="0" tIns="12700" rIns="0" bIns="0" rtlCol="0">
            <a:spAutoFit/>
          </a:bodyPr>
          <a:lstStyle/>
          <a:p>
            <a:pPr marL="12700" marR="1520190">
              <a:lnSpc>
                <a:spcPct val="115599"/>
              </a:lnSpc>
              <a:spcBef>
                <a:spcPts val="100"/>
              </a:spcBef>
            </a:pPr>
            <a:r>
              <a:rPr sz="1350" spc="-5" dirty="0">
                <a:latin typeface="Times New Roman"/>
                <a:cs typeface="Times New Roman"/>
              </a:rPr>
              <a:t>omeara.brian at gmail.com  2019-08-13</a:t>
            </a:r>
            <a:endParaRPr sz="1350">
              <a:latin typeface="Times New Roman"/>
              <a:cs typeface="Times New Roman"/>
            </a:endParaRPr>
          </a:p>
          <a:p>
            <a:pPr marL="12700">
              <a:lnSpc>
                <a:spcPct val="100000"/>
              </a:lnSpc>
              <a:spcBef>
                <a:spcPts val="225"/>
              </a:spcBef>
            </a:pPr>
            <a:r>
              <a:rPr sz="1350" u="sng" spc="-5" dirty="0">
                <a:solidFill>
                  <a:srgbClr val="0000FF"/>
                </a:solidFill>
                <a:uFill>
                  <a:solidFill>
                    <a:srgbClr val="0000FF"/>
                  </a:solidFill>
                </a:uFill>
                <a:latin typeface="Times New Roman"/>
                <a:cs typeface="Times New Roman"/>
              </a:rPr>
              <a:t>https://CRAN.R-project.org/view=Phylogenetics</a:t>
            </a:r>
            <a:endParaRPr sz="1350">
              <a:latin typeface="Times New Roman"/>
              <a:cs typeface="Times New Roman"/>
            </a:endParaRPr>
          </a:p>
        </p:txBody>
      </p:sp>
      <p:sp>
        <p:nvSpPr>
          <p:cNvPr id="6" name="object 6"/>
          <p:cNvSpPr txBox="1">
            <a:spLocks noGrp="1"/>
          </p:cNvSpPr>
          <p:nvPr>
            <p:ph type="body" idx="1"/>
          </p:nvPr>
        </p:nvSpPr>
        <p:spPr>
          <a:prstGeom prst="rect">
            <a:avLst/>
          </a:prstGeom>
        </p:spPr>
        <p:txBody>
          <a:bodyPr vert="horz" wrap="square" lIns="0" tIns="10795" rIns="0" bIns="0" rtlCol="0">
            <a:spAutoFit/>
          </a:bodyPr>
          <a:lstStyle/>
          <a:p>
            <a:pPr marL="12700" marR="24765">
              <a:lnSpc>
                <a:spcPct val="110500"/>
              </a:lnSpc>
              <a:spcBef>
                <a:spcPts val="85"/>
              </a:spcBef>
            </a:pPr>
            <a:r>
              <a:rPr spc="-5" dirty="0"/>
              <a:t>The </a:t>
            </a:r>
            <a:r>
              <a:rPr dirty="0"/>
              <a:t>history </a:t>
            </a:r>
            <a:r>
              <a:rPr spc="-5" dirty="0"/>
              <a:t>of </a:t>
            </a:r>
            <a:r>
              <a:rPr dirty="0"/>
              <a:t>life </a:t>
            </a:r>
            <a:r>
              <a:rPr spc="-5" dirty="0"/>
              <a:t>unfolds within a phylogenetic </a:t>
            </a:r>
            <a:r>
              <a:rPr dirty="0"/>
              <a:t>context. </a:t>
            </a:r>
            <a:r>
              <a:rPr spc="-10" dirty="0"/>
              <a:t>Comparative </a:t>
            </a:r>
            <a:r>
              <a:rPr spc="-5" dirty="0"/>
              <a:t>phylogenetic methods are statistical approaches for analyzing  historical patterns along phylogenetic trees. This </a:t>
            </a:r>
            <a:r>
              <a:rPr dirty="0"/>
              <a:t>task </a:t>
            </a:r>
            <a:r>
              <a:rPr spc="-10" dirty="0"/>
              <a:t>view </a:t>
            </a:r>
            <a:r>
              <a:rPr spc="-5" dirty="0"/>
              <a:t>describes R packages </a:t>
            </a:r>
            <a:r>
              <a:rPr dirty="0"/>
              <a:t>that implement </a:t>
            </a:r>
            <a:r>
              <a:rPr spc="-5" dirty="0"/>
              <a:t>a variety of different comparative  phylogenetic </a:t>
            </a:r>
            <a:r>
              <a:rPr dirty="0"/>
              <a:t>methods. </a:t>
            </a:r>
            <a:r>
              <a:rPr spc="-5" dirty="0"/>
              <a:t>This </a:t>
            </a:r>
            <a:r>
              <a:rPr dirty="0"/>
              <a:t>is </a:t>
            </a:r>
            <a:r>
              <a:rPr spc="-5" dirty="0"/>
              <a:t>an </a:t>
            </a:r>
            <a:r>
              <a:rPr spc="-10" dirty="0"/>
              <a:t>active </a:t>
            </a:r>
            <a:r>
              <a:rPr spc="-5" dirty="0"/>
              <a:t>research area and much of </a:t>
            </a:r>
            <a:r>
              <a:rPr dirty="0"/>
              <a:t>the </a:t>
            </a:r>
            <a:r>
              <a:rPr spc="-5" dirty="0"/>
              <a:t>information </a:t>
            </a:r>
            <a:r>
              <a:rPr dirty="0"/>
              <a:t>is </a:t>
            </a:r>
            <a:r>
              <a:rPr spc="-10" dirty="0"/>
              <a:t>subject </a:t>
            </a:r>
            <a:r>
              <a:rPr dirty="0"/>
              <a:t>to </a:t>
            </a:r>
            <a:r>
              <a:rPr spc="-5" dirty="0"/>
              <a:t>change. </a:t>
            </a:r>
            <a:r>
              <a:rPr spc="-10" dirty="0"/>
              <a:t>One </a:t>
            </a:r>
            <a:r>
              <a:rPr dirty="0"/>
              <a:t>thing to </a:t>
            </a:r>
            <a:r>
              <a:rPr spc="-5" dirty="0"/>
              <a:t>note </a:t>
            </a:r>
            <a:r>
              <a:rPr dirty="0"/>
              <a:t>is that </a:t>
            </a:r>
            <a:r>
              <a:rPr spc="-5" dirty="0"/>
              <a:t>many  </a:t>
            </a:r>
            <a:r>
              <a:rPr dirty="0"/>
              <a:t>important </a:t>
            </a:r>
            <a:r>
              <a:rPr spc="-5" dirty="0"/>
              <a:t>packages are </a:t>
            </a:r>
            <a:r>
              <a:rPr spc="-15" dirty="0"/>
              <a:t>not </a:t>
            </a:r>
            <a:r>
              <a:rPr spc="-5" dirty="0"/>
              <a:t>on CRAN: </a:t>
            </a:r>
            <a:r>
              <a:rPr dirty="0"/>
              <a:t>either </a:t>
            </a:r>
            <a:r>
              <a:rPr spc="-5" dirty="0"/>
              <a:t>they </a:t>
            </a:r>
            <a:r>
              <a:rPr spc="-10" dirty="0"/>
              <a:t>were </a:t>
            </a:r>
            <a:r>
              <a:rPr dirty="0"/>
              <a:t>formerly </a:t>
            </a:r>
            <a:r>
              <a:rPr spc="-5" dirty="0"/>
              <a:t>on </a:t>
            </a:r>
            <a:r>
              <a:rPr spc="-10" dirty="0"/>
              <a:t>CRAN </a:t>
            </a:r>
            <a:r>
              <a:rPr spc="-5" dirty="0"/>
              <a:t>and </a:t>
            </a:r>
            <a:r>
              <a:rPr spc="-10" dirty="0"/>
              <a:t>were </a:t>
            </a:r>
            <a:r>
              <a:rPr dirty="0"/>
              <a:t>later </a:t>
            </a:r>
            <a:r>
              <a:rPr spc="-5" dirty="0"/>
              <a:t>archived </a:t>
            </a:r>
            <a:r>
              <a:rPr dirty="0"/>
              <a:t>(for </a:t>
            </a:r>
            <a:r>
              <a:rPr spc="-5" dirty="0"/>
              <a:t>example, </a:t>
            </a:r>
            <a:r>
              <a:rPr dirty="0"/>
              <a:t>if </a:t>
            </a:r>
            <a:r>
              <a:rPr spc="-5" dirty="0"/>
              <a:t>they failed </a:t>
            </a:r>
            <a:r>
              <a:rPr dirty="0"/>
              <a:t>to  incorporate </a:t>
            </a:r>
            <a:r>
              <a:rPr spc="-5" dirty="0"/>
              <a:t>necessary changes as R </a:t>
            </a:r>
            <a:r>
              <a:rPr dirty="0"/>
              <a:t>is </a:t>
            </a:r>
            <a:r>
              <a:rPr spc="-5" dirty="0"/>
              <a:t>updated) or they are developed elsewhere and have not been put on CRAN </a:t>
            </a:r>
            <a:r>
              <a:rPr dirty="0"/>
              <a:t>yet. </a:t>
            </a:r>
            <a:r>
              <a:rPr spc="-5" dirty="0"/>
              <a:t>Such packages </a:t>
            </a:r>
            <a:r>
              <a:rPr spc="5" dirty="0"/>
              <a:t>may  </a:t>
            </a:r>
            <a:r>
              <a:rPr spc="-5" dirty="0"/>
              <a:t>be found on GitHub, R-Forge, or </a:t>
            </a:r>
            <a:r>
              <a:rPr dirty="0"/>
              <a:t>authors'</a:t>
            </a:r>
            <a:r>
              <a:rPr spc="5" dirty="0"/>
              <a:t> </a:t>
            </a:r>
            <a:r>
              <a:rPr dirty="0"/>
              <a:t>websites.</a:t>
            </a:r>
          </a:p>
          <a:p>
            <a:pPr marL="12700" marR="5080">
              <a:lnSpc>
                <a:spcPct val="110600"/>
              </a:lnSpc>
              <a:spcBef>
                <a:spcPts val="1015"/>
              </a:spcBef>
            </a:pPr>
            <a:r>
              <a:rPr i="1" spc="-5" dirty="0">
                <a:latin typeface="Times New Roman"/>
                <a:cs typeface="Times New Roman"/>
              </a:rPr>
              <a:t>Getting </a:t>
            </a:r>
            <a:r>
              <a:rPr i="1" dirty="0">
                <a:latin typeface="Times New Roman"/>
                <a:cs typeface="Times New Roman"/>
              </a:rPr>
              <a:t>trees into </a:t>
            </a:r>
            <a:r>
              <a:rPr i="1" spc="-5" dirty="0">
                <a:latin typeface="Times New Roman"/>
                <a:cs typeface="Times New Roman"/>
              </a:rPr>
              <a:t>R </a:t>
            </a:r>
            <a:r>
              <a:rPr spc="-5" dirty="0"/>
              <a:t>: Trees </a:t>
            </a:r>
            <a:r>
              <a:rPr dirty="0"/>
              <a:t>in </a:t>
            </a:r>
            <a:r>
              <a:rPr spc="-5" dirty="0"/>
              <a:t>R are </a:t>
            </a:r>
            <a:r>
              <a:rPr dirty="0"/>
              <a:t>usually </a:t>
            </a:r>
            <a:r>
              <a:rPr spc="-5" dirty="0"/>
              <a:t>stored </a:t>
            </a:r>
            <a:r>
              <a:rPr dirty="0"/>
              <a:t>in the </a:t>
            </a:r>
            <a:r>
              <a:rPr spc="-10" dirty="0"/>
              <a:t>S3 </a:t>
            </a:r>
            <a:r>
              <a:rPr spc="-5" dirty="0"/>
              <a:t>phylo </a:t>
            </a:r>
            <a:r>
              <a:rPr dirty="0"/>
              <a:t>class </a:t>
            </a:r>
            <a:r>
              <a:rPr spc="-5" dirty="0"/>
              <a:t>(implemented </a:t>
            </a:r>
            <a:r>
              <a:rPr dirty="0"/>
              <a:t>in </a:t>
            </a:r>
            <a:r>
              <a:rPr u="sng" spc="-10" dirty="0">
                <a:solidFill>
                  <a:srgbClr val="0000FF"/>
                </a:solidFill>
                <a:uFill>
                  <a:solidFill>
                    <a:srgbClr val="0000FF"/>
                  </a:solidFill>
                </a:uFill>
              </a:rPr>
              <a:t>ape</a:t>
            </a:r>
            <a:r>
              <a:rPr spc="-10" dirty="0"/>
              <a:t>), </a:t>
            </a:r>
            <a:r>
              <a:rPr spc="-5" dirty="0"/>
              <a:t>though </a:t>
            </a:r>
            <a:r>
              <a:rPr dirty="0"/>
              <a:t>the </a:t>
            </a:r>
            <a:r>
              <a:rPr spc="-10" dirty="0"/>
              <a:t>S4 </a:t>
            </a:r>
            <a:r>
              <a:rPr spc="-5" dirty="0"/>
              <a:t>phylo4 </a:t>
            </a:r>
            <a:r>
              <a:rPr dirty="0"/>
              <a:t>class </a:t>
            </a:r>
            <a:r>
              <a:rPr spc="-5" dirty="0"/>
              <a:t>(implemented  </a:t>
            </a:r>
            <a:r>
              <a:rPr dirty="0"/>
              <a:t>in </a:t>
            </a:r>
            <a:r>
              <a:rPr u="sng" spc="-5" dirty="0">
                <a:solidFill>
                  <a:srgbClr val="0000FF"/>
                </a:solidFill>
                <a:uFill>
                  <a:solidFill>
                    <a:srgbClr val="0000FF"/>
                  </a:solidFill>
                </a:uFill>
              </a:rPr>
              <a:t>phylobase</a:t>
            </a:r>
            <a:r>
              <a:rPr spc="-5" dirty="0"/>
              <a:t>) </a:t>
            </a:r>
            <a:r>
              <a:rPr dirty="0"/>
              <a:t>is also </a:t>
            </a:r>
            <a:r>
              <a:rPr spc="-5" dirty="0"/>
              <a:t>available. </a:t>
            </a:r>
            <a:r>
              <a:rPr u="sng" spc="-5" dirty="0">
                <a:solidFill>
                  <a:srgbClr val="0000FF"/>
                </a:solidFill>
                <a:uFill>
                  <a:solidFill>
                    <a:srgbClr val="0000FF"/>
                  </a:solidFill>
                </a:uFill>
              </a:rPr>
              <a:t>ape</a:t>
            </a:r>
            <a:r>
              <a:rPr spc="-5" dirty="0">
                <a:solidFill>
                  <a:srgbClr val="0000FF"/>
                </a:solidFill>
              </a:rPr>
              <a:t> </a:t>
            </a:r>
            <a:r>
              <a:rPr spc="-5" dirty="0"/>
              <a:t>can read trees from external files </a:t>
            </a:r>
            <a:r>
              <a:rPr dirty="0"/>
              <a:t>in </a:t>
            </a:r>
            <a:r>
              <a:rPr spc="-5" dirty="0"/>
              <a:t>newick format (sometimes popularly </a:t>
            </a:r>
            <a:r>
              <a:rPr spc="-10" dirty="0"/>
              <a:t>known </a:t>
            </a:r>
            <a:r>
              <a:rPr spc="-5" dirty="0"/>
              <a:t>as </a:t>
            </a:r>
            <a:r>
              <a:rPr dirty="0"/>
              <a:t>phylip format) </a:t>
            </a:r>
            <a:r>
              <a:rPr spc="-5" dirty="0"/>
              <a:t>or  </a:t>
            </a:r>
            <a:r>
              <a:rPr spc="-10" dirty="0"/>
              <a:t>NEXUS </a:t>
            </a:r>
            <a:r>
              <a:rPr dirty="0"/>
              <a:t>format. It </a:t>
            </a:r>
            <a:r>
              <a:rPr spc="-5" dirty="0"/>
              <a:t>can </a:t>
            </a:r>
            <a:r>
              <a:rPr dirty="0"/>
              <a:t>also </a:t>
            </a:r>
            <a:r>
              <a:rPr spc="-5" dirty="0"/>
              <a:t>read </a:t>
            </a:r>
            <a:r>
              <a:rPr dirty="0"/>
              <a:t>trees </a:t>
            </a:r>
            <a:r>
              <a:rPr spc="-5" dirty="0"/>
              <a:t>input by hand as a newick </a:t>
            </a:r>
            <a:r>
              <a:rPr dirty="0"/>
              <a:t>string (i.e., </a:t>
            </a:r>
            <a:r>
              <a:rPr spc="-5" dirty="0"/>
              <a:t>"(human,(chimp,bonobo));"). </a:t>
            </a:r>
            <a:r>
              <a:rPr u="sng" spc="-5" dirty="0">
                <a:solidFill>
                  <a:srgbClr val="0000FF"/>
                </a:solidFill>
                <a:uFill>
                  <a:solidFill>
                    <a:srgbClr val="0000FF"/>
                  </a:solidFill>
                </a:uFill>
              </a:rPr>
              <a:t>phylobase</a:t>
            </a:r>
            <a:r>
              <a:rPr spc="-5" dirty="0">
                <a:solidFill>
                  <a:srgbClr val="0000FF"/>
                </a:solidFill>
              </a:rPr>
              <a:t> </a:t>
            </a:r>
            <a:r>
              <a:rPr spc="-5" dirty="0"/>
              <a:t>and </a:t>
            </a:r>
            <a:r>
              <a:rPr dirty="0"/>
              <a:t>its </a:t>
            </a:r>
            <a:r>
              <a:rPr spc="-5" dirty="0"/>
              <a:t>lighter weight  </a:t>
            </a:r>
            <a:r>
              <a:rPr dirty="0"/>
              <a:t>sibling </a:t>
            </a:r>
            <a:r>
              <a:rPr u="sng" spc="-5" dirty="0">
                <a:solidFill>
                  <a:srgbClr val="0000FF"/>
                </a:solidFill>
                <a:uFill>
                  <a:solidFill>
                    <a:srgbClr val="0000FF"/>
                  </a:solidFill>
                </a:uFill>
              </a:rPr>
              <a:t>rncl</a:t>
            </a:r>
            <a:r>
              <a:rPr spc="-5" dirty="0">
                <a:solidFill>
                  <a:srgbClr val="0000FF"/>
                </a:solidFill>
              </a:rPr>
              <a:t> </a:t>
            </a:r>
            <a:r>
              <a:rPr spc="-5" dirty="0"/>
              <a:t>can use </a:t>
            </a:r>
            <a:r>
              <a:rPr dirty="0"/>
              <a:t>the </a:t>
            </a:r>
            <a:r>
              <a:rPr u="sng" spc="-10" dirty="0">
                <a:solidFill>
                  <a:srgbClr val="0000FF"/>
                </a:solidFill>
                <a:uFill>
                  <a:solidFill>
                    <a:srgbClr val="0000FF"/>
                  </a:solidFill>
                </a:uFill>
              </a:rPr>
              <a:t>Nexus </a:t>
            </a:r>
            <a:r>
              <a:rPr u="sng" spc="-5" dirty="0">
                <a:solidFill>
                  <a:srgbClr val="0000FF"/>
                </a:solidFill>
                <a:uFill>
                  <a:solidFill>
                    <a:srgbClr val="0000FF"/>
                  </a:solidFill>
                </a:uFill>
              </a:rPr>
              <a:t>Class Library </a:t>
            </a:r>
            <a:r>
              <a:rPr dirty="0"/>
              <a:t>to </a:t>
            </a:r>
            <a:r>
              <a:rPr spc="-5" dirty="0"/>
              <a:t>read </a:t>
            </a:r>
            <a:r>
              <a:rPr spc="-10" dirty="0"/>
              <a:t>NEXUS, Newick, </a:t>
            </a:r>
            <a:r>
              <a:rPr spc="-5" dirty="0"/>
              <a:t>and other </a:t>
            </a:r>
            <a:r>
              <a:rPr dirty="0"/>
              <a:t>tree </a:t>
            </a:r>
            <a:r>
              <a:rPr spc="-5" dirty="0"/>
              <a:t>formats. </a:t>
            </a:r>
            <a:r>
              <a:rPr u="sng" dirty="0">
                <a:solidFill>
                  <a:srgbClr val="0000FF"/>
                </a:solidFill>
                <a:uFill>
                  <a:solidFill>
                    <a:srgbClr val="0000FF"/>
                  </a:solidFill>
                </a:uFill>
              </a:rPr>
              <a:t>treebase</a:t>
            </a:r>
            <a:r>
              <a:rPr dirty="0">
                <a:solidFill>
                  <a:srgbClr val="0000FF"/>
                </a:solidFill>
              </a:rPr>
              <a:t> </a:t>
            </a:r>
            <a:r>
              <a:rPr spc="-5" dirty="0"/>
              <a:t>can </a:t>
            </a:r>
            <a:r>
              <a:rPr spc="-10" dirty="0"/>
              <a:t>search </a:t>
            </a:r>
            <a:r>
              <a:rPr spc="-5" dirty="0"/>
              <a:t>for and load </a:t>
            </a:r>
            <a:r>
              <a:rPr dirty="0"/>
              <a:t>trees </a:t>
            </a:r>
            <a:r>
              <a:rPr spc="-10" dirty="0"/>
              <a:t>from  </a:t>
            </a:r>
            <a:r>
              <a:rPr dirty="0"/>
              <a:t>the online tree repository </a:t>
            </a:r>
            <a:r>
              <a:rPr spc="-5" dirty="0"/>
              <a:t>TreeBASE, </a:t>
            </a:r>
            <a:r>
              <a:rPr u="sng" spc="-5" dirty="0">
                <a:solidFill>
                  <a:srgbClr val="0000FF"/>
                </a:solidFill>
                <a:uFill>
                  <a:solidFill>
                    <a:srgbClr val="0000FF"/>
                  </a:solidFill>
                </a:uFill>
              </a:rPr>
              <a:t>rdryad</a:t>
            </a:r>
            <a:r>
              <a:rPr spc="-5" dirty="0">
                <a:solidFill>
                  <a:srgbClr val="0000FF"/>
                </a:solidFill>
              </a:rPr>
              <a:t> </a:t>
            </a:r>
            <a:r>
              <a:rPr spc="-5" dirty="0"/>
              <a:t>can </a:t>
            </a:r>
            <a:r>
              <a:rPr dirty="0"/>
              <a:t>pull data </a:t>
            </a:r>
            <a:r>
              <a:rPr spc="-5" dirty="0"/>
              <a:t>from </a:t>
            </a:r>
            <a:r>
              <a:rPr dirty="0"/>
              <a:t>the online data </a:t>
            </a:r>
            <a:r>
              <a:rPr spc="-5" dirty="0"/>
              <a:t>repository Dryad. </a:t>
            </a:r>
            <a:r>
              <a:rPr u="sng" spc="-5" dirty="0">
                <a:solidFill>
                  <a:srgbClr val="0000FF"/>
                </a:solidFill>
                <a:uFill>
                  <a:solidFill>
                    <a:srgbClr val="0000FF"/>
                  </a:solidFill>
                </a:uFill>
              </a:rPr>
              <a:t>RNeXML</a:t>
            </a:r>
            <a:r>
              <a:rPr spc="-5" dirty="0">
                <a:solidFill>
                  <a:srgbClr val="0000FF"/>
                </a:solidFill>
              </a:rPr>
              <a:t> </a:t>
            </a:r>
            <a:r>
              <a:rPr spc="-5" dirty="0"/>
              <a:t>can read, write, and </a:t>
            </a:r>
            <a:r>
              <a:rPr dirty="0"/>
              <a:t>process  metadata </a:t>
            </a:r>
            <a:r>
              <a:rPr spc="-5" dirty="0"/>
              <a:t>for </a:t>
            </a:r>
            <a:r>
              <a:rPr dirty="0"/>
              <a:t>the </a:t>
            </a:r>
            <a:r>
              <a:rPr u="sng" spc="-10" dirty="0">
                <a:solidFill>
                  <a:srgbClr val="0000FF"/>
                </a:solidFill>
                <a:uFill>
                  <a:solidFill>
                    <a:srgbClr val="0000FF"/>
                  </a:solidFill>
                </a:uFill>
              </a:rPr>
              <a:t>NeXML </a:t>
            </a:r>
            <a:r>
              <a:rPr dirty="0"/>
              <a:t>format. </a:t>
            </a:r>
            <a:r>
              <a:rPr spc="-5" dirty="0"/>
              <a:t>PHYLOCH can load </a:t>
            </a:r>
            <a:r>
              <a:rPr dirty="0"/>
              <a:t>trees </a:t>
            </a:r>
            <a:r>
              <a:rPr spc="-5" dirty="0"/>
              <a:t>from </a:t>
            </a:r>
            <a:r>
              <a:rPr spc="-10" dirty="0"/>
              <a:t>BEAST, </a:t>
            </a:r>
            <a:r>
              <a:rPr spc="-5" dirty="0"/>
              <a:t>MrBayes, and other phylogenetics programs </a:t>
            </a:r>
            <a:r>
              <a:rPr spc="-10" dirty="0"/>
              <a:t>(PHYLOCH </a:t>
            </a:r>
            <a:r>
              <a:rPr spc="10" dirty="0"/>
              <a:t>is  </a:t>
            </a:r>
            <a:r>
              <a:rPr spc="-5" dirty="0"/>
              <a:t>only available from </a:t>
            </a:r>
            <a:r>
              <a:rPr dirty="0"/>
              <a:t>the </a:t>
            </a:r>
            <a:r>
              <a:rPr spc="-5" dirty="0"/>
              <a:t>author's </a:t>
            </a:r>
            <a:r>
              <a:rPr u="sng" spc="-5" dirty="0">
                <a:solidFill>
                  <a:srgbClr val="0000FF"/>
                </a:solidFill>
                <a:uFill>
                  <a:solidFill>
                    <a:srgbClr val="0000FF"/>
                  </a:solidFill>
                </a:uFill>
              </a:rPr>
              <a:t>website </a:t>
            </a:r>
            <a:r>
              <a:rPr dirty="0"/>
              <a:t>). </a:t>
            </a:r>
            <a:r>
              <a:rPr u="sng" spc="-5" dirty="0">
                <a:solidFill>
                  <a:srgbClr val="0000FF"/>
                </a:solidFill>
                <a:uFill>
                  <a:solidFill>
                    <a:srgbClr val="0000FF"/>
                  </a:solidFill>
                </a:uFill>
              </a:rPr>
              <a:t>phyext2</a:t>
            </a:r>
            <a:r>
              <a:rPr spc="-5" dirty="0">
                <a:solidFill>
                  <a:srgbClr val="0000FF"/>
                </a:solidFill>
              </a:rPr>
              <a:t> </a:t>
            </a:r>
            <a:r>
              <a:rPr spc="-5" dirty="0"/>
              <a:t>can read and write various </a:t>
            </a:r>
            <a:r>
              <a:rPr dirty="0"/>
              <a:t>tree </a:t>
            </a:r>
            <a:r>
              <a:rPr spc="-5" dirty="0"/>
              <a:t>formats, </a:t>
            </a:r>
            <a:r>
              <a:rPr dirty="0"/>
              <a:t>including simmap </a:t>
            </a:r>
            <a:r>
              <a:rPr spc="-5" dirty="0"/>
              <a:t>formats. </a:t>
            </a:r>
            <a:r>
              <a:rPr u="sng" dirty="0">
                <a:solidFill>
                  <a:srgbClr val="0000FF"/>
                </a:solidFill>
                <a:uFill>
                  <a:solidFill>
                    <a:srgbClr val="0000FF"/>
                  </a:solidFill>
                </a:uFill>
              </a:rPr>
              <a:t>rotl</a:t>
            </a:r>
            <a:r>
              <a:rPr dirty="0">
                <a:solidFill>
                  <a:srgbClr val="0000FF"/>
                </a:solidFill>
              </a:rPr>
              <a:t> </a:t>
            </a:r>
            <a:r>
              <a:rPr spc="-5" dirty="0"/>
              <a:t>can </a:t>
            </a:r>
            <a:r>
              <a:rPr spc="-10" dirty="0"/>
              <a:t>pull </a:t>
            </a:r>
            <a:r>
              <a:rPr dirty="0"/>
              <a:t>in </a:t>
            </a:r>
            <a:r>
              <a:rPr spc="-5" dirty="0"/>
              <a:t>a  </a:t>
            </a:r>
            <a:r>
              <a:rPr dirty="0"/>
              <a:t>synthetic </a:t>
            </a:r>
            <a:r>
              <a:rPr spc="-5" dirty="0"/>
              <a:t>tree and individual </a:t>
            </a:r>
            <a:r>
              <a:rPr dirty="0"/>
              <a:t>study trees </a:t>
            </a:r>
            <a:r>
              <a:rPr spc="-10" dirty="0"/>
              <a:t>from </a:t>
            </a:r>
            <a:r>
              <a:rPr dirty="0"/>
              <a:t>the </a:t>
            </a:r>
            <a:r>
              <a:rPr spc="-10" dirty="0"/>
              <a:t>Open </a:t>
            </a:r>
            <a:r>
              <a:rPr spc="-5" dirty="0"/>
              <a:t>Tree of </a:t>
            </a:r>
            <a:r>
              <a:rPr dirty="0"/>
              <a:t>Life project. </a:t>
            </a:r>
            <a:r>
              <a:rPr spc="-5" dirty="0"/>
              <a:t>The </a:t>
            </a:r>
            <a:r>
              <a:rPr u="sng" dirty="0">
                <a:solidFill>
                  <a:srgbClr val="2C92A1"/>
                </a:solidFill>
                <a:uFill>
                  <a:solidFill>
                    <a:srgbClr val="2C92A1"/>
                  </a:solidFill>
                </a:uFill>
              </a:rPr>
              <a:t>treeio</a:t>
            </a:r>
            <a:r>
              <a:rPr dirty="0">
                <a:solidFill>
                  <a:srgbClr val="2C92A1"/>
                </a:solidFill>
              </a:rPr>
              <a:t> </a:t>
            </a:r>
            <a:r>
              <a:rPr spc="-10" dirty="0"/>
              <a:t>package </a:t>
            </a:r>
            <a:r>
              <a:rPr spc="-5" dirty="0"/>
              <a:t>can read </a:t>
            </a:r>
            <a:r>
              <a:rPr dirty="0"/>
              <a:t>trees in </a:t>
            </a:r>
            <a:r>
              <a:rPr spc="-10" dirty="0"/>
              <a:t>Newick, </a:t>
            </a:r>
            <a:r>
              <a:rPr spc="-5" dirty="0"/>
              <a:t>Nexus, </a:t>
            </a:r>
            <a:r>
              <a:rPr spc="-10" dirty="0"/>
              <a:t>New  </a:t>
            </a:r>
            <a:r>
              <a:rPr spc="-5" dirty="0"/>
              <a:t>Hampshire eXtended </a:t>
            </a:r>
            <a:r>
              <a:rPr dirty="0"/>
              <a:t>format </a:t>
            </a:r>
            <a:r>
              <a:rPr spc="-10" dirty="0"/>
              <a:t>(NHX), </a:t>
            </a:r>
            <a:r>
              <a:rPr dirty="0"/>
              <a:t>jplace </a:t>
            </a:r>
            <a:r>
              <a:rPr spc="-5" dirty="0"/>
              <a:t>and Phylip </a:t>
            </a:r>
            <a:r>
              <a:rPr dirty="0"/>
              <a:t>formats </a:t>
            </a:r>
            <a:r>
              <a:rPr spc="-5" dirty="0"/>
              <a:t>and </a:t>
            </a:r>
            <a:r>
              <a:rPr dirty="0"/>
              <a:t>data </a:t>
            </a:r>
            <a:r>
              <a:rPr spc="-5" dirty="0"/>
              <a:t>output </a:t>
            </a:r>
            <a:r>
              <a:rPr spc="-10" dirty="0"/>
              <a:t>from BEAST, </a:t>
            </a:r>
            <a:r>
              <a:rPr spc="-5" dirty="0"/>
              <a:t>EPA, </a:t>
            </a:r>
            <a:r>
              <a:rPr spc="-10" dirty="0"/>
              <a:t>HyPhy, </a:t>
            </a:r>
            <a:r>
              <a:rPr spc="-5" dirty="0"/>
              <a:t>MrBayes,</a:t>
            </a:r>
            <a:r>
              <a:rPr spc="155" dirty="0"/>
              <a:t> </a:t>
            </a:r>
            <a:r>
              <a:rPr spc="-5" dirty="0"/>
              <a:t>PAML,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31350" cy="5868670"/>
          </a:xfrm>
          <a:prstGeom prst="rect">
            <a:avLst/>
          </a:prstGeom>
        </p:spPr>
        <p:txBody>
          <a:bodyPr vert="horz" wrap="square" lIns="0" tIns="12700" rIns="0" bIns="0" rtlCol="0">
            <a:spAutoFit/>
          </a:bodyPr>
          <a:lstStyle/>
          <a:p>
            <a:pPr marL="12700" marR="327025">
              <a:lnSpc>
                <a:spcPct val="109600"/>
              </a:lnSpc>
              <a:spcBef>
                <a:spcPts val="100"/>
              </a:spcBef>
            </a:pPr>
            <a:r>
              <a:rPr sz="1350" spc="-5" dirty="0">
                <a:latin typeface="Times New Roman"/>
                <a:cs typeface="Times New Roman"/>
              </a:rPr>
              <a:t>PHYLDOG, pplacer, </a:t>
            </a:r>
            <a:r>
              <a:rPr sz="1350" dirty="0">
                <a:latin typeface="Times New Roman"/>
                <a:cs typeface="Times New Roman"/>
              </a:rPr>
              <a:t>r8s, </a:t>
            </a:r>
            <a:r>
              <a:rPr sz="1350" spc="-5" dirty="0">
                <a:latin typeface="Times New Roman"/>
                <a:cs typeface="Times New Roman"/>
              </a:rPr>
              <a:t>RAxML and RevBayes. </a:t>
            </a:r>
            <a:r>
              <a:rPr sz="1350" u="sng" spc="-5" dirty="0">
                <a:solidFill>
                  <a:srgbClr val="0000FF"/>
                </a:solidFill>
                <a:uFill>
                  <a:solidFill>
                    <a:srgbClr val="0000FF"/>
                  </a:solidFill>
                </a:uFill>
                <a:latin typeface="Times New Roman"/>
                <a:cs typeface="Times New Roman"/>
              </a:rPr>
              <a:t>phylogram</a:t>
            </a:r>
            <a:r>
              <a:rPr sz="1350" spc="-5"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convert </a:t>
            </a:r>
            <a:r>
              <a:rPr sz="1350" spc="-5" dirty="0">
                <a:latin typeface="Times New Roman"/>
                <a:cs typeface="Times New Roman"/>
              </a:rPr>
              <a:t>Newick </a:t>
            </a:r>
            <a:r>
              <a:rPr sz="1350" dirty="0">
                <a:latin typeface="Times New Roman"/>
                <a:cs typeface="Times New Roman"/>
              </a:rPr>
              <a:t>files </a:t>
            </a:r>
            <a:r>
              <a:rPr sz="1350" spc="-5" dirty="0">
                <a:latin typeface="Times New Roman"/>
                <a:cs typeface="Times New Roman"/>
              </a:rPr>
              <a:t>into dendrogram </a:t>
            </a:r>
            <a:r>
              <a:rPr sz="1350" dirty="0">
                <a:latin typeface="Times New Roman"/>
                <a:cs typeface="Times New Roman"/>
              </a:rPr>
              <a:t>objects. </a:t>
            </a:r>
            <a:r>
              <a:rPr sz="1350" u="sng" spc="-5" dirty="0">
                <a:solidFill>
                  <a:srgbClr val="0000FF"/>
                </a:solidFill>
                <a:uFill>
                  <a:solidFill>
                    <a:srgbClr val="0000FF"/>
                  </a:solidFill>
                </a:uFill>
                <a:latin typeface="Times New Roman"/>
                <a:cs typeface="Times New Roman"/>
              </a:rPr>
              <a:t>brranching</a:t>
            </a:r>
            <a:r>
              <a:rPr sz="1350" spc="-5" dirty="0">
                <a:solidFill>
                  <a:srgbClr val="0000FF"/>
                </a:solidFill>
                <a:latin typeface="Times New Roman"/>
                <a:cs typeface="Times New Roman"/>
              </a:rPr>
              <a:t> </a:t>
            </a:r>
            <a:r>
              <a:rPr sz="1350" spc="-5" dirty="0">
                <a:latin typeface="Times New Roman"/>
                <a:cs typeface="Times New Roman"/>
              </a:rPr>
              <a:t>can fetch  phylogenies from </a:t>
            </a:r>
            <a:r>
              <a:rPr sz="1350" dirty="0">
                <a:latin typeface="Times New Roman"/>
                <a:cs typeface="Times New Roman"/>
              </a:rPr>
              <a:t>online </a:t>
            </a:r>
            <a:r>
              <a:rPr sz="1350" spc="-5" dirty="0">
                <a:latin typeface="Times New Roman"/>
                <a:cs typeface="Times New Roman"/>
              </a:rPr>
              <a:t>repositories, including </a:t>
            </a:r>
            <a:r>
              <a:rPr sz="1350" u="sng" dirty="0">
                <a:solidFill>
                  <a:srgbClr val="0000FF"/>
                </a:solidFill>
                <a:uFill>
                  <a:solidFill>
                    <a:srgbClr val="0000FF"/>
                  </a:solidFill>
                </a:uFill>
                <a:latin typeface="Times New Roman"/>
                <a:cs typeface="Times New Roman"/>
              </a:rPr>
              <a:t>phylomatic</a:t>
            </a:r>
            <a:r>
              <a:rPr sz="1350" u="sng" spc="20" dirty="0">
                <a:solidFill>
                  <a:srgbClr val="0000FF"/>
                </a:solidFill>
                <a:uFill>
                  <a:solidFill>
                    <a:srgbClr val="0000FF"/>
                  </a:solidFill>
                </a:uFill>
                <a:latin typeface="Times New Roman"/>
                <a:cs typeface="Times New Roman"/>
              </a:rPr>
              <a:t> </a:t>
            </a:r>
            <a:r>
              <a:rPr sz="1350" spc="-5" dirty="0">
                <a:latin typeface="Times New Roman"/>
                <a:cs typeface="Times New Roman"/>
              </a:rPr>
              <a:t>.</a:t>
            </a:r>
            <a:endParaRPr sz="1350">
              <a:latin typeface="Times New Roman"/>
              <a:cs typeface="Times New Roman"/>
            </a:endParaRPr>
          </a:p>
          <a:p>
            <a:pPr marL="12700" marR="28575">
              <a:lnSpc>
                <a:spcPct val="110600"/>
              </a:lnSpc>
              <a:spcBef>
                <a:spcPts val="1015"/>
              </a:spcBef>
            </a:pPr>
            <a:r>
              <a:rPr sz="1350" i="1" dirty="0">
                <a:latin typeface="Times New Roman"/>
                <a:cs typeface="Times New Roman"/>
              </a:rPr>
              <a:t>Utility functions: </a:t>
            </a:r>
            <a:r>
              <a:rPr sz="1350" spc="-5" dirty="0">
                <a:latin typeface="Times New Roman"/>
                <a:cs typeface="Times New Roman"/>
              </a:rPr>
              <a:t>These packages </a:t>
            </a:r>
            <a:r>
              <a:rPr sz="1350" dirty="0">
                <a:latin typeface="Times New Roman"/>
                <a:cs typeface="Times New Roman"/>
              </a:rPr>
              <a:t>include </a:t>
            </a:r>
            <a:r>
              <a:rPr sz="1350" spc="-5" dirty="0">
                <a:latin typeface="Times New Roman"/>
                <a:cs typeface="Times New Roman"/>
              </a:rPr>
              <a:t>functions for manipulating trees or associated </a:t>
            </a:r>
            <a:r>
              <a:rPr sz="1350" spc="-10" dirty="0">
                <a:latin typeface="Times New Roman"/>
                <a:cs typeface="Times New Roman"/>
              </a:rPr>
              <a:t>data.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has </a:t>
            </a:r>
            <a:r>
              <a:rPr sz="1350" dirty="0">
                <a:latin typeface="Times New Roman"/>
                <a:cs typeface="Times New Roman"/>
              </a:rPr>
              <a:t>functions </a:t>
            </a:r>
            <a:r>
              <a:rPr sz="1350" spc="-5" dirty="0">
                <a:latin typeface="Times New Roman"/>
                <a:cs typeface="Times New Roman"/>
              </a:rPr>
              <a:t>for randomly resolving  </a:t>
            </a:r>
            <a:r>
              <a:rPr sz="1350" dirty="0">
                <a:latin typeface="Times New Roman"/>
                <a:cs typeface="Times New Roman"/>
              </a:rPr>
              <a:t>polytomies, </a:t>
            </a:r>
            <a:r>
              <a:rPr sz="1350" spc="-5" dirty="0">
                <a:latin typeface="Times New Roman"/>
                <a:cs typeface="Times New Roman"/>
              </a:rPr>
              <a:t>creating branch </a:t>
            </a:r>
            <a:r>
              <a:rPr sz="1350" dirty="0">
                <a:latin typeface="Times New Roman"/>
                <a:cs typeface="Times New Roman"/>
              </a:rPr>
              <a:t>lengths, </a:t>
            </a:r>
            <a:r>
              <a:rPr sz="1350" spc="-5" dirty="0">
                <a:latin typeface="Times New Roman"/>
                <a:cs typeface="Times New Roman"/>
              </a:rPr>
              <a:t>getting information about tree </a:t>
            </a:r>
            <a:r>
              <a:rPr sz="1350" dirty="0">
                <a:latin typeface="Times New Roman"/>
                <a:cs typeface="Times New Roman"/>
              </a:rPr>
              <a:t>size </a:t>
            </a:r>
            <a:r>
              <a:rPr sz="1350" spc="-5" dirty="0">
                <a:latin typeface="Times New Roman"/>
                <a:cs typeface="Times New Roman"/>
              </a:rPr>
              <a:t>or </a:t>
            </a:r>
            <a:r>
              <a:rPr sz="1350" spc="-10" dirty="0">
                <a:latin typeface="Times New Roman"/>
                <a:cs typeface="Times New Roman"/>
              </a:rPr>
              <a:t>other </a:t>
            </a:r>
            <a:r>
              <a:rPr sz="1350" spc="-5" dirty="0">
                <a:latin typeface="Times New Roman"/>
                <a:cs typeface="Times New Roman"/>
              </a:rPr>
              <a:t>properties, </a:t>
            </a:r>
            <a:r>
              <a:rPr sz="1350" dirty="0">
                <a:latin typeface="Times New Roman"/>
                <a:cs typeface="Times New Roman"/>
              </a:rPr>
              <a:t>pulling in data </a:t>
            </a:r>
            <a:r>
              <a:rPr sz="1350" spc="-10" dirty="0">
                <a:latin typeface="Times New Roman"/>
                <a:cs typeface="Times New Roman"/>
              </a:rPr>
              <a:t>from GenBank, </a:t>
            </a:r>
            <a:r>
              <a:rPr sz="1350" spc="-5" dirty="0">
                <a:latin typeface="Times New Roman"/>
                <a:cs typeface="Times New Roman"/>
              </a:rPr>
              <a:t>and many  </a:t>
            </a:r>
            <a:r>
              <a:rPr sz="1350" dirty="0">
                <a:latin typeface="Times New Roman"/>
                <a:cs typeface="Times New Roman"/>
              </a:rPr>
              <a:t>more. </a:t>
            </a:r>
            <a:r>
              <a:rPr sz="1350" u="sng" spc="-5" dirty="0">
                <a:solidFill>
                  <a:srgbClr val="0000FF"/>
                </a:solidFill>
                <a:uFill>
                  <a:solidFill>
                    <a:srgbClr val="0000FF"/>
                  </a:solidFill>
                </a:uFill>
                <a:latin typeface="Times New Roman"/>
                <a:cs typeface="Times New Roman"/>
              </a:rPr>
              <a:t>phylobase</a:t>
            </a:r>
            <a:r>
              <a:rPr sz="1350" spc="-5" dirty="0">
                <a:solidFill>
                  <a:srgbClr val="0000FF"/>
                </a:solidFill>
                <a:latin typeface="Times New Roman"/>
                <a:cs typeface="Times New Roman"/>
              </a:rPr>
              <a:t> </a:t>
            </a:r>
            <a:r>
              <a:rPr sz="1350" spc="-5" dirty="0">
                <a:latin typeface="Times New Roman"/>
                <a:cs typeface="Times New Roman"/>
              </a:rPr>
              <a:t>has </a:t>
            </a:r>
            <a:r>
              <a:rPr sz="1350" dirty="0">
                <a:latin typeface="Times New Roman"/>
                <a:cs typeface="Times New Roman"/>
              </a:rPr>
              <a:t>functions </a:t>
            </a:r>
            <a:r>
              <a:rPr sz="1350" spc="-5" dirty="0">
                <a:latin typeface="Times New Roman"/>
                <a:cs typeface="Times New Roman"/>
              </a:rPr>
              <a:t>for traversing a </a:t>
            </a:r>
            <a:r>
              <a:rPr sz="1350" dirty="0">
                <a:latin typeface="Times New Roman"/>
                <a:cs typeface="Times New Roman"/>
              </a:rPr>
              <a:t>tree (i.e., </a:t>
            </a:r>
            <a:r>
              <a:rPr sz="1350" spc="-5" dirty="0">
                <a:latin typeface="Times New Roman"/>
                <a:cs typeface="Times New Roman"/>
              </a:rPr>
              <a:t>getting </a:t>
            </a:r>
            <a:r>
              <a:rPr sz="1350" spc="-10" dirty="0">
                <a:latin typeface="Times New Roman"/>
                <a:cs typeface="Times New Roman"/>
              </a:rPr>
              <a:t>all </a:t>
            </a:r>
            <a:r>
              <a:rPr sz="1350" spc="-5" dirty="0">
                <a:latin typeface="Times New Roman"/>
                <a:cs typeface="Times New Roman"/>
              </a:rPr>
              <a:t>descendants from a particular node specified by </a:t>
            </a:r>
            <a:r>
              <a:rPr sz="1350" dirty="0">
                <a:latin typeface="Times New Roman"/>
                <a:cs typeface="Times New Roman"/>
              </a:rPr>
              <a:t>just </a:t>
            </a:r>
            <a:r>
              <a:rPr sz="1350" spc="-5" dirty="0">
                <a:latin typeface="Times New Roman"/>
                <a:cs typeface="Times New Roman"/>
              </a:rPr>
              <a:t>two of </a:t>
            </a:r>
            <a:r>
              <a:rPr sz="1350" dirty="0">
                <a:latin typeface="Times New Roman"/>
                <a:cs typeface="Times New Roman"/>
              </a:rPr>
              <a:t>its  </a:t>
            </a:r>
            <a:r>
              <a:rPr sz="1350" spc="-5" dirty="0">
                <a:latin typeface="Times New Roman"/>
                <a:cs typeface="Times New Roman"/>
              </a:rPr>
              <a:t>descendants).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can prune </a:t>
            </a:r>
            <a:r>
              <a:rPr sz="1350" dirty="0">
                <a:latin typeface="Times New Roman"/>
                <a:cs typeface="Times New Roman"/>
              </a:rPr>
              <a:t>trees </a:t>
            </a:r>
            <a:r>
              <a:rPr sz="1350" spc="-5" dirty="0">
                <a:latin typeface="Times New Roman"/>
                <a:cs typeface="Times New Roman"/>
              </a:rPr>
              <a:t>and </a:t>
            </a:r>
            <a:r>
              <a:rPr sz="1350" dirty="0">
                <a:latin typeface="Times New Roman"/>
                <a:cs typeface="Times New Roman"/>
              </a:rPr>
              <a:t>data to </a:t>
            </a:r>
            <a:r>
              <a:rPr sz="1350" spc="-5" dirty="0">
                <a:latin typeface="Times New Roman"/>
                <a:cs typeface="Times New Roman"/>
              </a:rPr>
              <a:t>an overlapping set of taxa. </a:t>
            </a:r>
            <a:r>
              <a:rPr sz="1350" u="sng" dirty="0">
                <a:solidFill>
                  <a:srgbClr val="0000FF"/>
                </a:solidFill>
                <a:uFill>
                  <a:solidFill>
                    <a:srgbClr val="0000FF"/>
                  </a:solidFill>
                </a:uFill>
                <a:latin typeface="Times New Roman"/>
                <a:cs typeface="Times New Roman"/>
              </a:rPr>
              <a:t>tidytree</a:t>
            </a:r>
            <a:r>
              <a:rPr sz="1350"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convert </a:t>
            </a:r>
            <a:r>
              <a:rPr sz="1350" spc="-5" dirty="0">
                <a:latin typeface="Times New Roman"/>
                <a:cs typeface="Times New Roman"/>
              </a:rPr>
              <a:t>a </a:t>
            </a:r>
            <a:r>
              <a:rPr sz="1350" dirty="0">
                <a:latin typeface="Times New Roman"/>
                <a:cs typeface="Times New Roman"/>
              </a:rPr>
              <a:t>tree </a:t>
            </a:r>
            <a:r>
              <a:rPr sz="1350" spc="-5" dirty="0">
                <a:latin typeface="Times New Roman"/>
                <a:cs typeface="Times New Roman"/>
              </a:rPr>
              <a:t>object </a:t>
            </a:r>
            <a:r>
              <a:rPr sz="1350" dirty="0">
                <a:latin typeface="Times New Roman"/>
                <a:cs typeface="Times New Roman"/>
              </a:rPr>
              <a:t>in to </a:t>
            </a:r>
            <a:r>
              <a:rPr sz="1350" spc="-5" dirty="0">
                <a:latin typeface="Times New Roman"/>
                <a:cs typeface="Times New Roman"/>
              </a:rPr>
              <a:t>a tidy </a:t>
            </a:r>
            <a:r>
              <a:rPr sz="1350" dirty="0">
                <a:latin typeface="Times New Roman"/>
                <a:cs typeface="Times New Roman"/>
              </a:rPr>
              <a:t>data frame </a:t>
            </a:r>
            <a:r>
              <a:rPr sz="1350" spc="-5" dirty="0">
                <a:latin typeface="Times New Roman"/>
                <a:cs typeface="Times New Roman"/>
              </a:rPr>
              <a:t>and  has other </a:t>
            </a:r>
            <a:r>
              <a:rPr sz="1350" dirty="0">
                <a:latin typeface="Times New Roman"/>
                <a:cs typeface="Times New Roman"/>
              </a:rPr>
              <a:t>tidy </a:t>
            </a:r>
            <a:r>
              <a:rPr sz="1350" spc="-5" dirty="0">
                <a:latin typeface="Times New Roman"/>
                <a:cs typeface="Times New Roman"/>
              </a:rPr>
              <a:t>approaches </a:t>
            </a:r>
            <a:r>
              <a:rPr sz="1350" dirty="0">
                <a:latin typeface="Times New Roman"/>
                <a:cs typeface="Times New Roman"/>
              </a:rPr>
              <a:t>to </a:t>
            </a:r>
            <a:r>
              <a:rPr sz="1350" spc="-5" dirty="0">
                <a:latin typeface="Times New Roman"/>
                <a:cs typeface="Times New Roman"/>
              </a:rPr>
              <a:t>manipulate tree data. </a:t>
            </a:r>
            <a:r>
              <a:rPr sz="1350" u="sng" spc="-10" dirty="0">
                <a:solidFill>
                  <a:srgbClr val="0000FF"/>
                </a:solidFill>
                <a:uFill>
                  <a:solidFill>
                    <a:srgbClr val="0000FF"/>
                  </a:solidFill>
                </a:uFill>
                <a:latin typeface="Times New Roman"/>
                <a:cs typeface="Times New Roman"/>
              </a:rPr>
              <a:t>evobiR</a:t>
            </a:r>
            <a:r>
              <a:rPr sz="1350" spc="-10" dirty="0">
                <a:solidFill>
                  <a:srgbClr val="0000FF"/>
                </a:solidFill>
                <a:latin typeface="Times New Roman"/>
                <a:cs typeface="Times New Roman"/>
              </a:rPr>
              <a:t> </a:t>
            </a:r>
            <a:r>
              <a:rPr sz="1350" spc="-5" dirty="0">
                <a:latin typeface="Times New Roman"/>
                <a:cs typeface="Times New Roman"/>
              </a:rPr>
              <a:t>can do fuzzy </a:t>
            </a:r>
            <a:r>
              <a:rPr sz="1350" dirty="0">
                <a:latin typeface="Times New Roman"/>
                <a:cs typeface="Times New Roman"/>
              </a:rPr>
              <a:t>matching </a:t>
            </a:r>
            <a:r>
              <a:rPr sz="1350" spc="-5" dirty="0">
                <a:latin typeface="Times New Roman"/>
                <a:cs typeface="Times New Roman"/>
              </a:rPr>
              <a:t>of names </a:t>
            </a:r>
            <a:r>
              <a:rPr sz="1350" dirty="0">
                <a:latin typeface="Times New Roman"/>
                <a:cs typeface="Times New Roman"/>
              </a:rPr>
              <a:t>(to allow some </a:t>
            </a:r>
            <a:r>
              <a:rPr sz="1350" spc="-5" dirty="0">
                <a:latin typeface="Times New Roman"/>
                <a:cs typeface="Times New Roman"/>
              </a:rPr>
              <a:t>differences). </a:t>
            </a:r>
            <a:r>
              <a:rPr sz="1350" u="sng" spc="-5" dirty="0">
                <a:solidFill>
                  <a:srgbClr val="0000FF"/>
                </a:solidFill>
                <a:uFill>
                  <a:solidFill>
                    <a:srgbClr val="0000FF"/>
                  </a:solidFill>
                </a:uFill>
                <a:latin typeface="Times New Roman"/>
                <a:cs typeface="Times New Roman"/>
              </a:rPr>
              <a:t>rphast</a:t>
            </a:r>
            <a:r>
              <a:rPr sz="1350" spc="-5" dirty="0">
                <a:solidFill>
                  <a:srgbClr val="0000FF"/>
                </a:solidFill>
                <a:latin typeface="Times New Roman"/>
                <a:cs typeface="Times New Roman"/>
              </a:rPr>
              <a:t> </a:t>
            </a:r>
            <a:r>
              <a:rPr sz="1350" spc="-5" dirty="0">
                <a:latin typeface="Times New Roman"/>
                <a:cs typeface="Times New Roman"/>
              </a:rPr>
              <a:t>implements  an R </a:t>
            </a:r>
            <a:r>
              <a:rPr sz="1350" dirty="0">
                <a:latin typeface="Times New Roman"/>
                <a:cs typeface="Times New Roman"/>
              </a:rPr>
              <a:t>interface to the </a:t>
            </a:r>
            <a:r>
              <a:rPr sz="1350" spc="-10" dirty="0">
                <a:latin typeface="Times New Roman"/>
                <a:cs typeface="Times New Roman"/>
              </a:rPr>
              <a:t>PHAST, </a:t>
            </a:r>
            <a:r>
              <a:rPr sz="1350" spc="-5" dirty="0">
                <a:latin typeface="Times New Roman"/>
                <a:cs typeface="Times New Roman"/>
              </a:rPr>
              <a:t>which can be </a:t>
            </a:r>
            <a:r>
              <a:rPr sz="1350" dirty="0">
                <a:latin typeface="Times New Roman"/>
                <a:cs typeface="Times New Roman"/>
              </a:rPr>
              <a:t>used </a:t>
            </a:r>
            <a:r>
              <a:rPr sz="1350" spc="-5" dirty="0">
                <a:latin typeface="Times New Roman"/>
                <a:cs typeface="Times New Roman"/>
              </a:rPr>
              <a:t>for many types of </a:t>
            </a:r>
            <a:r>
              <a:rPr sz="1350" dirty="0">
                <a:latin typeface="Times New Roman"/>
                <a:cs typeface="Times New Roman"/>
              </a:rPr>
              <a:t>analysis in </a:t>
            </a:r>
            <a:r>
              <a:rPr sz="1350" spc="-5" dirty="0">
                <a:latin typeface="Times New Roman"/>
                <a:cs typeface="Times New Roman"/>
              </a:rPr>
              <a:t>comparative and evolutionary </a:t>
            </a:r>
            <a:r>
              <a:rPr sz="1350" dirty="0">
                <a:latin typeface="Times New Roman"/>
                <a:cs typeface="Times New Roman"/>
              </a:rPr>
              <a:t>genomics, </a:t>
            </a:r>
            <a:r>
              <a:rPr sz="1350" spc="-5" dirty="0">
                <a:latin typeface="Times New Roman"/>
                <a:cs typeface="Times New Roman"/>
              </a:rPr>
              <a:t>such as </a:t>
            </a:r>
            <a:r>
              <a:rPr sz="1350" dirty="0">
                <a:latin typeface="Times New Roman"/>
                <a:cs typeface="Times New Roman"/>
              </a:rPr>
              <a:t>estimating  models </a:t>
            </a:r>
            <a:r>
              <a:rPr sz="1350" spc="-5" dirty="0">
                <a:latin typeface="Times New Roman"/>
                <a:cs typeface="Times New Roman"/>
              </a:rPr>
              <a:t>of evolution from sequence </a:t>
            </a:r>
            <a:r>
              <a:rPr sz="1350" dirty="0">
                <a:latin typeface="Times New Roman"/>
                <a:cs typeface="Times New Roman"/>
              </a:rPr>
              <a:t>data, </a:t>
            </a:r>
            <a:r>
              <a:rPr sz="1350" spc="-5" dirty="0">
                <a:latin typeface="Times New Roman"/>
                <a:cs typeface="Times New Roman"/>
              </a:rPr>
              <a:t>scoring </a:t>
            </a:r>
            <a:r>
              <a:rPr sz="1350" dirty="0">
                <a:latin typeface="Times New Roman"/>
                <a:cs typeface="Times New Roman"/>
              </a:rPr>
              <a:t>alignments </a:t>
            </a:r>
            <a:r>
              <a:rPr sz="1350" spc="-10" dirty="0">
                <a:latin typeface="Times New Roman"/>
                <a:cs typeface="Times New Roman"/>
              </a:rPr>
              <a:t>for </a:t>
            </a:r>
            <a:r>
              <a:rPr sz="1350" spc="-5" dirty="0">
                <a:latin typeface="Times New Roman"/>
                <a:cs typeface="Times New Roman"/>
              </a:rPr>
              <a:t>conservation or acceleration, and </a:t>
            </a:r>
            <a:r>
              <a:rPr sz="1350" dirty="0">
                <a:latin typeface="Times New Roman"/>
                <a:cs typeface="Times New Roman"/>
              </a:rPr>
              <a:t>predicting elements </a:t>
            </a:r>
            <a:r>
              <a:rPr sz="1350" spc="-5" dirty="0">
                <a:latin typeface="Times New Roman"/>
                <a:cs typeface="Times New Roman"/>
              </a:rPr>
              <a:t>based on  conservation or custom phylogenetic hidden Markov </a:t>
            </a:r>
            <a:r>
              <a:rPr sz="1350" dirty="0">
                <a:latin typeface="Times New Roman"/>
                <a:cs typeface="Times New Roman"/>
              </a:rPr>
              <a:t>models. </a:t>
            </a:r>
            <a:r>
              <a:rPr sz="1350" u="sng" spc="-5" dirty="0">
                <a:solidFill>
                  <a:srgbClr val="0000FF"/>
                </a:solidFill>
                <a:uFill>
                  <a:solidFill>
                    <a:srgbClr val="0000FF"/>
                  </a:solidFill>
                </a:uFill>
                <a:latin typeface="Times New Roman"/>
                <a:cs typeface="Times New Roman"/>
              </a:rPr>
              <a:t>SigTree</a:t>
            </a:r>
            <a:r>
              <a:rPr sz="1350" spc="-5" dirty="0">
                <a:solidFill>
                  <a:srgbClr val="0000FF"/>
                </a:solidFill>
                <a:latin typeface="Times New Roman"/>
                <a:cs typeface="Times New Roman"/>
              </a:rPr>
              <a:t> </a:t>
            </a:r>
            <a:r>
              <a:rPr sz="1350" dirty="0">
                <a:latin typeface="Times New Roman"/>
                <a:cs typeface="Times New Roman"/>
              </a:rPr>
              <a:t>finds </a:t>
            </a:r>
            <a:r>
              <a:rPr sz="1350" spc="-5" dirty="0">
                <a:latin typeface="Times New Roman"/>
                <a:cs typeface="Times New Roman"/>
              </a:rPr>
              <a:t>branches </a:t>
            </a:r>
            <a:r>
              <a:rPr sz="1350" dirty="0">
                <a:latin typeface="Times New Roman"/>
                <a:cs typeface="Times New Roman"/>
              </a:rPr>
              <a:t>that </a:t>
            </a:r>
            <a:r>
              <a:rPr sz="1350" spc="-5" dirty="0">
                <a:latin typeface="Times New Roman"/>
                <a:cs typeface="Times New Roman"/>
              </a:rPr>
              <a:t>are responsive </a:t>
            </a:r>
            <a:r>
              <a:rPr sz="1350" dirty="0">
                <a:latin typeface="Times New Roman"/>
                <a:cs typeface="Times New Roman"/>
              </a:rPr>
              <a:t>to some </a:t>
            </a:r>
            <a:r>
              <a:rPr sz="1350" spc="-5" dirty="0">
                <a:latin typeface="Times New Roman"/>
                <a:cs typeface="Times New Roman"/>
              </a:rPr>
              <a:t>treatment, while  allowing </a:t>
            </a:r>
            <a:r>
              <a:rPr sz="1350" dirty="0">
                <a:latin typeface="Times New Roman"/>
                <a:cs typeface="Times New Roman"/>
              </a:rPr>
              <a:t>correction </a:t>
            </a:r>
            <a:r>
              <a:rPr sz="1350" spc="-10" dirty="0">
                <a:latin typeface="Times New Roman"/>
                <a:cs typeface="Times New Roman"/>
              </a:rPr>
              <a:t>for </a:t>
            </a:r>
            <a:r>
              <a:rPr sz="1350" dirty="0">
                <a:latin typeface="Times New Roman"/>
                <a:cs typeface="Times New Roman"/>
              </a:rPr>
              <a:t>multiple </a:t>
            </a:r>
            <a:r>
              <a:rPr sz="1350" spc="-5" dirty="0">
                <a:latin typeface="Times New Roman"/>
                <a:cs typeface="Times New Roman"/>
              </a:rPr>
              <a:t>comparisons. </a:t>
            </a:r>
            <a:r>
              <a:rPr sz="1350" u="sng" spc="-5" dirty="0">
                <a:solidFill>
                  <a:srgbClr val="0000FF"/>
                </a:solidFill>
                <a:uFill>
                  <a:solidFill>
                    <a:srgbClr val="0000FF"/>
                  </a:solidFill>
                </a:uFill>
                <a:latin typeface="Times New Roman"/>
                <a:cs typeface="Times New Roman"/>
              </a:rPr>
              <a:t>dendextend</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manipulate </a:t>
            </a:r>
            <a:r>
              <a:rPr sz="1350" spc="-5" dirty="0">
                <a:latin typeface="Times New Roman"/>
                <a:cs typeface="Times New Roman"/>
              </a:rPr>
              <a:t>dendrograms, including subdividing </a:t>
            </a:r>
            <a:r>
              <a:rPr sz="1350" dirty="0">
                <a:latin typeface="Times New Roman"/>
                <a:cs typeface="Times New Roman"/>
              </a:rPr>
              <a:t>trees, </a:t>
            </a:r>
            <a:r>
              <a:rPr sz="1350" spc="-5" dirty="0">
                <a:latin typeface="Times New Roman"/>
                <a:cs typeface="Times New Roman"/>
              </a:rPr>
              <a:t>adding leaves, and  </a:t>
            </a:r>
            <a:r>
              <a:rPr sz="1350" dirty="0">
                <a:latin typeface="Times New Roman"/>
                <a:cs typeface="Times New Roman"/>
              </a:rPr>
              <a:t>more. </a:t>
            </a:r>
            <a:r>
              <a:rPr sz="1350" u="sng" spc="-5" dirty="0">
                <a:solidFill>
                  <a:srgbClr val="0000FF"/>
                </a:solidFill>
                <a:uFill>
                  <a:solidFill>
                    <a:srgbClr val="0000FF"/>
                  </a:solidFill>
                </a:uFill>
                <a:latin typeface="Times New Roman"/>
                <a:cs typeface="Times New Roman"/>
              </a:rPr>
              <a:t>apex</a:t>
            </a:r>
            <a:r>
              <a:rPr sz="1350" spc="-5" dirty="0">
                <a:solidFill>
                  <a:srgbClr val="0000FF"/>
                </a:solidFill>
                <a:latin typeface="Times New Roman"/>
                <a:cs typeface="Times New Roman"/>
              </a:rPr>
              <a:t> </a:t>
            </a:r>
            <a:r>
              <a:rPr sz="1350" spc="-5" dirty="0">
                <a:latin typeface="Times New Roman"/>
                <a:cs typeface="Times New Roman"/>
              </a:rPr>
              <a:t>can handle </a:t>
            </a:r>
            <a:r>
              <a:rPr sz="1350" dirty="0">
                <a:latin typeface="Times New Roman"/>
                <a:cs typeface="Times New Roman"/>
              </a:rPr>
              <a:t>multiple </a:t>
            </a:r>
            <a:r>
              <a:rPr sz="1350" spc="-5" dirty="0">
                <a:latin typeface="Times New Roman"/>
                <a:cs typeface="Times New Roman"/>
              </a:rPr>
              <a:t>gene </a:t>
            </a:r>
            <a:r>
              <a:rPr sz="1350" spc="-15" dirty="0">
                <a:latin typeface="Times New Roman"/>
                <a:cs typeface="Times New Roman"/>
              </a:rPr>
              <a:t>DNA </a:t>
            </a:r>
            <a:r>
              <a:rPr sz="1350" dirty="0">
                <a:latin typeface="Times New Roman"/>
                <a:cs typeface="Times New Roman"/>
              </a:rPr>
              <a:t>alignments making </a:t>
            </a:r>
            <a:r>
              <a:rPr sz="1350" spc="-5" dirty="0">
                <a:latin typeface="Times New Roman"/>
                <a:cs typeface="Times New Roman"/>
              </a:rPr>
              <a:t>their use and </a:t>
            </a:r>
            <a:r>
              <a:rPr sz="1350" dirty="0">
                <a:latin typeface="Times New Roman"/>
                <a:cs typeface="Times New Roman"/>
              </a:rPr>
              <a:t>analysis </a:t>
            </a:r>
            <a:r>
              <a:rPr sz="1350" spc="-5" dirty="0">
                <a:latin typeface="Times New Roman"/>
                <a:cs typeface="Times New Roman"/>
              </a:rPr>
              <a:t>for tree inference</a:t>
            </a:r>
            <a:r>
              <a:rPr sz="1350" spc="45" dirty="0">
                <a:latin typeface="Times New Roman"/>
                <a:cs typeface="Times New Roman"/>
              </a:rPr>
              <a:t> </a:t>
            </a:r>
            <a:r>
              <a:rPr sz="1350" spc="-5" dirty="0">
                <a:latin typeface="Times New Roman"/>
                <a:cs typeface="Times New Roman"/>
              </a:rPr>
              <a:t>easier</a:t>
            </a:r>
            <a:endParaRPr sz="1350">
              <a:latin typeface="Times New Roman"/>
              <a:cs typeface="Times New Roman"/>
            </a:endParaRPr>
          </a:p>
          <a:p>
            <a:pPr marL="12700" marR="395605">
              <a:lnSpc>
                <a:spcPct val="111100"/>
              </a:lnSpc>
            </a:pP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phangorn</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aphid</a:t>
            </a:r>
            <a:r>
              <a:rPr sz="1350" spc="-5" dirty="0">
                <a:solidFill>
                  <a:srgbClr val="0000FF"/>
                </a:solidFill>
                <a:latin typeface="Times New Roman"/>
                <a:cs typeface="Times New Roman"/>
              </a:rPr>
              <a:t> </a:t>
            </a:r>
            <a:r>
              <a:rPr sz="1350" spc="-5" dirty="0">
                <a:latin typeface="Times New Roman"/>
                <a:cs typeface="Times New Roman"/>
              </a:rPr>
              <a:t>can weight </a:t>
            </a:r>
            <a:r>
              <a:rPr sz="1350" dirty="0">
                <a:latin typeface="Times New Roman"/>
                <a:cs typeface="Times New Roman"/>
              </a:rPr>
              <a:t>sequences </a:t>
            </a:r>
            <a:r>
              <a:rPr sz="1350" spc="-5" dirty="0">
                <a:latin typeface="Times New Roman"/>
                <a:cs typeface="Times New Roman"/>
              </a:rPr>
              <a:t>based on a phylogeny and can use </a:t>
            </a:r>
            <a:r>
              <a:rPr sz="1350" dirty="0">
                <a:latin typeface="Times New Roman"/>
                <a:cs typeface="Times New Roman"/>
              </a:rPr>
              <a:t>hidden </a:t>
            </a:r>
            <a:r>
              <a:rPr sz="1350" spc="-5" dirty="0">
                <a:latin typeface="Times New Roman"/>
                <a:cs typeface="Times New Roman"/>
              </a:rPr>
              <a:t>Markov </a:t>
            </a:r>
            <a:r>
              <a:rPr sz="1350" dirty="0">
                <a:latin typeface="Times New Roman"/>
                <a:cs typeface="Times New Roman"/>
              </a:rPr>
              <a:t>models </a:t>
            </a:r>
            <a:r>
              <a:rPr sz="1350" spc="-5" dirty="0">
                <a:latin typeface="Times New Roman"/>
                <a:cs typeface="Times New Roman"/>
              </a:rPr>
              <a:t>(HMMs) for a variety of  purposes </a:t>
            </a:r>
            <a:r>
              <a:rPr sz="1350" dirty="0">
                <a:latin typeface="Times New Roman"/>
                <a:cs typeface="Times New Roman"/>
              </a:rPr>
              <a:t>including multiple </a:t>
            </a:r>
            <a:r>
              <a:rPr sz="1350" spc="-5" dirty="0">
                <a:latin typeface="Times New Roman"/>
                <a:cs typeface="Times New Roman"/>
              </a:rPr>
              <a:t>sequence alignment.</a:t>
            </a:r>
            <a:endParaRPr sz="1350">
              <a:latin typeface="Times New Roman"/>
              <a:cs typeface="Times New Roman"/>
            </a:endParaRPr>
          </a:p>
          <a:p>
            <a:pPr marL="12700" marR="5080">
              <a:lnSpc>
                <a:spcPct val="110500"/>
              </a:lnSpc>
              <a:spcBef>
                <a:spcPts val="994"/>
              </a:spcBef>
            </a:pPr>
            <a:r>
              <a:rPr sz="1350" i="1" spc="-5" dirty="0">
                <a:latin typeface="Times New Roman"/>
                <a:cs typeface="Times New Roman"/>
              </a:rPr>
              <a:t>Ancestral </a:t>
            </a:r>
            <a:r>
              <a:rPr sz="1350" i="1" dirty="0">
                <a:latin typeface="Times New Roman"/>
                <a:cs typeface="Times New Roman"/>
              </a:rPr>
              <a:t>state </a:t>
            </a:r>
            <a:r>
              <a:rPr sz="1350" i="1" spc="-5" dirty="0">
                <a:latin typeface="Times New Roman"/>
                <a:cs typeface="Times New Roman"/>
              </a:rPr>
              <a:t>reconstruction </a:t>
            </a:r>
            <a:r>
              <a:rPr sz="1350" spc="-5" dirty="0">
                <a:latin typeface="Times New Roman"/>
                <a:cs typeface="Times New Roman"/>
              </a:rPr>
              <a:t>: Continuous characters can be reconstructed </a:t>
            </a:r>
            <a:r>
              <a:rPr sz="1350" dirty="0">
                <a:latin typeface="Times New Roman"/>
                <a:cs typeface="Times New Roman"/>
              </a:rPr>
              <a:t>using </a:t>
            </a:r>
            <a:r>
              <a:rPr sz="1350" spc="-10" dirty="0">
                <a:latin typeface="Times New Roman"/>
                <a:cs typeface="Times New Roman"/>
              </a:rPr>
              <a:t>maximum </a:t>
            </a:r>
            <a:r>
              <a:rPr sz="1350" spc="-5" dirty="0">
                <a:latin typeface="Times New Roman"/>
                <a:cs typeface="Times New Roman"/>
              </a:rPr>
              <a:t>likelihood, </a:t>
            </a:r>
            <a:r>
              <a:rPr sz="1350" dirty="0">
                <a:latin typeface="Times New Roman"/>
                <a:cs typeface="Times New Roman"/>
              </a:rPr>
              <a:t>generalised </a:t>
            </a:r>
            <a:r>
              <a:rPr sz="1350" spc="-5" dirty="0">
                <a:latin typeface="Times New Roman"/>
                <a:cs typeface="Times New Roman"/>
              </a:rPr>
              <a:t>least squares or  independent </a:t>
            </a:r>
            <a:r>
              <a:rPr sz="1350" dirty="0">
                <a:latin typeface="Times New Roman"/>
                <a:cs typeface="Times New Roman"/>
              </a:rPr>
              <a:t>contrasts in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spc="-10" dirty="0">
                <a:latin typeface="Times New Roman"/>
                <a:cs typeface="Times New Roman"/>
              </a:rPr>
              <a:t>Root </a:t>
            </a:r>
            <a:r>
              <a:rPr sz="1350" spc="-5" dirty="0">
                <a:latin typeface="Times New Roman"/>
                <a:cs typeface="Times New Roman"/>
              </a:rPr>
              <a:t>ancestral character states under Brownian </a:t>
            </a:r>
            <a:r>
              <a:rPr sz="1350" dirty="0">
                <a:latin typeface="Times New Roman"/>
                <a:cs typeface="Times New Roman"/>
              </a:rPr>
              <a:t>motion </a:t>
            </a:r>
            <a:r>
              <a:rPr sz="1350" spc="-5" dirty="0">
                <a:latin typeface="Times New Roman"/>
                <a:cs typeface="Times New Roman"/>
              </a:rPr>
              <a:t>or Ornstein-Uhlenbeck </a:t>
            </a:r>
            <a:r>
              <a:rPr sz="1350" dirty="0">
                <a:latin typeface="Times New Roman"/>
                <a:cs typeface="Times New Roman"/>
              </a:rPr>
              <a:t>models </a:t>
            </a:r>
            <a:r>
              <a:rPr sz="1350" spc="-5" dirty="0">
                <a:latin typeface="Times New Roman"/>
                <a:cs typeface="Times New Roman"/>
              </a:rPr>
              <a:t>can be reconstructed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ouch</a:t>
            </a:r>
            <a:r>
              <a:rPr sz="1350" spc="-5" dirty="0">
                <a:latin typeface="Times New Roman"/>
                <a:cs typeface="Times New Roman"/>
              </a:rPr>
              <a:t>, though ancestral states at </a:t>
            </a:r>
            <a:r>
              <a:rPr sz="1350" dirty="0">
                <a:latin typeface="Times New Roman"/>
                <a:cs typeface="Times New Roman"/>
              </a:rPr>
              <a:t>the </a:t>
            </a:r>
            <a:r>
              <a:rPr sz="1350" spc="-5" dirty="0">
                <a:latin typeface="Times New Roman"/>
                <a:cs typeface="Times New Roman"/>
              </a:rPr>
              <a:t>internal nodes are </a:t>
            </a:r>
            <a:r>
              <a:rPr sz="1350" dirty="0">
                <a:latin typeface="Times New Roman"/>
                <a:cs typeface="Times New Roman"/>
              </a:rPr>
              <a:t>not. </a:t>
            </a:r>
            <a:r>
              <a:rPr sz="1350" spc="-5" dirty="0">
                <a:latin typeface="Times New Roman"/>
                <a:cs typeface="Times New Roman"/>
              </a:rPr>
              <a:t>Discrete characters can be reconstructed </a:t>
            </a:r>
            <a:r>
              <a:rPr sz="1350" dirty="0">
                <a:latin typeface="Times New Roman"/>
                <a:cs typeface="Times New Roman"/>
              </a:rPr>
              <a:t>using </a:t>
            </a:r>
            <a:r>
              <a:rPr sz="1350" spc="-5" dirty="0">
                <a:latin typeface="Times New Roman"/>
                <a:cs typeface="Times New Roman"/>
              </a:rPr>
              <a:t>a variety of Markovian </a:t>
            </a:r>
            <a:r>
              <a:rPr sz="1350" dirty="0">
                <a:latin typeface="Times New Roman"/>
                <a:cs typeface="Times New Roman"/>
              </a:rPr>
              <a:t>models  that </a:t>
            </a:r>
            <a:r>
              <a:rPr sz="1350" spc="-5" dirty="0">
                <a:latin typeface="Times New Roman"/>
                <a:cs typeface="Times New Roman"/>
              </a:rPr>
              <a:t>parameterize </a:t>
            </a:r>
            <a:r>
              <a:rPr sz="1350" dirty="0">
                <a:latin typeface="Times New Roman"/>
                <a:cs typeface="Times New Roman"/>
              </a:rPr>
              <a:t>the transition </a:t>
            </a:r>
            <a:r>
              <a:rPr sz="1350" spc="-5" dirty="0">
                <a:latin typeface="Times New Roman"/>
                <a:cs typeface="Times New Roman"/>
              </a:rPr>
              <a:t>rates among states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markophylo</a:t>
            </a:r>
            <a:r>
              <a:rPr sz="1350" spc="-5"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fit </a:t>
            </a:r>
            <a:r>
              <a:rPr sz="1350" spc="-5" dirty="0">
                <a:latin typeface="Times New Roman"/>
                <a:cs typeface="Times New Roman"/>
              </a:rPr>
              <a:t>a broad </a:t>
            </a:r>
            <a:r>
              <a:rPr sz="1350" spc="-10" dirty="0">
                <a:latin typeface="Times New Roman"/>
                <a:cs typeface="Times New Roman"/>
              </a:rPr>
              <a:t>set </a:t>
            </a:r>
            <a:r>
              <a:rPr sz="1350" spc="-5" dirty="0">
                <a:latin typeface="Times New Roman"/>
                <a:cs typeface="Times New Roman"/>
              </a:rPr>
              <a:t>of discrete character types with </a:t>
            </a:r>
            <a:r>
              <a:rPr sz="1350" dirty="0">
                <a:latin typeface="Times New Roman"/>
                <a:cs typeface="Times New Roman"/>
              </a:rPr>
              <a:t>models </a:t>
            </a:r>
            <a:r>
              <a:rPr sz="1350" spc="-10" dirty="0">
                <a:latin typeface="Times New Roman"/>
                <a:cs typeface="Times New Roman"/>
              </a:rPr>
              <a:t>that  </a:t>
            </a:r>
            <a:r>
              <a:rPr sz="1350" spc="-5" dirty="0">
                <a:latin typeface="Times New Roman"/>
                <a:cs typeface="Times New Roman"/>
              </a:rPr>
              <a:t>can </a:t>
            </a:r>
            <a:r>
              <a:rPr sz="1350" dirty="0">
                <a:latin typeface="Times New Roman"/>
                <a:cs typeface="Times New Roman"/>
              </a:rPr>
              <a:t>incorporate </a:t>
            </a:r>
            <a:r>
              <a:rPr sz="1350" spc="-5" dirty="0">
                <a:latin typeface="Times New Roman"/>
                <a:cs typeface="Times New Roman"/>
              </a:rPr>
              <a:t>constrained </a:t>
            </a:r>
            <a:r>
              <a:rPr sz="1350" dirty="0">
                <a:latin typeface="Times New Roman"/>
                <a:cs typeface="Times New Roman"/>
              </a:rPr>
              <a:t>substitution </a:t>
            </a:r>
            <a:r>
              <a:rPr sz="1350" spc="-10" dirty="0">
                <a:latin typeface="Times New Roman"/>
                <a:cs typeface="Times New Roman"/>
              </a:rPr>
              <a:t>rates, </a:t>
            </a:r>
            <a:r>
              <a:rPr sz="1350" dirty="0">
                <a:latin typeface="Times New Roman"/>
                <a:cs typeface="Times New Roman"/>
              </a:rPr>
              <a:t>rate partitioning </a:t>
            </a:r>
            <a:r>
              <a:rPr sz="1350" spc="-5" dirty="0">
                <a:latin typeface="Times New Roman"/>
                <a:cs typeface="Times New Roman"/>
              </a:rPr>
              <a:t>across </a:t>
            </a:r>
            <a:r>
              <a:rPr sz="1350" dirty="0">
                <a:latin typeface="Times New Roman"/>
                <a:cs typeface="Times New Roman"/>
              </a:rPr>
              <a:t>sites, </a:t>
            </a:r>
            <a:r>
              <a:rPr sz="1350" spc="-5" dirty="0">
                <a:latin typeface="Times New Roman"/>
                <a:cs typeface="Times New Roman"/>
              </a:rPr>
              <a:t>branch-specific </a:t>
            </a:r>
            <a:r>
              <a:rPr sz="1350" dirty="0">
                <a:latin typeface="Times New Roman"/>
                <a:cs typeface="Times New Roman"/>
              </a:rPr>
              <a:t>rates, </a:t>
            </a:r>
            <a:r>
              <a:rPr sz="1350" spc="-5" dirty="0">
                <a:latin typeface="Times New Roman"/>
                <a:cs typeface="Times New Roman"/>
              </a:rPr>
              <a:t>sampling </a:t>
            </a:r>
            <a:r>
              <a:rPr sz="1350" dirty="0">
                <a:latin typeface="Times New Roman"/>
                <a:cs typeface="Times New Roman"/>
              </a:rPr>
              <a:t>bias, </a:t>
            </a:r>
            <a:r>
              <a:rPr sz="1350" spc="-5" dirty="0">
                <a:latin typeface="Times New Roman"/>
                <a:cs typeface="Times New Roman"/>
              </a:rPr>
              <a:t>and non-stationary </a:t>
            </a:r>
            <a:r>
              <a:rPr sz="1350" spc="-10" dirty="0">
                <a:latin typeface="Times New Roman"/>
                <a:cs typeface="Times New Roman"/>
              </a:rPr>
              <a:t>root  </a:t>
            </a:r>
            <a:r>
              <a:rPr sz="1350" dirty="0">
                <a:latin typeface="Times New Roman"/>
                <a:cs typeface="Times New Roman"/>
              </a:rPr>
              <a:t>probabilities.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can do stochastic character mapping of traits on</a:t>
            </a:r>
            <a:r>
              <a:rPr sz="1350" spc="30" dirty="0">
                <a:latin typeface="Times New Roman"/>
                <a:cs typeface="Times New Roman"/>
              </a:rPr>
              <a:t> </a:t>
            </a:r>
            <a:r>
              <a:rPr sz="1350" spc="-5" dirty="0">
                <a:latin typeface="Times New Roman"/>
                <a:cs typeface="Times New Roman"/>
              </a:rPr>
              <a:t>trees.</a:t>
            </a:r>
            <a:endParaRPr sz="1350">
              <a:latin typeface="Times New Roman"/>
              <a:cs typeface="Times New Roman"/>
            </a:endParaRPr>
          </a:p>
          <a:p>
            <a:pPr marL="12700" marR="280670">
              <a:lnSpc>
                <a:spcPct val="110600"/>
              </a:lnSpc>
              <a:spcBef>
                <a:spcPts val="1015"/>
              </a:spcBef>
            </a:pPr>
            <a:r>
              <a:rPr sz="1350" i="1" spc="-5" dirty="0">
                <a:latin typeface="Times New Roman"/>
                <a:cs typeface="Times New Roman"/>
              </a:rPr>
              <a:t>Diversification </a:t>
            </a:r>
            <a:r>
              <a:rPr sz="1350" i="1" dirty="0">
                <a:latin typeface="Times New Roman"/>
                <a:cs typeface="Times New Roman"/>
              </a:rPr>
              <a:t>Analysis: </a:t>
            </a:r>
            <a:r>
              <a:rPr sz="1350" spc="-5" dirty="0">
                <a:latin typeface="Times New Roman"/>
                <a:cs typeface="Times New Roman"/>
              </a:rPr>
              <a:t>Lineage through time </a:t>
            </a:r>
            <a:r>
              <a:rPr sz="1350" dirty="0">
                <a:latin typeface="Times New Roman"/>
                <a:cs typeface="Times New Roman"/>
              </a:rPr>
              <a:t>plots </a:t>
            </a:r>
            <a:r>
              <a:rPr sz="1350" spc="-5" dirty="0">
                <a:latin typeface="Times New Roman"/>
                <a:cs typeface="Times New Roman"/>
              </a:rPr>
              <a:t>can be done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 simple birth-death model for </a:t>
            </a:r>
            <a:r>
              <a:rPr sz="1350" spc="-10" dirty="0">
                <a:latin typeface="Times New Roman"/>
                <a:cs typeface="Times New Roman"/>
              </a:rPr>
              <a:t>when </a:t>
            </a:r>
            <a:r>
              <a:rPr sz="1350" spc="-5" dirty="0">
                <a:latin typeface="Times New Roman"/>
                <a:cs typeface="Times New Roman"/>
              </a:rPr>
              <a:t>you have extant species  only (sensu </a:t>
            </a:r>
            <a:r>
              <a:rPr sz="1350" spc="-10" dirty="0">
                <a:latin typeface="Times New Roman"/>
                <a:cs typeface="Times New Roman"/>
              </a:rPr>
              <a:t>Nee </a:t>
            </a:r>
            <a:r>
              <a:rPr sz="1350" spc="-5" dirty="0">
                <a:latin typeface="Times New Roman"/>
                <a:cs typeface="Times New Roman"/>
              </a:rPr>
              <a:t>et </a:t>
            </a:r>
            <a:r>
              <a:rPr sz="1350" dirty="0">
                <a:latin typeface="Times New Roman"/>
                <a:cs typeface="Times New Roman"/>
              </a:rPr>
              <a:t>al. </a:t>
            </a:r>
            <a:r>
              <a:rPr sz="1350" spc="-5" dirty="0">
                <a:latin typeface="Times New Roman"/>
                <a:cs typeface="Times New Roman"/>
              </a:rPr>
              <a:t>1994) can be </a:t>
            </a:r>
            <a:r>
              <a:rPr sz="1350" dirty="0">
                <a:latin typeface="Times New Roman"/>
                <a:cs typeface="Times New Roman"/>
              </a:rPr>
              <a:t>fitted in </a:t>
            </a:r>
            <a:r>
              <a:rPr sz="1350" spc="-15" dirty="0">
                <a:latin typeface="Times New Roman"/>
                <a:cs typeface="Times New Roman"/>
              </a:rPr>
              <a:t>ape </a:t>
            </a:r>
            <a:r>
              <a:rPr sz="1350" spc="-5" dirty="0">
                <a:latin typeface="Times New Roman"/>
                <a:cs typeface="Times New Roman"/>
              </a:rPr>
              <a:t>as can survival </a:t>
            </a:r>
            <a:r>
              <a:rPr sz="1350" dirty="0">
                <a:latin typeface="Times New Roman"/>
                <a:cs typeface="Times New Roman"/>
              </a:rPr>
              <a:t>models </a:t>
            </a:r>
            <a:r>
              <a:rPr sz="1350" spc="-5" dirty="0">
                <a:latin typeface="Times New Roman"/>
                <a:cs typeface="Times New Roman"/>
              </a:rPr>
              <a:t>and goodness-of-fit </a:t>
            </a:r>
            <a:r>
              <a:rPr sz="1350" dirty="0">
                <a:latin typeface="Times New Roman"/>
                <a:cs typeface="Times New Roman"/>
              </a:rPr>
              <a:t>tests </a:t>
            </a:r>
            <a:r>
              <a:rPr sz="1350" spc="-5" dirty="0">
                <a:latin typeface="Times New Roman"/>
                <a:cs typeface="Times New Roman"/>
              </a:rPr>
              <a:t>(as </a:t>
            </a:r>
            <a:r>
              <a:rPr sz="1350" dirty="0">
                <a:latin typeface="Times New Roman"/>
                <a:cs typeface="Times New Roman"/>
              </a:rPr>
              <a:t>applied to testing </a:t>
            </a:r>
            <a:r>
              <a:rPr sz="1350" spc="-5" dirty="0">
                <a:latin typeface="Times New Roman"/>
                <a:cs typeface="Times New Roman"/>
              </a:rPr>
              <a:t>of </a:t>
            </a:r>
            <a:r>
              <a:rPr sz="1350" dirty="0">
                <a:latin typeface="Times New Roman"/>
                <a:cs typeface="Times New Roman"/>
              </a:rPr>
              <a:t>models </a:t>
            </a:r>
            <a:r>
              <a:rPr sz="1350" spc="-5" dirty="0">
                <a:latin typeface="Times New Roman"/>
                <a:cs typeface="Times New Roman"/>
              </a:rPr>
              <a:t>of  </a:t>
            </a:r>
            <a:r>
              <a:rPr sz="1350" dirty="0">
                <a:latin typeface="Times New Roman"/>
                <a:cs typeface="Times New Roman"/>
              </a:rPr>
              <a:t>diversification). </a:t>
            </a:r>
            <a:r>
              <a:rPr sz="1350" u="sng" spc="-10" dirty="0">
                <a:solidFill>
                  <a:srgbClr val="0000FF"/>
                </a:solidFill>
                <a:uFill>
                  <a:solidFill>
                    <a:srgbClr val="0000FF"/>
                  </a:solidFill>
                </a:uFill>
                <a:latin typeface="Times New Roman"/>
                <a:cs typeface="Times New Roman"/>
              </a:rPr>
              <a:t>TESS</a:t>
            </a:r>
            <a:r>
              <a:rPr sz="1350" spc="-1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calculate the </a:t>
            </a:r>
            <a:r>
              <a:rPr sz="1350" spc="-5" dirty="0">
                <a:latin typeface="Times New Roman"/>
                <a:cs typeface="Times New Roman"/>
              </a:rPr>
              <a:t>likelihood of a </a:t>
            </a:r>
            <a:r>
              <a:rPr sz="1350" dirty="0">
                <a:latin typeface="Times New Roman"/>
                <a:cs typeface="Times New Roman"/>
              </a:rPr>
              <a:t>tree </a:t>
            </a:r>
            <a:r>
              <a:rPr sz="1350" spc="-5" dirty="0">
                <a:latin typeface="Times New Roman"/>
                <a:cs typeface="Times New Roman"/>
              </a:rPr>
              <a:t>under a model with time-dependent </a:t>
            </a:r>
            <a:r>
              <a:rPr sz="1350" dirty="0">
                <a:latin typeface="Times New Roman"/>
                <a:cs typeface="Times New Roman"/>
              </a:rPr>
              <a:t>diversification, </a:t>
            </a:r>
            <a:r>
              <a:rPr sz="1350" spc="-5" dirty="0">
                <a:latin typeface="Times New Roman"/>
                <a:cs typeface="Times New Roman"/>
              </a:rPr>
              <a:t>including </a:t>
            </a:r>
            <a:r>
              <a:rPr sz="1350" dirty="0">
                <a:latin typeface="Times New Roman"/>
                <a:cs typeface="Times New Roman"/>
              </a:rPr>
              <a:t>mass  extinctions. </a:t>
            </a:r>
            <a:r>
              <a:rPr sz="1350" spc="-10" dirty="0">
                <a:latin typeface="Times New Roman"/>
                <a:cs typeface="Times New Roman"/>
              </a:rPr>
              <a:t>Net </a:t>
            </a:r>
            <a:r>
              <a:rPr sz="1350" spc="-5" dirty="0">
                <a:latin typeface="Times New Roman"/>
                <a:cs typeface="Times New Roman"/>
              </a:rPr>
              <a:t>rates of diversification (sensu </a:t>
            </a:r>
            <a:r>
              <a:rPr sz="1350" dirty="0">
                <a:latin typeface="Times New Roman"/>
                <a:cs typeface="Times New Roman"/>
              </a:rPr>
              <a:t>Magellon </a:t>
            </a:r>
            <a:r>
              <a:rPr sz="1350" spc="-5" dirty="0">
                <a:latin typeface="Times New Roman"/>
                <a:cs typeface="Times New Roman"/>
              </a:rPr>
              <a:t>and Sanderson) can be </a:t>
            </a:r>
            <a:r>
              <a:rPr sz="1350" dirty="0">
                <a:latin typeface="Times New Roman"/>
                <a:cs typeface="Times New Roman"/>
              </a:rPr>
              <a:t>calculated 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diversitree</a:t>
            </a:r>
            <a:r>
              <a:rPr sz="1350" spc="-5" dirty="0">
                <a:solidFill>
                  <a:srgbClr val="0000FF"/>
                </a:solidFill>
                <a:latin typeface="Times New Roman"/>
                <a:cs typeface="Times New Roman"/>
              </a:rPr>
              <a:t> </a:t>
            </a:r>
            <a:r>
              <a:rPr sz="1350" spc="-5" dirty="0">
                <a:latin typeface="Times New Roman"/>
                <a:cs typeface="Times New Roman"/>
              </a:rPr>
              <a:t>implements </a:t>
            </a:r>
            <a:r>
              <a:rPr sz="1350" dirty="0">
                <a:latin typeface="Times New Roman"/>
                <a:cs typeface="Times New Roman"/>
              </a:rPr>
              <a:t>the</a:t>
            </a:r>
            <a:r>
              <a:rPr sz="1350" spc="185" dirty="0">
                <a:latin typeface="Times New Roman"/>
                <a:cs typeface="Times New Roman"/>
              </a:rPr>
              <a:t> </a:t>
            </a:r>
            <a:r>
              <a:rPr sz="1350" spc="-10" dirty="0">
                <a:latin typeface="Times New Roman"/>
                <a:cs typeface="Times New Roman"/>
              </a:rPr>
              <a:t>BiSSE</a:t>
            </a:r>
            <a:endParaRPr sz="13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15475" cy="5411470"/>
          </a:xfrm>
          <a:prstGeom prst="rect">
            <a:avLst/>
          </a:prstGeom>
        </p:spPr>
        <p:txBody>
          <a:bodyPr vert="horz" wrap="square" lIns="0" tIns="10795" rIns="0" bIns="0" rtlCol="0">
            <a:spAutoFit/>
          </a:bodyPr>
          <a:lstStyle/>
          <a:p>
            <a:pPr marL="12700" marR="170815">
              <a:lnSpc>
                <a:spcPct val="110400"/>
              </a:lnSpc>
              <a:spcBef>
                <a:spcPts val="85"/>
              </a:spcBef>
            </a:pPr>
            <a:r>
              <a:rPr sz="1350" dirty="0">
                <a:latin typeface="Times New Roman"/>
                <a:cs typeface="Times New Roman"/>
              </a:rPr>
              <a:t>method </a:t>
            </a:r>
            <a:r>
              <a:rPr sz="1350" spc="-5" dirty="0">
                <a:latin typeface="Times New Roman"/>
                <a:cs typeface="Times New Roman"/>
              </a:rPr>
              <a:t>(Maddison et </a:t>
            </a:r>
            <a:r>
              <a:rPr sz="1350" dirty="0">
                <a:latin typeface="Times New Roman"/>
                <a:cs typeface="Times New Roman"/>
              </a:rPr>
              <a:t>al. </a:t>
            </a:r>
            <a:r>
              <a:rPr sz="1350" spc="-5" dirty="0">
                <a:latin typeface="Times New Roman"/>
                <a:cs typeface="Times New Roman"/>
              </a:rPr>
              <a:t>1997) and later improvements </a:t>
            </a:r>
            <a:r>
              <a:rPr sz="1350" dirty="0">
                <a:latin typeface="Times New Roman"/>
                <a:cs typeface="Times New Roman"/>
              </a:rPr>
              <a:t>(FitzJohn </a:t>
            </a:r>
            <a:r>
              <a:rPr sz="1350" spc="-5" dirty="0">
                <a:latin typeface="Times New Roman"/>
                <a:cs typeface="Times New Roman"/>
              </a:rPr>
              <a:t>et </a:t>
            </a:r>
            <a:r>
              <a:rPr sz="1350" dirty="0">
                <a:latin typeface="Times New Roman"/>
                <a:cs typeface="Times New Roman"/>
              </a:rPr>
              <a:t>al. </a:t>
            </a:r>
            <a:r>
              <a:rPr sz="1350" spc="-5" dirty="0">
                <a:latin typeface="Times New Roman"/>
                <a:cs typeface="Times New Roman"/>
              </a:rPr>
              <a:t>2009). </a:t>
            </a:r>
            <a:r>
              <a:rPr sz="1350" u="sng" spc="-5" dirty="0">
                <a:solidFill>
                  <a:srgbClr val="0000FF"/>
                </a:solidFill>
                <a:uFill>
                  <a:solidFill>
                    <a:srgbClr val="0000FF"/>
                  </a:solidFill>
                </a:uFill>
                <a:latin typeface="Times New Roman"/>
                <a:cs typeface="Times New Roman"/>
              </a:rPr>
              <a:t>TreePar</a:t>
            </a:r>
            <a:r>
              <a:rPr sz="1350" spc="-5" dirty="0">
                <a:solidFill>
                  <a:srgbClr val="0000FF"/>
                </a:solidFill>
                <a:latin typeface="Times New Roman"/>
                <a:cs typeface="Times New Roman"/>
              </a:rPr>
              <a:t> </a:t>
            </a:r>
            <a:r>
              <a:rPr sz="1350" spc="-5" dirty="0">
                <a:latin typeface="Times New Roman"/>
                <a:cs typeface="Times New Roman"/>
              </a:rPr>
              <a:t>estimates speciation and extinction rates with  </a:t>
            </a:r>
            <a:r>
              <a:rPr sz="1350" dirty="0">
                <a:latin typeface="Times New Roman"/>
                <a:cs typeface="Times New Roman"/>
              </a:rPr>
              <a:t>models </a:t>
            </a:r>
            <a:r>
              <a:rPr sz="1350" spc="-5" dirty="0">
                <a:latin typeface="Times New Roman"/>
                <a:cs typeface="Times New Roman"/>
              </a:rPr>
              <a:t>where </a:t>
            </a:r>
            <a:r>
              <a:rPr sz="1350" dirty="0">
                <a:latin typeface="Times New Roman"/>
                <a:cs typeface="Times New Roman"/>
              </a:rPr>
              <a:t>rates </a:t>
            </a:r>
            <a:r>
              <a:rPr sz="1350" spc="-5" dirty="0">
                <a:latin typeface="Times New Roman"/>
                <a:cs typeface="Times New Roman"/>
              </a:rPr>
              <a:t>can change as a </a:t>
            </a:r>
            <a:r>
              <a:rPr sz="1350" dirty="0">
                <a:latin typeface="Times New Roman"/>
                <a:cs typeface="Times New Roman"/>
              </a:rPr>
              <a:t>function </a:t>
            </a:r>
            <a:r>
              <a:rPr sz="1350" spc="-5" dirty="0">
                <a:latin typeface="Times New Roman"/>
                <a:cs typeface="Times New Roman"/>
              </a:rPr>
              <a:t>of </a:t>
            </a:r>
            <a:r>
              <a:rPr sz="1350" dirty="0">
                <a:latin typeface="Times New Roman"/>
                <a:cs typeface="Times New Roman"/>
              </a:rPr>
              <a:t>time </a:t>
            </a:r>
            <a:r>
              <a:rPr sz="1350" spc="-5" dirty="0">
                <a:latin typeface="Times New Roman"/>
                <a:cs typeface="Times New Roman"/>
              </a:rPr>
              <a:t>(i.e., at </a:t>
            </a:r>
            <a:r>
              <a:rPr sz="1350" dirty="0">
                <a:latin typeface="Times New Roman"/>
                <a:cs typeface="Times New Roman"/>
              </a:rPr>
              <a:t>mass </a:t>
            </a:r>
            <a:r>
              <a:rPr sz="1350" spc="-5" dirty="0">
                <a:latin typeface="Times New Roman"/>
                <a:cs typeface="Times New Roman"/>
              </a:rPr>
              <a:t>extinction events) or as a </a:t>
            </a:r>
            <a:r>
              <a:rPr sz="1350" dirty="0">
                <a:latin typeface="Times New Roman"/>
                <a:cs typeface="Times New Roman"/>
              </a:rPr>
              <a:t>function </a:t>
            </a:r>
            <a:r>
              <a:rPr sz="1350" spc="-5" dirty="0">
                <a:latin typeface="Times New Roman"/>
                <a:cs typeface="Times New Roman"/>
              </a:rPr>
              <a:t>of </a:t>
            </a:r>
            <a:r>
              <a:rPr sz="1350" dirty="0">
                <a:latin typeface="Times New Roman"/>
                <a:cs typeface="Times New Roman"/>
              </a:rPr>
              <a:t>the </a:t>
            </a:r>
            <a:r>
              <a:rPr sz="1350" spc="-5" dirty="0">
                <a:latin typeface="Times New Roman"/>
                <a:cs typeface="Times New Roman"/>
              </a:rPr>
              <a:t>number of species. </a:t>
            </a:r>
            <a:r>
              <a:rPr sz="1350" u="sng" spc="-5" dirty="0">
                <a:solidFill>
                  <a:srgbClr val="0000FF"/>
                </a:solidFill>
                <a:uFill>
                  <a:solidFill>
                    <a:srgbClr val="0000FF"/>
                  </a:solidFill>
                </a:uFill>
                <a:latin typeface="Times New Roman"/>
                <a:cs typeface="Times New Roman"/>
              </a:rPr>
              <a:t>caper</a:t>
            </a:r>
            <a:r>
              <a:rPr sz="1350" spc="-5" dirty="0">
                <a:solidFill>
                  <a:srgbClr val="0000FF"/>
                </a:solidFill>
                <a:latin typeface="Times New Roman"/>
                <a:cs typeface="Times New Roman"/>
              </a:rPr>
              <a:t> </a:t>
            </a:r>
            <a:r>
              <a:rPr sz="1350" spc="-15" dirty="0">
                <a:latin typeface="Times New Roman"/>
                <a:cs typeface="Times New Roman"/>
              </a:rPr>
              <a:t>can  </a:t>
            </a:r>
            <a:r>
              <a:rPr sz="1350" spc="-5" dirty="0">
                <a:latin typeface="Times New Roman"/>
                <a:cs typeface="Times New Roman"/>
              </a:rPr>
              <a:t>do </a:t>
            </a:r>
            <a:r>
              <a:rPr sz="1350" dirty="0">
                <a:latin typeface="Times New Roman"/>
                <a:cs typeface="Times New Roman"/>
              </a:rPr>
              <a:t>the macrocaic </a:t>
            </a:r>
            <a:r>
              <a:rPr sz="1350" spc="-5" dirty="0">
                <a:latin typeface="Times New Roman"/>
                <a:cs typeface="Times New Roman"/>
              </a:rPr>
              <a:t>test </a:t>
            </a:r>
            <a:r>
              <a:rPr sz="1350" dirty="0">
                <a:latin typeface="Times New Roman"/>
                <a:cs typeface="Times New Roman"/>
              </a:rPr>
              <a:t>to </a:t>
            </a:r>
            <a:r>
              <a:rPr sz="1350" spc="-5" dirty="0">
                <a:latin typeface="Times New Roman"/>
                <a:cs typeface="Times New Roman"/>
              </a:rPr>
              <a:t>evaluate </a:t>
            </a:r>
            <a:r>
              <a:rPr sz="1350" dirty="0">
                <a:latin typeface="Times New Roman"/>
                <a:cs typeface="Times New Roman"/>
              </a:rPr>
              <a:t>the </a:t>
            </a:r>
            <a:r>
              <a:rPr sz="1350" spc="-5" dirty="0">
                <a:latin typeface="Times New Roman"/>
                <a:cs typeface="Times New Roman"/>
              </a:rPr>
              <a:t>effect of a a </a:t>
            </a:r>
            <a:r>
              <a:rPr sz="1350" dirty="0">
                <a:latin typeface="Times New Roman"/>
                <a:cs typeface="Times New Roman"/>
              </a:rPr>
              <a:t>trait </a:t>
            </a:r>
            <a:r>
              <a:rPr sz="1350" spc="-5" dirty="0">
                <a:latin typeface="Times New Roman"/>
                <a:cs typeface="Times New Roman"/>
              </a:rPr>
              <a:t>on diversity. </a:t>
            </a:r>
            <a:r>
              <a:rPr sz="1350" u="sng" spc="-5" dirty="0">
                <a:solidFill>
                  <a:srgbClr val="0000FF"/>
                </a:solidFill>
                <a:uFill>
                  <a:solidFill>
                    <a:srgbClr val="0000FF"/>
                  </a:solidFill>
                </a:uFill>
                <a:latin typeface="Times New Roman"/>
                <a:cs typeface="Times New Roman"/>
              </a:rPr>
              <a:t>apTreeshape</a:t>
            </a:r>
            <a:r>
              <a:rPr sz="1350" spc="-5" dirty="0">
                <a:solidFill>
                  <a:srgbClr val="0000FF"/>
                </a:solidFill>
                <a:latin typeface="Times New Roman"/>
                <a:cs typeface="Times New Roman"/>
              </a:rPr>
              <a:t> </a:t>
            </a:r>
            <a:r>
              <a:rPr sz="1350" dirty="0">
                <a:latin typeface="Times New Roman"/>
                <a:cs typeface="Times New Roman"/>
              </a:rPr>
              <a:t>also </a:t>
            </a:r>
            <a:r>
              <a:rPr sz="1350" spc="-5" dirty="0">
                <a:latin typeface="Times New Roman"/>
                <a:cs typeface="Times New Roman"/>
              </a:rPr>
              <a:t>has tests for differential</a:t>
            </a:r>
            <a:r>
              <a:rPr sz="1350" spc="100" dirty="0">
                <a:latin typeface="Times New Roman"/>
                <a:cs typeface="Times New Roman"/>
              </a:rPr>
              <a:t> </a:t>
            </a:r>
            <a:r>
              <a:rPr sz="1350" spc="-5" dirty="0">
                <a:latin typeface="Times New Roman"/>
                <a:cs typeface="Times New Roman"/>
              </a:rPr>
              <a:t>diversification</a:t>
            </a:r>
            <a:endParaRPr sz="1350">
              <a:latin typeface="Times New Roman"/>
              <a:cs typeface="Times New Roman"/>
            </a:endParaRPr>
          </a:p>
          <a:p>
            <a:pPr marL="12700" marR="5080">
              <a:lnSpc>
                <a:spcPct val="110600"/>
              </a:lnSpc>
              <a:spcBef>
                <a:spcPts val="10"/>
              </a:spcBef>
            </a:pPr>
            <a:r>
              <a:rPr sz="1350" dirty="0">
                <a:latin typeface="Times New Roman"/>
                <a:cs typeface="Times New Roman"/>
              </a:rPr>
              <a:t>(see </a:t>
            </a:r>
            <a:r>
              <a:rPr sz="1350" u="sng" spc="-5" dirty="0">
                <a:solidFill>
                  <a:srgbClr val="0000FF"/>
                </a:solidFill>
                <a:uFill>
                  <a:solidFill>
                    <a:srgbClr val="0000FF"/>
                  </a:solidFill>
                </a:uFill>
                <a:latin typeface="Times New Roman"/>
                <a:cs typeface="Times New Roman"/>
              </a:rPr>
              <a:t>description </a:t>
            </a:r>
            <a:r>
              <a:rPr sz="1350" dirty="0">
                <a:latin typeface="Times New Roman"/>
                <a:cs typeface="Times New Roman"/>
              </a:rPr>
              <a:t>). </a:t>
            </a:r>
            <a:r>
              <a:rPr sz="1350" u="sng" dirty="0">
                <a:solidFill>
                  <a:srgbClr val="0000FF"/>
                </a:solidFill>
                <a:uFill>
                  <a:solidFill>
                    <a:srgbClr val="0000FF"/>
                  </a:solidFill>
                </a:uFill>
                <a:latin typeface="Times New Roman"/>
                <a:cs typeface="Times New Roman"/>
              </a:rPr>
              <a:t>iteRates</a:t>
            </a:r>
            <a:r>
              <a:rPr sz="135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identify </a:t>
            </a:r>
            <a:r>
              <a:rPr sz="1350" spc="-5" dirty="0">
                <a:latin typeface="Times New Roman"/>
                <a:cs typeface="Times New Roman"/>
              </a:rPr>
              <a:t>and visualize </a:t>
            </a:r>
            <a:r>
              <a:rPr sz="1350" spc="-10" dirty="0">
                <a:latin typeface="Times New Roman"/>
                <a:cs typeface="Times New Roman"/>
              </a:rPr>
              <a:t>areas </a:t>
            </a:r>
            <a:r>
              <a:rPr sz="1350" spc="-5" dirty="0">
                <a:latin typeface="Times New Roman"/>
                <a:cs typeface="Times New Roman"/>
              </a:rPr>
              <a:t>on a </a:t>
            </a:r>
            <a:r>
              <a:rPr sz="1350" dirty="0">
                <a:latin typeface="Times New Roman"/>
                <a:cs typeface="Times New Roman"/>
              </a:rPr>
              <a:t>tree </a:t>
            </a:r>
            <a:r>
              <a:rPr sz="1350" spc="-5" dirty="0">
                <a:latin typeface="Times New Roman"/>
                <a:cs typeface="Times New Roman"/>
              </a:rPr>
              <a:t>undergoing differential diversification. </a:t>
            </a:r>
            <a:r>
              <a:rPr sz="1350" u="sng" spc="-15" dirty="0">
                <a:solidFill>
                  <a:srgbClr val="0000FF"/>
                </a:solidFill>
                <a:uFill>
                  <a:solidFill>
                    <a:srgbClr val="0000FF"/>
                  </a:solidFill>
                </a:uFill>
                <a:latin typeface="Times New Roman"/>
                <a:cs typeface="Times New Roman"/>
              </a:rPr>
              <a:t>DDD</a:t>
            </a:r>
            <a:r>
              <a:rPr sz="1350" spc="-1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fit density  </a:t>
            </a:r>
            <a:r>
              <a:rPr sz="1350" spc="-5" dirty="0">
                <a:latin typeface="Times New Roman"/>
                <a:cs typeface="Times New Roman"/>
              </a:rPr>
              <a:t>dependent </a:t>
            </a:r>
            <a:r>
              <a:rPr sz="1350" dirty="0">
                <a:latin typeface="Times New Roman"/>
                <a:cs typeface="Times New Roman"/>
              </a:rPr>
              <a:t>models </a:t>
            </a:r>
            <a:r>
              <a:rPr sz="1350" spc="-5" dirty="0">
                <a:latin typeface="Times New Roman"/>
                <a:cs typeface="Times New Roman"/>
              </a:rPr>
              <a:t>as well as </a:t>
            </a:r>
            <a:r>
              <a:rPr sz="1350" dirty="0">
                <a:latin typeface="Times New Roman"/>
                <a:cs typeface="Times New Roman"/>
              </a:rPr>
              <a:t>models </a:t>
            </a:r>
            <a:r>
              <a:rPr sz="1350" spc="-5" dirty="0">
                <a:latin typeface="Times New Roman"/>
                <a:cs typeface="Times New Roman"/>
              </a:rPr>
              <a:t>with occasional escape from density-dependence. </a:t>
            </a:r>
            <a:r>
              <a:rPr sz="1350" u="sng" spc="-5" dirty="0">
                <a:solidFill>
                  <a:srgbClr val="0000FF"/>
                </a:solidFill>
                <a:uFill>
                  <a:solidFill>
                    <a:srgbClr val="0000FF"/>
                  </a:solidFill>
                </a:uFill>
                <a:latin typeface="Times New Roman"/>
                <a:cs typeface="Times New Roman"/>
              </a:rPr>
              <a:t>BAMMtools</a:t>
            </a:r>
            <a:r>
              <a:rPr sz="1350" spc="-5" dirty="0">
                <a:solidFill>
                  <a:srgbClr val="0000FF"/>
                </a:solidFill>
                <a:latin typeface="Times New Roman"/>
                <a:cs typeface="Times New Roman"/>
              </a:rPr>
              <a:t> </a:t>
            </a:r>
            <a:r>
              <a:rPr sz="1350" dirty="0">
                <a:latin typeface="Times New Roman"/>
                <a:cs typeface="Times New Roman"/>
              </a:rPr>
              <a:t>is </a:t>
            </a:r>
            <a:r>
              <a:rPr sz="1350" spc="-5" dirty="0">
                <a:latin typeface="Times New Roman"/>
                <a:cs typeface="Times New Roman"/>
              </a:rPr>
              <a:t>an interface </a:t>
            </a:r>
            <a:r>
              <a:rPr sz="1350" dirty="0">
                <a:latin typeface="Times New Roman"/>
                <a:cs typeface="Times New Roman"/>
              </a:rPr>
              <a:t>to the </a:t>
            </a:r>
            <a:r>
              <a:rPr sz="1350" spc="-5" dirty="0">
                <a:latin typeface="Times New Roman"/>
                <a:cs typeface="Times New Roman"/>
              </a:rPr>
              <a:t>BAMM program  </a:t>
            </a:r>
            <a:r>
              <a:rPr sz="1350" dirty="0">
                <a:latin typeface="Times New Roman"/>
                <a:cs typeface="Times New Roman"/>
              </a:rPr>
              <a:t>to allow visualization </a:t>
            </a:r>
            <a:r>
              <a:rPr sz="1350" spc="-5" dirty="0">
                <a:latin typeface="Times New Roman"/>
                <a:cs typeface="Times New Roman"/>
              </a:rPr>
              <a:t>of rate shifts, comparison of </a:t>
            </a:r>
            <a:r>
              <a:rPr sz="1350" dirty="0">
                <a:latin typeface="Times New Roman"/>
                <a:cs typeface="Times New Roman"/>
              </a:rPr>
              <a:t>diversification models, </a:t>
            </a:r>
            <a:r>
              <a:rPr sz="1350" spc="-5" dirty="0">
                <a:latin typeface="Times New Roman"/>
                <a:cs typeface="Times New Roman"/>
              </a:rPr>
              <a:t>and other functions. </a:t>
            </a:r>
            <a:r>
              <a:rPr sz="1350" u="sng" spc="-10" dirty="0">
                <a:solidFill>
                  <a:srgbClr val="0000FF"/>
                </a:solidFill>
                <a:uFill>
                  <a:solidFill>
                    <a:srgbClr val="0000FF"/>
                  </a:solidFill>
                </a:uFill>
                <a:latin typeface="Times New Roman"/>
                <a:cs typeface="Times New Roman"/>
              </a:rPr>
              <a:t>DDD</a:t>
            </a:r>
            <a:r>
              <a:rPr sz="1350" spc="-10" dirty="0">
                <a:solidFill>
                  <a:srgbClr val="0000FF"/>
                </a:solidFill>
                <a:latin typeface="Times New Roman"/>
                <a:cs typeface="Times New Roman"/>
              </a:rPr>
              <a:t> </a:t>
            </a:r>
            <a:r>
              <a:rPr sz="1350" dirty="0">
                <a:latin typeface="Times New Roman"/>
                <a:cs typeface="Times New Roman"/>
              </a:rPr>
              <a:t>implements maximum </a:t>
            </a:r>
            <a:r>
              <a:rPr sz="1350" spc="-5" dirty="0">
                <a:latin typeface="Times New Roman"/>
                <a:cs typeface="Times New Roman"/>
              </a:rPr>
              <a:t>likelihood  </a:t>
            </a:r>
            <a:r>
              <a:rPr sz="1350" dirty="0">
                <a:latin typeface="Times New Roman"/>
                <a:cs typeface="Times New Roman"/>
              </a:rPr>
              <a:t>methods </a:t>
            </a:r>
            <a:r>
              <a:rPr sz="1350" spc="-5" dirty="0">
                <a:latin typeface="Times New Roman"/>
                <a:cs typeface="Times New Roman"/>
              </a:rPr>
              <a:t>based on </a:t>
            </a:r>
            <a:r>
              <a:rPr sz="1350" dirty="0">
                <a:latin typeface="Times New Roman"/>
                <a:cs typeface="Times New Roman"/>
              </a:rPr>
              <a:t>the </a:t>
            </a:r>
            <a:r>
              <a:rPr sz="1350" spc="-5" dirty="0">
                <a:latin typeface="Times New Roman"/>
                <a:cs typeface="Times New Roman"/>
              </a:rPr>
              <a:t>diversity-dependent birth-death process </a:t>
            </a:r>
            <a:r>
              <a:rPr sz="1350" dirty="0">
                <a:latin typeface="Times New Roman"/>
                <a:cs typeface="Times New Roman"/>
              </a:rPr>
              <a:t>to test </a:t>
            </a:r>
            <a:r>
              <a:rPr sz="1350" spc="-5" dirty="0">
                <a:latin typeface="Times New Roman"/>
                <a:cs typeface="Times New Roman"/>
              </a:rPr>
              <a:t>whether speciation or </a:t>
            </a:r>
            <a:r>
              <a:rPr sz="1350" dirty="0">
                <a:latin typeface="Times New Roman"/>
                <a:cs typeface="Times New Roman"/>
              </a:rPr>
              <a:t>extinction </a:t>
            </a:r>
            <a:r>
              <a:rPr sz="1350" spc="-5" dirty="0">
                <a:latin typeface="Times New Roman"/>
                <a:cs typeface="Times New Roman"/>
              </a:rPr>
              <a:t>are diversity-dependent, as well </a:t>
            </a:r>
            <a:r>
              <a:rPr sz="1350" spc="-15" dirty="0">
                <a:latin typeface="Times New Roman"/>
                <a:cs typeface="Times New Roman"/>
              </a:rPr>
              <a:t>as  </a:t>
            </a:r>
            <a:r>
              <a:rPr sz="1350" spc="-5" dirty="0">
                <a:latin typeface="Times New Roman"/>
                <a:cs typeface="Times New Roman"/>
              </a:rPr>
              <a:t>identifies key innovations and </a:t>
            </a:r>
            <a:r>
              <a:rPr sz="1350" dirty="0">
                <a:latin typeface="Times New Roman"/>
                <a:cs typeface="Times New Roman"/>
              </a:rPr>
              <a:t>simulate </a:t>
            </a:r>
            <a:r>
              <a:rPr sz="1350" spc="-5" dirty="0">
                <a:latin typeface="Times New Roman"/>
                <a:cs typeface="Times New Roman"/>
              </a:rPr>
              <a:t>a density-dependent process. </a:t>
            </a:r>
            <a:r>
              <a:rPr sz="1350" u="sng" spc="-10" dirty="0">
                <a:solidFill>
                  <a:srgbClr val="0000FF"/>
                </a:solidFill>
                <a:uFill>
                  <a:solidFill>
                    <a:srgbClr val="0000FF"/>
                  </a:solidFill>
                </a:uFill>
                <a:latin typeface="Times New Roman"/>
                <a:cs typeface="Times New Roman"/>
              </a:rPr>
              <a:t>PBD</a:t>
            </a:r>
            <a:r>
              <a:rPr sz="1350" spc="-1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calculate </a:t>
            </a:r>
            <a:r>
              <a:rPr sz="1350" spc="-10" dirty="0">
                <a:latin typeface="Times New Roman"/>
                <a:cs typeface="Times New Roman"/>
              </a:rPr>
              <a:t>the </a:t>
            </a:r>
            <a:r>
              <a:rPr sz="1350" dirty="0">
                <a:latin typeface="Times New Roman"/>
                <a:cs typeface="Times New Roman"/>
              </a:rPr>
              <a:t>likelihood </a:t>
            </a:r>
            <a:r>
              <a:rPr sz="1350" spc="-5" dirty="0">
                <a:latin typeface="Times New Roman"/>
                <a:cs typeface="Times New Roman"/>
              </a:rPr>
              <a:t>of a tree under a protracted  </a:t>
            </a:r>
            <a:r>
              <a:rPr sz="1350" dirty="0">
                <a:latin typeface="Times New Roman"/>
                <a:cs typeface="Times New Roman"/>
              </a:rPr>
              <a:t>speciation model. </a:t>
            </a:r>
            <a:r>
              <a:rPr sz="1350" u="sng" spc="-5" dirty="0">
                <a:solidFill>
                  <a:srgbClr val="0000FF"/>
                </a:solidFill>
                <a:uFill>
                  <a:solidFill>
                    <a:srgbClr val="0000FF"/>
                  </a:solidFill>
                </a:uFill>
                <a:latin typeface="Times New Roman"/>
                <a:cs typeface="Times New Roman"/>
              </a:rPr>
              <a:t>phyloTop</a:t>
            </a:r>
            <a:r>
              <a:rPr sz="1350" spc="-5" dirty="0">
                <a:solidFill>
                  <a:srgbClr val="0000FF"/>
                </a:solidFill>
                <a:latin typeface="Times New Roman"/>
                <a:cs typeface="Times New Roman"/>
              </a:rPr>
              <a:t> </a:t>
            </a:r>
            <a:r>
              <a:rPr sz="1350" spc="-5" dirty="0">
                <a:latin typeface="Times New Roman"/>
                <a:cs typeface="Times New Roman"/>
              </a:rPr>
              <a:t>has </a:t>
            </a:r>
            <a:r>
              <a:rPr sz="1350" dirty="0">
                <a:latin typeface="Times New Roman"/>
                <a:cs typeface="Times New Roman"/>
              </a:rPr>
              <a:t>functions </a:t>
            </a:r>
            <a:r>
              <a:rPr sz="1350" spc="-5" dirty="0">
                <a:latin typeface="Times New Roman"/>
                <a:cs typeface="Times New Roman"/>
              </a:rPr>
              <a:t>for investigating </a:t>
            </a:r>
            <a:r>
              <a:rPr sz="1350" dirty="0">
                <a:latin typeface="Times New Roman"/>
                <a:cs typeface="Times New Roman"/>
              </a:rPr>
              <a:t>tree </a:t>
            </a:r>
            <a:r>
              <a:rPr sz="1350" spc="-5" dirty="0">
                <a:latin typeface="Times New Roman"/>
                <a:cs typeface="Times New Roman"/>
              </a:rPr>
              <a:t>shape, with special functions and </a:t>
            </a:r>
            <a:r>
              <a:rPr sz="1350" dirty="0">
                <a:latin typeface="Times New Roman"/>
                <a:cs typeface="Times New Roman"/>
              </a:rPr>
              <a:t>datasets </a:t>
            </a:r>
            <a:r>
              <a:rPr sz="1350" spc="-5" dirty="0">
                <a:latin typeface="Times New Roman"/>
                <a:cs typeface="Times New Roman"/>
              </a:rPr>
              <a:t>relating </a:t>
            </a:r>
            <a:r>
              <a:rPr sz="1350" dirty="0">
                <a:latin typeface="Times New Roman"/>
                <a:cs typeface="Times New Roman"/>
              </a:rPr>
              <a:t>to </a:t>
            </a:r>
            <a:r>
              <a:rPr sz="1350" spc="-5" dirty="0">
                <a:latin typeface="Times New Roman"/>
                <a:cs typeface="Times New Roman"/>
              </a:rPr>
              <a:t>trees of infectious  </a:t>
            </a:r>
            <a:r>
              <a:rPr sz="1350" dirty="0">
                <a:latin typeface="Times New Roman"/>
                <a:cs typeface="Times New Roman"/>
              </a:rPr>
              <a:t>diseases.</a:t>
            </a:r>
            <a:endParaRPr sz="1350">
              <a:latin typeface="Times New Roman"/>
              <a:cs typeface="Times New Roman"/>
            </a:endParaRPr>
          </a:p>
          <a:p>
            <a:pPr marL="12700" marR="415290">
              <a:lnSpc>
                <a:spcPct val="111100"/>
              </a:lnSpc>
              <a:spcBef>
                <a:spcPts val="985"/>
              </a:spcBef>
            </a:pPr>
            <a:r>
              <a:rPr sz="1350" i="1" spc="-5" dirty="0">
                <a:latin typeface="Times New Roman"/>
                <a:cs typeface="Times New Roman"/>
              </a:rPr>
              <a:t>Divergence Times: </a:t>
            </a:r>
            <a:r>
              <a:rPr sz="1350" spc="-5" dirty="0">
                <a:latin typeface="Times New Roman"/>
                <a:cs typeface="Times New Roman"/>
              </a:rPr>
              <a:t>Non-parametric </a:t>
            </a:r>
            <a:r>
              <a:rPr sz="1350" dirty="0">
                <a:latin typeface="Times New Roman"/>
                <a:cs typeface="Times New Roman"/>
              </a:rPr>
              <a:t>rate </a:t>
            </a:r>
            <a:r>
              <a:rPr sz="1350" spc="-5" dirty="0">
                <a:latin typeface="Times New Roman"/>
                <a:cs typeface="Times New Roman"/>
              </a:rPr>
              <a:t>smoothing </a:t>
            </a:r>
            <a:r>
              <a:rPr sz="1350" spc="-10" dirty="0">
                <a:latin typeface="Times New Roman"/>
                <a:cs typeface="Times New Roman"/>
              </a:rPr>
              <a:t>(NPRS) </a:t>
            </a:r>
            <a:r>
              <a:rPr sz="1350" spc="-5" dirty="0">
                <a:latin typeface="Times New Roman"/>
                <a:cs typeface="Times New Roman"/>
              </a:rPr>
              <a:t>and penalized </a:t>
            </a:r>
            <a:r>
              <a:rPr sz="1350" dirty="0">
                <a:latin typeface="Times New Roman"/>
                <a:cs typeface="Times New Roman"/>
              </a:rPr>
              <a:t>likelihood </a:t>
            </a:r>
            <a:r>
              <a:rPr sz="1350" spc="-5" dirty="0">
                <a:latin typeface="Times New Roman"/>
                <a:cs typeface="Times New Roman"/>
              </a:rPr>
              <a:t>can be </a:t>
            </a:r>
            <a:r>
              <a:rPr sz="1350" dirty="0">
                <a:latin typeface="Times New Roman"/>
                <a:cs typeface="Times New Roman"/>
              </a:rPr>
              <a:t>implemented in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can do  congruification </a:t>
            </a:r>
            <a:r>
              <a:rPr sz="1350" dirty="0">
                <a:latin typeface="Times New Roman"/>
                <a:cs typeface="Times New Roman"/>
              </a:rPr>
              <a:t>to </a:t>
            </a:r>
            <a:r>
              <a:rPr sz="1350" spc="-5" dirty="0">
                <a:latin typeface="Times New Roman"/>
                <a:cs typeface="Times New Roman"/>
              </a:rPr>
              <a:t>stretch a source </a:t>
            </a:r>
            <a:r>
              <a:rPr sz="1350" dirty="0">
                <a:latin typeface="Times New Roman"/>
                <a:cs typeface="Times New Roman"/>
              </a:rPr>
              <a:t>tree to </a:t>
            </a:r>
            <a:r>
              <a:rPr sz="1350" spc="-5" dirty="0">
                <a:latin typeface="Times New Roman"/>
                <a:cs typeface="Times New Roman"/>
              </a:rPr>
              <a:t>match a </a:t>
            </a:r>
            <a:r>
              <a:rPr sz="1350" dirty="0">
                <a:latin typeface="Times New Roman"/>
                <a:cs typeface="Times New Roman"/>
              </a:rPr>
              <a:t>specified standard tree. </a:t>
            </a:r>
            <a:r>
              <a:rPr sz="1350" u="sng" spc="-5" dirty="0">
                <a:solidFill>
                  <a:srgbClr val="0000FF"/>
                </a:solidFill>
                <a:uFill>
                  <a:solidFill>
                    <a:srgbClr val="0000FF"/>
                  </a:solidFill>
                </a:uFill>
                <a:latin typeface="Times New Roman"/>
                <a:cs typeface="Times New Roman"/>
              </a:rPr>
              <a:t>treedater</a:t>
            </a:r>
            <a:r>
              <a:rPr sz="1350" spc="-5" dirty="0">
                <a:solidFill>
                  <a:srgbClr val="0000FF"/>
                </a:solidFill>
                <a:latin typeface="Times New Roman"/>
                <a:cs typeface="Times New Roman"/>
              </a:rPr>
              <a:t> </a:t>
            </a:r>
            <a:r>
              <a:rPr sz="1350" spc="-5" dirty="0">
                <a:latin typeface="Times New Roman"/>
                <a:cs typeface="Times New Roman"/>
              </a:rPr>
              <a:t>implements various clock </a:t>
            </a:r>
            <a:r>
              <a:rPr sz="1350" dirty="0">
                <a:latin typeface="Times New Roman"/>
                <a:cs typeface="Times New Roman"/>
              </a:rPr>
              <a:t>models, </a:t>
            </a:r>
            <a:r>
              <a:rPr sz="1350" spc="-10" dirty="0">
                <a:latin typeface="Times New Roman"/>
                <a:cs typeface="Times New Roman"/>
              </a:rPr>
              <a:t>ways </a:t>
            </a:r>
            <a:r>
              <a:rPr sz="1350" dirty="0">
                <a:latin typeface="Times New Roman"/>
                <a:cs typeface="Times New Roman"/>
              </a:rPr>
              <a:t>to assess  </a:t>
            </a:r>
            <a:r>
              <a:rPr sz="1350" spc="-5" dirty="0">
                <a:latin typeface="Times New Roman"/>
                <a:cs typeface="Times New Roman"/>
              </a:rPr>
              <a:t>confidence, and </a:t>
            </a:r>
            <a:r>
              <a:rPr sz="1350" dirty="0">
                <a:latin typeface="Times New Roman"/>
                <a:cs typeface="Times New Roman"/>
              </a:rPr>
              <a:t>detecting</a:t>
            </a:r>
            <a:r>
              <a:rPr sz="1350" spc="-10" dirty="0">
                <a:latin typeface="Times New Roman"/>
                <a:cs typeface="Times New Roman"/>
              </a:rPr>
              <a:t> </a:t>
            </a:r>
            <a:r>
              <a:rPr sz="1350" spc="-5" dirty="0">
                <a:latin typeface="Times New Roman"/>
                <a:cs typeface="Times New Roman"/>
              </a:rPr>
              <a:t>outliers.</a:t>
            </a:r>
            <a:endParaRPr sz="1350">
              <a:latin typeface="Times New Roman"/>
              <a:cs typeface="Times New Roman"/>
            </a:endParaRPr>
          </a:p>
          <a:p>
            <a:pPr marL="12700" marR="18415">
              <a:lnSpc>
                <a:spcPct val="110800"/>
              </a:lnSpc>
              <a:spcBef>
                <a:spcPts val="990"/>
              </a:spcBef>
            </a:pPr>
            <a:r>
              <a:rPr sz="1350" i="1" spc="-5" dirty="0">
                <a:latin typeface="Times New Roman"/>
                <a:cs typeface="Times New Roman"/>
              </a:rPr>
              <a:t>Phylogenetic Inference: </a:t>
            </a:r>
            <a:r>
              <a:rPr sz="1350" spc="-10" dirty="0">
                <a:latin typeface="Times New Roman"/>
                <a:cs typeface="Times New Roman"/>
              </a:rPr>
              <a:t>UPGMA, </a:t>
            </a:r>
            <a:r>
              <a:rPr sz="1350" spc="-5" dirty="0">
                <a:latin typeface="Times New Roman"/>
                <a:cs typeface="Times New Roman"/>
              </a:rPr>
              <a:t>neighbour </a:t>
            </a:r>
            <a:r>
              <a:rPr sz="1350" dirty="0">
                <a:latin typeface="Times New Roman"/>
                <a:cs typeface="Times New Roman"/>
              </a:rPr>
              <a:t>joining, bio-nj </a:t>
            </a:r>
            <a:r>
              <a:rPr sz="1350" spc="-5" dirty="0">
                <a:latin typeface="Times New Roman"/>
                <a:cs typeface="Times New Roman"/>
              </a:rPr>
              <a:t>and </a:t>
            </a:r>
            <a:r>
              <a:rPr sz="1350" spc="-10" dirty="0">
                <a:latin typeface="Times New Roman"/>
                <a:cs typeface="Times New Roman"/>
              </a:rPr>
              <a:t>fast </a:t>
            </a:r>
            <a:r>
              <a:rPr sz="1350" spc="-5" dirty="0">
                <a:latin typeface="Times New Roman"/>
                <a:cs typeface="Times New Roman"/>
              </a:rPr>
              <a:t>ME </a:t>
            </a:r>
            <a:r>
              <a:rPr sz="1350" dirty="0">
                <a:latin typeface="Times New Roman"/>
                <a:cs typeface="Times New Roman"/>
              </a:rPr>
              <a:t>methods </a:t>
            </a:r>
            <a:r>
              <a:rPr sz="1350" spc="-5" dirty="0">
                <a:latin typeface="Times New Roman"/>
                <a:cs typeface="Times New Roman"/>
              </a:rPr>
              <a:t>of phylogenetic reconstruction are </a:t>
            </a:r>
            <a:r>
              <a:rPr sz="1350" spc="-10" dirty="0">
                <a:latin typeface="Times New Roman"/>
                <a:cs typeface="Times New Roman"/>
              </a:rPr>
              <a:t>all </a:t>
            </a:r>
            <a:r>
              <a:rPr sz="1350" spc="-5" dirty="0">
                <a:latin typeface="Times New Roman"/>
                <a:cs typeface="Times New Roman"/>
              </a:rPr>
              <a:t>implemented </a:t>
            </a:r>
            <a:r>
              <a:rPr sz="1350" spc="-10" dirty="0">
                <a:latin typeface="Times New Roman"/>
                <a:cs typeface="Times New Roman"/>
              </a:rPr>
              <a:t>in  </a:t>
            </a:r>
            <a:r>
              <a:rPr sz="1350" dirty="0">
                <a:latin typeface="Times New Roman"/>
                <a:cs typeface="Times New Roman"/>
              </a:rPr>
              <a:t>the </a:t>
            </a:r>
            <a:r>
              <a:rPr sz="1350" spc="-5" dirty="0">
                <a:latin typeface="Times New Roman"/>
                <a:cs typeface="Times New Roman"/>
              </a:rPr>
              <a:t>package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phangorn</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estimate </a:t>
            </a:r>
            <a:r>
              <a:rPr sz="1350" spc="-5" dirty="0">
                <a:latin typeface="Times New Roman"/>
                <a:cs typeface="Times New Roman"/>
              </a:rPr>
              <a:t>trees </a:t>
            </a:r>
            <a:r>
              <a:rPr sz="1350" dirty="0">
                <a:latin typeface="Times New Roman"/>
                <a:cs typeface="Times New Roman"/>
              </a:rPr>
              <a:t>using distance, </a:t>
            </a:r>
            <a:r>
              <a:rPr sz="1350" spc="-5" dirty="0">
                <a:latin typeface="Times New Roman"/>
                <a:cs typeface="Times New Roman"/>
              </a:rPr>
              <a:t>parsimony, and </a:t>
            </a:r>
            <a:r>
              <a:rPr sz="1350" dirty="0">
                <a:latin typeface="Times New Roman"/>
                <a:cs typeface="Times New Roman"/>
              </a:rPr>
              <a:t>likelihood. </a:t>
            </a:r>
            <a:r>
              <a:rPr sz="1350" u="sng" spc="-5" dirty="0">
                <a:solidFill>
                  <a:srgbClr val="0000FF"/>
                </a:solidFill>
                <a:uFill>
                  <a:solidFill>
                    <a:srgbClr val="0000FF"/>
                  </a:solidFill>
                </a:uFill>
                <a:latin typeface="Times New Roman"/>
                <a:cs typeface="Times New Roman"/>
              </a:rPr>
              <a:t>phyclust</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cluster </a:t>
            </a:r>
            <a:r>
              <a:rPr sz="1350" spc="-5" dirty="0">
                <a:latin typeface="Times New Roman"/>
                <a:cs typeface="Times New Roman"/>
              </a:rPr>
              <a:t>sequences.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build trees using </a:t>
            </a:r>
            <a:r>
              <a:rPr sz="1350" spc="-10" dirty="0">
                <a:latin typeface="Times New Roman"/>
                <a:cs typeface="Times New Roman"/>
              </a:rPr>
              <a:t>MRP </a:t>
            </a:r>
            <a:r>
              <a:rPr sz="1350" dirty="0">
                <a:latin typeface="Times New Roman"/>
                <a:cs typeface="Times New Roman"/>
              </a:rPr>
              <a:t>supertree </a:t>
            </a:r>
            <a:r>
              <a:rPr sz="1350" spc="-5" dirty="0">
                <a:latin typeface="Times New Roman"/>
                <a:cs typeface="Times New Roman"/>
              </a:rPr>
              <a:t>estimation </a:t>
            </a:r>
            <a:r>
              <a:rPr sz="1350" spc="-15" dirty="0">
                <a:latin typeface="Times New Roman"/>
                <a:cs typeface="Times New Roman"/>
              </a:rPr>
              <a:t>and </a:t>
            </a:r>
            <a:r>
              <a:rPr sz="1350" dirty="0">
                <a:latin typeface="Times New Roman"/>
                <a:cs typeface="Times New Roman"/>
              </a:rPr>
              <a:t>least </a:t>
            </a:r>
            <a:r>
              <a:rPr sz="1350" spc="-5" dirty="0">
                <a:latin typeface="Times New Roman"/>
                <a:cs typeface="Times New Roman"/>
              </a:rPr>
              <a:t>squares. </a:t>
            </a:r>
            <a:r>
              <a:rPr sz="1350" u="sng" dirty="0">
                <a:solidFill>
                  <a:srgbClr val="0000FF"/>
                </a:solidFill>
                <a:uFill>
                  <a:solidFill>
                    <a:srgbClr val="0000FF"/>
                  </a:solidFill>
                </a:uFill>
                <a:latin typeface="Times New Roman"/>
                <a:cs typeface="Times New Roman"/>
              </a:rPr>
              <a:t>phylotools</a:t>
            </a:r>
            <a:r>
              <a:rPr sz="1350" dirty="0">
                <a:solidFill>
                  <a:srgbClr val="0000FF"/>
                </a:solidFill>
                <a:latin typeface="Times New Roman"/>
                <a:cs typeface="Times New Roman"/>
              </a:rPr>
              <a:t> </a:t>
            </a:r>
            <a:r>
              <a:rPr sz="1350" spc="-5" dirty="0">
                <a:latin typeface="Times New Roman"/>
                <a:cs typeface="Times New Roman"/>
              </a:rPr>
              <a:t>can build supermatrices </a:t>
            </a:r>
            <a:r>
              <a:rPr sz="1350" spc="-10" dirty="0">
                <a:latin typeface="Times New Roman"/>
                <a:cs typeface="Times New Roman"/>
              </a:rPr>
              <a:t>for </a:t>
            </a:r>
            <a:r>
              <a:rPr sz="1350" spc="-5" dirty="0">
                <a:latin typeface="Times New Roman"/>
                <a:cs typeface="Times New Roman"/>
              </a:rPr>
              <a:t>analyses </a:t>
            </a:r>
            <a:r>
              <a:rPr sz="1350" dirty="0">
                <a:latin typeface="Times New Roman"/>
                <a:cs typeface="Times New Roman"/>
              </a:rPr>
              <a:t>in </a:t>
            </a:r>
            <a:r>
              <a:rPr sz="1350" spc="-10" dirty="0">
                <a:latin typeface="Times New Roman"/>
                <a:cs typeface="Times New Roman"/>
              </a:rPr>
              <a:t>other </a:t>
            </a:r>
            <a:r>
              <a:rPr sz="1350" spc="-5" dirty="0">
                <a:latin typeface="Times New Roman"/>
                <a:cs typeface="Times New Roman"/>
              </a:rPr>
              <a:t>software. </a:t>
            </a:r>
            <a:r>
              <a:rPr sz="1350" u="sng" spc="-5" dirty="0">
                <a:solidFill>
                  <a:srgbClr val="0000FF"/>
                </a:solidFill>
                <a:uFill>
                  <a:solidFill>
                    <a:srgbClr val="0000FF"/>
                  </a:solidFill>
                </a:uFill>
                <a:latin typeface="Times New Roman"/>
                <a:cs typeface="Times New Roman"/>
              </a:rPr>
              <a:t>pastis</a:t>
            </a:r>
            <a:r>
              <a:rPr sz="1350" spc="-5" dirty="0">
                <a:solidFill>
                  <a:srgbClr val="0000FF"/>
                </a:solidFill>
                <a:latin typeface="Times New Roman"/>
                <a:cs typeface="Times New Roman"/>
              </a:rPr>
              <a:t> </a:t>
            </a:r>
            <a:r>
              <a:rPr sz="1350" spc="-15" dirty="0">
                <a:latin typeface="Times New Roman"/>
                <a:cs typeface="Times New Roman"/>
              </a:rPr>
              <a:t>can  </a:t>
            </a:r>
            <a:r>
              <a:rPr sz="1350" spc="-5" dirty="0">
                <a:latin typeface="Times New Roman"/>
                <a:cs typeface="Times New Roman"/>
              </a:rPr>
              <a:t>use </a:t>
            </a:r>
            <a:r>
              <a:rPr sz="1350" dirty="0">
                <a:latin typeface="Times New Roman"/>
                <a:cs typeface="Times New Roman"/>
              </a:rPr>
              <a:t>taxonomic </a:t>
            </a:r>
            <a:r>
              <a:rPr sz="1350" spc="-5" dirty="0">
                <a:latin typeface="Times New Roman"/>
                <a:cs typeface="Times New Roman"/>
              </a:rPr>
              <a:t>information </a:t>
            </a:r>
            <a:r>
              <a:rPr sz="1350" dirty="0">
                <a:latin typeface="Times New Roman"/>
                <a:cs typeface="Times New Roman"/>
              </a:rPr>
              <a:t>to </a:t>
            </a:r>
            <a:r>
              <a:rPr sz="1350" spc="-5" dirty="0">
                <a:latin typeface="Times New Roman"/>
                <a:cs typeface="Times New Roman"/>
              </a:rPr>
              <a:t>make constraints for Bayesian </a:t>
            </a:r>
            <a:r>
              <a:rPr sz="1350" dirty="0">
                <a:latin typeface="Times New Roman"/>
                <a:cs typeface="Times New Roman"/>
              </a:rPr>
              <a:t>tree </a:t>
            </a:r>
            <a:r>
              <a:rPr sz="1350" spc="-5" dirty="0">
                <a:latin typeface="Times New Roman"/>
                <a:cs typeface="Times New Roman"/>
              </a:rPr>
              <a:t>searches. </a:t>
            </a:r>
            <a:r>
              <a:rPr sz="1350" u="sng" spc="-5" dirty="0">
                <a:solidFill>
                  <a:srgbClr val="0000FF"/>
                </a:solidFill>
                <a:uFill>
                  <a:solidFill>
                    <a:srgbClr val="0000FF"/>
                  </a:solidFill>
                </a:uFill>
                <a:latin typeface="Times New Roman"/>
                <a:cs typeface="Times New Roman"/>
              </a:rPr>
              <a:t>outbreaker</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infer </a:t>
            </a:r>
            <a:r>
              <a:rPr sz="1350" spc="-5" dirty="0">
                <a:latin typeface="Times New Roman"/>
                <a:cs typeface="Times New Roman"/>
              </a:rPr>
              <a:t>transmission </a:t>
            </a:r>
            <a:r>
              <a:rPr sz="1350" dirty="0">
                <a:latin typeface="Times New Roman"/>
                <a:cs typeface="Times New Roman"/>
              </a:rPr>
              <a:t>trees </a:t>
            </a:r>
            <a:r>
              <a:rPr sz="1350" spc="-10" dirty="0">
                <a:latin typeface="Times New Roman"/>
                <a:cs typeface="Times New Roman"/>
              </a:rPr>
              <a:t>for </a:t>
            </a:r>
            <a:r>
              <a:rPr sz="1350" dirty="0">
                <a:latin typeface="Times New Roman"/>
                <a:cs typeface="Times New Roman"/>
              </a:rPr>
              <a:t>diseases, </a:t>
            </a:r>
            <a:r>
              <a:rPr sz="1350" spc="-5" dirty="0">
                <a:latin typeface="Times New Roman"/>
                <a:cs typeface="Times New Roman"/>
              </a:rPr>
              <a:t>as well as  other parameters of </a:t>
            </a:r>
            <a:r>
              <a:rPr sz="1350" dirty="0">
                <a:latin typeface="Times New Roman"/>
                <a:cs typeface="Times New Roman"/>
              </a:rPr>
              <a:t>disease </a:t>
            </a:r>
            <a:r>
              <a:rPr sz="1350" spc="-5" dirty="0">
                <a:latin typeface="Times New Roman"/>
                <a:cs typeface="Times New Roman"/>
              </a:rPr>
              <a:t>spread. For </a:t>
            </a:r>
            <a:r>
              <a:rPr sz="1350" dirty="0">
                <a:latin typeface="Times New Roman"/>
                <a:cs typeface="Times New Roman"/>
              </a:rPr>
              <a:t>more </a:t>
            </a:r>
            <a:r>
              <a:rPr sz="1350" spc="-5" dirty="0">
                <a:latin typeface="Times New Roman"/>
                <a:cs typeface="Times New Roman"/>
              </a:rPr>
              <a:t>information on </a:t>
            </a:r>
            <a:r>
              <a:rPr sz="1350" dirty="0">
                <a:latin typeface="Times New Roman"/>
                <a:cs typeface="Times New Roman"/>
              </a:rPr>
              <a:t>importing </a:t>
            </a:r>
            <a:r>
              <a:rPr sz="1350" spc="-5" dirty="0">
                <a:latin typeface="Times New Roman"/>
                <a:cs typeface="Times New Roman"/>
              </a:rPr>
              <a:t>sequence data, see </a:t>
            </a:r>
            <a:r>
              <a:rPr sz="1350" dirty="0">
                <a:latin typeface="Times New Roman"/>
                <a:cs typeface="Times New Roman"/>
              </a:rPr>
              <a:t>the </a:t>
            </a:r>
            <a:r>
              <a:rPr sz="1350" u="sng" spc="-5" dirty="0">
                <a:solidFill>
                  <a:srgbClr val="0000FF"/>
                </a:solidFill>
                <a:uFill>
                  <a:solidFill>
                    <a:srgbClr val="0000FF"/>
                  </a:solidFill>
                </a:uFill>
                <a:latin typeface="Times New Roman"/>
                <a:cs typeface="Times New Roman"/>
              </a:rPr>
              <a:t>Genetics</a:t>
            </a:r>
            <a:r>
              <a:rPr sz="1350" spc="-5" dirty="0">
                <a:solidFill>
                  <a:srgbClr val="0000FF"/>
                </a:solidFill>
                <a:latin typeface="Times New Roman"/>
                <a:cs typeface="Times New Roman"/>
              </a:rPr>
              <a:t> </a:t>
            </a:r>
            <a:r>
              <a:rPr sz="1350" dirty="0">
                <a:latin typeface="Times New Roman"/>
                <a:cs typeface="Times New Roman"/>
              </a:rPr>
              <a:t>task </a:t>
            </a:r>
            <a:r>
              <a:rPr sz="1350" spc="-10" dirty="0">
                <a:latin typeface="Times New Roman"/>
                <a:cs typeface="Times New Roman"/>
              </a:rPr>
              <a:t>view; </a:t>
            </a:r>
            <a:r>
              <a:rPr sz="1350" u="sng" spc="-5" dirty="0">
                <a:solidFill>
                  <a:srgbClr val="0000FF"/>
                </a:solidFill>
                <a:uFill>
                  <a:solidFill>
                    <a:srgbClr val="0000FF"/>
                  </a:solidFill>
                </a:uFill>
                <a:latin typeface="Times New Roman"/>
                <a:cs typeface="Times New Roman"/>
              </a:rPr>
              <a:t>pegas</a:t>
            </a:r>
            <a:r>
              <a:rPr sz="1350" spc="-5" dirty="0">
                <a:solidFill>
                  <a:srgbClr val="0000FF"/>
                </a:solidFill>
                <a:latin typeface="Times New Roman"/>
                <a:cs typeface="Times New Roman"/>
              </a:rPr>
              <a:t> </a:t>
            </a:r>
            <a:r>
              <a:rPr sz="1350" spc="-5" dirty="0">
                <a:latin typeface="Times New Roman"/>
                <a:cs typeface="Times New Roman"/>
              </a:rPr>
              <a:t>may </a:t>
            </a:r>
            <a:r>
              <a:rPr sz="1350" dirty="0">
                <a:latin typeface="Times New Roman"/>
                <a:cs typeface="Times New Roman"/>
              </a:rPr>
              <a:t>also </a:t>
            </a:r>
            <a:r>
              <a:rPr sz="1350" spc="-5" dirty="0">
                <a:latin typeface="Times New Roman"/>
                <a:cs typeface="Times New Roman"/>
              </a:rPr>
              <a:t>be of  use.</a:t>
            </a:r>
            <a:endParaRPr sz="1350">
              <a:latin typeface="Times New Roman"/>
              <a:cs typeface="Times New Roman"/>
            </a:endParaRPr>
          </a:p>
          <a:p>
            <a:pPr marL="12700" marR="52069">
              <a:lnSpc>
                <a:spcPct val="110400"/>
              </a:lnSpc>
              <a:spcBef>
                <a:spcPts val="994"/>
              </a:spcBef>
            </a:pPr>
            <a:r>
              <a:rPr sz="1350" i="1" spc="-10" dirty="0">
                <a:latin typeface="Times New Roman"/>
                <a:cs typeface="Times New Roman"/>
              </a:rPr>
              <a:t>Time </a:t>
            </a:r>
            <a:r>
              <a:rPr sz="1350" i="1" dirty="0">
                <a:latin typeface="Times New Roman"/>
                <a:cs typeface="Times New Roman"/>
              </a:rPr>
              <a:t>series/Paleontology: </a:t>
            </a:r>
            <a:r>
              <a:rPr sz="1350" spc="-5" dirty="0">
                <a:latin typeface="Times New Roman"/>
                <a:cs typeface="Times New Roman"/>
              </a:rPr>
              <a:t>Paleontological </a:t>
            </a:r>
            <a:r>
              <a:rPr sz="1350" spc="-10" dirty="0">
                <a:latin typeface="Times New Roman"/>
                <a:cs typeface="Times New Roman"/>
              </a:rPr>
              <a:t>time </a:t>
            </a:r>
            <a:r>
              <a:rPr sz="1350" dirty="0">
                <a:latin typeface="Times New Roman"/>
                <a:cs typeface="Times New Roman"/>
              </a:rPr>
              <a:t>series data </a:t>
            </a:r>
            <a:r>
              <a:rPr sz="1350" spc="-5" dirty="0">
                <a:latin typeface="Times New Roman"/>
                <a:cs typeface="Times New Roman"/>
              </a:rPr>
              <a:t>can be analyzed using a likelihood-based framework for </a:t>
            </a:r>
            <a:r>
              <a:rPr sz="1350" dirty="0">
                <a:latin typeface="Times New Roman"/>
                <a:cs typeface="Times New Roman"/>
              </a:rPr>
              <a:t>fitting </a:t>
            </a:r>
            <a:r>
              <a:rPr sz="1350" spc="-5" dirty="0">
                <a:latin typeface="Times New Roman"/>
                <a:cs typeface="Times New Roman"/>
              </a:rPr>
              <a:t>and comparing  </a:t>
            </a:r>
            <a:r>
              <a:rPr sz="1350" dirty="0">
                <a:latin typeface="Times New Roman"/>
                <a:cs typeface="Times New Roman"/>
              </a:rPr>
              <a:t>models (using </a:t>
            </a:r>
            <a:r>
              <a:rPr sz="1350" spc="-5" dirty="0">
                <a:latin typeface="Times New Roman"/>
                <a:cs typeface="Times New Roman"/>
              </a:rPr>
              <a:t>a model </a:t>
            </a:r>
            <a:r>
              <a:rPr sz="1350" dirty="0">
                <a:latin typeface="Times New Roman"/>
                <a:cs typeface="Times New Roman"/>
              </a:rPr>
              <a:t>testing </a:t>
            </a:r>
            <a:r>
              <a:rPr sz="1350" spc="-5" dirty="0">
                <a:latin typeface="Times New Roman"/>
                <a:cs typeface="Times New Roman"/>
              </a:rPr>
              <a:t>approach) of phyletic evolution (based on </a:t>
            </a:r>
            <a:r>
              <a:rPr sz="1350" dirty="0">
                <a:latin typeface="Times New Roman"/>
                <a:cs typeface="Times New Roman"/>
              </a:rPr>
              <a:t>the </a:t>
            </a:r>
            <a:r>
              <a:rPr sz="1350" spc="-5" dirty="0">
                <a:latin typeface="Times New Roman"/>
                <a:cs typeface="Times New Roman"/>
              </a:rPr>
              <a:t>random walk or </a:t>
            </a:r>
            <a:r>
              <a:rPr sz="1350" dirty="0">
                <a:latin typeface="Times New Roman"/>
                <a:cs typeface="Times New Roman"/>
              </a:rPr>
              <a:t>stasis </a:t>
            </a:r>
            <a:r>
              <a:rPr sz="1350" spc="-5" dirty="0">
                <a:latin typeface="Times New Roman"/>
                <a:cs typeface="Times New Roman"/>
              </a:rPr>
              <a:t>model)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paleoTS</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strap</a:t>
            </a:r>
            <a:r>
              <a:rPr sz="1350" dirty="0">
                <a:solidFill>
                  <a:srgbClr val="0000FF"/>
                </a:solidFill>
                <a:latin typeface="Times New Roman"/>
                <a:cs typeface="Times New Roman"/>
              </a:rPr>
              <a:t> </a:t>
            </a:r>
            <a:r>
              <a:rPr sz="1350" spc="-5" dirty="0">
                <a:latin typeface="Times New Roman"/>
                <a:cs typeface="Times New Roman"/>
              </a:rPr>
              <a:t>can do  </a:t>
            </a:r>
            <a:r>
              <a:rPr sz="1350" dirty="0">
                <a:latin typeface="Times New Roman"/>
                <a:cs typeface="Times New Roman"/>
              </a:rPr>
              <a:t>stratigraphic </a:t>
            </a:r>
            <a:r>
              <a:rPr sz="1350" spc="-5" dirty="0">
                <a:latin typeface="Times New Roman"/>
                <a:cs typeface="Times New Roman"/>
              </a:rPr>
              <a:t>analysis of phylogenetic</a:t>
            </a:r>
            <a:r>
              <a:rPr sz="1350" spc="-15" dirty="0">
                <a:latin typeface="Times New Roman"/>
                <a:cs typeface="Times New Roman"/>
              </a:rPr>
              <a:t> </a:t>
            </a:r>
            <a:r>
              <a:rPr sz="1350" dirty="0">
                <a:latin typeface="Times New Roman"/>
                <a:cs typeface="Times New Roman"/>
              </a:rPr>
              <a:t>trees.</a:t>
            </a:r>
            <a:endParaRPr sz="13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29445" cy="5841365"/>
          </a:xfrm>
          <a:prstGeom prst="rect">
            <a:avLst/>
          </a:prstGeom>
        </p:spPr>
        <p:txBody>
          <a:bodyPr vert="horz" wrap="square" lIns="0" tIns="12700" rIns="0" bIns="0" rtlCol="0">
            <a:spAutoFit/>
          </a:bodyPr>
          <a:lstStyle/>
          <a:p>
            <a:pPr marL="12700" marR="154940">
              <a:lnSpc>
                <a:spcPct val="109600"/>
              </a:lnSpc>
              <a:spcBef>
                <a:spcPts val="100"/>
              </a:spcBef>
            </a:pPr>
            <a:r>
              <a:rPr sz="1350" i="1" spc="-5" dirty="0">
                <a:latin typeface="Times New Roman"/>
                <a:cs typeface="Times New Roman"/>
              </a:rPr>
              <a:t>Tree </a:t>
            </a:r>
            <a:r>
              <a:rPr sz="1350" i="1" dirty="0">
                <a:latin typeface="Times New Roman"/>
                <a:cs typeface="Times New Roman"/>
              </a:rPr>
              <a:t>Simulations: </a:t>
            </a:r>
            <a:r>
              <a:rPr sz="1350" spc="-5" dirty="0">
                <a:latin typeface="Times New Roman"/>
                <a:cs typeface="Times New Roman"/>
              </a:rPr>
              <a:t>Trees can be simulated using </a:t>
            </a:r>
            <a:r>
              <a:rPr sz="1350" dirty="0">
                <a:latin typeface="Times New Roman"/>
                <a:cs typeface="Times New Roman"/>
              </a:rPr>
              <a:t>constant-rate </a:t>
            </a:r>
            <a:r>
              <a:rPr sz="1350" spc="-5" dirty="0">
                <a:latin typeface="Times New Roman"/>
                <a:cs typeface="Times New Roman"/>
              </a:rPr>
              <a:t>birth-death with various constraints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TreeSim</a:t>
            </a:r>
            <a:r>
              <a:rPr sz="1350" spc="-5" dirty="0">
                <a:solidFill>
                  <a:srgbClr val="0000FF"/>
                </a:solidFill>
                <a:latin typeface="Times New Roman"/>
                <a:cs typeface="Times New Roman"/>
              </a:rPr>
              <a:t> </a:t>
            </a:r>
            <a:r>
              <a:rPr sz="1350" spc="-5" dirty="0">
                <a:latin typeface="Times New Roman"/>
                <a:cs typeface="Times New Roman"/>
              </a:rPr>
              <a:t>and a birth-death process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spc="-10" dirty="0">
                <a:latin typeface="Times New Roman"/>
                <a:cs typeface="Times New Roman"/>
              </a:rPr>
              <a:t>Random </a:t>
            </a:r>
            <a:r>
              <a:rPr sz="1350" dirty="0">
                <a:latin typeface="Times New Roman"/>
                <a:cs typeface="Times New Roman"/>
              </a:rPr>
              <a:t>trees </a:t>
            </a:r>
            <a:r>
              <a:rPr sz="1350" spc="-5" dirty="0">
                <a:latin typeface="Times New Roman"/>
                <a:cs typeface="Times New Roman"/>
              </a:rPr>
              <a:t>can be generated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by random </a:t>
            </a:r>
            <a:r>
              <a:rPr sz="1350" dirty="0">
                <a:latin typeface="Times New Roman"/>
                <a:cs typeface="Times New Roman"/>
              </a:rPr>
              <a:t>splitting </a:t>
            </a:r>
            <a:r>
              <a:rPr sz="1350" spc="-5" dirty="0">
                <a:latin typeface="Times New Roman"/>
                <a:cs typeface="Times New Roman"/>
              </a:rPr>
              <a:t>of edges </a:t>
            </a:r>
            <a:r>
              <a:rPr sz="1350" dirty="0">
                <a:latin typeface="Times New Roman"/>
                <a:cs typeface="Times New Roman"/>
              </a:rPr>
              <a:t>(for </a:t>
            </a:r>
            <a:r>
              <a:rPr sz="1350" spc="-5" dirty="0">
                <a:latin typeface="Times New Roman"/>
                <a:cs typeface="Times New Roman"/>
              </a:rPr>
              <a:t>non-parametric </a:t>
            </a:r>
            <a:r>
              <a:rPr sz="1350" dirty="0">
                <a:latin typeface="Times New Roman"/>
                <a:cs typeface="Times New Roman"/>
              </a:rPr>
              <a:t>trees) </a:t>
            </a:r>
            <a:r>
              <a:rPr sz="1350" spc="-15" dirty="0">
                <a:latin typeface="Times New Roman"/>
                <a:cs typeface="Times New Roman"/>
              </a:rPr>
              <a:t>or </a:t>
            </a:r>
            <a:r>
              <a:rPr sz="1350" spc="-5" dirty="0">
                <a:latin typeface="Times New Roman"/>
                <a:cs typeface="Times New Roman"/>
              </a:rPr>
              <a:t>random clustering of tips</a:t>
            </a:r>
            <a:r>
              <a:rPr sz="1350" spc="260" dirty="0">
                <a:latin typeface="Times New Roman"/>
                <a:cs typeface="Times New Roman"/>
              </a:rPr>
              <a:t> </a:t>
            </a:r>
            <a:r>
              <a:rPr sz="1350" spc="-10" dirty="0">
                <a:latin typeface="Times New Roman"/>
                <a:cs typeface="Times New Roman"/>
              </a:rPr>
              <a:t>(for</a:t>
            </a:r>
            <a:endParaRPr sz="1350">
              <a:latin typeface="Times New Roman"/>
              <a:cs typeface="Times New Roman"/>
            </a:endParaRPr>
          </a:p>
          <a:p>
            <a:pPr marL="12700" marR="5080">
              <a:lnSpc>
                <a:spcPct val="111100"/>
              </a:lnSpc>
            </a:pPr>
            <a:r>
              <a:rPr sz="1350" spc="-5" dirty="0">
                <a:latin typeface="Times New Roman"/>
                <a:cs typeface="Times New Roman"/>
              </a:rPr>
              <a:t>coalescent trees). </a:t>
            </a:r>
            <a:r>
              <a:rPr sz="1350" u="sng" spc="-5" dirty="0">
                <a:solidFill>
                  <a:srgbClr val="0000FF"/>
                </a:solidFill>
                <a:uFill>
                  <a:solidFill>
                    <a:srgbClr val="0000FF"/>
                  </a:solidFill>
                </a:uFill>
                <a:latin typeface="Times New Roman"/>
                <a:cs typeface="Times New Roman"/>
              </a:rPr>
              <a:t>paleotree</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simulate </a:t>
            </a:r>
            <a:r>
              <a:rPr sz="1350" spc="-5" dirty="0">
                <a:latin typeface="Times New Roman"/>
                <a:cs typeface="Times New Roman"/>
              </a:rPr>
              <a:t>fossil deposition, </a:t>
            </a:r>
            <a:r>
              <a:rPr sz="1350" dirty="0">
                <a:latin typeface="Times New Roman"/>
                <a:cs typeface="Times New Roman"/>
              </a:rPr>
              <a:t>sampling, </a:t>
            </a:r>
            <a:r>
              <a:rPr sz="1350" spc="-5" dirty="0">
                <a:latin typeface="Times New Roman"/>
                <a:cs typeface="Times New Roman"/>
              </a:rPr>
              <a:t>and </a:t>
            </a:r>
            <a:r>
              <a:rPr sz="1350" dirty="0">
                <a:latin typeface="Times New Roman"/>
                <a:cs typeface="Times New Roman"/>
              </a:rPr>
              <a:t>the </a:t>
            </a:r>
            <a:r>
              <a:rPr sz="1350" spc="-5" dirty="0">
                <a:latin typeface="Times New Roman"/>
                <a:cs typeface="Times New Roman"/>
              </a:rPr>
              <a:t>tree arising </a:t>
            </a:r>
            <a:r>
              <a:rPr sz="1350" spc="-10" dirty="0">
                <a:latin typeface="Times New Roman"/>
                <a:cs typeface="Times New Roman"/>
              </a:rPr>
              <a:t>from </a:t>
            </a:r>
            <a:r>
              <a:rPr sz="1350" dirty="0">
                <a:latin typeface="Times New Roman"/>
                <a:cs typeface="Times New Roman"/>
              </a:rPr>
              <a:t>this </a:t>
            </a:r>
            <a:r>
              <a:rPr sz="1350" spc="-5" dirty="0">
                <a:latin typeface="Times New Roman"/>
                <a:cs typeface="Times New Roman"/>
              </a:rPr>
              <a:t>as well as trees conditioned on observed  </a:t>
            </a:r>
            <a:r>
              <a:rPr sz="1350" dirty="0">
                <a:latin typeface="Times New Roman"/>
                <a:cs typeface="Times New Roman"/>
              </a:rPr>
              <a:t>fossil </a:t>
            </a:r>
            <a:r>
              <a:rPr sz="1350" spc="-5" dirty="0">
                <a:latin typeface="Times New Roman"/>
                <a:cs typeface="Times New Roman"/>
              </a:rPr>
              <a:t>taxa. </a:t>
            </a:r>
            <a:r>
              <a:rPr sz="1350" u="sng" spc="-10" dirty="0">
                <a:solidFill>
                  <a:srgbClr val="0000FF"/>
                </a:solidFill>
                <a:uFill>
                  <a:solidFill>
                    <a:srgbClr val="0000FF"/>
                  </a:solidFill>
                </a:uFill>
                <a:latin typeface="Times New Roman"/>
                <a:cs typeface="Times New Roman"/>
              </a:rPr>
              <a:t>TESS</a:t>
            </a:r>
            <a:r>
              <a:rPr sz="1350" spc="-1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simulate trees </a:t>
            </a:r>
            <a:r>
              <a:rPr sz="1350" spc="-5" dirty="0">
                <a:latin typeface="Times New Roman"/>
                <a:cs typeface="Times New Roman"/>
              </a:rPr>
              <a:t>with time-dependent </a:t>
            </a:r>
            <a:r>
              <a:rPr sz="1350" dirty="0">
                <a:latin typeface="Times New Roman"/>
                <a:cs typeface="Times New Roman"/>
              </a:rPr>
              <a:t>speciation </a:t>
            </a:r>
            <a:r>
              <a:rPr sz="1350" spc="-5" dirty="0">
                <a:latin typeface="Times New Roman"/>
                <a:cs typeface="Times New Roman"/>
              </a:rPr>
              <a:t>and/or extinction rates, </a:t>
            </a:r>
            <a:r>
              <a:rPr sz="1350" dirty="0">
                <a:latin typeface="Times New Roman"/>
                <a:cs typeface="Times New Roman"/>
              </a:rPr>
              <a:t>including mass</a:t>
            </a:r>
            <a:r>
              <a:rPr sz="1350" spc="30" dirty="0">
                <a:latin typeface="Times New Roman"/>
                <a:cs typeface="Times New Roman"/>
              </a:rPr>
              <a:t> </a:t>
            </a:r>
            <a:r>
              <a:rPr sz="1350" spc="-5" dirty="0">
                <a:latin typeface="Times New Roman"/>
                <a:cs typeface="Times New Roman"/>
              </a:rPr>
              <a:t>extinctions.</a:t>
            </a:r>
            <a:endParaRPr sz="1350">
              <a:latin typeface="Times New Roman"/>
              <a:cs typeface="Times New Roman"/>
            </a:endParaRPr>
          </a:p>
          <a:p>
            <a:pPr marL="12700" marR="35560">
              <a:lnSpc>
                <a:spcPct val="110800"/>
              </a:lnSpc>
              <a:spcBef>
                <a:spcPts val="990"/>
              </a:spcBef>
            </a:pPr>
            <a:r>
              <a:rPr sz="1350" i="1" spc="-5" dirty="0">
                <a:latin typeface="Times New Roman"/>
                <a:cs typeface="Times New Roman"/>
              </a:rPr>
              <a:t>Trait </a:t>
            </a:r>
            <a:r>
              <a:rPr sz="1350" i="1" dirty="0">
                <a:latin typeface="Times New Roman"/>
                <a:cs typeface="Times New Roman"/>
              </a:rPr>
              <a:t>evolution: </a:t>
            </a:r>
            <a:r>
              <a:rPr sz="1350" spc="-5" dirty="0">
                <a:latin typeface="Times New Roman"/>
                <a:cs typeface="Times New Roman"/>
              </a:rPr>
              <a:t>Independent </a:t>
            </a:r>
            <a:r>
              <a:rPr sz="1350" dirty="0">
                <a:latin typeface="Times New Roman"/>
                <a:cs typeface="Times New Roman"/>
              </a:rPr>
              <a:t>contrasts </a:t>
            </a:r>
            <a:r>
              <a:rPr sz="1350" spc="-5" dirty="0">
                <a:latin typeface="Times New Roman"/>
                <a:cs typeface="Times New Roman"/>
              </a:rPr>
              <a:t>for continuous characters can be calculated </a:t>
            </a:r>
            <a:r>
              <a:rPr sz="1350" dirty="0">
                <a:latin typeface="Times New Roman"/>
                <a:cs typeface="Times New Roman"/>
              </a:rPr>
              <a:t>using </a:t>
            </a:r>
            <a:r>
              <a:rPr sz="1350" u="sng" spc="-10" dirty="0">
                <a:solidFill>
                  <a:srgbClr val="0000FF"/>
                </a:solidFill>
                <a:uFill>
                  <a:solidFill>
                    <a:srgbClr val="0000FF"/>
                  </a:solidFill>
                </a:uFill>
                <a:latin typeface="Times New Roman"/>
                <a:cs typeface="Times New Roman"/>
              </a:rPr>
              <a:t>ape</a:t>
            </a:r>
            <a:r>
              <a:rPr sz="1350" spc="-10" dirty="0">
                <a:latin typeface="Times New Roman"/>
                <a:cs typeface="Times New Roman"/>
              </a:rPr>
              <a:t>, </a:t>
            </a:r>
            <a:r>
              <a:rPr sz="1350" u="sng" dirty="0">
                <a:solidFill>
                  <a:srgbClr val="0000FF"/>
                </a:solidFill>
                <a:uFill>
                  <a:solidFill>
                    <a:srgbClr val="0000FF"/>
                  </a:solidFill>
                </a:uFill>
                <a:latin typeface="Times New Roman"/>
                <a:cs typeface="Times New Roman"/>
              </a:rPr>
              <a:t>picante</a:t>
            </a:r>
            <a:r>
              <a:rPr sz="1350" dirty="0">
                <a:latin typeface="Times New Roman"/>
                <a:cs typeface="Times New Roman"/>
              </a:rPr>
              <a:t>, </a:t>
            </a:r>
            <a:r>
              <a:rPr sz="1350" spc="-5" dirty="0">
                <a:latin typeface="Times New Roman"/>
                <a:cs typeface="Times New Roman"/>
              </a:rPr>
              <a:t>or </a:t>
            </a:r>
            <a:r>
              <a:rPr sz="1350" u="sng" spc="-5" dirty="0">
                <a:solidFill>
                  <a:srgbClr val="0000FF"/>
                </a:solidFill>
                <a:uFill>
                  <a:solidFill>
                    <a:srgbClr val="0000FF"/>
                  </a:solidFill>
                </a:uFill>
                <a:latin typeface="Times New Roman"/>
                <a:cs typeface="Times New Roman"/>
              </a:rPr>
              <a:t>caper</a:t>
            </a:r>
            <a:r>
              <a:rPr sz="1350" spc="-5" dirty="0">
                <a:solidFill>
                  <a:srgbClr val="0000FF"/>
                </a:solidFill>
                <a:latin typeface="Times New Roman"/>
                <a:cs typeface="Times New Roman"/>
              </a:rPr>
              <a:t> </a:t>
            </a:r>
            <a:r>
              <a:rPr sz="1350" spc="-5" dirty="0">
                <a:latin typeface="Times New Roman"/>
                <a:cs typeface="Times New Roman"/>
              </a:rPr>
              <a:t>(which </a:t>
            </a:r>
            <a:r>
              <a:rPr sz="1350" dirty="0">
                <a:latin typeface="Times New Roman"/>
                <a:cs typeface="Times New Roman"/>
              </a:rPr>
              <a:t>also </a:t>
            </a:r>
            <a:r>
              <a:rPr sz="1350" spc="-5" dirty="0">
                <a:latin typeface="Times New Roman"/>
                <a:cs typeface="Times New Roman"/>
              </a:rPr>
              <a:t>implements </a:t>
            </a:r>
            <a:r>
              <a:rPr sz="1350" dirty="0">
                <a:latin typeface="Times New Roman"/>
                <a:cs typeface="Times New Roman"/>
              </a:rPr>
              <a:t>the  </a:t>
            </a:r>
            <a:r>
              <a:rPr sz="1350" spc="-5" dirty="0">
                <a:latin typeface="Times New Roman"/>
                <a:cs typeface="Times New Roman"/>
              </a:rPr>
              <a:t>brunch and crunch </a:t>
            </a:r>
            <a:r>
              <a:rPr sz="1350" dirty="0">
                <a:latin typeface="Times New Roman"/>
                <a:cs typeface="Times New Roman"/>
              </a:rPr>
              <a:t>algorithms). </a:t>
            </a:r>
            <a:r>
              <a:rPr sz="1350" spc="-5" dirty="0">
                <a:latin typeface="Times New Roman"/>
                <a:cs typeface="Times New Roman"/>
              </a:rPr>
              <a:t>Analyses of </a:t>
            </a:r>
            <a:r>
              <a:rPr sz="1350" dirty="0">
                <a:latin typeface="Times New Roman"/>
                <a:cs typeface="Times New Roman"/>
              </a:rPr>
              <a:t>discrete </a:t>
            </a:r>
            <a:r>
              <a:rPr sz="1350" spc="-5" dirty="0">
                <a:latin typeface="Times New Roman"/>
                <a:cs typeface="Times New Roman"/>
              </a:rPr>
              <a:t>trait evolution, including </a:t>
            </a:r>
            <a:r>
              <a:rPr sz="1350" dirty="0">
                <a:latin typeface="Times New Roman"/>
                <a:cs typeface="Times New Roman"/>
              </a:rPr>
              <a:t>models </a:t>
            </a:r>
            <a:r>
              <a:rPr sz="1350" spc="-5" dirty="0">
                <a:latin typeface="Times New Roman"/>
                <a:cs typeface="Times New Roman"/>
              </a:rPr>
              <a:t>of unequal </a:t>
            </a:r>
            <a:r>
              <a:rPr sz="1350" dirty="0">
                <a:latin typeface="Times New Roman"/>
                <a:cs typeface="Times New Roman"/>
              </a:rPr>
              <a:t>rates </a:t>
            </a:r>
            <a:r>
              <a:rPr sz="1350" spc="-5" dirty="0">
                <a:latin typeface="Times New Roman"/>
                <a:cs typeface="Times New Roman"/>
              </a:rPr>
              <a:t>or rates changing at a </a:t>
            </a:r>
            <a:r>
              <a:rPr sz="1350" spc="-10" dirty="0">
                <a:latin typeface="Times New Roman"/>
                <a:cs typeface="Times New Roman"/>
              </a:rPr>
              <a:t>given </a:t>
            </a:r>
            <a:r>
              <a:rPr sz="1350" dirty="0">
                <a:latin typeface="Times New Roman"/>
                <a:cs typeface="Times New Roman"/>
              </a:rPr>
              <a:t>instant  </a:t>
            </a:r>
            <a:r>
              <a:rPr sz="1350" spc="-5" dirty="0">
                <a:latin typeface="Times New Roman"/>
                <a:cs typeface="Times New Roman"/>
              </a:rPr>
              <a:t>of </a:t>
            </a:r>
            <a:r>
              <a:rPr sz="1350" dirty="0">
                <a:latin typeface="Times New Roman"/>
                <a:cs typeface="Times New Roman"/>
              </a:rPr>
              <a:t>time, </a:t>
            </a:r>
            <a:r>
              <a:rPr sz="1350" spc="-5" dirty="0">
                <a:latin typeface="Times New Roman"/>
                <a:cs typeface="Times New Roman"/>
              </a:rPr>
              <a:t>as well as Pagel's </a:t>
            </a:r>
            <a:r>
              <a:rPr sz="1350" dirty="0">
                <a:latin typeface="Times New Roman"/>
                <a:cs typeface="Times New Roman"/>
              </a:rPr>
              <a:t>transformations, </a:t>
            </a:r>
            <a:r>
              <a:rPr sz="1350" spc="-15" dirty="0">
                <a:latin typeface="Times New Roman"/>
                <a:cs typeface="Times New Roman"/>
              </a:rPr>
              <a:t>can </a:t>
            </a:r>
            <a:r>
              <a:rPr sz="1350" spc="-5" dirty="0">
                <a:latin typeface="Times New Roman"/>
                <a:cs typeface="Times New Roman"/>
              </a:rPr>
              <a:t>be </a:t>
            </a:r>
            <a:r>
              <a:rPr sz="1350" dirty="0">
                <a:latin typeface="Times New Roman"/>
                <a:cs typeface="Times New Roman"/>
              </a:rPr>
              <a:t>performed 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corHMM</a:t>
            </a:r>
            <a:r>
              <a:rPr sz="1350" spc="-5"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look </a:t>
            </a:r>
            <a:r>
              <a:rPr sz="1350" spc="-5" dirty="0">
                <a:latin typeface="Times New Roman"/>
                <a:cs typeface="Times New Roman"/>
              </a:rPr>
              <a:t>for hidden </a:t>
            </a:r>
            <a:r>
              <a:rPr sz="1350" dirty="0">
                <a:latin typeface="Times New Roman"/>
                <a:cs typeface="Times New Roman"/>
              </a:rPr>
              <a:t>rates in </a:t>
            </a:r>
            <a:r>
              <a:rPr sz="1350" spc="-5" dirty="0">
                <a:latin typeface="Times New Roman"/>
                <a:cs typeface="Times New Roman"/>
              </a:rPr>
              <a:t>discrete traits as well as </a:t>
            </a:r>
            <a:r>
              <a:rPr sz="1350" dirty="0">
                <a:latin typeface="Times New Roman"/>
                <a:cs typeface="Times New Roman"/>
              </a:rPr>
              <a:t>fit  </a:t>
            </a:r>
            <a:r>
              <a:rPr sz="1350" spc="-5" dirty="0">
                <a:latin typeface="Times New Roman"/>
                <a:cs typeface="Times New Roman"/>
              </a:rPr>
              <a:t>correlational </a:t>
            </a:r>
            <a:r>
              <a:rPr sz="1350" dirty="0">
                <a:latin typeface="Times New Roman"/>
                <a:cs typeface="Times New Roman"/>
              </a:rPr>
              <a:t>models </a:t>
            </a:r>
            <a:r>
              <a:rPr sz="1350" spc="-5" dirty="0">
                <a:latin typeface="Times New Roman"/>
                <a:cs typeface="Times New Roman"/>
              </a:rPr>
              <a:t>for two or </a:t>
            </a:r>
            <a:r>
              <a:rPr sz="1350" dirty="0">
                <a:latin typeface="Times New Roman"/>
                <a:cs typeface="Times New Roman"/>
              </a:rPr>
              <a:t>three </a:t>
            </a:r>
            <a:r>
              <a:rPr sz="1350" spc="-5" dirty="0">
                <a:latin typeface="Times New Roman"/>
                <a:cs typeface="Times New Roman"/>
              </a:rPr>
              <a:t>binary traits (similar </a:t>
            </a:r>
            <a:r>
              <a:rPr sz="1350" dirty="0">
                <a:latin typeface="Times New Roman"/>
                <a:cs typeface="Times New Roman"/>
              </a:rPr>
              <a:t>to </a:t>
            </a:r>
            <a:r>
              <a:rPr sz="1350" spc="-5" dirty="0">
                <a:latin typeface="Times New Roman"/>
                <a:cs typeface="Times New Roman"/>
              </a:rPr>
              <a:t>Pagel's </a:t>
            </a:r>
            <a:r>
              <a:rPr sz="1350" spc="-10" dirty="0">
                <a:latin typeface="Times New Roman"/>
                <a:cs typeface="Times New Roman"/>
              </a:rPr>
              <a:t>old </a:t>
            </a:r>
            <a:r>
              <a:rPr sz="1350" spc="-5" dirty="0">
                <a:latin typeface="Times New Roman"/>
                <a:cs typeface="Times New Roman"/>
              </a:rPr>
              <a:t>Discrete program) and complex </a:t>
            </a:r>
            <a:r>
              <a:rPr sz="1350" dirty="0">
                <a:latin typeface="Times New Roman"/>
                <a:cs typeface="Times New Roman"/>
              </a:rPr>
              <a:t>models </a:t>
            </a:r>
            <a:r>
              <a:rPr sz="1350" spc="-5" dirty="0">
                <a:latin typeface="Times New Roman"/>
                <a:cs typeface="Times New Roman"/>
              </a:rPr>
              <a:t>for multistate </a:t>
            </a:r>
            <a:r>
              <a:rPr sz="1350" dirty="0">
                <a:latin typeface="Times New Roman"/>
                <a:cs typeface="Times New Roman"/>
              </a:rPr>
              <a:t>traits  (similar to </a:t>
            </a:r>
            <a:r>
              <a:rPr sz="1350" spc="-5" dirty="0">
                <a:latin typeface="Times New Roman"/>
                <a:cs typeface="Times New Roman"/>
              </a:rPr>
              <a:t>Pagel's </a:t>
            </a:r>
            <a:r>
              <a:rPr sz="1350" dirty="0">
                <a:latin typeface="Times New Roman"/>
                <a:cs typeface="Times New Roman"/>
              </a:rPr>
              <a:t>old </a:t>
            </a:r>
            <a:r>
              <a:rPr sz="1350" spc="-5" dirty="0">
                <a:latin typeface="Times New Roman"/>
                <a:cs typeface="Times New Roman"/>
              </a:rPr>
              <a:t>Multistate program). Brownian </a:t>
            </a:r>
            <a:r>
              <a:rPr sz="1350" dirty="0">
                <a:latin typeface="Times New Roman"/>
                <a:cs typeface="Times New Roman"/>
              </a:rPr>
              <a:t>motion models </a:t>
            </a:r>
            <a:r>
              <a:rPr sz="1350" spc="-5" dirty="0">
                <a:latin typeface="Times New Roman"/>
                <a:cs typeface="Times New Roman"/>
              </a:rPr>
              <a:t>can be </a:t>
            </a:r>
            <a:r>
              <a:rPr sz="1350" dirty="0">
                <a:latin typeface="Times New Roman"/>
                <a:cs typeface="Times New Roman"/>
              </a:rPr>
              <a:t>fit 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10" dirty="0">
                <a:solidFill>
                  <a:srgbClr val="0000FF"/>
                </a:solidFill>
                <a:uFill>
                  <a:solidFill>
                    <a:srgbClr val="0000FF"/>
                  </a:solidFill>
                </a:uFill>
                <a:latin typeface="Times New Roman"/>
                <a:cs typeface="Times New Roman"/>
              </a:rPr>
              <a:t>ape</a:t>
            </a:r>
            <a:r>
              <a:rPr sz="1350" spc="-10" dirty="0">
                <a:latin typeface="Times New Roman"/>
                <a:cs typeface="Times New Roman"/>
              </a:rPr>
              <a:t>, </a:t>
            </a:r>
            <a:r>
              <a:rPr sz="1350" spc="-5" dirty="0">
                <a:latin typeface="Times New Roman"/>
                <a:cs typeface="Times New Roman"/>
              </a:rPr>
              <a:t>and </a:t>
            </a:r>
            <a:r>
              <a:rPr sz="1350" u="sng" dirty="0">
                <a:solidFill>
                  <a:srgbClr val="0000FF"/>
                </a:solidFill>
                <a:uFill>
                  <a:solidFill>
                    <a:srgbClr val="0000FF"/>
                  </a:solidFill>
                </a:uFill>
                <a:latin typeface="Times New Roman"/>
                <a:cs typeface="Times New Roman"/>
              </a:rPr>
              <a:t>paleotree</a:t>
            </a:r>
            <a:r>
              <a:rPr sz="1350" dirty="0">
                <a:latin typeface="Times New Roman"/>
                <a:cs typeface="Times New Roman"/>
              </a:rPr>
              <a:t>. </a:t>
            </a:r>
            <a:r>
              <a:rPr sz="1350" u="sng" spc="-5" dirty="0">
                <a:solidFill>
                  <a:srgbClr val="0000FF"/>
                </a:solidFill>
                <a:uFill>
                  <a:solidFill>
                    <a:srgbClr val="0000FF"/>
                  </a:solidFill>
                </a:uFill>
                <a:latin typeface="Times New Roman"/>
                <a:cs typeface="Times New Roman"/>
              </a:rPr>
              <a:t>ratematrix</a:t>
            </a:r>
            <a:r>
              <a:rPr sz="1350" spc="-5"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fit </a:t>
            </a:r>
            <a:r>
              <a:rPr sz="1350" spc="-5" dirty="0">
                <a:latin typeface="Times New Roman"/>
                <a:cs typeface="Times New Roman"/>
              </a:rPr>
              <a:t>univariate  or </a:t>
            </a:r>
            <a:r>
              <a:rPr sz="1350" dirty="0">
                <a:latin typeface="Times New Roman"/>
                <a:cs typeface="Times New Roman"/>
              </a:rPr>
              <a:t>multivariate </a:t>
            </a:r>
            <a:r>
              <a:rPr sz="1350" spc="-5" dirty="0">
                <a:latin typeface="Times New Roman"/>
                <a:cs typeface="Times New Roman"/>
              </a:rPr>
              <a:t>Brownian </a:t>
            </a:r>
            <a:r>
              <a:rPr sz="1350" dirty="0">
                <a:latin typeface="Times New Roman"/>
                <a:cs typeface="Times New Roman"/>
              </a:rPr>
              <a:t>motion </a:t>
            </a:r>
            <a:r>
              <a:rPr sz="1350" spc="-5" dirty="0">
                <a:latin typeface="Times New Roman"/>
                <a:cs typeface="Times New Roman"/>
              </a:rPr>
              <a:t>models </a:t>
            </a:r>
            <a:r>
              <a:rPr sz="1350" spc="-10" dirty="0">
                <a:latin typeface="Times New Roman"/>
                <a:cs typeface="Times New Roman"/>
              </a:rPr>
              <a:t>with </a:t>
            </a:r>
            <a:r>
              <a:rPr sz="1350" spc="-5" dirty="0">
                <a:latin typeface="Times New Roman"/>
                <a:cs typeface="Times New Roman"/>
              </a:rPr>
              <a:t>one or </a:t>
            </a:r>
            <a:r>
              <a:rPr sz="1350" dirty="0">
                <a:latin typeface="Times New Roman"/>
                <a:cs typeface="Times New Roman"/>
              </a:rPr>
              <a:t>more rate </a:t>
            </a:r>
            <a:r>
              <a:rPr sz="1350" spc="-5" dirty="0">
                <a:latin typeface="Times New Roman"/>
                <a:cs typeface="Times New Roman"/>
              </a:rPr>
              <a:t>regimes. Deviations from Brownian </a:t>
            </a:r>
            <a:r>
              <a:rPr sz="1350" dirty="0">
                <a:latin typeface="Times New Roman"/>
                <a:cs typeface="Times New Roman"/>
              </a:rPr>
              <a:t>motion </a:t>
            </a:r>
            <a:r>
              <a:rPr sz="1350" spc="-5" dirty="0">
                <a:latin typeface="Times New Roman"/>
                <a:cs typeface="Times New Roman"/>
              </a:rPr>
              <a:t>can be</a:t>
            </a:r>
            <a:r>
              <a:rPr sz="1350" spc="90" dirty="0">
                <a:latin typeface="Times New Roman"/>
                <a:cs typeface="Times New Roman"/>
              </a:rPr>
              <a:t> </a:t>
            </a:r>
            <a:r>
              <a:rPr sz="1350" spc="-5" dirty="0">
                <a:latin typeface="Times New Roman"/>
                <a:cs typeface="Times New Roman"/>
              </a:rPr>
              <a:t>investigated</a:t>
            </a:r>
            <a:endParaRPr sz="1350">
              <a:latin typeface="Times New Roman"/>
              <a:cs typeface="Times New Roman"/>
            </a:endParaRPr>
          </a:p>
          <a:p>
            <a:pPr marL="12700" marR="21590">
              <a:lnSpc>
                <a:spcPts val="1800"/>
              </a:lnSpc>
              <a:spcBef>
                <a:spcPts val="65"/>
              </a:spcBef>
            </a:pP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and </a:t>
            </a:r>
            <a:r>
              <a:rPr sz="1350" u="sng" spc="-10" dirty="0">
                <a:solidFill>
                  <a:srgbClr val="0000FF"/>
                </a:solidFill>
                <a:uFill>
                  <a:solidFill>
                    <a:srgbClr val="0000FF"/>
                  </a:solidFill>
                </a:uFill>
                <a:latin typeface="Times New Roman"/>
                <a:cs typeface="Times New Roman"/>
              </a:rPr>
              <a:t>OUwie</a:t>
            </a:r>
            <a:r>
              <a:rPr sz="1350" spc="-10" dirty="0">
                <a:latin typeface="Times New Roman"/>
                <a:cs typeface="Times New Roman"/>
              </a:rPr>
              <a:t>. </a:t>
            </a:r>
            <a:r>
              <a:rPr sz="1350" u="sng" spc="-5" dirty="0">
                <a:solidFill>
                  <a:srgbClr val="0000FF"/>
                </a:solidFill>
                <a:uFill>
                  <a:solidFill>
                    <a:srgbClr val="0000FF"/>
                  </a:solidFill>
                </a:uFill>
                <a:latin typeface="Times New Roman"/>
                <a:cs typeface="Times New Roman"/>
              </a:rPr>
              <a:t>mvMORPH</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fit </a:t>
            </a:r>
            <a:r>
              <a:rPr sz="1350" spc="-5" dirty="0">
                <a:latin typeface="Times New Roman"/>
                <a:cs typeface="Times New Roman"/>
              </a:rPr>
              <a:t>Brownian </a:t>
            </a:r>
            <a:r>
              <a:rPr sz="1350" dirty="0">
                <a:latin typeface="Times New Roman"/>
                <a:cs typeface="Times New Roman"/>
              </a:rPr>
              <a:t>motion, early burst, </a:t>
            </a:r>
            <a:r>
              <a:rPr sz="1350" spc="-10" dirty="0">
                <a:latin typeface="Times New Roman"/>
                <a:cs typeface="Times New Roman"/>
              </a:rPr>
              <a:t>ACDC, OU, </a:t>
            </a:r>
            <a:r>
              <a:rPr sz="1350" spc="-5" dirty="0">
                <a:latin typeface="Times New Roman"/>
                <a:cs typeface="Times New Roman"/>
              </a:rPr>
              <a:t>and </a:t>
            </a:r>
            <a:r>
              <a:rPr sz="1350" dirty="0">
                <a:latin typeface="Times New Roman"/>
                <a:cs typeface="Times New Roman"/>
              </a:rPr>
              <a:t>shift models to </a:t>
            </a:r>
            <a:r>
              <a:rPr sz="1350" spc="-5" dirty="0">
                <a:latin typeface="Times New Roman"/>
                <a:cs typeface="Times New Roman"/>
              </a:rPr>
              <a:t>univariate or multivariate </a:t>
            </a:r>
            <a:r>
              <a:rPr sz="1350" spc="-10" dirty="0">
                <a:latin typeface="Times New Roman"/>
                <a:cs typeface="Times New Roman"/>
              </a:rPr>
              <a:t>data.  </a:t>
            </a:r>
            <a:r>
              <a:rPr sz="1350" spc="-5" dirty="0">
                <a:latin typeface="Times New Roman"/>
                <a:cs typeface="Times New Roman"/>
              </a:rPr>
              <a:t>Ornstein-Uhlenbeck </a:t>
            </a:r>
            <a:r>
              <a:rPr sz="1350" spc="-10" dirty="0">
                <a:latin typeface="Times New Roman"/>
                <a:cs typeface="Times New Roman"/>
              </a:rPr>
              <a:t>(OU) </a:t>
            </a:r>
            <a:r>
              <a:rPr sz="1350" dirty="0">
                <a:latin typeface="Times New Roman"/>
                <a:cs typeface="Times New Roman"/>
              </a:rPr>
              <a:t>models </a:t>
            </a:r>
            <a:r>
              <a:rPr sz="1350" spc="-5" dirty="0">
                <a:latin typeface="Times New Roman"/>
                <a:cs typeface="Times New Roman"/>
              </a:rPr>
              <a:t>can be fitted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ouch</a:t>
            </a:r>
            <a:r>
              <a:rPr sz="1350" spc="-5" dirty="0">
                <a:solidFill>
                  <a:srgbClr val="0000FF"/>
                </a:solidFill>
                <a:latin typeface="Times New Roman"/>
                <a:cs typeface="Times New Roman"/>
              </a:rPr>
              <a:t> </a:t>
            </a:r>
            <a:r>
              <a:rPr sz="1350" spc="-5" dirty="0">
                <a:latin typeface="Times New Roman"/>
                <a:cs typeface="Times New Roman"/>
              </a:rPr>
              <a:t>(with </a:t>
            </a:r>
            <a:r>
              <a:rPr sz="1350" dirty="0">
                <a:latin typeface="Times New Roman"/>
                <a:cs typeface="Times New Roman"/>
              </a:rPr>
              <a:t>multiple </a:t>
            </a:r>
            <a:r>
              <a:rPr sz="1350" spc="-5" dirty="0">
                <a:latin typeface="Times New Roman"/>
                <a:cs typeface="Times New Roman"/>
              </a:rPr>
              <a:t>means), and </a:t>
            </a:r>
            <a:r>
              <a:rPr sz="1350" u="sng" spc="-10" dirty="0">
                <a:solidFill>
                  <a:srgbClr val="0000FF"/>
                </a:solidFill>
                <a:uFill>
                  <a:solidFill>
                    <a:srgbClr val="0000FF"/>
                  </a:solidFill>
                </a:uFill>
                <a:latin typeface="Times New Roman"/>
                <a:cs typeface="Times New Roman"/>
              </a:rPr>
              <a:t>OUwie</a:t>
            </a:r>
            <a:r>
              <a:rPr sz="1350" spc="-10" dirty="0">
                <a:solidFill>
                  <a:srgbClr val="0000FF"/>
                </a:solidFill>
                <a:latin typeface="Times New Roman"/>
                <a:cs typeface="Times New Roman"/>
              </a:rPr>
              <a:t> </a:t>
            </a:r>
            <a:r>
              <a:rPr sz="1350" spc="-5" dirty="0">
                <a:latin typeface="Times New Roman"/>
                <a:cs typeface="Times New Roman"/>
              </a:rPr>
              <a:t>(with </a:t>
            </a:r>
            <a:r>
              <a:rPr sz="1350" dirty="0">
                <a:latin typeface="Times New Roman"/>
                <a:cs typeface="Times New Roman"/>
              </a:rPr>
              <a:t>multiple </a:t>
            </a:r>
            <a:r>
              <a:rPr sz="1350" spc="-5" dirty="0">
                <a:latin typeface="Times New Roman"/>
                <a:cs typeface="Times New Roman"/>
              </a:rPr>
              <a:t>means, rates, and  attraction values). </a:t>
            </a:r>
            <a:r>
              <a:rPr sz="1350" u="sng" spc="-5" dirty="0">
                <a:solidFill>
                  <a:srgbClr val="0000FF"/>
                </a:solidFill>
                <a:uFill>
                  <a:solidFill>
                    <a:srgbClr val="0000FF"/>
                  </a:solidFill>
                </a:uFill>
                <a:latin typeface="Times New Roman"/>
                <a:cs typeface="Times New Roman"/>
              </a:rPr>
              <a:t>surface</a:t>
            </a:r>
            <a:r>
              <a:rPr sz="1350" spc="-5" dirty="0">
                <a:solidFill>
                  <a:srgbClr val="0000FF"/>
                </a:solidFill>
                <a:latin typeface="Times New Roman"/>
                <a:cs typeface="Times New Roman"/>
              </a:rPr>
              <a:t> </a:t>
            </a:r>
            <a:r>
              <a:rPr sz="1350" spc="-5" dirty="0">
                <a:latin typeface="Times New Roman"/>
                <a:cs typeface="Times New Roman"/>
              </a:rPr>
              <a:t>wraps </a:t>
            </a:r>
            <a:r>
              <a:rPr sz="1350" u="sng" spc="-5" dirty="0">
                <a:solidFill>
                  <a:srgbClr val="0000FF"/>
                </a:solidFill>
                <a:uFill>
                  <a:solidFill>
                    <a:srgbClr val="0000FF"/>
                  </a:solidFill>
                </a:uFill>
                <a:latin typeface="Times New Roman"/>
                <a:cs typeface="Times New Roman"/>
              </a:rPr>
              <a:t>ouch</a:t>
            </a:r>
            <a:r>
              <a:rPr sz="1350" spc="-5" dirty="0">
                <a:solidFill>
                  <a:srgbClr val="0000FF"/>
                </a:solidFill>
                <a:latin typeface="Times New Roman"/>
                <a:cs typeface="Times New Roman"/>
              </a:rPr>
              <a:t> </a:t>
            </a:r>
            <a:r>
              <a:rPr sz="1350" dirty="0">
                <a:latin typeface="Times New Roman"/>
                <a:cs typeface="Times New Roman"/>
              </a:rPr>
              <a:t>to </a:t>
            </a:r>
            <a:r>
              <a:rPr sz="1350" spc="-5" dirty="0">
                <a:latin typeface="Times New Roman"/>
                <a:cs typeface="Times New Roman"/>
              </a:rPr>
              <a:t>infer </a:t>
            </a:r>
            <a:r>
              <a:rPr sz="1350" dirty="0">
                <a:latin typeface="Times New Roman"/>
                <a:cs typeface="Times New Roman"/>
              </a:rPr>
              <a:t>shifts in the </a:t>
            </a:r>
            <a:r>
              <a:rPr sz="1350" spc="-15" dirty="0">
                <a:latin typeface="Times New Roman"/>
                <a:cs typeface="Times New Roman"/>
              </a:rPr>
              <a:t>OU </a:t>
            </a:r>
            <a:r>
              <a:rPr sz="1350" dirty="0">
                <a:latin typeface="Times New Roman"/>
                <a:cs typeface="Times New Roman"/>
              </a:rPr>
              <a:t>optimum; </a:t>
            </a:r>
            <a:r>
              <a:rPr sz="1350" u="sng" spc="-5" dirty="0">
                <a:solidFill>
                  <a:srgbClr val="0000FF"/>
                </a:solidFill>
                <a:uFill>
                  <a:solidFill>
                    <a:srgbClr val="0000FF"/>
                  </a:solidFill>
                </a:uFill>
                <a:latin typeface="Times New Roman"/>
                <a:cs typeface="Times New Roman"/>
              </a:rPr>
              <a:t>bayou</a:t>
            </a:r>
            <a:r>
              <a:rPr sz="1350" spc="-5" dirty="0">
                <a:solidFill>
                  <a:srgbClr val="0000FF"/>
                </a:solidFill>
                <a:latin typeface="Times New Roman"/>
                <a:cs typeface="Times New Roman"/>
              </a:rPr>
              <a:t> </a:t>
            </a:r>
            <a:r>
              <a:rPr sz="1350" dirty="0">
                <a:latin typeface="Times New Roman"/>
                <a:cs typeface="Times New Roman"/>
              </a:rPr>
              <a:t>also </a:t>
            </a:r>
            <a:r>
              <a:rPr sz="1350" spc="-10" dirty="0">
                <a:latin typeface="Times New Roman"/>
                <a:cs typeface="Times New Roman"/>
              </a:rPr>
              <a:t>allows </a:t>
            </a:r>
            <a:r>
              <a:rPr sz="1350" spc="-5" dirty="0">
                <a:latin typeface="Times New Roman"/>
                <a:cs typeface="Times New Roman"/>
              </a:rPr>
              <a:t>data-driven </a:t>
            </a:r>
            <a:r>
              <a:rPr sz="1350" dirty="0">
                <a:latin typeface="Times New Roman"/>
                <a:cs typeface="Times New Roman"/>
              </a:rPr>
              <a:t>selection </a:t>
            </a:r>
            <a:r>
              <a:rPr sz="1350" spc="-5" dirty="0">
                <a:latin typeface="Times New Roman"/>
                <a:cs typeface="Times New Roman"/>
              </a:rPr>
              <a:t>between different</a:t>
            </a:r>
            <a:r>
              <a:rPr sz="1350" spc="145" dirty="0">
                <a:latin typeface="Times New Roman"/>
                <a:cs typeface="Times New Roman"/>
              </a:rPr>
              <a:t> </a:t>
            </a:r>
            <a:r>
              <a:rPr sz="1350" spc="-15" dirty="0">
                <a:latin typeface="Times New Roman"/>
                <a:cs typeface="Times New Roman"/>
              </a:rPr>
              <a:t>OU</a:t>
            </a:r>
            <a:endParaRPr sz="1350">
              <a:latin typeface="Times New Roman"/>
              <a:cs typeface="Times New Roman"/>
            </a:endParaRPr>
          </a:p>
          <a:p>
            <a:pPr marL="12700" marR="21590">
              <a:lnSpc>
                <a:spcPts val="1780"/>
              </a:lnSpc>
              <a:spcBef>
                <a:spcPts val="15"/>
              </a:spcBef>
            </a:pPr>
            <a:r>
              <a:rPr sz="1350" dirty="0">
                <a:latin typeface="Times New Roman"/>
                <a:cs typeface="Times New Roman"/>
              </a:rPr>
              <a:t>models.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fits only single-optimum models. Other continuous </a:t>
            </a:r>
            <a:r>
              <a:rPr sz="1350" dirty="0">
                <a:latin typeface="Times New Roman"/>
                <a:cs typeface="Times New Roman"/>
              </a:rPr>
              <a:t>models, </a:t>
            </a:r>
            <a:r>
              <a:rPr sz="1350" spc="-5" dirty="0">
                <a:latin typeface="Times New Roman"/>
                <a:cs typeface="Times New Roman"/>
              </a:rPr>
              <a:t>including Pagel's transforms and </a:t>
            </a:r>
            <a:r>
              <a:rPr sz="1350" dirty="0">
                <a:latin typeface="Times New Roman"/>
                <a:cs typeface="Times New Roman"/>
              </a:rPr>
              <a:t>models </a:t>
            </a:r>
            <a:r>
              <a:rPr sz="1350" spc="-5" dirty="0">
                <a:latin typeface="Times New Roman"/>
                <a:cs typeface="Times New Roman"/>
              </a:rPr>
              <a:t>with trends, can be </a:t>
            </a:r>
            <a:r>
              <a:rPr sz="1350" dirty="0">
                <a:latin typeface="Times New Roman"/>
                <a:cs typeface="Times New Roman"/>
              </a:rPr>
              <a:t>fit  </a:t>
            </a:r>
            <a:r>
              <a:rPr sz="1350" spc="-5" dirty="0">
                <a:latin typeface="Times New Roman"/>
                <a:cs typeface="Times New Roman"/>
              </a:rPr>
              <a:t>with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ANOVA's and MANOVA's </a:t>
            </a:r>
            <a:r>
              <a:rPr sz="1350" dirty="0">
                <a:latin typeface="Times New Roman"/>
                <a:cs typeface="Times New Roman"/>
              </a:rPr>
              <a:t>in </a:t>
            </a:r>
            <a:r>
              <a:rPr sz="1350" spc="-5" dirty="0">
                <a:latin typeface="Times New Roman"/>
                <a:cs typeface="Times New Roman"/>
              </a:rPr>
              <a:t>a phylogenetic context can </a:t>
            </a:r>
            <a:r>
              <a:rPr sz="1350" dirty="0">
                <a:latin typeface="Times New Roman"/>
                <a:cs typeface="Times New Roman"/>
              </a:rPr>
              <a:t>also </a:t>
            </a:r>
            <a:r>
              <a:rPr sz="1350" spc="-5" dirty="0">
                <a:latin typeface="Times New Roman"/>
                <a:cs typeface="Times New Roman"/>
              </a:rPr>
              <a:t>be implemented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Multiple-rate Brownian </a:t>
            </a:r>
            <a:r>
              <a:rPr sz="1350" dirty="0">
                <a:latin typeface="Times New Roman"/>
                <a:cs typeface="Times New Roman"/>
              </a:rPr>
              <a:t>motion</a:t>
            </a:r>
            <a:r>
              <a:rPr sz="1350" spc="225" dirty="0">
                <a:latin typeface="Times New Roman"/>
                <a:cs typeface="Times New Roman"/>
              </a:rPr>
              <a:t> </a:t>
            </a:r>
            <a:r>
              <a:rPr sz="1350" spc="-5" dirty="0">
                <a:latin typeface="Times New Roman"/>
                <a:cs typeface="Times New Roman"/>
              </a:rPr>
              <a:t>can</a:t>
            </a:r>
            <a:endParaRPr sz="1350">
              <a:latin typeface="Times New Roman"/>
              <a:cs typeface="Times New Roman"/>
            </a:endParaRPr>
          </a:p>
          <a:p>
            <a:pPr marL="12700">
              <a:lnSpc>
                <a:spcPct val="100000"/>
              </a:lnSpc>
              <a:spcBef>
                <a:spcPts val="90"/>
              </a:spcBef>
            </a:pPr>
            <a:r>
              <a:rPr sz="1350" spc="-5" dirty="0">
                <a:latin typeface="Times New Roman"/>
                <a:cs typeface="Times New Roman"/>
              </a:rPr>
              <a:t>be </a:t>
            </a:r>
            <a:r>
              <a:rPr sz="1350" dirty="0">
                <a:latin typeface="Times New Roman"/>
                <a:cs typeface="Times New Roman"/>
              </a:rPr>
              <a:t>fit in </a:t>
            </a:r>
            <a:r>
              <a:rPr sz="1350" u="sng" spc="-10" dirty="0">
                <a:solidFill>
                  <a:srgbClr val="9F7BE1"/>
                </a:solidFill>
                <a:uFill>
                  <a:solidFill>
                    <a:srgbClr val="9F7BE1"/>
                  </a:solidFill>
                </a:uFill>
                <a:latin typeface="Times New Roman"/>
                <a:cs typeface="Times New Roman"/>
              </a:rPr>
              <a:t>RBrownie</a:t>
            </a:r>
            <a:r>
              <a:rPr sz="1350" spc="-10" dirty="0">
                <a:latin typeface="Times New Roman"/>
                <a:cs typeface="Times New Roman"/>
              </a:rPr>
              <a:t>. </a:t>
            </a:r>
            <a:r>
              <a:rPr sz="1350" dirty="0">
                <a:latin typeface="Times New Roman"/>
                <a:cs typeface="Times New Roman"/>
              </a:rPr>
              <a:t>Traditional </a:t>
            </a:r>
            <a:r>
              <a:rPr sz="1350" spc="-15" dirty="0">
                <a:latin typeface="Times New Roman"/>
                <a:cs typeface="Times New Roman"/>
              </a:rPr>
              <a:t>GLS </a:t>
            </a:r>
            <a:r>
              <a:rPr sz="1350" dirty="0">
                <a:latin typeface="Times New Roman"/>
                <a:cs typeface="Times New Roman"/>
              </a:rPr>
              <a:t>methods </a:t>
            </a:r>
            <a:r>
              <a:rPr sz="1350" spc="-5" dirty="0">
                <a:latin typeface="Times New Roman"/>
                <a:cs typeface="Times New Roman"/>
              </a:rPr>
              <a:t>(sensu Grafen or </a:t>
            </a:r>
            <a:r>
              <a:rPr sz="1350" dirty="0">
                <a:latin typeface="Times New Roman"/>
                <a:cs typeface="Times New Roman"/>
              </a:rPr>
              <a:t>Martins) </a:t>
            </a:r>
            <a:r>
              <a:rPr sz="1350" spc="-5" dirty="0">
                <a:latin typeface="Times New Roman"/>
                <a:cs typeface="Times New Roman"/>
              </a:rPr>
              <a:t>can be </a:t>
            </a:r>
            <a:r>
              <a:rPr sz="1350" spc="-10" dirty="0">
                <a:latin typeface="Times New Roman"/>
                <a:cs typeface="Times New Roman"/>
              </a:rPr>
              <a:t>implemented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PHYLOGR</a:t>
            </a:r>
            <a:r>
              <a:rPr sz="1350" spc="-5" dirty="0">
                <a:latin typeface="Times New Roman"/>
                <a:cs typeface="Times New Roman"/>
              </a:rPr>
              <a:t>, or </a:t>
            </a:r>
            <a:r>
              <a:rPr sz="1350" u="sng" spc="-5" dirty="0">
                <a:solidFill>
                  <a:srgbClr val="0000FF"/>
                </a:solidFill>
                <a:uFill>
                  <a:solidFill>
                    <a:srgbClr val="0000FF"/>
                  </a:solidFill>
                </a:uFill>
                <a:latin typeface="Times New Roman"/>
                <a:cs typeface="Times New Roman"/>
              </a:rPr>
              <a:t>caper</a:t>
            </a:r>
            <a:r>
              <a:rPr sz="1350" spc="-5" dirty="0">
                <a:latin typeface="Times New Roman"/>
                <a:cs typeface="Times New Roman"/>
              </a:rPr>
              <a:t>.</a:t>
            </a:r>
            <a:r>
              <a:rPr sz="1350" spc="204" dirty="0">
                <a:latin typeface="Times New Roman"/>
                <a:cs typeface="Times New Roman"/>
              </a:rPr>
              <a:t> </a:t>
            </a:r>
            <a:r>
              <a:rPr sz="1350" spc="-5" dirty="0">
                <a:latin typeface="Times New Roman"/>
                <a:cs typeface="Times New Roman"/>
              </a:rPr>
              <a:t>Phylogenetic</a:t>
            </a:r>
            <a:endParaRPr sz="1350">
              <a:latin typeface="Times New Roman"/>
              <a:cs typeface="Times New Roman"/>
            </a:endParaRPr>
          </a:p>
          <a:p>
            <a:pPr marL="12700" marR="59690">
              <a:lnSpc>
                <a:spcPct val="110400"/>
              </a:lnSpc>
              <a:spcBef>
                <a:spcPts val="15"/>
              </a:spcBef>
            </a:pPr>
            <a:r>
              <a:rPr sz="1350" dirty="0">
                <a:latin typeface="Times New Roman"/>
                <a:cs typeface="Times New Roman"/>
              </a:rPr>
              <a:t>autoregression </a:t>
            </a:r>
            <a:r>
              <a:rPr sz="1350" spc="-5" dirty="0">
                <a:latin typeface="Times New Roman"/>
                <a:cs typeface="Times New Roman"/>
              </a:rPr>
              <a:t>(sensu </a:t>
            </a:r>
            <a:r>
              <a:rPr sz="1350" spc="-10" dirty="0">
                <a:latin typeface="Times New Roman"/>
                <a:cs typeface="Times New Roman"/>
              </a:rPr>
              <a:t>Cheverud </a:t>
            </a:r>
            <a:r>
              <a:rPr sz="1350" spc="-5" dirty="0">
                <a:latin typeface="Times New Roman"/>
                <a:cs typeface="Times New Roman"/>
              </a:rPr>
              <a:t>et </a:t>
            </a:r>
            <a:r>
              <a:rPr sz="1350" dirty="0">
                <a:latin typeface="Times New Roman"/>
                <a:cs typeface="Times New Roman"/>
              </a:rPr>
              <a:t>al) </a:t>
            </a:r>
            <a:r>
              <a:rPr sz="1350" spc="-5" dirty="0">
                <a:latin typeface="Times New Roman"/>
                <a:cs typeface="Times New Roman"/>
              </a:rPr>
              <a:t>and Phylogenetic autocorrelation (Moran's </a:t>
            </a:r>
            <a:r>
              <a:rPr sz="1350" dirty="0">
                <a:latin typeface="Times New Roman"/>
                <a:cs typeface="Times New Roman"/>
              </a:rPr>
              <a:t>I) </a:t>
            </a:r>
            <a:r>
              <a:rPr sz="1350" spc="-5" dirty="0">
                <a:latin typeface="Times New Roman"/>
                <a:cs typeface="Times New Roman"/>
              </a:rPr>
              <a:t>can be </a:t>
            </a:r>
            <a:r>
              <a:rPr sz="1350" dirty="0">
                <a:latin typeface="Times New Roman"/>
                <a:cs typeface="Times New Roman"/>
              </a:rPr>
              <a:t>implemented in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or--if you wish </a:t>
            </a:r>
            <a:r>
              <a:rPr sz="1350" dirty="0">
                <a:latin typeface="Times New Roman"/>
                <a:cs typeface="Times New Roman"/>
              </a:rPr>
              <a:t>the  significance test </a:t>
            </a:r>
            <a:r>
              <a:rPr sz="1350" spc="-5" dirty="0">
                <a:latin typeface="Times New Roman"/>
                <a:cs typeface="Times New Roman"/>
              </a:rPr>
              <a:t>of Moran's I </a:t>
            </a:r>
            <a:r>
              <a:rPr sz="1350" dirty="0">
                <a:latin typeface="Times New Roman"/>
                <a:cs typeface="Times New Roman"/>
              </a:rPr>
              <a:t>to </a:t>
            </a:r>
            <a:r>
              <a:rPr sz="1350" spc="-5" dirty="0">
                <a:latin typeface="Times New Roman"/>
                <a:cs typeface="Times New Roman"/>
              </a:rPr>
              <a:t>be calculated </a:t>
            </a:r>
            <a:r>
              <a:rPr sz="1350" spc="-10" dirty="0">
                <a:latin typeface="Times New Roman"/>
                <a:cs typeface="Times New Roman"/>
              </a:rPr>
              <a:t>via </a:t>
            </a:r>
            <a:r>
              <a:rPr sz="1350" spc="-5" dirty="0">
                <a:latin typeface="Times New Roman"/>
                <a:cs typeface="Times New Roman"/>
              </a:rPr>
              <a:t>a </a:t>
            </a:r>
            <a:r>
              <a:rPr sz="1350" dirty="0">
                <a:latin typeface="Times New Roman"/>
                <a:cs typeface="Times New Roman"/>
              </a:rPr>
              <a:t>randomization procedure--in </a:t>
            </a:r>
            <a:r>
              <a:rPr sz="1350" u="sng" spc="-5" dirty="0">
                <a:solidFill>
                  <a:srgbClr val="0000FF"/>
                </a:solidFill>
                <a:uFill>
                  <a:solidFill>
                    <a:srgbClr val="0000FF"/>
                  </a:solidFill>
                </a:uFill>
                <a:latin typeface="Times New Roman"/>
                <a:cs typeface="Times New Roman"/>
              </a:rPr>
              <a:t>adephylo</a:t>
            </a:r>
            <a:r>
              <a:rPr sz="1350" spc="-5" dirty="0">
                <a:latin typeface="Times New Roman"/>
                <a:cs typeface="Times New Roman"/>
              </a:rPr>
              <a:t>. </a:t>
            </a:r>
            <a:r>
              <a:rPr sz="1350" dirty="0">
                <a:latin typeface="Times New Roman"/>
                <a:cs typeface="Times New Roman"/>
              </a:rPr>
              <a:t>Correlation </a:t>
            </a:r>
            <a:r>
              <a:rPr sz="1350" spc="-5" dirty="0">
                <a:latin typeface="Times New Roman"/>
                <a:cs typeface="Times New Roman"/>
              </a:rPr>
              <a:t>between traits </a:t>
            </a:r>
            <a:r>
              <a:rPr sz="1350" dirty="0">
                <a:latin typeface="Times New Roman"/>
                <a:cs typeface="Times New Roman"/>
              </a:rPr>
              <a:t>using </a:t>
            </a:r>
            <a:r>
              <a:rPr sz="1350" spc="-5" dirty="0">
                <a:latin typeface="Times New Roman"/>
                <a:cs typeface="Times New Roman"/>
              </a:rPr>
              <a:t>a </a:t>
            </a:r>
            <a:r>
              <a:rPr sz="1350" spc="-10" dirty="0">
                <a:latin typeface="Times New Roman"/>
                <a:cs typeface="Times New Roman"/>
              </a:rPr>
              <a:t>GLMM </a:t>
            </a:r>
            <a:r>
              <a:rPr sz="1350" spc="-5" dirty="0">
                <a:latin typeface="Times New Roman"/>
                <a:cs typeface="Times New Roman"/>
              </a:rPr>
              <a:t>can  </a:t>
            </a:r>
            <a:r>
              <a:rPr sz="1350" dirty="0">
                <a:latin typeface="Times New Roman"/>
                <a:cs typeface="Times New Roman"/>
              </a:rPr>
              <a:t>also </a:t>
            </a:r>
            <a:r>
              <a:rPr sz="1350" spc="-5" dirty="0">
                <a:latin typeface="Times New Roman"/>
                <a:cs typeface="Times New Roman"/>
              </a:rPr>
              <a:t>be investigated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MCMCglmm</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phylolm</a:t>
            </a:r>
            <a:r>
              <a:rPr sz="1350" dirty="0">
                <a:solidFill>
                  <a:srgbClr val="0000FF"/>
                </a:solidFill>
                <a:latin typeface="Times New Roman"/>
                <a:cs typeface="Times New Roman"/>
              </a:rPr>
              <a:t> </a:t>
            </a:r>
            <a:r>
              <a:rPr sz="1350" spc="-5" dirty="0">
                <a:latin typeface="Times New Roman"/>
                <a:cs typeface="Times New Roman"/>
              </a:rPr>
              <a:t>can </a:t>
            </a:r>
            <a:r>
              <a:rPr sz="1350" spc="-10" dirty="0">
                <a:latin typeface="Times New Roman"/>
                <a:cs typeface="Times New Roman"/>
              </a:rPr>
              <a:t>fit </a:t>
            </a:r>
            <a:r>
              <a:rPr sz="1350" spc="-5" dirty="0">
                <a:latin typeface="Times New Roman"/>
                <a:cs typeface="Times New Roman"/>
              </a:rPr>
              <a:t>phylogenetic </a:t>
            </a:r>
            <a:r>
              <a:rPr sz="1350" dirty="0">
                <a:latin typeface="Times New Roman"/>
                <a:cs typeface="Times New Roman"/>
              </a:rPr>
              <a:t>linear </a:t>
            </a:r>
            <a:r>
              <a:rPr sz="1350" spc="-5" dirty="0">
                <a:latin typeface="Times New Roman"/>
                <a:cs typeface="Times New Roman"/>
              </a:rPr>
              <a:t>regression </a:t>
            </a:r>
            <a:r>
              <a:rPr sz="1350" spc="-15" dirty="0">
                <a:latin typeface="Times New Roman"/>
                <a:cs typeface="Times New Roman"/>
              </a:rPr>
              <a:t>and </a:t>
            </a:r>
            <a:r>
              <a:rPr sz="1350" spc="-5" dirty="0">
                <a:latin typeface="Times New Roman"/>
                <a:cs typeface="Times New Roman"/>
              </a:rPr>
              <a:t>phylogenetic </a:t>
            </a:r>
            <a:r>
              <a:rPr sz="1350" dirty="0">
                <a:latin typeface="Times New Roman"/>
                <a:cs typeface="Times New Roman"/>
              </a:rPr>
              <a:t>logistic </a:t>
            </a:r>
            <a:r>
              <a:rPr sz="1350" spc="-5" dirty="0">
                <a:latin typeface="Times New Roman"/>
                <a:cs typeface="Times New Roman"/>
              </a:rPr>
              <a:t>regression </a:t>
            </a:r>
            <a:r>
              <a:rPr sz="1350" dirty="0">
                <a:latin typeface="Times New Roman"/>
                <a:cs typeface="Times New Roman"/>
              </a:rPr>
              <a:t>models </a:t>
            </a:r>
            <a:r>
              <a:rPr sz="1350" spc="-5" dirty="0">
                <a:latin typeface="Times New Roman"/>
                <a:cs typeface="Times New Roman"/>
              </a:rPr>
              <a:t>using  a </a:t>
            </a:r>
            <a:r>
              <a:rPr sz="1350" dirty="0">
                <a:latin typeface="Times New Roman"/>
                <a:cs typeface="Times New Roman"/>
              </a:rPr>
              <a:t>fast </a:t>
            </a:r>
            <a:r>
              <a:rPr sz="1350" spc="-5" dirty="0">
                <a:latin typeface="Times New Roman"/>
                <a:cs typeface="Times New Roman"/>
              </a:rPr>
              <a:t>algorithm, </a:t>
            </a:r>
            <a:r>
              <a:rPr sz="1350" dirty="0">
                <a:latin typeface="Times New Roman"/>
                <a:cs typeface="Times New Roman"/>
              </a:rPr>
              <a:t>making it </a:t>
            </a:r>
            <a:r>
              <a:rPr sz="1350" spc="-5" dirty="0">
                <a:latin typeface="Times New Roman"/>
                <a:cs typeface="Times New Roman"/>
              </a:rPr>
              <a:t>suitable for </a:t>
            </a:r>
            <a:r>
              <a:rPr sz="1350" dirty="0">
                <a:latin typeface="Times New Roman"/>
                <a:cs typeface="Times New Roman"/>
              </a:rPr>
              <a:t>large </a:t>
            </a:r>
            <a:r>
              <a:rPr sz="1350" spc="-5" dirty="0">
                <a:latin typeface="Times New Roman"/>
                <a:cs typeface="Times New Roman"/>
              </a:rPr>
              <a:t>trees. </a:t>
            </a:r>
            <a:r>
              <a:rPr sz="1350" u="sng" dirty="0">
                <a:solidFill>
                  <a:srgbClr val="0000FF"/>
                </a:solidFill>
                <a:uFill>
                  <a:solidFill>
                    <a:srgbClr val="0000FF"/>
                  </a:solidFill>
                </a:uFill>
                <a:latin typeface="Times New Roman"/>
                <a:cs typeface="Times New Roman"/>
              </a:rPr>
              <a:t>brms</a:t>
            </a:r>
            <a:r>
              <a:rPr sz="135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examine </a:t>
            </a:r>
            <a:r>
              <a:rPr sz="1350" spc="-5" dirty="0">
                <a:latin typeface="Times New Roman"/>
                <a:cs typeface="Times New Roman"/>
              </a:rPr>
              <a:t>correlations between continuous and </a:t>
            </a:r>
            <a:r>
              <a:rPr sz="1350" dirty="0">
                <a:latin typeface="Times New Roman"/>
                <a:cs typeface="Times New Roman"/>
              </a:rPr>
              <a:t>discrete traits, </a:t>
            </a:r>
            <a:r>
              <a:rPr sz="1350" spc="-5" dirty="0">
                <a:latin typeface="Times New Roman"/>
                <a:cs typeface="Times New Roman"/>
              </a:rPr>
              <a:t>and can  </a:t>
            </a:r>
            <a:r>
              <a:rPr sz="1350" dirty="0">
                <a:latin typeface="Times New Roman"/>
                <a:cs typeface="Times New Roman"/>
              </a:rPr>
              <a:t>incorporate multiple </a:t>
            </a:r>
            <a:r>
              <a:rPr sz="1350" spc="-5" dirty="0">
                <a:latin typeface="Times New Roman"/>
                <a:cs typeface="Times New Roman"/>
              </a:rPr>
              <a:t>measurements per species.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also </a:t>
            </a:r>
            <a:r>
              <a:rPr sz="1350" spc="-5" dirty="0">
                <a:latin typeface="Times New Roman"/>
                <a:cs typeface="Times New Roman"/>
              </a:rPr>
              <a:t>investigate rates of trait evolution and do </a:t>
            </a:r>
            <a:r>
              <a:rPr sz="1350" dirty="0">
                <a:latin typeface="Times New Roman"/>
                <a:cs typeface="Times New Roman"/>
              </a:rPr>
              <a:t>stochastic</a:t>
            </a:r>
            <a:r>
              <a:rPr sz="1350" spc="90" dirty="0">
                <a:latin typeface="Times New Roman"/>
                <a:cs typeface="Times New Roman"/>
              </a:rPr>
              <a:t> </a:t>
            </a:r>
            <a:r>
              <a:rPr sz="1350" spc="-5" dirty="0">
                <a:latin typeface="Times New Roman"/>
                <a:cs typeface="Times New Roman"/>
              </a:rPr>
              <a:t>character</a:t>
            </a:r>
            <a:endParaRPr sz="1350">
              <a:latin typeface="Times New Roman"/>
              <a:cs typeface="Times New Roman"/>
            </a:endParaRPr>
          </a:p>
          <a:p>
            <a:pPr marL="12700" marR="280670">
              <a:lnSpc>
                <a:spcPct val="111100"/>
              </a:lnSpc>
            </a:pPr>
            <a:r>
              <a:rPr sz="1350" spc="-5" dirty="0">
                <a:latin typeface="Times New Roman"/>
                <a:cs typeface="Times New Roman"/>
              </a:rPr>
              <a:t>mapping. </a:t>
            </a:r>
            <a:r>
              <a:rPr sz="1350" u="sng" dirty="0">
                <a:solidFill>
                  <a:srgbClr val="0000FF"/>
                </a:solidFill>
                <a:uFill>
                  <a:solidFill>
                    <a:srgbClr val="0000FF"/>
                  </a:solidFill>
                </a:uFill>
                <a:latin typeface="Times New Roman"/>
                <a:cs typeface="Times New Roman"/>
              </a:rPr>
              <a:t>metafor</a:t>
            </a:r>
            <a:r>
              <a:rPr sz="1350" dirty="0">
                <a:solidFill>
                  <a:srgbClr val="0000FF"/>
                </a:solidFill>
                <a:latin typeface="Times New Roman"/>
                <a:cs typeface="Times New Roman"/>
              </a:rPr>
              <a:t> </a:t>
            </a:r>
            <a:r>
              <a:rPr sz="1350" spc="-5" dirty="0">
                <a:latin typeface="Times New Roman"/>
                <a:cs typeface="Times New Roman"/>
              </a:rPr>
              <a:t>can perform meta-analyses accounting for phylogenetic structure. </a:t>
            </a:r>
            <a:r>
              <a:rPr sz="1350" u="sng" spc="-5" dirty="0">
                <a:solidFill>
                  <a:srgbClr val="0000FF"/>
                </a:solidFill>
                <a:uFill>
                  <a:solidFill>
                    <a:srgbClr val="0000FF"/>
                  </a:solidFill>
                </a:uFill>
                <a:latin typeface="Times New Roman"/>
                <a:cs typeface="Times New Roman"/>
              </a:rPr>
              <a:t>pmc</a:t>
            </a:r>
            <a:r>
              <a:rPr sz="1350" spc="-5" dirty="0">
                <a:solidFill>
                  <a:srgbClr val="0000FF"/>
                </a:solidFill>
                <a:latin typeface="Times New Roman"/>
                <a:cs typeface="Times New Roman"/>
              </a:rPr>
              <a:t> </a:t>
            </a:r>
            <a:r>
              <a:rPr sz="1350" spc="-10" dirty="0">
                <a:latin typeface="Times New Roman"/>
                <a:cs typeface="Times New Roman"/>
              </a:rPr>
              <a:t>evaluates </a:t>
            </a:r>
            <a:r>
              <a:rPr sz="1350" dirty="0">
                <a:latin typeface="Times New Roman"/>
                <a:cs typeface="Times New Roman"/>
              </a:rPr>
              <a:t>the </a:t>
            </a:r>
            <a:r>
              <a:rPr sz="1350" spc="-5" dirty="0">
                <a:latin typeface="Times New Roman"/>
                <a:cs typeface="Times New Roman"/>
              </a:rPr>
              <a:t>model adequacy of several </a:t>
            </a:r>
            <a:r>
              <a:rPr sz="1350" dirty="0">
                <a:latin typeface="Times New Roman"/>
                <a:cs typeface="Times New Roman"/>
              </a:rPr>
              <a:t>trait  models (from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ouch</a:t>
            </a:r>
            <a:r>
              <a:rPr sz="1350" spc="-5" dirty="0">
                <a:latin typeface="Times New Roman"/>
                <a:cs typeface="Times New Roman"/>
              </a:rPr>
              <a:t>) </a:t>
            </a:r>
            <a:r>
              <a:rPr sz="1350" dirty="0">
                <a:latin typeface="Times New Roman"/>
                <a:cs typeface="Times New Roman"/>
              </a:rPr>
              <a:t>using </a:t>
            </a:r>
            <a:r>
              <a:rPr sz="1350" spc="-5" dirty="0">
                <a:latin typeface="Times New Roman"/>
                <a:cs typeface="Times New Roman"/>
              </a:rPr>
              <a:t>Monte Carlo approaches. </a:t>
            </a:r>
            <a:r>
              <a:rPr sz="1350" u="sng" spc="-5" dirty="0">
                <a:solidFill>
                  <a:srgbClr val="0000FF"/>
                </a:solidFill>
                <a:uFill>
                  <a:solidFill>
                    <a:srgbClr val="0000FF"/>
                  </a:solidFill>
                </a:uFill>
                <a:latin typeface="Times New Roman"/>
                <a:cs typeface="Times New Roman"/>
              </a:rPr>
              <a:t>phyreg</a:t>
            </a:r>
            <a:r>
              <a:rPr sz="1350" spc="-5" dirty="0">
                <a:solidFill>
                  <a:srgbClr val="0000FF"/>
                </a:solidFill>
                <a:latin typeface="Times New Roman"/>
                <a:cs typeface="Times New Roman"/>
              </a:rPr>
              <a:t> </a:t>
            </a:r>
            <a:r>
              <a:rPr sz="1350" dirty="0">
                <a:latin typeface="Times New Roman"/>
                <a:cs typeface="Times New Roman"/>
              </a:rPr>
              <a:t>implements the </a:t>
            </a:r>
            <a:r>
              <a:rPr sz="1350" spc="-5" dirty="0">
                <a:latin typeface="Times New Roman"/>
                <a:cs typeface="Times New Roman"/>
              </a:rPr>
              <a:t>Grafen (1989)</a:t>
            </a:r>
            <a:r>
              <a:rPr sz="1350" spc="20" dirty="0">
                <a:latin typeface="Times New Roman"/>
                <a:cs typeface="Times New Roman"/>
              </a:rPr>
              <a:t> </a:t>
            </a:r>
            <a:r>
              <a:rPr sz="1350" spc="-5" dirty="0">
                <a:latin typeface="Times New Roman"/>
                <a:cs typeface="Times New Roman"/>
              </a:rPr>
              <a:t>phyglogenetic</a:t>
            </a:r>
            <a:endParaRPr sz="1350">
              <a:latin typeface="Times New Roman"/>
              <a:cs typeface="Times New Roman"/>
            </a:endParaRPr>
          </a:p>
          <a:p>
            <a:pPr marL="12700" marR="157480">
              <a:lnSpc>
                <a:spcPct val="109600"/>
              </a:lnSpc>
              <a:spcBef>
                <a:spcPts val="25"/>
              </a:spcBef>
            </a:pPr>
            <a:r>
              <a:rPr sz="1350" dirty="0">
                <a:latin typeface="Times New Roman"/>
                <a:cs typeface="Times New Roman"/>
              </a:rPr>
              <a:t>regression. </a:t>
            </a:r>
            <a:r>
              <a:rPr sz="1350" u="sng" spc="-5" dirty="0">
                <a:solidFill>
                  <a:srgbClr val="0000FF"/>
                </a:solidFill>
                <a:uFill>
                  <a:solidFill>
                    <a:srgbClr val="0000FF"/>
                  </a:solidFill>
                </a:uFill>
                <a:latin typeface="Times New Roman"/>
                <a:cs typeface="Times New Roman"/>
              </a:rPr>
              <a:t>geomorph</a:t>
            </a:r>
            <a:r>
              <a:rPr sz="1350" spc="-5" dirty="0">
                <a:solidFill>
                  <a:srgbClr val="0000FF"/>
                </a:solidFill>
                <a:latin typeface="Times New Roman"/>
                <a:cs typeface="Times New Roman"/>
              </a:rPr>
              <a:t> </a:t>
            </a:r>
            <a:r>
              <a:rPr sz="1350" spc="-5" dirty="0">
                <a:latin typeface="Times New Roman"/>
                <a:cs typeface="Times New Roman"/>
              </a:rPr>
              <a:t>can do </a:t>
            </a:r>
            <a:r>
              <a:rPr sz="1350" dirty="0">
                <a:latin typeface="Times New Roman"/>
                <a:cs typeface="Times New Roman"/>
              </a:rPr>
              <a:t>geometric </a:t>
            </a:r>
            <a:r>
              <a:rPr sz="1350" spc="-5" dirty="0">
                <a:latin typeface="Times New Roman"/>
                <a:cs typeface="Times New Roman"/>
              </a:rPr>
              <a:t>morphometric analysis </a:t>
            </a:r>
            <a:r>
              <a:rPr sz="1350" dirty="0">
                <a:latin typeface="Times New Roman"/>
                <a:cs typeface="Times New Roman"/>
              </a:rPr>
              <a:t>in </a:t>
            </a:r>
            <a:r>
              <a:rPr sz="1350" spc="-5" dirty="0">
                <a:latin typeface="Times New Roman"/>
                <a:cs typeface="Times New Roman"/>
              </a:rPr>
              <a:t>a phylogenetic context. </a:t>
            </a:r>
            <a:r>
              <a:rPr sz="1350" dirty="0">
                <a:latin typeface="Times New Roman"/>
                <a:cs typeface="Times New Roman"/>
              </a:rPr>
              <a:t>Disparity </a:t>
            </a:r>
            <a:r>
              <a:rPr sz="1350" spc="-5" dirty="0">
                <a:latin typeface="Times New Roman"/>
                <a:cs typeface="Times New Roman"/>
              </a:rPr>
              <a:t>through time, and other disparity-  </a:t>
            </a:r>
            <a:r>
              <a:rPr sz="1350" dirty="0">
                <a:latin typeface="Times New Roman"/>
                <a:cs typeface="Times New Roman"/>
              </a:rPr>
              <a:t>related </a:t>
            </a:r>
            <a:r>
              <a:rPr sz="1350" spc="-5" dirty="0">
                <a:latin typeface="Times New Roman"/>
                <a:cs typeface="Times New Roman"/>
              </a:rPr>
              <a:t>analyses, can be performed with </a:t>
            </a:r>
            <a:r>
              <a:rPr sz="1350" u="sng" spc="-5" dirty="0">
                <a:solidFill>
                  <a:srgbClr val="0000FF"/>
                </a:solidFill>
                <a:uFill>
                  <a:solidFill>
                    <a:srgbClr val="0000FF"/>
                  </a:solidFill>
                </a:uFill>
                <a:latin typeface="Times New Roman"/>
                <a:cs typeface="Times New Roman"/>
              </a:rPr>
              <a:t>dispRity</a:t>
            </a:r>
            <a:r>
              <a:rPr sz="1350" spc="-5" dirty="0">
                <a:latin typeface="Times New Roman"/>
                <a:cs typeface="Times New Roman"/>
              </a:rPr>
              <a:t>. </a:t>
            </a:r>
            <a:r>
              <a:rPr sz="1350" u="sng" spc="-10" dirty="0">
                <a:solidFill>
                  <a:srgbClr val="0000FF"/>
                </a:solidFill>
                <a:uFill>
                  <a:solidFill>
                    <a:srgbClr val="0000FF"/>
                  </a:solidFill>
                </a:uFill>
                <a:latin typeface="Times New Roman"/>
                <a:cs typeface="Times New Roman"/>
              </a:rPr>
              <a:t>MPSEM</a:t>
            </a:r>
            <a:r>
              <a:rPr sz="1350" spc="-10" dirty="0">
                <a:solidFill>
                  <a:srgbClr val="0000FF"/>
                </a:solidFill>
                <a:latin typeface="Times New Roman"/>
                <a:cs typeface="Times New Roman"/>
              </a:rPr>
              <a:t> </a:t>
            </a:r>
            <a:r>
              <a:rPr sz="1350" spc="-5" dirty="0">
                <a:latin typeface="Times New Roman"/>
                <a:cs typeface="Times New Roman"/>
              </a:rPr>
              <a:t>can predict </a:t>
            </a:r>
            <a:r>
              <a:rPr sz="1350" dirty="0">
                <a:latin typeface="Times New Roman"/>
                <a:cs typeface="Times New Roman"/>
              </a:rPr>
              <a:t>features </a:t>
            </a:r>
            <a:r>
              <a:rPr sz="1350" spc="-5" dirty="0">
                <a:latin typeface="Times New Roman"/>
                <a:cs typeface="Times New Roman"/>
              </a:rPr>
              <a:t>of one species based on information from related</a:t>
            </a:r>
            <a:r>
              <a:rPr sz="1350" spc="260" dirty="0">
                <a:latin typeface="Times New Roman"/>
                <a:cs typeface="Times New Roman"/>
              </a:rPr>
              <a:t> </a:t>
            </a:r>
            <a:r>
              <a:rPr sz="1350" spc="-10" dirty="0">
                <a:latin typeface="Times New Roman"/>
                <a:cs typeface="Times New Roman"/>
              </a:rPr>
              <a:t>species</a:t>
            </a:r>
            <a:endParaRPr sz="13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32620" cy="5768340"/>
          </a:xfrm>
          <a:prstGeom prst="rect">
            <a:avLst/>
          </a:prstGeom>
        </p:spPr>
        <p:txBody>
          <a:bodyPr vert="horz" wrap="square" lIns="0" tIns="12700" rIns="0" bIns="0" rtlCol="0">
            <a:spAutoFit/>
          </a:bodyPr>
          <a:lstStyle/>
          <a:p>
            <a:pPr marL="12700" marR="958850">
              <a:lnSpc>
                <a:spcPct val="109600"/>
              </a:lnSpc>
              <a:spcBef>
                <a:spcPts val="100"/>
              </a:spcBef>
            </a:pPr>
            <a:r>
              <a:rPr sz="1350" dirty="0">
                <a:latin typeface="Times New Roman"/>
                <a:cs typeface="Times New Roman"/>
              </a:rPr>
              <a:t>using </a:t>
            </a:r>
            <a:r>
              <a:rPr sz="1350" spc="-5" dirty="0">
                <a:latin typeface="Times New Roman"/>
                <a:cs typeface="Times New Roman"/>
              </a:rPr>
              <a:t>phylogenetic eigenvector </a:t>
            </a:r>
            <a:r>
              <a:rPr sz="1350" dirty="0">
                <a:latin typeface="Times New Roman"/>
                <a:cs typeface="Times New Roman"/>
              </a:rPr>
              <a:t>maps. </a:t>
            </a:r>
            <a:r>
              <a:rPr sz="1350" u="sng" spc="-5" dirty="0">
                <a:solidFill>
                  <a:srgbClr val="0000FF"/>
                </a:solidFill>
                <a:uFill>
                  <a:solidFill>
                    <a:srgbClr val="0000FF"/>
                  </a:solidFill>
                </a:uFill>
                <a:latin typeface="Times New Roman"/>
                <a:cs typeface="Times New Roman"/>
              </a:rPr>
              <a:t>Rphylip</a:t>
            </a:r>
            <a:r>
              <a:rPr sz="1350" spc="-5" dirty="0">
                <a:solidFill>
                  <a:srgbClr val="0000FF"/>
                </a:solidFill>
                <a:latin typeface="Times New Roman"/>
                <a:cs typeface="Times New Roman"/>
              </a:rPr>
              <a:t> </a:t>
            </a:r>
            <a:r>
              <a:rPr sz="1350" spc="-5" dirty="0">
                <a:latin typeface="Times New Roman"/>
                <a:cs typeface="Times New Roman"/>
              </a:rPr>
              <a:t>wraps </a:t>
            </a:r>
            <a:r>
              <a:rPr sz="1350" u="sng" spc="-10" dirty="0">
                <a:solidFill>
                  <a:srgbClr val="0000FF"/>
                </a:solidFill>
                <a:uFill>
                  <a:solidFill>
                    <a:srgbClr val="0000FF"/>
                  </a:solidFill>
                </a:uFill>
                <a:latin typeface="Times New Roman"/>
                <a:cs typeface="Times New Roman"/>
              </a:rPr>
              <a:t>PHYLIP </a:t>
            </a:r>
            <a:r>
              <a:rPr sz="1350" spc="-5" dirty="0">
                <a:latin typeface="Times New Roman"/>
                <a:cs typeface="Times New Roman"/>
              </a:rPr>
              <a:t>which can do </a:t>
            </a:r>
            <a:r>
              <a:rPr sz="1350" dirty="0">
                <a:latin typeface="Times New Roman"/>
                <a:cs typeface="Times New Roman"/>
              </a:rPr>
              <a:t>independent contrasts, the threshold model, </a:t>
            </a:r>
            <a:r>
              <a:rPr sz="1350" spc="-5" dirty="0">
                <a:latin typeface="Times New Roman"/>
                <a:cs typeface="Times New Roman"/>
              </a:rPr>
              <a:t>and  </a:t>
            </a:r>
            <a:r>
              <a:rPr sz="1350" dirty="0">
                <a:latin typeface="Times New Roman"/>
                <a:cs typeface="Times New Roman"/>
              </a:rPr>
              <a:t>more. </a:t>
            </a:r>
            <a:r>
              <a:rPr sz="1350" u="sng" spc="-10" dirty="0">
                <a:solidFill>
                  <a:srgbClr val="0000FF"/>
                </a:solidFill>
                <a:uFill>
                  <a:solidFill>
                    <a:srgbClr val="0000FF"/>
                  </a:solidFill>
                </a:uFill>
                <a:latin typeface="Times New Roman"/>
                <a:cs typeface="Times New Roman"/>
              </a:rPr>
              <a:t>convevol</a:t>
            </a:r>
            <a:r>
              <a:rPr sz="1350" spc="-10" dirty="0">
                <a:solidFill>
                  <a:srgbClr val="0000FF"/>
                </a:solidFill>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windex</a:t>
            </a:r>
            <a:r>
              <a:rPr sz="1350" spc="-5" dirty="0">
                <a:solidFill>
                  <a:srgbClr val="0000FF"/>
                </a:solidFill>
                <a:latin typeface="Times New Roman"/>
                <a:cs typeface="Times New Roman"/>
              </a:rPr>
              <a:t> </a:t>
            </a:r>
            <a:r>
              <a:rPr sz="1350" spc="-5" dirty="0">
                <a:latin typeface="Times New Roman"/>
                <a:cs typeface="Times New Roman"/>
              </a:rPr>
              <a:t>can both </a:t>
            </a:r>
            <a:r>
              <a:rPr sz="1350" dirty="0">
                <a:latin typeface="Times New Roman"/>
                <a:cs typeface="Times New Roman"/>
              </a:rPr>
              <a:t>test </a:t>
            </a:r>
            <a:r>
              <a:rPr sz="1350" spc="-5" dirty="0">
                <a:latin typeface="Times New Roman"/>
                <a:cs typeface="Times New Roman"/>
              </a:rPr>
              <a:t>for convergent </a:t>
            </a:r>
            <a:r>
              <a:rPr sz="1350" dirty="0">
                <a:latin typeface="Times New Roman"/>
                <a:cs typeface="Times New Roman"/>
              </a:rPr>
              <a:t>evolution </a:t>
            </a:r>
            <a:r>
              <a:rPr sz="1350" spc="-5" dirty="0">
                <a:latin typeface="Times New Roman"/>
                <a:cs typeface="Times New Roman"/>
              </a:rPr>
              <a:t>on a</a:t>
            </a:r>
            <a:r>
              <a:rPr sz="1350" spc="60" dirty="0">
                <a:latin typeface="Times New Roman"/>
                <a:cs typeface="Times New Roman"/>
              </a:rPr>
              <a:t> </a:t>
            </a:r>
            <a:r>
              <a:rPr sz="1350" spc="-5" dirty="0">
                <a:latin typeface="Times New Roman"/>
                <a:cs typeface="Times New Roman"/>
              </a:rPr>
              <a:t>phylogeny.</a:t>
            </a:r>
            <a:endParaRPr sz="1350">
              <a:latin typeface="Times New Roman"/>
              <a:cs typeface="Times New Roman"/>
            </a:endParaRPr>
          </a:p>
          <a:p>
            <a:pPr marL="12700" marR="26034">
              <a:lnSpc>
                <a:spcPct val="110700"/>
              </a:lnSpc>
              <a:spcBef>
                <a:spcPts val="1015"/>
              </a:spcBef>
            </a:pPr>
            <a:r>
              <a:rPr sz="1350" i="1" spc="-5" dirty="0">
                <a:latin typeface="Times New Roman"/>
                <a:cs typeface="Times New Roman"/>
              </a:rPr>
              <a:t>Trait Simulations </a:t>
            </a:r>
            <a:r>
              <a:rPr sz="1350" spc="-5" dirty="0">
                <a:latin typeface="Times New Roman"/>
                <a:cs typeface="Times New Roman"/>
              </a:rPr>
              <a:t>: Continuous </a:t>
            </a:r>
            <a:r>
              <a:rPr sz="1350" dirty="0">
                <a:latin typeface="Times New Roman"/>
                <a:cs typeface="Times New Roman"/>
              </a:rPr>
              <a:t>traits </a:t>
            </a:r>
            <a:r>
              <a:rPr sz="1350" spc="-5" dirty="0">
                <a:latin typeface="Times New Roman"/>
                <a:cs typeface="Times New Roman"/>
              </a:rPr>
              <a:t>can be simulated using brownian </a:t>
            </a:r>
            <a:r>
              <a:rPr sz="1350" dirty="0">
                <a:latin typeface="Times New Roman"/>
                <a:cs typeface="Times New Roman"/>
              </a:rPr>
              <a:t>motion in </a:t>
            </a:r>
            <a:r>
              <a:rPr sz="1350" u="sng" spc="-5" dirty="0">
                <a:solidFill>
                  <a:srgbClr val="0000FF"/>
                </a:solidFill>
                <a:uFill>
                  <a:solidFill>
                    <a:srgbClr val="0000FF"/>
                  </a:solidFill>
                </a:uFill>
                <a:latin typeface="Times New Roman"/>
                <a:cs typeface="Times New Roman"/>
              </a:rPr>
              <a:t>ouch</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picante</a:t>
            </a:r>
            <a:r>
              <a:rPr sz="1350" dirty="0">
                <a:latin typeface="Times New Roman"/>
                <a:cs typeface="Times New Roman"/>
              </a:rPr>
              <a:t>, </a:t>
            </a:r>
            <a:r>
              <a:rPr sz="1350" u="sng" spc="-10" dirty="0">
                <a:solidFill>
                  <a:srgbClr val="0000FF"/>
                </a:solidFill>
                <a:uFill>
                  <a:solidFill>
                    <a:srgbClr val="0000FF"/>
                  </a:solidFill>
                </a:uFill>
                <a:latin typeface="Times New Roman"/>
                <a:cs typeface="Times New Roman"/>
              </a:rPr>
              <a:t>OUwie</a:t>
            </a:r>
            <a:r>
              <a:rPr sz="1350" spc="-10" dirty="0">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caper</a:t>
            </a:r>
            <a:r>
              <a:rPr sz="1350" spc="-5" dirty="0">
                <a:latin typeface="Times New Roman"/>
                <a:cs typeface="Times New Roman"/>
              </a:rPr>
              <a:t>, </a:t>
            </a:r>
            <a:r>
              <a:rPr sz="1350" dirty="0">
                <a:latin typeface="Times New Roman"/>
                <a:cs typeface="Times New Roman"/>
              </a:rPr>
              <a:t>the </a:t>
            </a:r>
            <a:r>
              <a:rPr sz="1350" spc="-5" dirty="0">
                <a:latin typeface="Times New Roman"/>
                <a:cs typeface="Times New Roman"/>
              </a:rPr>
              <a:t>Hansen  model </a:t>
            </a:r>
            <a:r>
              <a:rPr sz="1350" dirty="0">
                <a:latin typeface="Times New Roman"/>
                <a:cs typeface="Times New Roman"/>
              </a:rPr>
              <a:t>(a </a:t>
            </a:r>
            <a:r>
              <a:rPr sz="1350" spc="-5" dirty="0">
                <a:latin typeface="Times New Roman"/>
                <a:cs typeface="Times New Roman"/>
              </a:rPr>
              <a:t>form of </a:t>
            </a:r>
            <a:r>
              <a:rPr sz="1350" dirty="0">
                <a:latin typeface="Times New Roman"/>
                <a:cs typeface="Times New Roman"/>
              </a:rPr>
              <a:t>the </a:t>
            </a:r>
            <a:r>
              <a:rPr sz="1350" spc="-15" dirty="0">
                <a:latin typeface="Times New Roman"/>
                <a:cs typeface="Times New Roman"/>
              </a:rPr>
              <a:t>OU)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ouch</a:t>
            </a:r>
            <a:r>
              <a:rPr sz="1350" spc="-5" dirty="0">
                <a:solidFill>
                  <a:srgbClr val="0000FF"/>
                </a:solidFill>
                <a:latin typeface="Times New Roman"/>
                <a:cs typeface="Times New Roman"/>
              </a:rPr>
              <a:t> </a:t>
            </a:r>
            <a:r>
              <a:rPr sz="1350" spc="-5" dirty="0">
                <a:latin typeface="Times New Roman"/>
                <a:cs typeface="Times New Roman"/>
              </a:rPr>
              <a:t>and </a:t>
            </a:r>
            <a:r>
              <a:rPr sz="1350" u="sng" spc="-10" dirty="0">
                <a:solidFill>
                  <a:srgbClr val="0000FF"/>
                </a:solidFill>
                <a:uFill>
                  <a:solidFill>
                    <a:srgbClr val="0000FF"/>
                  </a:solidFill>
                </a:uFill>
                <a:latin typeface="Times New Roman"/>
                <a:cs typeface="Times New Roman"/>
              </a:rPr>
              <a:t>OUwie</a:t>
            </a:r>
            <a:r>
              <a:rPr sz="1350" spc="-10" dirty="0">
                <a:solidFill>
                  <a:srgbClr val="0000FF"/>
                </a:solidFill>
                <a:latin typeface="Times New Roman"/>
                <a:cs typeface="Times New Roman"/>
              </a:rPr>
              <a:t> </a:t>
            </a:r>
            <a:r>
              <a:rPr sz="1350" spc="-5" dirty="0">
                <a:latin typeface="Times New Roman"/>
                <a:cs typeface="Times New Roman"/>
              </a:rPr>
              <a:t>and a </a:t>
            </a:r>
            <a:r>
              <a:rPr sz="1350" dirty="0">
                <a:latin typeface="Times New Roman"/>
                <a:cs typeface="Times New Roman"/>
              </a:rPr>
              <a:t>speciational </a:t>
            </a:r>
            <a:r>
              <a:rPr sz="1350" spc="-5" dirty="0">
                <a:latin typeface="Times New Roman"/>
                <a:cs typeface="Times New Roman"/>
              </a:rPr>
              <a:t>model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spc="-10" dirty="0">
                <a:latin typeface="Times New Roman"/>
                <a:cs typeface="Times New Roman"/>
              </a:rPr>
              <a:t>Discrete </a:t>
            </a:r>
            <a:r>
              <a:rPr sz="1350" spc="-5" dirty="0">
                <a:latin typeface="Times New Roman"/>
                <a:cs typeface="Times New Roman"/>
              </a:rPr>
              <a:t>traits can be simulated </a:t>
            </a:r>
            <a:r>
              <a:rPr sz="1350" dirty="0">
                <a:latin typeface="Times New Roman"/>
                <a:cs typeface="Times New Roman"/>
              </a:rPr>
              <a:t>using </a:t>
            </a:r>
            <a:r>
              <a:rPr sz="1350" spc="-5" dirty="0">
                <a:latin typeface="Times New Roman"/>
                <a:cs typeface="Times New Roman"/>
              </a:rPr>
              <a:t>a continuous time  Markov model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phangorn</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simulate </a:t>
            </a:r>
            <a:r>
              <a:rPr sz="1350" spc="-15" dirty="0">
                <a:latin typeface="Times New Roman"/>
                <a:cs typeface="Times New Roman"/>
              </a:rPr>
              <a:t>DNA </a:t>
            </a:r>
            <a:r>
              <a:rPr sz="1350" spc="-5" dirty="0">
                <a:latin typeface="Times New Roman"/>
                <a:cs typeface="Times New Roman"/>
              </a:rPr>
              <a:t>or </a:t>
            </a:r>
            <a:r>
              <a:rPr sz="1350" dirty="0">
                <a:latin typeface="Times New Roman"/>
                <a:cs typeface="Times New Roman"/>
              </a:rPr>
              <a:t>amino acids. </a:t>
            </a:r>
            <a:r>
              <a:rPr sz="1350" spc="-5" dirty="0">
                <a:latin typeface="Times New Roman"/>
                <a:cs typeface="Times New Roman"/>
              </a:rPr>
              <a:t>Both </a:t>
            </a:r>
            <a:r>
              <a:rPr sz="1350" dirty="0">
                <a:latin typeface="Times New Roman"/>
                <a:cs typeface="Times New Roman"/>
              </a:rPr>
              <a:t>discrete </a:t>
            </a:r>
            <a:r>
              <a:rPr sz="1350" spc="-5" dirty="0">
                <a:latin typeface="Times New Roman"/>
                <a:cs typeface="Times New Roman"/>
              </a:rPr>
              <a:t>and continuous traits can be simulated under models  where </a:t>
            </a:r>
            <a:r>
              <a:rPr sz="1350" dirty="0">
                <a:latin typeface="Times New Roman"/>
                <a:cs typeface="Times New Roman"/>
              </a:rPr>
              <a:t>rates </a:t>
            </a:r>
            <a:r>
              <a:rPr sz="1350" spc="-5" dirty="0">
                <a:latin typeface="Times New Roman"/>
                <a:cs typeface="Times New Roman"/>
              </a:rPr>
              <a:t>change through </a:t>
            </a:r>
            <a:r>
              <a:rPr sz="1350" dirty="0">
                <a:latin typeface="Times New Roman"/>
                <a:cs typeface="Times New Roman"/>
              </a:rPr>
              <a:t>time 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simulate </a:t>
            </a:r>
            <a:r>
              <a:rPr sz="1350" spc="-5" dirty="0">
                <a:latin typeface="Times New Roman"/>
                <a:cs typeface="Times New Roman"/>
              </a:rPr>
              <a:t>discrete characters using </a:t>
            </a:r>
            <a:r>
              <a:rPr sz="1350" dirty="0">
                <a:latin typeface="Times New Roman"/>
                <a:cs typeface="Times New Roman"/>
              </a:rPr>
              <a:t>stochastic </a:t>
            </a:r>
            <a:r>
              <a:rPr sz="1350" spc="-5" dirty="0">
                <a:latin typeface="Times New Roman"/>
                <a:cs typeface="Times New Roman"/>
              </a:rPr>
              <a:t>character mapping. </a:t>
            </a:r>
            <a:r>
              <a:rPr sz="1350" u="sng" dirty="0">
                <a:solidFill>
                  <a:srgbClr val="0000FF"/>
                </a:solidFill>
                <a:uFill>
                  <a:solidFill>
                    <a:srgbClr val="0000FF"/>
                  </a:solidFill>
                </a:uFill>
                <a:latin typeface="Times New Roman"/>
                <a:cs typeface="Times New Roman"/>
              </a:rPr>
              <a:t>phylolm</a:t>
            </a:r>
            <a:r>
              <a:rPr sz="1350" dirty="0">
                <a:solidFill>
                  <a:srgbClr val="0000FF"/>
                </a:solidFill>
                <a:latin typeface="Times New Roman"/>
                <a:cs typeface="Times New Roman"/>
              </a:rPr>
              <a:t> </a:t>
            </a:r>
            <a:r>
              <a:rPr sz="1350" spc="-15" dirty="0">
                <a:latin typeface="Times New Roman"/>
                <a:cs typeface="Times New Roman"/>
              </a:rPr>
              <a:t>can  </a:t>
            </a:r>
            <a:r>
              <a:rPr sz="1350" dirty="0">
                <a:latin typeface="Times New Roman"/>
                <a:cs typeface="Times New Roman"/>
              </a:rPr>
              <a:t>simulate </a:t>
            </a:r>
            <a:r>
              <a:rPr sz="1350" spc="-5" dirty="0">
                <a:latin typeface="Times New Roman"/>
                <a:cs typeface="Times New Roman"/>
              </a:rPr>
              <a:t>continuous or binary traits </a:t>
            </a:r>
            <a:r>
              <a:rPr sz="1350" spc="-10" dirty="0">
                <a:latin typeface="Times New Roman"/>
                <a:cs typeface="Times New Roman"/>
              </a:rPr>
              <a:t>along </a:t>
            </a:r>
            <a:r>
              <a:rPr sz="1350" spc="-5" dirty="0">
                <a:latin typeface="Times New Roman"/>
                <a:cs typeface="Times New Roman"/>
              </a:rPr>
              <a:t>a</a:t>
            </a:r>
            <a:r>
              <a:rPr sz="1350" spc="25" dirty="0">
                <a:latin typeface="Times New Roman"/>
                <a:cs typeface="Times New Roman"/>
              </a:rPr>
              <a:t> </a:t>
            </a:r>
            <a:r>
              <a:rPr sz="1350" spc="-5" dirty="0">
                <a:latin typeface="Times New Roman"/>
                <a:cs typeface="Times New Roman"/>
              </a:rPr>
              <a:t>tree.</a:t>
            </a:r>
            <a:endParaRPr sz="1350">
              <a:latin typeface="Times New Roman"/>
              <a:cs typeface="Times New Roman"/>
            </a:endParaRPr>
          </a:p>
          <a:p>
            <a:pPr marL="12700" marR="5080">
              <a:lnSpc>
                <a:spcPct val="110600"/>
              </a:lnSpc>
              <a:spcBef>
                <a:spcPts val="990"/>
              </a:spcBef>
            </a:pPr>
            <a:r>
              <a:rPr sz="1350" i="1" spc="-5" dirty="0">
                <a:latin typeface="Times New Roman"/>
                <a:cs typeface="Times New Roman"/>
              </a:rPr>
              <a:t>Tree </a:t>
            </a:r>
            <a:r>
              <a:rPr sz="1350" i="1" dirty="0">
                <a:latin typeface="Times New Roman"/>
                <a:cs typeface="Times New Roman"/>
              </a:rPr>
              <a:t>Manipulation </a:t>
            </a:r>
            <a:r>
              <a:rPr sz="1350" spc="-5" dirty="0">
                <a:latin typeface="Times New Roman"/>
                <a:cs typeface="Times New Roman"/>
              </a:rPr>
              <a:t>: Branch </a:t>
            </a:r>
            <a:r>
              <a:rPr sz="1350" dirty="0">
                <a:latin typeface="Times New Roman"/>
                <a:cs typeface="Times New Roman"/>
              </a:rPr>
              <a:t>length scaling using </a:t>
            </a:r>
            <a:r>
              <a:rPr sz="1350" spc="-10" dirty="0">
                <a:latin typeface="Times New Roman"/>
                <a:cs typeface="Times New Roman"/>
              </a:rPr>
              <a:t>ACDC; </a:t>
            </a:r>
            <a:r>
              <a:rPr sz="1350" spc="-5" dirty="0">
                <a:latin typeface="Times New Roman"/>
                <a:cs typeface="Times New Roman"/>
              </a:rPr>
              <a:t>Pagel's (1999) </a:t>
            </a:r>
            <a:r>
              <a:rPr sz="1350" dirty="0">
                <a:latin typeface="Times New Roman"/>
                <a:cs typeface="Times New Roman"/>
              </a:rPr>
              <a:t>lambda, delta </a:t>
            </a:r>
            <a:r>
              <a:rPr sz="1350" spc="-5" dirty="0">
                <a:latin typeface="Times New Roman"/>
                <a:cs typeface="Times New Roman"/>
              </a:rPr>
              <a:t>and kappa </a:t>
            </a:r>
            <a:r>
              <a:rPr sz="1350" dirty="0">
                <a:latin typeface="Times New Roman"/>
                <a:cs typeface="Times New Roman"/>
              </a:rPr>
              <a:t>parameters; </a:t>
            </a:r>
            <a:r>
              <a:rPr sz="1350" spc="-5" dirty="0">
                <a:latin typeface="Times New Roman"/>
                <a:cs typeface="Times New Roman"/>
              </a:rPr>
              <a:t>and </a:t>
            </a:r>
            <a:r>
              <a:rPr sz="1350" dirty="0">
                <a:latin typeface="Times New Roman"/>
                <a:cs typeface="Times New Roman"/>
              </a:rPr>
              <a:t>the </a:t>
            </a:r>
            <a:r>
              <a:rPr sz="1350" spc="-5" dirty="0">
                <a:latin typeface="Times New Roman"/>
                <a:cs typeface="Times New Roman"/>
              </a:rPr>
              <a:t>Ornstein-Uhlenbeck  alpha </a:t>
            </a:r>
            <a:r>
              <a:rPr sz="1350" dirty="0">
                <a:latin typeface="Times New Roman"/>
                <a:cs typeface="Times New Roman"/>
              </a:rPr>
              <a:t>parameter (for </a:t>
            </a:r>
            <a:r>
              <a:rPr sz="1350" spc="-5" dirty="0">
                <a:latin typeface="Times New Roman"/>
                <a:cs typeface="Times New Roman"/>
              </a:rPr>
              <a:t>ultrametric </a:t>
            </a:r>
            <a:r>
              <a:rPr sz="1350" dirty="0">
                <a:latin typeface="Times New Roman"/>
                <a:cs typeface="Times New Roman"/>
              </a:rPr>
              <a:t>trees </a:t>
            </a:r>
            <a:r>
              <a:rPr sz="1350" spc="-5" dirty="0">
                <a:latin typeface="Times New Roman"/>
                <a:cs typeface="Times New Roman"/>
              </a:rPr>
              <a:t>only) </a:t>
            </a:r>
            <a:r>
              <a:rPr sz="1350" spc="-10" dirty="0">
                <a:latin typeface="Times New Roman"/>
                <a:cs typeface="Times New Roman"/>
              </a:rPr>
              <a:t>are </a:t>
            </a:r>
            <a:r>
              <a:rPr sz="1350" spc="-5" dirty="0">
                <a:latin typeface="Times New Roman"/>
                <a:cs typeface="Times New Roman"/>
              </a:rPr>
              <a:t>available </a:t>
            </a:r>
            <a:r>
              <a:rPr sz="1350" dirty="0">
                <a:latin typeface="Times New Roman"/>
                <a:cs typeface="Times New Roman"/>
              </a:rPr>
              <a:t>in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dirty="0">
                <a:latin typeface="Times New Roman"/>
                <a:cs typeface="Times New Roman"/>
              </a:rPr>
              <a:t>also </a:t>
            </a:r>
            <a:r>
              <a:rPr sz="1350" spc="-10" dirty="0">
                <a:latin typeface="Times New Roman"/>
                <a:cs typeface="Times New Roman"/>
              </a:rPr>
              <a:t>allows branch </a:t>
            </a:r>
            <a:r>
              <a:rPr sz="1350" dirty="0">
                <a:latin typeface="Times New Roman"/>
                <a:cs typeface="Times New Roman"/>
              </a:rPr>
              <a:t>length scaling, </a:t>
            </a:r>
            <a:r>
              <a:rPr sz="1350" spc="-5" dirty="0">
                <a:latin typeface="Times New Roman"/>
                <a:cs typeface="Times New Roman"/>
              </a:rPr>
              <a:t>as well as several </a:t>
            </a:r>
            <a:r>
              <a:rPr sz="1350" dirty="0">
                <a:latin typeface="Times New Roman"/>
                <a:cs typeface="Times New Roman"/>
              </a:rPr>
              <a:t>tree  </a:t>
            </a:r>
            <a:r>
              <a:rPr sz="1350" spc="-5" dirty="0">
                <a:latin typeface="Times New Roman"/>
                <a:cs typeface="Times New Roman"/>
              </a:rPr>
              <a:t>transformations (adding tips, </a:t>
            </a:r>
            <a:r>
              <a:rPr sz="1350" dirty="0">
                <a:latin typeface="Times New Roman"/>
                <a:cs typeface="Times New Roman"/>
              </a:rPr>
              <a:t>finding </a:t>
            </a:r>
            <a:r>
              <a:rPr sz="1350" spc="-5" dirty="0">
                <a:latin typeface="Times New Roman"/>
                <a:cs typeface="Times New Roman"/>
              </a:rPr>
              <a:t>subtrees). Rooting, resolving </a:t>
            </a:r>
            <a:r>
              <a:rPr sz="1350" dirty="0">
                <a:latin typeface="Times New Roman"/>
                <a:cs typeface="Times New Roman"/>
              </a:rPr>
              <a:t>polytomies, </a:t>
            </a:r>
            <a:r>
              <a:rPr sz="1350" spc="-5" dirty="0">
                <a:latin typeface="Times New Roman"/>
                <a:cs typeface="Times New Roman"/>
              </a:rPr>
              <a:t>dropping of </a:t>
            </a:r>
            <a:r>
              <a:rPr sz="1350" dirty="0">
                <a:latin typeface="Times New Roman"/>
                <a:cs typeface="Times New Roman"/>
              </a:rPr>
              <a:t>tips, </a:t>
            </a:r>
            <a:r>
              <a:rPr sz="1350" spc="-5" dirty="0">
                <a:latin typeface="Times New Roman"/>
                <a:cs typeface="Times New Roman"/>
              </a:rPr>
              <a:t>setting of branch </a:t>
            </a:r>
            <a:r>
              <a:rPr sz="1350" dirty="0">
                <a:latin typeface="Times New Roman"/>
                <a:cs typeface="Times New Roman"/>
              </a:rPr>
              <a:t>lengths </a:t>
            </a:r>
            <a:r>
              <a:rPr sz="1350" spc="-5" dirty="0">
                <a:latin typeface="Times New Roman"/>
                <a:cs typeface="Times New Roman"/>
              </a:rPr>
              <a:t>including  Grafen's </a:t>
            </a:r>
            <a:r>
              <a:rPr sz="1350" dirty="0">
                <a:latin typeface="Times New Roman"/>
                <a:cs typeface="Times New Roman"/>
              </a:rPr>
              <a:t>method </a:t>
            </a:r>
            <a:r>
              <a:rPr sz="1350" spc="-5" dirty="0">
                <a:latin typeface="Times New Roman"/>
                <a:cs typeface="Times New Roman"/>
              </a:rPr>
              <a:t>can </a:t>
            </a:r>
            <a:r>
              <a:rPr sz="1350" dirty="0">
                <a:latin typeface="Times New Roman"/>
                <a:cs typeface="Times New Roman"/>
              </a:rPr>
              <a:t>all </a:t>
            </a:r>
            <a:r>
              <a:rPr sz="1350" spc="-5" dirty="0">
                <a:latin typeface="Times New Roman"/>
                <a:cs typeface="Times New Roman"/>
              </a:rPr>
              <a:t>be done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Extinct </a:t>
            </a:r>
            <a:r>
              <a:rPr sz="1350" dirty="0">
                <a:latin typeface="Times New Roman"/>
                <a:cs typeface="Times New Roman"/>
              </a:rPr>
              <a:t>taxa </a:t>
            </a:r>
            <a:r>
              <a:rPr sz="1350" spc="-5" dirty="0">
                <a:latin typeface="Times New Roman"/>
                <a:cs typeface="Times New Roman"/>
              </a:rPr>
              <a:t>can be pruned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geiger</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phylobase</a:t>
            </a:r>
            <a:r>
              <a:rPr sz="1350" spc="-5" dirty="0">
                <a:solidFill>
                  <a:srgbClr val="0000FF"/>
                </a:solidFill>
                <a:latin typeface="Times New Roman"/>
                <a:cs typeface="Times New Roman"/>
              </a:rPr>
              <a:t> </a:t>
            </a:r>
            <a:r>
              <a:rPr sz="1350" dirty="0">
                <a:latin typeface="Times New Roman"/>
                <a:cs typeface="Times New Roman"/>
              </a:rPr>
              <a:t>offers </a:t>
            </a:r>
            <a:r>
              <a:rPr sz="1350" spc="-5" dirty="0">
                <a:latin typeface="Times New Roman"/>
                <a:cs typeface="Times New Roman"/>
              </a:rPr>
              <a:t>numerous functions for querying and  </a:t>
            </a:r>
            <a:r>
              <a:rPr sz="1350" dirty="0">
                <a:latin typeface="Times New Roman"/>
                <a:cs typeface="Times New Roman"/>
              </a:rPr>
              <a:t>using trees </a:t>
            </a:r>
            <a:r>
              <a:rPr sz="1350" spc="-5" dirty="0">
                <a:latin typeface="Times New Roman"/>
                <a:cs typeface="Times New Roman"/>
              </a:rPr>
              <a:t>(S4). Tree rearrangements </a:t>
            </a:r>
            <a:r>
              <a:rPr sz="1350" spc="-10" dirty="0">
                <a:latin typeface="Times New Roman"/>
                <a:cs typeface="Times New Roman"/>
              </a:rPr>
              <a:t>(NNI </a:t>
            </a:r>
            <a:r>
              <a:rPr sz="1350" spc="-5" dirty="0">
                <a:latin typeface="Times New Roman"/>
                <a:cs typeface="Times New Roman"/>
              </a:rPr>
              <a:t>and </a:t>
            </a:r>
            <a:r>
              <a:rPr sz="1350" spc="-10" dirty="0">
                <a:latin typeface="Times New Roman"/>
                <a:cs typeface="Times New Roman"/>
              </a:rPr>
              <a:t>SPR) </a:t>
            </a:r>
            <a:r>
              <a:rPr sz="1350" spc="-5" dirty="0">
                <a:latin typeface="Times New Roman"/>
                <a:cs typeface="Times New Roman"/>
              </a:rPr>
              <a:t>can be </a:t>
            </a:r>
            <a:r>
              <a:rPr sz="1350" dirty="0">
                <a:latin typeface="Times New Roman"/>
                <a:cs typeface="Times New Roman"/>
              </a:rPr>
              <a:t>performed </a:t>
            </a:r>
            <a:r>
              <a:rPr sz="1350" spc="-5" dirty="0">
                <a:latin typeface="Times New Roman"/>
                <a:cs typeface="Times New Roman"/>
              </a:rPr>
              <a:t>with </a:t>
            </a:r>
            <a:r>
              <a:rPr sz="1350" u="sng" spc="-5" dirty="0">
                <a:solidFill>
                  <a:srgbClr val="0000FF"/>
                </a:solidFill>
                <a:uFill>
                  <a:solidFill>
                    <a:srgbClr val="0000FF"/>
                  </a:solidFill>
                </a:uFill>
                <a:latin typeface="Times New Roman"/>
                <a:cs typeface="Times New Roman"/>
              </a:rPr>
              <a:t>phangorn</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paleotree</a:t>
            </a:r>
            <a:r>
              <a:rPr sz="1350" dirty="0">
                <a:solidFill>
                  <a:srgbClr val="0000FF"/>
                </a:solidFill>
                <a:latin typeface="Times New Roman"/>
                <a:cs typeface="Times New Roman"/>
              </a:rPr>
              <a:t> </a:t>
            </a:r>
            <a:r>
              <a:rPr sz="1350" spc="-5" dirty="0">
                <a:latin typeface="Times New Roman"/>
                <a:cs typeface="Times New Roman"/>
              </a:rPr>
              <a:t>has functions for manipulating trees  based on </a:t>
            </a:r>
            <a:r>
              <a:rPr sz="1350" dirty="0">
                <a:latin typeface="Times New Roman"/>
                <a:cs typeface="Times New Roman"/>
              </a:rPr>
              <a:t>sampling issues </a:t>
            </a:r>
            <a:r>
              <a:rPr sz="1350" spc="-10" dirty="0">
                <a:latin typeface="Times New Roman"/>
                <a:cs typeface="Times New Roman"/>
              </a:rPr>
              <a:t>that </a:t>
            </a:r>
            <a:r>
              <a:rPr sz="1350" dirty="0">
                <a:latin typeface="Times New Roman"/>
                <a:cs typeface="Times New Roman"/>
              </a:rPr>
              <a:t>arise </a:t>
            </a:r>
            <a:r>
              <a:rPr sz="1350" spc="-5" dirty="0">
                <a:latin typeface="Times New Roman"/>
                <a:cs typeface="Times New Roman"/>
              </a:rPr>
              <a:t>with </a:t>
            </a:r>
            <a:r>
              <a:rPr sz="1350" spc="-10" dirty="0">
                <a:latin typeface="Times New Roman"/>
                <a:cs typeface="Times New Roman"/>
              </a:rPr>
              <a:t>fossil </a:t>
            </a:r>
            <a:r>
              <a:rPr sz="1350" dirty="0">
                <a:latin typeface="Times New Roman"/>
                <a:cs typeface="Times New Roman"/>
              </a:rPr>
              <a:t>taxa </a:t>
            </a:r>
            <a:r>
              <a:rPr sz="1350" spc="-5" dirty="0">
                <a:latin typeface="Times New Roman"/>
                <a:cs typeface="Times New Roman"/>
              </a:rPr>
              <a:t>as well as </a:t>
            </a:r>
            <a:r>
              <a:rPr sz="1350" dirty="0">
                <a:latin typeface="Times New Roman"/>
                <a:cs typeface="Times New Roman"/>
              </a:rPr>
              <a:t>more </a:t>
            </a:r>
            <a:r>
              <a:rPr sz="1350" spc="-5" dirty="0">
                <a:latin typeface="Times New Roman"/>
                <a:cs typeface="Times New Roman"/>
              </a:rPr>
              <a:t>universal transformations. </a:t>
            </a:r>
            <a:r>
              <a:rPr sz="1350" u="sng" spc="-5" dirty="0">
                <a:solidFill>
                  <a:srgbClr val="0000FF"/>
                </a:solidFill>
                <a:uFill>
                  <a:solidFill>
                    <a:srgbClr val="0000FF"/>
                  </a:solidFill>
                </a:uFill>
                <a:latin typeface="Times New Roman"/>
                <a:cs typeface="Times New Roman"/>
              </a:rPr>
              <a:t>dendextend</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manipulate </a:t>
            </a:r>
            <a:r>
              <a:rPr sz="1350" spc="-5" dirty="0">
                <a:latin typeface="Times New Roman"/>
                <a:cs typeface="Times New Roman"/>
              </a:rPr>
              <a:t>dendrograms,  </a:t>
            </a:r>
            <a:r>
              <a:rPr sz="1350" dirty="0">
                <a:latin typeface="Times New Roman"/>
                <a:cs typeface="Times New Roman"/>
              </a:rPr>
              <a:t>including </a:t>
            </a:r>
            <a:r>
              <a:rPr sz="1350" spc="-5" dirty="0">
                <a:latin typeface="Times New Roman"/>
                <a:cs typeface="Times New Roman"/>
              </a:rPr>
              <a:t>subdividing </a:t>
            </a:r>
            <a:r>
              <a:rPr sz="1350" dirty="0">
                <a:latin typeface="Times New Roman"/>
                <a:cs typeface="Times New Roman"/>
              </a:rPr>
              <a:t>trees, </a:t>
            </a:r>
            <a:r>
              <a:rPr sz="1350" spc="-5" dirty="0">
                <a:latin typeface="Times New Roman"/>
                <a:cs typeface="Times New Roman"/>
              </a:rPr>
              <a:t>adding leaves, and </a:t>
            </a:r>
            <a:r>
              <a:rPr sz="1350" dirty="0">
                <a:latin typeface="Times New Roman"/>
                <a:cs typeface="Times New Roman"/>
              </a:rPr>
              <a:t>more. </a:t>
            </a:r>
            <a:r>
              <a:rPr sz="1350" u="sng" spc="-5" dirty="0">
                <a:solidFill>
                  <a:srgbClr val="0000FF"/>
                </a:solidFill>
                <a:uFill>
                  <a:solidFill>
                    <a:srgbClr val="0000FF"/>
                  </a:solidFill>
                </a:uFill>
                <a:latin typeface="Times New Roman"/>
                <a:cs typeface="Times New Roman"/>
              </a:rPr>
              <a:t>enveomics.R</a:t>
            </a:r>
            <a:r>
              <a:rPr sz="1350" spc="-5" dirty="0">
                <a:solidFill>
                  <a:srgbClr val="0000FF"/>
                </a:solidFill>
                <a:latin typeface="Times New Roman"/>
                <a:cs typeface="Times New Roman"/>
              </a:rPr>
              <a:t> </a:t>
            </a:r>
            <a:r>
              <a:rPr sz="1350" spc="-5" dirty="0">
                <a:latin typeface="Times New Roman"/>
                <a:cs typeface="Times New Roman"/>
              </a:rPr>
              <a:t>can prune a </a:t>
            </a:r>
            <a:r>
              <a:rPr sz="1350" dirty="0">
                <a:latin typeface="Times New Roman"/>
                <a:cs typeface="Times New Roman"/>
              </a:rPr>
              <a:t>tree to keep </a:t>
            </a:r>
            <a:r>
              <a:rPr sz="1350" spc="-5" dirty="0">
                <a:latin typeface="Times New Roman"/>
                <a:cs typeface="Times New Roman"/>
              </a:rPr>
              <a:t>clade</a:t>
            </a:r>
            <a:r>
              <a:rPr sz="1350" spc="15" dirty="0">
                <a:latin typeface="Times New Roman"/>
                <a:cs typeface="Times New Roman"/>
              </a:rPr>
              <a:t> </a:t>
            </a:r>
            <a:r>
              <a:rPr sz="1350" spc="-5" dirty="0">
                <a:latin typeface="Times New Roman"/>
                <a:cs typeface="Times New Roman"/>
              </a:rPr>
              <a:t>representatives.</a:t>
            </a:r>
            <a:endParaRPr sz="1350">
              <a:latin typeface="Times New Roman"/>
              <a:cs typeface="Times New Roman"/>
            </a:endParaRPr>
          </a:p>
          <a:p>
            <a:pPr marL="12700" marR="60325">
              <a:lnSpc>
                <a:spcPct val="110500"/>
              </a:lnSpc>
              <a:spcBef>
                <a:spcPts val="1019"/>
              </a:spcBef>
            </a:pPr>
            <a:r>
              <a:rPr sz="1350" i="1" spc="-5" dirty="0">
                <a:latin typeface="Times New Roman"/>
                <a:cs typeface="Times New Roman"/>
              </a:rPr>
              <a:t>Community/Microbial Ecology </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picante</a:t>
            </a:r>
            <a:r>
              <a:rPr sz="1350" dirty="0">
                <a:latin typeface="Times New Roman"/>
                <a:cs typeface="Times New Roman"/>
              </a:rPr>
              <a:t>, </a:t>
            </a:r>
            <a:r>
              <a:rPr sz="1350" u="sng" spc="-5" dirty="0">
                <a:solidFill>
                  <a:srgbClr val="0000FF"/>
                </a:solidFill>
                <a:uFill>
                  <a:solidFill>
                    <a:srgbClr val="0000FF"/>
                  </a:solidFill>
                </a:uFill>
                <a:latin typeface="Times New Roman"/>
                <a:cs typeface="Times New Roman"/>
              </a:rPr>
              <a:t>vegan</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SYNCSA</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phylotools</a:t>
            </a:r>
            <a:r>
              <a:rPr sz="1350" dirty="0">
                <a:latin typeface="Times New Roman"/>
                <a:cs typeface="Times New Roman"/>
              </a:rPr>
              <a:t>, </a:t>
            </a:r>
            <a:r>
              <a:rPr sz="1350" u="sng" spc="-10" dirty="0">
                <a:solidFill>
                  <a:srgbClr val="0000FF"/>
                </a:solidFill>
                <a:uFill>
                  <a:solidFill>
                    <a:srgbClr val="0000FF"/>
                  </a:solidFill>
                </a:uFill>
                <a:latin typeface="Times New Roman"/>
                <a:cs typeface="Times New Roman"/>
              </a:rPr>
              <a:t>PCPS</a:t>
            </a:r>
            <a:r>
              <a:rPr sz="1350" spc="-10" dirty="0">
                <a:latin typeface="Times New Roman"/>
                <a:cs typeface="Times New Roman"/>
              </a:rPr>
              <a:t>, </a:t>
            </a:r>
            <a:r>
              <a:rPr sz="1350" u="sng" spc="-5" dirty="0">
                <a:solidFill>
                  <a:srgbClr val="0000FF"/>
                </a:solidFill>
                <a:uFill>
                  <a:solidFill>
                    <a:srgbClr val="0000FF"/>
                  </a:solidFill>
                </a:uFill>
                <a:latin typeface="Times New Roman"/>
                <a:cs typeface="Times New Roman"/>
              </a:rPr>
              <a:t>caper</a:t>
            </a:r>
            <a:r>
              <a:rPr sz="1350" spc="-5" dirty="0">
                <a:latin typeface="Times New Roman"/>
                <a:cs typeface="Times New Roman"/>
              </a:rPr>
              <a:t>, </a:t>
            </a:r>
            <a:r>
              <a:rPr sz="1350" u="sng" spc="-10" dirty="0">
                <a:solidFill>
                  <a:srgbClr val="0000FF"/>
                </a:solidFill>
                <a:uFill>
                  <a:solidFill>
                    <a:srgbClr val="0000FF"/>
                  </a:solidFill>
                </a:uFill>
                <a:latin typeface="Times New Roman"/>
                <a:cs typeface="Times New Roman"/>
              </a:rPr>
              <a:t>DAMOCLES</a:t>
            </a:r>
            <a:r>
              <a:rPr sz="1350" spc="-10" dirty="0">
                <a:solidFill>
                  <a:srgbClr val="0000FF"/>
                </a:solidFill>
                <a:latin typeface="Times New Roman"/>
                <a:cs typeface="Times New Roman"/>
              </a:rPr>
              <a:t> </a:t>
            </a:r>
            <a:r>
              <a:rPr sz="1350" dirty="0">
                <a:latin typeface="Times New Roman"/>
                <a:cs typeface="Times New Roman"/>
              </a:rPr>
              <a:t>integrate </a:t>
            </a:r>
            <a:r>
              <a:rPr sz="1350" spc="-5" dirty="0">
                <a:latin typeface="Times New Roman"/>
                <a:cs typeface="Times New Roman"/>
              </a:rPr>
              <a:t>several </a:t>
            </a:r>
            <a:r>
              <a:rPr sz="1350" dirty="0">
                <a:latin typeface="Times New Roman"/>
                <a:cs typeface="Times New Roman"/>
              </a:rPr>
              <a:t>tools </a:t>
            </a:r>
            <a:r>
              <a:rPr sz="1350" spc="-5" dirty="0">
                <a:latin typeface="Times New Roman"/>
                <a:cs typeface="Times New Roman"/>
              </a:rPr>
              <a:t>for </a:t>
            </a:r>
            <a:r>
              <a:rPr sz="1350" dirty="0">
                <a:latin typeface="Times New Roman"/>
                <a:cs typeface="Times New Roman"/>
              </a:rPr>
              <a:t>using  </a:t>
            </a:r>
            <a:r>
              <a:rPr sz="1350" spc="-5" dirty="0">
                <a:latin typeface="Times New Roman"/>
                <a:cs typeface="Times New Roman"/>
              </a:rPr>
              <a:t>phylogenetics with </a:t>
            </a:r>
            <a:r>
              <a:rPr sz="1350" dirty="0">
                <a:latin typeface="Times New Roman"/>
                <a:cs typeface="Times New Roman"/>
              </a:rPr>
              <a:t>community </a:t>
            </a:r>
            <a:r>
              <a:rPr sz="1350" spc="-5" dirty="0">
                <a:latin typeface="Times New Roman"/>
                <a:cs typeface="Times New Roman"/>
              </a:rPr>
              <a:t>ecology. </a:t>
            </a:r>
            <a:r>
              <a:rPr sz="1350" u="sng" spc="-5" dirty="0">
                <a:solidFill>
                  <a:srgbClr val="0000FF"/>
                </a:solidFill>
                <a:uFill>
                  <a:solidFill>
                    <a:srgbClr val="0000FF"/>
                  </a:solidFill>
                </a:uFill>
                <a:latin typeface="Times New Roman"/>
                <a:cs typeface="Times New Roman"/>
              </a:rPr>
              <a:t>HMPTrees</a:t>
            </a:r>
            <a:r>
              <a:rPr sz="1350" spc="-5" dirty="0">
                <a:solidFill>
                  <a:srgbClr val="0000FF"/>
                </a:solidFill>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GUniFrac</a:t>
            </a:r>
            <a:r>
              <a:rPr sz="1350" spc="-5" dirty="0">
                <a:solidFill>
                  <a:srgbClr val="0000FF"/>
                </a:solidFill>
                <a:latin typeface="Times New Roman"/>
                <a:cs typeface="Times New Roman"/>
              </a:rPr>
              <a:t> </a:t>
            </a:r>
            <a:r>
              <a:rPr sz="1350" spc="-5" dirty="0">
                <a:latin typeface="Times New Roman"/>
                <a:cs typeface="Times New Roman"/>
              </a:rPr>
              <a:t>provide </a:t>
            </a:r>
            <a:r>
              <a:rPr sz="1350" dirty="0">
                <a:latin typeface="Times New Roman"/>
                <a:cs typeface="Times New Roman"/>
              </a:rPr>
              <a:t>tools </a:t>
            </a:r>
            <a:r>
              <a:rPr sz="1350" spc="-5" dirty="0">
                <a:latin typeface="Times New Roman"/>
                <a:cs typeface="Times New Roman"/>
              </a:rPr>
              <a:t>for comparing microbial communities. </a:t>
            </a:r>
            <a:r>
              <a:rPr sz="1350" u="sng" spc="-5" dirty="0">
                <a:solidFill>
                  <a:srgbClr val="0000FF"/>
                </a:solidFill>
                <a:uFill>
                  <a:solidFill>
                    <a:srgbClr val="0000FF"/>
                  </a:solidFill>
                </a:uFill>
                <a:latin typeface="Times New Roman"/>
                <a:cs typeface="Times New Roman"/>
              </a:rPr>
              <a:t>betapart</a:t>
            </a:r>
            <a:r>
              <a:rPr sz="1350" spc="-5" dirty="0">
                <a:solidFill>
                  <a:srgbClr val="0000FF"/>
                </a:solidFill>
                <a:latin typeface="Times New Roman"/>
                <a:cs typeface="Times New Roman"/>
              </a:rPr>
              <a:t> </a:t>
            </a:r>
            <a:r>
              <a:rPr sz="1350" spc="-10" dirty="0">
                <a:latin typeface="Times New Roman"/>
                <a:cs typeface="Times New Roman"/>
              </a:rPr>
              <a:t>allows  </a:t>
            </a:r>
            <a:r>
              <a:rPr sz="1350" dirty="0">
                <a:latin typeface="Times New Roman"/>
                <a:cs typeface="Times New Roman"/>
              </a:rPr>
              <a:t>computing </a:t>
            </a:r>
            <a:r>
              <a:rPr sz="1350" spc="-5" dirty="0">
                <a:latin typeface="Times New Roman"/>
                <a:cs typeface="Times New Roman"/>
              </a:rPr>
              <a:t>pair-wise dissimilarities </a:t>
            </a:r>
            <a:r>
              <a:rPr sz="1350" dirty="0">
                <a:latin typeface="Times New Roman"/>
                <a:cs typeface="Times New Roman"/>
              </a:rPr>
              <a:t>(distance </a:t>
            </a:r>
            <a:r>
              <a:rPr sz="1350" spc="-5" dirty="0">
                <a:latin typeface="Times New Roman"/>
                <a:cs typeface="Times New Roman"/>
              </a:rPr>
              <a:t>matrices) and </a:t>
            </a:r>
            <a:r>
              <a:rPr sz="1350" dirty="0">
                <a:latin typeface="Times New Roman"/>
                <a:cs typeface="Times New Roman"/>
              </a:rPr>
              <a:t>multiple-site </a:t>
            </a:r>
            <a:r>
              <a:rPr sz="1350" spc="-5" dirty="0">
                <a:latin typeface="Times New Roman"/>
                <a:cs typeface="Times New Roman"/>
              </a:rPr>
              <a:t>dissimilarities, separating </a:t>
            </a:r>
            <a:r>
              <a:rPr sz="1350" dirty="0">
                <a:latin typeface="Times New Roman"/>
                <a:cs typeface="Times New Roman"/>
              </a:rPr>
              <a:t>the </a:t>
            </a:r>
            <a:r>
              <a:rPr sz="1350" spc="-5" dirty="0">
                <a:latin typeface="Times New Roman"/>
                <a:cs typeface="Times New Roman"/>
              </a:rPr>
              <a:t>turnover and nestedness-resultant  components of </a:t>
            </a:r>
            <a:r>
              <a:rPr sz="1350" dirty="0">
                <a:latin typeface="Times New Roman"/>
                <a:cs typeface="Times New Roman"/>
              </a:rPr>
              <a:t>taxonomic </a:t>
            </a:r>
            <a:r>
              <a:rPr sz="1350" spc="-5" dirty="0">
                <a:latin typeface="Times New Roman"/>
                <a:cs typeface="Times New Roman"/>
              </a:rPr>
              <a:t>(incidence and abundance based), </a:t>
            </a:r>
            <a:r>
              <a:rPr sz="1350" dirty="0">
                <a:latin typeface="Times New Roman"/>
                <a:cs typeface="Times New Roman"/>
              </a:rPr>
              <a:t>functional </a:t>
            </a:r>
            <a:r>
              <a:rPr sz="1350" spc="-5" dirty="0">
                <a:latin typeface="Times New Roman"/>
                <a:cs typeface="Times New Roman"/>
              </a:rPr>
              <a:t>and phylogenetic </a:t>
            </a:r>
            <a:r>
              <a:rPr sz="1350" spc="-10" dirty="0">
                <a:latin typeface="Times New Roman"/>
                <a:cs typeface="Times New Roman"/>
              </a:rPr>
              <a:t>beta </a:t>
            </a:r>
            <a:r>
              <a:rPr sz="1350" spc="-5" dirty="0">
                <a:latin typeface="Times New Roman"/>
                <a:cs typeface="Times New Roman"/>
              </a:rPr>
              <a:t>diversity. </a:t>
            </a:r>
            <a:r>
              <a:rPr sz="1350" u="sng" spc="-5" dirty="0">
                <a:solidFill>
                  <a:srgbClr val="0000FF"/>
                </a:solidFill>
                <a:uFill>
                  <a:solidFill>
                    <a:srgbClr val="0000FF"/>
                  </a:solidFill>
                </a:uFill>
                <a:latin typeface="Times New Roman"/>
                <a:cs typeface="Times New Roman"/>
              </a:rPr>
              <a:t>adiv</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calculate </a:t>
            </a:r>
            <a:r>
              <a:rPr sz="1350" spc="-5" dirty="0">
                <a:latin typeface="Times New Roman"/>
                <a:cs typeface="Times New Roman"/>
              </a:rPr>
              <a:t>various indices  of biodiversity </a:t>
            </a:r>
            <a:r>
              <a:rPr sz="1350" dirty="0">
                <a:latin typeface="Times New Roman"/>
                <a:cs typeface="Times New Roman"/>
              </a:rPr>
              <a:t>including species, functional </a:t>
            </a:r>
            <a:r>
              <a:rPr sz="1350" spc="-5" dirty="0">
                <a:latin typeface="Times New Roman"/>
                <a:cs typeface="Times New Roman"/>
              </a:rPr>
              <a:t>and phylogenetic diversity, as well as alpha, beta, and </a:t>
            </a:r>
            <a:r>
              <a:rPr sz="1350" dirty="0">
                <a:latin typeface="Times New Roman"/>
                <a:cs typeface="Times New Roman"/>
              </a:rPr>
              <a:t>gamma diversities. </a:t>
            </a:r>
            <a:r>
              <a:rPr sz="1350" u="sng" spc="-5" dirty="0">
                <a:solidFill>
                  <a:srgbClr val="0000FF"/>
                </a:solidFill>
                <a:uFill>
                  <a:solidFill>
                    <a:srgbClr val="0000FF"/>
                  </a:solidFill>
                </a:uFill>
                <a:latin typeface="Times New Roman"/>
                <a:cs typeface="Times New Roman"/>
              </a:rPr>
              <a:t>entropart</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measure </a:t>
            </a:r>
            <a:r>
              <a:rPr sz="1350" spc="-5" dirty="0">
                <a:latin typeface="Times New Roman"/>
                <a:cs typeface="Times New Roman"/>
              </a:rPr>
              <a:t>and </a:t>
            </a:r>
            <a:r>
              <a:rPr sz="1350" dirty="0">
                <a:latin typeface="Times New Roman"/>
                <a:cs typeface="Times New Roman"/>
              </a:rPr>
              <a:t>partition </a:t>
            </a:r>
            <a:r>
              <a:rPr sz="1350" spc="-5" dirty="0">
                <a:latin typeface="Times New Roman"/>
                <a:cs typeface="Times New Roman"/>
              </a:rPr>
              <a:t>diversity based on Tsallis entropy as well as calculate alpha, beta, </a:t>
            </a:r>
            <a:r>
              <a:rPr sz="1350" spc="-15" dirty="0">
                <a:latin typeface="Times New Roman"/>
                <a:cs typeface="Times New Roman"/>
              </a:rPr>
              <a:t>and </a:t>
            </a:r>
            <a:r>
              <a:rPr sz="1350" dirty="0">
                <a:latin typeface="Times New Roman"/>
                <a:cs typeface="Times New Roman"/>
              </a:rPr>
              <a:t>gamma diversities. </a:t>
            </a:r>
            <a:r>
              <a:rPr sz="1350" u="sng" spc="-5" dirty="0">
                <a:solidFill>
                  <a:srgbClr val="0000FF"/>
                </a:solidFill>
                <a:uFill>
                  <a:solidFill>
                    <a:srgbClr val="0000FF"/>
                  </a:solidFill>
                </a:uFill>
                <a:latin typeface="Times New Roman"/>
                <a:cs typeface="Times New Roman"/>
              </a:rPr>
              <a:t>ecospat</a:t>
            </a:r>
            <a:r>
              <a:rPr sz="1350" spc="-5" dirty="0">
                <a:solidFill>
                  <a:srgbClr val="0000FF"/>
                </a:solidFill>
                <a:latin typeface="Times New Roman"/>
                <a:cs typeface="Times New Roman"/>
              </a:rPr>
              <a:t> </a:t>
            </a:r>
            <a:r>
              <a:rPr sz="1350" spc="-5" dirty="0">
                <a:latin typeface="Times New Roman"/>
                <a:cs typeface="Times New Roman"/>
              </a:rPr>
              <a:t>can also examine  phylogenetic diversity. </a:t>
            </a:r>
            <a:r>
              <a:rPr sz="1350" u="sng" spc="-5" dirty="0">
                <a:solidFill>
                  <a:srgbClr val="0000FF"/>
                </a:solidFill>
                <a:uFill>
                  <a:solidFill>
                    <a:srgbClr val="0000FF"/>
                  </a:solidFill>
                </a:uFill>
                <a:latin typeface="Times New Roman"/>
                <a:cs typeface="Times New Roman"/>
              </a:rPr>
              <a:t>metacoder</a:t>
            </a:r>
            <a:r>
              <a:rPr sz="1350" spc="-5" dirty="0">
                <a:solidFill>
                  <a:srgbClr val="0000FF"/>
                </a:solidFill>
                <a:latin typeface="Times New Roman"/>
                <a:cs typeface="Times New Roman"/>
              </a:rPr>
              <a:t> </a:t>
            </a:r>
            <a:r>
              <a:rPr sz="1350" dirty="0">
                <a:latin typeface="Times New Roman"/>
                <a:cs typeface="Times New Roman"/>
              </a:rPr>
              <a:t>is </a:t>
            </a:r>
            <a:r>
              <a:rPr sz="1350" spc="-5" dirty="0">
                <a:latin typeface="Times New Roman"/>
                <a:cs typeface="Times New Roman"/>
              </a:rPr>
              <a:t>an R package for handling </a:t>
            </a:r>
            <a:r>
              <a:rPr sz="1350" dirty="0">
                <a:latin typeface="Times New Roman"/>
                <a:cs typeface="Times New Roman"/>
              </a:rPr>
              <a:t>large taxonomic </a:t>
            </a:r>
            <a:r>
              <a:rPr sz="1350" spc="-10" dirty="0">
                <a:latin typeface="Times New Roman"/>
                <a:cs typeface="Times New Roman"/>
              </a:rPr>
              <a:t>data </a:t>
            </a:r>
            <a:r>
              <a:rPr sz="1350" dirty="0">
                <a:latin typeface="Times New Roman"/>
                <a:cs typeface="Times New Roman"/>
              </a:rPr>
              <a:t>sets, like those </a:t>
            </a:r>
            <a:r>
              <a:rPr sz="1350" spc="-5" dirty="0">
                <a:latin typeface="Times New Roman"/>
                <a:cs typeface="Times New Roman"/>
              </a:rPr>
              <a:t>generated </a:t>
            </a:r>
            <a:r>
              <a:rPr sz="1350" spc="-10" dirty="0">
                <a:latin typeface="Times New Roman"/>
                <a:cs typeface="Times New Roman"/>
              </a:rPr>
              <a:t>from </a:t>
            </a:r>
            <a:r>
              <a:rPr sz="1350" spc="-5" dirty="0">
                <a:latin typeface="Times New Roman"/>
                <a:cs typeface="Times New Roman"/>
              </a:rPr>
              <a:t>modern high-  throughput sequencing, </a:t>
            </a:r>
            <a:r>
              <a:rPr sz="1350" dirty="0">
                <a:latin typeface="Times New Roman"/>
                <a:cs typeface="Times New Roman"/>
              </a:rPr>
              <a:t>like</a:t>
            </a:r>
            <a:r>
              <a:rPr sz="1350" spc="10" dirty="0">
                <a:latin typeface="Times New Roman"/>
                <a:cs typeface="Times New Roman"/>
              </a:rPr>
              <a:t> </a:t>
            </a:r>
            <a:r>
              <a:rPr sz="1350" spc="-5" dirty="0">
                <a:latin typeface="Times New Roman"/>
                <a:cs typeface="Times New Roman"/>
              </a:rPr>
              <a:t>metabarcoding.</a:t>
            </a:r>
            <a:endParaRPr sz="1350">
              <a:latin typeface="Times New Roman"/>
              <a:cs typeface="Times New Roman"/>
            </a:endParaRPr>
          </a:p>
          <a:p>
            <a:pPr>
              <a:lnSpc>
                <a:spcPct val="100000"/>
              </a:lnSpc>
              <a:spcBef>
                <a:spcPts val="35"/>
              </a:spcBef>
            </a:pPr>
            <a:endParaRPr sz="1000">
              <a:latin typeface="Times New Roman"/>
              <a:cs typeface="Times New Roman"/>
            </a:endParaRPr>
          </a:p>
          <a:p>
            <a:pPr marL="12700">
              <a:lnSpc>
                <a:spcPct val="100000"/>
              </a:lnSpc>
              <a:spcBef>
                <a:spcPts val="5"/>
              </a:spcBef>
            </a:pPr>
            <a:r>
              <a:rPr sz="1350" i="1" spc="-5" dirty="0">
                <a:latin typeface="Times New Roman"/>
                <a:cs typeface="Times New Roman"/>
              </a:rPr>
              <a:t>Phyloclimatic </a:t>
            </a:r>
            <a:r>
              <a:rPr sz="1350" i="1" dirty="0">
                <a:latin typeface="Times New Roman"/>
                <a:cs typeface="Times New Roman"/>
              </a:rPr>
              <a:t>Modeling </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phyloclim</a:t>
            </a:r>
            <a:r>
              <a:rPr sz="1350" dirty="0">
                <a:solidFill>
                  <a:srgbClr val="0000FF"/>
                </a:solidFill>
                <a:latin typeface="Times New Roman"/>
                <a:cs typeface="Times New Roman"/>
              </a:rPr>
              <a:t> </a:t>
            </a:r>
            <a:r>
              <a:rPr sz="1350" spc="-5" dirty="0">
                <a:latin typeface="Times New Roman"/>
                <a:cs typeface="Times New Roman"/>
              </a:rPr>
              <a:t>integrates several new </a:t>
            </a:r>
            <a:r>
              <a:rPr sz="1350" dirty="0">
                <a:latin typeface="Times New Roman"/>
                <a:cs typeface="Times New Roman"/>
              </a:rPr>
              <a:t>tools in this</a:t>
            </a:r>
            <a:r>
              <a:rPr sz="1350" spc="-20" dirty="0">
                <a:latin typeface="Times New Roman"/>
                <a:cs typeface="Times New Roman"/>
              </a:rPr>
              <a:t> </a:t>
            </a:r>
            <a:r>
              <a:rPr sz="1350" spc="-5" dirty="0">
                <a:latin typeface="Times New Roman"/>
                <a:cs typeface="Times New Roman"/>
              </a:rPr>
              <a:t>area.</a:t>
            </a:r>
            <a:endParaRPr sz="13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11030" cy="5311140"/>
          </a:xfrm>
          <a:prstGeom prst="rect">
            <a:avLst/>
          </a:prstGeom>
        </p:spPr>
        <p:txBody>
          <a:bodyPr vert="horz" wrap="square" lIns="0" tIns="10795" rIns="0" bIns="0" rtlCol="0">
            <a:spAutoFit/>
          </a:bodyPr>
          <a:lstStyle/>
          <a:p>
            <a:pPr marL="12700" marR="120650">
              <a:lnSpc>
                <a:spcPct val="110600"/>
              </a:lnSpc>
              <a:spcBef>
                <a:spcPts val="85"/>
              </a:spcBef>
            </a:pPr>
            <a:r>
              <a:rPr sz="1350" i="1" spc="-5" dirty="0">
                <a:latin typeface="Times New Roman"/>
                <a:cs typeface="Times New Roman"/>
              </a:rPr>
              <a:t>Phylogeography / Biogeography </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phyloland</a:t>
            </a:r>
            <a:r>
              <a:rPr sz="1350" spc="-5" dirty="0">
                <a:solidFill>
                  <a:srgbClr val="0000FF"/>
                </a:solidFill>
                <a:latin typeface="Times New Roman"/>
                <a:cs typeface="Times New Roman"/>
              </a:rPr>
              <a:t> </a:t>
            </a:r>
            <a:r>
              <a:rPr sz="1350" spc="-5" dirty="0">
                <a:latin typeface="Times New Roman"/>
                <a:cs typeface="Times New Roman"/>
              </a:rPr>
              <a:t>implements a model of space colonization </a:t>
            </a:r>
            <a:r>
              <a:rPr sz="1350" spc="-10" dirty="0">
                <a:latin typeface="Times New Roman"/>
                <a:cs typeface="Times New Roman"/>
              </a:rPr>
              <a:t>mapped </a:t>
            </a:r>
            <a:r>
              <a:rPr sz="1350" spc="-5" dirty="0">
                <a:latin typeface="Times New Roman"/>
                <a:cs typeface="Times New Roman"/>
              </a:rPr>
              <a:t>on a phylogeny, </a:t>
            </a:r>
            <a:r>
              <a:rPr sz="1350" dirty="0">
                <a:latin typeface="Times New Roman"/>
                <a:cs typeface="Times New Roman"/>
              </a:rPr>
              <a:t>it aims </a:t>
            </a:r>
            <a:r>
              <a:rPr sz="1350" spc="-5" dirty="0">
                <a:latin typeface="Times New Roman"/>
                <a:cs typeface="Times New Roman"/>
              </a:rPr>
              <a:t>at </a:t>
            </a:r>
            <a:r>
              <a:rPr sz="1350" dirty="0">
                <a:latin typeface="Times New Roman"/>
                <a:cs typeface="Times New Roman"/>
              </a:rPr>
              <a:t>estimating  limited </a:t>
            </a:r>
            <a:r>
              <a:rPr sz="1350" spc="-5" dirty="0">
                <a:latin typeface="Times New Roman"/>
                <a:cs typeface="Times New Roman"/>
              </a:rPr>
              <a:t>dispersal and competitive </a:t>
            </a:r>
            <a:r>
              <a:rPr sz="1350" dirty="0">
                <a:latin typeface="Times New Roman"/>
                <a:cs typeface="Times New Roman"/>
              </a:rPr>
              <a:t>exclusion </a:t>
            </a:r>
            <a:r>
              <a:rPr sz="1350" spc="-10" dirty="0">
                <a:latin typeface="Times New Roman"/>
                <a:cs typeface="Times New Roman"/>
              </a:rPr>
              <a:t>in </a:t>
            </a:r>
            <a:r>
              <a:rPr sz="1350" spc="-5" dirty="0">
                <a:latin typeface="Times New Roman"/>
                <a:cs typeface="Times New Roman"/>
              </a:rPr>
              <a:t>a </a:t>
            </a:r>
            <a:r>
              <a:rPr sz="1350" dirty="0">
                <a:latin typeface="Times New Roman"/>
                <a:cs typeface="Times New Roman"/>
              </a:rPr>
              <a:t>statistical </a:t>
            </a:r>
            <a:r>
              <a:rPr sz="1350" spc="-5" dirty="0">
                <a:latin typeface="Times New Roman"/>
                <a:cs typeface="Times New Roman"/>
              </a:rPr>
              <a:t>phylogeographic framework. </a:t>
            </a:r>
            <a:r>
              <a:rPr sz="1350" u="sng" spc="-5" dirty="0">
                <a:solidFill>
                  <a:srgbClr val="0000FF"/>
                </a:solidFill>
                <a:uFill>
                  <a:solidFill>
                    <a:srgbClr val="0000FF"/>
                  </a:solidFill>
                </a:uFill>
                <a:latin typeface="Times New Roman"/>
                <a:cs typeface="Times New Roman"/>
              </a:rPr>
              <a:t>jaatha</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infer </a:t>
            </a:r>
            <a:r>
              <a:rPr sz="1350" spc="-5" dirty="0">
                <a:latin typeface="Times New Roman"/>
                <a:cs typeface="Times New Roman"/>
              </a:rPr>
              <a:t>demographic parameters for </a:t>
            </a:r>
            <a:r>
              <a:rPr sz="1350" spc="-15" dirty="0">
                <a:latin typeface="Times New Roman"/>
                <a:cs typeface="Times New Roman"/>
              </a:rPr>
              <a:t>two  </a:t>
            </a:r>
            <a:r>
              <a:rPr sz="1350" spc="-5" dirty="0">
                <a:latin typeface="Times New Roman"/>
                <a:cs typeface="Times New Roman"/>
              </a:rPr>
              <a:t>species with </a:t>
            </a:r>
            <a:r>
              <a:rPr sz="1350" dirty="0">
                <a:latin typeface="Times New Roman"/>
                <a:cs typeface="Times New Roman"/>
              </a:rPr>
              <a:t>multiple </a:t>
            </a:r>
            <a:r>
              <a:rPr sz="1350" spc="-5" dirty="0">
                <a:latin typeface="Times New Roman"/>
                <a:cs typeface="Times New Roman"/>
              </a:rPr>
              <a:t>individuals per species. </a:t>
            </a:r>
            <a:r>
              <a:rPr sz="1350" u="sng" spc="-5" dirty="0">
                <a:solidFill>
                  <a:srgbClr val="0000FF"/>
                </a:solidFill>
                <a:uFill>
                  <a:solidFill>
                    <a:srgbClr val="0000FF"/>
                  </a:solidFill>
                </a:uFill>
                <a:latin typeface="Times New Roman"/>
                <a:cs typeface="Times New Roman"/>
              </a:rPr>
              <a:t>diversitree</a:t>
            </a:r>
            <a:r>
              <a:rPr sz="1350" spc="-5" dirty="0">
                <a:solidFill>
                  <a:srgbClr val="0000FF"/>
                </a:solidFill>
                <a:latin typeface="Times New Roman"/>
                <a:cs typeface="Times New Roman"/>
              </a:rPr>
              <a:t> </a:t>
            </a:r>
            <a:r>
              <a:rPr sz="1350" spc="-5" dirty="0">
                <a:latin typeface="Times New Roman"/>
                <a:cs typeface="Times New Roman"/>
              </a:rPr>
              <a:t>implements </a:t>
            </a:r>
            <a:r>
              <a:rPr sz="1350" dirty="0">
                <a:latin typeface="Times New Roman"/>
                <a:cs typeface="Times New Roman"/>
              </a:rPr>
              <a:t>the </a:t>
            </a:r>
            <a:r>
              <a:rPr sz="1350" spc="-10" dirty="0">
                <a:latin typeface="Times New Roman"/>
                <a:cs typeface="Times New Roman"/>
              </a:rPr>
              <a:t>GeoSSE </a:t>
            </a:r>
            <a:r>
              <a:rPr sz="1350" dirty="0">
                <a:latin typeface="Times New Roman"/>
                <a:cs typeface="Times New Roman"/>
              </a:rPr>
              <a:t>method </a:t>
            </a:r>
            <a:r>
              <a:rPr sz="1350" spc="-5" dirty="0">
                <a:latin typeface="Times New Roman"/>
                <a:cs typeface="Times New Roman"/>
              </a:rPr>
              <a:t>for diversification analyses based on two  areas. </a:t>
            </a:r>
            <a:r>
              <a:rPr sz="1350" u="sng" spc="-5" dirty="0">
                <a:solidFill>
                  <a:srgbClr val="0000FF"/>
                </a:solidFill>
                <a:uFill>
                  <a:solidFill>
                    <a:srgbClr val="0000FF"/>
                  </a:solidFill>
                </a:uFill>
                <a:latin typeface="Times New Roman"/>
                <a:cs typeface="Times New Roman"/>
              </a:rPr>
              <a:t>nodiv</a:t>
            </a:r>
            <a:r>
              <a:rPr sz="1350" spc="-5" dirty="0">
                <a:solidFill>
                  <a:srgbClr val="0000FF"/>
                </a:solidFill>
                <a:latin typeface="Times New Roman"/>
                <a:cs typeface="Times New Roman"/>
              </a:rPr>
              <a:t> </a:t>
            </a:r>
            <a:r>
              <a:rPr sz="1350" spc="-5" dirty="0">
                <a:latin typeface="Times New Roman"/>
                <a:cs typeface="Times New Roman"/>
              </a:rPr>
              <a:t>can compare </a:t>
            </a:r>
            <a:r>
              <a:rPr sz="1350" dirty="0">
                <a:latin typeface="Times New Roman"/>
                <a:cs typeface="Times New Roman"/>
              </a:rPr>
              <a:t>sister </a:t>
            </a:r>
            <a:r>
              <a:rPr sz="1350" spc="-5" dirty="0">
                <a:latin typeface="Times New Roman"/>
                <a:cs typeface="Times New Roman"/>
              </a:rPr>
              <a:t>species distributions at each node </a:t>
            </a:r>
            <a:r>
              <a:rPr sz="1350" dirty="0">
                <a:latin typeface="Times New Roman"/>
                <a:cs typeface="Times New Roman"/>
              </a:rPr>
              <a:t>to </a:t>
            </a:r>
            <a:r>
              <a:rPr sz="1350" spc="-5" dirty="0">
                <a:latin typeface="Times New Roman"/>
                <a:cs typeface="Times New Roman"/>
              </a:rPr>
              <a:t>detect major differences </a:t>
            </a:r>
            <a:r>
              <a:rPr sz="1350" dirty="0">
                <a:latin typeface="Times New Roman"/>
                <a:cs typeface="Times New Roman"/>
              </a:rPr>
              <a:t>in distribution </a:t>
            </a:r>
            <a:r>
              <a:rPr sz="1350" spc="-5" dirty="0">
                <a:latin typeface="Times New Roman"/>
                <a:cs typeface="Times New Roman"/>
              </a:rPr>
              <a:t>(Borregaard </a:t>
            </a:r>
            <a:r>
              <a:rPr sz="1350" spc="-15" dirty="0">
                <a:latin typeface="Times New Roman"/>
                <a:cs typeface="Times New Roman"/>
              </a:rPr>
              <a:t>et </a:t>
            </a:r>
            <a:r>
              <a:rPr sz="1350" dirty="0">
                <a:latin typeface="Times New Roman"/>
                <a:cs typeface="Times New Roman"/>
              </a:rPr>
              <a:t>al.,</a:t>
            </a:r>
            <a:r>
              <a:rPr sz="1350" spc="175" dirty="0">
                <a:latin typeface="Times New Roman"/>
                <a:cs typeface="Times New Roman"/>
              </a:rPr>
              <a:t> </a:t>
            </a:r>
            <a:r>
              <a:rPr sz="1350" spc="-5" dirty="0">
                <a:latin typeface="Times New Roman"/>
                <a:cs typeface="Times New Roman"/>
              </a:rPr>
              <a:t>2014).</a:t>
            </a:r>
            <a:endParaRPr sz="1350">
              <a:latin typeface="Times New Roman"/>
              <a:cs typeface="Times New Roman"/>
            </a:endParaRPr>
          </a:p>
          <a:p>
            <a:pPr marL="12700">
              <a:lnSpc>
                <a:spcPct val="100000"/>
              </a:lnSpc>
              <a:spcBef>
                <a:spcPts val="1165"/>
              </a:spcBef>
            </a:pPr>
            <a:r>
              <a:rPr sz="1350" i="1" dirty="0">
                <a:latin typeface="Times New Roman"/>
                <a:cs typeface="Times New Roman"/>
              </a:rPr>
              <a:t>Species/Population </a:t>
            </a:r>
            <a:r>
              <a:rPr sz="1350" i="1" spc="-5" dirty="0">
                <a:latin typeface="Times New Roman"/>
                <a:cs typeface="Times New Roman"/>
              </a:rPr>
              <a:t>Delimitation </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adhoc</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estimate </a:t>
            </a:r>
            <a:r>
              <a:rPr sz="1350" spc="-5" dirty="0">
                <a:latin typeface="Times New Roman"/>
                <a:cs typeface="Times New Roman"/>
              </a:rPr>
              <a:t>an ad hoc </a:t>
            </a:r>
            <a:r>
              <a:rPr sz="1350" dirty="0">
                <a:latin typeface="Times New Roman"/>
                <a:cs typeface="Times New Roman"/>
              </a:rPr>
              <a:t>distance threshold </a:t>
            </a:r>
            <a:r>
              <a:rPr sz="1350" spc="-5" dirty="0">
                <a:latin typeface="Times New Roman"/>
                <a:cs typeface="Times New Roman"/>
              </a:rPr>
              <a:t>for a reference library of </a:t>
            </a:r>
            <a:r>
              <a:rPr sz="1350" spc="-15" dirty="0">
                <a:latin typeface="Times New Roman"/>
                <a:cs typeface="Times New Roman"/>
              </a:rPr>
              <a:t>DNA</a:t>
            </a:r>
            <a:r>
              <a:rPr sz="1350" spc="60" dirty="0">
                <a:latin typeface="Times New Roman"/>
                <a:cs typeface="Times New Roman"/>
              </a:rPr>
              <a:t> </a:t>
            </a:r>
            <a:r>
              <a:rPr sz="1350" spc="-5" dirty="0">
                <a:latin typeface="Times New Roman"/>
                <a:cs typeface="Times New Roman"/>
              </a:rPr>
              <a:t>barcodes.</a:t>
            </a:r>
            <a:endParaRPr sz="1350">
              <a:latin typeface="Times New Roman"/>
              <a:cs typeface="Times New Roman"/>
            </a:endParaRPr>
          </a:p>
          <a:p>
            <a:pPr marL="12700" marR="66040">
              <a:lnSpc>
                <a:spcPct val="110400"/>
              </a:lnSpc>
              <a:spcBef>
                <a:spcPts val="1015"/>
              </a:spcBef>
            </a:pPr>
            <a:r>
              <a:rPr sz="1350" i="1" spc="-5" dirty="0">
                <a:latin typeface="Times New Roman"/>
                <a:cs typeface="Times New Roman"/>
              </a:rPr>
              <a:t>Tree </a:t>
            </a:r>
            <a:r>
              <a:rPr sz="1350" i="1" dirty="0">
                <a:latin typeface="Times New Roman"/>
                <a:cs typeface="Times New Roman"/>
              </a:rPr>
              <a:t>Plotting </a:t>
            </a:r>
            <a:r>
              <a:rPr sz="1350" i="1" spc="-5" dirty="0">
                <a:latin typeface="Times New Roman"/>
                <a:cs typeface="Times New Roman"/>
              </a:rPr>
              <a:t>and Visualization: </a:t>
            </a:r>
            <a:r>
              <a:rPr sz="1350" spc="-10" dirty="0">
                <a:latin typeface="Times New Roman"/>
                <a:cs typeface="Times New Roman"/>
              </a:rPr>
              <a:t>User </a:t>
            </a:r>
            <a:r>
              <a:rPr sz="1350" dirty="0">
                <a:latin typeface="Times New Roman"/>
                <a:cs typeface="Times New Roman"/>
              </a:rPr>
              <a:t>trees </a:t>
            </a:r>
            <a:r>
              <a:rPr sz="1350" spc="-15" dirty="0">
                <a:latin typeface="Times New Roman"/>
                <a:cs typeface="Times New Roman"/>
              </a:rPr>
              <a:t>can </a:t>
            </a:r>
            <a:r>
              <a:rPr sz="1350" spc="-5" dirty="0">
                <a:latin typeface="Times New Roman"/>
                <a:cs typeface="Times New Roman"/>
              </a:rPr>
              <a:t>be </a:t>
            </a:r>
            <a:r>
              <a:rPr sz="1350" dirty="0">
                <a:latin typeface="Times New Roman"/>
                <a:cs typeface="Times New Roman"/>
              </a:rPr>
              <a:t>plotted using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adephylo</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phylobase</a:t>
            </a:r>
            <a:r>
              <a:rPr sz="1350" spc="-5" dirty="0">
                <a:latin typeface="Times New Roman"/>
                <a:cs typeface="Times New Roman"/>
              </a:rPr>
              <a:t>, </a:t>
            </a:r>
            <a:r>
              <a:rPr sz="1350" u="sng" dirty="0">
                <a:solidFill>
                  <a:srgbClr val="0000FF"/>
                </a:solidFill>
                <a:uFill>
                  <a:solidFill>
                    <a:srgbClr val="0000FF"/>
                  </a:solidFill>
                </a:uFill>
                <a:latin typeface="Times New Roman"/>
                <a:cs typeface="Times New Roman"/>
              </a:rPr>
              <a:t>phytools</a:t>
            </a:r>
            <a:r>
              <a:rPr sz="1350" dirty="0">
                <a:latin typeface="Times New Roman"/>
                <a:cs typeface="Times New Roman"/>
              </a:rPr>
              <a:t>, </a:t>
            </a:r>
            <a:r>
              <a:rPr sz="1350" u="sng" spc="-5" dirty="0">
                <a:solidFill>
                  <a:srgbClr val="0000FF"/>
                </a:solidFill>
                <a:uFill>
                  <a:solidFill>
                    <a:srgbClr val="0000FF"/>
                  </a:solidFill>
                </a:uFill>
                <a:latin typeface="Times New Roman"/>
                <a:cs typeface="Times New Roman"/>
              </a:rPr>
              <a:t>ouch</a:t>
            </a:r>
            <a:r>
              <a:rPr sz="1350" spc="-5" dirty="0">
                <a:latin typeface="Times New Roman"/>
                <a:cs typeface="Times New Roman"/>
              </a:rPr>
              <a:t>, and </a:t>
            </a:r>
            <a:r>
              <a:rPr sz="1350" u="sng" spc="-5" dirty="0">
                <a:solidFill>
                  <a:srgbClr val="0000FF"/>
                </a:solidFill>
                <a:uFill>
                  <a:solidFill>
                    <a:srgbClr val="0000FF"/>
                  </a:solidFill>
                </a:uFill>
                <a:latin typeface="Times New Roman"/>
                <a:cs typeface="Times New Roman"/>
              </a:rPr>
              <a:t>dendextend</a:t>
            </a:r>
            <a:r>
              <a:rPr sz="1350" spc="-5" dirty="0">
                <a:latin typeface="Times New Roman"/>
                <a:cs typeface="Times New Roman"/>
              </a:rPr>
              <a:t>; several of  </a:t>
            </a:r>
            <a:r>
              <a:rPr sz="1350" dirty="0">
                <a:latin typeface="Times New Roman"/>
                <a:cs typeface="Times New Roman"/>
              </a:rPr>
              <a:t>these </a:t>
            </a:r>
            <a:r>
              <a:rPr sz="1350" spc="-10" dirty="0">
                <a:latin typeface="Times New Roman"/>
                <a:cs typeface="Times New Roman"/>
              </a:rPr>
              <a:t>have </a:t>
            </a:r>
            <a:r>
              <a:rPr sz="1350" dirty="0">
                <a:latin typeface="Times New Roman"/>
                <a:cs typeface="Times New Roman"/>
              </a:rPr>
              <a:t>options </a:t>
            </a:r>
            <a:r>
              <a:rPr sz="1350" spc="-5" dirty="0">
                <a:latin typeface="Times New Roman"/>
                <a:cs typeface="Times New Roman"/>
              </a:rPr>
              <a:t>for branch or taxon coloring based on </a:t>
            </a:r>
            <a:r>
              <a:rPr sz="1350" dirty="0">
                <a:latin typeface="Times New Roman"/>
                <a:cs typeface="Times New Roman"/>
              </a:rPr>
              <a:t>some criterion </a:t>
            </a:r>
            <a:r>
              <a:rPr sz="1350" spc="-5" dirty="0">
                <a:latin typeface="Times New Roman"/>
                <a:cs typeface="Times New Roman"/>
              </a:rPr>
              <a:t>(ancestral state, tree </a:t>
            </a:r>
            <a:r>
              <a:rPr sz="1350" dirty="0">
                <a:latin typeface="Times New Roman"/>
                <a:cs typeface="Times New Roman"/>
              </a:rPr>
              <a:t>structure, </a:t>
            </a:r>
            <a:r>
              <a:rPr sz="1350" spc="-5" dirty="0">
                <a:latin typeface="Times New Roman"/>
                <a:cs typeface="Times New Roman"/>
              </a:rPr>
              <a:t>etc.). </a:t>
            </a:r>
            <a:r>
              <a:rPr sz="1350" u="sng" spc="-5" dirty="0">
                <a:solidFill>
                  <a:srgbClr val="8009AA"/>
                </a:solidFill>
                <a:uFill>
                  <a:solidFill>
                    <a:srgbClr val="8009AA"/>
                  </a:solidFill>
                </a:uFill>
                <a:latin typeface="Times New Roman"/>
                <a:cs typeface="Times New Roman"/>
              </a:rPr>
              <a:t>paleoPhylo</a:t>
            </a:r>
            <a:r>
              <a:rPr sz="1350" spc="-5" dirty="0">
                <a:solidFill>
                  <a:srgbClr val="8009AA"/>
                </a:solidFill>
                <a:latin typeface="Times New Roman"/>
                <a:cs typeface="Times New Roman"/>
              </a:rPr>
              <a:t> </a:t>
            </a:r>
            <a:r>
              <a:rPr sz="1350" spc="-5" dirty="0">
                <a:latin typeface="Times New Roman"/>
                <a:cs typeface="Times New Roman"/>
              </a:rPr>
              <a:t>and </a:t>
            </a:r>
            <a:r>
              <a:rPr sz="1350" u="sng" dirty="0">
                <a:solidFill>
                  <a:srgbClr val="0000FF"/>
                </a:solidFill>
                <a:uFill>
                  <a:solidFill>
                    <a:srgbClr val="0000FF"/>
                  </a:solidFill>
                </a:uFill>
                <a:latin typeface="Times New Roman"/>
                <a:cs typeface="Times New Roman"/>
              </a:rPr>
              <a:t>paleotree</a:t>
            </a:r>
            <a:r>
              <a:rPr sz="1350" dirty="0">
                <a:solidFill>
                  <a:srgbClr val="0000FF"/>
                </a:solidFill>
                <a:latin typeface="Times New Roman"/>
                <a:cs typeface="Times New Roman"/>
              </a:rPr>
              <a:t> </a:t>
            </a:r>
            <a:r>
              <a:rPr sz="1350" spc="-10" dirty="0">
                <a:latin typeface="Times New Roman"/>
                <a:cs typeface="Times New Roman"/>
              </a:rPr>
              <a:t>are  </a:t>
            </a:r>
            <a:r>
              <a:rPr sz="1350" dirty="0">
                <a:latin typeface="Times New Roman"/>
                <a:cs typeface="Times New Roman"/>
              </a:rPr>
              <a:t>specialized </a:t>
            </a:r>
            <a:r>
              <a:rPr sz="1350" spc="-10" dirty="0">
                <a:latin typeface="Times New Roman"/>
                <a:cs typeface="Times New Roman"/>
              </a:rPr>
              <a:t>for </a:t>
            </a:r>
            <a:r>
              <a:rPr sz="1350" spc="-5" dirty="0">
                <a:latin typeface="Times New Roman"/>
                <a:cs typeface="Times New Roman"/>
              </a:rPr>
              <a:t>drawing </a:t>
            </a:r>
            <a:r>
              <a:rPr sz="1350" dirty="0">
                <a:latin typeface="Times New Roman"/>
                <a:cs typeface="Times New Roman"/>
              </a:rPr>
              <a:t>paleobiological </a:t>
            </a:r>
            <a:r>
              <a:rPr sz="1350" spc="-5" dirty="0">
                <a:latin typeface="Times New Roman"/>
                <a:cs typeface="Times New Roman"/>
              </a:rPr>
              <a:t>phylogenies. Trees can </a:t>
            </a:r>
            <a:r>
              <a:rPr sz="1350" dirty="0">
                <a:latin typeface="Times New Roman"/>
                <a:cs typeface="Times New Roman"/>
              </a:rPr>
              <a:t>also </a:t>
            </a:r>
            <a:r>
              <a:rPr sz="1350" spc="-5" dirty="0">
                <a:latin typeface="Times New Roman"/>
                <a:cs typeface="Times New Roman"/>
              </a:rPr>
              <a:t>be examined (zoomed) and viewed as </a:t>
            </a:r>
            <a:r>
              <a:rPr sz="1350" dirty="0">
                <a:latin typeface="Times New Roman"/>
                <a:cs typeface="Times New Roman"/>
              </a:rPr>
              <a:t>correlograms using</a:t>
            </a:r>
            <a:r>
              <a:rPr sz="1350" spc="70" dirty="0">
                <a:latin typeface="Times New Roman"/>
                <a:cs typeface="Times New Roman"/>
              </a:rPr>
              <a:t> </a:t>
            </a:r>
            <a:r>
              <a:rPr sz="1350" u="sng" spc="-5" dirty="0">
                <a:solidFill>
                  <a:srgbClr val="0000FF"/>
                </a:solidFill>
                <a:uFill>
                  <a:solidFill>
                    <a:srgbClr val="0000FF"/>
                  </a:solidFill>
                </a:uFill>
                <a:latin typeface="Times New Roman"/>
                <a:cs typeface="Times New Roman"/>
              </a:rPr>
              <a:t>ape</a:t>
            </a:r>
            <a:r>
              <a:rPr sz="1350" spc="-5" dirty="0">
                <a:latin typeface="Times New Roman"/>
                <a:cs typeface="Times New Roman"/>
              </a:rPr>
              <a:t>.</a:t>
            </a:r>
            <a:endParaRPr sz="1350">
              <a:latin typeface="Times New Roman"/>
              <a:cs typeface="Times New Roman"/>
            </a:endParaRPr>
          </a:p>
          <a:p>
            <a:pPr marL="12700" marR="145415">
              <a:lnSpc>
                <a:spcPct val="109600"/>
              </a:lnSpc>
              <a:spcBef>
                <a:spcPts val="25"/>
              </a:spcBef>
            </a:pPr>
            <a:r>
              <a:rPr sz="1350" spc="-5" dirty="0">
                <a:latin typeface="Times New Roman"/>
                <a:cs typeface="Times New Roman"/>
              </a:rPr>
              <a:t>Ancestral </a:t>
            </a:r>
            <a:r>
              <a:rPr sz="1350" dirty="0">
                <a:latin typeface="Times New Roman"/>
                <a:cs typeface="Times New Roman"/>
              </a:rPr>
              <a:t>state </a:t>
            </a:r>
            <a:r>
              <a:rPr sz="1350" spc="-5" dirty="0">
                <a:latin typeface="Times New Roman"/>
                <a:cs typeface="Times New Roman"/>
              </a:rPr>
              <a:t>reconstructions can be visualized along branches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and </a:t>
            </a:r>
            <a:r>
              <a:rPr sz="1350" u="sng" dirty="0">
                <a:solidFill>
                  <a:srgbClr val="0000FF"/>
                </a:solidFill>
                <a:uFill>
                  <a:solidFill>
                    <a:srgbClr val="0000FF"/>
                  </a:solidFill>
                </a:uFill>
                <a:latin typeface="Times New Roman"/>
                <a:cs typeface="Times New Roman"/>
              </a:rPr>
              <a:t>paleotree</a:t>
            </a:r>
            <a:r>
              <a:rPr sz="1350" dirty="0">
                <a:latin typeface="Times New Roman"/>
                <a:cs typeface="Times New Roman"/>
              </a:rPr>
              <a:t>.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can project a tree </a:t>
            </a:r>
            <a:r>
              <a:rPr sz="1350" dirty="0">
                <a:latin typeface="Times New Roman"/>
                <a:cs typeface="Times New Roman"/>
              </a:rPr>
              <a:t>into </a:t>
            </a:r>
            <a:r>
              <a:rPr sz="1350" spc="-5" dirty="0">
                <a:latin typeface="Times New Roman"/>
                <a:cs typeface="Times New Roman"/>
              </a:rPr>
              <a:t>a  morphospace. </a:t>
            </a:r>
            <a:r>
              <a:rPr sz="1350" u="sng" spc="-5" dirty="0">
                <a:solidFill>
                  <a:srgbClr val="0000FF"/>
                </a:solidFill>
                <a:uFill>
                  <a:solidFill>
                    <a:srgbClr val="0000FF"/>
                  </a:solidFill>
                </a:uFill>
                <a:latin typeface="Times New Roman"/>
                <a:cs typeface="Times New Roman"/>
              </a:rPr>
              <a:t>BAMMtools</a:t>
            </a:r>
            <a:r>
              <a:rPr sz="1350" spc="-5" dirty="0">
                <a:solidFill>
                  <a:srgbClr val="0000FF"/>
                </a:solidFill>
                <a:latin typeface="Times New Roman"/>
                <a:cs typeface="Times New Roman"/>
              </a:rPr>
              <a:t> </a:t>
            </a:r>
            <a:r>
              <a:rPr sz="1350" spc="-5" dirty="0">
                <a:latin typeface="Times New Roman"/>
                <a:cs typeface="Times New Roman"/>
              </a:rPr>
              <a:t>can visualize </a:t>
            </a:r>
            <a:r>
              <a:rPr sz="1350" dirty="0">
                <a:latin typeface="Times New Roman"/>
                <a:cs typeface="Times New Roman"/>
              </a:rPr>
              <a:t>rate shifts </a:t>
            </a:r>
            <a:r>
              <a:rPr sz="1350" spc="-5" dirty="0">
                <a:latin typeface="Times New Roman"/>
                <a:cs typeface="Times New Roman"/>
              </a:rPr>
              <a:t>calculated by BAMM on a </a:t>
            </a:r>
            <a:r>
              <a:rPr sz="1350" dirty="0">
                <a:latin typeface="Times New Roman"/>
                <a:cs typeface="Times New Roman"/>
              </a:rPr>
              <a:t>tree. </a:t>
            </a:r>
            <a:r>
              <a:rPr sz="1350" spc="-5" dirty="0">
                <a:latin typeface="Times New Roman"/>
                <a:cs typeface="Times New Roman"/>
              </a:rPr>
              <a:t>The popular R </a:t>
            </a:r>
            <a:r>
              <a:rPr sz="1350" dirty="0">
                <a:latin typeface="Times New Roman"/>
                <a:cs typeface="Times New Roman"/>
              </a:rPr>
              <a:t>visualization </a:t>
            </a:r>
            <a:r>
              <a:rPr sz="1350" spc="-5" dirty="0">
                <a:latin typeface="Times New Roman"/>
                <a:cs typeface="Times New Roman"/>
              </a:rPr>
              <a:t>package </a:t>
            </a:r>
            <a:r>
              <a:rPr sz="1350" u="sng" dirty="0">
                <a:solidFill>
                  <a:srgbClr val="0000FF"/>
                </a:solidFill>
                <a:uFill>
                  <a:solidFill>
                    <a:srgbClr val="0000FF"/>
                  </a:solidFill>
                </a:uFill>
                <a:latin typeface="Times New Roman"/>
                <a:cs typeface="Times New Roman"/>
              </a:rPr>
              <a:t>ggplot2</a:t>
            </a:r>
            <a:r>
              <a:rPr sz="1350" dirty="0">
                <a:solidFill>
                  <a:srgbClr val="0000FF"/>
                </a:solidFill>
                <a:latin typeface="Times New Roman"/>
                <a:cs typeface="Times New Roman"/>
              </a:rPr>
              <a:t> </a:t>
            </a:r>
            <a:r>
              <a:rPr sz="1350" spc="-5" dirty="0">
                <a:latin typeface="Times New Roman"/>
                <a:cs typeface="Times New Roman"/>
              </a:rPr>
              <a:t>can</a:t>
            </a:r>
            <a:r>
              <a:rPr sz="1350" spc="145" dirty="0">
                <a:latin typeface="Times New Roman"/>
                <a:cs typeface="Times New Roman"/>
              </a:rPr>
              <a:t> </a:t>
            </a:r>
            <a:r>
              <a:rPr sz="1350" spc="-5" dirty="0">
                <a:latin typeface="Times New Roman"/>
                <a:cs typeface="Times New Roman"/>
              </a:rPr>
              <a:t>be</a:t>
            </a:r>
            <a:endParaRPr sz="1350">
              <a:latin typeface="Times New Roman"/>
              <a:cs typeface="Times New Roman"/>
            </a:endParaRPr>
          </a:p>
          <a:p>
            <a:pPr marL="12700" marR="59690" algn="just">
              <a:lnSpc>
                <a:spcPct val="111100"/>
              </a:lnSpc>
            </a:pPr>
            <a:r>
              <a:rPr sz="1350" spc="-5" dirty="0">
                <a:latin typeface="Times New Roman"/>
                <a:cs typeface="Times New Roman"/>
              </a:rPr>
              <a:t>extended by </a:t>
            </a:r>
            <a:r>
              <a:rPr sz="1350" u="sng" dirty="0">
                <a:solidFill>
                  <a:srgbClr val="9F7BE1"/>
                </a:solidFill>
                <a:uFill>
                  <a:solidFill>
                    <a:srgbClr val="9F7BE1"/>
                  </a:solidFill>
                </a:uFill>
                <a:latin typeface="Times New Roman"/>
                <a:cs typeface="Times New Roman"/>
              </a:rPr>
              <a:t>ggtree</a:t>
            </a:r>
            <a:r>
              <a:rPr sz="1350" dirty="0">
                <a:solidFill>
                  <a:srgbClr val="9F7BE1"/>
                </a:solidFill>
                <a:latin typeface="Times New Roman"/>
                <a:cs typeface="Times New Roman"/>
              </a:rPr>
              <a:t> </a:t>
            </a:r>
            <a:r>
              <a:rPr sz="1350" dirty="0">
                <a:latin typeface="Times New Roman"/>
                <a:cs typeface="Times New Roman"/>
              </a:rPr>
              <a:t>to </a:t>
            </a:r>
            <a:r>
              <a:rPr sz="1350" spc="-5" dirty="0">
                <a:latin typeface="Times New Roman"/>
                <a:cs typeface="Times New Roman"/>
              </a:rPr>
              <a:t>visualize phylogenies. Trees can </a:t>
            </a:r>
            <a:r>
              <a:rPr sz="1350" dirty="0">
                <a:latin typeface="Times New Roman"/>
                <a:cs typeface="Times New Roman"/>
              </a:rPr>
              <a:t>also </a:t>
            </a:r>
            <a:r>
              <a:rPr sz="1350" spc="-5" dirty="0">
                <a:latin typeface="Times New Roman"/>
                <a:cs typeface="Times New Roman"/>
              </a:rPr>
              <a:t>be </a:t>
            </a:r>
            <a:r>
              <a:rPr sz="1350" dirty="0">
                <a:latin typeface="Times New Roman"/>
                <a:cs typeface="Times New Roman"/>
              </a:rPr>
              <a:t>to </a:t>
            </a:r>
            <a:r>
              <a:rPr sz="1350" spc="-5" dirty="0">
                <a:latin typeface="Times New Roman"/>
                <a:cs typeface="Times New Roman"/>
              </a:rPr>
              <a:t>interactively explored </a:t>
            </a:r>
            <a:r>
              <a:rPr sz="1350" spc="-10" dirty="0">
                <a:latin typeface="Times New Roman"/>
                <a:cs typeface="Times New Roman"/>
              </a:rPr>
              <a:t>(as </a:t>
            </a:r>
            <a:r>
              <a:rPr sz="1350" spc="-5" dirty="0">
                <a:latin typeface="Times New Roman"/>
                <a:cs typeface="Times New Roman"/>
              </a:rPr>
              <a:t>dendrograms) </a:t>
            </a:r>
            <a:r>
              <a:rPr sz="1350" dirty="0">
                <a:latin typeface="Times New Roman"/>
                <a:cs typeface="Times New Roman"/>
              </a:rPr>
              <a:t>using </a:t>
            </a:r>
            <a:r>
              <a:rPr sz="1350" u="sng" spc="-5" dirty="0">
                <a:solidFill>
                  <a:srgbClr val="0000FF"/>
                </a:solidFill>
                <a:uFill>
                  <a:solidFill>
                    <a:srgbClr val="0000FF"/>
                  </a:solidFill>
                </a:uFill>
                <a:latin typeface="Times New Roman"/>
                <a:cs typeface="Times New Roman"/>
              </a:rPr>
              <a:t>idendr0</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phylocanvas</a:t>
            </a:r>
            <a:r>
              <a:rPr sz="1350" spc="-5" dirty="0">
                <a:solidFill>
                  <a:srgbClr val="0000FF"/>
                </a:solidFill>
                <a:latin typeface="Times New Roman"/>
                <a:cs typeface="Times New Roman"/>
              </a:rPr>
              <a:t> </a:t>
            </a:r>
            <a:r>
              <a:rPr sz="1350" dirty="0">
                <a:latin typeface="Times New Roman"/>
                <a:cs typeface="Times New Roman"/>
              </a:rPr>
              <a:t>is </a:t>
            </a:r>
            <a:r>
              <a:rPr sz="1350" spc="-5" dirty="0">
                <a:latin typeface="Times New Roman"/>
                <a:cs typeface="Times New Roman"/>
              </a:rPr>
              <a:t>a  widget for </a:t>
            </a:r>
            <a:r>
              <a:rPr sz="1350" dirty="0">
                <a:latin typeface="Times New Roman"/>
                <a:cs typeface="Times New Roman"/>
              </a:rPr>
              <a:t>"htmlwidgets" that </a:t>
            </a:r>
            <a:r>
              <a:rPr sz="1350" spc="-5" dirty="0">
                <a:latin typeface="Times New Roman"/>
                <a:cs typeface="Times New Roman"/>
              </a:rPr>
              <a:t>enables embedding of phylogenetic </a:t>
            </a:r>
            <a:r>
              <a:rPr sz="1350" dirty="0">
                <a:latin typeface="Times New Roman"/>
                <a:cs typeface="Times New Roman"/>
              </a:rPr>
              <a:t>trees </a:t>
            </a:r>
            <a:r>
              <a:rPr sz="1350" spc="-5" dirty="0">
                <a:latin typeface="Times New Roman"/>
                <a:cs typeface="Times New Roman"/>
              </a:rPr>
              <a:t>using </a:t>
            </a:r>
            <a:r>
              <a:rPr sz="1350" dirty="0">
                <a:latin typeface="Times New Roman"/>
                <a:cs typeface="Times New Roman"/>
              </a:rPr>
              <a:t>the </a:t>
            </a:r>
            <a:r>
              <a:rPr sz="1350" spc="-10" dirty="0">
                <a:latin typeface="Times New Roman"/>
                <a:cs typeface="Times New Roman"/>
              </a:rPr>
              <a:t>phylocanvas </a:t>
            </a:r>
            <a:r>
              <a:rPr sz="1350" dirty="0">
                <a:latin typeface="Times New Roman"/>
                <a:cs typeface="Times New Roman"/>
              </a:rPr>
              <a:t>javascript library. </a:t>
            </a:r>
            <a:r>
              <a:rPr sz="1350" u="sng" spc="-5" dirty="0">
                <a:solidFill>
                  <a:srgbClr val="0000FF"/>
                </a:solidFill>
                <a:uFill>
                  <a:solidFill>
                    <a:srgbClr val="0000FF"/>
                  </a:solidFill>
                </a:uFill>
                <a:latin typeface="Times New Roman"/>
                <a:cs typeface="Times New Roman"/>
              </a:rPr>
              <a:t>ggmuller</a:t>
            </a:r>
            <a:r>
              <a:rPr sz="1350" spc="-5" dirty="0">
                <a:solidFill>
                  <a:srgbClr val="0000FF"/>
                </a:solidFill>
                <a:latin typeface="Times New Roman"/>
                <a:cs typeface="Times New Roman"/>
              </a:rPr>
              <a:t> </a:t>
            </a:r>
            <a:r>
              <a:rPr sz="1350" spc="-10" dirty="0">
                <a:latin typeface="Times New Roman"/>
                <a:cs typeface="Times New Roman"/>
              </a:rPr>
              <a:t>allows </a:t>
            </a:r>
            <a:r>
              <a:rPr sz="1350" spc="-5" dirty="0">
                <a:latin typeface="Times New Roman"/>
                <a:cs typeface="Times New Roman"/>
              </a:rPr>
              <a:t>plotting  a phylogeny along with frequency</a:t>
            </a:r>
            <a:r>
              <a:rPr sz="1350" dirty="0">
                <a:latin typeface="Times New Roman"/>
                <a:cs typeface="Times New Roman"/>
              </a:rPr>
              <a:t> dynamics.</a:t>
            </a:r>
            <a:endParaRPr sz="1350">
              <a:latin typeface="Times New Roman"/>
              <a:cs typeface="Times New Roman"/>
            </a:endParaRPr>
          </a:p>
          <a:p>
            <a:pPr marL="12700" marR="5080">
              <a:lnSpc>
                <a:spcPct val="110600"/>
              </a:lnSpc>
              <a:spcBef>
                <a:spcPts val="994"/>
              </a:spcBef>
            </a:pPr>
            <a:r>
              <a:rPr sz="1350" i="1" spc="-5" dirty="0">
                <a:latin typeface="Times New Roman"/>
                <a:cs typeface="Times New Roman"/>
              </a:rPr>
              <a:t>Tree Comparison: </a:t>
            </a:r>
            <a:r>
              <a:rPr sz="1350" spc="-5" dirty="0">
                <a:latin typeface="Times New Roman"/>
                <a:cs typeface="Times New Roman"/>
              </a:rPr>
              <a:t>Tree-tree distances can be evaluated, and used </a:t>
            </a:r>
            <a:r>
              <a:rPr sz="1350" dirty="0">
                <a:latin typeface="Times New Roman"/>
                <a:cs typeface="Times New Roman"/>
              </a:rPr>
              <a:t>in additional </a:t>
            </a:r>
            <a:r>
              <a:rPr sz="1350" spc="-5" dirty="0">
                <a:latin typeface="Times New Roman"/>
                <a:cs typeface="Times New Roman"/>
              </a:rPr>
              <a:t>analyses, </a:t>
            </a:r>
            <a:r>
              <a:rPr sz="1350" spc="-10" dirty="0">
                <a:latin typeface="Times New Roman"/>
                <a:cs typeface="Times New Roman"/>
              </a:rPr>
              <a:t>in </a:t>
            </a:r>
            <a:r>
              <a:rPr sz="1350" u="sng" dirty="0">
                <a:solidFill>
                  <a:srgbClr val="0000FF"/>
                </a:solidFill>
                <a:uFill>
                  <a:solidFill>
                    <a:srgbClr val="0000FF"/>
                  </a:solidFill>
                </a:uFill>
                <a:latin typeface="Times New Roman"/>
                <a:cs typeface="Times New Roman"/>
              </a:rPr>
              <a:t>distory</a:t>
            </a:r>
            <a:r>
              <a:rPr sz="1350" dirty="0">
                <a:solidFill>
                  <a:srgbClr val="0000FF"/>
                </a:solidFill>
                <a:latin typeface="Times New Roman"/>
                <a:cs typeface="Times New Roman"/>
              </a:rPr>
              <a:t> </a:t>
            </a:r>
            <a:r>
              <a:rPr sz="1350" spc="-5" dirty="0">
                <a:latin typeface="Times New Roman"/>
                <a:cs typeface="Times New Roman"/>
              </a:rPr>
              <a:t>and </a:t>
            </a:r>
            <a:r>
              <a:rPr sz="1350" u="sng" spc="-5" dirty="0">
                <a:solidFill>
                  <a:srgbClr val="0000FF"/>
                </a:solidFill>
                <a:uFill>
                  <a:solidFill>
                    <a:srgbClr val="0000FF"/>
                  </a:solidFill>
                </a:uFill>
                <a:latin typeface="Times New Roman"/>
                <a:cs typeface="Times New Roman"/>
              </a:rPr>
              <a:t>Rphylip</a:t>
            </a:r>
            <a:r>
              <a:rPr sz="1350" spc="-5" dirty="0">
                <a:latin typeface="Times New Roman"/>
                <a:cs typeface="Times New Roman"/>
              </a:rPr>
              <a:t>. </a:t>
            </a:r>
            <a:r>
              <a:rPr sz="1350" u="sng" spc="-5" dirty="0">
                <a:solidFill>
                  <a:srgbClr val="0000FF"/>
                </a:solidFill>
                <a:uFill>
                  <a:solidFill>
                    <a:srgbClr val="0000FF"/>
                  </a:solidFill>
                </a:uFill>
                <a:latin typeface="Times New Roman"/>
                <a:cs typeface="Times New Roman"/>
              </a:rPr>
              <a:t>ape</a:t>
            </a:r>
            <a:r>
              <a:rPr sz="1350" spc="-5" dirty="0">
                <a:solidFill>
                  <a:srgbClr val="0000FF"/>
                </a:solidFill>
                <a:latin typeface="Times New Roman"/>
                <a:cs typeface="Times New Roman"/>
              </a:rPr>
              <a:t> </a:t>
            </a:r>
            <a:r>
              <a:rPr sz="1350" spc="-5" dirty="0">
                <a:latin typeface="Times New Roman"/>
                <a:cs typeface="Times New Roman"/>
              </a:rPr>
              <a:t>can compute tree-tree  </a:t>
            </a:r>
            <a:r>
              <a:rPr sz="1350" dirty="0">
                <a:latin typeface="Times New Roman"/>
                <a:cs typeface="Times New Roman"/>
              </a:rPr>
              <a:t>distances </a:t>
            </a:r>
            <a:r>
              <a:rPr sz="1350" spc="-5" dirty="0">
                <a:latin typeface="Times New Roman"/>
                <a:cs typeface="Times New Roman"/>
              </a:rPr>
              <a:t>and </a:t>
            </a:r>
            <a:r>
              <a:rPr sz="1350" dirty="0">
                <a:latin typeface="Times New Roman"/>
                <a:cs typeface="Times New Roman"/>
              </a:rPr>
              <a:t>also </a:t>
            </a:r>
            <a:r>
              <a:rPr sz="1350" spc="-5" dirty="0">
                <a:latin typeface="Times New Roman"/>
                <a:cs typeface="Times New Roman"/>
              </a:rPr>
              <a:t>create a </a:t>
            </a:r>
            <a:r>
              <a:rPr sz="1350" dirty="0">
                <a:latin typeface="Times New Roman"/>
                <a:cs typeface="Times New Roman"/>
              </a:rPr>
              <a:t>plot </a:t>
            </a:r>
            <a:r>
              <a:rPr sz="1350" spc="-5" dirty="0">
                <a:latin typeface="Times New Roman"/>
                <a:cs typeface="Times New Roman"/>
              </a:rPr>
              <a:t>showing two </a:t>
            </a:r>
            <a:r>
              <a:rPr sz="1350" dirty="0">
                <a:latin typeface="Times New Roman"/>
                <a:cs typeface="Times New Roman"/>
              </a:rPr>
              <a:t>trees </a:t>
            </a:r>
            <a:r>
              <a:rPr sz="1350" spc="-5" dirty="0">
                <a:latin typeface="Times New Roman"/>
                <a:cs typeface="Times New Roman"/>
              </a:rPr>
              <a:t>with </a:t>
            </a:r>
            <a:r>
              <a:rPr sz="1350" dirty="0">
                <a:latin typeface="Times New Roman"/>
                <a:cs typeface="Times New Roman"/>
              </a:rPr>
              <a:t>links </a:t>
            </a:r>
            <a:r>
              <a:rPr sz="1350" spc="-10" dirty="0">
                <a:latin typeface="Times New Roman"/>
                <a:cs typeface="Times New Roman"/>
              </a:rPr>
              <a:t>between </a:t>
            </a:r>
            <a:r>
              <a:rPr sz="1350" dirty="0">
                <a:latin typeface="Times New Roman"/>
                <a:cs typeface="Times New Roman"/>
              </a:rPr>
              <a:t>associated tips. </a:t>
            </a:r>
            <a:r>
              <a:rPr sz="1350" u="sng" spc="-5" dirty="0">
                <a:solidFill>
                  <a:srgbClr val="0000FF"/>
                </a:solidFill>
                <a:uFill>
                  <a:solidFill>
                    <a:srgbClr val="0000FF"/>
                  </a:solidFill>
                </a:uFill>
                <a:latin typeface="Times New Roman"/>
                <a:cs typeface="Times New Roman"/>
              </a:rPr>
              <a:t>kdetrees</a:t>
            </a:r>
            <a:r>
              <a:rPr sz="1350" spc="-5" dirty="0">
                <a:solidFill>
                  <a:srgbClr val="0000FF"/>
                </a:solidFill>
                <a:latin typeface="Times New Roman"/>
                <a:cs typeface="Times New Roman"/>
              </a:rPr>
              <a:t> </a:t>
            </a:r>
            <a:r>
              <a:rPr sz="1350" spc="-5" dirty="0">
                <a:latin typeface="Times New Roman"/>
                <a:cs typeface="Times New Roman"/>
              </a:rPr>
              <a:t>implements a non-parametric </a:t>
            </a:r>
            <a:r>
              <a:rPr sz="1350" dirty="0">
                <a:latin typeface="Times New Roman"/>
                <a:cs typeface="Times New Roman"/>
              </a:rPr>
              <a:t>method </a:t>
            </a:r>
            <a:r>
              <a:rPr sz="1350" spc="-10" dirty="0">
                <a:latin typeface="Times New Roman"/>
                <a:cs typeface="Times New Roman"/>
              </a:rPr>
              <a:t>for  </a:t>
            </a:r>
            <a:r>
              <a:rPr sz="1350" dirty="0">
                <a:latin typeface="Times New Roman"/>
                <a:cs typeface="Times New Roman"/>
              </a:rPr>
              <a:t>identifying </a:t>
            </a:r>
            <a:r>
              <a:rPr sz="1350" spc="-5" dirty="0">
                <a:latin typeface="Times New Roman"/>
                <a:cs typeface="Times New Roman"/>
              </a:rPr>
              <a:t>potential outlying observations </a:t>
            </a:r>
            <a:r>
              <a:rPr sz="1350" dirty="0">
                <a:latin typeface="Times New Roman"/>
                <a:cs typeface="Times New Roman"/>
              </a:rPr>
              <a:t>in </a:t>
            </a:r>
            <a:r>
              <a:rPr sz="1350" spc="-5" dirty="0">
                <a:latin typeface="Times New Roman"/>
                <a:cs typeface="Times New Roman"/>
              </a:rPr>
              <a:t>a </a:t>
            </a:r>
            <a:r>
              <a:rPr sz="1350" dirty="0">
                <a:latin typeface="Times New Roman"/>
                <a:cs typeface="Times New Roman"/>
              </a:rPr>
              <a:t>collection </a:t>
            </a:r>
            <a:r>
              <a:rPr sz="1350" spc="-5" dirty="0">
                <a:latin typeface="Times New Roman"/>
                <a:cs typeface="Times New Roman"/>
              </a:rPr>
              <a:t>of phylogenetic </a:t>
            </a:r>
            <a:r>
              <a:rPr sz="1350" dirty="0">
                <a:latin typeface="Times New Roman"/>
                <a:cs typeface="Times New Roman"/>
              </a:rPr>
              <a:t>trees, </a:t>
            </a:r>
            <a:r>
              <a:rPr sz="1350" spc="-5" dirty="0">
                <a:latin typeface="Times New Roman"/>
                <a:cs typeface="Times New Roman"/>
              </a:rPr>
              <a:t>which </a:t>
            </a:r>
            <a:r>
              <a:rPr sz="1350" spc="-10" dirty="0">
                <a:latin typeface="Times New Roman"/>
                <a:cs typeface="Times New Roman"/>
              </a:rPr>
              <a:t>could </a:t>
            </a:r>
            <a:r>
              <a:rPr sz="1350" spc="-5" dirty="0">
                <a:latin typeface="Times New Roman"/>
                <a:cs typeface="Times New Roman"/>
              </a:rPr>
              <a:t>represent inference </a:t>
            </a:r>
            <a:r>
              <a:rPr sz="1350" dirty="0">
                <a:latin typeface="Times New Roman"/>
                <a:cs typeface="Times New Roman"/>
              </a:rPr>
              <a:t>problems </a:t>
            </a:r>
            <a:r>
              <a:rPr sz="1350" spc="-15" dirty="0">
                <a:latin typeface="Times New Roman"/>
                <a:cs typeface="Times New Roman"/>
              </a:rPr>
              <a:t>or </a:t>
            </a:r>
            <a:r>
              <a:rPr sz="1350" spc="-5" dirty="0">
                <a:latin typeface="Times New Roman"/>
                <a:cs typeface="Times New Roman"/>
              </a:rPr>
              <a:t>processes  such as </a:t>
            </a:r>
            <a:r>
              <a:rPr sz="1350" dirty="0">
                <a:latin typeface="Times New Roman"/>
                <a:cs typeface="Times New Roman"/>
              </a:rPr>
              <a:t>horizontal </a:t>
            </a:r>
            <a:r>
              <a:rPr sz="1350" spc="-5" dirty="0">
                <a:latin typeface="Times New Roman"/>
                <a:cs typeface="Times New Roman"/>
              </a:rPr>
              <a:t>gene transfer. </a:t>
            </a:r>
            <a:r>
              <a:rPr sz="1350" u="sng" spc="-5" dirty="0">
                <a:solidFill>
                  <a:srgbClr val="0000FF"/>
                </a:solidFill>
                <a:uFill>
                  <a:solidFill>
                    <a:srgbClr val="0000FF"/>
                  </a:solidFill>
                </a:uFill>
                <a:latin typeface="Times New Roman"/>
                <a:cs typeface="Times New Roman"/>
              </a:rPr>
              <a:t>dendextend</a:t>
            </a:r>
            <a:r>
              <a:rPr sz="1350" spc="-5" dirty="0">
                <a:solidFill>
                  <a:srgbClr val="0000FF"/>
                </a:solidFill>
                <a:latin typeface="Times New Roman"/>
                <a:cs typeface="Times New Roman"/>
              </a:rPr>
              <a:t> </a:t>
            </a:r>
            <a:r>
              <a:rPr sz="1350" spc="-5" dirty="0">
                <a:latin typeface="Times New Roman"/>
                <a:cs typeface="Times New Roman"/>
              </a:rPr>
              <a:t>can evaluate </a:t>
            </a:r>
            <a:r>
              <a:rPr sz="1350" dirty="0">
                <a:latin typeface="Times New Roman"/>
                <a:cs typeface="Times New Roman"/>
              </a:rPr>
              <a:t>multiple </a:t>
            </a:r>
            <a:r>
              <a:rPr sz="1350" spc="-5" dirty="0">
                <a:latin typeface="Times New Roman"/>
                <a:cs typeface="Times New Roman"/>
              </a:rPr>
              <a:t>measures comparing</a:t>
            </a:r>
            <a:r>
              <a:rPr sz="1350" spc="40" dirty="0">
                <a:latin typeface="Times New Roman"/>
                <a:cs typeface="Times New Roman"/>
              </a:rPr>
              <a:t> </a:t>
            </a:r>
            <a:r>
              <a:rPr sz="1350" spc="-5" dirty="0">
                <a:latin typeface="Times New Roman"/>
                <a:cs typeface="Times New Roman"/>
              </a:rPr>
              <a:t>dendrograms.</a:t>
            </a:r>
            <a:endParaRPr sz="1350">
              <a:latin typeface="Times New Roman"/>
              <a:cs typeface="Times New Roman"/>
            </a:endParaRPr>
          </a:p>
          <a:p>
            <a:pPr marL="12700" marR="28575">
              <a:lnSpc>
                <a:spcPct val="110600"/>
              </a:lnSpc>
              <a:spcBef>
                <a:spcPts val="990"/>
              </a:spcBef>
            </a:pPr>
            <a:r>
              <a:rPr sz="1350" i="1" spc="-10" dirty="0">
                <a:latin typeface="Times New Roman"/>
                <a:cs typeface="Times New Roman"/>
              </a:rPr>
              <a:t>Taxonomy: </a:t>
            </a:r>
            <a:r>
              <a:rPr sz="1350" u="sng" dirty="0">
                <a:solidFill>
                  <a:srgbClr val="0000FF"/>
                </a:solidFill>
                <a:uFill>
                  <a:solidFill>
                    <a:srgbClr val="0000FF"/>
                  </a:solidFill>
                </a:uFill>
                <a:latin typeface="Times New Roman"/>
                <a:cs typeface="Times New Roman"/>
              </a:rPr>
              <a:t>taxize</a:t>
            </a:r>
            <a:r>
              <a:rPr sz="1350"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interact </a:t>
            </a:r>
            <a:r>
              <a:rPr sz="1350" spc="-5" dirty="0">
                <a:latin typeface="Times New Roman"/>
                <a:cs typeface="Times New Roman"/>
              </a:rPr>
              <a:t>with a suite of </a:t>
            </a:r>
            <a:r>
              <a:rPr sz="1350" spc="-10" dirty="0">
                <a:latin typeface="Times New Roman"/>
                <a:cs typeface="Times New Roman"/>
              </a:rPr>
              <a:t>web </a:t>
            </a:r>
            <a:r>
              <a:rPr sz="1350" spc="-5" dirty="0">
                <a:latin typeface="Times New Roman"/>
                <a:cs typeface="Times New Roman"/>
              </a:rPr>
              <a:t>APIs for </a:t>
            </a:r>
            <a:r>
              <a:rPr sz="1350" dirty="0">
                <a:latin typeface="Times New Roman"/>
                <a:cs typeface="Times New Roman"/>
              </a:rPr>
              <a:t>taxonomic tasks, </a:t>
            </a:r>
            <a:r>
              <a:rPr sz="1350" spc="-5" dirty="0">
                <a:latin typeface="Times New Roman"/>
                <a:cs typeface="Times New Roman"/>
              </a:rPr>
              <a:t>such as verifying species names, getting </a:t>
            </a:r>
            <a:r>
              <a:rPr sz="1350" dirty="0">
                <a:latin typeface="Times New Roman"/>
                <a:cs typeface="Times New Roman"/>
              </a:rPr>
              <a:t>taxonomic  hierarchies, </a:t>
            </a:r>
            <a:r>
              <a:rPr sz="1350" spc="-5" dirty="0">
                <a:latin typeface="Times New Roman"/>
                <a:cs typeface="Times New Roman"/>
              </a:rPr>
              <a:t>and verifying name spelling. </a:t>
            </a:r>
            <a:r>
              <a:rPr sz="1350" u="sng" spc="-5" dirty="0">
                <a:solidFill>
                  <a:srgbClr val="0000FF"/>
                </a:solidFill>
                <a:uFill>
                  <a:solidFill>
                    <a:srgbClr val="0000FF"/>
                  </a:solidFill>
                </a:uFill>
                <a:latin typeface="Times New Roman"/>
                <a:cs typeface="Times New Roman"/>
              </a:rPr>
              <a:t>evobiR</a:t>
            </a:r>
            <a:r>
              <a:rPr sz="1350" spc="-5" dirty="0">
                <a:solidFill>
                  <a:srgbClr val="0000FF"/>
                </a:solidFill>
                <a:latin typeface="Times New Roman"/>
                <a:cs typeface="Times New Roman"/>
              </a:rPr>
              <a:t> </a:t>
            </a:r>
            <a:r>
              <a:rPr sz="1350" dirty="0">
                <a:latin typeface="Times New Roman"/>
                <a:cs typeface="Times New Roman"/>
              </a:rPr>
              <a:t>contains functions </a:t>
            </a:r>
            <a:r>
              <a:rPr sz="1350" spc="-5" dirty="0">
                <a:latin typeface="Times New Roman"/>
                <a:cs typeface="Times New Roman"/>
              </a:rPr>
              <a:t>for making a </a:t>
            </a:r>
            <a:r>
              <a:rPr sz="1350" dirty="0">
                <a:latin typeface="Times New Roman"/>
                <a:cs typeface="Times New Roman"/>
              </a:rPr>
              <a:t>tree </a:t>
            </a:r>
            <a:r>
              <a:rPr sz="1350" spc="-5" dirty="0">
                <a:latin typeface="Times New Roman"/>
                <a:cs typeface="Times New Roman"/>
              </a:rPr>
              <a:t>at </a:t>
            </a:r>
            <a:r>
              <a:rPr sz="1350" spc="-10" dirty="0">
                <a:latin typeface="Times New Roman"/>
                <a:cs typeface="Times New Roman"/>
              </a:rPr>
              <a:t>higher </a:t>
            </a:r>
            <a:r>
              <a:rPr sz="1350" dirty="0">
                <a:latin typeface="Times New Roman"/>
                <a:cs typeface="Times New Roman"/>
              </a:rPr>
              <a:t>taxonomic </a:t>
            </a:r>
            <a:r>
              <a:rPr sz="1350" spc="-5" dirty="0">
                <a:latin typeface="Times New Roman"/>
                <a:cs typeface="Times New Roman"/>
              </a:rPr>
              <a:t>levels, downloading a  taxonomy </a:t>
            </a:r>
            <a:r>
              <a:rPr sz="1350" dirty="0">
                <a:latin typeface="Times New Roman"/>
                <a:cs typeface="Times New Roman"/>
              </a:rPr>
              <a:t>tree </a:t>
            </a:r>
            <a:r>
              <a:rPr sz="1350" spc="-5" dirty="0">
                <a:latin typeface="Times New Roman"/>
                <a:cs typeface="Times New Roman"/>
              </a:rPr>
              <a:t>from </a:t>
            </a:r>
            <a:r>
              <a:rPr sz="1350" spc="-15" dirty="0">
                <a:latin typeface="Times New Roman"/>
                <a:cs typeface="Times New Roman"/>
              </a:rPr>
              <a:t>NCBI </a:t>
            </a:r>
            <a:r>
              <a:rPr sz="1350" spc="-5" dirty="0">
                <a:latin typeface="Times New Roman"/>
                <a:cs typeface="Times New Roman"/>
              </a:rPr>
              <a:t>or ITIS, and various other miscellaneous </a:t>
            </a:r>
            <a:r>
              <a:rPr sz="1350" dirty="0">
                <a:latin typeface="Times New Roman"/>
                <a:cs typeface="Times New Roman"/>
              </a:rPr>
              <a:t>functions </a:t>
            </a:r>
            <a:r>
              <a:rPr sz="1350" spc="-5" dirty="0">
                <a:latin typeface="Times New Roman"/>
                <a:cs typeface="Times New Roman"/>
              </a:rPr>
              <a:t>(simulations of character evolution, calculating D-statistics,  </a:t>
            </a:r>
            <a:r>
              <a:rPr sz="1350" dirty="0">
                <a:latin typeface="Times New Roman"/>
                <a:cs typeface="Times New Roman"/>
              </a:rPr>
              <a:t>etc.).</a:t>
            </a:r>
            <a:endParaRPr sz="13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682853"/>
            <a:ext cx="9507855" cy="3463925"/>
          </a:xfrm>
          <a:prstGeom prst="rect">
            <a:avLst/>
          </a:prstGeom>
        </p:spPr>
        <p:txBody>
          <a:bodyPr vert="horz" wrap="square" lIns="0" tIns="10795" rIns="0" bIns="0" rtlCol="0">
            <a:spAutoFit/>
          </a:bodyPr>
          <a:lstStyle/>
          <a:p>
            <a:pPr marL="12700" marR="513715">
              <a:lnSpc>
                <a:spcPct val="110400"/>
              </a:lnSpc>
              <a:spcBef>
                <a:spcPts val="85"/>
              </a:spcBef>
            </a:pPr>
            <a:r>
              <a:rPr sz="1350" i="1" spc="-10" dirty="0">
                <a:latin typeface="Times New Roman"/>
                <a:cs typeface="Times New Roman"/>
              </a:rPr>
              <a:t>Gene </a:t>
            </a:r>
            <a:r>
              <a:rPr sz="1350" i="1" dirty="0">
                <a:latin typeface="Times New Roman"/>
                <a:cs typeface="Times New Roman"/>
              </a:rPr>
              <a:t>tree </a:t>
            </a:r>
            <a:r>
              <a:rPr sz="1350" i="1" spc="-5" dirty="0">
                <a:latin typeface="Times New Roman"/>
                <a:cs typeface="Times New Roman"/>
              </a:rPr>
              <a:t>- species </a:t>
            </a:r>
            <a:r>
              <a:rPr sz="1350" i="1" dirty="0">
                <a:latin typeface="Times New Roman"/>
                <a:cs typeface="Times New Roman"/>
              </a:rPr>
              <a:t>tree: </a:t>
            </a:r>
            <a:r>
              <a:rPr sz="1350" u="sng" spc="-10" dirty="0">
                <a:solidFill>
                  <a:srgbClr val="0000FF"/>
                </a:solidFill>
                <a:uFill>
                  <a:solidFill>
                    <a:srgbClr val="0000FF"/>
                  </a:solidFill>
                </a:uFill>
                <a:latin typeface="Times New Roman"/>
                <a:cs typeface="Times New Roman"/>
              </a:rPr>
              <a:t>HyPhy</a:t>
            </a:r>
            <a:r>
              <a:rPr sz="1350" spc="-10" dirty="0">
                <a:solidFill>
                  <a:srgbClr val="0000FF"/>
                </a:solidFill>
                <a:latin typeface="Times New Roman"/>
                <a:cs typeface="Times New Roman"/>
              </a:rPr>
              <a:t> </a:t>
            </a:r>
            <a:r>
              <a:rPr sz="1350" spc="-5" dirty="0">
                <a:latin typeface="Times New Roman"/>
                <a:cs typeface="Times New Roman"/>
              </a:rPr>
              <a:t>can count </a:t>
            </a:r>
            <a:r>
              <a:rPr sz="1350" dirty="0">
                <a:latin typeface="Times New Roman"/>
                <a:cs typeface="Times New Roman"/>
              </a:rPr>
              <a:t>the duplication </a:t>
            </a:r>
            <a:r>
              <a:rPr sz="1350" spc="-5" dirty="0">
                <a:latin typeface="Times New Roman"/>
                <a:cs typeface="Times New Roman"/>
              </a:rPr>
              <a:t>and </a:t>
            </a:r>
            <a:r>
              <a:rPr sz="1350" dirty="0">
                <a:latin typeface="Times New Roman"/>
                <a:cs typeface="Times New Roman"/>
              </a:rPr>
              <a:t>loss </a:t>
            </a:r>
            <a:r>
              <a:rPr sz="1350" spc="-5" dirty="0">
                <a:latin typeface="Times New Roman"/>
                <a:cs typeface="Times New Roman"/>
              </a:rPr>
              <a:t>cost </a:t>
            </a:r>
            <a:r>
              <a:rPr sz="1350" dirty="0">
                <a:latin typeface="Times New Roman"/>
                <a:cs typeface="Times New Roman"/>
              </a:rPr>
              <a:t>to </a:t>
            </a:r>
            <a:r>
              <a:rPr sz="1350" spc="-5" dirty="0">
                <a:latin typeface="Times New Roman"/>
                <a:cs typeface="Times New Roman"/>
              </a:rPr>
              <a:t>reconcile a gene </a:t>
            </a:r>
            <a:r>
              <a:rPr sz="1350" dirty="0">
                <a:latin typeface="Times New Roman"/>
                <a:cs typeface="Times New Roman"/>
              </a:rPr>
              <a:t>tree to </a:t>
            </a:r>
            <a:r>
              <a:rPr sz="1350" spc="-5" dirty="0">
                <a:latin typeface="Times New Roman"/>
                <a:cs typeface="Times New Roman"/>
              </a:rPr>
              <a:t>a species </a:t>
            </a:r>
            <a:r>
              <a:rPr sz="1350" dirty="0">
                <a:latin typeface="Times New Roman"/>
                <a:cs typeface="Times New Roman"/>
              </a:rPr>
              <a:t>tree. </a:t>
            </a:r>
            <a:r>
              <a:rPr sz="1350" spc="-15" dirty="0">
                <a:latin typeface="Times New Roman"/>
                <a:cs typeface="Times New Roman"/>
              </a:rPr>
              <a:t>It </a:t>
            </a:r>
            <a:r>
              <a:rPr sz="1350" spc="-5" dirty="0">
                <a:latin typeface="Times New Roman"/>
                <a:cs typeface="Times New Roman"/>
              </a:rPr>
              <a:t>can </a:t>
            </a:r>
            <a:r>
              <a:rPr sz="1350" dirty="0">
                <a:latin typeface="Times New Roman"/>
                <a:cs typeface="Times New Roman"/>
              </a:rPr>
              <a:t>also sample  histories </a:t>
            </a:r>
            <a:r>
              <a:rPr sz="1350" spc="-15" dirty="0">
                <a:latin typeface="Times New Roman"/>
                <a:cs typeface="Times New Roman"/>
              </a:rPr>
              <a:t>of </a:t>
            </a:r>
            <a:r>
              <a:rPr sz="1350" spc="-5" dirty="0">
                <a:latin typeface="Times New Roman"/>
                <a:cs typeface="Times New Roman"/>
              </a:rPr>
              <a:t>gene </a:t>
            </a:r>
            <a:r>
              <a:rPr sz="1350" dirty="0">
                <a:latin typeface="Times New Roman"/>
                <a:cs typeface="Times New Roman"/>
              </a:rPr>
              <a:t>trees </a:t>
            </a:r>
            <a:r>
              <a:rPr sz="1350" spc="-10" dirty="0">
                <a:latin typeface="Times New Roman"/>
                <a:cs typeface="Times New Roman"/>
              </a:rPr>
              <a:t>from </a:t>
            </a:r>
            <a:r>
              <a:rPr sz="1350" spc="-5" dirty="0">
                <a:latin typeface="Times New Roman"/>
                <a:cs typeface="Times New Roman"/>
              </a:rPr>
              <a:t>within family </a:t>
            </a:r>
            <a:r>
              <a:rPr sz="1350" spc="-10" dirty="0">
                <a:latin typeface="Times New Roman"/>
                <a:cs typeface="Times New Roman"/>
              </a:rPr>
              <a:t>trees. </a:t>
            </a:r>
            <a:r>
              <a:rPr sz="1350" u="sng" spc="-5" dirty="0">
                <a:solidFill>
                  <a:srgbClr val="0000FF"/>
                </a:solidFill>
                <a:uFill>
                  <a:solidFill>
                    <a:srgbClr val="0000FF"/>
                  </a:solidFill>
                </a:uFill>
                <a:latin typeface="Times New Roman"/>
                <a:cs typeface="Times New Roman"/>
              </a:rPr>
              <a:t>rmetasim</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simulate </a:t>
            </a:r>
            <a:r>
              <a:rPr sz="1350" spc="-10" dirty="0">
                <a:latin typeface="Times New Roman"/>
                <a:cs typeface="Times New Roman"/>
              </a:rPr>
              <a:t>loci </a:t>
            </a:r>
            <a:r>
              <a:rPr sz="1350" spc="-5" dirty="0">
                <a:latin typeface="Times New Roman"/>
                <a:cs typeface="Times New Roman"/>
              </a:rPr>
              <a:t>and individuals across landscapes </a:t>
            </a:r>
            <a:r>
              <a:rPr sz="1350" dirty="0">
                <a:latin typeface="Times New Roman"/>
                <a:cs typeface="Times New Roman"/>
              </a:rPr>
              <a:t>using the </a:t>
            </a:r>
            <a:r>
              <a:rPr sz="1350" spc="-5" dirty="0">
                <a:latin typeface="Times New Roman"/>
                <a:cs typeface="Times New Roman"/>
              </a:rPr>
              <a:t>metasim  </a:t>
            </a:r>
            <a:r>
              <a:rPr sz="1350" dirty="0">
                <a:latin typeface="Times New Roman"/>
                <a:cs typeface="Times New Roman"/>
              </a:rPr>
              <a:t>simulation</a:t>
            </a:r>
            <a:r>
              <a:rPr sz="1350" spc="-10" dirty="0">
                <a:latin typeface="Times New Roman"/>
                <a:cs typeface="Times New Roman"/>
              </a:rPr>
              <a:t> </a:t>
            </a:r>
            <a:r>
              <a:rPr sz="1350" spc="-5" dirty="0">
                <a:latin typeface="Times New Roman"/>
                <a:cs typeface="Times New Roman"/>
              </a:rPr>
              <a:t>engine.</a:t>
            </a:r>
            <a:endParaRPr sz="1350">
              <a:latin typeface="Times New Roman"/>
              <a:cs typeface="Times New Roman"/>
            </a:endParaRPr>
          </a:p>
          <a:p>
            <a:pPr marL="12700" marR="142240">
              <a:lnSpc>
                <a:spcPct val="110400"/>
              </a:lnSpc>
              <a:spcBef>
                <a:spcPts val="1019"/>
              </a:spcBef>
            </a:pPr>
            <a:r>
              <a:rPr sz="1350" i="1" dirty="0">
                <a:latin typeface="Times New Roman"/>
                <a:cs typeface="Times New Roman"/>
              </a:rPr>
              <a:t>Interactions </a:t>
            </a:r>
            <a:r>
              <a:rPr sz="1350" i="1" spc="-5" dirty="0">
                <a:latin typeface="Times New Roman"/>
                <a:cs typeface="Times New Roman"/>
              </a:rPr>
              <a:t>with other programs: </a:t>
            </a:r>
            <a:r>
              <a:rPr sz="1350" u="sng" spc="-5" dirty="0">
                <a:solidFill>
                  <a:srgbClr val="0000FF"/>
                </a:solidFill>
                <a:uFill>
                  <a:solidFill>
                    <a:srgbClr val="0000FF"/>
                  </a:solidFill>
                </a:uFill>
                <a:latin typeface="Times New Roman"/>
                <a:cs typeface="Times New Roman"/>
              </a:rPr>
              <a:t>geiger</a:t>
            </a:r>
            <a:r>
              <a:rPr sz="1350" spc="-5" dirty="0">
                <a:solidFill>
                  <a:srgbClr val="0000FF"/>
                </a:solidFill>
                <a:latin typeface="Times New Roman"/>
                <a:cs typeface="Times New Roman"/>
              </a:rPr>
              <a:t> </a:t>
            </a:r>
            <a:r>
              <a:rPr sz="1350" spc="-5" dirty="0">
                <a:latin typeface="Times New Roman"/>
                <a:cs typeface="Times New Roman"/>
              </a:rPr>
              <a:t>can </a:t>
            </a:r>
            <a:r>
              <a:rPr sz="1350" dirty="0">
                <a:latin typeface="Times New Roman"/>
                <a:cs typeface="Times New Roman"/>
              </a:rPr>
              <a:t>call </a:t>
            </a:r>
            <a:r>
              <a:rPr sz="1350" spc="-10" dirty="0">
                <a:latin typeface="Times New Roman"/>
                <a:cs typeface="Times New Roman"/>
              </a:rPr>
              <a:t>PATHd8 </a:t>
            </a:r>
            <a:r>
              <a:rPr sz="1350" spc="-5" dirty="0">
                <a:latin typeface="Times New Roman"/>
                <a:cs typeface="Times New Roman"/>
              </a:rPr>
              <a:t>through </a:t>
            </a:r>
            <a:r>
              <a:rPr sz="1350" dirty="0">
                <a:latin typeface="Times New Roman"/>
                <a:cs typeface="Times New Roman"/>
              </a:rPr>
              <a:t>its </a:t>
            </a:r>
            <a:r>
              <a:rPr sz="1350" spc="-5" dirty="0">
                <a:latin typeface="Times New Roman"/>
                <a:cs typeface="Times New Roman"/>
              </a:rPr>
              <a:t>congruify </a:t>
            </a:r>
            <a:r>
              <a:rPr sz="1350" dirty="0">
                <a:latin typeface="Times New Roman"/>
                <a:cs typeface="Times New Roman"/>
              </a:rPr>
              <a:t>function. </a:t>
            </a:r>
            <a:r>
              <a:rPr sz="1350" u="sng" dirty="0">
                <a:solidFill>
                  <a:srgbClr val="0000FF"/>
                </a:solidFill>
                <a:uFill>
                  <a:solidFill>
                    <a:srgbClr val="0000FF"/>
                  </a:solidFill>
                </a:uFill>
                <a:latin typeface="Times New Roman"/>
                <a:cs typeface="Times New Roman"/>
              </a:rPr>
              <a:t>ips</a:t>
            </a:r>
            <a:r>
              <a:rPr sz="1350" dirty="0">
                <a:solidFill>
                  <a:srgbClr val="0000FF"/>
                </a:solidFill>
                <a:latin typeface="Times New Roman"/>
                <a:cs typeface="Times New Roman"/>
              </a:rPr>
              <a:t> </a:t>
            </a:r>
            <a:r>
              <a:rPr sz="1350" spc="-5" dirty="0">
                <a:latin typeface="Times New Roman"/>
                <a:cs typeface="Times New Roman"/>
              </a:rPr>
              <a:t>wraps several </a:t>
            </a:r>
            <a:r>
              <a:rPr sz="1350" dirty="0">
                <a:latin typeface="Times New Roman"/>
                <a:cs typeface="Times New Roman"/>
              </a:rPr>
              <a:t>tree </a:t>
            </a:r>
            <a:r>
              <a:rPr sz="1350" spc="-5" dirty="0">
                <a:latin typeface="Times New Roman"/>
                <a:cs typeface="Times New Roman"/>
              </a:rPr>
              <a:t>inference and other  </a:t>
            </a:r>
            <a:r>
              <a:rPr sz="1350" dirty="0">
                <a:latin typeface="Times New Roman"/>
                <a:cs typeface="Times New Roman"/>
              </a:rPr>
              <a:t>programs, including </a:t>
            </a:r>
            <a:r>
              <a:rPr sz="1350" spc="-5" dirty="0">
                <a:latin typeface="Times New Roman"/>
                <a:cs typeface="Times New Roman"/>
              </a:rPr>
              <a:t>MrBayes, Beast, and RAxML, allowing </a:t>
            </a:r>
            <a:r>
              <a:rPr sz="1350" dirty="0">
                <a:latin typeface="Times New Roman"/>
                <a:cs typeface="Times New Roman"/>
              </a:rPr>
              <a:t>their </a:t>
            </a:r>
            <a:r>
              <a:rPr sz="1350" spc="-5" dirty="0">
                <a:latin typeface="Times New Roman"/>
                <a:cs typeface="Times New Roman"/>
              </a:rPr>
              <a:t>easy use from within </a:t>
            </a:r>
            <a:r>
              <a:rPr sz="1350" spc="-10" dirty="0">
                <a:latin typeface="Times New Roman"/>
                <a:cs typeface="Times New Roman"/>
              </a:rPr>
              <a:t>R. </a:t>
            </a:r>
            <a:r>
              <a:rPr sz="1350" u="sng" dirty="0">
                <a:solidFill>
                  <a:srgbClr val="0000FF"/>
                </a:solidFill>
                <a:uFill>
                  <a:solidFill>
                    <a:srgbClr val="0000FF"/>
                  </a:solidFill>
                </a:uFill>
                <a:latin typeface="Times New Roman"/>
                <a:cs typeface="Times New Roman"/>
              </a:rPr>
              <a:t>Rphylip</a:t>
            </a:r>
            <a:r>
              <a:rPr sz="1350" dirty="0">
                <a:solidFill>
                  <a:srgbClr val="0000FF"/>
                </a:solidFill>
                <a:latin typeface="Times New Roman"/>
                <a:cs typeface="Times New Roman"/>
              </a:rPr>
              <a:t> </a:t>
            </a:r>
            <a:r>
              <a:rPr sz="1350" spc="-5" dirty="0">
                <a:latin typeface="Times New Roman"/>
                <a:cs typeface="Times New Roman"/>
              </a:rPr>
              <a:t>wraps </a:t>
            </a:r>
            <a:r>
              <a:rPr sz="1350" u="sng" spc="-10" dirty="0">
                <a:solidFill>
                  <a:srgbClr val="0000FF"/>
                </a:solidFill>
                <a:uFill>
                  <a:solidFill>
                    <a:srgbClr val="0000FF"/>
                  </a:solidFill>
                </a:uFill>
                <a:latin typeface="Times New Roman"/>
                <a:cs typeface="Times New Roman"/>
              </a:rPr>
              <a:t>PHYLIP </a:t>
            </a:r>
            <a:r>
              <a:rPr sz="1350" spc="-5" dirty="0">
                <a:latin typeface="Times New Roman"/>
                <a:cs typeface="Times New Roman"/>
              </a:rPr>
              <a:t>, a broad variety of  programs for tree inference under parsimony, </a:t>
            </a:r>
            <a:r>
              <a:rPr sz="1350" dirty="0">
                <a:latin typeface="Times New Roman"/>
                <a:cs typeface="Times New Roman"/>
              </a:rPr>
              <a:t>likelihood, </a:t>
            </a:r>
            <a:r>
              <a:rPr sz="1350" spc="-5" dirty="0">
                <a:latin typeface="Times New Roman"/>
                <a:cs typeface="Times New Roman"/>
              </a:rPr>
              <a:t>and </a:t>
            </a:r>
            <a:r>
              <a:rPr sz="1350" dirty="0">
                <a:latin typeface="Times New Roman"/>
                <a:cs typeface="Times New Roman"/>
              </a:rPr>
              <a:t>distance, </a:t>
            </a:r>
            <a:r>
              <a:rPr sz="1350" spc="-5" dirty="0">
                <a:latin typeface="Times New Roman"/>
                <a:cs typeface="Times New Roman"/>
              </a:rPr>
              <a:t>bootstrapping, character evolution, and </a:t>
            </a:r>
            <a:r>
              <a:rPr sz="1350" dirty="0">
                <a:latin typeface="Times New Roman"/>
                <a:cs typeface="Times New Roman"/>
              </a:rPr>
              <a:t>more. </a:t>
            </a:r>
            <a:r>
              <a:rPr sz="1350" u="sng" spc="-10" dirty="0">
                <a:solidFill>
                  <a:srgbClr val="0000FF"/>
                </a:solidFill>
                <a:uFill>
                  <a:solidFill>
                    <a:srgbClr val="0000FF"/>
                  </a:solidFill>
                </a:uFill>
                <a:latin typeface="Times New Roman"/>
                <a:cs typeface="Times New Roman"/>
              </a:rPr>
              <a:t>BoSSA</a:t>
            </a:r>
            <a:r>
              <a:rPr sz="1350" spc="-10" dirty="0">
                <a:solidFill>
                  <a:srgbClr val="0000FF"/>
                </a:solidFill>
                <a:latin typeface="Times New Roman"/>
                <a:cs typeface="Times New Roman"/>
              </a:rPr>
              <a:t> </a:t>
            </a:r>
            <a:r>
              <a:rPr sz="1350" spc="-5" dirty="0">
                <a:latin typeface="Times New Roman"/>
                <a:cs typeface="Times New Roman"/>
              </a:rPr>
              <a:t>can use  information from various </a:t>
            </a:r>
            <a:r>
              <a:rPr sz="1350" dirty="0">
                <a:latin typeface="Times New Roman"/>
                <a:cs typeface="Times New Roman"/>
              </a:rPr>
              <a:t>tools to </a:t>
            </a:r>
            <a:r>
              <a:rPr sz="1350" spc="-10" dirty="0">
                <a:latin typeface="Times New Roman"/>
                <a:cs typeface="Times New Roman"/>
              </a:rPr>
              <a:t>place </a:t>
            </a:r>
            <a:r>
              <a:rPr sz="1350" spc="-5" dirty="0">
                <a:latin typeface="Times New Roman"/>
                <a:cs typeface="Times New Roman"/>
              </a:rPr>
              <a:t>a query sequence </a:t>
            </a:r>
            <a:r>
              <a:rPr sz="1350" dirty="0">
                <a:latin typeface="Times New Roman"/>
                <a:cs typeface="Times New Roman"/>
              </a:rPr>
              <a:t>into </a:t>
            </a:r>
            <a:r>
              <a:rPr sz="1350" spc="-5" dirty="0">
                <a:latin typeface="Times New Roman"/>
                <a:cs typeface="Times New Roman"/>
              </a:rPr>
              <a:t>a reference </a:t>
            </a:r>
            <a:r>
              <a:rPr sz="1350" dirty="0">
                <a:latin typeface="Times New Roman"/>
                <a:cs typeface="Times New Roman"/>
              </a:rPr>
              <a:t>tree. </a:t>
            </a:r>
            <a:r>
              <a:rPr sz="1350" u="sng" spc="-5" dirty="0">
                <a:solidFill>
                  <a:srgbClr val="0000FF"/>
                </a:solidFill>
                <a:uFill>
                  <a:solidFill>
                    <a:srgbClr val="0000FF"/>
                  </a:solidFill>
                </a:uFill>
                <a:latin typeface="Times New Roman"/>
                <a:cs typeface="Times New Roman"/>
              </a:rPr>
              <a:t>pastis</a:t>
            </a:r>
            <a:r>
              <a:rPr sz="1350" spc="-5" dirty="0">
                <a:solidFill>
                  <a:srgbClr val="0000FF"/>
                </a:solidFill>
                <a:latin typeface="Times New Roman"/>
                <a:cs typeface="Times New Roman"/>
              </a:rPr>
              <a:t> </a:t>
            </a:r>
            <a:r>
              <a:rPr sz="1350" spc="-5" dirty="0">
                <a:latin typeface="Times New Roman"/>
                <a:cs typeface="Times New Roman"/>
              </a:rPr>
              <a:t>can use </a:t>
            </a:r>
            <a:r>
              <a:rPr sz="1350" dirty="0">
                <a:latin typeface="Times New Roman"/>
                <a:cs typeface="Times New Roman"/>
              </a:rPr>
              <a:t>taxonomic </a:t>
            </a:r>
            <a:r>
              <a:rPr sz="1350" spc="-5" dirty="0">
                <a:latin typeface="Times New Roman"/>
                <a:cs typeface="Times New Roman"/>
              </a:rPr>
              <a:t>information </a:t>
            </a:r>
            <a:r>
              <a:rPr sz="1350" dirty="0">
                <a:latin typeface="Times New Roman"/>
                <a:cs typeface="Times New Roman"/>
              </a:rPr>
              <a:t>to </a:t>
            </a:r>
            <a:r>
              <a:rPr sz="1350" spc="-10" dirty="0">
                <a:latin typeface="Times New Roman"/>
                <a:cs typeface="Times New Roman"/>
              </a:rPr>
              <a:t>make </a:t>
            </a:r>
            <a:r>
              <a:rPr sz="1350" spc="-5" dirty="0">
                <a:latin typeface="Times New Roman"/>
                <a:cs typeface="Times New Roman"/>
              </a:rPr>
              <a:t>constraints  for MrBayes </a:t>
            </a:r>
            <a:r>
              <a:rPr sz="1350" dirty="0">
                <a:latin typeface="Times New Roman"/>
                <a:cs typeface="Times New Roman"/>
              </a:rPr>
              <a:t>tree</a:t>
            </a:r>
            <a:r>
              <a:rPr sz="1350" spc="10" dirty="0">
                <a:latin typeface="Times New Roman"/>
                <a:cs typeface="Times New Roman"/>
              </a:rPr>
              <a:t> </a:t>
            </a:r>
            <a:r>
              <a:rPr sz="1350" spc="-5" dirty="0">
                <a:latin typeface="Times New Roman"/>
                <a:cs typeface="Times New Roman"/>
              </a:rPr>
              <a:t>searches.</a:t>
            </a:r>
            <a:endParaRPr sz="1350">
              <a:latin typeface="Times New Roman"/>
              <a:cs typeface="Times New Roman"/>
            </a:endParaRPr>
          </a:p>
          <a:p>
            <a:pPr marL="12700" marR="5080">
              <a:lnSpc>
                <a:spcPct val="110500"/>
              </a:lnSpc>
              <a:spcBef>
                <a:spcPts val="1019"/>
              </a:spcBef>
            </a:pPr>
            <a:r>
              <a:rPr sz="1350" i="1" spc="-5" dirty="0">
                <a:latin typeface="Times New Roman"/>
                <a:cs typeface="Times New Roman"/>
              </a:rPr>
              <a:t>Notes: </a:t>
            </a:r>
            <a:r>
              <a:rPr sz="1350" dirty="0">
                <a:latin typeface="Times New Roman"/>
                <a:cs typeface="Times New Roman"/>
              </a:rPr>
              <a:t>At </a:t>
            </a:r>
            <a:r>
              <a:rPr sz="1350" spc="-5" dirty="0">
                <a:latin typeface="Times New Roman"/>
                <a:cs typeface="Times New Roman"/>
              </a:rPr>
              <a:t>least </a:t>
            </a:r>
            <a:r>
              <a:rPr sz="1350" dirty="0">
                <a:latin typeface="Times New Roman"/>
                <a:cs typeface="Times New Roman"/>
              </a:rPr>
              <a:t>ten </a:t>
            </a:r>
            <a:r>
              <a:rPr sz="1350" spc="-5" dirty="0">
                <a:latin typeface="Times New Roman"/>
                <a:cs typeface="Times New Roman"/>
              </a:rPr>
              <a:t>packages start as phy* </a:t>
            </a:r>
            <a:r>
              <a:rPr sz="1350" dirty="0">
                <a:latin typeface="Times New Roman"/>
                <a:cs typeface="Times New Roman"/>
              </a:rPr>
              <a:t>in </a:t>
            </a:r>
            <a:r>
              <a:rPr sz="1350" spc="-5" dirty="0">
                <a:latin typeface="Times New Roman"/>
                <a:cs typeface="Times New Roman"/>
              </a:rPr>
              <a:t>this </a:t>
            </a:r>
            <a:r>
              <a:rPr sz="1350" dirty="0">
                <a:latin typeface="Times New Roman"/>
                <a:cs typeface="Times New Roman"/>
              </a:rPr>
              <a:t>domain, including </a:t>
            </a:r>
            <a:r>
              <a:rPr sz="1350" spc="-5" dirty="0">
                <a:latin typeface="Times New Roman"/>
                <a:cs typeface="Times New Roman"/>
              </a:rPr>
              <a:t>two </a:t>
            </a:r>
            <a:r>
              <a:rPr sz="1350" dirty="0">
                <a:latin typeface="Times New Roman"/>
                <a:cs typeface="Times New Roman"/>
              </a:rPr>
              <a:t>pairs </a:t>
            </a:r>
            <a:r>
              <a:rPr sz="1350" spc="-5" dirty="0">
                <a:latin typeface="Times New Roman"/>
                <a:cs typeface="Times New Roman"/>
              </a:rPr>
              <a:t>of similarly named packages </a:t>
            </a:r>
            <a:r>
              <a:rPr sz="1350" dirty="0">
                <a:latin typeface="Times New Roman"/>
                <a:cs typeface="Times New Roman"/>
              </a:rPr>
              <a:t>(phytools </a:t>
            </a:r>
            <a:r>
              <a:rPr sz="1350" spc="-5" dirty="0">
                <a:latin typeface="Times New Roman"/>
                <a:cs typeface="Times New Roman"/>
              </a:rPr>
              <a:t>and </a:t>
            </a:r>
            <a:r>
              <a:rPr sz="1350" dirty="0">
                <a:latin typeface="Times New Roman"/>
                <a:cs typeface="Times New Roman"/>
              </a:rPr>
              <a:t>phylotools,  </a:t>
            </a:r>
            <a:r>
              <a:rPr sz="1350" spc="-5" dirty="0">
                <a:latin typeface="Times New Roman"/>
                <a:cs typeface="Times New Roman"/>
              </a:rPr>
              <a:t>phylobase and phybase). This can </a:t>
            </a:r>
            <a:r>
              <a:rPr sz="1350" dirty="0">
                <a:latin typeface="Times New Roman"/>
                <a:cs typeface="Times New Roman"/>
              </a:rPr>
              <a:t>easily lead to </a:t>
            </a:r>
            <a:r>
              <a:rPr sz="1350" spc="-5" dirty="0">
                <a:latin typeface="Times New Roman"/>
                <a:cs typeface="Times New Roman"/>
              </a:rPr>
              <a:t>confusion, and </a:t>
            </a:r>
            <a:r>
              <a:rPr sz="1350" dirty="0">
                <a:latin typeface="Times New Roman"/>
                <a:cs typeface="Times New Roman"/>
              </a:rPr>
              <a:t>future </a:t>
            </a:r>
            <a:r>
              <a:rPr sz="1350" spc="-5" dirty="0">
                <a:latin typeface="Times New Roman"/>
                <a:cs typeface="Times New Roman"/>
              </a:rPr>
              <a:t>package authors are encouraged </a:t>
            </a:r>
            <a:r>
              <a:rPr sz="1350" dirty="0">
                <a:latin typeface="Times New Roman"/>
                <a:cs typeface="Times New Roman"/>
              </a:rPr>
              <a:t>to </a:t>
            </a:r>
            <a:r>
              <a:rPr sz="1350" spc="-5" dirty="0">
                <a:latin typeface="Times New Roman"/>
                <a:cs typeface="Times New Roman"/>
              </a:rPr>
              <a:t>consider such overlaps </a:t>
            </a:r>
            <a:r>
              <a:rPr sz="1350" spc="-10" dirty="0">
                <a:latin typeface="Times New Roman"/>
                <a:cs typeface="Times New Roman"/>
              </a:rPr>
              <a:t>when  </a:t>
            </a:r>
            <a:r>
              <a:rPr sz="1350" dirty="0">
                <a:latin typeface="Times New Roman"/>
                <a:cs typeface="Times New Roman"/>
              </a:rPr>
              <a:t>naming </a:t>
            </a:r>
            <a:r>
              <a:rPr sz="1350" spc="-5" dirty="0">
                <a:latin typeface="Times New Roman"/>
                <a:cs typeface="Times New Roman"/>
              </a:rPr>
              <a:t>packages. For </a:t>
            </a:r>
            <a:r>
              <a:rPr sz="1350" dirty="0">
                <a:latin typeface="Times New Roman"/>
                <a:cs typeface="Times New Roman"/>
              </a:rPr>
              <a:t>clarification, </a:t>
            </a:r>
            <a:r>
              <a:rPr sz="1350" u="sng" spc="-5" dirty="0">
                <a:solidFill>
                  <a:srgbClr val="0000FF"/>
                </a:solidFill>
                <a:uFill>
                  <a:solidFill>
                    <a:srgbClr val="0000FF"/>
                  </a:solidFill>
                </a:uFill>
                <a:latin typeface="Times New Roman"/>
                <a:cs typeface="Times New Roman"/>
              </a:rPr>
              <a:t>phytools</a:t>
            </a:r>
            <a:r>
              <a:rPr sz="1350" spc="-5" dirty="0">
                <a:solidFill>
                  <a:srgbClr val="0000FF"/>
                </a:solidFill>
                <a:latin typeface="Times New Roman"/>
                <a:cs typeface="Times New Roman"/>
              </a:rPr>
              <a:t> </a:t>
            </a:r>
            <a:r>
              <a:rPr sz="1350" spc="-5" dirty="0">
                <a:latin typeface="Times New Roman"/>
                <a:cs typeface="Times New Roman"/>
              </a:rPr>
              <a:t>provides a wide array of </a:t>
            </a:r>
            <a:r>
              <a:rPr sz="1350" dirty="0">
                <a:latin typeface="Times New Roman"/>
                <a:cs typeface="Times New Roman"/>
              </a:rPr>
              <a:t>functions, especially </a:t>
            </a:r>
            <a:r>
              <a:rPr sz="1350" spc="-5" dirty="0">
                <a:latin typeface="Times New Roman"/>
                <a:cs typeface="Times New Roman"/>
              </a:rPr>
              <a:t>for comparative </a:t>
            </a:r>
            <a:r>
              <a:rPr sz="1350" dirty="0">
                <a:latin typeface="Times New Roman"/>
                <a:cs typeface="Times New Roman"/>
              </a:rPr>
              <a:t>methods, </a:t>
            </a:r>
            <a:r>
              <a:rPr sz="1350" spc="-5" dirty="0">
                <a:latin typeface="Times New Roman"/>
                <a:cs typeface="Times New Roman"/>
              </a:rPr>
              <a:t>and </a:t>
            </a:r>
            <a:r>
              <a:rPr sz="1350" dirty="0">
                <a:latin typeface="Times New Roman"/>
                <a:cs typeface="Times New Roman"/>
              </a:rPr>
              <a:t>is </a:t>
            </a:r>
            <a:r>
              <a:rPr sz="1350" spc="-5" dirty="0">
                <a:latin typeface="Times New Roman"/>
                <a:cs typeface="Times New Roman"/>
              </a:rPr>
              <a:t>maintained by  Liam Revell; </a:t>
            </a:r>
            <a:r>
              <a:rPr sz="1350" u="sng" dirty="0">
                <a:solidFill>
                  <a:srgbClr val="0000FF"/>
                </a:solidFill>
                <a:uFill>
                  <a:solidFill>
                    <a:srgbClr val="0000FF"/>
                  </a:solidFill>
                </a:uFill>
                <a:latin typeface="Times New Roman"/>
                <a:cs typeface="Times New Roman"/>
              </a:rPr>
              <a:t>phylotools</a:t>
            </a:r>
            <a:r>
              <a:rPr sz="1350" dirty="0">
                <a:solidFill>
                  <a:srgbClr val="0000FF"/>
                </a:solidFill>
                <a:latin typeface="Times New Roman"/>
                <a:cs typeface="Times New Roman"/>
              </a:rPr>
              <a:t> </a:t>
            </a:r>
            <a:r>
              <a:rPr sz="1350" spc="-5" dirty="0">
                <a:latin typeface="Times New Roman"/>
                <a:cs typeface="Times New Roman"/>
              </a:rPr>
              <a:t>has </a:t>
            </a:r>
            <a:r>
              <a:rPr sz="1350" dirty="0">
                <a:latin typeface="Times New Roman"/>
                <a:cs typeface="Times New Roman"/>
              </a:rPr>
              <a:t>functions </a:t>
            </a:r>
            <a:r>
              <a:rPr sz="1350" spc="-5" dirty="0">
                <a:latin typeface="Times New Roman"/>
                <a:cs typeface="Times New Roman"/>
              </a:rPr>
              <a:t>for building supermatrices and </a:t>
            </a:r>
            <a:r>
              <a:rPr sz="1350" spc="-10" dirty="0">
                <a:latin typeface="Times New Roman"/>
                <a:cs typeface="Times New Roman"/>
              </a:rPr>
              <a:t>is </a:t>
            </a:r>
            <a:r>
              <a:rPr sz="1350" spc="-5" dirty="0">
                <a:latin typeface="Times New Roman"/>
                <a:cs typeface="Times New Roman"/>
              </a:rPr>
              <a:t>maintained by Jinlong Zhang. </a:t>
            </a:r>
            <a:r>
              <a:rPr sz="1350" u="sng" spc="-5" dirty="0">
                <a:solidFill>
                  <a:srgbClr val="0000FF"/>
                </a:solidFill>
                <a:uFill>
                  <a:solidFill>
                    <a:srgbClr val="0000FF"/>
                  </a:solidFill>
                </a:uFill>
                <a:latin typeface="Times New Roman"/>
                <a:cs typeface="Times New Roman"/>
              </a:rPr>
              <a:t>phylobase</a:t>
            </a:r>
            <a:r>
              <a:rPr sz="1350" spc="-5" dirty="0">
                <a:solidFill>
                  <a:srgbClr val="0000FF"/>
                </a:solidFill>
                <a:latin typeface="Times New Roman"/>
                <a:cs typeface="Times New Roman"/>
              </a:rPr>
              <a:t> </a:t>
            </a:r>
            <a:r>
              <a:rPr sz="1350" dirty="0">
                <a:latin typeface="Times New Roman"/>
                <a:cs typeface="Times New Roman"/>
              </a:rPr>
              <a:t>implements </a:t>
            </a:r>
            <a:r>
              <a:rPr sz="1350" spc="-10" dirty="0">
                <a:latin typeface="Times New Roman"/>
                <a:cs typeface="Times New Roman"/>
              </a:rPr>
              <a:t>S4 </a:t>
            </a:r>
            <a:r>
              <a:rPr sz="1350" spc="-5" dirty="0">
                <a:latin typeface="Times New Roman"/>
                <a:cs typeface="Times New Roman"/>
              </a:rPr>
              <a:t>classes  for phylogenetic trees and </a:t>
            </a:r>
            <a:r>
              <a:rPr sz="1350" dirty="0">
                <a:latin typeface="Times New Roman"/>
                <a:cs typeface="Times New Roman"/>
              </a:rPr>
              <a:t>associated data </a:t>
            </a:r>
            <a:r>
              <a:rPr sz="1350" spc="-15" dirty="0">
                <a:latin typeface="Times New Roman"/>
                <a:cs typeface="Times New Roman"/>
              </a:rPr>
              <a:t>and </a:t>
            </a:r>
            <a:r>
              <a:rPr sz="1350" dirty="0">
                <a:latin typeface="Times New Roman"/>
                <a:cs typeface="Times New Roman"/>
              </a:rPr>
              <a:t>is </a:t>
            </a:r>
            <a:r>
              <a:rPr sz="1350" spc="-5" dirty="0">
                <a:latin typeface="Times New Roman"/>
                <a:cs typeface="Times New Roman"/>
              </a:rPr>
              <a:t>maintained by Francois Michonneau; </a:t>
            </a:r>
            <a:r>
              <a:rPr sz="1350" u="sng" spc="-5" dirty="0">
                <a:solidFill>
                  <a:srgbClr val="0000FF"/>
                </a:solidFill>
                <a:uFill>
                  <a:solidFill>
                    <a:srgbClr val="0000FF"/>
                  </a:solidFill>
                </a:uFill>
                <a:latin typeface="Times New Roman"/>
                <a:cs typeface="Times New Roman"/>
              </a:rPr>
              <a:t>phybase </a:t>
            </a:r>
            <a:r>
              <a:rPr sz="1350" spc="-5" dirty="0">
                <a:latin typeface="Times New Roman"/>
                <a:cs typeface="Times New Roman"/>
              </a:rPr>
              <a:t>has </a:t>
            </a:r>
            <a:r>
              <a:rPr sz="1350" dirty="0">
                <a:latin typeface="Times New Roman"/>
                <a:cs typeface="Times New Roman"/>
              </a:rPr>
              <a:t>tree utility </a:t>
            </a:r>
            <a:r>
              <a:rPr sz="1350" spc="-5" dirty="0">
                <a:latin typeface="Times New Roman"/>
                <a:cs typeface="Times New Roman"/>
              </a:rPr>
              <a:t>functions and many  </a:t>
            </a:r>
            <a:r>
              <a:rPr sz="1350" dirty="0">
                <a:latin typeface="Times New Roman"/>
                <a:cs typeface="Times New Roman"/>
              </a:rPr>
              <a:t>functions </a:t>
            </a:r>
            <a:r>
              <a:rPr sz="1350" spc="-5" dirty="0">
                <a:latin typeface="Times New Roman"/>
                <a:cs typeface="Times New Roman"/>
              </a:rPr>
              <a:t>for gene </a:t>
            </a:r>
            <a:r>
              <a:rPr sz="1350" dirty="0">
                <a:latin typeface="Times New Roman"/>
                <a:cs typeface="Times New Roman"/>
              </a:rPr>
              <a:t>tree </a:t>
            </a:r>
            <a:r>
              <a:rPr sz="1350" spc="-5" dirty="0">
                <a:latin typeface="Times New Roman"/>
                <a:cs typeface="Times New Roman"/>
              </a:rPr>
              <a:t>- species </a:t>
            </a:r>
            <a:r>
              <a:rPr sz="1350" dirty="0">
                <a:latin typeface="Times New Roman"/>
                <a:cs typeface="Times New Roman"/>
              </a:rPr>
              <a:t>tree </a:t>
            </a:r>
            <a:r>
              <a:rPr sz="1350" spc="-5" dirty="0">
                <a:latin typeface="Times New Roman"/>
                <a:cs typeface="Times New Roman"/>
              </a:rPr>
              <a:t>questions and </a:t>
            </a:r>
            <a:r>
              <a:rPr sz="1350" dirty="0">
                <a:latin typeface="Times New Roman"/>
                <a:cs typeface="Times New Roman"/>
              </a:rPr>
              <a:t>is </a:t>
            </a:r>
            <a:r>
              <a:rPr sz="1350" spc="-5" dirty="0">
                <a:latin typeface="Times New Roman"/>
                <a:cs typeface="Times New Roman"/>
              </a:rPr>
              <a:t>authored by Liang Liu, but no longer appears on</a:t>
            </a:r>
            <a:r>
              <a:rPr sz="1350" spc="45" dirty="0">
                <a:latin typeface="Times New Roman"/>
                <a:cs typeface="Times New Roman"/>
              </a:rPr>
              <a:t> </a:t>
            </a:r>
            <a:r>
              <a:rPr sz="1350" spc="-10" dirty="0">
                <a:latin typeface="Times New Roman"/>
                <a:cs typeface="Times New Roman"/>
              </a:rPr>
              <a:t>CRAN.</a:t>
            </a:r>
            <a:endParaRPr sz="13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9435465" cy="734060"/>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An </a:t>
            </a:r>
            <a:r>
              <a:rPr spc="-5" dirty="0">
                <a:solidFill>
                  <a:srgbClr val="000000"/>
                </a:solidFill>
              </a:rPr>
              <a:t>example </a:t>
            </a:r>
            <a:r>
              <a:rPr spc="-10" dirty="0">
                <a:solidFill>
                  <a:srgbClr val="000000"/>
                </a:solidFill>
              </a:rPr>
              <a:t>of </a:t>
            </a:r>
            <a:r>
              <a:rPr spc="-5" dirty="0">
                <a:solidFill>
                  <a:srgbClr val="000000"/>
                </a:solidFill>
              </a:rPr>
              <a:t>species</a:t>
            </a:r>
            <a:r>
              <a:rPr spc="50" dirty="0">
                <a:solidFill>
                  <a:srgbClr val="000000"/>
                </a:solidFill>
              </a:rPr>
              <a:t> </a:t>
            </a:r>
            <a:r>
              <a:rPr spc="-10" dirty="0">
                <a:solidFill>
                  <a:srgbClr val="000000"/>
                </a:solidFill>
              </a:rPr>
              <a:t>data</a:t>
            </a:r>
          </a:p>
          <a:p>
            <a:pPr marL="12700">
              <a:lnSpc>
                <a:spcPct val="100000"/>
              </a:lnSpc>
              <a:spcBef>
                <a:spcPts val="55"/>
              </a:spcBef>
            </a:pPr>
            <a:r>
              <a:rPr sz="2200" b="0" dirty="0">
                <a:solidFill>
                  <a:srgbClr val="000000"/>
                </a:solidFill>
                <a:latin typeface="Calibri"/>
                <a:cs typeface="Calibri"/>
              </a:rPr>
              <a:t>Mating </a:t>
            </a:r>
            <a:r>
              <a:rPr sz="2200" b="0" spc="-5" dirty="0">
                <a:solidFill>
                  <a:srgbClr val="000000"/>
                </a:solidFill>
                <a:latin typeface="Calibri"/>
                <a:cs typeface="Calibri"/>
              </a:rPr>
              <a:t>behaviors </a:t>
            </a:r>
            <a:r>
              <a:rPr sz="2200" b="0" dirty="0">
                <a:solidFill>
                  <a:srgbClr val="000000"/>
                </a:solidFill>
                <a:latin typeface="Calibri"/>
                <a:cs typeface="Calibri"/>
              </a:rPr>
              <a:t>in </a:t>
            </a:r>
            <a:r>
              <a:rPr sz="2200" b="0" spc="5" dirty="0">
                <a:solidFill>
                  <a:srgbClr val="000000"/>
                </a:solidFill>
                <a:latin typeface="Calibri"/>
                <a:cs typeface="Calibri"/>
              </a:rPr>
              <a:t>15 </a:t>
            </a:r>
            <a:r>
              <a:rPr sz="2200" b="0" spc="-5" dirty="0">
                <a:solidFill>
                  <a:srgbClr val="000000"/>
                </a:solidFill>
                <a:latin typeface="Calibri"/>
                <a:cs typeface="Calibri"/>
              </a:rPr>
              <a:t>species </a:t>
            </a:r>
            <a:r>
              <a:rPr sz="2200" b="0" spc="5" dirty="0">
                <a:solidFill>
                  <a:srgbClr val="000000"/>
                </a:solidFill>
                <a:latin typeface="Calibri"/>
                <a:cs typeface="Calibri"/>
              </a:rPr>
              <a:t>of </a:t>
            </a:r>
            <a:r>
              <a:rPr sz="2200" b="0" dirty="0">
                <a:solidFill>
                  <a:srgbClr val="000000"/>
                </a:solidFill>
                <a:latin typeface="Calibri"/>
                <a:cs typeface="Calibri"/>
              </a:rPr>
              <a:t>water </a:t>
            </a:r>
            <a:r>
              <a:rPr sz="2200" b="0" spc="-5" dirty="0">
                <a:solidFill>
                  <a:srgbClr val="000000"/>
                </a:solidFill>
                <a:latin typeface="Calibri"/>
                <a:cs typeface="Calibri"/>
              </a:rPr>
              <a:t>striders </a:t>
            </a:r>
            <a:r>
              <a:rPr sz="2200" b="0" spc="-10" dirty="0">
                <a:solidFill>
                  <a:srgbClr val="000000"/>
                </a:solidFill>
                <a:latin typeface="Calibri"/>
                <a:cs typeface="Calibri"/>
              </a:rPr>
              <a:t>(</a:t>
            </a:r>
            <a:r>
              <a:rPr sz="2200" b="0" i="1" spc="-10" dirty="0">
                <a:solidFill>
                  <a:srgbClr val="000000"/>
                </a:solidFill>
                <a:latin typeface="Calibri"/>
                <a:cs typeface="Calibri"/>
              </a:rPr>
              <a:t>Gerris</a:t>
            </a:r>
            <a:r>
              <a:rPr sz="2200" b="0" spc="-10" dirty="0">
                <a:solidFill>
                  <a:srgbClr val="000000"/>
                </a:solidFill>
                <a:latin typeface="Calibri"/>
                <a:cs typeface="Calibri"/>
              </a:rPr>
              <a:t>) </a:t>
            </a:r>
            <a:r>
              <a:rPr sz="2200" b="0" spc="-5" dirty="0">
                <a:solidFill>
                  <a:srgbClr val="000000"/>
                </a:solidFill>
                <a:latin typeface="Calibri"/>
                <a:cs typeface="Calibri"/>
              </a:rPr>
              <a:t>(Rowe and Arnqvist</a:t>
            </a:r>
            <a:r>
              <a:rPr sz="2200" b="0" spc="5" dirty="0">
                <a:solidFill>
                  <a:srgbClr val="000000"/>
                </a:solidFill>
                <a:latin typeface="Calibri"/>
                <a:cs typeface="Calibri"/>
              </a:rPr>
              <a:t> </a:t>
            </a:r>
            <a:r>
              <a:rPr sz="2200" b="0" spc="-5" dirty="0">
                <a:solidFill>
                  <a:srgbClr val="000000"/>
                </a:solidFill>
                <a:latin typeface="Calibri"/>
                <a:cs typeface="Calibri"/>
              </a:rPr>
              <a:t>2002).</a:t>
            </a:r>
            <a:endParaRPr sz="2200">
              <a:latin typeface="Calibri"/>
              <a:cs typeface="Calibri"/>
            </a:endParaRPr>
          </a:p>
        </p:txBody>
      </p:sp>
      <p:sp>
        <p:nvSpPr>
          <p:cNvPr id="3" name="object 3"/>
          <p:cNvSpPr txBox="1"/>
          <p:nvPr/>
        </p:nvSpPr>
        <p:spPr>
          <a:xfrm>
            <a:off x="718819" y="1761236"/>
            <a:ext cx="9521190" cy="3242310"/>
          </a:xfrm>
          <a:prstGeom prst="rect">
            <a:avLst/>
          </a:prstGeom>
        </p:spPr>
        <p:txBody>
          <a:bodyPr vert="horz" wrap="square" lIns="0" tIns="5080" rIns="0" bIns="0" rtlCol="0">
            <a:spAutoFit/>
          </a:bodyPr>
          <a:lstStyle/>
          <a:p>
            <a:pPr marL="12700" marR="236854">
              <a:lnSpc>
                <a:spcPct val="102000"/>
              </a:lnSpc>
              <a:spcBef>
                <a:spcPts val="40"/>
              </a:spcBef>
            </a:pPr>
            <a:r>
              <a:rPr sz="2000" spc="-5" dirty="0">
                <a:latin typeface="Calibri"/>
                <a:cs typeface="Calibri"/>
              </a:rPr>
              <a:t>Biology: </a:t>
            </a:r>
            <a:r>
              <a:rPr sz="2000" spc="-10" dirty="0">
                <a:latin typeface="Calibri"/>
                <a:cs typeface="Calibri"/>
              </a:rPr>
              <a:t>Males </a:t>
            </a:r>
            <a:r>
              <a:rPr sz="2000" spc="-5" dirty="0">
                <a:latin typeface="Calibri"/>
                <a:cs typeface="Calibri"/>
              </a:rPr>
              <a:t>chase females, </a:t>
            </a:r>
            <a:r>
              <a:rPr sz="2000" spc="-10" dirty="0">
                <a:latin typeface="Calibri"/>
                <a:cs typeface="Calibri"/>
              </a:rPr>
              <a:t>who flee </a:t>
            </a:r>
            <a:r>
              <a:rPr sz="2000" spc="-5" dirty="0">
                <a:latin typeface="Calibri"/>
                <a:cs typeface="Calibri"/>
              </a:rPr>
              <a:t>by skating away. If a </a:t>
            </a:r>
            <a:r>
              <a:rPr sz="2000" spc="-10" dirty="0">
                <a:latin typeface="Calibri"/>
                <a:cs typeface="Calibri"/>
              </a:rPr>
              <a:t>male </a:t>
            </a:r>
            <a:r>
              <a:rPr sz="2000" spc="-5" dirty="0">
                <a:latin typeface="Calibri"/>
                <a:cs typeface="Calibri"/>
              </a:rPr>
              <a:t>grasps a </a:t>
            </a:r>
            <a:r>
              <a:rPr sz="2000" spc="-10" dirty="0">
                <a:latin typeface="Calibri"/>
                <a:cs typeface="Calibri"/>
              </a:rPr>
              <a:t>female, </a:t>
            </a:r>
            <a:r>
              <a:rPr sz="2000" dirty="0">
                <a:latin typeface="Calibri"/>
                <a:cs typeface="Calibri"/>
              </a:rPr>
              <a:t>she  </a:t>
            </a:r>
            <a:r>
              <a:rPr sz="2000" spc="-10" dirty="0">
                <a:latin typeface="Calibri"/>
                <a:cs typeface="Calibri"/>
              </a:rPr>
              <a:t>initiates </a:t>
            </a:r>
            <a:r>
              <a:rPr sz="2000" spc="-5" dirty="0">
                <a:latin typeface="Calibri"/>
                <a:cs typeface="Calibri"/>
              </a:rPr>
              <a:t>a </a:t>
            </a:r>
            <a:r>
              <a:rPr sz="2000" spc="-10" dirty="0">
                <a:latin typeface="Calibri"/>
                <a:cs typeface="Calibri"/>
              </a:rPr>
              <a:t>series </a:t>
            </a:r>
            <a:r>
              <a:rPr sz="2000" spc="-5" dirty="0">
                <a:latin typeface="Calibri"/>
                <a:cs typeface="Calibri"/>
              </a:rPr>
              <a:t>of leaps, </a:t>
            </a:r>
            <a:r>
              <a:rPr sz="2000" spc="-10" dirty="0">
                <a:latin typeface="Calibri"/>
                <a:cs typeface="Calibri"/>
              </a:rPr>
              <a:t>rolls, </a:t>
            </a:r>
            <a:r>
              <a:rPr sz="2000" spc="-5" dirty="0">
                <a:latin typeface="Calibri"/>
                <a:cs typeface="Calibri"/>
              </a:rPr>
              <a:t>and </a:t>
            </a:r>
            <a:r>
              <a:rPr sz="2000" spc="-10" dirty="0">
                <a:latin typeface="Calibri"/>
                <a:cs typeface="Calibri"/>
              </a:rPr>
              <a:t>summersaults </a:t>
            </a:r>
            <a:r>
              <a:rPr sz="2000" spc="-5" dirty="0">
                <a:latin typeface="Calibri"/>
                <a:cs typeface="Calibri"/>
              </a:rPr>
              <a:t>that </a:t>
            </a:r>
            <a:r>
              <a:rPr sz="2000" spc="-10" dirty="0">
                <a:latin typeface="Calibri"/>
                <a:cs typeface="Calibri"/>
              </a:rPr>
              <a:t>usually </a:t>
            </a:r>
            <a:r>
              <a:rPr sz="2000" dirty="0">
                <a:latin typeface="Calibri"/>
                <a:cs typeface="Calibri"/>
              </a:rPr>
              <a:t>toss </a:t>
            </a:r>
            <a:r>
              <a:rPr sz="2000" spc="-5" dirty="0">
                <a:latin typeface="Calibri"/>
                <a:cs typeface="Calibri"/>
              </a:rPr>
              <a:t>him </a:t>
            </a:r>
            <a:r>
              <a:rPr sz="2000" spc="-10" dirty="0">
                <a:latin typeface="Calibri"/>
                <a:cs typeface="Calibri"/>
              </a:rPr>
              <a:t>off. Males </a:t>
            </a:r>
            <a:r>
              <a:rPr sz="2000" spc="-5" dirty="0">
                <a:latin typeface="Calibri"/>
                <a:cs typeface="Calibri"/>
              </a:rPr>
              <a:t>of </a:t>
            </a:r>
            <a:r>
              <a:rPr sz="2000" spc="-10" dirty="0">
                <a:latin typeface="Calibri"/>
                <a:cs typeface="Calibri"/>
              </a:rPr>
              <a:t>some  species </a:t>
            </a:r>
            <a:r>
              <a:rPr sz="2000" dirty="0">
                <a:latin typeface="Calibri"/>
                <a:cs typeface="Calibri"/>
              </a:rPr>
              <a:t>have </a:t>
            </a:r>
            <a:r>
              <a:rPr sz="2000" spc="-5" dirty="0">
                <a:latin typeface="Calibri"/>
                <a:cs typeface="Calibri"/>
              </a:rPr>
              <a:t>clasping genitalia </a:t>
            </a:r>
            <a:r>
              <a:rPr sz="2000" dirty="0">
                <a:latin typeface="Calibri"/>
                <a:cs typeface="Calibri"/>
              </a:rPr>
              <a:t>that </a:t>
            </a:r>
            <a:r>
              <a:rPr sz="2000" spc="-5" dirty="0">
                <a:latin typeface="Calibri"/>
                <a:cs typeface="Calibri"/>
              </a:rPr>
              <a:t>allow them to </a:t>
            </a:r>
            <a:r>
              <a:rPr sz="2000" dirty="0">
                <a:latin typeface="Calibri"/>
                <a:cs typeface="Calibri"/>
              </a:rPr>
              <a:t>stay </a:t>
            </a:r>
            <a:r>
              <a:rPr sz="2000" spc="-15" dirty="0">
                <a:latin typeface="Calibri"/>
                <a:cs typeface="Calibri"/>
              </a:rPr>
              <a:t>on </a:t>
            </a:r>
            <a:r>
              <a:rPr sz="2000" spc="-10" dirty="0">
                <a:latin typeface="Calibri"/>
                <a:cs typeface="Calibri"/>
              </a:rPr>
              <a:t>longer, </a:t>
            </a:r>
            <a:r>
              <a:rPr sz="2000" spc="-5" dirty="0">
                <a:latin typeface="Calibri"/>
                <a:cs typeface="Calibri"/>
              </a:rPr>
              <a:t>but </a:t>
            </a:r>
            <a:r>
              <a:rPr sz="2000" spc="-10" dirty="0">
                <a:latin typeface="Calibri"/>
                <a:cs typeface="Calibri"/>
              </a:rPr>
              <a:t>females </a:t>
            </a:r>
            <a:r>
              <a:rPr sz="2000" spc="-5" dirty="0">
                <a:latin typeface="Calibri"/>
                <a:cs typeface="Calibri"/>
              </a:rPr>
              <a:t>of </a:t>
            </a:r>
            <a:r>
              <a:rPr sz="2000" dirty="0">
                <a:latin typeface="Calibri"/>
                <a:cs typeface="Calibri"/>
              </a:rPr>
              <a:t>these  </a:t>
            </a:r>
            <a:r>
              <a:rPr sz="2000" spc="-10" dirty="0">
                <a:latin typeface="Calibri"/>
                <a:cs typeface="Calibri"/>
              </a:rPr>
              <a:t>species often </a:t>
            </a:r>
            <a:r>
              <a:rPr sz="2000" dirty="0">
                <a:latin typeface="Calibri"/>
                <a:cs typeface="Calibri"/>
              </a:rPr>
              <a:t>have </a:t>
            </a:r>
            <a:r>
              <a:rPr sz="2000" spc="-5" dirty="0">
                <a:latin typeface="Calibri"/>
                <a:cs typeface="Calibri"/>
              </a:rPr>
              <a:t>spines or </a:t>
            </a:r>
            <a:r>
              <a:rPr sz="2000" spc="-10" dirty="0">
                <a:latin typeface="Calibri"/>
                <a:cs typeface="Calibri"/>
              </a:rPr>
              <a:t>other devices </a:t>
            </a:r>
            <a:r>
              <a:rPr sz="2000" dirty="0">
                <a:latin typeface="Calibri"/>
                <a:cs typeface="Calibri"/>
              </a:rPr>
              <a:t>that </a:t>
            </a:r>
            <a:r>
              <a:rPr sz="2000" spc="-5" dirty="0">
                <a:latin typeface="Calibri"/>
                <a:cs typeface="Calibri"/>
              </a:rPr>
              <a:t>make it difficult for </a:t>
            </a:r>
            <a:r>
              <a:rPr sz="2000" spc="-10" dirty="0">
                <a:latin typeface="Calibri"/>
                <a:cs typeface="Calibri"/>
              </a:rPr>
              <a:t>males </a:t>
            </a:r>
            <a:r>
              <a:rPr sz="2000" spc="-5" dirty="0">
                <a:latin typeface="Calibri"/>
                <a:cs typeface="Calibri"/>
              </a:rPr>
              <a:t>to grasp</a:t>
            </a:r>
            <a:r>
              <a:rPr sz="2000" spc="245" dirty="0">
                <a:latin typeface="Calibri"/>
                <a:cs typeface="Calibri"/>
              </a:rPr>
              <a:t> </a:t>
            </a:r>
            <a:r>
              <a:rPr sz="2000" spc="-5" dirty="0">
                <a:latin typeface="Calibri"/>
                <a:cs typeface="Calibri"/>
              </a:rPr>
              <a:t>her.</a:t>
            </a:r>
            <a:endParaRPr sz="2000">
              <a:latin typeface="Calibri"/>
              <a:cs typeface="Calibri"/>
            </a:endParaRPr>
          </a:p>
          <a:p>
            <a:pPr marL="12700">
              <a:lnSpc>
                <a:spcPct val="100000"/>
              </a:lnSpc>
              <a:spcBef>
                <a:spcPts val="25"/>
              </a:spcBef>
            </a:pPr>
            <a:r>
              <a:rPr sz="2000" spc="-5" dirty="0">
                <a:latin typeface="Calibri"/>
                <a:cs typeface="Calibri"/>
              </a:rPr>
              <a:t>Mating takes place </a:t>
            </a:r>
            <a:r>
              <a:rPr sz="2000" spc="-10" dirty="0">
                <a:latin typeface="Calibri"/>
                <a:cs typeface="Calibri"/>
              </a:rPr>
              <a:t>after </a:t>
            </a:r>
            <a:r>
              <a:rPr sz="2000" spc="-5" dirty="0">
                <a:latin typeface="Calibri"/>
                <a:cs typeface="Calibri"/>
              </a:rPr>
              <a:t>a </a:t>
            </a:r>
            <a:r>
              <a:rPr sz="2000" spc="-10" dirty="0">
                <a:latin typeface="Calibri"/>
                <a:cs typeface="Calibri"/>
              </a:rPr>
              <a:t>female </a:t>
            </a:r>
            <a:r>
              <a:rPr sz="2000" dirty="0">
                <a:latin typeface="Calibri"/>
                <a:cs typeface="Calibri"/>
              </a:rPr>
              <a:t>stops</a:t>
            </a:r>
            <a:r>
              <a:rPr sz="2000" spc="70" dirty="0">
                <a:latin typeface="Calibri"/>
                <a:cs typeface="Calibri"/>
              </a:rPr>
              <a:t> </a:t>
            </a:r>
            <a:r>
              <a:rPr sz="2000" spc="-5" dirty="0">
                <a:latin typeface="Calibri"/>
                <a:cs typeface="Calibri"/>
              </a:rPr>
              <a:t>struggling.</a:t>
            </a:r>
            <a:endParaRPr sz="2000">
              <a:latin typeface="Calibri"/>
              <a:cs typeface="Calibri"/>
            </a:endParaRPr>
          </a:p>
          <a:p>
            <a:pPr>
              <a:lnSpc>
                <a:spcPct val="100000"/>
              </a:lnSpc>
              <a:spcBef>
                <a:spcPts val="35"/>
              </a:spcBef>
            </a:pPr>
            <a:endParaRPr sz="1950">
              <a:latin typeface="Calibri"/>
              <a:cs typeface="Calibri"/>
            </a:endParaRPr>
          </a:p>
          <a:p>
            <a:pPr marL="12700" marR="5080">
              <a:lnSpc>
                <a:spcPct val="101800"/>
              </a:lnSpc>
              <a:spcBef>
                <a:spcPts val="5"/>
              </a:spcBef>
            </a:pPr>
            <a:r>
              <a:rPr sz="2200" spc="-5" dirty="0">
                <a:latin typeface="Calibri"/>
                <a:cs typeface="Calibri"/>
              </a:rPr>
              <a:t>Variables </a:t>
            </a:r>
            <a:r>
              <a:rPr sz="2200" spc="-10" dirty="0">
                <a:latin typeface="Calibri"/>
                <a:cs typeface="Calibri"/>
              </a:rPr>
              <a:t>to </a:t>
            </a:r>
            <a:r>
              <a:rPr sz="2200" spc="-5" dirty="0">
                <a:latin typeface="Calibri"/>
                <a:cs typeface="Calibri"/>
              </a:rPr>
              <a:t>correlate </a:t>
            </a:r>
            <a:r>
              <a:rPr sz="2200" dirty="0">
                <a:latin typeface="Calibri"/>
                <a:cs typeface="Calibri"/>
              </a:rPr>
              <a:t>are </a:t>
            </a:r>
            <a:r>
              <a:rPr sz="2200" u="heavy" spc="-5" dirty="0">
                <a:uFill>
                  <a:solidFill>
                    <a:srgbClr val="000000"/>
                  </a:solidFill>
                </a:uFill>
                <a:latin typeface="Calibri"/>
                <a:cs typeface="Calibri"/>
              </a:rPr>
              <a:t>average </a:t>
            </a:r>
            <a:r>
              <a:rPr sz="2200" u="heavy" dirty="0">
                <a:uFill>
                  <a:solidFill>
                    <a:srgbClr val="000000"/>
                  </a:solidFill>
                </a:uFill>
                <a:latin typeface="Calibri"/>
                <a:cs typeface="Calibri"/>
              </a:rPr>
              <a:t>duration </a:t>
            </a:r>
            <a:r>
              <a:rPr sz="2200" u="heavy" spc="5" dirty="0">
                <a:uFill>
                  <a:solidFill>
                    <a:srgbClr val="000000"/>
                  </a:solidFill>
                </a:uFill>
                <a:latin typeface="Calibri"/>
                <a:cs typeface="Calibri"/>
              </a:rPr>
              <a:t>of </a:t>
            </a:r>
            <a:r>
              <a:rPr sz="2200" u="heavy" spc="-5" dirty="0">
                <a:uFill>
                  <a:solidFill>
                    <a:srgbClr val="000000"/>
                  </a:solidFill>
                </a:uFill>
                <a:latin typeface="Calibri"/>
                <a:cs typeface="Calibri"/>
              </a:rPr>
              <a:t>female struggles</a:t>
            </a:r>
            <a:r>
              <a:rPr sz="2200" spc="-5" dirty="0">
                <a:latin typeface="Calibri"/>
                <a:cs typeface="Calibri"/>
              </a:rPr>
              <a:t> for each species,  </a:t>
            </a:r>
            <a:r>
              <a:rPr sz="2200" dirty="0">
                <a:latin typeface="Calibri"/>
                <a:cs typeface="Calibri"/>
              </a:rPr>
              <a:t>which are the </a:t>
            </a:r>
            <a:r>
              <a:rPr sz="2200" spc="-5" dirty="0">
                <a:latin typeface="Calibri"/>
                <a:cs typeface="Calibri"/>
              </a:rPr>
              <a:t>periods </a:t>
            </a:r>
            <a:r>
              <a:rPr sz="2200" spc="5" dirty="0">
                <a:latin typeface="Calibri"/>
                <a:cs typeface="Calibri"/>
              </a:rPr>
              <a:t>of </a:t>
            </a:r>
            <a:r>
              <a:rPr sz="2200" dirty="0">
                <a:latin typeface="Calibri"/>
                <a:cs typeface="Calibri"/>
              </a:rPr>
              <a:t>evasive </a:t>
            </a:r>
            <a:r>
              <a:rPr sz="2200" spc="-5" dirty="0">
                <a:latin typeface="Calibri"/>
                <a:cs typeface="Calibri"/>
              </a:rPr>
              <a:t>action by </a:t>
            </a:r>
            <a:r>
              <a:rPr sz="2200" dirty="0">
                <a:latin typeface="Calibri"/>
                <a:cs typeface="Calibri"/>
              </a:rPr>
              <a:t>females in </a:t>
            </a:r>
            <a:r>
              <a:rPr sz="2200" spc="-5" dirty="0">
                <a:latin typeface="Calibri"/>
                <a:cs typeface="Calibri"/>
              </a:rPr>
              <a:t>response </a:t>
            </a:r>
            <a:r>
              <a:rPr sz="2200" spc="-10" dirty="0">
                <a:latin typeface="Calibri"/>
                <a:cs typeface="Calibri"/>
              </a:rPr>
              <a:t>to </a:t>
            </a:r>
            <a:r>
              <a:rPr sz="2200" spc="-5" dirty="0">
                <a:latin typeface="Calibri"/>
                <a:cs typeface="Calibri"/>
              </a:rPr>
              <a:t>lunges </a:t>
            </a:r>
            <a:r>
              <a:rPr sz="2200" spc="5" dirty="0">
                <a:latin typeface="Calibri"/>
                <a:cs typeface="Calibri"/>
              </a:rPr>
              <a:t>or </a:t>
            </a:r>
            <a:r>
              <a:rPr sz="2200" spc="-15" dirty="0">
                <a:latin typeface="Calibri"/>
                <a:cs typeface="Calibri"/>
              </a:rPr>
              <a:t>grasps  </a:t>
            </a:r>
            <a:r>
              <a:rPr sz="2200" spc="-5" dirty="0">
                <a:latin typeface="Calibri"/>
                <a:cs typeface="Calibri"/>
              </a:rPr>
              <a:t>by males; and </a:t>
            </a:r>
            <a:r>
              <a:rPr sz="2200" u="heavy" spc="-5" dirty="0">
                <a:uFill>
                  <a:solidFill>
                    <a:srgbClr val="000000"/>
                  </a:solidFill>
                </a:uFill>
                <a:latin typeface="Calibri"/>
                <a:cs typeface="Calibri"/>
              </a:rPr>
              <a:t>average </a:t>
            </a:r>
            <a:r>
              <a:rPr sz="2200" u="heavy" spc="-10" dirty="0">
                <a:uFill>
                  <a:solidFill>
                    <a:srgbClr val="000000"/>
                  </a:solidFill>
                </a:uFill>
                <a:latin typeface="Calibri"/>
                <a:cs typeface="Calibri"/>
              </a:rPr>
              <a:t>mating </a:t>
            </a:r>
            <a:r>
              <a:rPr sz="2200" u="heavy" spc="-5" dirty="0">
                <a:uFill>
                  <a:solidFill>
                    <a:srgbClr val="000000"/>
                  </a:solidFill>
                </a:uFill>
                <a:latin typeface="Calibri"/>
                <a:cs typeface="Calibri"/>
              </a:rPr>
              <a:t>frequency</a:t>
            </a:r>
            <a:r>
              <a:rPr sz="2200" spc="-5" dirty="0">
                <a:latin typeface="Calibri"/>
                <a:cs typeface="Calibri"/>
              </a:rPr>
              <a:t> </a:t>
            </a:r>
            <a:r>
              <a:rPr sz="2200" spc="5" dirty="0">
                <a:latin typeface="Calibri"/>
                <a:cs typeface="Calibri"/>
              </a:rPr>
              <a:t>of </a:t>
            </a:r>
            <a:r>
              <a:rPr sz="2200" spc="-5" dirty="0">
                <a:latin typeface="Calibri"/>
                <a:cs typeface="Calibri"/>
              </a:rPr>
              <a:t>females, </a:t>
            </a:r>
            <a:r>
              <a:rPr sz="2200" dirty="0">
                <a:latin typeface="Calibri"/>
                <a:cs typeface="Calibri"/>
              </a:rPr>
              <a:t>measured </a:t>
            </a:r>
            <a:r>
              <a:rPr sz="2200" spc="-5" dirty="0">
                <a:latin typeface="Calibri"/>
                <a:cs typeface="Calibri"/>
              </a:rPr>
              <a:t>under </a:t>
            </a:r>
            <a:r>
              <a:rPr sz="2200" dirty="0">
                <a:latin typeface="Calibri"/>
                <a:cs typeface="Calibri"/>
              </a:rPr>
              <a:t>controlled </a:t>
            </a:r>
            <a:r>
              <a:rPr sz="2200" spc="-10" dirty="0">
                <a:latin typeface="Calibri"/>
                <a:cs typeface="Calibri"/>
              </a:rPr>
              <a:t>lab  </a:t>
            </a:r>
            <a:r>
              <a:rPr sz="2200" spc="-5" dirty="0">
                <a:latin typeface="Calibri"/>
                <a:cs typeface="Calibri"/>
              </a:rPr>
              <a:t>conditions.</a:t>
            </a:r>
            <a:endParaRPr sz="2200">
              <a:latin typeface="Calibri"/>
              <a:cs typeface="Calibri"/>
            </a:endParaRPr>
          </a:p>
        </p:txBody>
      </p:sp>
      <p:sp>
        <p:nvSpPr>
          <p:cNvPr id="4" name="object 4"/>
          <p:cNvSpPr/>
          <p:nvPr/>
        </p:nvSpPr>
        <p:spPr>
          <a:xfrm>
            <a:off x="5690236" y="4779011"/>
            <a:ext cx="5089524" cy="22942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8819" y="703579"/>
            <a:ext cx="62769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Workshop on </a:t>
            </a:r>
            <a:r>
              <a:rPr sz="2400" b="1" spc="-5" dirty="0">
                <a:latin typeface="Calibri"/>
                <a:cs typeface="Calibri"/>
              </a:rPr>
              <a:t>phylogenetic comparative</a:t>
            </a:r>
            <a:r>
              <a:rPr sz="2400" b="1" spc="-10" dirty="0">
                <a:latin typeface="Calibri"/>
                <a:cs typeface="Calibri"/>
              </a:rPr>
              <a:t> methods</a:t>
            </a:r>
            <a:endParaRPr sz="2400">
              <a:latin typeface="Calibri"/>
              <a:cs typeface="Calibri"/>
            </a:endParaRPr>
          </a:p>
        </p:txBody>
      </p:sp>
      <p:sp>
        <p:nvSpPr>
          <p:cNvPr id="3" name="object 3"/>
          <p:cNvSpPr txBox="1"/>
          <p:nvPr/>
        </p:nvSpPr>
        <p:spPr>
          <a:xfrm>
            <a:off x="718819" y="1593595"/>
            <a:ext cx="1684020" cy="36195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This</a:t>
            </a:r>
            <a:r>
              <a:rPr sz="2200" spc="-30" dirty="0">
                <a:latin typeface="Calibri"/>
                <a:cs typeface="Calibri"/>
              </a:rPr>
              <a:t> </a:t>
            </a:r>
            <a:r>
              <a:rPr sz="2200" spc="-5" dirty="0">
                <a:latin typeface="Calibri"/>
                <a:cs typeface="Calibri"/>
              </a:rPr>
              <a:t>Thursday!</a:t>
            </a:r>
            <a:endParaRPr sz="22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836930" cy="3911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Use</a:t>
            </a:r>
            <a:r>
              <a:rPr spc="-80" dirty="0">
                <a:solidFill>
                  <a:srgbClr val="000000"/>
                </a:solidFill>
              </a:rPr>
              <a:t> </a:t>
            </a:r>
            <a:r>
              <a:rPr spc="-10" dirty="0">
                <a:solidFill>
                  <a:srgbClr val="000000"/>
                </a:solidFill>
              </a:rPr>
              <a:t>R!</a:t>
            </a:r>
          </a:p>
        </p:txBody>
      </p:sp>
      <p:sp>
        <p:nvSpPr>
          <p:cNvPr id="3" name="object 3"/>
          <p:cNvSpPr txBox="1"/>
          <p:nvPr/>
        </p:nvSpPr>
        <p:spPr>
          <a:xfrm>
            <a:off x="718819" y="1416812"/>
            <a:ext cx="9525635" cy="5135245"/>
          </a:xfrm>
          <a:prstGeom prst="rect">
            <a:avLst/>
          </a:prstGeom>
        </p:spPr>
        <p:txBody>
          <a:bodyPr vert="horz" wrap="square" lIns="0" tIns="8890" rIns="0" bIns="0" rtlCol="0">
            <a:spAutoFit/>
          </a:bodyPr>
          <a:lstStyle/>
          <a:p>
            <a:pPr marL="12700" marR="248285">
              <a:lnSpc>
                <a:spcPct val="101400"/>
              </a:lnSpc>
              <a:spcBef>
                <a:spcPts val="70"/>
              </a:spcBef>
            </a:pPr>
            <a:r>
              <a:rPr sz="2200" spc="-5" dirty="0">
                <a:latin typeface="Calibri"/>
                <a:cs typeface="Calibri"/>
              </a:rPr>
              <a:t>This course </a:t>
            </a:r>
            <a:r>
              <a:rPr sz="2200" dirty="0">
                <a:latin typeface="Calibri"/>
                <a:cs typeface="Calibri"/>
              </a:rPr>
              <a:t>was an </a:t>
            </a:r>
            <a:r>
              <a:rPr sz="2200" spc="-5" dirty="0">
                <a:latin typeface="Calibri"/>
                <a:cs typeface="Calibri"/>
              </a:rPr>
              <a:t>introduction </a:t>
            </a:r>
            <a:r>
              <a:rPr sz="2200" spc="5" dirty="0">
                <a:latin typeface="Calibri"/>
                <a:cs typeface="Calibri"/>
              </a:rPr>
              <a:t>to </a:t>
            </a:r>
            <a:r>
              <a:rPr sz="2200" spc="-5" dirty="0">
                <a:latin typeface="Calibri"/>
                <a:cs typeface="Calibri"/>
              </a:rPr>
              <a:t>advanced </a:t>
            </a:r>
            <a:r>
              <a:rPr sz="2200" dirty="0">
                <a:latin typeface="Calibri"/>
                <a:cs typeface="Calibri"/>
              </a:rPr>
              <a:t>methods in data </a:t>
            </a:r>
            <a:r>
              <a:rPr sz="2200" spc="-5" dirty="0">
                <a:latin typeface="Calibri"/>
                <a:cs typeface="Calibri"/>
              </a:rPr>
              <a:t>analysis </a:t>
            </a:r>
            <a:r>
              <a:rPr sz="2200" dirty="0">
                <a:latin typeface="Calibri"/>
                <a:cs typeface="Calibri"/>
              </a:rPr>
              <a:t>in ecology  </a:t>
            </a:r>
            <a:r>
              <a:rPr sz="2200" spc="-5" dirty="0">
                <a:latin typeface="Calibri"/>
                <a:cs typeface="Calibri"/>
              </a:rPr>
              <a:t>and </a:t>
            </a:r>
            <a:r>
              <a:rPr sz="2200" dirty="0">
                <a:latin typeface="Calibri"/>
                <a:cs typeface="Calibri"/>
              </a:rPr>
              <a:t>evolution, </a:t>
            </a:r>
            <a:r>
              <a:rPr sz="2200" spc="-5" dirty="0">
                <a:latin typeface="Calibri"/>
                <a:cs typeface="Calibri"/>
              </a:rPr>
              <a:t>how they </a:t>
            </a:r>
            <a:r>
              <a:rPr sz="2200" dirty="0">
                <a:latin typeface="Calibri"/>
                <a:cs typeface="Calibri"/>
              </a:rPr>
              <a:t>work, </a:t>
            </a:r>
            <a:r>
              <a:rPr sz="2200" spc="-5" dirty="0">
                <a:latin typeface="Calibri"/>
                <a:cs typeface="Calibri"/>
              </a:rPr>
              <a:t>and how </a:t>
            </a:r>
            <a:r>
              <a:rPr sz="2200" dirty="0">
                <a:latin typeface="Calibri"/>
                <a:cs typeface="Calibri"/>
              </a:rPr>
              <a:t>you can avoid </a:t>
            </a:r>
            <a:r>
              <a:rPr sz="2200" i="1" dirty="0">
                <a:latin typeface="Calibri"/>
                <a:cs typeface="Calibri"/>
              </a:rPr>
              <a:t>some </a:t>
            </a:r>
            <a:r>
              <a:rPr sz="2200" spc="5" dirty="0">
                <a:latin typeface="Calibri"/>
                <a:cs typeface="Calibri"/>
              </a:rPr>
              <a:t>of </a:t>
            </a:r>
            <a:r>
              <a:rPr sz="2200" dirty="0">
                <a:latin typeface="Calibri"/>
                <a:cs typeface="Calibri"/>
              </a:rPr>
              <a:t>the most common  misinterpretations </a:t>
            </a:r>
            <a:r>
              <a:rPr sz="2200" spc="-5" dirty="0">
                <a:latin typeface="Calibri"/>
                <a:cs typeface="Calibri"/>
              </a:rPr>
              <a:t>and </a:t>
            </a:r>
            <a:r>
              <a:rPr sz="2200" spc="-10" dirty="0">
                <a:latin typeface="Calibri"/>
                <a:cs typeface="Calibri"/>
              </a:rPr>
              <a:t>perils.</a:t>
            </a:r>
            <a:endParaRPr sz="2200">
              <a:latin typeface="Calibri"/>
              <a:cs typeface="Calibri"/>
            </a:endParaRPr>
          </a:p>
          <a:p>
            <a:pPr>
              <a:lnSpc>
                <a:spcPct val="100000"/>
              </a:lnSpc>
            </a:pPr>
            <a:endParaRPr sz="2200">
              <a:latin typeface="Calibri"/>
              <a:cs typeface="Calibri"/>
            </a:endParaRPr>
          </a:p>
          <a:p>
            <a:pPr marL="12700" marR="5080">
              <a:lnSpc>
                <a:spcPct val="101800"/>
              </a:lnSpc>
            </a:pPr>
            <a:r>
              <a:rPr sz="2200" dirty="0">
                <a:latin typeface="Calibri"/>
                <a:cs typeface="Calibri"/>
              </a:rPr>
              <a:t>One </a:t>
            </a:r>
            <a:r>
              <a:rPr sz="2200" spc="5" dirty="0">
                <a:latin typeface="Calibri"/>
                <a:cs typeface="Calibri"/>
              </a:rPr>
              <a:t>or </a:t>
            </a:r>
            <a:r>
              <a:rPr sz="2200" dirty="0">
                <a:latin typeface="Calibri"/>
                <a:cs typeface="Calibri"/>
              </a:rPr>
              <a:t>more </a:t>
            </a:r>
            <a:r>
              <a:rPr sz="2200" spc="5" dirty="0">
                <a:latin typeface="Calibri"/>
                <a:cs typeface="Calibri"/>
              </a:rPr>
              <a:t>of </a:t>
            </a:r>
            <a:r>
              <a:rPr sz="2200" spc="-5" dirty="0">
                <a:latin typeface="Calibri"/>
                <a:cs typeface="Calibri"/>
              </a:rPr>
              <a:t>these methods </a:t>
            </a:r>
            <a:r>
              <a:rPr sz="2200" dirty="0">
                <a:latin typeface="Calibri"/>
                <a:cs typeface="Calibri"/>
              </a:rPr>
              <a:t>will </a:t>
            </a:r>
            <a:r>
              <a:rPr sz="2200" spc="-5" dirty="0">
                <a:latin typeface="Calibri"/>
                <a:cs typeface="Calibri"/>
              </a:rPr>
              <a:t>likely be useful </a:t>
            </a:r>
            <a:r>
              <a:rPr sz="2200" spc="-10" dirty="0">
                <a:latin typeface="Calibri"/>
                <a:cs typeface="Calibri"/>
              </a:rPr>
              <a:t>to </a:t>
            </a:r>
            <a:r>
              <a:rPr sz="2200" spc="-5" dirty="0">
                <a:latin typeface="Calibri"/>
                <a:cs typeface="Calibri"/>
              </a:rPr>
              <a:t>your future </a:t>
            </a:r>
            <a:r>
              <a:rPr sz="2200" dirty="0">
                <a:latin typeface="Calibri"/>
                <a:cs typeface="Calibri"/>
              </a:rPr>
              <a:t>work, </a:t>
            </a:r>
            <a:r>
              <a:rPr sz="2200" spc="-5" dirty="0">
                <a:latin typeface="Calibri"/>
                <a:cs typeface="Calibri"/>
              </a:rPr>
              <a:t>and </a:t>
            </a:r>
            <a:r>
              <a:rPr sz="2200" dirty="0">
                <a:latin typeface="Calibri"/>
                <a:cs typeface="Calibri"/>
              </a:rPr>
              <a:t>you </a:t>
            </a:r>
            <a:r>
              <a:rPr sz="2200" spc="-10" dirty="0">
                <a:latin typeface="Calibri"/>
                <a:cs typeface="Calibri"/>
              </a:rPr>
              <a:t>will  </a:t>
            </a:r>
            <a:r>
              <a:rPr sz="2200" dirty="0">
                <a:latin typeface="Calibri"/>
                <a:cs typeface="Calibri"/>
              </a:rPr>
              <a:t>want </a:t>
            </a:r>
            <a:r>
              <a:rPr sz="2200" spc="-10" dirty="0">
                <a:latin typeface="Calibri"/>
                <a:cs typeface="Calibri"/>
              </a:rPr>
              <a:t>to </a:t>
            </a:r>
            <a:r>
              <a:rPr sz="2200" spc="-5" dirty="0">
                <a:latin typeface="Calibri"/>
                <a:cs typeface="Calibri"/>
              </a:rPr>
              <a:t>review and dig further </a:t>
            </a:r>
            <a:r>
              <a:rPr sz="2200" spc="-10" dirty="0">
                <a:latin typeface="Calibri"/>
                <a:cs typeface="Calibri"/>
              </a:rPr>
              <a:t>to </a:t>
            </a:r>
            <a:r>
              <a:rPr sz="2200" spc="-5" dirty="0">
                <a:latin typeface="Calibri"/>
                <a:cs typeface="Calibri"/>
              </a:rPr>
              <a:t>understand </a:t>
            </a:r>
            <a:r>
              <a:rPr sz="2200" spc="-15" dirty="0">
                <a:latin typeface="Calibri"/>
                <a:cs typeface="Calibri"/>
              </a:rPr>
              <a:t>it</a:t>
            </a:r>
            <a:r>
              <a:rPr sz="2200" spc="75" dirty="0">
                <a:latin typeface="Calibri"/>
                <a:cs typeface="Calibri"/>
              </a:rPr>
              <a:t> </a:t>
            </a:r>
            <a:r>
              <a:rPr sz="2200" spc="-5" dirty="0">
                <a:latin typeface="Calibri"/>
                <a:cs typeface="Calibri"/>
              </a:rPr>
              <a:t>better.</a:t>
            </a:r>
            <a:endParaRPr sz="2200">
              <a:latin typeface="Calibri"/>
              <a:cs typeface="Calibri"/>
            </a:endParaRPr>
          </a:p>
          <a:p>
            <a:pPr>
              <a:lnSpc>
                <a:spcPct val="100000"/>
              </a:lnSpc>
              <a:spcBef>
                <a:spcPts val="5"/>
              </a:spcBef>
            </a:pPr>
            <a:endParaRPr sz="2200">
              <a:latin typeface="Calibri"/>
              <a:cs typeface="Calibri"/>
            </a:endParaRPr>
          </a:p>
          <a:p>
            <a:pPr marL="12700" marR="457200">
              <a:lnSpc>
                <a:spcPct val="101800"/>
              </a:lnSpc>
            </a:pPr>
            <a:r>
              <a:rPr sz="2200" dirty="0">
                <a:latin typeface="Calibri"/>
                <a:cs typeface="Calibri"/>
              </a:rPr>
              <a:t>The R </a:t>
            </a:r>
            <a:r>
              <a:rPr sz="2200" spc="-5" dirty="0">
                <a:latin typeface="Calibri"/>
                <a:cs typeface="Calibri"/>
              </a:rPr>
              <a:t>tips web site and </a:t>
            </a:r>
            <a:r>
              <a:rPr sz="2200" spc="-10" dirty="0">
                <a:latin typeface="Calibri"/>
                <a:cs typeface="Calibri"/>
              </a:rPr>
              <a:t>the </a:t>
            </a:r>
            <a:r>
              <a:rPr sz="2200" dirty="0">
                <a:latin typeface="Calibri"/>
                <a:cs typeface="Calibri"/>
              </a:rPr>
              <a:t>workshops will </a:t>
            </a:r>
            <a:r>
              <a:rPr sz="2200" spc="-5" dirty="0">
                <a:latin typeface="Calibri"/>
                <a:cs typeface="Calibri"/>
              </a:rPr>
              <a:t>remain </a:t>
            </a:r>
            <a:r>
              <a:rPr sz="2200" dirty="0">
                <a:latin typeface="Calibri"/>
                <a:cs typeface="Calibri"/>
              </a:rPr>
              <a:t>online </a:t>
            </a:r>
            <a:r>
              <a:rPr sz="2200" spc="-5" dirty="0">
                <a:latin typeface="Calibri"/>
                <a:cs typeface="Calibri"/>
              </a:rPr>
              <a:t>and available for </a:t>
            </a:r>
            <a:r>
              <a:rPr sz="2200" dirty="0">
                <a:latin typeface="Calibri"/>
                <a:cs typeface="Calibri"/>
              </a:rPr>
              <a:t>the  foreseeable future. </a:t>
            </a:r>
            <a:r>
              <a:rPr sz="2200" spc="-5" dirty="0">
                <a:latin typeface="Calibri"/>
                <a:cs typeface="Calibri"/>
              </a:rPr>
              <a:t>I’ll do </a:t>
            </a:r>
            <a:r>
              <a:rPr sz="2200" spc="10" dirty="0">
                <a:latin typeface="Calibri"/>
                <a:cs typeface="Calibri"/>
              </a:rPr>
              <a:t>my </a:t>
            </a:r>
            <a:r>
              <a:rPr sz="2200" dirty="0">
                <a:latin typeface="Calibri"/>
                <a:cs typeface="Calibri"/>
              </a:rPr>
              <a:t>best </a:t>
            </a:r>
            <a:r>
              <a:rPr sz="2200" spc="-10" dirty="0">
                <a:latin typeface="Calibri"/>
                <a:cs typeface="Calibri"/>
              </a:rPr>
              <a:t>to </a:t>
            </a:r>
            <a:r>
              <a:rPr sz="2200" dirty="0">
                <a:latin typeface="Calibri"/>
                <a:cs typeface="Calibri"/>
              </a:rPr>
              <a:t>keep </a:t>
            </a:r>
            <a:r>
              <a:rPr sz="2200" spc="-5" dirty="0">
                <a:latin typeface="Calibri"/>
                <a:cs typeface="Calibri"/>
              </a:rPr>
              <a:t>it up </a:t>
            </a:r>
            <a:r>
              <a:rPr sz="2200" spc="-10" dirty="0">
                <a:latin typeface="Calibri"/>
                <a:cs typeface="Calibri"/>
              </a:rPr>
              <a:t>to </a:t>
            </a:r>
            <a:r>
              <a:rPr sz="2200" spc="-5" dirty="0">
                <a:latin typeface="Calibri"/>
                <a:cs typeface="Calibri"/>
              </a:rPr>
              <a:t>date. </a:t>
            </a:r>
            <a:r>
              <a:rPr sz="2200" dirty="0">
                <a:latin typeface="Calibri"/>
                <a:cs typeface="Calibri"/>
              </a:rPr>
              <a:t>Revisit </a:t>
            </a:r>
            <a:r>
              <a:rPr sz="2200" spc="-5" dirty="0">
                <a:latin typeface="Calibri"/>
                <a:cs typeface="Calibri"/>
              </a:rPr>
              <a:t>and refresh </a:t>
            </a:r>
            <a:r>
              <a:rPr sz="2200" spc="5" dirty="0">
                <a:latin typeface="Calibri"/>
                <a:cs typeface="Calibri"/>
              </a:rPr>
              <a:t>your  </a:t>
            </a:r>
            <a:r>
              <a:rPr sz="2200" dirty="0">
                <a:latin typeface="Calibri"/>
                <a:cs typeface="Calibri"/>
              </a:rPr>
              <a:t>memories as</a:t>
            </a:r>
            <a:r>
              <a:rPr sz="2200" spc="-20" dirty="0">
                <a:latin typeface="Calibri"/>
                <a:cs typeface="Calibri"/>
              </a:rPr>
              <a:t> </a:t>
            </a:r>
            <a:r>
              <a:rPr sz="2200" spc="-5" dirty="0">
                <a:latin typeface="Calibri"/>
                <a:cs typeface="Calibri"/>
              </a:rPr>
              <a:t>needed.</a:t>
            </a:r>
            <a:endParaRPr sz="2200">
              <a:latin typeface="Calibri"/>
              <a:cs typeface="Calibri"/>
            </a:endParaRPr>
          </a:p>
          <a:p>
            <a:pPr>
              <a:lnSpc>
                <a:spcPct val="100000"/>
              </a:lnSpc>
              <a:spcBef>
                <a:spcPts val="25"/>
              </a:spcBef>
            </a:pPr>
            <a:endParaRPr sz="2200">
              <a:latin typeface="Calibri"/>
              <a:cs typeface="Calibri"/>
            </a:endParaRPr>
          </a:p>
          <a:p>
            <a:pPr marL="12700" marR="201295">
              <a:lnSpc>
                <a:spcPct val="100899"/>
              </a:lnSpc>
            </a:pPr>
            <a:r>
              <a:rPr sz="2200" dirty="0">
                <a:latin typeface="Calibri"/>
                <a:cs typeface="Calibri"/>
              </a:rPr>
              <a:t>Lots </a:t>
            </a:r>
            <a:r>
              <a:rPr sz="2200" spc="5" dirty="0">
                <a:latin typeface="Calibri"/>
                <a:cs typeface="Calibri"/>
              </a:rPr>
              <a:t>of </a:t>
            </a:r>
            <a:r>
              <a:rPr sz="2200" spc="-5" dirty="0">
                <a:latin typeface="Calibri"/>
                <a:cs typeface="Calibri"/>
              </a:rPr>
              <a:t>people </a:t>
            </a:r>
            <a:r>
              <a:rPr sz="2200" spc="-10" dirty="0">
                <a:latin typeface="Calibri"/>
                <a:cs typeface="Calibri"/>
              </a:rPr>
              <a:t>use </a:t>
            </a:r>
            <a:r>
              <a:rPr sz="2200" dirty="0">
                <a:latin typeface="Calibri"/>
                <a:cs typeface="Calibri"/>
              </a:rPr>
              <a:t>R </a:t>
            </a:r>
            <a:r>
              <a:rPr sz="2200" spc="-5" dirty="0">
                <a:latin typeface="Calibri"/>
                <a:cs typeface="Calibri"/>
              </a:rPr>
              <a:t>for </a:t>
            </a:r>
            <a:r>
              <a:rPr sz="2200" spc="-15" dirty="0">
                <a:latin typeface="Calibri"/>
                <a:cs typeface="Calibri"/>
              </a:rPr>
              <a:t>data </a:t>
            </a:r>
            <a:r>
              <a:rPr sz="2200" dirty="0">
                <a:latin typeface="Calibri"/>
                <a:cs typeface="Calibri"/>
              </a:rPr>
              <a:t>analysis </a:t>
            </a:r>
            <a:r>
              <a:rPr sz="2200" spc="-5" dirty="0">
                <a:latin typeface="Calibri"/>
                <a:cs typeface="Calibri"/>
              </a:rPr>
              <a:t>here, </a:t>
            </a:r>
            <a:r>
              <a:rPr sz="2200" dirty="0">
                <a:latin typeface="Calibri"/>
                <a:cs typeface="Calibri"/>
              </a:rPr>
              <a:t>so </a:t>
            </a:r>
            <a:r>
              <a:rPr sz="2200" spc="-5" dirty="0">
                <a:latin typeface="Calibri"/>
                <a:cs typeface="Calibri"/>
              </a:rPr>
              <a:t>there </a:t>
            </a:r>
            <a:r>
              <a:rPr sz="2200" dirty="0">
                <a:latin typeface="Calibri"/>
                <a:cs typeface="Calibri"/>
              </a:rPr>
              <a:t>is help </a:t>
            </a:r>
            <a:r>
              <a:rPr sz="2200" spc="-5" dirty="0">
                <a:latin typeface="Calibri"/>
                <a:cs typeface="Calibri"/>
              </a:rPr>
              <a:t>all around. </a:t>
            </a:r>
            <a:r>
              <a:rPr sz="2200" spc="-10" dirty="0">
                <a:latin typeface="Calibri"/>
                <a:cs typeface="Calibri"/>
              </a:rPr>
              <a:t>Start </a:t>
            </a:r>
            <a:r>
              <a:rPr sz="2200" dirty="0">
                <a:latin typeface="Calibri"/>
                <a:cs typeface="Calibri"/>
              </a:rPr>
              <a:t>a </a:t>
            </a:r>
            <a:r>
              <a:rPr sz="2200" spc="-15" dirty="0">
                <a:latin typeface="Calibri"/>
                <a:cs typeface="Calibri"/>
              </a:rPr>
              <a:t>data  </a:t>
            </a:r>
            <a:r>
              <a:rPr sz="2200" dirty="0">
                <a:latin typeface="Calibri"/>
                <a:cs typeface="Calibri"/>
              </a:rPr>
              <a:t>analysis </a:t>
            </a:r>
            <a:r>
              <a:rPr sz="2200" spc="-5" dirty="0">
                <a:latin typeface="Calibri"/>
                <a:cs typeface="Calibri"/>
              </a:rPr>
              <a:t>group!</a:t>
            </a:r>
            <a:endParaRPr sz="2200">
              <a:latin typeface="Calibri"/>
              <a:cs typeface="Calibri"/>
            </a:endParaRPr>
          </a:p>
          <a:p>
            <a:pPr>
              <a:lnSpc>
                <a:spcPct val="100000"/>
              </a:lnSpc>
              <a:spcBef>
                <a:spcPts val="50"/>
              </a:spcBef>
            </a:pPr>
            <a:endParaRPr sz="2200">
              <a:latin typeface="Calibri"/>
              <a:cs typeface="Calibri"/>
            </a:endParaRPr>
          </a:p>
          <a:p>
            <a:pPr marL="12700">
              <a:lnSpc>
                <a:spcPct val="100000"/>
              </a:lnSpc>
              <a:spcBef>
                <a:spcPts val="5"/>
              </a:spcBef>
            </a:pPr>
            <a:r>
              <a:rPr sz="2200" dirty="0">
                <a:latin typeface="Calibri"/>
                <a:cs typeface="Calibri"/>
              </a:rPr>
              <a:t>Bye!</a:t>
            </a:r>
            <a:endParaRPr sz="2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47562" y="2400531"/>
            <a:ext cx="5755245" cy="439554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18819" y="703579"/>
            <a:ext cx="34804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An </a:t>
            </a:r>
            <a:r>
              <a:rPr sz="2400" b="1" spc="-5" dirty="0">
                <a:latin typeface="Calibri"/>
                <a:cs typeface="Calibri"/>
              </a:rPr>
              <a:t>example </a:t>
            </a:r>
            <a:r>
              <a:rPr sz="2400" b="1" spc="-10" dirty="0">
                <a:latin typeface="Calibri"/>
                <a:cs typeface="Calibri"/>
              </a:rPr>
              <a:t>of </a:t>
            </a:r>
            <a:r>
              <a:rPr sz="2400" b="1" spc="-5" dirty="0">
                <a:latin typeface="Calibri"/>
                <a:cs typeface="Calibri"/>
              </a:rPr>
              <a:t>species</a:t>
            </a:r>
            <a:r>
              <a:rPr sz="2400" b="1" dirty="0">
                <a:latin typeface="Calibri"/>
                <a:cs typeface="Calibri"/>
              </a:rPr>
              <a:t> </a:t>
            </a:r>
            <a:r>
              <a:rPr sz="2400" b="1" spc="-10" dirty="0">
                <a:latin typeface="Calibri"/>
                <a:cs typeface="Calibri"/>
              </a:rPr>
              <a:t>data</a:t>
            </a:r>
            <a:endParaRPr sz="2400">
              <a:latin typeface="Calibri"/>
              <a:cs typeface="Calibri"/>
            </a:endParaRPr>
          </a:p>
        </p:txBody>
      </p:sp>
      <p:sp>
        <p:nvSpPr>
          <p:cNvPr id="4" name="object 4"/>
          <p:cNvSpPr txBox="1"/>
          <p:nvPr/>
        </p:nvSpPr>
        <p:spPr>
          <a:xfrm>
            <a:off x="718819" y="1416812"/>
            <a:ext cx="6964045" cy="703580"/>
          </a:xfrm>
          <a:prstGeom prst="rect">
            <a:avLst/>
          </a:prstGeom>
        </p:spPr>
        <p:txBody>
          <a:bodyPr vert="horz" wrap="square" lIns="0" tIns="7620" rIns="0" bIns="0" rtlCol="0">
            <a:spAutoFit/>
          </a:bodyPr>
          <a:lstStyle/>
          <a:p>
            <a:pPr marL="12700" marR="5080">
              <a:lnSpc>
                <a:spcPct val="101800"/>
              </a:lnSpc>
              <a:spcBef>
                <a:spcPts val="60"/>
              </a:spcBef>
            </a:pPr>
            <a:r>
              <a:rPr sz="2200" dirty="0">
                <a:latin typeface="Calibri"/>
                <a:cs typeface="Calibri"/>
              </a:rPr>
              <a:t>Data </a:t>
            </a:r>
            <a:r>
              <a:rPr sz="2200" spc="-5" dirty="0">
                <a:latin typeface="Calibri"/>
                <a:cs typeface="Calibri"/>
              </a:rPr>
              <a:t>reveal </a:t>
            </a:r>
            <a:r>
              <a:rPr sz="2200" dirty="0">
                <a:latin typeface="Calibri"/>
                <a:cs typeface="Calibri"/>
              </a:rPr>
              <a:t>a positive </a:t>
            </a:r>
            <a:r>
              <a:rPr sz="2200" spc="-5" dirty="0">
                <a:latin typeface="Calibri"/>
                <a:cs typeface="Calibri"/>
              </a:rPr>
              <a:t>association between </a:t>
            </a:r>
            <a:r>
              <a:rPr sz="2200" dirty="0">
                <a:latin typeface="Calibri"/>
                <a:cs typeface="Calibri"/>
              </a:rPr>
              <a:t>the </a:t>
            </a:r>
            <a:r>
              <a:rPr sz="2200" spc="-15" dirty="0">
                <a:latin typeface="Calibri"/>
                <a:cs typeface="Calibri"/>
              </a:rPr>
              <a:t>two </a:t>
            </a:r>
            <a:r>
              <a:rPr sz="2200" spc="-5" dirty="0">
                <a:latin typeface="Calibri"/>
                <a:cs typeface="Calibri"/>
              </a:rPr>
              <a:t>variables.  </a:t>
            </a:r>
            <a:r>
              <a:rPr sz="2200" spc="5" dirty="0">
                <a:latin typeface="Calibri"/>
                <a:cs typeface="Calibri"/>
              </a:rPr>
              <a:t>We </a:t>
            </a:r>
            <a:r>
              <a:rPr sz="2200" dirty="0">
                <a:latin typeface="Calibri"/>
                <a:cs typeface="Calibri"/>
              </a:rPr>
              <a:t>would </a:t>
            </a:r>
            <a:r>
              <a:rPr sz="2200" spc="-10" dirty="0">
                <a:latin typeface="Calibri"/>
                <a:cs typeface="Calibri"/>
              </a:rPr>
              <a:t>like to </a:t>
            </a:r>
            <a:r>
              <a:rPr sz="2200" spc="-5" dirty="0">
                <a:latin typeface="Calibri"/>
                <a:cs typeface="Calibri"/>
              </a:rPr>
              <a:t>estimate </a:t>
            </a:r>
            <a:r>
              <a:rPr sz="2200" dirty="0">
                <a:latin typeface="Calibri"/>
                <a:cs typeface="Calibri"/>
              </a:rPr>
              <a:t>the </a:t>
            </a:r>
            <a:r>
              <a:rPr sz="2200" spc="-5" dirty="0">
                <a:latin typeface="Calibri"/>
                <a:cs typeface="Calibri"/>
              </a:rPr>
              <a:t>strength </a:t>
            </a:r>
            <a:r>
              <a:rPr sz="2200" spc="5" dirty="0">
                <a:latin typeface="Calibri"/>
                <a:cs typeface="Calibri"/>
              </a:rPr>
              <a:t>of </a:t>
            </a:r>
            <a:r>
              <a:rPr sz="2200" dirty="0">
                <a:latin typeface="Calibri"/>
                <a:cs typeface="Calibri"/>
              </a:rPr>
              <a:t>the</a:t>
            </a:r>
            <a:r>
              <a:rPr sz="2200" spc="-5" dirty="0">
                <a:latin typeface="Calibri"/>
                <a:cs typeface="Calibri"/>
              </a:rPr>
              <a:t> correlation.</a:t>
            </a:r>
            <a:endParaRPr sz="2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5323840" cy="7340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The </a:t>
            </a:r>
            <a:r>
              <a:rPr spc="-5" dirty="0">
                <a:solidFill>
                  <a:srgbClr val="000000"/>
                </a:solidFill>
              </a:rPr>
              <a:t>problem </a:t>
            </a:r>
            <a:r>
              <a:rPr dirty="0">
                <a:solidFill>
                  <a:srgbClr val="000000"/>
                </a:solidFill>
              </a:rPr>
              <a:t>with </a:t>
            </a:r>
            <a:r>
              <a:rPr spc="-5" dirty="0">
                <a:solidFill>
                  <a:srgbClr val="000000"/>
                </a:solidFill>
              </a:rPr>
              <a:t>species</a:t>
            </a:r>
            <a:r>
              <a:rPr spc="-15" dirty="0">
                <a:solidFill>
                  <a:srgbClr val="000000"/>
                </a:solidFill>
              </a:rPr>
              <a:t> </a:t>
            </a:r>
            <a:r>
              <a:rPr dirty="0">
                <a:solidFill>
                  <a:srgbClr val="000000"/>
                </a:solidFill>
              </a:rPr>
              <a:t>data</a:t>
            </a:r>
          </a:p>
          <a:p>
            <a:pPr marL="12700">
              <a:lnSpc>
                <a:spcPct val="100000"/>
              </a:lnSpc>
              <a:spcBef>
                <a:spcPts val="55"/>
              </a:spcBef>
            </a:pPr>
            <a:r>
              <a:rPr sz="2200" b="0" dirty="0">
                <a:solidFill>
                  <a:srgbClr val="000000"/>
                </a:solidFill>
                <a:latin typeface="Calibri"/>
                <a:cs typeface="Calibri"/>
              </a:rPr>
              <a:t>The </a:t>
            </a:r>
            <a:r>
              <a:rPr sz="2200" b="0" spc="-5" dirty="0">
                <a:solidFill>
                  <a:srgbClr val="000000"/>
                </a:solidFill>
                <a:latin typeface="Calibri"/>
                <a:cs typeface="Calibri"/>
              </a:rPr>
              <a:t>data points (species) </a:t>
            </a:r>
            <a:r>
              <a:rPr sz="2200" b="0" spc="-10" dirty="0">
                <a:solidFill>
                  <a:srgbClr val="000000"/>
                </a:solidFill>
                <a:latin typeface="Calibri"/>
                <a:cs typeface="Calibri"/>
              </a:rPr>
              <a:t>are </a:t>
            </a:r>
            <a:r>
              <a:rPr sz="2200" b="0" dirty="0">
                <a:solidFill>
                  <a:srgbClr val="000000"/>
                </a:solidFill>
                <a:latin typeface="Calibri"/>
                <a:cs typeface="Calibri"/>
              </a:rPr>
              <a:t>not</a:t>
            </a:r>
            <a:r>
              <a:rPr sz="2200" b="0" spc="30" dirty="0">
                <a:solidFill>
                  <a:srgbClr val="000000"/>
                </a:solidFill>
                <a:latin typeface="Calibri"/>
                <a:cs typeface="Calibri"/>
              </a:rPr>
              <a:t> </a:t>
            </a:r>
            <a:r>
              <a:rPr sz="2200" b="0" spc="-5" dirty="0">
                <a:solidFill>
                  <a:srgbClr val="000000"/>
                </a:solidFill>
                <a:latin typeface="Calibri"/>
                <a:cs typeface="Calibri"/>
              </a:rPr>
              <a:t>independent.</a:t>
            </a:r>
            <a:endParaRPr sz="2200">
              <a:latin typeface="Calibri"/>
              <a:cs typeface="Calibri"/>
            </a:endParaRPr>
          </a:p>
        </p:txBody>
      </p:sp>
      <p:sp>
        <p:nvSpPr>
          <p:cNvPr id="3" name="object 3"/>
          <p:cNvSpPr txBox="1"/>
          <p:nvPr/>
        </p:nvSpPr>
        <p:spPr>
          <a:xfrm>
            <a:off x="718819" y="4144772"/>
            <a:ext cx="1498600" cy="703580"/>
          </a:xfrm>
          <a:prstGeom prst="rect">
            <a:avLst/>
          </a:prstGeom>
        </p:spPr>
        <p:txBody>
          <a:bodyPr vert="horz" wrap="square" lIns="0" tIns="13335" rIns="0" bIns="0" rtlCol="0">
            <a:spAutoFit/>
          </a:bodyPr>
          <a:lstStyle/>
          <a:p>
            <a:pPr marL="12700">
              <a:lnSpc>
                <a:spcPct val="100000"/>
              </a:lnSpc>
              <a:spcBef>
                <a:spcPts val="105"/>
              </a:spcBef>
            </a:pPr>
            <a:r>
              <a:rPr sz="2200" spc="-5" dirty="0">
                <a:latin typeface="Calibri"/>
                <a:cs typeface="Calibri"/>
              </a:rPr>
              <a:t>Phylogeny</a:t>
            </a:r>
            <a:r>
              <a:rPr sz="2200" spc="-50" dirty="0">
                <a:latin typeface="Calibri"/>
                <a:cs typeface="Calibri"/>
              </a:rPr>
              <a:t> </a:t>
            </a:r>
            <a:r>
              <a:rPr sz="2200" spc="5" dirty="0">
                <a:latin typeface="Calibri"/>
                <a:cs typeface="Calibri"/>
              </a:rPr>
              <a:t>of</a:t>
            </a:r>
            <a:endParaRPr sz="2200">
              <a:latin typeface="Calibri"/>
              <a:cs typeface="Calibri"/>
            </a:endParaRPr>
          </a:p>
          <a:p>
            <a:pPr marL="12700">
              <a:lnSpc>
                <a:spcPct val="100000"/>
              </a:lnSpc>
              <a:spcBef>
                <a:spcPts val="50"/>
              </a:spcBef>
            </a:pPr>
            <a:r>
              <a:rPr sz="2200" i="1" spc="-5" dirty="0">
                <a:latin typeface="Calibri"/>
                <a:cs typeface="Calibri"/>
              </a:rPr>
              <a:t>Gerris</a:t>
            </a:r>
            <a:endParaRPr sz="2200">
              <a:latin typeface="Calibri"/>
              <a:cs typeface="Calibri"/>
            </a:endParaRPr>
          </a:p>
        </p:txBody>
      </p:sp>
      <p:sp>
        <p:nvSpPr>
          <p:cNvPr id="4" name="object 4"/>
          <p:cNvSpPr/>
          <p:nvPr/>
        </p:nvSpPr>
        <p:spPr>
          <a:xfrm>
            <a:off x="2966086" y="1530986"/>
            <a:ext cx="4669790" cy="5486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6311265" cy="7340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The </a:t>
            </a:r>
            <a:r>
              <a:rPr spc="-5" dirty="0">
                <a:solidFill>
                  <a:srgbClr val="000000"/>
                </a:solidFill>
              </a:rPr>
              <a:t>problem </a:t>
            </a:r>
            <a:r>
              <a:rPr dirty="0">
                <a:solidFill>
                  <a:srgbClr val="000000"/>
                </a:solidFill>
              </a:rPr>
              <a:t>with </a:t>
            </a:r>
            <a:r>
              <a:rPr spc="-5" dirty="0">
                <a:solidFill>
                  <a:srgbClr val="000000"/>
                </a:solidFill>
              </a:rPr>
              <a:t>species</a:t>
            </a:r>
            <a:r>
              <a:rPr spc="-10" dirty="0">
                <a:solidFill>
                  <a:srgbClr val="000000"/>
                </a:solidFill>
              </a:rPr>
              <a:t> </a:t>
            </a:r>
            <a:r>
              <a:rPr dirty="0">
                <a:solidFill>
                  <a:srgbClr val="000000"/>
                </a:solidFill>
              </a:rPr>
              <a:t>data</a:t>
            </a:r>
          </a:p>
          <a:p>
            <a:pPr marL="12700">
              <a:lnSpc>
                <a:spcPct val="100000"/>
              </a:lnSpc>
              <a:spcBef>
                <a:spcPts val="55"/>
              </a:spcBef>
            </a:pPr>
            <a:r>
              <a:rPr sz="2200" b="0" spc="-5" dirty="0">
                <a:solidFill>
                  <a:srgbClr val="000000"/>
                </a:solidFill>
                <a:latin typeface="Calibri"/>
                <a:cs typeface="Calibri"/>
              </a:rPr>
              <a:t>Closely related species tend </a:t>
            </a:r>
            <a:r>
              <a:rPr sz="2200" b="0" dirty="0">
                <a:solidFill>
                  <a:srgbClr val="000000"/>
                </a:solidFill>
                <a:latin typeface="Calibri"/>
                <a:cs typeface="Calibri"/>
              </a:rPr>
              <a:t>to </a:t>
            </a:r>
            <a:r>
              <a:rPr sz="2200" b="0" spc="-5" dirty="0">
                <a:solidFill>
                  <a:srgbClr val="000000"/>
                </a:solidFill>
                <a:latin typeface="Calibri"/>
                <a:cs typeface="Calibri"/>
              </a:rPr>
              <a:t>have similar </a:t>
            </a:r>
            <a:r>
              <a:rPr sz="2200" b="0" spc="-10" dirty="0">
                <a:solidFill>
                  <a:srgbClr val="000000"/>
                </a:solidFill>
                <a:latin typeface="Calibri"/>
                <a:cs typeface="Calibri"/>
              </a:rPr>
              <a:t>trait</a:t>
            </a:r>
            <a:r>
              <a:rPr sz="2200" b="0" spc="45" dirty="0">
                <a:solidFill>
                  <a:srgbClr val="000000"/>
                </a:solidFill>
                <a:latin typeface="Calibri"/>
                <a:cs typeface="Calibri"/>
              </a:rPr>
              <a:t> </a:t>
            </a:r>
            <a:r>
              <a:rPr sz="2200" b="0" spc="-5" dirty="0">
                <a:solidFill>
                  <a:srgbClr val="000000"/>
                </a:solidFill>
                <a:latin typeface="Calibri"/>
                <a:cs typeface="Calibri"/>
              </a:rPr>
              <a:t>values.</a:t>
            </a:r>
            <a:endParaRPr sz="2200">
              <a:latin typeface="Calibri"/>
              <a:cs typeface="Calibri"/>
            </a:endParaRPr>
          </a:p>
        </p:txBody>
      </p:sp>
      <p:sp>
        <p:nvSpPr>
          <p:cNvPr id="3" name="object 3"/>
          <p:cNvSpPr/>
          <p:nvPr/>
        </p:nvSpPr>
        <p:spPr>
          <a:xfrm>
            <a:off x="2756536" y="1645286"/>
            <a:ext cx="4593590" cy="539051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819" y="703579"/>
            <a:ext cx="5114290" cy="7340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The </a:t>
            </a:r>
            <a:r>
              <a:rPr spc="-5" dirty="0">
                <a:solidFill>
                  <a:srgbClr val="000000"/>
                </a:solidFill>
              </a:rPr>
              <a:t>problem </a:t>
            </a:r>
            <a:r>
              <a:rPr dirty="0">
                <a:solidFill>
                  <a:srgbClr val="000000"/>
                </a:solidFill>
              </a:rPr>
              <a:t>with </a:t>
            </a:r>
            <a:r>
              <a:rPr spc="-5" dirty="0">
                <a:solidFill>
                  <a:srgbClr val="000000"/>
                </a:solidFill>
              </a:rPr>
              <a:t>species</a:t>
            </a:r>
            <a:r>
              <a:rPr spc="-20" dirty="0">
                <a:solidFill>
                  <a:srgbClr val="000000"/>
                </a:solidFill>
              </a:rPr>
              <a:t> </a:t>
            </a:r>
            <a:r>
              <a:rPr dirty="0">
                <a:solidFill>
                  <a:srgbClr val="000000"/>
                </a:solidFill>
              </a:rPr>
              <a:t>data</a:t>
            </a:r>
          </a:p>
          <a:p>
            <a:pPr marL="12700">
              <a:lnSpc>
                <a:spcPct val="100000"/>
              </a:lnSpc>
              <a:spcBef>
                <a:spcPts val="55"/>
              </a:spcBef>
            </a:pPr>
            <a:r>
              <a:rPr sz="2200" b="0" spc="-5" dirty="0">
                <a:solidFill>
                  <a:srgbClr val="000000"/>
                </a:solidFill>
                <a:latin typeface="Calibri"/>
                <a:cs typeface="Calibri"/>
              </a:rPr>
              <a:t>This tendency </a:t>
            </a:r>
            <a:r>
              <a:rPr sz="2200" b="0" dirty="0">
                <a:solidFill>
                  <a:srgbClr val="000000"/>
                </a:solidFill>
                <a:latin typeface="Calibri"/>
                <a:cs typeface="Calibri"/>
              </a:rPr>
              <a:t>is called </a:t>
            </a:r>
            <a:r>
              <a:rPr sz="2200" b="0" spc="-5" dirty="0">
                <a:solidFill>
                  <a:srgbClr val="000000"/>
                </a:solidFill>
                <a:latin typeface="Calibri"/>
                <a:cs typeface="Calibri"/>
              </a:rPr>
              <a:t>“phylogenetic signal”.</a:t>
            </a:r>
            <a:endParaRPr sz="2200">
              <a:latin typeface="Calibri"/>
              <a:cs typeface="Calibri"/>
            </a:endParaRPr>
          </a:p>
        </p:txBody>
      </p:sp>
      <p:sp>
        <p:nvSpPr>
          <p:cNvPr id="3" name="object 3"/>
          <p:cNvSpPr/>
          <p:nvPr/>
        </p:nvSpPr>
        <p:spPr>
          <a:xfrm>
            <a:off x="2756536" y="1530986"/>
            <a:ext cx="4664074" cy="5486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55144" y="2378579"/>
            <a:ext cx="5628757" cy="42974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18819" y="703579"/>
            <a:ext cx="8728075" cy="107569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0000"/>
                </a:solidFill>
              </a:rPr>
              <a:t>The </a:t>
            </a:r>
            <a:r>
              <a:rPr spc="-5" dirty="0">
                <a:solidFill>
                  <a:srgbClr val="000000"/>
                </a:solidFill>
              </a:rPr>
              <a:t>problem </a:t>
            </a:r>
            <a:r>
              <a:rPr dirty="0">
                <a:solidFill>
                  <a:srgbClr val="000000"/>
                </a:solidFill>
              </a:rPr>
              <a:t>with </a:t>
            </a:r>
            <a:r>
              <a:rPr spc="-5" dirty="0">
                <a:solidFill>
                  <a:srgbClr val="000000"/>
                </a:solidFill>
              </a:rPr>
              <a:t>species </a:t>
            </a:r>
            <a:r>
              <a:rPr dirty="0">
                <a:solidFill>
                  <a:srgbClr val="000000"/>
                </a:solidFill>
              </a:rPr>
              <a:t>data</a:t>
            </a:r>
          </a:p>
          <a:p>
            <a:pPr marL="12700" marR="5080">
              <a:lnSpc>
                <a:spcPct val="101800"/>
              </a:lnSpc>
              <a:spcBef>
                <a:spcPts val="5"/>
              </a:spcBef>
            </a:pPr>
            <a:r>
              <a:rPr sz="2200" b="0" spc="-5" dirty="0">
                <a:solidFill>
                  <a:srgbClr val="000000"/>
                </a:solidFill>
                <a:latin typeface="Calibri"/>
                <a:cs typeface="Calibri"/>
              </a:rPr>
              <a:t>Non-independence </a:t>
            </a:r>
            <a:r>
              <a:rPr sz="2200" b="0" spc="5" dirty="0">
                <a:solidFill>
                  <a:srgbClr val="000000"/>
                </a:solidFill>
                <a:latin typeface="Calibri"/>
                <a:cs typeface="Calibri"/>
              </a:rPr>
              <a:t>of </a:t>
            </a:r>
            <a:r>
              <a:rPr sz="2200" b="0" dirty="0">
                <a:solidFill>
                  <a:srgbClr val="000000"/>
                </a:solidFill>
                <a:latin typeface="Calibri"/>
                <a:cs typeface="Calibri"/>
              </a:rPr>
              <a:t>the </a:t>
            </a:r>
            <a:r>
              <a:rPr sz="2200" b="0" spc="-5" dirty="0">
                <a:solidFill>
                  <a:srgbClr val="000000"/>
                </a:solidFill>
                <a:latin typeface="Calibri"/>
                <a:cs typeface="Calibri"/>
              </a:rPr>
              <a:t>species </a:t>
            </a:r>
            <a:r>
              <a:rPr sz="2200" b="0" spc="-10" dirty="0">
                <a:solidFill>
                  <a:srgbClr val="000000"/>
                </a:solidFill>
                <a:latin typeface="Calibri"/>
                <a:cs typeface="Calibri"/>
              </a:rPr>
              <a:t>data </a:t>
            </a:r>
            <a:r>
              <a:rPr sz="2200" b="0" spc="-5" dirty="0">
                <a:solidFill>
                  <a:srgbClr val="000000"/>
                </a:solidFill>
                <a:latin typeface="Calibri"/>
                <a:cs typeface="Calibri"/>
              </a:rPr>
              <a:t>points </a:t>
            </a:r>
            <a:r>
              <a:rPr sz="2200" b="0" dirty="0">
                <a:solidFill>
                  <a:srgbClr val="000000"/>
                </a:solidFill>
                <a:latin typeface="Calibri"/>
                <a:cs typeface="Calibri"/>
              </a:rPr>
              <a:t>violates a major </a:t>
            </a:r>
            <a:r>
              <a:rPr sz="2200" b="0" spc="-5" dirty="0">
                <a:solidFill>
                  <a:srgbClr val="000000"/>
                </a:solidFill>
                <a:latin typeface="Calibri"/>
                <a:cs typeface="Calibri"/>
              </a:rPr>
              <a:t>assumption </a:t>
            </a:r>
            <a:r>
              <a:rPr sz="2200" b="0" spc="5" dirty="0">
                <a:solidFill>
                  <a:srgbClr val="000000"/>
                </a:solidFill>
                <a:latin typeface="Calibri"/>
                <a:cs typeface="Calibri"/>
              </a:rPr>
              <a:t>of  </a:t>
            </a:r>
            <a:r>
              <a:rPr sz="2200" b="0" spc="-5" dirty="0">
                <a:solidFill>
                  <a:srgbClr val="000000"/>
                </a:solidFill>
                <a:latin typeface="Calibri"/>
                <a:cs typeface="Calibri"/>
              </a:rPr>
              <a:t>conventional statistical methods for </a:t>
            </a:r>
            <a:r>
              <a:rPr sz="2200" b="0" dirty="0">
                <a:solidFill>
                  <a:srgbClr val="000000"/>
                </a:solidFill>
                <a:latin typeface="Calibri"/>
                <a:cs typeface="Calibri"/>
              </a:rPr>
              <a:t>data</a:t>
            </a:r>
            <a:r>
              <a:rPr sz="2200" b="0" spc="-20" dirty="0">
                <a:solidFill>
                  <a:srgbClr val="000000"/>
                </a:solidFill>
                <a:latin typeface="Calibri"/>
                <a:cs typeface="Calibri"/>
              </a:rPr>
              <a:t> </a:t>
            </a:r>
            <a:r>
              <a:rPr sz="2200" b="0" spc="-5" dirty="0">
                <a:solidFill>
                  <a:srgbClr val="000000"/>
                </a:solidFill>
                <a:latin typeface="Calibri"/>
                <a:cs typeface="Calibri"/>
              </a:rPr>
              <a:t>analysis.</a:t>
            </a:r>
            <a:endParaRPr sz="2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4981</Words>
  <Application>Microsoft Office PowerPoint</Application>
  <PresentationFormat>Custom</PresentationFormat>
  <Paragraphs>257</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Courier New</vt:lpstr>
      <vt:lpstr>Noto Serif</vt:lpstr>
      <vt:lpstr>Symbol</vt:lpstr>
      <vt:lpstr>Times New Roman</vt:lpstr>
      <vt:lpstr>Office Theme</vt:lpstr>
      <vt:lpstr>C7041 Experimental Design and Analysis</vt:lpstr>
      <vt:lpstr>13: Phylogenetic stats</vt:lpstr>
      <vt:lpstr>Species as data points</vt:lpstr>
      <vt:lpstr>An example of species data Mating behaviors in 15 species of water striders (Gerris) (Rowe and Arnqvist 2002).</vt:lpstr>
      <vt:lpstr>PowerPoint Presentation</vt:lpstr>
      <vt:lpstr>The problem with species data The data points (species) are not independent.</vt:lpstr>
      <vt:lpstr>The problem with species data Closely related species tend to have similar trait values.</vt:lpstr>
      <vt:lpstr>The problem with species data This tendency is called “phylogenetic signal”.</vt:lpstr>
      <vt:lpstr>The problem with species data Non-independence of the species data points violates a major assumption of  conventional statistical methods for data analysis.</vt:lpstr>
      <vt:lpstr>PowerPoint Presentation</vt:lpstr>
      <vt:lpstr>Why is phylogenetic signal a problem? Non-independence leads to wrong calculations of precision (standard errors,  confidence intervals). It leads to wrong Type 1 error rates in null hypothesis  significance testing.</vt:lpstr>
      <vt:lpstr>Why is phylogenetic signal a problem? Felsenstein’s “worst case scenario” for the phylogeny of the 40 species.</vt:lpstr>
      <vt:lpstr>Why is phylogenetic signal a problem? In this case the non-independence is severe, and creates an apparent association  between X and Y where there is none.</vt:lpstr>
      <vt:lpstr>What we are really assuming when we ignore phylogeny That the species are related as in a “star” phylogeny, which leads to no  phylogenetic signal.</vt:lpstr>
      <vt:lpstr>Felsenstein’s (1985) solution</vt:lpstr>
      <vt:lpstr>PowerPoint Presentation</vt:lpstr>
      <vt:lpstr>PowerPoint Presentation</vt:lpstr>
      <vt:lpstr>Phylogenetically independent contrasts Calculation details. Usually, contrasts are standardized by the square root of the  expected variance, which is proportional to branch length.</vt:lpstr>
      <vt:lpstr>Phylogenetically independent contrasts The idea is to convert the data on both traits to their independent contrasts using  the phylogeny of the species. Then calculate the correlation between the  independent contrasts of the two traits.</vt:lpstr>
      <vt:lpstr>Phylogenetically independent contrasts A cutaway of the independent contrasts for the water strider mating behavior data.  The direction of each contrast is arbitrary, but the contrast direction must be the  same for both variables.</vt:lpstr>
      <vt:lpstr>Phylogenetically independent contrasts Because the direction of the contrast is arbitrary, the correlation or regression  using independent contrasts is fitted through the origin (0,0).</vt:lpstr>
      <vt:lpstr>A linear model approach</vt:lpstr>
      <vt:lpstr>Specifying the covariance matrix between data points</vt:lpstr>
      <vt:lpstr>Specifying the covariance matrix between data points</vt:lpstr>
      <vt:lpstr>Assumptions of the method</vt:lpstr>
      <vt:lpstr>Assumptions of the method</vt:lpstr>
      <vt:lpstr>Discrete species data</vt:lpstr>
      <vt:lpstr>Discrete species data</vt:lpstr>
      <vt:lpstr>Discrete species data But the phylogeny of the group reveals  the same problem as in the water  strider example: closely related species  tend to be similar.</vt:lpstr>
      <vt:lpstr>Discrete species data Pagel (1994) developed a maximum likelihood method for analyzing discrete  characters. The method assumes that evolution in each trait mimics a discrete  random walk in time (Markov process).</vt:lpstr>
      <vt:lpstr>Discrete species data</vt:lpstr>
      <vt:lpstr>Is phylogenetically independent contrasts/GLS also susceptible?</vt:lpstr>
      <vt:lpstr>R: an embarrassment of riches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C7041 Experimental Design and Analysis</dc:title>
  <cp:lastModifiedBy>Ed Harris</cp:lastModifiedBy>
  <cp:revision>1</cp:revision>
  <dcterms:created xsi:type="dcterms:W3CDTF">2020-09-20T21:11:59Z</dcterms:created>
  <dcterms:modified xsi:type="dcterms:W3CDTF">2020-10-24T14:41:23Z</dcterms:modified>
</cp:coreProperties>
</file>