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0920" cy="863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0920" cy="863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0920" cy="863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0920" cy="863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0920" cy="863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0920" cy="863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0920" cy="863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72000"/>
            <a:ext cx="9070920" cy="4002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0920" cy="863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0920" cy="863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0920" cy="863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0920" cy="863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0920" cy="863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0920" cy="863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0920" cy="863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0920" cy="863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0920" cy="863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0920" cy="863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72000"/>
            <a:ext cx="9070920" cy="4002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0920" cy="863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0920" cy="863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0920" cy="863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0920" cy="86328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請按這裡編輯題名文字格式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請按這裡編輯大綱文字格式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第二個大綱層次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第三個大綱層次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第四個大綱層次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第五個大綱層次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第六個大綱層次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第七個大綱層次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0920" cy="86328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請按這裡編輯題名文字格式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請按這裡編輯大綱文字格式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第二個大綱層次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第三個大綱層次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第四個大綱層次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第五個大綱層次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第六個大綱層次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第七個大綱層次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hyperlink" Target="https://developer.nvidia.com/deepstream-sdk" TargetMode="External"/><Relationship Id="rId2" Type="http://schemas.openxmlformats.org/officeDocument/2006/relationships/hyperlink" Target="https://docs.nvidia.com/metropolis/index.html" TargetMode="External"/><Relationship Id="rId3" Type="http://schemas.openxmlformats.org/officeDocument/2006/relationships/slideLayout" Target="../slideLayouts/slideLayout1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504360" y="3528000"/>
            <a:ext cx="9070920" cy="82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Ubuntu"/>
                <a:ea typeface="DejaVu Sans"/>
              </a:rPr>
              <a:t>Anti-Candid</a:t>
            </a:r>
            <a:endParaRPr b="0" lang="en-US" sz="4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504000" y="72000"/>
            <a:ext cx="9070920" cy="86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Ubuntu"/>
                <a:ea typeface="DejaVu Sans"/>
              </a:rPr>
              <a:t>Deep Steam Support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864000" y="1728000"/>
            <a:ext cx="8711280" cy="532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Which AI models are supported with DeepStream?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DeepStream supports several popular networks out of the box such as YOLO, FasterRCNN, SSD, RetinaNet and MaskRCNN.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</a:pPr>
            <a:endParaRPr b="0" lang="en-US" sz="22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504000" y="72000"/>
            <a:ext cx="9070920" cy="86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2"/>
          <p:cNvSpPr/>
          <p:nvPr/>
        </p:nvSpPr>
        <p:spPr>
          <a:xfrm>
            <a:off x="1368000" y="3096000"/>
            <a:ext cx="7343280" cy="244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Ubuntu"/>
                <a:ea typeface="DejaVu Sans"/>
              </a:rPr>
              <a:t>參考連結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7"/>
              </a:spcAft>
            </a:pP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https://developer.nvidia.com/deepstream-sdk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7"/>
              </a:spcAft>
            </a:pPr>
            <a:r>
              <a:rPr b="0" lang="en-US" sz="3200" spc="-1" strike="noStrike">
                <a:solidFill>
                  <a:srgbClr val="0000ff"/>
                </a:solidFill>
                <a:latin typeface="Arial"/>
                <a:ea typeface="DejaVu Sans"/>
              </a:rPr>
              <a:t> 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7"/>
              </a:spcAft>
            </a:pP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https://docs.nvidia.com/metropolis/index.html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7"/>
              </a:spcAft>
            </a:pPr>
            <a:r>
              <a:rPr b="0" lang="en-US" sz="3200" spc="-1" strike="noStrike">
                <a:solidFill>
                  <a:srgbClr val="0000ff"/>
                </a:solidFill>
                <a:latin typeface="Arial"/>
                <a:ea typeface="DejaVu Sans"/>
              </a:rPr>
              <a:t> 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504000" y="72000"/>
            <a:ext cx="9070920" cy="86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2"/>
          <p:cNvSpPr/>
          <p:nvPr/>
        </p:nvSpPr>
        <p:spPr>
          <a:xfrm>
            <a:off x="1368000" y="3096000"/>
            <a:ext cx="7343280" cy="244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432000" indent="-323280" algn="ctr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Ubuntu"/>
                <a:ea typeface="DejaVu Sans"/>
              </a:rPr>
              <a:t>THE END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504000" y="72000"/>
            <a:ext cx="9070920" cy="86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Ubuntu"/>
                <a:ea typeface="DejaVu Sans"/>
              </a:rPr>
              <a:t>Object Detection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864000" y="1728000"/>
            <a:ext cx="8711280" cy="532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Font typeface="Wingdings" charset="2"/>
              <a:buChar char=""/>
            </a:pPr>
            <a:r>
              <a:rPr b="0" lang="en-US" sz="3200" spc="-1" strike="noStrike">
                <a:solidFill>
                  <a:srgbClr val="000000"/>
                </a:solidFill>
                <a:latin typeface="Ubuntu"/>
                <a:ea typeface="DejaVu Sans"/>
              </a:rPr>
              <a:t>目前以</a:t>
            </a:r>
            <a:r>
              <a:rPr b="0" lang="en-US" sz="3200" spc="-1" strike="noStrike">
                <a:solidFill>
                  <a:srgbClr val="000000"/>
                </a:solidFill>
                <a:latin typeface="Ubuntu"/>
                <a:ea typeface="DejaVu Sans"/>
              </a:rPr>
              <a:t>YOLOv4</a:t>
            </a:r>
            <a:r>
              <a:rPr b="0" lang="en-US" sz="3200" spc="-1" strike="noStrike">
                <a:solidFill>
                  <a:srgbClr val="000000"/>
                </a:solidFill>
                <a:latin typeface="Ubuntu"/>
                <a:ea typeface="DejaVu Sans"/>
              </a:rPr>
              <a:t>框架去實做，有以下演算法或延伸版本去訓練，分別是：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Font typeface="Symbol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Ubuntu"/>
                <a:ea typeface="DejaVu Sans"/>
              </a:rPr>
              <a:t>YOLOv4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Font typeface="Symbol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Ubuntu"/>
                <a:ea typeface="DejaVu Sans"/>
              </a:rPr>
              <a:t>YOLOv4-CSP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Font typeface="Symbol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Ubuntu"/>
                <a:ea typeface="DejaVu Sans"/>
              </a:rPr>
              <a:t>YOLOv4-Tiny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Font typeface="Wingdings" charset="2"/>
              <a:buChar char="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資料集使用公開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COCO DataSet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，已有撰寫擷取特定物件並轉為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YOLO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訓練資料的</a:t>
            </a:r>
            <a:r>
              <a:rPr b="0" lang="en-US" sz="3200" spc="-1" strike="noStrike">
                <a:solidFill>
                  <a:srgbClr val="000000"/>
                </a:solidFill>
                <a:latin typeface="Ubuntu"/>
                <a:ea typeface="DejaVu Sans"/>
              </a:rPr>
              <a:t>腳本程式，照片尺度約</a:t>
            </a:r>
            <a:r>
              <a:rPr b="0" lang="en-US" sz="3200" spc="-1" strike="noStrike">
                <a:solidFill>
                  <a:srgbClr val="000000"/>
                </a:solidFill>
                <a:latin typeface="Ubuntu"/>
                <a:ea typeface="DejaVu Sans"/>
              </a:rPr>
              <a:t>640*480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Font typeface="Wingdings" charset="2"/>
              <a:buChar char="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訓練目標有物件兩類（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Cell Phone, Laptop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）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</a:pP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504000" y="72000"/>
            <a:ext cx="9070920" cy="86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Ubuntu"/>
                <a:ea typeface="DejaVu Sans"/>
              </a:rPr>
              <a:t>Object Detection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 rot="20400">
            <a:off x="353520" y="1517040"/>
            <a:ext cx="9308880" cy="536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417"/>
              </a:spcAft>
            </a:pPr>
            <a:endParaRPr b="0" lang="en-US" sz="1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Font typeface="StarSymbol"/>
              <a:buAutoNum type="arabicPeriod"/>
            </a:pPr>
            <a:r>
              <a:rPr b="0" lang="en-US" sz="3200" spc="-1" strike="noStrike">
                <a:solidFill>
                  <a:srgbClr val="000000"/>
                </a:solidFill>
                <a:latin typeface="Ubuntu"/>
                <a:ea typeface="DejaVu Sans"/>
              </a:rPr>
              <a:t>YOLOv4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Font typeface="StarSymbol"/>
              <a:buAutoNum type="arabicPeriod"/>
            </a:pPr>
            <a:r>
              <a:rPr b="0" lang="en-US" sz="3200" spc="-1" strike="noStrike">
                <a:solidFill>
                  <a:srgbClr val="000000"/>
                </a:solidFill>
                <a:latin typeface="Ubuntu"/>
                <a:ea typeface="DejaVu Sans"/>
              </a:rPr>
              <a:t>原生辨識演算法，辨識物件大小較通用，官方尺度</a:t>
            </a:r>
            <a:r>
              <a:rPr b="0" lang="en-US" sz="3200" spc="-1" strike="noStrike">
                <a:solidFill>
                  <a:srgbClr val="000000"/>
                </a:solidFill>
                <a:latin typeface="Ubuntu"/>
                <a:ea typeface="DejaVu Sans"/>
              </a:rPr>
              <a:t>288/416/608</a:t>
            </a:r>
            <a:r>
              <a:rPr b="0" lang="en-US" sz="3200" spc="-1" strike="noStrike">
                <a:solidFill>
                  <a:srgbClr val="000000"/>
                </a:solidFill>
                <a:latin typeface="Ubuntu"/>
                <a:ea typeface="DejaVu Sans"/>
              </a:rPr>
              <a:t>。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Font typeface="StarSymbol"/>
              <a:buAutoNum type="arabicPeriod"/>
            </a:pPr>
            <a:r>
              <a:rPr b="0" lang="en-US" sz="3200" spc="-1" strike="noStrike">
                <a:solidFill>
                  <a:srgbClr val="000000"/>
                </a:solidFill>
                <a:latin typeface="Ubuntu"/>
                <a:ea typeface="DejaVu Sans"/>
              </a:rPr>
              <a:t>YOLOv4-CSP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Font typeface="StarSymbol"/>
              <a:buAutoNum type="arabicPeriod"/>
            </a:pPr>
            <a:r>
              <a:rPr b="0" lang="en-US" sz="3200" spc="-1" strike="noStrike">
                <a:solidFill>
                  <a:srgbClr val="000000"/>
                </a:solidFill>
                <a:latin typeface="Ubuntu"/>
                <a:ea typeface="DejaVu Sans"/>
              </a:rPr>
              <a:t>論文延伸的演算法，官方尺度</a:t>
            </a:r>
            <a:r>
              <a:rPr b="0" lang="en-US" sz="3200" spc="-1" strike="noStrike">
                <a:solidFill>
                  <a:srgbClr val="000000"/>
                </a:solidFill>
                <a:latin typeface="Ubuntu"/>
                <a:ea typeface="DejaVu Sans"/>
              </a:rPr>
              <a:t>512 </a:t>
            </a:r>
            <a:r>
              <a:rPr b="0" i="1" lang="en-US" sz="3200" spc="-1" strike="noStrike">
                <a:solidFill>
                  <a:srgbClr val="000000"/>
                </a:solidFill>
                <a:latin typeface="Ubuntu"/>
                <a:ea typeface="DejaVu Sans"/>
              </a:rPr>
              <a:t>640</a:t>
            </a:r>
            <a:r>
              <a:rPr b="0" i="1" lang="en-US" sz="3200" spc="-1" strike="noStrike">
                <a:solidFill>
                  <a:srgbClr val="000000"/>
                </a:solidFill>
                <a:latin typeface="Ubuntu"/>
                <a:ea typeface="DejaVu Sans"/>
              </a:rPr>
              <a:t>，有以</a:t>
            </a:r>
            <a:r>
              <a:rPr b="0" i="1" lang="en-US" sz="3200" spc="-1" strike="noStrike">
                <a:solidFill>
                  <a:srgbClr val="000000"/>
                </a:solidFill>
                <a:latin typeface="Ubuntu"/>
                <a:ea typeface="DejaVu Sans"/>
              </a:rPr>
              <a:t>416/512</a:t>
            </a:r>
            <a:r>
              <a:rPr b="0" i="1" lang="en-US" sz="3200" spc="-1" strike="noStrike">
                <a:solidFill>
                  <a:srgbClr val="000000"/>
                </a:solidFill>
                <a:latin typeface="Ubuntu"/>
                <a:ea typeface="DejaVu Sans"/>
              </a:rPr>
              <a:t>去做訓練，</a:t>
            </a:r>
            <a:r>
              <a:rPr b="0" i="1" lang="en-US" sz="3200" spc="-1" strike="noStrike">
                <a:solidFill>
                  <a:srgbClr val="000000"/>
                </a:solidFill>
                <a:latin typeface="Ubuntu"/>
                <a:ea typeface="DejaVu Sans"/>
              </a:rPr>
              <a:t>512</a:t>
            </a:r>
            <a:r>
              <a:rPr b="0" i="1" lang="en-US" sz="3200" spc="-1" strike="noStrike">
                <a:solidFill>
                  <a:srgbClr val="000000"/>
                </a:solidFill>
                <a:latin typeface="Ubuntu"/>
                <a:ea typeface="DejaVu Sans"/>
              </a:rPr>
              <a:t>的轉成</a:t>
            </a:r>
            <a:r>
              <a:rPr b="0" i="1" lang="en-US" sz="3200" spc="-1" strike="noStrike">
                <a:solidFill>
                  <a:srgbClr val="000000"/>
                </a:solidFill>
                <a:latin typeface="Ubuntu"/>
                <a:ea typeface="DejaVu Sans"/>
              </a:rPr>
              <a:t>tensorRT</a:t>
            </a:r>
            <a:r>
              <a:rPr b="0" i="1" lang="en-US" sz="3200" spc="-1" strike="noStrike">
                <a:solidFill>
                  <a:srgbClr val="000000"/>
                </a:solidFill>
                <a:latin typeface="Ubuntu"/>
                <a:ea typeface="DejaVu Sans"/>
              </a:rPr>
              <a:t>邊緣裝置會太肥大不適，</a:t>
            </a:r>
            <a:r>
              <a:rPr b="0" i="1" lang="en-US" sz="3200" spc="-1" strike="noStrike">
                <a:solidFill>
                  <a:srgbClr val="000000"/>
                </a:solidFill>
                <a:latin typeface="Ubuntu"/>
                <a:ea typeface="DejaVu Sans"/>
              </a:rPr>
              <a:t>416</a:t>
            </a:r>
            <a:r>
              <a:rPr b="0" i="1" lang="en-US" sz="3200" spc="-1" strike="noStrike">
                <a:solidFill>
                  <a:srgbClr val="000000"/>
                </a:solidFill>
                <a:latin typeface="Ubuntu"/>
                <a:ea typeface="DejaVu Sans"/>
              </a:rPr>
              <a:t>跟原生</a:t>
            </a:r>
            <a:r>
              <a:rPr b="0" i="1" lang="en-US" sz="3200" spc="-1" strike="noStrike">
                <a:solidFill>
                  <a:srgbClr val="000000"/>
                </a:solidFill>
                <a:latin typeface="Ubuntu"/>
                <a:ea typeface="DejaVu Sans"/>
              </a:rPr>
              <a:t>YOLO</a:t>
            </a:r>
            <a:r>
              <a:rPr b="0" i="1" lang="en-US" sz="3200" spc="-1" strike="noStrike">
                <a:solidFill>
                  <a:srgbClr val="000000"/>
                </a:solidFill>
                <a:latin typeface="Ubuntu"/>
                <a:ea typeface="DejaVu Sans"/>
              </a:rPr>
              <a:t>差不多大小，不過原論文演算法適用於大物件辨識，為了訓練小物件，有參考作者建議改寫演算架構去訓，不過效果依然不彰，作者仍然建議使用原生或</a:t>
            </a:r>
            <a:r>
              <a:rPr b="0" i="1" lang="en-US" sz="3200" spc="-1" strike="noStrike">
                <a:solidFill>
                  <a:srgbClr val="000000"/>
                </a:solidFill>
                <a:latin typeface="Ubuntu"/>
                <a:ea typeface="DejaVu Sans"/>
              </a:rPr>
              <a:t>YOLO/YOLO-Tiny</a:t>
            </a:r>
            <a:r>
              <a:rPr b="0" i="1" lang="en-US" sz="3200" spc="-1" strike="noStrike">
                <a:solidFill>
                  <a:srgbClr val="000000"/>
                </a:solidFill>
                <a:latin typeface="Ubuntu"/>
                <a:ea typeface="DejaVu Sans"/>
              </a:rPr>
              <a:t>。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Font typeface="StarSymbol"/>
              <a:buAutoNum type="arabicPeriod"/>
            </a:pPr>
            <a:r>
              <a:rPr b="0" lang="en-US" sz="3200" spc="-1" strike="noStrike">
                <a:solidFill>
                  <a:srgbClr val="000000"/>
                </a:solidFill>
                <a:latin typeface="Ubuntu"/>
                <a:ea typeface="DejaVu Sans"/>
              </a:rPr>
              <a:t>YOLOv4-Tiny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Font typeface="StarSymbol"/>
              <a:buAutoNum type="arabicPeriod"/>
            </a:pPr>
            <a:r>
              <a:rPr b="0" lang="en-US" sz="3200" spc="-1" strike="noStrike">
                <a:solidFill>
                  <a:srgbClr val="000000"/>
                </a:solidFill>
                <a:latin typeface="Ubuntu"/>
                <a:ea typeface="DejaVu Sans"/>
              </a:rPr>
              <a:t>論文延伸的演算法，官方尺度</a:t>
            </a:r>
            <a:r>
              <a:rPr b="0" lang="en-US" sz="3200" spc="-1" strike="noStrike">
                <a:solidFill>
                  <a:srgbClr val="000000"/>
                </a:solidFill>
                <a:latin typeface="Ubuntu"/>
                <a:ea typeface="DejaVu Sans"/>
              </a:rPr>
              <a:t>288/416</a:t>
            </a:r>
            <a:r>
              <a:rPr b="0" lang="en-US" sz="3200" spc="-1" strike="noStrike">
                <a:solidFill>
                  <a:srgbClr val="000000"/>
                </a:solidFill>
                <a:latin typeface="Ubuntu"/>
                <a:ea typeface="DejaVu Sans"/>
              </a:rPr>
              <a:t>，作者推薦適用在</a:t>
            </a:r>
            <a:r>
              <a:rPr b="0" lang="en-US" sz="3200" spc="-1" strike="noStrike">
                <a:solidFill>
                  <a:srgbClr val="000000"/>
                </a:solidFill>
                <a:latin typeface="Ubuntu"/>
                <a:ea typeface="DejaVu Sans"/>
              </a:rPr>
              <a:t>mobile</a:t>
            </a:r>
            <a:r>
              <a:rPr b="0" lang="en-US" sz="3200" spc="-1" strike="noStrike">
                <a:solidFill>
                  <a:srgbClr val="000000"/>
                </a:solidFill>
                <a:latin typeface="Ubuntu"/>
                <a:ea typeface="DejaVu Sans"/>
              </a:rPr>
              <a:t>和</a:t>
            </a:r>
            <a:r>
              <a:rPr b="0" lang="en-US" sz="3200" spc="-1" strike="noStrike">
                <a:solidFill>
                  <a:srgbClr val="000000"/>
                </a:solidFill>
                <a:latin typeface="Ubuntu"/>
                <a:ea typeface="DejaVu Sans"/>
              </a:rPr>
              <a:t>edge</a:t>
            </a:r>
            <a:r>
              <a:rPr b="0" lang="en-US" sz="3200" spc="-1" strike="noStrike">
                <a:solidFill>
                  <a:srgbClr val="000000"/>
                </a:solidFill>
                <a:latin typeface="Ubuntu"/>
                <a:ea typeface="DejaVu Sans"/>
              </a:rPr>
              <a:t>。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504000" y="72000"/>
            <a:ext cx="9070920" cy="86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Ubuntu"/>
                <a:ea typeface="DejaVu Sans"/>
              </a:rPr>
              <a:t>MS COCO</a:t>
            </a:r>
            <a:r>
              <a:rPr b="0" lang="en-US" sz="4400" spc="-1" strike="noStrike">
                <a:solidFill>
                  <a:srgbClr val="ffffff"/>
                </a:solidFill>
                <a:latin typeface="Ubuntu"/>
                <a:ea typeface="DejaVu Sans"/>
              </a:rPr>
              <a:t>上各演算法的表現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82" name="" descr=""/>
          <p:cNvPicPr/>
          <p:nvPr/>
        </p:nvPicPr>
        <p:blipFill>
          <a:blip r:embed="rId1"/>
          <a:stretch/>
        </p:blipFill>
        <p:spPr>
          <a:xfrm>
            <a:off x="902880" y="1152000"/>
            <a:ext cx="8365680" cy="6201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504000" y="72000"/>
            <a:ext cx="9070920" cy="86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Ubuntu"/>
                <a:ea typeface="DejaVu Sans"/>
              </a:rPr>
              <a:t>MS COCO</a:t>
            </a:r>
            <a:r>
              <a:rPr b="0" lang="en-US" sz="4400" spc="-1" strike="noStrike">
                <a:solidFill>
                  <a:srgbClr val="ffffff"/>
                </a:solidFill>
                <a:latin typeface="Ubuntu"/>
                <a:ea typeface="DejaVu Sans"/>
              </a:rPr>
              <a:t>上各演算法的表現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84" name="" descr=""/>
          <p:cNvPicPr/>
          <p:nvPr/>
        </p:nvPicPr>
        <p:blipFill>
          <a:blip r:embed="rId1"/>
          <a:stretch/>
        </p:blipFill>
        <p:spPr>
          <a:xfrm>
            <a:off x="216000" y="1224000"/>
            <a:ext cx="9720720" cy="6263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504000" y="72000"/>
            <a:ext cx="9070920" cy="86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Ubuntu"/>
                <a:ea typeface="DejaVu Sans"/>
              </a:rPr>
              <a:t>YOLOv4 (2classes) 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86" name="" descr=""/>
          <p:cNvPicPr/>
          <p:nvPr/>
        </p:nvPicPr>
        <p:blipFill>
          <a:blip r:embed="rId1"/>
          <a:stretch/>
        </p:blipFill>
        <p:spPr>
          <a:xfrm>
            <a:off x="1678320" y="1174320"/>
            <a:ext cx="6240960" cy="6240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504000" y="72000"/>
            <a:ext cx="9070920" cy="86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Ubuntu"/>
                <a:ea typeface="DejaVu Sans"/>
              </a:rPr>
              <a:t>YOLOv4-Tiny (2classes)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1368000" y="3096000"/>
            <a:ext cx="7343280" cy="244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1944360" y="1152000"/>
            <a:ext cx="6262920" cy="6262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504000" y="72000"/>
            <a:ext cx="9070920" cy="86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Ubuntu"/>
                <a:ea typeface="DejaVu Sans"/>
              </a:rPr>
              <a:t>NVIDIA DeepStream SDK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514080" y="1800000"/>
            <a:ext cx="9142920" cy="3625920"/>
          </a:xfrm>
          <a:prstGeom prst="rect">
            <a:avLst/>
          </a:prstGeom>
          <a:ln>
            <a:noFill/>
          </a:ln>
        </p:spPr>
      </p:pic>
      <p:pic>
        <p:nvPicPr>
          <p:cNvPr id="92" name="" descr=""/>
          <p:cNvPicPr/>
          <p:nvPr/>
        </p:nvPicPr>
        <p:blipFill>
          <a:blip r:embed="rId2"/>
          <a:stretch/>
        </p:blipFill>
        <p:spPr>
          <a:xfrm>
            <a:off x="27720" y="5967000"/>
            <a:ext cx="10006920" cy="986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504000" y="72000"/>
            <a:ext cx="9070920" cy="86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Ubuntu"/>
                <a:ea typeface="DejaVu Sans"/>
              </a:rPr>
              <a:t>NVIDIA METROPOLIS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648000" y="1728000"/>
            <a:ext cx="9142920" cy="4944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2021-01-25T13:28:42Z</dcterms:created>
  <dc:creator/>
  <dc:description/>
  <dc:language>zh-TW</dc:language>
  <cp:lastModifiedBy/>
  <dcterms:modified xsi:type="dcterms:W3CDTF">2021-02-27T00:35:21Z</dcterms:modified>
  <cp:revision>65</cp:revision>
  <dc:subject/>
  <dc:title>Lush Green</dc:title>
</cp:coreProperties>
</file>