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2589"/>
  </p:normalViewPr>
  <p:slideViewPr>
    <p:cSldViewPr snapToGrid="0" snapToObjects="1">
      <p:cViewPr varScale="1">
        <p:scale>
          <a:sx n="47" d="100"/>
          <a:sy n="47" d="100"/>
        </p:scale>
        <p:origin x="24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5.8/docs/api/ng/function/angular.modul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486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Module 模組</a:t>
            </a:r>
          </a:p>
          <a:p>
            <a:pPr marL="197852" indent="-197852">
              <a:buSzPct val="125000"/>
              <a:buChar char="•"/>
            </a:pPr>
            <a:r>
              <a:t>Component 類別（即mvc中的controller）</a:t>
            </a:r>
          </a:p>
          <a:p>
            <a:pPr marL="197852" indent="-197852">
              <a:buSzPct val="125000"/>
              <a:buChar char="•"/>
            </a:pPr>
            <a:r>
              <a:t>Templates 樣板html片段（即mvc中的view）</a:t>
            </a:r>
          </a:p>
          <a:p>
            <a:pPr marL="197852" indent="-197852">
              <a:buSzPct val="125000"/>
              <a:buChar char="•"/>
            </a:pPr>
            <a:r>
              <a:t>Metadata</a:t>
            </a:r>
          </a:p>
          <a:p>
            <a:pPr marL="197852" indent="-197852">
              <a:buSzPct val="125000"/>
              <a:buChar char="•"/>
            </a:pPr>
            <a:r>
              <a:t>Service 服務、元件（即mvc中的model）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是儲放資料的方式，對應之前 database 的 table 部分並包含存取 datebase 的 method。</a:t>
            </a:r>
          </a:p>
          <a:p>
            <a:r>
              <a:t>View 負責資料的呈現，對應之前 GUI 的功能。</a:t>
            </a:r>
          </a:p>
          <a:p>
            <a:r>
              <a:t>Control 負責接收 user 的反應，對 Model 的操作，對應之前 server 及不包含GUI部份的 client。</a:t>
            </a:r>
          </a:p>
          <a:p>
            <a:endParaRPr/>
          </a:p>
          <a:p>
            <a:r>
              <a:t>Change Notification會透過兩種方式傳遞</a:t>
            </a:r>
          </a:p>
          <a:p>
            <a:r>
              <a:t>1.Ajax</a:t>
            </a:r>
          </a:p>
          <a:p>
            <a:r>
              <a:t>2.html5的WebSocket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1.載入Angular JS框架的JavaScript檔（透過CDN）</a:t>
            </a:r>
          </a:p>
          <a:p>
            <a:r>
              <a:t>2.利用ng-app指令定義哪一部分的html屬於AngularJS 可以操作的範圍</a:t>
            </a:r>
          </a:p>
          <a:p>
            <a:r>
              <a:t>3.利用ng-model指令定義model變數名稱</a:t>
            </a:r>
          </a:p>
          <a:p>
            <a:r>
              <a:t>4.利用ng-bind指令繫結(binding)model變數值</a:t>
            </a:r>
          </a:p>
          <a:p>
            <a:r>
              <a:t>也可以用兩個大括號取代ng-bind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看上面的程式碼ng-app定義名稱，並且使用ng-controller指定給studentController</a:t>
            </a:r>
          </a:p>
          <a:p>
            <a:r>
              <a:t>下方的JS則為宣告controller的方式</a:t>
            </a:r>
          </a:p>
          <a:p>
            <a:r>
              <a:t>angular.module(‘mainApp’,[]);  &lt;&lt;&lt;矩陣可以放service實現服務依賴注入</a:t>
            </a:r>
          </a:p>
          <a:p>
            <a:r>
              <a:t>function傳入$scope做繫結使用，夾帶物件等資料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Filter可用來將原始資料轉換成另一種形式</a:t>
            </a:r>
          </a:p>
          <a:p>
            <a:pPr marL="197852" indent="-197852">
              <a:buSzPct val="125000"/>
              <a:buChar char="•"/>
            </a:pPr>
            <a:r>
              <a:t>uppercase filter 轉大寫</a:t>
            </a:r>
          </a:p>
          <a:p>
            <a:pPr marL="197852" indent="-197852">
              <a:buSzPct val="125000"/>
              <a:buChar char="•"/>
            </a:pPr>
            <a:r>
              <a:t>lowercase filter 轉小寫</a:t>
            </a:r>
          </a:p>
          <a:p>
            <a:pPr marL="197852" indent="-197852">
              <a:buSzPct val="125000"/>
              <a:buChar char="•"/>
            </a:pPr>
            <a:r>
              <a:t>currency filter 幣別格式</a:t>
            </a:r>
          </a:p>
          <a:p>
            <a:pPr marL="197852" indent="-197852">
              <a:buSzPct val="125000"/>
              <a:buChar char="•"/>
            </a:pPr>
            <a:r>
              <a:t>filter filter 篩選字</a:t>
            </a:r>
          </a:p>
          <a:p>
            <a:pPr marL="197852" indent="-197852">
              <a:buSzPct val="125000"/>
              <a:buChar char="•"/>
            </a:pPr>
            <a:r>
              <a:t>orderby filter 排序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ng-click	單擊</a:t>
            </a:r>
          </a:p>
          <a:p>
            <a:r>
              <a:t>ng-dblclick	雙擊</a:t>
            </a:r>
          </a:p>
          <a:p>
            <a:r>
              <a:t>ng-mousedown	按下按鈕（與click作用不同，click一定要按下放開才有作用，但mousedown不用）</a:t>
            </a:r>
          </a:p>
          <a:p>
            <a:r>
              <a:t>ng-mouseup	鬆開滑鼠按鈕</a:t>
            </a:r>
          </a:p>
          <a:p>
            <a:r>
              <a:t>ng-mouseenter	滑鼠穿過某個元素、區塊上時觸發</a:t>
            </a:r>
          </a:p>
          <a:p>
            <a:r>
              <a:t>ng-mouseleave	滑鼠離開某個元素、區塊時觸發</a:t>
            </a:r>
          </a:p>
          <a:p>
            <a:endParaRPr/>
          </a:p>
          <a:p>
            <a:r>
              <a:t>ng-mousemove 	滑鼠在某個元素中的位置</a:t>
            </a:r>
          </a:p>
          <a:p>
            <a:r>
              <a:t>ng-mouseover</a:t>
            </a:r>
          </a:p>
          <a:p>
            <a:r>
              <a:t>ng-keydown</a:t>
            </a:r>
          </a:p>
          <a:p>
            <a:r>
              <a:t>ng-keyup</a:t>
            </a:r>
          </a:p>
          <a:p>
            <a:r>
              <a:t>ng-keypress</a:t>
            </a:r>
          </a:p>
          <a:p>
            <a:r>
              <a:t>ng-change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$dirty	被異動過，若該欄位之前曾經輸入過值就會返回 true 反之則是 false</a:t>
            </a:r>
          </a:p>
          <a:p>
            <a:r>
              <a:t>$invalid	不正確的，若該欄位沒有通過驗證的話就會返回 true 反之 false</a:t>
            </a:r>
          </a:p>
          <a:p>
            <a:r>
              <a:t>$error 物件顧名思義就是一個有關錯誤的物件，把抓取到的 $error 物件呈現出來看就會長這樣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3"/>
              </a:rPr>
              <a:t>https://code.angularjs.org/1.5.8/docs/api/ng/function/angular.module</a:t>
            </a:r>
          </a:p>
          <a:p>
            <a:endParaRPr u="sng">
              <a:hlinkClick r:id="rId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My </a:t>
            </a:r>
            <a:r>
              <a:rPr kumimoji="1" lang="en-US" altLang="zh-TW" dirty="0" err="1"/>
              <a:t>github:https</a:t>
            </a:r>
            <a:r>
              <a:rPr kumimoji="1" lang="en-US" altLang="zh-TW" dirty="0"/>
              <a:t>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/c85645/</a:t>
            </a:r>
            <a:r>
              <a:rPr kumimoji="1" lang="en-US" altLang="zh-TW"/>
              <a:t>AngularLab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69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272047" indent="-272047">
              <a:buSzPct val="125000"/>
              <a:buChar char="•"/>
            </a:pPr>
            <a:r>
              <a:t>Misko Hevery接手Google Feedback專案開發，歷時6個月將近一萬七千多行的程式碼，開發維護舉步維艱。</a:t>
            </a:r>
          </a:p>
          <a:p>
            <a:pPr marL="272047" indent="-272047">
              <a:buSzPct val="125000"/>
              <a:buChar char="•"/>
            </a:pPr>
            <a:r>
              <a:t>Misko跟專案經理Brad Green打賭，用GetAngular只需花兩個禮拜的時間就可以改寫既有的Feedback專案。</a:t>
            </a:r>
          </a:p>
          <a:p>
            <a:pPr marL="272047" indent="-272047">
              <a:buSzPct val="125000"/>
              <a:buChar char="•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272047" indent="-272047">
              <a:buSzPct val="125000"/>
              <a:buChar char="•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272047" indent="-272047">
              <a:buSzPct val="125000"/>
              <a:buChar char="•"/>
            </a:pPr>
            <a:r>
              <a:t>2012年6月，在前後經歷12個rc版本後，Google正式對外釋出AngularJS 1.0版本。</a:t>
            </a:r>
          </a:p>
          <a:p>
            <a:pPr marL="272047" indent="-272047">
              <a:buSzPct val="125000"/>
              <a:buChar char="•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272047" indent="-272047">
              <a:buSzPct val="125000"/>
              <a:buChar char="•"/>
            </a:pPr>
            <a:r>
              <a:t>由於微軟停止對WindowsXP的支援，2014年10月發佈的AngularJS 1.3版宣布不再支援IE8。</a:t>
            </a:r>
          </a:p>
          <a:p>
            <a:pPr marL="272047" indent="-272047">
              <a:buSzPct val="125000"/>
              <a:buChar char="•"/>
            </a:pPr>
            <a:r>
              <a:t>目前官方的最新版本是AngularJS 1.6.7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2014年3月，官網預告正在打造全新的Angular 2架構。</a:t>
            </a:r>
          </a:p>
          <a:p>
            <a:pPr marL="272047" indent="-272047">
              <a:buSzPct val="125000"/>
              <a:buChar char="•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272047" indent="-272047">
              <a:buSzPct val="125000"/>
              <a:buChar char="•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272047" indent="-272047">
              <a:buSzPct val="125000"/>
              <a:buChar char="•"/>
            </a:pPr>
            <a:r>
              <a:t>2016年9月，在Google HQ的見面會上，官方正式發佈了Angular 2版本。</a:t>
            </a:r>
          </a:p>
          <a:p>
            <a:pPr marL="272047" indent="-272047">
              <a:buSzPct val="125000"/>
              <a:buChar char="•"/>
            </a:pPr>
            <a:r>
              <a:t>AtScript原先被Angular團隊評選為Angular2主要的建構語言，AtScript被設計運行在TypeScript之上，同時從Dart引進一些有用的新特性。</a:t>
            </a:r>
          </a:p>
          <a:p>
            <a:r>
              <a:t>PS.Dart為Google的自創語言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 marL="272047" indent="-272047">
              <a:buSzPct val="125000"/>
              <a:buChar char="•"/>
            </a:pPr>
            <a:r>
              <a:t>2016年12月，為了避免套件版本衝突的問題，Anguler 2跳過Angular 3直接升級到Angular 4。</a:t>
            </a:r>
          </a:p>
          <a:p>
            <a:pPr marL="272047" indent="-272047">
              <a:buSzPct val="125000"/>
              <a:buChar char="•"/>
            </a:pPr>
            <a:r>
              <a:t>Angular 4版本在2017年3月正式推出，並且向下相容Angular 2。</a:t>
            </a:r>
          </a:p>
          <a:p>
            <a:pPr marL="272047" indent="-272047">
              <a:buSzPct val="125000"/>
              <a:buChar char="•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$scope &gt; 資料交換的管道，Angular JS 1.x版都是使用這個變數，但在Angular 2之後就不會使用該變數。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 MVC框架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藉由屬性(Attribute)來擴充HTML既有的功能</a:t>
            </a:r>
          </a:p>
          <a:p>
            <a:pPr marL="197852" indent="-197852">
              <a:buSzPct val="125000"/>
              <a:buChar char="•"/>
            </a:pPr>
            <a:r>
              <a:t>跨瀏覽器</a:t>
            </a:r>
          </a:p>
          <a:p>
            <a:pPr marL="197852" indent="-197852">
              <a:buSzPct val="125000"/>
              <a:buChar char="•"/>
            </a:pPr>
            <a:r>
              <a:t>Open Source(Apache license version 2.0)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Data Binding 資料繫結</a:t>
            </a:r>
          </a:p>
          <a:p>
            <a:pPr marL="197852" indent="-197852">
              <a:buSzPct val="125000"/>
              <a:buChar char="•"/>
            </a:pPr>
            <a:r>
              <a:t>Scope</a:t>
            </a:r>
          </a:p>
          <a:p>
            <a:pPr marL="197852" indent="-197852">
              <a:buSzPct val="125000"/>
              <a:buChar char="•"/>
            </a:pPr>
            <a:r>
              <a:t>Controller</a:t>
            </a:r>
          </a:p>
          <a:p>
            <a:pPr marL="197852" indent="-197852">
              <a:buSzPct val="125000"/>
              <a:buChar char="•"/>
            </a:pPr>
            <a:r>
              <a:t>Services</a:t>
            </a:r>
          </a:p>
          <a:p>
            <a:pPr marL="197852" indent="-197852">
              <a:buSzPct val="125000"/>
              <a:buChar char="•"/>
            </a:pPr>
            <a:r>
              <a:t>Filters</a:t>
            </a:r>
          </a:p>
          <a:p>
            <a:pPr marL="197852" indent="-197852">
              <a:buSzPct val="125000"/>
              <a:buChar char="•"/>
            </a:pPr>
            <a:r>
              <a:t>Directives 指令</a:t>
            </a:r>
          </a:p>
          <a:p>
            <a:pPr marL="197852" indent="-197852">
              <a:buSzPct val="125000"/>
              <a:buChar char="•"/>
            </a:pPr>
            <a:r>
              <a:t>Templates 樣板</a:t>
            </a:r>
          </a:p>
          <a:p>
            <a:pPr marL="197852" indent="-197852">
              <a:buSzPct val="125000"/>
              <a:buChar char="•"/>
            </a:pPr>
            <a:r>
              <a:t>Model View Whatever 任何的model view都可以（玩笑話）</a:t>
            </a:r>
          </a:p>
          <a:p>
            <a:pPr marL="197852" indent="-197852">
              <a:buSzPct val="125000"/>
              <a:buChar char="•"/>
            </a:pPr>
            <a:r>
              <a:t>Dependency Injection 依賴注入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功能強大的JavaScript開發平台(有點類似Java EE, .NET平台)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採用Component/Service架構</a:t>
            </a:r>
          </a:p>
          <a:p>
            <a:pPr marL="197852" indent="-197852">
              <a:buSzPct val="125000"/>
              <a:buChar char="•"/>
            </a:pPr>
            <a:r>
              <a:t>採用TypeScript為主要建構語言，TypeScript 為JavaScript的超集合(superset)</a:t>
            </a:r>
          </a:p>
          <a:p>
            <a:pPr marL="197852" indent="-197852">
              <a:buSzPct val="125000"/>
              <a:buChar char="•"/>
            </a:pPr>
            <a:r>
              <a:t>Open Source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4" name="–王大明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–王大明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AngularJS"/>
          <p:cNvSpPr txBox="1">
            <a:spLocks noGrp="1"/>
          </p:cNvSpPr>
          <p:nvPr>
            <p:ph type="ctrTitle"/>
          </p:nvPr>
        </p:nvSpPr>
        <p:spPr>
          <a:xfrm>
            <a:off x="1269999" y="2022386"/>
            <a:ext cx="10464801" cy="3467101"/>
          </a:xfrm>
          <a:prstGeom prst="rect">
            <a:avLst/>
          </a:prstGeom>
        </p:spPr>
        <p:txBody>
          <a:bodyPr/>
          <a:lstStyle/>
          <a:p>
            <a:r>
              <a:t>Introduction to AngularJS</a:t>
            </a:r>
          </a:p>
        </p:txBody>
      </p:sp>
      <p:sp>
        <p:nvSpPr>
          <p:cNvPr id="120" name="Jeff Chang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6364988"/>
            <a:ext cx="10464801" cy="796057"/>
          </a:xfrm>
          <a:prstGeom prst="rect">
            <a:avLst/>
          </a:prstGeom>
        </p:spPr>
        <p:txBody>
          <a:bodyPr/>
          <a:lstStyle>
            <a:lvl1pPr defTabSz="578358">
              <a:defRPr sz="3564"/>
            </a:lvl1pPr>
          </a:lstStyle>
          <a:p>
            <a:r>
              <a:t>Jeff Chang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gular 2 重要特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 </a:t>
            </a:r>
            <a:r>
              <a:rPr sz="6000"/>
              <a:t>重要特性</a:t>
            </a:r>
          </a:p>
        </p:txBody>
      </p:sp>
      <p:sp>
        <p:nvSpPr>
          <p:cNvPr id="163" name="功能強大的JavaScript開發平台(有點類似Java EE, .NET平台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功能強大的JavaScript開發平台(有點類似Java EE, .NET平台)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採用Component/Service架構</a:t>
            </a:r>
          </a:p>
          <a:p>
            <a:pPr>
              <a:buBlip>
                <a:blip r:embed="rId3"/>
              </a:buBlip>
              <a:defRPr sz="2400"/>
            </a:pPr>
            <a:r>
              <a:t>採用TypeScript為主要建構語言，TypeScript 為JavaScript的超集合(superset)</a:t>
            </a:r>
          </a:p>
          <a:p>
            <a:pPr>
              <a:buBlip>
                <a:blip r:embed="rId3"/>
              </a:buBlip>
              <a:defRPr sz="2400"/>
            </a:pPr>
            <a:r>
              <a:t>Open Source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2 核心技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 </a:t>
            </a:r>
            <a:r>
              <a:rPr sz="6000"/>
              <a:t>核心技術</a:t>
            </a:r>
          </a:p>
        </p:txBody>
      </p:sp>
      <p:sp>
        <p:nvSpPr>
          <p:cNvPr id="168" name="Mod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Module</a:t>
            </a:r>
          </a:p>
          <a:p>
            <a:pPr>
              <a:buBlip>
                <a:blip r:embed="rId3"/>
              </a:buBlip>
              <a:defRPr sz="2400"/>
            </a:pPr>
            <a:r>
              <a:t>Component</a:t>
            </a:r>
          </a:p>
          <a:p>
            <a:pPr>
              <a:buBlip>
                <a:blip r:embed="rId3"/>
              </a:buBlip>
              <a:defRPr sz="2400"/>
            </a:pPr>
            <a:r>
              <a:t>Templates</a:t>
            </a:r>
          </a:p>
          <a:p>
            <a:pPr>
              <a:buBlip>
                <a:blip r:embed="rId3"/>
              </a:buBlip>
              <a:defRPr sz="2400"/>
            </a:pPr>
            <a:r>
              <a:t>Metadata</a:t>
            </a:r>
          </a:p>
          <a:p>
            <a:pPr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gular JS 1.x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Angular JS 1.x Application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Syllabus</a:t>
            </a:r>
          </a:p>
        </p:txBody>
      </p:sp>
      <p:sp>
        <p:nvSpPr>
          <p:cNvPr id="175" name="AngularJS 1.x Environment Setup…"/>
          <p:cNvSpPr txBox="1">
            <a:spLocks noGrp="1"/>
          </p:cNvSpPr>
          <p:nvPr>
            <p:ph type="body" sz="half" idx="1"/>
          </p:nvPr>
        </p:nvSpPr>
        <p:spPr>
          <a:xfrm>
            <a:off x="1562461" y="2643922"/>
            <a:ext cx="5153764" cy="5637278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AngularJS 1.x Environment Setup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MVC Design Pattern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First Angular JS Application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指令(Directive)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{{Expression}}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Controller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Filter</a:t>
            </a:r>
          </a:p>
        </p:txBody>
      </p:sp>
      <p:sp>
        <p:nvSpPr>
          <p:cNvPr id="176" name="Event…"/>
          <p:cNvSpPr txBox="1"/>
          <p:nvPr/>
        </p:nvSpPr>
        <p:spPr>
          <a:xfrm>
            <a:off x="6997642" y="2643922"/>
            <a:ext cx="4229253" cy="563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Event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Form Data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Include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Ajax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Custom Service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Case Study:TodoList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ngularJS 1.x Environment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r>
              <a:t>AngularJS 1.x Environment Setup</a:t>
            </a:r>
          </a:p>
        </p:txBody>
      </p:sp>
      <p:sp>
        <p:nvSpPr>
          <p:cNvPr id="179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80" name="螢幕快照 2018-02-09 上午10.38.06.png" descr="螢幕快照 2018-02-09 上午10.38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57" y="2080768"/>
            <a:ext cx="12552686" cy="795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gularJS 1.x Environment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r>
              <a:t>AngularJS 1.x Environment Setup</a:t>
            </a:r>
          </a:p>
        </p:txBody>
      </p:sp>
      <p:pic>
        <p:nvPicPr>
          <p:cNvPr id="183" name="螢幕快照 2018-02-09 上午10.39.16.png" descr="螢幕快照 2018-02-09 上午10.3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524" y="2278669"/>
            <a:ext cx="8967752" cy="633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VC Design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 Design Pattern</a:t>
            </a:r>
          </a:p>
        </p:txBody>
      </p:sp>
      <p:pic>
        <p:nvPicPr>
          <p:cNvPr id="186" name="mvc_diagram.png" descr="mvc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9242" y="2844761"/>
            <a:ext cx="8806316" cy="6272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線條" descr="線條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8018" y="5175991"/>
            <a:ext cx="1388764" cy="49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irst AngularJS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6624"/>
            </a:lvl1pPr>
          </a:lstStyle>
          <a:p>
            <a:r>
              <a:t>First AngularJS Application</a:t>
            </a:r>
          </a:p>
        </p:txBody>
      </p:sp>
      <p:sp>
        <p:nvSpPr>
          <p:cNvPr id="193" name="1.載入Angular JS框架的JavaScript檔（透過CDN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1.載入Angular </a:t>
            </a:r>
            <a:r>
              <a:rPr dirty="0" err="1"/>
              <a:t>JS框架的JavaScript檔（透過CDN</a:t>
            </a:r>
            <a:r>
              <a:rPr dirty="0"/>
              <a:t>）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2.利用ng-app指令定義哪一部分的html屬於AngularJS App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3.利用ng-model</a:t>
            </a:r>
            <a:r>
              <a:rPr lang="zh-Hant" altLang="en-US" dirty="0"/>
              <a:t>指令</a:t>
            </a:r>
            <a:r>
              <a:rPr dirty="0" err="1"/>
              <a:t>定義model變數名稱</a:t>
            </a: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endParaRPr dirty="0"/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rPr dirty="0"/>
              <a:t>4.利用ng-bind指令繫結(binding)</a:t>
            </a:r>
            <a:r>
              <a:rPr dirty="0" err="1"/>
              <a:t>model變數值</a:t>
            </a:r>
            <a:r>
              <a:rPr dirty="0"/>
              <a:t>({{ }})</a:t>
            </a:r>
          </a:p>
        </p:txBody>
      </p:sp>
      <p:pic>
        <p:nvPicPr>
          <p:cNvPr id="194" name="螢幕快照 2018-02-09 上午10.57.10.png" descr="螢幕快照 2018-02-09 上午10.57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00" y="4087380"/>
            <a:ext cx="10464800" cy="68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螢幕快照 2018-02-09 上午11.02.36.png" descr="螢幕快照 2018-02-09 上午11.02.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929" y="6759985"/>
            <a:ext cx="69342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螢幕快照 2018-02-09 上午11.11.41.png" descr="螢幕快照 2018-02-09 上午11.11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09232" y="7859056"/>
            <a:ext cx="6057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螢幕快照 2018-02-09 上午11.11.18.png" descr="螢幕快照 2018-02-09 上午11.11.1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9385" y="5343414"/>
            <a:ext cx="22479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螢幕快照 2018-02-09 上午11.18.37.png" descr="螢幕快照 2018-02-09 上午11.18.3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07785" y="8206618"/>
            <a:ext cx="36957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rst AngularJS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6624"/>
            </a:lvl1pPr>
          </a:lstStyle>
          <a:p>
            <a:r>
              <a:t>First AngularJS Application</a:t>
            </a:r>
          </a:p>
        </p:txBody>
      </p:sp>
      <p:pic>
        <p:nvPicPr>
          <p:cNvPr id="203" name="螢幕快照 2018-02-09 上午11.13.32.png" descr="螢幕快照 2018-02-09 上午11.1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450" y="7303213"/>
            <a:ext cx="4787900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螢幕快照 2018-02-09 上午11.20.30.png" descr="螢幕快照 2018-02-09 上午11.20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505" y="2950897"/>
            <a:ext cx="11685790" cy="353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g-ini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sp>
        <p:nvSpPr>
          <p:cNvPr id="207" name="ng-init 指令可用來初始化AngularJS應用程式的資料…"/>
          <p:cNvSpPr txBox="1">
            <a:spLocks noGrp="1"/>
          </p:cNvSpPr>
          <p:nvPr>
            <p:ph type="body" idx="1"/>
          </p:nvPr>
        </p:nvSpPr>
        <p:spPr>
          <a:xfrm>
            <a:off x="1270000" y="934720"/>
            <a:ext cx="10464800" cy="77266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/>
              <a:t>ng-</a:t>
            </a:r>
            <a:r>
              <a:rPr dirty="0" err="1"/>
              <a:t>init</a:t>
            </a:r>
            <a:r>
              <a:rPr dirty="0"/>
              <a:t> </a:t>
            </a:r>
            <a:r>
              <a:rPr dirty="0" err="1"/>
              <a:t>指令可用來初始化AngularJS應用程式的資料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lang="en-US" altLang="zh-TW"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r>
              <a:rPr dirty="0"/>
              <a:t>ng-</a:t>
            </a:r>
            <a:r>
              <a:rPr dirty="0" err="1"/>
              <a:t>repeat指令可用來拜訪集合資料裡的每一筆元素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</p:txBody>
      </p:sp>
      <p:pic>
        <p:nvPicPr>
          <p:cNvPr id="208" name="螢幕快照 2018-02-09 上午11.22.58.png" descr="螢幕快照 2018-02-09 上午11.2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050" y="3742690"/>
            <a:ext cx="8648700" cy="11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螢幕快照 2018-02-09 上午11.23.19.png" descr="螢幕快照 2018-02-09 上午11.23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6074038"/>
            <a:ext cx="10883900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gular JS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3" name="2009年，兩位Google工程師Misko Hevery和Adam Abrons撰寫一個名為GetAngular設計開發工具，用於Web設計師和前後端工程師溝通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 Hevery接手Google Feedback專案開發，歷時6個月將近一萬七千多行的程式碼，開發維護舉步維艱。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Misko跟專案經理Brad Green打賭，用GetAngular只需花兩個禮拜的時間就可以改寫既有的Feedback專案。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g-ini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pic>
        <p:nvPicPr>
          <p:cNvPr id="212" name="螢幕快照 2018-02-09 上午11.25.10.png" descr="螢幕快照 2018-02-09 上午1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3369307"/>
            <a:ext cx="80645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{{ expression }}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{{ expression }}</a:t>
            </a:r>
          </a:p>
        </p:txBody>
      </p:sp>
      <p:sp>
        <p:nvSpPr>
          <p:cNvPr id="215" name="{{ expression }} 可以用來將應用程式的資料細節到網頁上"/>
          <p:cNvSpPr txBox="1">
            <a:spLocks noGrp="1"/>
          </p:cNvSpPr>
          <p:nvPr>
            <p:ph type="body" idx="1"/>
          </p:nvPr>
        </p:nvSpPr>
        <p:spPr>
          <a:xfrm>
            <a:off x="1270000" y="1738148"/>
            <a:ext cx="10464800" cy="69232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{{ expression }} 可以用來將應用程式的資料細節到網頁上</a:t>
            </a:r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  <a:p>
            <a:pPr>
              <a:buBlip>
                <a:blip r:embed="rId2"/>
              </a:buBlip>
              <a:defRPr sz="2400"/>
            </a:pPr>
            <a:endParaRPr/>
          </a:p>
        </p:txBody>
      </p:sp>
      <p:pic>
        <p:nvPicPr>
          <p:cNvPr id="216" name="螢幕快照 2018-02-09 上午11.26.38.png" descr="螢幕快照 2018-02-09 上午11.26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3040345"/>
            <a:ext cx="10363200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螢幕快照 2018-02-09 上午11.27.09.png" descr="螢幕快照 2018-02-09 上午11.27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9350" y="5928291"/>
            <a:ext cx="8166100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指定Controller(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指定Controller(2)</a:t>
            </a:r>
          </a:p>
        </p:txBody>
      </p:sp>
      <p:sp>
        <p:nvSpPr>
          <p:cNvPr id="220" name="利用ng-controller指令定義Controller…"/>
          <p:cNvSpPr txBox="1">
            <a:spLocks noGrp="1"/>
          </p:cNvSpPr>
          <p:nvPr>
            <p:ph type="body" idx="1"/>
          </p:nvPr>
        </p:nvSpPr>
        <p:spPr>
          <a:xfrm>
            <a:off x="1270000" y="1166046"/>
            <a:ext cx="10464800" cy="547116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rPr dirty="0" err="1"/>
              <a:t>利用ng-controller指令定義Controller</a:t>
            </a:r>
            <a:endParaRPr dirty="0"/>
          </a:p>
          <a:p>
            <a:pPr>
              <a:buBlip>
                <a:blip r:embed="rId3"/>
              </a:buBlip>
              <a:defRPr sz="2400"/>
            </a:pPr>
            <a:endParaRPr dirty="0"/>
          </a:p>
          <a:p>
            <a:pPr marL="0" indent="0">
              <a:buNone/>
              <a:defRPr sz="2400"/>
            </a:pPr>
            <a:endParaRPr dirty="0"/>
          </a:p>
          <a:p>
            <a:pPr>
              <a:buBlip>
                <a:blip r:embed="rId3"/>
              </a:buBlip>
              <a:defRPr sz="2400"/>
            </a:pPr>
            <a:r>
              <a:rPr dirty="0" err="1"/>
              <a:t>宣告Controller函式</a:t>
            </a:r>
            <a:endParaRPr dirty="0"/>
          </a:p>
          <a:p>
            <a:pPr>
              <a:buBlip>
                <a:blip r:embed="rId3"/>
              </a:buBlip>
              <a:defRPr sz="2400"/>
            </a:pPr>
            <a:endParaRPr dirty="0"/>
          </a:p>
        </p:txBody>
      </p:sp>
      <p:pic>
        <p:nvPicPr>
          <p:cNvPr id="221" name="螢幕快照 2018-02-09 上午11.29.26.png" descr="螢幕快照 2018-02-09 上午11.29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2596683"/>
            <a:ext cx="10883900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螢幕快照 2018-02-09 上午11.30.05.png" descr="螢幕快照 2018-02-09 上午11.30.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453" y="4981257"/>
            <a:ext cx="9189894" cy="392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sp>
        <p:nvSpPr>
          <p:cNvPr id="227" name="Filter可用來將原始資料轉換成另一種形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Filter可用來將原始資料轉換成另一種形式</a:t>
            </a:r>
          </a:p>
          <a:p>
            <a:pPr>
              <a:buBlip>
                <a:blip r:embed="rId3"/>
              </a:buBlip>
              <a:defRPr sz="2400"/>
            </a:pPr>
            <a:r>
              <a:t>uppercase filter</a:t>
            </a:r>
          </a:p>
          <a:p>
            <a:pPr>
              <a:buBlip>
                <a:blip r:embed="rId3"/>
              </a:buBlip>
              <a:defRPr sz="2400"/>
            </a:pPr>
            <a:r>
              <a:t>lowercase filter</a:t>
            </a:r>
          </a:p>
          <a:p>
            <a:pPr>
              <a:buBlip>
                <a:blip r:embed="rId3"/>
              </a:buBlip>
              <a:defRPr sz="2400"/>
            </a:pPr>
            <a:r>
              <a:t>currency filter</a:t>
            </a:r>
          </a:p>
          <a:p>
            <a:pPr>
              <a:buBlip>
                <a:blip r:embed="rId3"/>
              </a:buBlip>
              <a:defRPr sz="2400"/>
            </a:pPr>
            <a:r>
              <a:t>filter filter</a:t>
            </a:r>
          </a:p>
          <a:p>
            <a:pPr>
              <a:buBlip>
                <a:blip r:embed="rId3"/>
              </a:buBlip>
              <a:defRPr sz="2400"/>
            </a:pPr>
            <a:r>
              <a:t>orderby filter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2" name="螢幕快照 2018-02-09 下午1.57.54.png" descr="螢幕快照 2018-02-09 下午1.5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933" y="2136430"/>
            <a:ext cx="10914934" cy="6828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5" name="螢幕快照 2018-02-09 下午1.58.01.png" descr="螢幕快照 2018-02-09 下午1.5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94" y="2786669"/>
            <a:ext cx="11291412" cy="524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i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Filter</a:t>
            </a:r>
          </a:p>
        </p:txBody>
      </p:sp>
      <p:pic>
        <p:nvPicPr>
          <p:cNvPr id="238" name="螢幕快照 2018-02-09 下午1.59.26.png" descr="螢幕快照 2018-02-09 下午1.5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343150"/>
            <a:ext cx="67183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g-disable、ng-show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5572">
              <a:defRPr sz="4752"/>
            </a:pPr>
            <a:r>
              <a:t>ng-disable、ng-show</a:t>
            </a:r>
          </a:p>
          <a:p>
            <a:pPr defTabSz="385572">
              <a:defRPr sz="4752"/>
            </a:pPr>
            <a:r>
              <a:t>ng-hide、ng-click</a:t>
            </a:r>
          </a:p>
        </p:txBody>
      </p:sp>
      <p:pic>
        <p:nvPicPr>
          <p:cNvPr id="241" name="螢幕快照 2018-02-09 下午2.04.48.png" descr="螢幕快照 2018-02-09 下午2.0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2717800"/>
            <a:ext cx="11277600" cy="43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螢幕快照 2018-02-09 下午2.05.58.png" descr="螢幕快照 2018-02-09 下午2.05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750" y="7255002"/>
            <a:ext cx="3289300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gular JS定義的事件(Even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r>
              <a:t>Angular JS定義的事件(Event)</a:t>
            </a:r>
          </a:p>
        </p:txBody>
      </p:sp>
      <p:sp>
        <p:nvSpPr>
          <p:cNvPr id="245" name="ng-click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4477004" cy="5842000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ng-dblclick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ng-mousedown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ng-mouseup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ng-mouseenter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ng-mouseleave</a:t>
            </a:r>
          </a:p>
        </p:txBody>
      </p:sp>
      <p:sp>
        <p:nvSpPr>
          <p:cNvPr id="246" name="ng-mousemove…"/>
          <p:cNvSpPr txBox="1"/>
          <p:nvPr/>
        </p:nvSpPr>
        <p:spPr>
          <a:xfrm>
            <a:off x="6570648" y="2819400"/>
            <a:ext cx="4477005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ng-mousemove 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ng-mouseover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ng-keydown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ng-keyup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ng-keypress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ng-change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Data Validation</a:t>
            </a:r>
          </a:p>
        </p:txBody>
      </p:sp>
      <p:sp>
        <p:nvSpPr>
          <p:cNvPr id="251" name="$dir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$dirty</a:t>
            </a:r>
          </a:p>
          <a:p>
            <a:pPr>
              <a:buBlip>
                <a:blip r:embed="rId3"/>
              </a:buBlip>
            </a:pPr>
            <a:r>
              <a:t>$invalid</a:t>
            </a:r>
          </a:p>
          <a:p>
            <a:pPr>
              <a:buBlip>
                <a:blip r:embed="rId3"/>
              </a:buBlip>
            </a:pPr>
            <a:r>
              <a:t>$error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ngular JS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8" name="後來適逢DoubleClick被Google收購，AngularJS被用來改寫其部分的商業邏輯，由於開發效率高到令人稱奇，至此AngularJS在Google公司內部一戰成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2012年6月，在前後經歷12個rc版本後，Google正式對外釋出AngularJS 1.0版本。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由於微軟停止對WindowsXP的支援，2014年10月發佈的AngularJS 1.3版宣布不再支援IE8。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Data Validation</a:t>
            </a:r>
          </a:p>
        </p:txBody>
      </p:sp>
      <p:pic>
        <p:nvPicPr>
          <p:cNvPr id="256" name="螢幕快照 2018-02-09 下午2.16.44.png" descr="螢幕快照 2018-02-09 下午2.1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006" y="3696984"/>
            <a:ext cx="11296788" cy="408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rm Data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Form Data Validation</a:t>
            </a:r>
          </a:p>
        </p:txBody>
      </p:sp>
      <p:sp>
        <p:nvSpPr>
          <p:cNvPr id="3" name="Form Data Validation">
            <a:extLst>
              <a:ext uri="{FF2B5EF4-FFF2-40B4-BE49-F238E27FC236}">
                <a16:creationId xmlns:a16="http://schemas.microsoft.com/office/drawing/2014/main" id="{0F3AFBBE-5CF5-7C48-AF15-80859D3831B6}"/>
              </a:ext>
            </a:extLst>
          </p:cNvPr>
          <p:cNvSpPr txBox="1">
            <a:spLocks/>
          </p:cNvSpPr>
          <p:nvPr/>
        </p:nvSpPr>
        <p:spPr>
          <a:xfrm>
            <a:off x="1270000" y="40386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hangingPunct="1"/>
            <a:r>
              <a:rPr lang="en-US" dirty="0"/>
              <a:t>Case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ng-inclu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ng-include</a:t>
            </a:r>
          </a:p>
        </p:txBody>
      </p:sp>
      <p:sp>
        <p:nvSpPr>
          <p:cNvPr id="261" name="ng-include 可用來包含其他html頁面的片段，類似jsp、asp的Server-Side include"/>
          <p:cNvSpPr txBox="1">
            <a:spLocks noGrp="1"/>
          </p:cNvSpPr>
          <p:nvPr>
            <p:ph type="body" sz="quarter" idx="1"/>
          </p:nvPr>
        </p:nvSpPr>
        <p:spPr>
          <a:xfrm>
            <a:off x="1270000" y="2868181"/>
            <a:ext cx="10464800" cy="21082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ng-include 可用來包含其他html頁面的片段，類似jsp、asp的Server-Side include</a:t>
            </a:r>
          </a:p>
        </p:txBody>
      </p:sp>
      <p:pic>
        <p:nvPicPr>
          <p:cNvPr id="262" name="螢幕快照 2018-02-09 下午2.20.26.png" descr="螢幕快照 2018-02-09 下午2.20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733" y="4958322"/>
            <a:ext cx="10851334" cy="1564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請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Ajax請求</a:t>
            </a:r>
          </a:p>
        </p:txBody>
      </p:sp>
      <p:pic>
        <p:nvPicPr>
          <p:cNvPr id="265" name="螢幕快照 2018-02-09 下午2.22.43.png" descr="螢幕快照 2018-02-09 下午2.2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962400"/>
            <a:ext cx="10464800" cy="355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ng-view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ng-view</a:t>
            </a:r>
          </a:p>
          <a:p>
            <a:pPr defTabSz="414781">
              <a:defRPr sz="5112"/>
            </a:pPr>
            <a:r>
              <a:t>ng-template</a:t>
            </a:r>
          </a:p>
        </p:txBody>
      </p:sp>
      <p:sp>
        <p:nvSpPr>
          <p:cNvPr id="268" name="較舊的寫法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較舊的寫法</a:t>
            </a:r>
          </a:p>
          <a:p>
            <a:pPr>
              <a:buBlip>
                <a:blip r:embed="rId2"/>
              </a:buBlip>
              <a:defRPr sz="2400"/>
            </a:pPr>
            <a:r>
              <a:t>為樣板顯示的區塊</a:t>
            </a:r>
          </a:p>
          <a:p>
            <a:pPr>
              <a:buBlip>
                <a:blip r:embed="rId2"/>
              </a:buBlip>
              <a:defRPr sz="2400"/>
            </a:pPr>
            <a:r>
              <a:t>&lt;div ng-view&gt;&lt;/div&gt;</a:t>
            </a:r>
          </a:p>
          <a:p>
            <a:pPr>
              <a:buBlip>
                <a:blip r:embed="rId2"/>
              </a:buBlip>
              <a:defRPr sz="2400"/>
            </a:pPr>
            <a:r>
              <a:t>&lt;script type=“text/ng-template” id=“viewStudent.html”&gt;…&lt;/script&gt;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$routeProvi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$routeProvider</a:t>
            </a:r>
          </a:p>
        </p:txBody>
      </p:sp>
      <p:pic>
        <p:nvPicPr>
          <p:cNvPr id="271" name="螢幕快照 2018-02-10 下午3.45.59.png" descr="螢幕快照 2018-02-10 下午3.4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2508250"/>
            <a:ext cx="10909301" cy="64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</a:t>
            </a:r>
          </a:p>
        </p:txBody>
      </p:sp>
      <p:sp>
        <p:nvSpPr>
          <p:cNvPr id="274" name="Angular JS提供許多內建的Service(30個)，例如$http、$route、$window、$location等，內建的Service開頭都會加上$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Angular JS提供許多內建的Service(30個)，例如$http、$route、$window、$location等，</a:t>
            </a:r>
            <a:r>
              <a:rPr sz="3200">
                <a:solidFill>
                  <a:srgbClr val="FF2600"/>
                </a:solidFill>
              </a:rPr>
              <a:t>內建的Service開頭都會加上$</a:t>
            </a:r>
          </a:p>
          <a:p>
            <a:pPr>
              <a:buBlip>
                <a:blip r:embed="rId3"/>
              </a:buBlip>
              <a:defRPr sz="2400"/>
            </a:pPr>
            <a:r>
              <a:t>開發人員可透過下列兩種方式建立service</a:t>
            </a:r>
          </a:p>
          <a:p>
            <a:pPr lvl="1">
              <a:buBlip>
                <a:blip r:embed="rId3"/>
              </a:buBlip>
              <a:defRPr sz="2400"/>
            </a:pPr>
            <a:r>
              <a:t>factory</a:t>
            </a:r>
          </a:p>
          <a:p>
            <a:pPr lvl="1"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自訂service與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4920"/>
            </a:pPr>
            <a:r>
              <a:t>自訂service與</a:t>
            </a:r>
          </a:p>
          <a:p>
            <a:pPr defTabSz="479044">
              <a:defRPr sz="4920"/>
            </a:pPr>
            <a:r>
              <a:t>Dependency Injection</a:t>
            </a:r>
          </a:p>
        </p:txBody>
      </p:sp>
      <p:sp>
        <p:nvSpPr>
          <p:cNvPr id="279" name="使用factory method建立service…"/>
          <p:cNvSpPr txBox="1">
            <a:spLocks noGrp="1"/>
          </p:cNvSpPr>
          <p:nvPr>
            <p:ph type="body" idx="1"/>
          </p:nvPr>
        </p:nvSpPr>
        <p:spPr>
          <a:xfrm>
            <a:off x="1270000" y="2272853"/>
            <a:ext cx="10464800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 err="1"/>
              <a:t>使用factory</a:t>
            </a:r>
            <a:r>
              <a:rPr dirty="0"/>
              <a:t> </a:t>
            </a:r>
            <a:r>
              <a:rPr dirty="0" err="1"/>
              <a:t>method建立service</a:t>
            </a:r>
            <a:endParaRPr lang="en-US" altLang="zh-TW"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  <a:p>
            <a:pPr>
              <a:buBlip>
                <a:blip r:embed="rId2"/>
              </a:buBlip>
              <a:defRPr sz="2400"/>
            </a:pPr>
            <a:r>
              <a:rPr dirty="0" err="1"/>
              <a:t>使用service</a:t>
            </a:r>
            <a:r>
              <a:rPr dirty="0"/>
              <a:t> </a:t>
            </a:r>
            <a:r>
              <a:rPr dirty="0" err="1"/>
              <a:t>method建立service</a:t>
            </a:r>
            <a:endParaRPr dirty="0"/>
          </a:p>
          <a:p>
            <a:pPr>
              <a:buBlip>
                <a:blip r:embed="rId2"/>
              </a:buBlip>
              <a:defRPr sz="2400"/>
            </a:pPr>
            <a:endParaRPr dirty="0"/>
          </a:p>
        </p:txBody>
      </p:sp>
      <p:pic>
        <p:nvPicPr>
          <p:cNvPr id="280" name="螢幕快照 2018-02-09 下午2.53.59.png" descr="螢幕快照 2018-02-09 下午2.53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632200"/>
            <a:ext cx="6489700" cy="248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螢幕快照 2018-02-09 下午2.54.41.png" descr="螢幕快照 2018-02-09 下午2.54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2600" y="7010400"/>
            <a:ext cx="6959600" cy="133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線條"/>
          <p:cNvSpPr/>
          <p:nvPr/>
        </p:nvSpPr>
        <p:spPr>
          <a:xfrm>
            <a:off x="6270924" y="4102559"/>
            <a:ext cx="2302014" cy="293095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  <a:endParaRPr/>
          </a:p>
        </p:txBody>
      </p:sp>
      <p:sp>
        <p:nvSpPr>
          <p:cNvPr id="283" name="文字"/>
          <p:cNvSpPr txBox="1"/>
          <p:nvPr/>
        </p:nvSpPr>
        <p:spPr>
          <a:xfrm>
            <a:off x="7665097" y="5372100"/>
            <a:ext cx="1028701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84" name="注入使用"/>
          <p:cNvSpPr txBox="1"/>
          <p:nvPr/>
        </p:nvSpPr>
        <p:spPr>
          <a:xfrm>
            <a:off x="7602720" y="519385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t>注入使用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index.html</a:t>
            </a:r>
          </a:p>
        </p:txBody>
      </p:sp>
      <p:pic>
        <p:nvPicPr>
          <p:cNvPr id="287" name="螢幕快照 2018-02-10 下午1.40.33.png" descr="螢幕快照 2018-02-10 下午1.4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369" y="2712606"/>
            <a:ext cx="11624062" cy="595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todo.js</a:t>
            </a:r>
          </a:p>
        </p:txBody>
      </p:sp>
      <p:pic>
        <p:nvPicPr>
          <p:cNvPr id="290" name="螢幕快照 2018-02-10 下午1.40.47.png" descr="螢幕快照 2018-02-10 下午1.4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049" y="2461954"/>
            <a:ext cx="8528702" cy="677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ngular2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3" name="2014年3月，官網預告正在打造全新的Angular 2架構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2014年3月，官網預告正在打造全新的Angular 2架構。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2016年9月，在Google HQ的見面會上，官方正式發佈了Angular 2版本。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AtScript原先被Angular團隊評選為Angular2主要的建構語言，AtScript被設計運行在TypeScript之上，同時從Dart引進一些有用的新特性。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e Study:ToDoLi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todo.css</a:t>
            </a:r>
          </a:p>
        </p:txBody>
      </p:sp>
      <p:pic>
        <p:nvPicPr>
          <p:cNvPr id="293" name="螢幕快照 2018-02-10 下午3.47.24.png" descr="螢幕快照 2018-02-10 下午3.4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4203700"/>
            <a:ext cx="5384800" cy="134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oDo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ToDoList</a:t>
            </a:r>
          </a:p>
        </p:txBody>
      </p:sp>
      <p:pic>
        <p:nvPicPr>
          <p:cNvPr id="296" name="螢幕快照 2018-02-10 下午1.44.07.png" descr="螢幕快照 2018-02-10 下午1.4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319" y="2608417"/>
            <a:ext cx="6690162" cy="4536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實際應用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實際應用</a:t>
            </a:r>
          </a:p>
          <a:p>
            <a:r>
              <a:t>公勝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&amp;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ha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gular2緣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8" name="2015年3月在鹽埕湖會議上，微軟的TypeScript和Google的Angular開發團隊共同宣布會把AtScript中不少新的功能特性加入TypeScript 1.5版中，同時Angular將放棄AtScript改使用TypeScript作為首選的開發語言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>
              <a:buBlip>
                <a:blip r:embed="rId3"/>
              </a:buBlip>
              <a:defRPr sz="2400"/>
            </a:pPr>
            <a:r>
              <a:t>2016年12月，為了避免套件版本衝突的問題，Anguler 2跳過Angular 3直接升級到Angular 4。</a:t>
            </a:r>
          </a:p>
          <a:p>
            <a:pPr>
              <a:buBlip>
                <a:blip r:embed="rId3"/>
              </a:buBlip>
              <a:defRPr sz="2400"/>
            </a:pPr>
            <a:r>
              <a:t>Angular 4版本在2017年3月正式推出，並且向下相容Angular 2。</a:t>
            </a:r>
          </a:p>
          <a:p>
            <a:pPr>
              <a:buBlip>
                <a:blip r:embed="rId3"/>
              </a:buBlip>
              <a:defRPr sz="2400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gular JS架構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架構圖</a:t>
            </a:r>
          </a:p>
        </p:txBody>
      </p:sp>
      <p:pic>
        <p:nvPicPr>
          <p:cNvPr id="143" name="angular1.jpg" descr="angular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3576" y="2375808"/>
            <a:ext cx="8977648" cy="673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線條" descr="線條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7785" y="7960875"/>
            <a:ext cx="1055018" cy="72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gular JS重要特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JS</a:t>
            </a:r>
            <a:r>
              <a:rPr sz="6000"/>
              <a:t>重要特性</a:t>
            </a:r>
          </a:p>
        </p:txBody>
      </p:sp>
      <p:sp>
        <p:nvSpPr>
          <p:cNvPr id="150" name="功能強大的JavaScript MVC框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 MVC框架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藉由屬性(Attribute)來擴充HTML既有的功能</a:t>
            </a:r>
          </a:p>
          <a:p>
            <a:pPr>
              <a:buBlip>
                <a:blip r:embed="rId3"/>
              </a:buBlip>
              <a:defRPr sz="2400"/>
            </a:pPr>
            <a:r>
              <a:t>跨瀏覽器</a:t>
            </a:r>
          </a:p>
          <a:p>
            <a:pPr>
              <a:buBlip>
                <a:blip r:embed="rId3"/>
              </a:buBlip>
              <a:defRPr sz="2400"/>
            </a:pPr>
            <a:r>
              <a:t>Open Source(Apache license version 2.0)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JS核心技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AngularJS</a:t>
            </a:r>
            <a:r>
              <a:rPr sz="6000"/>
              <a:t>核心技術</a:t>
            </a:r>
          </a:p>
        </p:txBody>
      </p:sp>
      <p:sp>
        <p:nvSpPr>
          <p:cNvPr id="155" name="Data Bin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Data Binding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Scope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Controller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Services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Filters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Directives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Templates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Model View Whatever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Dependency Injection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gular 2架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2架構</a:t>
            </a:r>
          </a:p>
        </p:txBody>
      </p:sp>
      <p:pic>
        <p:nvPicPr>
          <p:cNvPr id="160" name="angular2.png" descr="angula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686" y="2469969"/>
            <a:ext cx="11075428" cy="563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Choice xmlns:p14="http://schemas.microsoft.com/office/powerpoint/2010/main" xmlns="" Requires="p14">
      <p:transition spd="med" advClick="1" p14:dur="1000">
        <p:wipe dir="r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1366</Words>
  <Application>Microsoft Macintosh PowerPoint</Application>
  <PresentationFormat>自訂</PresentationFormat>
  <Paragraphs>251</Paragraphs>
  <Slides>44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8" baseType="lpstr">
      <vt:lpstr>Yuanti TC Regular</vt:lpstr>
      <vt:lpstr>Helvetica Neue</vt:lpstr>
      <vt:lpstr>Papyrus</vt:lpstr>
      <vt:lpstr>Parchment</vt:lpstr>
      <vt:lpstr>Introduction to AngularJS</vt:lpstr>
      <vt:lpstr>Angular JS緣起</vt:lpstr>
      <vt:lpstr>Angular JS緣起</vt:lpstr>
      <vt:lpstr>Angular2緣起</vt:lpstr>
      <vt:lpstr>Angular2緣起</vt:lpstr>
      <vt:lpstr>Angular JS架構圖</vt:lpstr>
      <vt:lpstr>Angular JS重要特性</vt:lpstr>
      <vt:lpstr>AngularJS核心技術</vt:lpstr>
      <vt:lpstr>Angular 2架構</vt:lpstr>
      <vt:lpstr>Angular 2 重要特性</vt:lpstr>
      <vt:lpstr>Angular 2 核心技術</vt:lpstr>
      <vt:lpstr>Angular JS 1.x Application</vt:lpstr>
      <vt:lpstr>Syllabus</vt:lpstr>
      <vt:lpstr>AngularJS 1.x Environment Setup</vt:lpstr>
      <vt:lpstr>AngularJS 1.x Environment Setup</vt:lpstr>
      <vt:lpstr>MVC Design Pattern</vt:lpstr>
      <vt:lpstr>First AngularJS Application</vt:lpstr>
      <vt:lpstr>First AngularJS Application</vt:lpstr>
      <vt:lpstr>ng-init ng-repeat</vt:lpstr>
      <vt:lpstr>ng-init ng-repeat</vt:lpstr>
      <vt:lpstr>{{ expression }}</vt:lpstr>
      <vt:lpstr>指定Controller(2)</vt:lpstr>
      <vt:lpstr>Filter</vt:lpstr>
      <vt:lpstr>Filter</vt:lpstr>
      <vt:lpstr>Filter</vt:lpstr>
      <vt:lpstr>Filter</vt:lpstr>
      <vt:lpstr>ng-disable、ng-show ng-hide、ng-click</vt:lpstr>
      <vt:lpstr>Angular JS定義的事件(Event)</vt:lpstr>
      <vt:lpstr>Form Data Validation</vt:lpstr>
      <vt:lpstr>Form Data Validation</vt:lpstr>
      <vt:lpstr>Form Data Validation</vt:lpstr>
      <vt:lpstr>ng-include</vt:lpstr>
      <vt:lpstr>Ajax請求</vt:lpstr>
      <vt:lpstr>ng-view ng-template</vt:lpstr>
      <vt:lpstr>$routeProvider</vt:lpstr>
      <vt:lpstr>Service</vt:lpstr>
      <vt:lpstr>自訂service與 Dependency Injection</vt:lpstr>
      <vt:lpstr>Case Study:ToDoList index.html</vt:lpstr>
      <vt:lpstr>Case Study:ToDoList todo.js</vt:lpstr>
      <vt:lpstr>Case Study:ToDoList todo.css</vt:lpstr>
      <vt:lpstr>ToDoList</vt:lpstr>
      <vt:lpstr>實際應用 公勝</vt:lpstr>
      <vt:lpstr>Q&amp;A</vt:lpstr>
      <vt:lpstr>Thanks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cp:lastModifiedBy>張學淵</cp:lastModifiedBy>
  <cp:revision>6</cp:revision>
  <dcterms:modified xsi:type="dcterms:W3CDTF">2018-02-10T08:14:16Z</dcterms:modified>
</cp:coreProperties>
</file>