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11700" y="257525"/>
            <a:ext cx="8520600" cy="119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Compiler FInal Project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460950" y="1809396"/>
            <a:ext cx="8222100" cy="60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000"/>
              <a:t>Build the Mini-LISP interpreter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60950" y="2839550"/>
            <a:ext cx="77253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Demo : 2016/06/06(一) - 2016/06/22(三)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Project Grade - Basic Feature (100)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46625" y="1668950"/>
            <a:ext cx="8099100" cy="322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Syntax Error (10)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zh-TW" sz="3000"/>
              <a:t>Print (10)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50386" l="0" r="26378" t="0"/>
          <a:stretch/>
        </p:blipFill>
        <p:spPr>
          <a:xfrm>
            <a:off x="471899" y="2365637"/>
            <a:ext cx="2444850" cy="6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3209100" y="2458037"/>
            <a:ext cx="1219800" cy="5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4880350" y="2365650"/>
            <a:ext cx="2609100" cy="7677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>
                <a:solidFill>
                  <a:srgbClr val="EFEFEF"/>
                </a:solidFill>
              </a:rPr>
              <a:t> Syntax Error</a:t>
            </a:r>
          </a:p>
        </p:txBody>
      </p:sp>
      <p:sp>
        <p:nvSpPr>
          <p:cNvPr id="153" name="Shape 153"/>
          <p:cNvSpPr/>
          <p:nvPr/>
        </p:nvSpPr>
        <p:spPr>
          <a:xfrm>
            <a:off x="3209100" y="3992562"/>
            <a:ext cx="1219800" cy="5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4880350" y="3505825"/>
            <a:ext cx="2129400" cy="1556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>
                <a:solidFill>
                  <a:srgbClr val="EFEFEF"/>
                </a:solidFill>
              </a:rPr>
              <a:t> 1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>
                <a:solidFill>
                  <a:srgbClr val="EFEFEF"/>
                </a:solidFill>
              </a:rPr>
              <a:t> 2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>
                <a:solidFill>
                  <a:srgbClr val="EFEFEF"/>
                </a:solidFill>
              </a:rPr>
              <a:t> #t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EFEFEF"/>
                </a:solidFill>
              </a:rPr>
              <a:t> #f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25" y="3662037"/>
            <a:ext cx="206692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Project Grade - Basic Feature (100)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71900" y="1919075"/>
            <a:ext cx="8099100" cy="322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000"/>
              <a:t>Numerical Operations (25)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zh-TW" sz="3000"/>
              <a:t>+, -, *, /, mod, &gt;, &lt;, =(equal)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6752700" y="3313725"/>
            <a:ext cx="975000" cy="11679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-1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75" y="3416756"/>
            <a:ext cx="5060874" cy="9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5731475" y="3606225"/>
            <a:ext cx="867900" cy="5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Project Grade - Basic Feature (100)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71900" y="1919075"/>
            <a:ext cx="8099100" cy="322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Logical Operations (25)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zh-TW" sz="3000"/>
              <a:t>and, or, not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6752725" y="3251637"/>
            <a:ext cx="1275900" cy="151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 #t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 #t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 #t</a:t>
            </a:r>
          </a:p>
        </p:txBody>
      </p:sp>
      <p:sp>
        <p:nvSpPr>
          <p:cNvPr id="172" name="Shape 172"/>
          <p:cNvSpPr/>
          <p:nvPr/>
        </p:nvSpPr>
        <p:spPr>
          <a:xfrm>
            <a:off x="5514275" y="3716187"/>
            <a:ext cx="867900" cy="5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5" y="3251675"/>
            <a:ext cx="4671849" cy="1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Project Grade - Basic Feature (100)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71900" y="1919075"/>
            <a:ext cx="8099100" cy="322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if Expression (8)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6752725" y="3101662"/>
            <a:ext cx="1275900" cy="151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 2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 0</a:t>
            </a:r>
          </a:p>
        </p:txBody>
      </p:sp>
      <p:sp>
        <p:nvSpPr>
          <p:cNvPr id="181" name="Shape 181"/>
          <p:cNvSpPr/>
          <p:nvPr/>
        </p:nvSpPr>
        <p:spPr>
          <a:xfrm>
            <a:off x="5335650" y="3566200"/>
            <a:ext cx="867900" cy="5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50" y="2571825"/>
            <a:ext cx="4201124" cy="257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Project Grade - Basic Feature (100)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71900" y="1919075"/>
            <a:ext cx="8099100" cy="322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Variable Definition (8)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6752725" y="2882575"/>
            <a:ext cx="1275900" cy="1512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 1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 6</a:t>
            </a:r>
          </a:p>
        </p:txBody>
      </p:sp>
      <p:sp>
        <p:nvSpPr>
          <p:cNvPr id="190" name="Shape 190"/>
          <p:cNvSpPr/>
          <p:nvPr/>
        </p:nvSpPr>
        <p:spPr>
          <a:xfrm>
            <a:off x="5514275" y="3313750"/>
            <a:ext cx="867900" cy="5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75" y="2624199"/>
            <a:ext cx="4671824" cy="226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50" y="2376550"/>
            <a:ext cx="4212624" cy="2618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Project Grade - Basic Feature (100)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21500" y="1725625"/>
            <a:ext cx="8099100" cy="322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Function (8)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99" name="Shape 199"/>
          <p:cNvSpPr txBox="1"/>
          <p:nvPr/>
        </p:nvSpPr>
        <p:spPr>
          <a:xfrm>
            <a:off x="6268625" y="2007150"/>
            <a:ext cx="1001100" cy="1218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 1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 6</a:t>
            </a:r>
          </a:p>
        </p:txBody>
      </p:sp>
      <p:sp>
        <p:nvSpPr>
          <p:cNvPr id="200" name="Shape 200"/>
          <p:cNvSpPr/>
          <p:nvPr/>
        </p:nvSpPr>
        <p:spPr>
          <a:xfrm>
            <a:off x="4977250" y="2324687"/>
            <a:ext cx="867900" cy="5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1" name="Shape 201"/>
          <p:cNvCxnSpPr/>
          <p:nvPr/>
        </p:nvCxnSpPr>
        <p:spPr>
          <a:xfrm>
            <a:off x="1088950" y="4694900"/>
            <a:ext cx="1128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2" name="Shape 202"/>
          <p:cNvCxnSpPr/>
          <p:nvPr/>
        </p:nvCxnSpPr>
        <p:spPr>
          <a:xfrm>
            <a:off x="2495675" y="4694900"/>
            <a:ext cx="825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3" name="Shape 203"/>
          <p:cNvCxnSpPr/>
          <p:nvPr/>
        </p:nvCxnSpPr>
        <p:spPr>
          <a:xfrm flipH="1" rot="10800000">
            <a:off x="1126400" y="3337075"/>
            <a:ext cx="1753200" cy="15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4" name="Shape 204"/>
          <p:cNvCxnSpPr/>
          <p:nvPr/>
        </p:nvCxnSpPr>
        <p:spPr>
          <a:xfrm flipH="1" rot="10800000">
            <a:off x="1766300" y="3798250"/>
            <a:ext cx="473400" cy="66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5" name="Shape 205"/>
          <p:cNvCxnSpPr/>
          <p:nvPr/>
        </p:nvCxnSpPr>
        <p:spPr>
          <a:xfrm flipH="1" rot="10800000">
            <a:off x="2870000" y="4229525"/>
            <a:ext cx="572100" cy="231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6849" y="3474350"/>
            <a:ext cx="6088575" cy="3296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Shape 207"/>
          <p:cNvCxnSpPr/>
          <p:nvPr/>
        </p:nvCxnSpPr>
        <p:spPr>
          <a:xfrm flipH="1" rot="10800000">
            <a:off x="2867375" y="2225175"/>
            <a:ext cx="703500" cy="11118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08" name="Shape 2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9450" y="3830987"/>
            <a:ext cx="41433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2550" y="1725625"/>
            <a:ext cx="2298949" cy="545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9100" y="4229525"/>
            <a:ext cx="1885950" cy="40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Shape 211"/>
          <p:cNvCxnSpPr/>
          <p:nvPr/>
        </p:nvCxnSpPr>
        <p:spPr>
          <a:xfrm flipH="1" rot="10800000">
            <a:off x="4123000" y="4441325"/>
            <a:ext cx="862500" cy="24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2" name="Shape 212"/>
          <p:cNvCxnSpPr/>
          <p:nvPr/>
        </p:nvCxnSpPr>
        <p:spPr>
          <a:xfrm>
            <a:off x="3676775" y="4694900"/>
            <a:ext cx="370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Project Grade - Basic Feature (100)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71900" y="1919075"/>
            <a:ext cx="8099100" cy="322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Named Function (6)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219" name="Shape 219"/>
          <p:cNvSpPr txBox="1"/>
          <p:nvPr/>
        </p:nvSpPr>
        <p:spPr>
          <a:xfrm>
            <a:off x="6798100" y="2891075"/>
            <a:ext cx="705900" cy="128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 91</a:t>
            </a:r>
          </a:p>
        </p:txBody>
      </p:sp>
      <p:sp>
        <p:nvSpPr>
          <p:cNvPr id="220" name="Shape 220"/>
          <p:cNvSpPr/>
          <p:nvPr/>
        </p:nvSpPr>
        <p:spPr>
          <a:xfrm>
            <a:off x="5476450" y="3239812"/>
            <a:ext cx="867900" cy="5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00" y="2783562"/>
            <a:ext cx="43624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Project Grade - Bouns Feature (20)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71900" y="1919075"/>
            <a:ext cx="8099100" cy="322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Recursion (5)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7029450" y="3024725"/>
            <a:ext cx="1980000" cy="1330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 2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 3628800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00" y="2614900"/>
            <a:ext cx="544830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>
            <a:off x="6076162" y="3398662"/>
            <a:ext cx="867900" cy="5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Project Grade - Bouns Feature (20)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71900" y="1919075"/>
            <a:ext cx="8099100" cy="322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Type Checking (5)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5478800" y="2331350"/>
            <a:ext cx="1980000" cy="1330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 Type Error</a:t>
            </a:r>
          </a:p>
        </p:txBody>
      </p:sp>
      <p:sp>
        <p:nvSpPr>
          <p:cNvPr id="238" name="Shape 238"/>
          <p:cNvSpPr/>
          <p:nvPr/>
        </p:nvSpPr>
        <p:spPr>
          <a:xfrm>
            <a:off x="4334300" y="2654825"/>
            <a:ext cx="867900" cy="5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25" y="2693875"/>
            <a:ext cx="3295650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Project Grade - Bouns Feature (20)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71900" y="1919075"/>
            <a:ext cx="8099100" cy="322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Nested Function (5)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6714000" y="2865862"/>
            <a:ext cx="1980000" cy="1330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 25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5" y="2663925"/>
            <a:ext cx="49244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x="5621200" y="3239825"/>
            <a:ext cx="867900" cy="5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000"/>
              <a:t>Mini-LISP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4"/>
            <a:ext cx="8222100" cy="29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000"/>
              <a:t>Prefix and Parenthesized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5 * 2 =&gt; (* 5 2)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2 + 3 + 4 =&gt; (+ (+ 2 3) 4)  =&gt; (+ 2 3 4)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(5 − 6) × 7 =&gt; ( * ( - 5 6 ) 7)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Project Grade - Bouns Feature (20)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71900" y="1919075"/>
            <a:ext cx="8099100" cy="322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First-class Function (5)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255" name="Shape 255"/>
          <p:cNvSpPr txBox="1"/>
          <p:nvPr/>
        </p:nvSpPr>
        <p:spPr>
          <a:xfrm>
            <a:off x="5957600" y="2817887"/>
            <a:ext cx="1980000" cy="1330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 10</a:t>
            </a:r>
          </a:p>
        </p:txBody>
      </p:sp>
      <p:sp>
        <p:nvSpPr>
          <p:cNvPr id="256" name="Shape 256"/>
          <p:cNvSpPr/>
          <p:nvPr/>
        </p:nvSpPr>
        <p:spPr>
          <a:xfrm>
            <a:off x="4637900" y="3070850"/>
            <a:ext cx="867900" cy="5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00" y="2497812"/>
            <a:ext cx="39624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Project Grade - Bouns Feature (20)</a:t>
            </a:r>
          </a:p>
        </p:txBody>
      </p:sp>
      <p:sp>
        <p:nvSpPr>
          <p:cNvPr id="263" name="Shape 263"/>
          <p:cNvSpPr txBox="1"/>
          <p:nvPr>
            <p:ph idx="4294967295" type="body"/>
          </p:nvPr>
        </p:nvSpPr>
        <p:spPr>
          <a:xfrm>
            <a:off x="358775" y="825500"/>
            <a:ext cx="8099100" cy="211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First-class Function - (process)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358775" y="1471925"/>
            <a:ext cx="5667600" cy="136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zh-TW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define add-x </a:t>
            </a:r>
            <a:r>
              <a:rPr lang="zh-TW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zh-TW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fun (x)</a:t>
            </a:r>
            <a:r>
              <a:rPr lang="zh-TW" sz="24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 (fun (y) (+ x y))</a:t>
            </a:r>
            <a:r>
              <a:rPr lang="zh-TW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zh-TW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zh-TW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zh-TW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define z </a:t>
            </a:r>
            <a:r>
              <a:rPr lang="zh-TW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(add-x 10)</a:t>
            </a:r>
            <a:r>
              <a:rPr lang="zh-TW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(print-num (z 1))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04025" y="3229150"/>
            <a:ext cx="8224500" cy="17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(print-num (z 1))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zh-TW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r>
              <a:rPr lang="zh-TW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1) =&gt; (</a:t>
            </a:r>
            <a:r>
              <a:rPr lang="zh-TW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(add-x 10)</a:t>
            </a:r>
            <a:r>
              <a:rPr lang="zh-TW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1)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zh-TW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(add-x 10)</a:t>
            </a:r>
            <a:r>
              <a:rPr lang="zh-TW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1) =&gt; (</a:t>
            </a:r>
            <a:r>
              <a:rPr lang="zh-TW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(fun (y) (+ 10 y)) </a:t>
            </a:r>
            <a:r>
              <a:rPr lang="zh-TW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11 (x = 10, y = 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324925" y="2776625"/>
            <a:ext cx="21267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Project Grade - Bouns Feature (20)</a:t>
            </a:r>
          </a:p>
        </p:txBody>
      </p:sp>
      <p:sp>
        <p:nvSpPr>
          <p:cNvPr id="272" name="Shape 272"/>
          <p:cNvSpPr txBox="1"/>
          <p:nvPr>
            <p:ph idx="4294967295" type="body"/>
          </p:nvPr>
        </p:nvSpPr>
        <p:spPr>
          <a:xfrm>
            <a:off x="358775" y="825500"/>
            <a:ext cx="8099100" cy="211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First-class Function - (process)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358775" y="1471925"/>
            <a:ext cx="5690400" cy="1116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(define foo  (fun (f x) (f x)))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(print-num  (foo (fun (x) (- x 1)) 10))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438850" y="3040750"/>
            <a:ext cx="8224500" cy="17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Pass the </a:t>
            </a:r>
            <a:r>
              <a:rPr lang="zh-TW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((fun(x) (-x 1)) 10) to f as parameter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zh-TW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pass the (fun(x) (-x 1)) as f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zh-TW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pass the 10 as x paramter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(print-num  (foo (fun (x) (- x 1)) 10))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(fun (f x) </a:t>
            </a:r>
            <a:r>
              <a:rPr lang="zh-TW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(f x)</a:t>
            </a:r>
            <a:r>
              <a:rPr lang="zh-TW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: </a:t>
            </a:r>
            <a:r>
              <a:rPr lang="zh-TW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f and pass x to 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359750" y="2588225"/>
            <a:ext cx="2126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Requirements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460950" y="1841100"/>
            <a:ext cx="82221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</a:pPr>
            <a:r>
              <a:rPr lang="zh-TW" sz="2600"/>
              <a:t>Only C / C++, Java ,lex, yacc</a:t>
            </a:r>
          </a:p>
          <a:p>
            <a:pPr indent="-393700" lvl="0" marL="457200" rtl="0">
              <a:spcBef>
                <a:spcPts val="0"/>
              </a:spcBef>
              <a:buSzPct val="108333"/>
            </a:pPr>
            <a:r>
              <a:rPr lang="zh-TW" sz="2400"/>
              <a:t>Use the grammar and regular expression in Mini-Lisp Spec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zh-TW" sz="2400"/>
              <a:t>Use the </a:t>
            </a:r>
            <a:r>
              <a:rPr b="1" lang="zh-TW" sz="2400"/>
              <a:t>test_data.zip</a:t>
            </a:r>
            <a:r>
              <a:rPr lang="zh-TW" sz="2400"/>
              <a:t> to get open test case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zh-TW" sz="240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Finally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471900" y="1805600"/>
            <a:ext cx="82221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</a:pPr>
            <a:r>
              <a:rPr lang="zh-TW" sz="2600"/>
              <a:t>You must read the SPEC before start programming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zh-TW" sz="2600"/>
              <a:t>Demo time : 2016/06/06(一) - 2016/06/22(三)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zh-TW" sz="2600"/>
              <a:t>If you have the problems, please tell us as soon as possible because maybe there is wrong in final project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zh-TW" sz="2600"/>
              <a:t>Don’t cheat TA and Boss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Q&amp;A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Mini-LISP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31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000"/>
              <a:t>print statement(boo,num)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zh-TW" sz="2400"/>
              <a:t>(print-num 1)  </a:t>
            </a:r>
            <a:r>
              <a:rPr lang="zh-TW" sz="2400">
                <a:solidFill>
                  <a:schemeClr val="accent2"/>
                </a:solidFill>
              </a:rPr>
              <a:t>1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zh-TW" sz="2400"/>
              <a:t>(print-num ( + 2  3)) </a:t>
            </a:r>
            <a:r>
              <a:rPr lang="zh-TW" sz="2400">
                <a:solidFill>
                  <a:schemeClr val="accent2"/>
                </a:solidFill>
              </a:rPr>
              <a:t>5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zh-TW" sz="2400"/>
              <a:t>(print-bool #f) </a:t>
            </a:r>
            <a:r>
              <a:rPr lang="zh-TW" sz="2400">
                <a:solidFill>
                  <a:schemeClr val="accent2"/>
                </a:solidFill>
              </a:rPr>
              <a:t>#f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zh-TW" sz="2400"/>
              <a:t>(print-bool (&gt; 2 3)) </a:t>
            </a:r>
            <a:r>
              <a:rPr lang="zh-TW" sz="2400">
                <a:solidFill>
                  <a:schemeClr val="accent2"/>
                </a:solidFill>
              </a:rPr>
              <a:t>#f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Mini-LISP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31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000"/>
              <a:t>fun ( function)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zh-TW" sz="2400"/>
              <a:t>(fun(x) (+ 1 x))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zh-TW" sz="2400"/>
              <a:t>(fun() 1)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zh-TW" sz="2400"/>
              <a:t>(print-num </a:t>
            </a:r>
            <a:r>
              <a:rPr lang="zh-TW" sz="2400">
                <a:solidFill>
                  <a:schemeClr val="dk1"/>
                </a:solidFill>
              </a:rPr>
              <a:t>(</a:t>
            </a:r>
            <a:r>
              <a:rPr lang="zh-TW" sz="2400">
                <a:solidFill>
                  <a:srgbClr val="38761D"/>
                </a:solidFill>
              </a:rPr>
              <a:t>(fun() 1)</a:t>
            </a:r>
            <a:r>
              <a:rPr lang="zh-TW" sz="2400">
                <a:solidFill>
                  <a:schemeClr val="dk1"/>
                </a:solidFill>
              </a:rPr>
              <a:t>)</a:t>
            </a:r>
            <a:r>
              <a:rPr lang="zh-TW" sz="2400"/>
              <a:t>) </a:t>
            </a:r>
            <a:r>
              <a:rPr lang="zh-TW" sz="2400">
                <a:solidFill>
                  <a:schemeClr val="accent2"/>
                </a:solidFill>
              </a:rPr>
              <a:t>1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zh-TW" sz="2400">
                <a:solidFill>
                  <a:schemeClr val="accent5"/>
                </a:solidFill>
              </a:rPr>
              <a:t>(</a:t>
            </a:r>
            <a:r>
              <a:rPr lang="zh-TW" sz="2400"/>
              <a:t>print-num </a:t>
            </a:r>
            <a:r>
              <a:rPr lang="zh-TW" sz="2400">
                <a:solidFill>
                  <a:schemeClr val="dk1"/>
                </a:solidFill>
              </a:rPr>
              <a:t>(</a:t>
            </a:r>
            <a:r>
              <a:rPr lang="zh-TW" sz="2400">
                <a:solidFill>
                  <a:srgbClr val="38761D"/>
                </a:solidFill>
              </a:rPr>
              <a:t>(fun(x) </a:t>
            </a:r>
            <a:r>
              <a:rPr lang="zh-TW" sz="2400">
                <a:solidFill>
                  <a:srgbClr val="351C75"/>
                </a:solidFill>
              </a:rPr>
              <a:t>(* x 2)</a:t>
            </a:r>
            <a:r>
              <a:rPr lang="zh-TW" sz="2400">
                <a:solidFill>
                  <a:srgbClr val="38761D"/>
                </a:solidFill>
              </a:rPr>
              <a:t>) 2</a:t>
            </a:r>
            <a:r>
              <a:rPr lang="zh-TW" sz="2400">
                <a:solidFill>
                  <a:schemeClr val="dk1"/>
                </a:solidFill>
              </a:rPr>
              <a:t>)</a:t>
            </a:r>
            <a:r>
              <a:rPr lang="zh-TW" sz="2400">
                <a:solidFill>
                  <a:schemeClr val="accent5"/>
                </a:solidFill>
              </a:rPr>
              <a:t>)  </a:t>
            </a:r>
            <a:r>
              <a:rPr lang="zh-TW" sz="2400">
                <a:solidFill>
                  <a:schemeClr val="accent2"/>
                </a:solidFill>
              </a:rPr>
              <a:t>4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Mini-LISP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31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000"/>
              <a:t>if statement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2400">
                <a:solidFill>
                  <a:schemeClr val="accent1"/>
                </a:solidFill>
              </a:rPr>
              <a:t>(</a:t>
            </a:r>
            <a:r>
              <a:rPr lang="zh-TW" sz="2400"/>
              <a:t>print-num </a:t>
            </a:r>
            <a:r>
              <a:rPr lang="zh-TW" sz="2400">
                <a:solidFill>
                  <a:srgbClr val="274E13"/>
                </a:solidFill>
              </a:rPr>
              <a:t>(</a:t>
            </a:r>
            <a:r>
              <a:rPr lang="zh-TW" sz="2400">
                <a:solidFill>
                  <a:schemeClr val="accent2"/>
                </a:solidFill>
              </a:rPr>
              <a:t>if (&lt; 1 2)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          				</a:t>
            </a:r>
            <a:r>
              <a:rPr lang="zh-TW" sz="2400">
                <a:solidFill>
                  <a:schemeClr val="accent2"/>
                </a:solidFill>
              </a:rPr>
              <a:t>(+ 1 2 3)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          				</a:t>
            </a:r>
            <a:r>
              <a:rPr lang="zh-TW" sz="2400">
                <a:solidFill>
                  <a:schemeClr val="accent2"/>
                </a:solidFill>
              </a:rPr>
              <a:t>(* 1 2 3 4 5)</a:t>
            </a:r>
            <a:r>
              <a:rPr lang="zh-TW" sz="2400">
                <a:solidFill>
                  <a:srgbClr val="274E13"/>
                </a:solidFill>
              </a:rPr>
              <a:t>)</a:t>
            </a:r>
            <a:r>
              <a:rPr lang="zh-TW" sz="2400">
                <a:solidFill>
                  <a:schemeClr val="accent1"/>
                </a:solidFill>
              </a:rPr>
              <a:t>)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TW" sz="2400">
                <a:solidFill>
                  <a:schemeClr val="accent1"/>
                </a:solidFill>
              </a:rPr>
              <a:t>(</a:t>
            </a:r>
            <a:r>
              <a:rPr lang="zh-TW" sz="2400">
                <a:solidFill>
                  <a:schemeClr val="accent2"/>
                </a:solidFill>
              </a:rPr>
              <a:t>if (&lt; 1 2)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zh-TW" sz="2400"/>
              <a:t>          	</a:t>
            </a:r>
            <a:r>
              <a:rPr lang="zh-TW" sz="2400">
                <a:solidFill>
                  <a:schemeClr val="accent2"/>
                </a:solidFill>
              </a:rPr>
              <a:t>(print-num (+ 2 3))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zh-TW" sz="2400"/>
              <a:t>          	</a:t>
            </a:r>
            <a:r>
              <a:rPr lang="zh-TW" sz="2400">
                <a:solidFill>
                  <a:schemeClr val="accent2"/>
                </a:solidFill>
              </a:rPr>
              <a:t>(* 1 2 3 4 5)</a:t>
            </a:r>
            <a:r>
              <a:rPr lang="zh-TW" sz="2400">
                <a:solidFill>
                  <a:schemeClr val="accent1"/>
                </a:solidFill>
              </a:rPr>
              <a:t>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80000"/>
              <a:buChar char="●"/>
            </a:pPr>
            <a:r>
              <a:t/>
            </a:r>
            <a:endParaRPr sz="3000"/>
          </a:p>
        </p:txBody>
      </p:sp>
      <p:sp>
        <p:nvSpPr>
          <p:cNvPr id="94" name="Shape 94"/>
          <p:cNvSpPr/>
          <p:nvPr/>
        </p:nvSpPr>
        <p:spPr>
          <a:xfrm>
            <a:off x="4174225" y="4198825"/>
            <a:ext cx="709500" cy="5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5234650" y="4198825"/>
            <a:ext cx="942600" cy="582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Error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Mini-LISP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71900" y="1919075"/>
            <a:ext cx="8222100" cy="31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000"/>
              <a:t>define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zh-TW" sz="2400"/>
              <a:t>(define x 1) 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zh-TW" sz="2400"/>
              <a:t>(define foo </a:t>
            </a:r>
            <a:r>
              <a:rPr lang="zh-TW" sz="2400">
                <a:solidFill>
                  <a:srgbClr val="38761D"/>
                </a:solidFill>
              </a:rPr>
              <a:t>(fun (x) (+ x 1))</a:t>
            </a:r>
            <a:r>
              <a:rPr lang="zh-TW" sz="2400"/>
              <a:t>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225" y="3221900"/>
            <a:ext cx="18002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4510825" y="3204775"/>
            <a:ext cx="897300" cy="73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EFEFEF"/>
                </a:solidFill>
              </a:rPr>
              <a:t>  1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225" y="4392787"/>
            <a:ext cx="396240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6126325" y="4373700"/>
            <a:ext cx="897300" cy="73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EFEFEF"/>
                </a:solidFill>
              </a:rPr>
              <a:t>  2</a:t>
            </a:r>
          </a:p>
        </p:txBody>
      </p:sp>
      <p:sp>
        <p:nvSpPr>
          <p:cNvPr id="106" name="Shape 106"/>
          <p:cNvSpPr/>
          <p:nvPr/>
        </p:nvSpPr>
        <p:spPr>
          <a:xfrm>
            <a:off x="3246600" y="3280062"/>
            <a:ext cx="709500" cy="5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239200" y="4448987"/>
            <a:ext cx="709500" cy="5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000"/>
              <a:t>Mini-LISP interpreter - Sample 1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71900" y="2376699"/>
            <a:ext cx="1592400" cy="677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000000"/>
                </a:solidFill>
              </a:rPr>
              <a:t>(+ 1 2 3 4 5)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397225" y="2033000"/>
            <a:ext cx="2430600" cy="185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3000">
                <a:solidFill>
                  <a:srgbClr val="FFFFFF"/>
                </a:solidFill>
              </a:rPr>
              <a:t>csmli (interpreter)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01425" y="1836325"/>
            <a:ext cx="2536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example1.lsp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7068075" y="2525900"/>
            <a:ext cx="7860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000"/>
              <a:t>15</a:t>
            </a:r>
          </a:p>
        </p:txBody>
      </p:sp>
      <p:sp>
        <p:nvSpPr>
          <p:cNvPr id="117" name="Shape 117"/>
          <p:cNvSpPr/>
          <p:nvPr/>
        </p:nvSpPr>
        <p:spPr>
          <a:xfrm>
            <a:off x="2277375" y="2424100"/>
            <a:ext cx="933600" cy="5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6165275" y="2554700"/>
            <a:ext cx="709500" cy="5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5469225" y="3472975"/>
            <a:ext cx="3435900" cy="14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$ ./csmli example1.lsp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$ 15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/>
              <a:t>Mini-LISP interpreter - Sample 2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96525" y="2033000"/>
            <a:ext cx="297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latin typeface="Roboto"/>
                <a:ea typeface="Roboto"/>
                <a:cs typeface="Roboto"/>
                <a:sym typeface="Roboto"/>
              </a:rPr>
              <a:t>example2.lsp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318425" y="2656475"/>
            <a:ext cx="3435900" cy="14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$ ./smli example2.lsp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$ 2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25" y="2656475"/>
            <a:ext cx="4906363" cy="185009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Project Grade - Feature</a:t>
            </a:r>
          </a:p>
        </p:txBody>
      </p:sp>
      <p:sp>
        <p:nvSpPr>
          <p:cNvPr id="133" name="Shape 133"/>
          <p:cNvSpPr/>
          <p:nvPr/>
        </p:nvSpPr>
        <p:spPr>
          <a:xfrm>
            <a:off x="650537" y="2227475"/>
            <a:ext cx="3558875" cy="1194950"/>
          </a:xfrm>
          <a:prstGeom prst="flowChartProcess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01_1.lsp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01_2.lsp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b1_1.lsp</a:t>
            </a:r>
          </a:p>
        </p:txBody>
      </p:sp>
      <p:sp>
        <p:nvSpPr>
          <p:cNvPr id="134" name="Shape 134"/>
          <p:cNvSpPr/>
          <p:nvPr/>
        </p:nvSpPr>
        <p:spPr>
          <a:xfrm>
            <a:off x="622837" y="3999200"/>
            <a:ext cx="3614300" cy="1042525"/>
          </a:xfrm>
          <a:prstGeom prst="flowChartProcess">
            <a:avLst/>
          </a:prstGeom>
          <a:solidFill>
            <a:srgbClr val="434343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see me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673100" y="1721075"/>
            <a:ext cx="33024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Open test case (80%)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622852" y="3492800"/>
            <a:ext cx="31059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Hidden test  case (20%)</a:t>
            </a:r>
          </a:p>
        </p:txBody>
      </p:sp>
      <p:sp>
        <p:nvSpPr>
          <p:cNvPr id="137" name="Shape 137"/>
          <p:cNvSpPr/>
          <p:nvPr/>
        </p:nvSpPr>
        <p:spPr>
          <a:xfrm rot="-2051282">
            <a:off x="4438472" y="3061859"/>
            <a:ext cx="842482" cy="40256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5612175" y="2303700"/>
            <a:ext cx="2091300" cy="1042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Mini-Lisp</a:t>
            </a:r>
          </a:p>
        </p:txBody>
      </p:sp>
      <p:sp>
        <p:nvSpPr>
          <p:cNvPr id="139" name="Shape 139"/>
          <p:cNvSpPr/>
          <p:nvPr/>
        </p:nvSpPr>
        <p:spPr>
          <a:xfrm>
            <a:off x="5612175" y="3999212"/>
            <a:ext cx="2091300" cy="104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csmli</a:t>
            </a:r>
          </a:p>
        </p:txBody>
      </p:sp>
      <p:sp>
        <p:nvSpPr>
          <p:cNvPr id="140" name="Shape 140"/>
          <p:cNvSpPr/>
          <p:nvPr/>
        </p:nvSpPr>
        <p:spPr>
          <a:xfrm rot="1407669">
            <a:off x="4438498" y="3817375"/>
            <a:ext cx="842444" cy="4026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 rot="5400000">
            <a:off x="6425625" y="3406462"/>
            <a:ext cx="464400" cy="5325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5612175" y="1978725"/>
            <a:ext cx="1410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Your program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612175" y="3636500"/>
            <a:ext cx="1410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Oracle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