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0" r:id="rId5"/>
    <p:sldId id="262" r:id="rId6"/>
    <p:sldId id="263" r:id="rId7"/>
    <p:sldId id="259" r:id="rId8"/>
    <p:sldId id="265" r:id="rId9"/>
    <p:sldId id="266" r:id="rId10"/>
    <p:sldId id="267" r:id="rId11"/>
    <p:sldId id="258" r:id="rId12"/>
    <p:sldId id="264" r:id="rId1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19" autoAdjust="0"/>
  </p:normalViewPr>
  <p:slideViewPr>
    <p:cSldViewPr>
      <p:cViewPr varScale="1">
        <p:scale>
          <a:sx n="73" d="100"/>
          <a:sy n="73" d="100"/>
        </p:scale>
        <p:origin x="-97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6B014-2EDA-42D1-8518-ED83047C192B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0C7D-7E0E-41B4-A1B7-EEE7B6798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8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80C7D-7E0E-41B4-A1B7-EEE7B67988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0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80C7D-7E0E-41B4-A1B7-EEE7B67988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6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doesn’t change too much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80C7D-7E0E-41B4-A1B7-EEE7B67988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1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2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3BF2-6D45-49C6-96A4-0EC88BE60619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078A-8E5E-41C5-B620-5350039DE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Serological model for English seasonal flu - User manual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11/11/2016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4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70" y="2034223"/>
            <a:ext cx="6218459" cy="3657917"/>
          </a:xfrm>
        </p:spPr>
      </p:pic>
    </p:spTree>
    <p:extLst>
      <p:ext uri="{BB962C8B-B14F-4D97-AF65-F5344CB8AC3E}">
        <p14:creationId xmlns:p14="http://schemas.microsoft.com/office/powerpoint/2010/main" val="5644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Starting year: which seasonal epidemic we want to reconstruct</a:t>
            </a:r>
          </a:p>
          <a:p>
            <a:r>
              <a:rPr lang="en-GB" sz="2400" dirty="0" err="1" smtClean="0"/>
              <a:t>par.OutbreakStartingDay</a:t>
            </a:r>
            <a:r>
              <a:rPr lang="en-GB" sz="2400" dirty="0" smtClean="0"/>
              <a:t>: which day the epidemic start to emerge 120 (May 1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par.startdate</a:t>
            </a:r>
            <a:r>
              <a:rPr lang="en-GB" sz="2400" dirty="0" smtClean="0"/>
              <a:t>: Antibody titre of each strain defines one earliest </a:t>
            </a:r>
            <a:r>
              <a:rPr lang="en-GB" sz="2400" dirty="0" err="1" smtClean="0"/>
              <a:t>startdate</a:t>
            </a:r>
            <a:r>
              <a:rPr lang="en-GB" sz="2400" dirty="0" smtClean="0"/>
              <a:t> as day 1 </a:t>
            </a:r>
            <a:endParaRPr lang="en-GB" sz="2400" dirty="0"/>
          </a:p>
          <a:p>
            <a:r>
              <a:rPr lang="en-GB" sz="2400" dirty="0" err="1" smtClean="0"/>
              <a:t>Antibody.numdays</a:t>
            </a:r>
            <a:r>
              <a:rPr lang="en-GB" sz="2400" dirty="0" smtClean="0"/>
              <a:t>: sampling date use </a:t>
            </a:r>
            <a:r>
              <a:rPr lang="en-GB" sz="2400" dirty="0" err="1" smtClean="0"/>
              <a:t>startdate</a:t>
            </a:r>
            <a:r>
              <a:rPr lang="en-GB" sz="2400" dirty="0" smtClean="0"/>
              <a:t> as day 1</a:t>
            </a:r>
            <a:endParaRPr lang="en-GB" sz="2400" dirty="0"/>
          </a:p>
          <a:p>
            <a:r>
              <a:rPr lang="en-GB" sz="2400" dirty="0" err="1"/>
              <a:t>corrected_numdays</a:t>
            </a:r>
            <a:r>
              <a:rPr lang="en-GB" sz="2400" dirty="0"/>
              <a:t> = </a:t>
            </a:r>
            <a:r>
              <a:rPr lang="en-GB" sz="2400" dirty="0" err="1"/>
              <a:t>Antibody.numdays-OutbreakStartingDay</a:t>
            </a:r>
            <a:r>
              <a:rPr lang="en-GB" sz="2400" smtClean="0"/>
              <a:t>;</a:t>
            </a:r>
            <a:endParaRPr lang="en-GB" sz="2400" dirty="0" smtClean="0"/>
          </a:p>
          <a:p>
            <a:r>
              <a:rPr lang="en-GB" sz="2400" dirty="0" err="1" smtClean="0"/>
              <a:t>SamplingLastDay</a:t>
            </a:r>
            <a:r>
              <a:rPr lang="en-GB" sz="2400" dirty="0" smtClean="0"/>
              <a:t>: 365 -&gt; </a:t>
            </a:r>
            <a:r>
              <a:rPr lang="en-GB" sz="2400" dirty="0" smtClean="0"/>
              <a:t>365*2 (run longer period than pandemic one to make sure simulated across pre and post sampling time)</a:t>
            </a:r>
            <a:endParaRPr lang="en-GB" sz="2400" dirty="0" smtClean="0"/>
          </a:p>
          <a:p>
            <a:r>
              <a:rPr lang="en-GB" sz="2400" dirty="0" smtClean="0"/>
              <a:t>For seasonal influenza, </a:t>
            </a:r>
            <a:r>
              <a:rPr lang="en-GB" sz="2400" dirty="0" err="1" smtClean="0"/>
              <a:t>make_ics_naive</a:t>
            </a:r>
            <a:r>
              <a:rPr lang="en-GB" sz="2400" dirty="0" smtClean="0"/>
              <a:t> change to </a:t>
            </a:r>
            <a:r>
              <a:rPr lang="en-GB" sz="2400" dirty="0" err="1"/>
              <a:t>make_ics_season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44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figure1( </a:t>
            </a:r>
            <a:r>
              <a:rPr lang="en-GB" dirty="0" err="1"/>
              <a:t>PosteriorSamples</a:t>
            </a:r>
            <a:r>
              <a:rPr lang="en-GB" dirty="0"/>
              <a:t>, pars, 100, 2</a:t>
            </a:r>
            <a:r>
              <a:rPr lang="en-GB" dirty="0" smtClean="0"/>
              <a:t>) 02/12/2016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9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Step1. extract </a:t>
            </a:r>
            <a:r>
              <a:rPr lang="en-GB" dirty="0"/>
              <a:t>antibody </a:t>
            </a:r>
            <a:r>
              <a:rPr lang="en-GB" dirty="0" smtClean="0"/>
              <a:t>titres</a:t>
            </a:r>
          </a:p>
          <a:p>
            <a:r>
              <a:rPr lang="en-GB" dirty="0" smtClean="0"/>
              <a:t>Step2. visualize </a:t>
            </a:r>
            <a:r>
              <a:rPr lang="en-GB" dirty="0"/>
              <a:t>serological </a:t>
            </a:r>
            <a:r>
              <a:rPr lang="en-GB" dirty="0" smtClean="0"/>
              <a:t>profile</a:t>
            </a:r>
          </a:p>
          <a:p>
            <a:r>
              <a:rPr lang="en-GB" dirty="0" smtClean="0"/>
              <a:t>Step3. </a:t>
            </a:r>
            <a:r>
              <a:rPr lang="en-GB" dirty="0"/>
              <a:t>estimate </a:t>
            </a:r>
            <a:r>
              <a:rPr lang="en-GB" dirty="0" smtClean="0"/>
              <a:t>disease parameters</a:t>
            </a:r>
          </a:p>
          <a:p>
            <a:r>
              <a:rPr lang="en-GB" dirty="0" smtClean="0"/>
              <a:t>Step4. visualize disease and serological dynamics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4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extract antibody titres?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/>
              <a:t>Download </a:t>
            </a:r>
            <a:r>
              <a:rPr lang="en-GB" sz="1800" dirty="0" err="1"/>
              <a:t>serological.RDA</a:t>
            </a: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Open </a:t>
            </a:r>
            <a:r>
              <a:rPr lang="en-GB" sz="1800" dirty="0" err="1"/>
              <a:t>Rstudio</a:t>
            </a:r>
            <a:r>
              <a:rPr lang="en-GB" sz="1800" dirty="0"/>
              <a:t>, go to main/</a:t>
            </a:r>
            <a:r>
              <a:rPr lang="en-GB" sz="1800" dirty="0" err="1"/>
              <a:t>extract_antibody_titres</a:t>
            </a:r>
            <a:r>
              <a:rPr lang="en-GB" sz="1800" dirty="0"/>
              <a:t>/ to run </a:t>
            </a:r>
            <a:r>
              <a:rPr lang="en-GB" sz="1800" dirty="0" err="1"/>
              <a:t>extract_serological.R</a:t>
            </a:r>
            <a:r>
              <a:rPr lang="en-GB" sz="1800" dirty="0"/>
              <a:t> to load </a:t>
            </a:r>
            <a:r>
              <a:rPr lang="en-GB" sz="1800" dirty="0" err="1"/>
              <a:t>serological.RDA</a:t>
            </a:r>
            <a:r>
              <a:rPr lang="en-GB" sz="1800" dirty="0"/>
              <a:t> and produce serological.csv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Copy serological.csv into </a:t>
            </a:r>
            <a:r>
              <a:rPr lang="en-GB" sz="1800" dirty="0" err="1"/>
              <a:t>isltr</a:t>
            </a:r>
            <a:r>
              <a:rPr lang="en-GB" sz="1800" dirty="0"/>
              <a:t>/main/</a:t>
            </a:r>
            <a:r>
              <a:rPr lang="en-GB" sz="1800" dirty="0" err="1"/>
              <a:t>extract_antibody_titres</a:t>
            </a:r>
            <a:r>
              <a:rPr lang="en-GB" sz="1800" dirty="0"/>
              <a:t>/ folder.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Go to </a:t>
            </a:r>
            <a:r>
              <a:rPr lang="en-GB" sz="1800" dirty="0" err="1"/>
              <a:t>isltr</a:t>
            </a:r>
            <a:r>
              <a:rPr lang="en-GB" sz="1800" dirty="0"/>
              <a:t>/main/</a:t>
            </a:r>
            <a:r>
              <a:rPr lang="en-GB" sz="1800" dirty="0" err="1"/>
              <a:t>extract_antibody_titres</a:t>
            </a:r>
            <a:r>
              <a:rPr lang="en-GB" sz="1800" dirty="0"/>
              <a:t>/ and run </a:t>
            </a:r>
            <a:r>
              <a:rPr lang="en-GB" sz="1800" dirty="0" err="1"/>
              <a:t>main_producetitres_bytime_mrc.m</a:t>
            </a: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The extracted antibody titres will be exported into out/[</a:t>
            </a:r>
            <a:r>
              <a:rPr lang="en-GB" sz="1800" dirty="0" err="1"/>
              <a:t>yyyymmdd</a:t>
            </a:r>
            <a:r>
              <a:rPr lang="en-GB" sz="1800" dirty="0"/>
              <a:t>]/world_h3n2[world_h1n1] folder.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Copy the output file to </a:t>
            </a:r>
            <a:r>
              <a:rPr lang="en-GB" sz="1800" dirty="0" err="1"/>
              <a:t>isltr</a:t>
            </a:r>
            <a:r>
              <a:rPr lang="en-GB" sz="1800" dirty="0"/>
              <a:t>/</a:t>
            </a:r>
            <a:r>
              <a:rPr lang="en-GB" sz="1800" dirty="0" err="1"/>
              <a:t>dat</a:t>
            </a:r>
            <a:r>
              <a:rPr lang="en-GB" sz="1800" dirty="0"/>
              <a:t>/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Go back to </a:t>
            </a:r>
            <a:r>
              <a:rPr lang="en-GB" sz="1800" dirty="0" err="1"/>
              <a:t>isltr</a:t>
            </a:r>
            <a:r>
              <a:rPr lang="en-GB" sz="1800" dirty="0"/>
              <a:t>/ </a:t>
            </a:r>
            <a:r>
              <a:rPr lang="en-GB" sz="1800" dirty="0" smtClean="0"/>
              <a:t>and update </a:t>
            </a:r>
            <a:r>
              <a:rPr lang="en-GB" sz="1800" dirty="0"/>
              <a:t>the </a:t>
            </a:r>
            <a:r>
              <a:rPr lang="en-GB" sz="1800" dirty="0" err="1"/>
              <a:t>setISL.m</a:t>
            </a:r>
            <a:r>
              <a:rPr lang="en-GB" sz="1800" dirty="0"/>
              <a:t> to include the titres </a:t>
            </a:r>
            <a:r>
              <a:rPr lang="en-GB" sz="1800" dirty="0" smtClean="0"/>
              <a:t>data</a:t>
            </a:r>
          </a:p>
          <a:p>
            <a:pPr marL="457200" lvl="1" indent="0">
              <a:buNone/>
            </a:pPr>
            <a:r>
              <a:rPr lang="en-GB" sz="1400" dirty="0" smtClean="0"/>
              <a:t>for example, </a:t>
            </a:r>
          </a:p>
          <a:p>
            <a:pPr marL="457200" lvl="1" indent="0">
              <a:buNone/>
            </a:pPr>
            <a:r>
              <a:rPr lang="pt-BR" sz="1400" dirty="0" smtClean="0"/>
              <a:t>load</a:t>
            </a:r>
            <a:r>
              <a:rPr lang="pt-BR" sz="1400" dirty="0"/>
              <a:t>([proj 'h3n2_titres_2.mat']);  %Syn1997</a:t>
            </a:r>
          </a:p>
          <a:p>
            <a:pPr marL="457200" lvl="1" indent="0">
              <a:buNone/>
            </a:pPr>
            <a:r>
              <a:rPr lang="pt-BR" sz="1400" dirty="0" smtClean="0"/>
              <a:t>load</a:t>
            </a:r>
            <a:r>
              <a:rPr lang="pt-BR" sz="1400" dirty="0"/>
              <a:t>([proj 'h3n2_titres_3.mat']);   %Fuj2002</a:t>
            </a:r>
            <a:r>
              <a:rPr lang="en-GB" sz="1400" dirty="0" smtClean="0"/>
              <a:t> </a:t>
            </a:r>
            <a:endParaRPr lang="en-GB" sz="14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100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visualize serological profile?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 smtClean="0"/>
              <a:t>Go to the home folder </a:t>
            </a:r>
            <a:r>
              <a:rPr lang="en-GB" sz="1800" dirty="0" err="1" smtClean="0"/>
              <a:t>isltr</a:t>
            </a:r>
            <a:r>
              <a:rPr lang="en-GB" sz="1800" dirty="0" smtClean="0"/>
              <a:t>/, edit </a:t>
            </a:r>
            <a:r>
              <a:rPr lang="en-GB" sz="1800" dirty="0" err="1" smtClean="0"/>
              <a:t>setISL.m</a:t>
            </a:r>
            <a:r>
              <a:rPr lang="en-GB" sz="1800" dirty="0" smtClean="0"/>
              <a:t> to add </a:t>
            </a:r>
            <a:r>
              <a:rPr lang="en-GB" sz="1800" i="1" dirty="0" smtClean="0"/>
              <a:t>load</a:t>
            </a:r>
            <a:r>
              <a:rPr lang="en-GB" sz="1800" i="1" dirty="0"/>
              <a:t>([</a:t>
            </a:r>
            <a:r>
              <a:rPr lang="en-GB" sz="1800" i="1" dirty="0" err="1"/>
              <a:t>proj</a:t>
            </a:r>
            <a:r>
              <a:rPr lang="en-GB" sz="1800" i="1" dirty="0"/>
              <a:t> 'h3n2_titres_2.mat']);</a:t>
            </a:r>
          </a:p>
          <a:p>
            <a:pPr>
              <a:buFont typeface="+mj-lt"/>
              <a:buAutoNum type="arabicPeriod"/>
            </a:pPr>
            <a:endParaRPr lang="en-GB" sz="1800" dirty="0" smtClean="0"/>
          </a:p>
          <a:p>
            <a:pPr>
              <a:buFont typeface="+mj-lt"/>
              <a:buAutoNum type="arabicPeriod"/>
            </a:pPr>
            <a:r>
              <a:rPr lang="en-GB" sz="1800" dirty="0" smtClean="0"/>
              <a:t>run </a:t>
            </a:r>
            <a:r>
              <a:rPr lang="en-GB" sz="1800" dirty="0" err="1" smtClean="0"/>
              <a:t>setISL</a:t>
            </a:r>
            <a:r>
              <a:rPr lang="en-GB" sz="1800" dirty="0" smtClean="0"/>
              <a:t> from the working </a:t>
            </a:r>
            <a:r>
              <a:rPr lang="en-GB" sz="1800" dirty="0" err="1" smtClean="0"/>
              <a:t>dir</a:t>
            </a:r>
            <a:endParaRPr lang="en-GB" sz="1800" dirty="0" smtClean="0"/>
          </a:p>
          <a:p>
            <a:pPr>
              <a:buFont typeface="+mj-lt"/>
              <a:buAutoNum type="arabicPeriod"/>
            </a:pP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sz="1800" dirty="0" smtClean="0"/>
              <a:t>run </a:t>
            </a:r>
            <a:r>
              <a:rPr lang="en-GB" sz="1800" dirty="0" err="1" smtClean="0"/>
              <a:t>plot_sero_byseason</a:t>
            </a:r>
            <a:r>
              <a:rPr lang="en-GB" sz="1800" dirty="0" smtClean="0"/>
              <a:t>(age).  (The file is located in </a:t>
            </a:r>
            <a:r>
              <a:rPr lang="en-GB" sz="1800" dirty="0" err="1" smtClean="0"/>
              <a:t>mplot</a:t>
            </a:r>
            <a:r>
              <a:rPr lang="en-GB" sz="1800" dirty="0" smtClean="0"/>
              <a:t>/). If no input is entered, extract all age groups. If enter [1-4], the specific age group will be extracted.</a:t>
            </a:r>
          </a:p>
          <a:p>
            <a:pPr>
              <a:buFont typeface="+mj-lt"/>
              <a:buAutoNum type="arabicPeriod"/>
            </a:pPr>
            <a:endParaRPr lang="en-GB" sz="1800" dirty="0" smtClean="0"/>
          </a:p>
          <a:p>
            <a:pPr>
              <a:buFont typeface="+mj-lt"/>
              <a:buAutoNum type="arabicPeriod"/>
            </a:pPr>
            <a:r>
              <a:rPr lang="en-GB" sz="1800" dirty="0" smtClean="0"/>
              <a:t>enter the season you want to extract</a:t>
            </a:r>
          </a:p>
          <a:p>
            <a:pPr>
              <a:buFont typeface="+mj-lt"/>
              <a:buAutoNum type="arabicPeriod"/>
            </a:pP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sz="1800" dirty="0" smtClean="0"/>
              <a:t>The plots would be displayed as the next two pages</a:t>
            </a:r>
          </a:p>
          <a:p>
            <a:pPr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1586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GB" sz="1600" dirty="0" smtClean="0"/>
              <a:t>Anti H3N2/</a:t>
            </a:r>
            <a:r>
              <a:rPr lang="en-GB" sz="1600" dirty="0" err="1" smtClean="0"/>
              <a:t>sydney</a:t>
            </a:r>
            <a:r>
              <a:rPr lang="en-GB" sz="1600" dirty="0" smtClean="0"/>
              <a:t>/97 HAI titre</a:t>
            </a:r>
            <a:endParaRPr lang="en-GB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476673"/>
            <a:ext cx="2952000" cy="198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6673"/>
            <a:ext cx="2952327" cy="198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4" y="476672"/>
            <a:ext cx="2952326" cy="19802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" y="2511426"/>
            <a:ext cx="2952104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11427"/>
            <a:ext cx="2951999" cy="19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30" y="2529120"/>
            <a:ext cx="2952000" cy="1980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23528" y="2420888"/>
            <a:ext cx="8424936" cy="0"/>
          </a:xfrm>
          <a:prstGeom prst="straightConnector1">
            <a:avLst/>
          </a:prstGeom>
          <a:ln w="95250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4509120"/>
            <a:ext cx="8424936" cy="0"/>
          </a:xfrm>
          <a:prstGeom prst="straightConnector1">
            <a:avLst/>
          </a:prstGeom>
          <a:ln w="95250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0829" y="4509120"/>
            <a:ext cx="2656995" cy="0"/>
          </a:xfrm>
          <a:prstGeom prst="line">
            <a:avLst/>
          </a:prstGeom>
          <a:ln w="952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" y="4617352"/>
            <a:ext cx="2952000" cy="19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4" y="4617352"/>
            <a:ext cx="2952000" cy="19800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323528" y="6597352"/>
            <a:ext cx="5688632" cy="0"/>
          </a:xfrm>
          <a:prstGeom prst="straightConnector1">
            <a:avLst/>
          </a:prstGeom>
          <a:ln w="95250">
            <a:solidFill>
              <a:srgbClr val="FFC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9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GB" sz="1600" dirty="0"/>
              <a:t>H3N2/Fujian/2002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" y="1484784"/>
            <a:ext cx="2952000" cy="198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2952000" cy="19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96" y="1521008"/>
            <a:ext cx="2952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33056"/>
            <a:ext cx="2952000" cy="1980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23528" y="3429000"/>
            <a:ext cx="8424936" cy="0"/>
          </a:xfrm>
          <a:prstGeom prst="straightConnector1">
            <a:avLst/>
          </a:prstGeom>
          <a:ln w="95250">
            <a:solidFill>
              <a:srgbClr val="FFC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829" y="3429000"/>
            <a:ext cx="5608995" cy="0"/>
          </a:xfrm>
          <a:prstGeom prst="line">
            <a:avLst/>
          </a:prstGeom>
          <a:ln w="952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528" y="5877272"/>
            <a:ext cx="2811798" cy="0"/>
          </a:xfrm>
          <a:prstGeom prst="straightConnector1">
            <a:avLst/>
          </a:prstGeom>
          <a:ln w="95250">
            <a:solidFill>
              <a:srgbClr val="FFC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70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estimate disease parameters?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dirty="0" smtClean="0"/>
              <a:t>Go to the working </a:t>
            </a:r>
            <a:r>
              <a:rPr lang="en-GB" sz="1400" dirty="0" err="1" smtClean="0"/>
              <a:t>dir</a:t>
            </a:r>
            <a:r>
              <a:rPr lang="en-GB" sz="1400" dirty="0" smtClean="0"/>
              <a:t> (</a:t>
            </a:r>
            <a:r>
              <a:rPr lang="en-GB" sz="1400" dirty="0" err="1" smtClean="0"/>
              <a:t>isltr</a:t>
            </a:r>
            <a:r>
              <a:rPr lang="en-GB" sz="1400" dirty="0" smtClean="0"/>
              <a:t>/)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Set the serology input file in </a:t>
            </a:r>
            <a:r>
              <a:rPr lang="en-GB" sz="1400" dirty="0" err="1" smtClean="0"/>
              <a:t>setISL.m</a:t>
            </a:r>
            <a:r>
              <a:rPr lang="en-GB" sz="1400" dirty="0" smtClean="0"/>
              <a:t> first. </a:t>
            </a:r>
          </a:p>
          <a:p>
            <a:pPr lvl="1">
              <a:buFont typeface="+mj-lt"/>
              <a:buAutoNum type="arabicPeriod"/>
            </a:pPr>
            <a:r>
              <a:rPr lang="en-GB" sz="1400" dirty="0" smtClean="0"/>
              <a:t>load</a:t>
            </a:r>
            <a:r>
              <a:rPr lang="en-GB" sz="1400" dirty="0"/>
              <a:t>([</a:t>
            </a:r>
            <a:r>
              <a:rPr lang="en-GB" sz="1400" dirty="0" err="1"/>
              <a:t>proj</a:t>
            </a:r>
            <a:r>
              <a:rPr lang="en-GB" sz="1400" dirty="0"/>
              <a:t> 'h3n2_titres_2.mat']);  </a:t>
            </a:r>
            <a:r>
              <a:rPr lang="en-GB" sz="1400" dirty="0" smtClean="0"/>
              <a:t>% pick Syn1997 strain</a:t>
            </a:r>
            <a:endParaRPr lang="en-GB" sz="1400" dirty="0"/>
          </a:p>
          <a:p>
            <a:pPr lvl="1">
              <a:buFont typeface="+mj-lt"/>
              <a:buAutoNum type="arabicPeriod"/>
            </a:pPr>
            <a:r>
              <a:rPr lang="en-GB" sz="1400" dirty="0" smtClean="0"/>
              <a:t>load</a:t>
            </a:r>
            <a:r>
              <a:rPr lang="en-GB" sz="1400" dirty="0"/>
              <a:t>([</a:t>
            </a:r>
            <a:r>
              <a:rPr lang="en-GB" sz="1400" dirty="0" err="1"/>
              <a:t>proj</a:t>
            </a:r>
            <a:r>
              <a:rPr lang="en-GB" sz="1400" dirty="0"/>
              <a:t> 'h3n2_titres_3.mat']);  </a:t>
            </a:r>
            <a:r>
              <a:rPr lang="en-GB" sz="1400" dirty="0" smtClean="0"/>
              <a:t>% pick Fuj2002  strain</a:t>
            </a:r>
            <a:endParaRPr lang="en-GB" sz="1400" dirty="0"/>
          </a:p>
          <a:p>
            <a:pPr>
              <a:buFont typeface="+mj-lt"/>
              <a:buAutoNum type="arabicPeriod"/>
            </a:pPr>
            <a:r>
              <a:rPr lang="en-GB" sz="1400" dirty="0" smtClean="0"/>
              <a:t>run </a:t>
            </a:r>
            <a:r>
              <a:rPr lang="en-GB" sz="1400" dirty="0" err="1"/>
              <a:t>setISL</a:t>
            </a:r>
            <a:r>
              <a:rPr lang="en-GB" sz="1400" dirty="0"/>
              <a:t> to setup global variables and antibody </a:t>
            </a:r>
            <a:r>
              <a:rPr lang="en-GB" sz="1400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GB" sz="1400" dirty="0" err="1" smtClean="0"/>
              <a:t>main_MCMC</a:t>
            </a:r>
            <a:r>
              <a:rPr lang="en-GB" sz="1400" dirty="0"/>
              <a:t>( m, </a:t>
            </a:r>
            <a:r>
              <a:rPr lang="en-GB" sz="1400" dirty="0" err="1"/>
              <a:t>outdir</a:t>
            </a:r>
            <a:r>
              <a:rPr lang="en-GB" sz="1400" dirty="0"/>
              <a:t>, </a:t>
            </a:r>
            <a:r>
              <a:rPr lang="en-GB" sz="1400" dirty="0" err="1"/>
              <a:t>nsteps</a:t>
            </a:r>
            <a:r>
              <a:rPr lang="en-GB" sz="1400" dirty="0"/>
              <a:t>, </a:t>
            </a:r>
            <a:r>
              <a:rPr lang="en-GB" sz="1400" dirty="0" err="1"/>
              <a:t>sampleno</a:t>
            </a:r>
            <a:r>
              <a:rPr lang="en-GB" sz="1400" dirty="0"/>
              <a:t>, </a:t>
            </a:r>
            <a:r>
              <a:rPr lang="en-GB" sz="1400" dirty="0" err="1"/>
              <a:t>burnIn</a:t>
            </a:r>
            <a:r>
              <a:rPr lang="en-GB" sz="1400" dirty="0"/>
              <a:t>, </a:t>
            </a:r>
            <a:r>
              <a:rPr lang="en-GB" sz="1400" dirty="0" err="1"/>
              <a:t>savefigflag</a:t>
            </a:r>
            <a:r>
              <a:rPr lang="en-GB" sz="1400" dirty="0"/>
              <a:t>, </a:t>
            </a:r>
            <a:r>
              <a:rPr lang="en-GB" sz="1400" dirty="0" err="1"/>
              <a:t>targetdate</a:t>
            </a:r>
            <a:r>
              <a:rPr lang="en-GB" sz="1400" dirty="0"/>
              <a:t>) 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for example, </a:t>
            </a:r>
            <a:r>
              <a:rPr lang="en-GB" sz="1400" dirty="0" err="1"/>
              <a:t>main_MCMC</a:t>
            </a:r>
            <a:r>
              <a:rPr lang="en-GB" sz="1400" dirty="0"/>
              <a:t>( 1, 'out/</a:t>
            </a:r>
            <a:r>
              <a:rPr lang="en-GB" sz="1400" dirty="0" err="1"/>
              <a:t>phe</a:t>
            </a:r>
            <a:r>
              <a:rPr lang="en-GB" sz="1400" dirty="0"/>
              <a:t>/', 500, 20, 100, </a:t>
            </a:r>
            <a:r>
              <a:rPr lang="en-GB" sz="1400" dirty="0" smtClean="0"/>
              <a:t>0)</a:t>
            </a:r>
          </a:p>
          <a:p>
            <a:pPr marL="0" indent="0">
              <a:buNone/>
            </a:pPr>
            <a:r>
              <a:rPr lang="en-GB" sz="1400" dirty="0" smtClean="0"/>
              <a:t>m = 1, model 1 is full titre model</a:t>
            </a:r>
          </a:p>
          <a:p>
            <a:pPr marL="0" indent="0">
              <a:buNone/>
            </a:pPr>
            <a:r>
              <a:rPr lang="en-GB" sz="1400" dirty="0" err="1" smtClean="0"/>
              <a:t>savefigflag</a:t>
            </a:r>
            <a:r>
              <a:rPr lang="en-GB" sz="1400" dirty="0" smtClean="0"/>
              <a:t> </a:t>
            </a:r>
            <a:r>
              <a:rPr lang="en-GB" sz="1400" dirty="0" smtClean="0"/>
              <a:t>= 0, don’t produce figures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/>
              <a:t> </a:t>
            </a:r>
            <a:r>
              <a:rPr lang="en-GB" sz="1400" dirty="0" smtClean="0"/>
              <a:t>                   </a:t>
            </a:r>
            <a:r>
              <a:rPr lang="en-GB" sz="1400" dirty="0" smtClean="0"/>
              <a:t>= </a:t>
            </a:r>
            <a:r>
              <a:rPr lang="en-GB" sz="1400" dirty="0" smtClean="0"/>
              <a:t>1, produces figures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err="1" smtClean="0"/>
              <a:t>targetdate</a:t>
            </a:r>
            <a:r>
              <a:rPr lang="en-GB" sz="1400" dirty="0" smtClean="0"/>
              <a:t> = </a:t>
            </a:r>
            <a:r>
              <a:rPr lang="en-GB" sz="1400" dirty="0"/>
              <a:t> </a:t>
            </a:r>
            <a:r>
              <a:rPr lang="en-GB" sz="1400" dirty="0" smtClean="0"/>
              <a:t>[empty]</a:t>
            </a:r>
            <a:r>
              <a:rPr lang="en-GB" sz="1400" dirty="0" smtClean="0"/>
              <a:t>, </a:t>
            </a:r>
            <a:r>
              <a:rPr lang="en-GB" sz="1400" dirty="0" smtClean="0"/>
              <a:t>uses current date (today)</a:t>
            </a:r>
          </a:p>
          <a:p>
            <a:pPr marL="0" indent="0">
              <a:buNone/>
            </a:pPr>
            <a:r>
              <a:rPr lang="en-GB" sz="1400" dirty="0" err="1" smtClean="0"/>
              <a:t>targetdate</a:t>
            </a:r>
            <a:r>
              <a:rPr lang="en-GB" sz="1400" dirty="0" smtClean="0"/>
              <a:t> = ‘20161214’, uses the target </a:t>
            </a:r>
            <a:r>
              <a:rPr lang="en-GB" sz="1400" dirty="0" smtClean="0"/>
              <a:t>folder with the specified folder</a:t>
            </a:r>
            <a:endParaRPr lang="en-GB" sz="14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2052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plot the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smtClean="0"/>
              <a:t>step1: First open the </a:t>
            </a:r>
            <a:r>
              <a:rPr lang="fr-FR" sz="1400" dirty="0" smtClean="0"/>
              <a:t>MCMC output </a:t>
            </a:r>
            <a:r>
              <a:rPr lang="fr-FR" sz="1400" dirty="0"/>
              <a:t>file </a:t>
            </a:r>
            <a:r>
              <a:rPr lang="fr-FR" sz="1400" dirty="0" err="1" smtClean="0"/>
              <a:t>e.g</a:t>
            </a:r>
            <a:r>
              <a:rPr lang="fr-FR" sz="1400" dirty="0" smtClean="0"/>
              <a:t>., </a:t>
            </a:r>
            <a:r>
              <a:rPr lang="fr-FR" sz="1400" dirty="0" err="1" smtClean="0"/>
              <a:t>isltr</a:t>
            </a:r>
            <a:r>
              <a:rPr lang="fr-FR" sz="1400" dirty="0" smtClean="0"/>
              <a:t>\out\</a:t>
            </a:r>
            <a:r>
              <a:rPr lang="fr-FR" sz="1400" dirty="0" err="1" smtClean="0"/>
              <a:t>phe</a:t>
            </a:r>
            <a:r>
              <a:rPr lang="fr-FR" sz="1400" dirty="0" smtClean="0"/>
              <a:t>\world_h3n2\m1\20161115\mcmc_output_m1.mat </a:t>
            </a:r>
            <a:r>
              <a:rPr lang="fr-FR" sz="1400" dirty="0" smtClean="0"/>
              <a:t>but </a:t>
            </a:r>
            <a:r>
              <a:rPr lang="fr-FR" sz="1400" dirty="0" err="1" smtClean="0"/>
              <a:t>still</a:t>
            </a:r>
            <a:r>
              <a:rPr lang="fr-FR" sz="1400" dirty="0" smtClean="0"/>
              <a:t> </a:t>
            </a:r>
            <a:r>
              <a:rPr lang="fr-FR" sz="1400" dirty="0" err="1" smtClean="0"/>
              <a:t>stay</a:t>
            </a:r>
            <a:r>
              <a:rPr lang="fr-FR" sz="1400" dirty="0" smtClean="0"/>
              <a:t> at </a:t>
            </a:r>
            <a:r>
              <a:rPr lang="fr-FR" sz="1400" dirty="0" err="1" smtClean="0"/>
              <a:t>working</a:t>
            </a:r>
            <a:r>
              <a:rPr lang="fr-FR" sz="1400" dirty="0" smtClean="0"/>
              <a:t> </a:t>
            </a:r>
            <a:r>
              <a:rPr lang="fr-FR" sz="1400" dirty="0" err="1" smtClean="0"/>
              <a:t>dir</a:t>
            </a:r>
            <a:r>
              <a:rPr lang="fr-FR" sz="1400" dirty="0" smtClean="0"/>
              <a:t> (</a:t>
            </a:r>
            <a:r>
              <a:rPr lang="fr-FR" sz="1400" dirty="0" err="1" smtClean="0"/>
              <a:t>folder</a:t>
            </a:r>
            <a:r>
              <a:rPr lang="fr-FR" sz="1400" dirty="0" smtClean="0"/>
              <a:t> </a:t>
            </a:r>
            <a:r>
              <a:rPr lang="fr-FR" sz="1400" dirty="0" err="1" smtClean="0"/>
              <a:t>isltr</a:t>
            </a:r>
            <a:r>
              <a:rPr lang="fr-FR" sz="1400" dirty="0" smtClean="0"/>
              <a:t>\). Check </a:t>
            </a:r>
            <a:r>
              <a:rPr lang="fr-FR" sz="1400" dirty="0" err="1" smtClean="0"/>
              <a:t>par.strain</a:t>
            </a:r>
            <a:r>
              <a:rPr lang="fr-FR" sz="1400" dirty="0" smtClean="0"/>
              <a:t> for </a:t>
            </a:r>
            <a:r>
              <a:rPr lang="fr-FR" sz="1400" dirty="0" err="1" smtClean="0"/>
              <a:t>strain</a:t>
            </a:r>
            <a:r>
              <a:rPr lang="fr-FR" sz="1400" dirty="0" smtClean="0"/>
              <a:t> </a:t>
            </a:r>
            <a:r>
              <a:rPr lang="fr-FR" sz="1400" dirty="0" err="1" smtClean="0"/>
              <a:t>name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step2: </a:t>
            </a:r>
            <a:r>
              <a:rPr lang="fr-FR" sz="1400" dirty="0" err="1" smtClean="0"/>
              <a:t>run</a:t>
            </a:r>
            <a:r>
              <a:rPr lang="fr-FR" sz="1400" dirty="0" smtClean="0"/>
              <a:t> </a:t>
            </a:r>
            <a:r>
              <a:rPr lang="fr-FR" sz="1400" dirty="0" err="1" smtClean="0"/>
              <a:t>s</a:t>
            </a:r>
            <a:r>
              <a:rPr lang="fr-FR" sz="1400" dirty="0" err="1" smtClean="0"/>
              <a:t>etISL</a:t>
            </a:r>
            <a:r>
              <a:rPr lang="fr-FR" sz="1400" dirty="0" smtClean="0"/>
              <a:t>, check </a:t>
            </a:r>
            <a:r>
              <a:rPr lang="fr-FR" sz="1400" dirty="0" err="1" smtClean="0"/>
              <a:t>whether</a:t>
            </a:r>
            <a:r>
              <a:rPr lang="fr-FR" sz="1400" dirty="0" smtClean="0"/>
              <a:t> the correct </a:t>
            </a:r>
            <a:r>
              <a:rPr lang="fr-FR" sz="1400" dirty="0" err="1" smtClean="0"/>
              <a:t>strain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loaded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step3: </a:t>
            </a:r>
            <a:r>
              <a:rPr lang="fr-FR" sz="1400" dirty="0" err="1" smtClean="0"/>
              <a:t>run</a:t>
            </a:r>
            <a:r>
              <a:rPr lang="fr-FR" sz="1400" dirty="0" smtClean="0"/>
              <a:t> the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commands</a:t>
            </a:r>
            <a:endParaRPr lang="fr-FR" sz="1400" dirty="0"/>
          </a:p>
          <a:p>
            <a:pPr marL="0" indent="0">
              <a:buNone/>
            </a:pPr>
            <a:r>
              <a:rPr lang="fr-FR" sz="1400" dirty="0" smtClean="0"/>
              <a:t>To plot </a:t>
            </a:r>
            <a:r>
              <a:rPr lang="fr-FR" sz="1400" dirty="0" err="1"/>
              <a:t>serological</a:t>
            </a:r>
            <a:r>
              <a:rPr lang="fr-FR" sz="1400" dirty="0"/>
              <a:t> bars</a:t>
            </a:r>
            <a:endParaRPr lang="en-GB" sz="1400" dirty="0" smtClean="0"/>
          </a:p>
          <a:p>
            <a:r>
              <a:rPr lang="en-GB" sz="1400" dirty="0" smtClean="0"/>
              <a:t>figure1</a:t>
            </a:r>
            <a:r>
              <a:rPr lang="en-GB" sz="1400" dirty="0"/>
              <a:t>( </a:t>
            </a:r>
            <a:r>
              <a:rPr lang="en-GB" sz="1400" dirty="0" err="1"/>
              <a:t>PosteriorSamples</a:t>
            </a:r>
            <a:r>
              <a:rPr lang="en-GB" sz="1400" dirty="0"/>
              <a:t>, </a:t>
            </a:r>
            <a:r>
              <a:rPr lang="en-GB" sz="1400" dirty="0" smtClean="0"/>
              <a:t>par, </a:t>
            </a:r>
            <a:r>
              <a:rPr lang="en-GB" sz="1400" dirty="0"/>
              <a:t>100, 2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Plot </a:t>
            </a:r>
            <a:r>
              <a:rPr lang="fr-FR" sz="1400" dirty="0" err="1"/>
              <a:t>disease</a:t>
            </a:r>
            <a:r>
              <a:rPr lang="fr-FR" sz="1400" dirty="0"/>
              <a:t> </a:t>
            </a:r>
            <a:r>
              <a:rPr lang="fr-FR" sz="1400" dirty="0" err="1" smtClean="0"/>
              <a:t>dynamics</a:t>
            </a:r>
            <a:endParaRPr lang="en-GB" sz="1400" dirty="0" smtClean="0"/>
          </a:p>
          <a:p>
            <a:r>
              <a:rPr lang="fr-FR" sz="1400" dirty="0" smtClean="0"/>
              <a:t>figure2</a:t>
            </a:r>
            <a:r>
              <a:rPr lang="fr-FR" sz="1400" dirty="0"/>
              <a:t>( </a:t>
            </a:r>
            <a:r>
              <a:rPr lang="fr-FR" sz="1400" dirty="0" err="1"/>
              <a:t>PosteriorSamples</a:t>
            </a:r>
            <a:r>
              <a:rPr lang="fr-FR" sz="1400" dirty="0"/>
              <a:t>, par, 100, </a:t>
            </a:r>
            <a:r>
              <a:rPr lang="fr-FR" sz="1400" dirty="0" smtClean="0"/>
              <a:t>2</a:t>
            </a:r>
            <a:r>
              <a:rPr lang="fr-FR" sz="1400" dirty="0"/>
              <a:t>)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17399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11560"/>
            <a:ext cx="4223478" cy="5257800"/>
          </a:xfrm>
        </p:spPr>
      </p:pic>
    </p:spTree>
    <p:extLst>
      <p:ext uri="{BB962C8B-B14F-4D97-AF65-F5344CB8AC3E}">
        <p14:creationId xmlns:p14="http://schemas.microsoft.com/office/powerpoint/2010/main" val="247219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15999</TotalTime>
  <Words>522</Words>
  <Application>Microsoft Office PowerPoint</Application>
  <PresentationFormat>On-screen Show (4:3)</PresentationFormat>
  <Paragraphs>71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Serological model for English seasonal flu - User manual</vt:lpstr>
      <vt:lpstr>Steps</vt:lpstr>
      <vt:lpstr>how to extract antibody titres?</vt:lpstr>
      <vt:lpstr>how to visualize serological profile?</vt:lpstr>
      <vt:lpstr>Anti H3N2/sydney/97 HAI titre</vt:lpstr>
      <vt:lpstr>H3N2/Fujian/2002</vt:lpstr>
      <vt:lpstr>how to estimate disease parameters?</vt:lpstr>
      <vt:lpstr>How to plot the results</vt:lpstr>
      <vt:lpstr>figure1</vt:lpstr>
      <vt:lpstr>figure2</vt:lpstr>
      <vt:lpstr>Notes:</vt:lpstr>
      <vt:lpstr>Lab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Hsiang-Yu Yuan</dc:creator>
  <cp:lastModifiedBy>Hsiang-Yu Yuan</cp:lastModifiedBy>
  <cp:revision>50</cp:revision>
  <cp:lastPrinted>2016-12-02T12:59:38Z</cp:lastPrinted>
  <dcterms:created xsi:type="dcterms:W3CDTF">2016-10-12T10:25:26Z</dcterms:created>
  <dcterms:modified xsi:type="dcterms:W3CDTF">2016-12-16T18:28:14Z</dcterms:modified>
</cp:coreProperties>
</file>