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77" r:id="rId4"/>
    <p:sldId id="278" r:id="rId5"/>
    <p:sldId id="279" r:id="rId6"/>
    <p:sldId id="280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74" r:id="rId16"/>
    <p:sldId id="275" r:id="rId17"/>
    <p:sldId id="276" r:id="rId18"/>
    <p:sldId id="272" r:id="rId19"/>
    <p:sldId id="273" r:id="rId20"/>
    <p:sldId id="269" r:id="rId21"/>
    <p:sldId id="270" r:id="rId22"/>
    <p:sldId id="259" r:id="rId23"/>
    <p:sldId id="282" r:id="rId24"/>
    <p:sldId id="283" r:id="rId25"/>
    <p:sldId id="261" r:id="rId26"/>
    <p:sldId id="281" r:id="rId27"/>
    <p:sldId id="26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57B-F30B-451D-8455-F21791CD0AC5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6A477-1F3D-4A3E-A9C3-1157F5D495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6A477-1F3D-4A3E-A9C3-1157F5D495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HKCB_IFE</a:t>
            </a:r>
            <a:br>
              <a:rPr lang="en-US" altLang="zh-CN" dirty="0" smtClean="0"/>
            </a:br>
            <a:r>
              <a:rPr lang="en-US" altLang="zh-CN" dirty="0" err="1" smtClean="0"/>
              <a:t>WebService</a:t>
            </a:r>
            <a:r>
              <a:rPr lang="zh-CN" altLang="en-US" dirty="0" smtClean="0"/>
              <a:t>通讯配置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中的三种规范</a:t>
            </a:r>
            <a:r>
              <a:rPr lang="en-US" altLang="zh-CN" dirty="0" smtClean="0"/>
              <a:t>_3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JAX-RS</a:t>
            </a:r>
          </a:p>
          <a:p>
            <a:pPr lvl="1"/>
            <a:r>
              <a:rPr lang="en-US" altLang="zh-CN" dirty="0" smtClean="0"/>
              <a:t>JAVA 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REST(Representation State Transfer)</a:t>
            </a:r>
            <a:r>
              <a:rPr lang="zh-CN" altLang="en-US" dirty="0" smtClean="0"/>
              <a:t>风格制定的一套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由于推出的较晚，该规范（</a:t>
            </a:r>
            <a:r>
              <a:rPr lang="en-US" altLang="zh-CN" dirty="0" smtClean="0"/>
              <a:t>JSR 311</a:t>
            </a:r>
            <a:r>
              <a:rPr lang="zh-CN" altLang="en-US" dirty="0" smtClean="0"/>
              <a:t>，目前</a:t>
            </a:r>
            <a:r>
              <a:rPr lang="en-US" altLang="zh-CN" dirty="0" smtClean="0"/>
              <a:t>JAX-RS </a:t>
            </a:r>
            <a:r>
              <a:rPr lang="zh-CN" altLang="en-US" dirty="0" smtClean="0"/>
              <a:t>的版本为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）并</a:t>
            </a:r>
            <a:r>
              <a:rPr lang="zh-CN" altLang="en-US" dirty="0" smtClean="0">
                <a:solidFill>
                  <a:srgbClr val="FF0000"/>
                </a:solidFill>
              </a:rPr>
              <a:t>未随</a:t>
            </a:r>
            <a:r>
              <a:rPr lang="en-US" altLang="zh-CN" dirty="0" smtClean="0">
                <a:solidFill>
                  <a:srgbClr val="FF0000"/>
                </a:solidFill>
              </a:rPr>
              <a:t>JDK1.6 </a:t>
            </a:r>
            <a:r>
              <a:rPr lang="zh-CN" altLang="en-US" dirty="0" smtClean="0">
                <a:solidFill>
                  <a:srgbClr val="FF0000"/>
                </a:solidFill>
              </a:rPr>
              <a:t>一起发行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你需要到</a:t>
            </a:r>
            <a:r>
              <a:rPr lang="en-US" altLang="zh-CN" dirty="0" smtClean="0">
                <a:solidFill>
                  <a:srgbClr val="FF0000"/>
                </a:solidFill>
              </a:rPr>
              <a:t>JCP </a:t>
            </a:r>
            <a:r>
              <a:rPr lang="zh-CN" altLang="en-US" dirty="0" smtClean="0">
                <a:solidFill>
                  <a:srgbClr val="FF0000"/>
                </a:solidFill>
              </a:rPr>
              <a:t>上单独下载</a:t>
            </a:r>
            <a:r>
              <a:rPr lang="en-US" altLang="zh-CN" dirty="0" smtClean="0">
                <a:solidFill>
                  <a:srgbClr val="FF0000"/>
                </a:solidFill>
              </a:rPr>
              <a:t>JAX-RS </a:t>
            </a:r>
            <a:r>
              <a:rPr lang="zh-CN" altLang="en-US" dirty="0" smtClean="0">
                <a:solidFill>
                  <a:srgbClr val="FF0000"/>
                </a:solidFill>
              </a:rPr>
              <a:t>规范的接口，其</a:t>
            </a:r>
            <a:r>
              <a:rPr lang="en-US" altLang="zh-CN" dirty="0" smtClean="0">
                <a:solidFill>
                  <a:srgbClr val="FF0000"/>
                </a:solidFill>
              </a:rPr>
              <a:t>API </a:t>
            </a:r>
            <a:r>
              <a:rPr lang="zh-CN" altLang="en-US" dirty="0" smtClean="0">
                <a:solidFill>
                  <a:srgbClr val="FF0000"/>
                </a:solidFill>
              </a:rPr>
              <a:t>位于</a:t>
            </a:r>
            <a:r>
              <a:rPr lang="en-US" altLang="zh-CN" dirty="0" err="1" smtClean="0">
                <a:solidFill>
                  <a:srgbClr val="FF0000"/>
                </a:solidFill>
              </a:rPr>
              <a:t>javax.ws.rs</a:t>
            </a:r>
            <a:r>
              <a:rPr lang="en-US" altLang="zh-CN" dirty="0" smtClean="0">
                <a:solidFill>
                  <a:srgbClr val="FF0000"/>
                </a:solidFill>
              </a:rPr>
              <a:t>.*</a:t>
            </a:r>
            <a:r>
              <a:rPr lang="zh-CN" altLang="en-US" dirty="0" smtClean="0">
                <a:solidFill>
                  <a:srgbClr val="FF0000"/>
                </a:solidFill>
              </a:rPr>
              <a:t>包。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SAAJ</a:t>
            </a:r>
            <a:r>
              <a:rPr lang="zh-CN" altLang="en-US" dirty="0" smtClean="0"/>
              <a:t>具体介绍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服务传回来的</a:t>
            </a:r>
            <a:r>
              <a:rPr lang="en-US" altLang="zh-CN" dirty="0" smtClean="0"/>
              <a:t>SOAP </a:t>
            </a:r>
            <a:r>
              <a:rPr lang="zh-CN" altLang="en-US" dirty="0" smtClean="0"/>
              <a:t>消息中的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可能无法正确解析成你的客户端对象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SOAP </a:t>
            </a:r>
            <a:r>
              <a:rPr lang="zh-CN" altLang="en-US" dirty="0" smtClean="0"/>
              <a:t>消息中的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做一些处理</a:t>
            </a:r>
            <a:endParaRPr lang="en-US" altLang="zh-CN" dirty="0" smtClean="0"/>
          </a:p>
          <a:p>
            <a:r>
              <a:rPr lang="en-US" altLang="zh-CN" dirty="0" smtClean="0"/>
              <a:t>JAX-WS </a:t>
            </a:r>
            <a:r>
              <a:rPr lang="zh-CN" altLang="en-US" dirty="0" smtClean="0"/>
              <a:t>暴漏的细节极少，几乎都是自动完成的，你根本无法实现这个逻辑</a:t>
            </a:r>
            <a:endParaRPr lang="en-US" altLang="zh-CN" dirty="0" smtClean="0"/>
          </a:p>
          <a:p>
            <a:r>
              <a:rPr lang="zh-CN" altLang="en-US" dirty="0" smtClean="0"/>
              <a:t>或许</a:t>
            </a:r>
            <a:r>
              <a:rPr lang="en-US" altLang="zh-CN" dirty="0" smtClean="0"/>
              <a:t>CXF </a:t>
            </a:r>
            <a:r>
              <a:rPr lang="zh-CN" altLang="en-US" dirty="0" smtClean="0"/>
              <a:t>的拦截器可能会有提供这种打断自动处理机制，允许你在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解析成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对象之前半路插入，自己解析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，但这也只是</a:t>
            </a:r>
            <a:r>
              <a:rPr lang="en-US" altLang="zh-CN" dirty="0" smtClean="0"/>
              <a:t>CXF </a:t>
            </a:r>
            <a:r>
              <a:rPr lang="zh-CN" altLang="en-US" dirty="0" smtClean="0"/>
              <a:t>的功能，</a:t>
            </a:r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JAVA </a:t>
            </a:r>
            <a:r>
              <a:rPr lang="zh-CN" altLang="en-US" b="1" dirty="0" smtClean="0">
                <a:solidFill>
                  <a:srgbClr val="FF0000"/>
                </a:solidFill>
              </a:rPr>
              <a:t>面向接口的规则下，不能保证其他的</a:t>
            </a:r>
            <a:r>
              <a:rPr lang="en-US" altLang="zh-CN" b="1" dirty="0" smtClean="0">
                <a:solidFill>
                  <a:srgbClr val="FF0000"/>
                </a:solidFill>
              </a:rPr>
              <a:t>JAX-WS </a:t>
            </a:r>
            <a:r>
              <a:rPr lang="zh-CN" altLang="en-US" b="1" dirty="0" smtClean="0">
                <a:solidFill>
                  <a:srgbClr val="FF0000"/>
                </a:solidFill>
              </a:rPr>
              <a:t>实现也提供这种入口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692696"/>
            <a:ext cx="5040560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260648"/>
            <a:ext cx="216024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SOAP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消息的结构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6927" y="548680"/>
            <a:ext cx="615553" cy="6048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SAAJ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中都有对应的接口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SAAJ </a:t>
            </a:r>
            <a:r>
              <a:rPr lang="zh-CN" altLang="en-US" dirty="0" smtClean="0"/>
              <a:t>的调用过程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852936"/>
            <a:ext cx="8229600" cy="557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anchor="ctr"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SOAP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消息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3645024"/>
            <a:ext cx="8229600" cy="557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SOAP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消息里增加数据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1988840"/>
            <a:ext cx="8229600" cy="557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zh-CN" sz="2600" dirty="0" smtClean="0">
                <a:solidFill>
                  <a:schemeClr val="tx1"/>
                </a:solidFill>
              </a:rPr>
              <a:t>1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SOAP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67544" y="5301208"/>
            <a:ext cx="4464496" cy="557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处理应答</a:t>
            </a:r>
            <a:r>
              <a:rPr lang="en-US" altLang="zh-CN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SOAP</a:t>
            </a:r>
            <a:r>
              <a:rPr lang="zh-CN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消息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67544" y="4437112"/>
            <a:ext cx="8229600" cy="557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发送消息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836712"/>
            <a:ext cx="812323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32076"/>
            <a:ext cx="813276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055712"/>
            <a:ext cx="83327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965795"/>
            <a:ext cx="8085137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176338"/>
            <a:ext cx="8266113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990600"/>
            <a:ext cx="815181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171575"/>
            <a:ext cx="8027987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WebService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SOA </a:t>
            </a:r>
            <a:r>
              <a:rPr lang="zh-CN" altLang="en-US" dirty="0" smtClean="0"/>
              <a:t>的一种较好的实现方式</a:t>
            </a:r>
            <a:endParaRPr lang="en-US" altLang="zh-CN" dirty="0" smtClean="0"/>
          </a:p>
          <a:p>
            <a:r>
              <a:rPr lang="en-US" altLang="zh-CN" dirty="0" err="1" smtClean="0"/>
              <a:t>WebService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Simple Object Access Protocol</a:t>
            </a:r>
            <a:r>
              <a:rPr lang="zh-CN" altLang="en-US" dirty="0" smtClean="0"/>
              <a:t>）作为传输消息的格式。</a:t>
            </a:r>
            <a:endParaRPr lang="en-US" altLang="zh-CN" dirty="0" smtClean="0"/>
          </a:p>
          <a:p>
            <a:r>
              <a:rPr lang="en-US" altLang="zh-CN" dirty="0" smtClean="0"/>
              <a:t>SOAP </a:t>
            </a:r>
            <a:r>
              <a:rPr lang="zh-CN" altLang="en-US" dirty="0" smtClean="0"/>
              <a:t>是一种</a:t>
            </a:r>
            <a:r>
              <a:rPr lang="zh-CN" altLang="en-US" b="1" dirty="0" smtClean="0">
                <a:solidFill>
                  <a:srgbClr val="FF0000"/>
                </a:solidFill>
              </a:rPr>
              <a:t>应用协议</a:t>
            </a:r>
            <a:r>
              <a:rPr lang="zh-CN" altLang="en-US" dirty="0" smtClean="0"/>
              <a:t>，早期应用于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的实现，传输协议可以依赖于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SMTP 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896544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SAAJ </a:t>
            </a:r>
            <a:r>
              <a:rPr lang="zh-CN" altLang="en-US" dirty="0" smtClean="0"/>
              <a:t>组装对应的</a:t>
            </a:r>
            <a:r>
              <a:rPr lang="en-US" altLang="zh-CN" dirty="0" smtClean="0"/>
              <a:t>SOAP </a:t>
            </a:r>
            <a:r>
              <a:rPr lang="zh-CN" altLang="en-US" dirty="0" smtClean="0"/>
              <a:t>消息，确实难度比较大，尤其是对方公开的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服务比较复杂的时候，你</a:t>
            </a:r>
            <a:r>
              <a:rPr lang="zh-CN" altLang="en-US" b="1" dirty="0" smtClean="0">
                <a:solidFill>
                  <a:srgbClr val="FF0000"/>
                </a:solidFill>
              </a:rPr>
              <a:t>需要熟练的掌握</a:t>
            </a:r>
            <a:r>
              <a:rPr lang="en-US" altLang="zh-CN" b="1" dirty="0" smtClean="0">
                <a:solidFill>
                  <a:srgbClr val="FF0000"/>
                </a:solidFill>
              </a:rPr>
              <a:t>WSDL </a:t>
            </a:r>
            <a:r>
              <a:rPr lang="zh-CN" altLang="en-US" b="1" dirty="0" smtClean="0">
                <a:solidFill>
                  <a:srgbClr val="FF0000"/>
                </a:solidFill>
              </a:rPr>
              <a:t>的各部分内容</a:t>
            </a:r>
            <a:r>
              <a:rPr lang="zh-CN" altLang="en-US" dirty="0" smtClean="0"/>
              <a:t>。一个较为偷懒的办法是首先使用</a:t>
            </a:r>
            <a:r>
              <a:rPr lang="en-US" altLang="zh-CN" dirty="0" smtClean="0"/>
              <a:t>JAX-WS </a:t>
            </a:r>
            <a:r>
              <a:rPr lang="zh-CN" altLang="en-US" dirty="0" smtClean="0"/>
              <a:t>访问服务端，然后把</a:t>
            </a:r>
            <a:r>
              <a:rPr lang="en-US" altLang="zh-CN" dirty="0" smtClean="0"/>
              <a:t>CXF </a:t>
            </a:r>
            <a:r>
              <a:rPr lang="zh-CN" altLang="en-US" dirty="0" smtClean="0"/>
              <a:t>拦截器捕获的向服务端发送的</a:t>
            </a:r>
            <a:r>
              <a:rPr lang="en-US" altLang="zh-CN" dirty="0" smtClean="0"/>
              <a:t>SOAP </a:t>
            </a:r>
            <a:r>
              <a:rPr lang="zh-CN" altLang="en-US" dirty="0" smtClean="0"/>
              <a:t>消息复制出来，照样组装。</a:t>
            </a:r>
            <a:endParaRPr lang="en-US" altLang="zh-CN" dirty="0" smtClean="0"/>
          </a:p>
          <a:p>
            <a:r>
              <a:rPr lang="en-US" altLang="zh-CN" dirty="0" smtClean="0"/>
              <a:t>SAAJ</a:t>
            </a:r>
            <a:r>
              <a:rPr lang="zh-CN" altLang="en-US" dirty="0" smtClean="0"/>
              <a:t>的类都在</a:t>
            </a:r>
            <a:r>
              <a:rPr lang="en-US" altLang="zh-CN" dirty="0" smtClean="0"/>
              <a:t>rt.jar</a:t>
            </a:r>
            <a:r>
              <a:rPr lang="zh-CN" altLang="en-US" dirty="0" smtClean="0"/>
              <a:t>里面的</a:t>
            </a:r>
            <a:r>
              <a:rPr lang="en-US" altLang="zh-CN" dirty="0" err="1" smtClean="0"/>
              <a:t>javax.xml.soap</a:t>
            </a:r>
            <a:r>
              <a:rPr lang="en-US" altLang="zh-CN" dirty="0" smtClean="0"/>
              <a:t>.*</a:t>
            </a:r>
            <a:r>
              <a:rPr lang="zh-CN" altLang="en-US" dirty="0" smtClean="0"/>
              <a:t>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b="1" dirty="0" smtClean="0"/>
              <a:t>JAXM</a:t>
            </a:r>
            <a:r>
              <a:rPr lang="zh-CN" altLang="en-US" b="1" dirty="0" smtClean="0"/>
              <a:t>发布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服务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忽略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第二节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全配置化，避免定制代码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表格选择的多条记录的时候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需要手工创建</a:t>
            </a:r>
            <a:r>
              <a:rPr lang="en-US" altLang="zh-CN" dirty="0" smtClean="0"/>
              <a:t>Bean</a:t>
            </a:r>
          </a:p>
          <a:p>
            <a:pPr lvl="1"/>
            <a:r>
              <a:rPr lang="zh-CN" altLang="en-US" dirty="0" smtClean="0"/>
              <a:t>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金额等格式转换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界面传值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还有</a:t>
            </a:r>
            <a:r>
              <a:rPr lang="en-US" altLang="zh-CN" dirty="0" smtClean="0"/>
              <a:t>????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第三节 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使用模板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通讯前替换模板变量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运行时拼使用</a:t>
            </a:r>
            <a:r>
              <a:rPr lang="en-US" altLang="zh-CN" dirty="0" smtClean="0"/>
              <a:t>SAAJ</a:t>
            </a:r>
            <a:r>
              <a:rPr lang="zh-CN" altLang="en-US" dirty="0" smtClean="0"/>
              <a:t>拼报文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方案一 使用模板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返回报文如何处理？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配置正确性校验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找出模板中所有的变量，然后遍历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smtClean="0"/>
              <a:t>绑定方式，操作是否方便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第三节 操作方式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向导式分步选择</a:t>
            </a:r>
            <a:r>
              <a:rPr lang="en-US" altLang="zh-CN" dirty="0" smtClean="0"/>
              <a:t>,</a:t>
            </a:r>
            <a:r>
              <a:rPr lang="zh-CN" altLang="en-US" dirty="0" smtClean="0"/>
              <a:t>首先选择接口，然后排除其他接口的相关内容</a:t>
            </a:r>
            <a:endParaRPr lang="en-US" altLang="zh-CN" dirty="0" smtClean="0"/>
          </a:p>
          <a:p>
            <a:r>
              <a:rPr lang="zh-CN" altLang="en-US" dirty="0" smtClean="0"/>
              <a:t>直接在</a:t>
            </a:r>
            <a:r>
              <a:rPr lang="en-US" altLang="zh-CN" dirty="0" err="1" smtClean="0"/>
              <a:t>wsdl</a:t>
            </a:r>
            <a:r>
              <a:rPr lang="zh-CN" altLang="en-US" dirty="0" smtClean="0"/>
              <a:t>树节点上配置对应的数据篮子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针对循环报文，可对定义的实体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，也就是</a:t>
            </a:r>
            <a:r>
              <a:rPr lang="en-US" altLang="zh-CN" dirty="0" err="1" smtClean="0"/>
              <a:t>complexType</a:t>
            </a:r>
            <a:r>
              <a:rPr lang="zh-CN" altLang="en-US" dirty="0" smtClean="0"/>
              <a:t>进行定义属性。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如果一个实体即被用作循环报文，有被用作一般报文的情况要注意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生成的配置文件格式？</a:t>
            </a:r>
            <a:endParaRPr lang="en-US" altLang="zh-CN" dirty="0" smtClean="0"/>
          </a:p>
          <a:p>
            <a:r>
              <a:rPr lang="zh-CN" altLang="en-US" dirty="0" smtClean="0"/>
              <a:t>其他操作方式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第三节  要考虑的问题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超大</a:t>
            </a:r>
            <a:r>
              <a:rPr lang="en-US" altLang="zh-CN" dirty="0" err="1" smtClean="0"/>
              <a:t>wsdl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相同的接口，不同交易使用不同的数据篮子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xs:any</a:t>
            </a:r>
            <a:r>
              <a:rPr lang="zh-CN" altLang="en-US" dirty="0" smtClean="0"/>
              <a:t>类型的数据，如何处理？直接选择</a:t>
            </a:r>
            <a:r>
              <a:rPr lang="en-US" altLang="zh-CN" dirty="0" smtClean="0"/>
              <a:t>bean</a:t>
            </a:r>
          </a:p>
          <a:p>
            <a:pPr>
              <a:buNone/>
            </a:pPr>
            <a:endParaRPr lang="en-US" altLang="zh-CN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 smtClean="0"/>
              <a:t>循环报文的处理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节点，定义其循环报文填充方式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分隔符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数据篮子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添加序号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?????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SOA </a:t>
            </a:r>
            <a:r>
              <a:rPr lang="zh-CN" altLang="en-US" dirty="0" smtClean="0"/>
              <a:t>的发展过程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26469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服务总线（</a:t>
            </a:r>
            <a:r>
              <a:rPr lang="en-US" altLang="zh-CN" dirty="0" smtClean="0"/>
              <a:t>BUS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52638"/>
            <a:ext cx="7848872" cy="432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第二节</a:t>
            </a:r>
            <a:r>
              <a:rPr lang="en-US" altLang="zh-CN" dirty="0" smtClean="0"/>
              <a:t> WSDL</a:t>
            </a:r>
            <a:r>
              <a:rPr lang="zh-CN" altLang="en-US" dirty="0" smtClean="0"/>
              <a:t>结构介绍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6984776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第三节 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结构介绍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第二节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中的三种规范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6000" dirty="0" smtClean="0"/>
              <a:t>JAX-WS</a:t>
            </a:r>
            <a:r>
              <a:rPr lang="en-US" altLang="zh-CN" sz="6000" dirty="0" smtClean="0">
                <a:solidFill>
                  <a:srgbClr val="FF0000"/>
                </a:solidFill>
              </a:rPr>
              <a:t>(soap)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6000" dirty="0" smtClean="0"/>
              <a:t>JAXM&amp;SAAJ</a:t>
            </a:r>
            <a:r>
              <a:rPr lang="en-US" altLang="zh-CN" sz="6000" dirty="0" smtClean="0">
                <a:solidFill>
                  <a:srgbClr val="FF0000"/>
                </a:solidFill>
              </a:rPr>
              <a:t>(soap)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6000" dirty="0" smtClean="0"/>
              <a:t>JAX-RS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中的三种规范</a:t>
            </a:r>
            <a:r>
              <a:rPr lang="en-US" altLang="zh-CN" dirty="0" smtClean="0"/>
              <a:t>_1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/>
            <a:r>
              <a:rPr lang="en-US" altLang="zh-CN" sz="4400" dirty="0" smtClean="0"/>
              <a:t>JAX-WS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sz="2900" dirty="0" smtClean="0"/>
              <a:t>JDK1.6 </a:t>
            </a:r>
            <a:r>
              <a:rPr lang="zh-CN" altLang="en-US" sz="2900" dirty="0" smtClean="0"/>
              <a:t>自带的版本为</a:t>
            </a:r>
            <a:r>
              <a:rPr lang="en-US" altLang="zh-CN" sz="2900" dirty="0" smtClean="0"/>
              <a:t>JAX-WS</a:t>
            </a:r>
            <a:r>
              <a:rPr lang="en-US" altLang="zh-CN" sz="2900" dirty="0" smtClean="0">
                <a:solidFill>
                  <a:srgbClr val="FF0000"/>
                </a:solidFill>
              </a:rPr>
              <a:t>2.1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sz="2900" dirty="0" smtClean="0"/>
              <a:t>底层支持为</a:t>
            </a:r>
            <a:r>
              <a:rPr lang="en-US" altLang="zh-CN" sz="2900" dirty="0" smtClean="0">
                <a:solidFill>
                  <a:srgbClr val="FF0000"/>
                </a:solidFill>
              </a:rPr>
              <a:t>JAXB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altLang="zh-CN" sz="2900" dirty="0" smtClean="0"/>
              <a:t>JAX-WS </a:t>
            </a:r>
            <a:r>
              <a:rPr lang="zh-CN" altLang="en-US" sz="2900" dirty="0" smtClean="0"/>
              <a:t>是</a:t>
            </a:r>
            <a:r>
              <a:rPr lang="en-US" altLang="zh-CN" sz="2900" dirty="0" smtClean="0">
                <a:solidFill>
                  <a:srgbClr val="FF0000"/>
                </a:solidFill>
              </a:rPr>
              <a:t>JAX-RPC</a:t>
            </a:r>
            <a:r>
              <a:rPr lang="en-US" altLang="zh-CN" sz="2900" dirty="0" smtClean="0"/>
              <a:t> </a:t>
            </a:r>
            <a:r>
              <a:rPr lang="zh-CN" altLang="en-US" sz="2900" dirty="0" smtClean="0"/>
              <a:t>的演进版本，但</a:t>
            </a:r>
            <a:r>
              <a:rPr lang="en-US" altLang="zh-CN" sz="2900" dirty="0" smtClean="0"/>
              <a:t>JAX-WS </a:t>
            </a:r>
            <a:r>
              <a:rPr lang="zh-CN" altLang="en-US" sz="2900" dirty="0" smtClean="0"/>
              <a:t>并不完全向后兼容</a:t>
            </a:r>
            <a:r>
              <a:rPr lang="en-US" altLang="zh-CN" sz="2900" dirty="0" smtClean="0"/>
              <a:t>JAX-RPC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sz="2900" dirty="0" smtClean="0"/>
              <a:t>JAX-RPC </a:t>
            </a:r>
            <a:r>
              <a:rPr lang="zh-CN" altLang="en-US" sz="2900" dirty="0" smtClean="0"/>
              <a:t>的</a:t>
            </a:r>
            <a:r>
              <a:rPr lang="en-US" altLang="zh-CN" sz="2900" dirty="0" smtClean="0"/>
              <a:t>API </a:t>
            </a:r>
            <a:r>
              <a:rPr lang="zh-CN" altLang="en-US" sz="2900" dirty="0" smtClean="0"/>
              <a:t>从</a:t>
            </a:r>
            <a:r>
              <a:rPr lang="en-US" altLang="zh-CN" sz="2900" dirty="0" smtClean="0"/>
              <a:t>JAVA EE5 </a:t>
            </a:r>
            <a:r>
              <a:rPr lang="zh-CN" altLang="en-US" sz="2900" dirty="0" smtClean="0"/>
              <a:t>开始已经移除，如果你使用</a:t>
            </a:r>
            <a:r>
              <a:rPr lang="en-US" altLang="zh-CN" sz="2900" dirty="0" smtClean="0"/>
              <a:t>J2EE1.4</a:t>
            </a:r>
            <a:r>
              <a:rPr lang="zh-CN" altLang="en-US" sz="2900" dirty="0" smtClean="0"/>
              <a:t>，其</a:t>
            </a:r>
            <a:r>
              <a:rPr lang="en-US" altLang="zh-CN" sz="2900" dirty="0" smtClean="0"/>
              <a:t>API </a:t>
            </a:r>
            <a:r>
              <a:rPr lang="zh-CN" altLang="en-US" sz="2900" dirty="0" smtClean="0"/>
              <a:t>位于</a:t>
            </a:r>
            <a:r>
              <a:rPr lang="en-US" altLang="zh-CN" sz="2900" dirty="0" err="1" smtClean="0"/>
              <a:t>javax.xml.rpc</a:t>
            </a:r>
            <a:r>
              <a:rPr lang="en-US" altLang="zh-CN" sz="2900" dirty="0" smtClean="0"/>
              <a:t>.*</a:t>
            </a:r>
            <a:r>
              <a:rPr lang="zh-CN" altLang="en-US" sz="2900" dirty="0" smtClean="0"/>
              <a:t>包。</a:t>
            </a:r>
            <a:endParaRPr lang="en-US" altLang="zh-CN" sz="29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sz="2900" dirty="0" smtClean="0"/>
              <a:t>JAX-WS</a:t>
            </a:r>
            <a:r>
              <a:rPr lang="zh-CN" altLang="en-US" sz="2900" dirty="0" smtClean="0"/>
              <a:t>（</a:t>
            </a:r>
            <a:r>
              <a:rPr lang="en-US" altLang="zh-CN" sz="2900" dirty="0" smtClean="0"/>
              <a:t>JSR 224</a:t>
            </a:r>
            <a:r>
              <a:rPr lang="zh-CN" altLang="en-US" sz="2900" dirty="0" smtClean="0"/>
              <a:t>）规范的</a:t>
            </a:r>
            <a:r>
              <a:rPr lang="en-US" altLang="zh-CN" sz="2900" dirty="0" smtClean="0"/>
              <a:t>API </a:t>
            </a:r>
            <a:r>
              <a:rPr lang="zh-CN" altLang="en-US" sz="2900" dirty="0" smtClean="0"/>
              <a:t>位于</a:t>
            </a:r>
            <a:r>
              <a:rPr lang="en-US" altLang="zh-CN" sz="2900" dirty="0" smtClean="0">
                <a:solidFill>
                  <a:srgbClr val="FF0000"/>
                </a:solidFill>
              </a:rPr>
              <a:t>javax.xml.ws.*</a:t>
            </a:r>
            <a:r>
              <a:rPr lang="zh-CN" altLang="en-US" sz="2900" dirty="0" smtClean="0"/>
              <a:t>包，其中大部分都是</a:t>
            </a:r>
            <a:r>
              <a:rPr lang="zh-CN" altLang="en-US" sz="7000" b="1" dirty="0" smtClean="0">
                <a:solidFill>
                  <a:srgbClr val="FF0000"/>
                </a:solidFill>
              </a:rPr>
              <a:t>注解</a:t>
            </a:r>
            <a:r>
              <a:rPr lang="zh-CN" altLang="en-US" sz="2900" dirty="0" smtClean="0"/>
              <a:t>，提供</a:t>
            </a:r>
            <a:r>
              <a:rPr lang="en-US" altLang="zh-CN" sz="2900" dirty="0" smtClean="0"/>
              <a:t>API </a:t>
            </a:r>
            <a:r>
              <a:rPr lang="zh-CN" altLang="en-US" sz="2900" dirty="0" smtClean="0"/>
              <a:t>操作</a:t>
            </a:r>
            <a:r>
              <a:rPr lang="en-US" altLang="zh-CN" sz="2900" dirty="0" smtClean="0"/>
              <a:t>Web </a:t>
            </a:r>
            <a:r>
              <a:rPr lang="zh-CN" altLang="en-US" sz="2900" dirty="0" smtClean="0"/>
              <a:t>服务（通常在客户端使用的较多，由于客户端可以借助</a:t>
            </a:r>
            <a:r>
              <a:rPr lang="en-US" altLang="zh-CN" sz="2900" dirty="0" smtClean="0"/>
              <a:t>SDK </a:t>
            </a:r>
            <a:r>
              <a:rPr lang="zh-CN" altLang="en-US" sz="2900" dirty="0" smtClean="0"/>
              <a:t>生成，因此这个包中的</a:t>
            </a:r>
            <a:r>
              <a:rPr lang="en-US" altLang="zh-CN" sz="2900" dirty="0" smtClean="0"/>
              <a:t>API </a:t>
            </a:r>
            <a:r>
              <a:rPr lang="zh-CN" altLang="en-US" sz="2900" dirty="0" smtClean="0"/>
              <a:t>我们较少会直接使用）</a:t>
            </a:r>
            <a:endParaRPr lang="en-US" altLang="zh-CN" sz="29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sz="2900" dirty="0" smtClean="0">
                <a:solidFill>
                  <a:srgbClr val="FF0000"/>
                </a:solidFill>
              </a:rPr>
              <a:t>WS-</a:t>
            </a:r>
            <a:r>
              <a:rPr lang="en-US" altLang="zh-CN" sz="2900" dirty="0" err="1" smtClean="0">
                <a:solidFill>
                  <a:srgbClr val="FF0000"/>
                </a:solidFill>
              </a:rPr>
              <a:t>MetaData</a:t>
            </a:r>
            <a:r>
              <a:rPr lang="zh-CN" altLang="en-US" sz="2900" dirty="0" smtClean="0"/>
              <a:t>（</a:t>
            </a:r>
            <a:r>
              <a:rPr lang="en-US" altLang="zh-CN" sz="2900" dirty="0" smtClean="0"/>
              <a:t>JSR 181</a:t>
            </a:r>
            <a:r>
              <a:rPr lang="zh-CN" altLang="en-US" sz="2900" dirty="0" smtClean="0"/>
              <a:t>）是</a:t>
            </a:r>
            <a:r>
              <a:rPr lang="en-US" altLang="zh-CN" sz="2900" dirty="0" smtClean="0"/>
              <a:t>JAX-WS </a:t>
            </a:r>
            <a:r>
              <a:rPr lang="zh-CN" altLang="en-US" sz="2900" dirty="0" smtClean="0"/>
              <a:t>的依赖规范，其</a:t>
            </a:r>
            <a:r>
              <a:rPr lang="en-US" altLang="zh-CN" sz="2900" dirty="0" smtClean="0"/>
              <a:t>API </a:t>
            </a:r>
            <a:r>
              <a:rPr lang="zh-CN" altLang="en-US" sz="2900" dirty="0" smtClean="0"/>
              <a:t>位于</a:t>
            </a:r>
            <a:r>
              <a:rPr lang="en-US" altLang="zh-CN" sz="2900" dirty="0" smtClean="0"/>
              <a:t>javax.jws.*</a:t>
            </a:r>
            <a:r>
              <a:rPr lang="zh-CN" altLang="en-US" sz="2900" dirty="0" smtClean="0"/>
              <a:t>包，使用注解配置公开的</a:t>
            </a:r>
            <a:r>
              <a:rPr lang="en-US" altLang="zh-CN" sz="2900" dirty="0" smtClean="0"/>
              <a:t>Web </a:t>
            </a:r>
            <a:r>
              <a:rPr lang="zh-CN" altLang="en-US" sz="2900" dirty="0" smtClean="0"/>
              <a:t>服务的相关信息和配置</a:t>
            </a:r>
            <a:r>
              <a:rPr lang="en-US" altLang="zh-CN" sz="2900" dirty="0" smtClean="0"/>
              <a:t>SOAP </a:t>
            </a:r>
            <a:r>
              <a:rPr lang="zh-CN" altLang="en-US" sz="2900" dirty="0" smtClean="0"/>
              <a:t>消息的相关信息。</a:t>
            </a:r>
            <a:endParaRPr lang="en-US" altLang="zh-CN" sz="29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sz="2900" dirty="0" smtClean="0">
                <a:solidFill>
                  <a:srgbClr val="FF0000"/>
                </a:solidFill>
              </a:rPr>
              <a:t>JAX-WS </a:t>
            </a:r>
            <a:r>
              <a:rPr lang="zh-CN" altLang="en-US" sz="2900" dirty="0" smtClean="0">
                <a:solidFill>
                  <a:srgbClr val="FF0000"/>
                </a:solidFill>
              </a:rPr>
              <a:t>更加抽象</a:t>
            </a:r>
            <a:r>
              <a:rPr lang="zh-CN" altLang="en-US" sz="2900" dirty="0" smtClean="0"/>
              <a:t>，更加面向对象，不需要关心</a:t>
            </a:r>
            <a:r>
              <a:rPr lang="en-US" altLang="zh-CN" sz="2900" dirty="0" smtClean="0"/>
              <a:t>SOAP </a:t>
            </a:r>
            <a:r>
              <a:rPr lang="zh-CN" altLang="en-US" sz="2900" dirty="0" smtClean="0"/>
              <a:t>的任何细节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暴漏的细节极少，几乎都是自动完成的</a:t>
            </a:r>
            <a:endParaRPr lang="en-US" altLang="zh-CN" sz="29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sz="5100" b="1" dirty="0" smtClean="0">
                <a:solidFill>
                  <a:srgbClr val="FF0000"/>
                </a:solidFill>
              </a:rPr>
              <a:t>第三方进行实现</a:t>
            </a:r>
            <a:endParaRPr lang="en-US" altLang="zh-CN" sz="51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中的三种规范</a:t>
            </a:r>
            <a:r>
              <a:rPr lang="en-US" altLang="zh-CN" dirty="0" smtClean="0"/>
              <a:t>_2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JAXM&amp;SAAJ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JAXM</a:t>
            </a:r>
            <a:r>
              <a:rPr lang="en-US" altLang="zh-CN" dirty="0" smtClean="0"/>
              <a:t>:</a:t>
            </a:r>
            <a:r>
              <a:rPr lang="zh-CN" altLang="en-US" dirty="0" smtClean="0"/>
              <a:t>定义了包含了发送和接收消息所需的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，相当于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服务的服务器端，其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位于</a:t>
            </a:r>
            <a:r>
              <a:rPr lang="en-US" altLang="zh-CN" dirty="0" err="1" smtClean="0"/>
              <a:t>javax.messaging</a:t>
            </a:r>
            <a:r>
              <a:rPr lang="en-US" altLang="zh-CN" dirty="0" smtClean="0"/>
              <a:t>.*</a:t>
            </a:r>
            <a:r>
              <a:rPr lang="zh-CN" altLang="en-US" dirty="0" smtClean="0"/>
              <a:t>包，它是</a:t>
            </a:r>
            <a:r>
              <a:rPr lang="en-US" altLang="zh-CN" dirty="0" smtClean="0"/>
              <a:t>JAVA EE </a:t>
            </a:r>
            <a:r>
              <a:rPr lang="zh-CN" altLang="en-US" dirty="0" smtClean="0"/>
              <a:t>的可选包，因此需要单独下载。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b="1" dirty="0" smtClean="0">
                <a:solidFill>
                  <a:srgbClr val="FF0000"/>
                </a:solidFill>
              </a:rPr>
              <a:t>主要作用就是将一个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Servlet</a:t>
            </a:r>
            <a:r>
              <a:rPr lang="zh-CN" altLang="en-US" b="1" dirty="0" smtClean="0">
                <a:solidFill>
                  <a:srgbClr val="FF0000"/>
                </a:solidFill>
              </a:rPr>
              <a:t>发布为一个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webservice</a:t>
            </a:r>
            <a:r>
              <a:rPr lang="zh-CN" altLang="en-US" b="1" dirty="0" smtClean="0">
                <a:solidFill>
                  <a:srgbClr val="FF0000"/>
                </a:solidFill>
              </a:rPr>
              <a:t>服务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SAAJ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与</a:t>
            </a:r>
            <a:r>
              <a:rPr lang="en-US" altLang="zh-CN" dirty="0" smtClean="0"/>
              <a:t>JAXM </a:t>
            </a:r>
            <a:r>
              <a:rPr lang="zh-CN" altLang="en-US" dirty="0" smtClean="0"/>
              <a:t>搭配使用的</a:t>
            </a:r>
            <a:r>
              <a:rPr lang="en-US" altLang="zh-CN" dirty="0" smtClean="0"/>
              <a:t>API</a:t>
            </a:r>
          </a:p>
          <a:p>
            <a:pPr lvl="2"/>
            <a:r>
              <a:rPr lang="zh-CN" altLang="en-US" dirty="0" smtClean="0"/>
              <a:t>构建</a:t>
            </a:r>
            <a:r>
              <a:rPr lang="en-US" altLang="zh-CN" dirty="0" smtClean="0"/>
              <a:t>SOAP </a:t>
            </a:r>
            <a:r>
              <a:rPr lang="zh-CN" altLang="en-US" dirty="0" smtClean="0"/>
              <a:t>包和解析</a:t>
            </a:r>
            <a:r>
              <a:rPr lang="en-US" altLang="zh-CN" dirty="0" smtClean="0"/>
              <a:t>SOAP 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支持附件传输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服务器端、客户端都需要使用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SAAJ </a:t>
            </a:r>
            <a:r>
              <a:rPr lang="zh-CN" altLang="en-US" dirty="0" smtClean="0"/>
              <a:t>规范，其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位于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javax.xml.soap</a:t>
            </a:r>
            <a:r>
              <a:rPr lang="en-US" altLang="zh-CN" b="1" dirty="0" smtClean="0">
                <a:solidFill>
                  <a:srgbClr val="FF0000"/>
                </a:solidFill>
              </a:rPr>
              <a:t>.*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SOAP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暴漏了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更多的底层细节</a:t>
            </a:r>
            <a:endParaRPr lang="en-US" altLang="zh-CN" dirty="0" smtClean="0"/>
          </a:p>
          <a:p>
            <a:pPr lvl="2"/>
            <a:r>
              <a:rPr lang="en-US" altLang="zh-CN" sz="2600" b="1" dirty="0" smtClean="0">
                <a:solidFill>
                  <a:srgbClr val="FF0000"/>
                </a:solidFill>
              </a:rPr>
              <a:t>SAAJ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提供的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API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就是用于组装和解构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SOAP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消息的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</TotalTime>
  <Words>922</Words>
  <Application>Microsoft Office PowerPoint</Application>
  <PresentationFormat>全屏显示(4:3)</PresentationFormat>
  <Paragraphs>93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流畅</vt:lpstr>
      <vt:lpstr>HKCB_IFE WebService通讯配置</vt:lpstr>
      <vt:lpstr>第一节 WebService的简介</vt:lpstr>
      <vt:lpstr>SOA 的发展过程</vt:lpstr>
      <vt:lpstr>服务总线（BUS）</vt:lpstr>
      <vt:lpstr>第二节 WSDL结构介绍</vt:lpstr>
      <vt:lpstr>第三节 soap结构介绍</vt:lpstr>
      <vt:lpstr>第二节 Java中的三种规范</vt:lpstr>
      <vt:lpstr>Java中的三种规范_1</vt:lpstr>
      <vt:lpstr>Java中的三种规范_2</vt:lpstr>
      <vt:lpstr>Java中的三种规范_3</vt:lpstr>
      <vt:lpstr>SAAJ具体介绍</vt:lpstr>
      <vt:lpstr>幻灯片 12</vt:lpstr>
      <vt:lpstr>SAAJ 的调用过程(客户端)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使用JAXM发布Web服务(忽略)</vt:lpstr>
      <vt:lpstr>第二节 实现目标</vt:lpstr>
      <vt:lpstr>第三节 方案</vt:lpstr>
      <vt:lpstr>方案一 使用模板</vt:lpstr>
      <vt:lpstr>第三节 操作方式</vt:lpstr>
      <vt:lpstr>幻灯片 26</vt:lpstr>
      <vt:lpstr>第三节  要考虑的问题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需要定制代码的地方</dc:title>
  <dc:creator>OliverLee</dc:creator>
  <cp:lastModifiedBy>Oliver Lee</cp:lastModifiedBy>
  <cp:revision>179</cp:revision>
  <dcterms:created xsi:type="dcterms:W3CDTF">2011-03-22T10:01:54Z</dcterms:created>
  <dcterms:modified xsi:type="dcterms:W3CDTF">2011-03-29T09:52:20Z</dcterms:modified>
</cp:coreProperties>
</file>