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1" r:id="rId7"/>
    <p:sldId id="259" r:id="rId8"/>
    <p:sldId id="276" r:id="rId9"/>
    <p:sldId id="277" r:id="rId10"/>
    <p:sldId id="278" r:id="rId11"/>
    <p:sldId id="265" r:id="rId12"/>
    <p:sldId id="279" r:id="rId13"/>
    <p:sldId id="280" r:id="rId14"/>
    <p:sldId id="281" r:id="rId15"/>
    <p:sldId id="282" r:id="rId16"/>
    <p:sldId id="258" r:id="rId17"/>
    <p:sldId id="26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C46"/>
    <a:srgbClr val="FFB43A"/>
    <a:srgbClr val="0168FF"/>
    <a:srgbClr val="017EA8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6"/>
    <p:restoredTop sz="95853"/>
  </p:normalViewPr>
  <p:slideViewPr>
    <p:cSldViewPr snapToGrid="0">
      <p:cViewPr varScale="1">
        <p:scale>
          <a:sx n="104" d="100"/>
          <a:sy n="104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Tourist passes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Create short-term membership such as a weekend pass to encourage casual users to use the service more often. Longer tourist passes could also be available pending demand </a:t>
          </a:r>
          <a:r>
            <a:rPr lang="en-US" sz="1400" dirty="0" err="1">
              <a:latin typeface="Tenorite" pitchFamily="2" charset="0"/>
            </a:rPr>
            <a:t>ie</a:t>
          </a:r>
          <a:r>
            <a:rPr lang="en-US" sz="1400" dirty="0">
              <a:latin typeface="Tenorite" pitchFamily="2" charset="0"/>
            </a:rPr>
            <a:t> Summer Pass.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Social media campaign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Promote the ease of getting around the city </a:t>
          </a:r>
          <a:r>
            <a:rPr lang="en-US" sz="1400" dirty="0" err="1">
              <a:latin typeface="Tenorite" pitchFamily="2" charset="0"/>
            </a:rPr>
            <a:t>centre</a:t>
          </a:r>
          <a:r>
            <a:rPr lang="en-US" sz="1400" dirty="0">
              <a:latin typeface="Tenorite" pitchFamily="2" charset="0"/>
            </a:rPr>
            <a:t> in summer months to maximize both users using the service more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User discounts in select stores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Stores located near tourist spots could offer discounts for members. This would promote greater membership and also offer additional advertising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Data was limited to one dataset and to a limited time range. If a wider range of data was included, we could explore more patterns and possible revenue streams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Further data analysis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-4570" custLinFactNeighborY="70885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Tourist passes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Create short-term membership such as a weekend pass to encourage casual users to use the service more often. Longer tourist passes could also be available pending demand </a:t>
          </a:r>
          <a:r>
            <a:rPr lang="en-US" sz="1400" kern="1200" dirty="0" err="1">
              <a:latin typeface="Tenorite" pitchFamily="2" charset="0"/>
            </a:rPr>
            <a:t>ie</a:t>
          </a:r>
          <a:r>
            <a:rPr lang="en-US" sz="1400" kern="1200" dirty="0">
              <a:latin typeface="Tenorite" pitchFamily="2" charset="0"/>
            </a:rPr>
            <a:t> Summer Pass.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Social media campaign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Promote the ease of getting around the city </a:t>
          </a:r>
          <a:r>
            <a:rPr lang="en-US" sz="1400" kern="1200" dirty="0" err="1">
              <a:latin typeface="Tenorite" pitchFamily="2" charset="0"/>
            </a:rPr>
            <a:t>centre</a:t>
          </a:r>
          <a:r>
            <a:rPr lang="en-US" sz="1400" kern="1200" dirty="0">
              <a:latin typeface="Tenorite" pitchFamily="2" charset="0"/>
            </a:rPr>
            <a:t> in summer months to maximize both users using the service more</a:t>
          </a: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88451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User discounts in select stores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Stores located near tourist spots could offer discounts for members. This would promote greater membership and also offer additional advertising</a:t>
          </a:r>
        </a:p>
      </dsp:txBody>
      <dsp:txXfrm>
        <a:off x="4884516" y="1576348"/>
        <a:ext cx="2367935" cy="1576348"/>
      </dsp:txXfrm>
    </dsp:sp>
    <dsp:sp modelId="{CC076D56-4BB0-7246-9039-788AB439DAF0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31918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Further data analysis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Data was limited to one dataset and to a limited time range. If a wider range of data was included, we could explore more patterns and possible revenue streams</a:t>
          </a:r>
        </a:p>
      </dsp:txBody>
      <dsp:txXfrm>
        <a:off x="7319180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0" y="3349739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MO85/BikeShare/blob/main/CyclisticDataProject.sql" TargetMode="External"/><Relationship Id="rId2" Type="http://schemas.openxmlformats.org/officeDocument/2006/relationships/hyperlink" Target="https://www.kaggle.com/code/paulcarmody/cyclistic-case-study-p-carmody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ublic.tableau.com/views/CyclisticPaulCarmody/Dashboard1?:language=en-US&amp;publish=yes&amp;:display_count=n&amp;:origin=viz_share_link" TargetMode="External"/><Relationship Id="rId4" Type="http://schemas.openxmlformats.org/officeDocument/2006/relationships/hyperlink" Target="https://www.kaggle.com/datasets/samratp/bikeshare-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31" y="960437"/>
            <a:ext cx="7861852" cy="2387600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4" y="3509964"/>
            <a:ext cx="9500507" cy="806675"/>
          </a:xfrm>
        </p:spPr>
        <p:txBody>
          <a:bodyPr/>
          <a:lstStyle/>
          <a:p>
            <a:r>
              <a:rPr lang="en-US" sz="1800" b="1" dirty="0"/>
              <a:t>Presented by: </a:t>
            </a:r>
            <a:r>
              <a:rPr lang="en-US" sz="1800" dirty="0"/>
              <a:t>Paul Carmody</a:t>
            </a:r>
          </a:p>
          <a:p>
            <a:r>
              <a:rPr lang="en-US" sz="1800" b="1" dirty="0"/>
              <a:t>Last updated:  </a:t>
            </a:r>
            <a:r>
              <a:rPr lang="en-US" sz="1800" dirty="0"/>
              <a:t>Dec 10</a:t>
            </a:r>
            <a:r>
              <a:rPr lang="en-US" sz="1800" baseline="30000" dirty="0"/>
              <a:t>th</a:t>
            </a:r>
            <a:r>
              <a:rPr lang="en-US" sz="18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7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Casual users are starting and ending journeys beside key tourist sites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Casual users are starting and ending journeys beside key tourist sites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Members use a wider range of central stations for their journeys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97" y="2352311"/>
            <a:ext cx="10595871" cy="38670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Both users enjoy using the bikes in the warmer 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Members like to use them as a commute to and from work/college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Weekends are popular for both user types but especially for casual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Weekdays are not popular for casual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Casual riders go on longer journeys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Members use the bikes more often.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 Both users prefer to use the bikes that are stationed around the city hubs and members use a wider range of central stations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 Casual members start and end journeys near tourist spots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19953192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76579" y="267464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722856" y="267463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159002" y="267463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9565225" y="267463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1915"/>
            <a:ext cx="6220278" cy="9158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181781"/>
            <a:ext cx="6220277" cy="22472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full detailed report can be accessed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 to </a:t>
            </a:r>
            <a:r>
              <a:rPr lang="en-US" dirty="0">
                <a:hlinkClick r:id="rId4"/>
              </a:rPr>
              <a:t>dataset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 to interactive </a:t>
            </a:r>
            <a:r>
              <a:rPr lang="en-US" dirty="0">
                <a:hlinkClick r:id="rId5"/>
              </a:rPr>
              <a:t>graphs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" action="ppaction://hlinkshowjump?jump=nextslide"/>
              </a:rPr>
              <a:t>Objective (What are we talking about?)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What the data says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Conclusion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Final recommendations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Appendix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68FF"/>
                </a:solidFill>
              </a:rPr>
              <a:t>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918584"/>
            <a:ext cx="9779182" cy="3366815"/>
          </a:xfrm>
        </p:spPr>
        <p:txBody>
          <a:bodyPr/>
          <a:lstStyle/>
          <a:p>
            <a:r>
              <a:rPr lang="en-GB" dirty="0"/>
              <a:t>Identify any patterns in the data that might help convert causal users into members.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specifically at patterns in </a:t>
            </a:r>
            <a:r>
              <a:rPr lang="en-GB" dirty="0">
                <a:solidFill>
                  <a:srgbClr val="FFB43A"/>
                </a:solidFill>
              </a:rPr>
              <a:t>time</a:t>
            </a:r>
            <a:r>
              <a:rPr lang="en-GB" dirty="0"/>
              <a:t>, </a:t>
            </a:r>
            <a:r>
              <a:rPr lang="en-GB" dirty="0">
                <a:solidFill>
                  <a:srgbClr val="017EA8"/>
                </a:solidFill>
              </a:rPr>
              <a:t>duration</a:t>
            </a:r>
            <a:r>
              <a:rPr lang="en-GB" dirty="0"/>
              <a:t> and </a:t>
            </a:r>
            <a:r>
              <a:rPr lang="en-GB" dirty="0">
                <a:solidFill>
                  <a:srgbClr val="0168FF"/>
                </a:solidFill>
              </a:rPr>
              <a:t>location</a:t>
            </a:r>
            <a:r>
              <a:rPr lang="en-GB" dirty="0"/>
              <a:t> of use.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39EB7-067B-CB90-444B-B7316C722CEE}"/>
              </a:ext>
            </a:extLst>
          </p:cNvPr>
          <p:cNvSpPr txBox="1"/>
          <p:nvPr/>
        </p:nvSpPr>
        <p:spPr>
          <a:xfrm>
            <a:off x="1231509" y="5174254"/>
            <a:ext cx="871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Casual users </a:t>
            </a:r>
            <a:r>
              <a:rPr lang="en-GB" dirty="0"/>
              <a:t>– Those who use the service on an ad-hoc basis</a:t>
            </a:r>
          </a:p>
          <a:p>
            <a:r>
              <a:rPr lang="en-GB" b="1" dirty="0">
                <a:solidFill>
                  <a:srgbClr val="359C46"/>
                </a:solidFill>
              </a:rPr>
              <a:t>Members </a:t>
            </a:r>
            <a:r>
              <a:rPr lang="en-GB" dirty="0"/>
              <a:t>– Those who have an active subscription to </a:t>
            </a:r>
            <a:r>
              <a:rPr lang="en-GB" dirty="0" err="1"/>
              <a:t>Cyclistic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pPr algn="ctr"/>
            <a:r>
              <a:rPr lang="en-US" dirty="0"/>
              <a:t>What the data says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876" y="3539075"/>
            <a:ext cx="6666530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Casual users are mostly tourists and members live in the city.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C7684A89-3AF7-5A68-AB12-3D8079D6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75"/>
          <a:stretch/>
        </p:blipFill>
        <p:spPr>
          <a:xfrm>
            <a:off x="4971742" y="1482811"/>
            <a:ext cx="6661160" cy="4352597"/>
          </a:xfrm>
        </p:spPr>
      </p:pic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443970" y="1811753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1697596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231508" y="1856720"/>
            <a:ext cx="374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382186" y="2503051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2428633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167492" y="1828468"/>
            <a:ext cx="3804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Members are locals as they use it for commutes. Causal users for tourist trips.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9E766F5-C1F4-1B00-7053-65C49606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9"/>
          <a:stretch/>
        </p:blipFill>
        <p:spPr>
          <a:xfrm>
            <a:off x="4971742" y="1528454"/>
            <a:ext cx="6527800" cy="45212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1D832-2AEB-B4BF-7628-42E24B3F4B91}"/>
              </a:ext>
            </a:extLst>
          </p:cNvPr>
          <p:cNvCxnSpPr>
            <a:cxnSpLocks/>
          </p:cNvCxnSpPr>
          <p:nvPr/>
        </p:nvCxnSpPr>
        <p:spPr>
          <a:xfrm flipH="1">
            <a:off x="7408494" y="2519031"/>
            <a:ext cx="551432" cy="1179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340E2-FEC6-F407-94BB-EF759A010CB8}"/>
              </a:ext>
            </a:extLst>
          </p:cNvPr>
          <p:cNvCxnSpPr>
            <a:cxnSpLocks/>
          </p:cNvCxnSpPr>
          <p:nvPr/>
        </p:nvCxnSpPr>
        <p:spPr>
          <a:xfrm flipV="1">
            <a:off x="8377881" y="1890580"/>
            <a:ext cx="1025106" cy="281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237288-9EFB-4405-2A22-F3EC802F980B}"/>
              </a:ext>
            </a:extLst>
          </p:cNvPr>
          <p:cNvSpPr txBox="1"/>
          <p:nvPr/>
        </p:nvSpPr>
        <p:spPr>
          <a:xfrm>
            <a:off x="7385955" y="2196397"/>
            <a:ext cx="12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C00000"/>
                </a:solidFill>
              </a:rPr>
              <a:t>Work commutes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1DF803-A459-8CD4-4B82-EE721786688D}"/>
              </a:ext>
            </a:extLst>
          </p:cNvPr>
          <p:cNvCxnSpPr>
            <a:cxnSpLocks/>
          </p:cNvCxnSpPr>
          <p:nvPr/>
        </p:nvCxnSpPr>
        <p:spPr>
          <a:xfrm flipV="1">
            <a:off x="7540109" y="4310017"/>
            <a:ext cx="2263000" cy="936292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AA255C-6C99-8EEC-579E-2A8E4C63C9BD}"/>
              </a:ext>
            </a:extLst>
          </p:cNvPr>
          <p:cNvSpPr txBox="1"/>
          <p:nvPr/>
        </p:nvSpPr>
        <p:spPr>
          <a:xfrm rot="20300628">
            <a:off x="7492401" y="4746976"/>
            <a:ext cx="2719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Steady increase in rides through out day</a:t>
            </a:r>
          </a:p>
        </p:txBody>
      </p:sp>
    </p:spTree>
    <p:extLst>
      <p:ext uri="{BB962C8B-B14F-4D97-AF65-F5344CB8AC3E}">
        <p14:creationId xmlns:p14="http://schemas.microsoft.com/office/powerpoint/2010/main" val="25667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382186" y="2503051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2428633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167492" y="1828468"/>
            <a:ext cx="3804250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Members are locals as they use it for commutes. Causal users for tourist trips</a:t>
            </a: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Members use the service during weekdays and causal users are weekend users.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766F5-C1F4-1B00-7053-65C49606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1"/>
          <a:stretch/>
        </p:blipFill>
        <p:spPr>
          <a:xfrm>
            <a:off x="5063221" y="1601944"/>
            <a:ext cx="6527800" cy="38878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339898-EEF8-549D-B8F3-68379844AC6B}"/>
              </a:ext>
            </a:extLst>
          </p:cNvPr>
          <p:cNvCxnSpPr>
            <a:cxnSpLocks/>
          </p:cNvCxnSpPr>
          <p:nvPr/>
        </p:nvCxnSpPr>
        <p:spPr>
          <a:xfrm flipV="1">
            <a:off x="7215036" y="2428633"/>
            <a:ext cx="0" cy="282742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DAE1DC-9069-3580-A4A8-C628EBC23DFA}"/>
              </a:ext>
            </a:extLst>
          </p:cNvPr>
          <p:cNvSpPr txBox="1"/>
          <p:nvPr/>
        </p:nvSpPr>
        <p:spPr>
          <a:xfrm rot="21446074">
            <a:off x="7477568" y="4183525"/>
            <a:ext cx="3461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359C46"/>
                </a:solidFill>
              </a:rPr>
              <a:t>Casual </a:t>
            </a:r>
            <a:r>
              <a:rPr lang="en-GB" sz="1100" dirty="0"/>
              <a:t>users</a:t>
            </a:r>
            <a:r>
              <a:rPr lang="en-GB" sz="1100" dirty="0">
                <a:solidFill>
                  <a:srgbClr val="359C46"/>
                </a:solidFill>
              </a:rPr>
              <a:t> </a:t>
            </a:r>
            <a:r>
              <a:rPr lang="en-GB" sz="1100" dirty="0"/>
              <a:t>have less use for our service during the weekdays</a:t>
            </a:r>
          </a:p>
        </p:txBody>
      </p:sp>
    </p:spTree>
    <p:extLst>
      <p:ext uri="{BB962C8B-B14F-4D97-AF65-F5344CB8AC3E}">
        <p14:creationId xmlns:p14="http://schemas.microsoft.com/office/powerpoint/2010/main" val="9675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017EA8"/>
                </a:solidFill>
              </a:rPr>
              <a:t>D</a:t>
            </a:r>
            <a:r>
              <a:rPr lang="en-GB" dirty="0" err="1">
                <a:solidFill>
                  <a:srgbClr val="017EA8"/>
                </a:solidFill>
              </a:rPr>
              <a:t>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41032" y="1725143"/>
            <a:ext cx="3505641" cy="387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Casual members go for much longer trips. Members enjoy short trips.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9CA10-23ED-F792-CFF3-D845F918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6"/>
          <a:stretch/>
        </p:blipFill>
        <p:spPr>
          <a:xfrm>
            <a:off x="381000" y="1610041"/>
            <a:ext cx="7037003" cy="41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017EA8"/>
                </a:solidFill>
              </a:rPr>
              <a:t>D</a:t>
            </a:r>
            <a:r>
              <a:rPr lang="en-GB" dirty="0" err="1">
                <a:solidFill>
                  <a:srgbClr val="017EA8"/>
                </a:solidFill>
              </a:rPr>
              <a:t>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41032" y="1725143"/>
            <a:ext cx="3505641" cy="387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Casual members go for much longer trips. Members enjoy short trips.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59% of trips are member trips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6FE9B5-7BE3-1B57-BBB1-7EBA0976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t="7236"/>
          <a:stretch/>
        </p:blipFill>
        <p:spPr>
          <a:xfrm>
            <a:off x="381000" y="1610041"/>
            <a:ext cx="7037003" cy="41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674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Inter</vt:lpstr>
      <vt:lpstr>Tenorite</vt:lpstr>
      <vt:lpstr>Wingdings</vt:lpstr>
      <vt:lpstr>Office Theme</vt:lpstr>
      <vt:lpstr>Converting casual users into members through data.</vt:lpstr>
      <vt:lpstr>Agenda</vt:lpstr>
      <vt:lpstr>Objective</vt:lpstr>
      <vt:lpstr>What the data says</vt:lpstr>
      <vt:lpstr>Time patterns</vt:lpstr>
      <vt:lpstr>Time patterns</vt:lpstr>
      <vt:lpstr>Time patterns</vt:lpstr>
      <vt:lpstr>Duration</vt:lpstr>
      <vt:lpstr>Duration</vt:lpstr>
      <vt:lpstr>Location</vt:lpstr>
      <vt:lpstr>Location</vt:lpstr>
      <vt:lpstr>Location</vt:lpstr>
      <vt:lpstr>Conclusion</vt:lpstr>
      <vt:lpstr>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casual users into members through data.</dc:title>
  <dc:creator>Paul Carmody</dc:creator>
  <cp:lastModifiedBy>Paul Carmody</cp:lastModifiedBy>
  <cp:revision>4</cp:revision>
  <dcterms:created xsi:type="dcterms:W3CDTF">2023-01-06T18:02:35Z</dcterms:created>
  <dcterms:modified xsi:type="dcterms:W3CDTF">2023-01-06T20:51:19Z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