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3" r:id="rId8"/>
    <p:sldId id="282" r:id="rId9"/>
    <p:sldId id="284" r:id="rId10"/>
    <p:sldId id="285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696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8265-6803-4045-8DA0-EB2F6067CE47}" type="datetimeFigureOut">
              <a:rPr lang="en-US" smtClean="0"/>
              <a:pPr/>
              <a:t>12/16/11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DFCF-015B-A541-A4C9-2A446FC364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kc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29009" y="525977"/>
            <a:ext cx="7203217" cy="2876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8855" y="3402347"/>
            <a:ext cx="6873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cBio Cancer Genomics Portal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5850" y="4389931"/>
            <a:ext cx="7505700" cy="216386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6337" y="4457167"/>
            <a:ext cx="74390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Tutorial:  The Network View</a:t>
            </a:r>
          </a:p>
          <a:p>
            <a:endParaRPr lang="en-US" u="sng" dirty="0" smtClean="0"/>
          </a:p>
          <a:p>
            <a:r>
              <a:rPr lang="en-US" dirty="0" smtClean="0"/>
              <a:t>- Genes in context of biological interactions</a:t>
            </a:r>
          </a:p>
          <a:p>
            <a:r>
              <a:rPr lang="en-US" dirty="0" smtClean="0"/>
              <a:t>- Genomic profiles overlaid on interaction network</a:t>
            </a:r>
          </a:p>
          <a:p>
            <a:pPr>
              <a:buFontTx/>
              <a:buChar char="-"/>
            </a:pPr>
            <a:r>
              <a:rPr lang="en-US" dirty="0" smtClean="0"/>
              <a:t> Filtering by genes of interest, interaction type &amp; source, and genomic profile</a:t>
            </a:r>
          </a:p>
          <a:p>
            <a:pPr>
              <a:buFontTx/>
              <a:buChar char="-"/>
            </a:pPr>
            <a:r>
              <a:rPr lang="en-US" dirty="0" smtClean="0"/>
              <a:t> Automatic network layout</a:t>
            </a:r>
          </a:p>
          <a:p>
            <a:pPr>
              <a:buFontTx/>
              <a:buChar char="-"/>
            </a:pPr>
            <a:r>
              <a:rPr lang="en-US" dirty="0" smtClean="0"/>
              <a:t> Exporting as an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2538" y="1057275"/>
            <a:ext cx="66389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3454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Exporting as an image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rot="10800000">
            <a:off x="2771784" y="1428767"/>
            <a:ext cx="2371717" cy="89746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144620" y="1730772"/>
            <a:ext cx="2227730" cy="11934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143500" y="1741453"/>
            <a:ext cx="2247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Save current network view as PNG image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2099" y="670460"/>
            <a:ext cx="8469081" cy="5318067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651" y="1177520"/>
            <a:ext cx="8453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/>
              <a:t>Questions?</a:t>
            </a:r>
          </a:p>
          <a:p>
            <a:endParaRPr lang="en-US" sz="4800" u="sng" dirty="0" smtClean="0"/>
          </a:p>
          <a:p>
            <a:r>
              <a:rPr lang="en-US" sz="4800" dirty="0" smtClean="0"/>
              <a:t>Send us an email at: </a:t>
            </a:r>
          </a:p>
          <a:p>
            <a:endParaRPr lang="en-US" sz="4800" dirty="0" smtClean="0"/>
          </a:p>
          <a:p>
            <a:r>
              <a:rPr lang="en-US" sz="4800" dirty="0" smtClean="0"/>
              <a:t>cancergenomics@cbio.mskcc.org</a:t>
            </a:r>
          </a:p>
          <a:p>
            <a:pPr>
              <a:buFontTx/>
              <a:buChar char="-"/>
            </a:pP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475" y="969850"/>
            <a:ext cx="7900988" cy="580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" name="Rounded Rectangle 48"/>
          <p:cNvSpPr/>
          <p:nvPr/>
        </p:nvSpPr>
        <p:spPr>
          <a:xfrm>
            <a:off x="5531161" y="4545138"/>
            <a:ext cx="2241177" cy="1882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963" y="320772"/>
            <a:ext cx="641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Genes in context of biological interactions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119721" y="3558987"/>
            <a:ext cx="1389526" cy="73510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32094" y="3567952"/>
            <a:ext cx="1039908" cy="851647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045324" y="3792635"/>
            <a:ext cx="795058" cy="31544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4439490" y="3704385"/>
            <a:ext cx="805146" cy="46392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313659" y="5387798"/>
            <a:ext cx="4105835" cy="12012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2342" y="5408565"/>
            <a:ext cx="4040257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Others link seeds through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interactions complied in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Pathway Commons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72170" y="4545140"/>
            <a:ext cx="211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Interactions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94" name="Picture 93" descr="interaction_lege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744" y="5114955"/>
            <a:ext cx="1902514" cy="118214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01372" y="3049963"/>
            <a:ext cx="3525569" cy="50902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8975" y="3035722"/>
            <a:ext cx="3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Seed (specified) genes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5703" y="2103653"/>
            <a:ext cx="635317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7520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Genomic profiles overlaid on interaction network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30" idx="1"/>
          </p:cNvCxnSpPr>
          <p:nvPr/>
        </p:nvCxnSpPr>
        <p:spPr>
          <a:xfrm rot="10800000" flipV="1">
            <a:off x="3675529" y="2241188"/>
            <a:ext cx="1380564" cy="116539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</p:cNvCxnSpPr>
          <p:nvPr/>
        </p:nvCxnSpPr>
        <p:spPr>
          <a:xfrm rot="5400000">
            <a:off x="5479677" y="3951195"/>
            <a:ext cx="1497105" cy="1344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2411506" y="4607271"/>
            <a:ext cx="1416423" cy="52054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</p:cNvCxnSpPr>
          <p:nvPr/>
        </p:nvCxnSpPr>
        <p:spPr>
          <a:xfrm flipV="1">
            <a:off x="2429435" y="3720353"/>
            <a:ext cx="788894" cy="87405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33074" y="3272116"/>
            <a:ext cx="2196361" cy="26445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2792" y="3301849"/>
            <a:ext cx="2148714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Genomic profile data (mutation, copy number and mRNA expression profiles)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056093" y="1273012"/>
            <a:ext cx="2357717" cy="193635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85811" y="1302744"/>
            <a:ext cx="228317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White to red color gradient for frequency of total alteration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" y="1203512"/>
            <a:ext cx="8153400" cy="542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41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genes of interest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667376" y="4962525"/>
            <a:ext cx="371477" cy="20955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5881688" y="4329114"/>
            <a:ext cx="990599" cy="714374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 flipV="1">
            <a:off x="1371605" y="1422598"/>
            <a:ext cx="1782291" cy="633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2"/>
          </p:cNvCxnSpPr>
          <p:nvPr/>
        </p:nvCxnSpPr>
        <p:spPr>
          <a:xfrm rot="16200000" flipH="1">
            <a:off x="5394254" y="1203251"/>
            <a:ext cx="519640" cy="177920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</p:cNvCxnSpPr>
          <p:nvPr/>
        </p:nvCxnSpPr>
        <p:spPr>
          <a:xfrm rot="16200000" flipV="1">
            <a:off x="7638339" y="2572462"/>
            <a:ext cx="387747" cy="23392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153895" y="987822"/>
            <a:ext cx="3182472" cy="8695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83613" y="1017554"/>
            <a:ext cx="3161718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Hide selected genes from the network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868645" y="2883297"/>
            <a:ext cx="2161055" cy="8695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8363" y="2913029"/>
            <a:ext cx="2131337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Search genes by name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52825" y="5169297"/>
            <a:ext cx="2964516" cy="123150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62350" y="5199029"/>
            <a:ext cx="2963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Select genes from canvas or gene list under Genes tab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976313"/>
            <a:ext cx="4362450" cy="347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interaction type &amp; source</a:t>
            </a:r>
            <a:endParaRPr lang="en-US" sz="2800" dirty="0"/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rot="10800000">
            <a:off x="1876425" y="1533526"/>
            <a:ext cx="1277470" cy="22721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6" idx="1"/>
          </p:cNvCxnSpPr>
          <p:nvPr/>
        </p:nvCxnSpPr>
        <p:spPr>
          <a:xfrm rot="10800000" flipV="1">
            <a:off x="2628900" y="1776279"/>
            <a:ext cx="533400" cy="156699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153895" y="1159272"/>
            <a:ext cx="2027705" cy="12029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62300" y="1189003"/>
            <a:ext cx="2028825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Interactions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merged by default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3157538"/>
            <a:ext cx="4305300" cy="343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5575" y="4819650"/>
            <a:ext cx="22669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3" name="Straight Arrow Connector 52"/>
          <p:cNvCxnSpPr>
            <a:stCxn id="56" idx="0"/>
          </p:cNvCxnSpPr>
          <p:nvPr/>
        </p:nvCxnSpPr>
        <p:spPr>
          <a:xfrm rot="5400000" flipH="1" flipV="1">
            <a:off x="2160606" y="3521058"/>
            <a:ext cx="1141379" cy="143351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6" idx="3"/>
          </p:cNvCxnSpPr>
          <p:nvPr/>
        </p:nvCxnSpPr>
        <p:spPr>
          <a:xfrm>
            <a:off x="3028950" y="5216244"/>
            <a:ext cx="2362200" cy="28920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91720" y="4778773"/>
            <a:ext cx="2027705" cy="8790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00125" y="4808504"/>
            <a:ext cx="2028825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Shown individually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43" name="Straight Arrow Connector 42"/>
          <p:cNvCxnSpPr>
            <a:stCxn id="48" idx="2"/>
          </p:cNvCxnSpPr>
          <p:nvPr/>
        </p:nvCxnSpPr>
        <p:spPr>
          <a:xfrm rot="16200000" flipH="1">
            <a:off x="7151451" y="4570176"/>
            <a:ext cx="365596" cy="3429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4" idx="2"/>
          </p:cNvCxnSpPr>
          <p:nvPr/>
        </p:nvCxnSpPr>
        <p:spPr>
          <a:xfrm rot="5400000">
            <a:off x="6134379" y="5181321"/>
            <a:ext cx="1628779" cy="41013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668494" y="3359546"/>
            <a:ext cx="2970681" cy="1212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676898" y="3389278"/>
            <a:ext cx="29718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Type (color-coded)  &amp; source shown in interaction details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0963" y="320772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interaction type &amp; source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924050"/>
            <a:ext cx="53816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Rounded Rectangle 43"/>
          <p:cNvSpPr/>
          <p:nvPr/>
        </p:nvSpPr>
        <p:spPr>
          <a:xfrm>
            <a:off x="4450881" y="5257799"/>
            <a:ext cx="4286719" cy="14351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5334000"/>
            <a:ext cx="4025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Partial RB pathway with GBM genomic profile data.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1628775"/>
            <a:ext cx="69818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interaction type &amp; source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6677027" y="3594518"/>
            <a:ext cx="816086" cy="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3" idx="1"/>
          </p:cNvCxnSpPr>
          <p:nvPr/>
        </p:nvCxnSpPr>
        <p:spPr>
          <a:xfrm rot="10800000" flipV="1">
            <a:off x="7375957" y="5509043"/>
            <a:ext cx="312419" cy="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1"/>
          </p:cNvCxnSpPr>
          <p:nvPr/>
        </p:nvCxnSpPr>
        <p:spPr>
          <a:xfrm rot="10800000" flipV="1">
            <a:off x="6467478" y="3593234"/>
            <a:ext cx="1022113" cy="1331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1"/>
          </p:cNvCxnSpPr>
          <p:nvPr/>
        </p:nvCxnSpPr>
        <p:spPr>
          <a:xfrm rot="10800000">
            <a:off x="6810378" y="2543178"/>
            <a:ext cx="679213" cy="1050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1"/>
          </p:cNvCxnSpPr>
          <p:nvPr/>
        </p:nvCxnSpPr>
        <p:spPr>
          <a:xfrm rot="10800000" flipV="1">
            <a:off x="6591300" y="3593234"/>
            <a:ext cx="898290" cy="1550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7" idx="1"/>
          </p:cNvCxnSpPr>
          <p:nvPr/>
        </p:nvCxnSpPr>
        <p:spPr>
          <a:xfrm rot="10800000" flipV="1">
            <a:off x="6524625" y="3594518"/>
            <a:ext cx="968488" cy="653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489590" y="3414567"/>
            <a:ext cx="1062620" cy="3573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93113" y="3409852"/>
            <a:ext cx="10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Uncheck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89615" y="5329092"/>
            <a:ext cx="662570" cy="3573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88375" y="5324377"/>
            <a:ext cx="66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4" idx="3"/>
          </p:cNvCxnSpPr>
          <p:nvPr/>
        </p:nvCxnSpPr>
        <p:spPr>
          <a:xfrm>
            <a:off x="5314950" y="2136974"/>
            <a:ext cx="695325" cy="11092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4" idx="3"/>
          </p:cNvCxnSpPr>
          <p:nvPr/>
        </p:nvCxnSpPr>
        <p:spPr>
          <a:xfrm>
            <a:off x="5314950" y="2136974"/>
            <a:ext cx="714375" cy="186352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653706" y="1530747"/>
            <a:ext cx="3661244" cy="12124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652586" y="1541428"/>
            <a:ext cx="369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Same pathway after filtering applied for edge types and sources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904875"/>
            <a:ext cx="3771900" cy="30975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2824163"/>
            <a:ext cx="6877050" cy="3895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Rounded Rectangle 15"/>
          <p:cNvSpPr/>
          <p:nvPr/>
        </p:nvSpPr>
        <p:spPr>
          <a:xfrm>
            <a:off x="5851290" y="3795567"/>
            <a:ext cx="1121010" cy="8907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4814" y="3790851"/>
            <a:ext cx="112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Slide to threshold value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963" y="320772"/>
            <a:ext cx="425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Filtering by genomic profile</a:t>
            </a:r>
            <a:endParaRPr lang="en-US" sz="2800" dirty="0"/>
          </a:p>
        </p:txBody>
      </p:sp>
      <p:sp>
        <p:nvSpPr>
          <p:cNvPr id="44" name="Rounded Rectangle 43"/>
          <p:cNvSpPr/>
          <p:nvPr/>
        </p:nvSpPr>
        <p:spPr>
          <a:xfrm>
            <a:off x="5016031" y="1025922"/>
            <a:ext cx="3661244" cy="152677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14912" y="1036603"/>
            <a:ext cx="3681414" cy="15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Same pathway after genes with total alteration frequency 12% or less filtered out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6972300" y="3638550"/>
            <a:ext cx="847725" cy="602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2"/>
          </p:cNvCxnSpPr>
          <p:nvPr/>
        </p:nvCxnSpPr>
        <p:spPr>
          <a:xfrm rot="5400000">
            <a:off x="5871252" y="2205949"/>
            <a:ext cx="628650" cy="132215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2" idx="0"/>
          </p:cNvCxnSpPr>
          <p:nvPr/>
        </p:nvCxnSpPr>
        <p:spPr>
          <a:xfrm rot="5400000" flipH="1" flipV="1">
            <a:off x="746142" y="4040171"/>
            <a:ext cx="722278" cy="280987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01146" y="4531123"/>
            <a:ext cx="1541930" cy="8124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00026" y="4541803"/>
            <a:ext cx="1533524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TP53</a:t>
            </a:r>
            <a:br>
              <a:rPr lang="en-US" sz="2800" b="1" dirty="0" smtClean="0">
                <a:solidFill>
                  <a:schemeClr val="accent2"/>
                </a:solidFill>
              </a:rPr>
            </a:br>
            <a:r>
              <a:rPr lang="en-US" sz="2800" b="1" dirty="0" smtClean="0">
                <a:solidFill>
                  <a:schemeClr val="accent2"/>
                </a:solidFill>
              </a:rPr>
              <a:t>pathway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/>
          <p:cNvCxnSpPr>
            <a:stCxn id="44" idx="2"/>
          </p:cNvCxnSpPr>
          <p:nvPr/>
        </p:nvCxnSpPr>
        <p:spPr>
          <a:xfrm rot="16200000" flipH="1">
            <a:off x="6990439" y="2408913"/>
            <a:ext cx="752475" cy="1040047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794390" y="4252767"/>
            <a:ext cx="1121010" cy="890733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797914" y="4248051"/>
            <a:ext cx="112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 type threshold value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4" idx="0"/>
          </p:cNvCxnSpPr>
          <p:nvPr/>
        </p:nvCxnSpPr>
        <p:spPr>
          <a:xfrm rot="5400000" flipH="1" flipV="1">
            <a:off x="8233647" y="3832998"/>
            <a:ext cx="542826" cy="287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1690688"/>
            <a:ext cx="75342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092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Automatic network layout</a:t>
            </a:r>
            <a:endParaRPr lang="en-US" sz="2800" dirty="0"/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 flipV="1">
            <a:off x="2209800" y="2038354"/>
            <a:ext cx="704852" cy="4321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15445" y="2054623"/>
            <a:ext cx="1894355" cy="8124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95275" y="2065303"/>
            <a:ext cx="191452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Recalculate layout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54145" y="911623"/>
            <a:ext cx="2427755" cy="81240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</p:cNvCxnSpPr>
          <p:nvPr/>
        </p:nvCxnSpPr>
        <p:spPr>
          <a:xfrm rot="5400000">
            <a:off x="5012265" y="897468"/>
            <a:ext cx="510120" cy="219075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3"/>
          </p:cNvCxnSpPr>
          <p:nvPr/>
        </p:nvCxnSpPr>
        <p:spPr>
          <a:xfrm flipV="1">
            <a:off x="2238375" y="2486025"/>
            <a:ext cx="704850" cy="136276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86870" y="3073797"/>
            <a:ext cx="1961030" cy="15267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" y="3084478"/>
            <a:ext cx="1971675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Recalculate layout upon filtering operations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29" idx="2"/>
          </p:cNvCxnSpPr>
          <p:nvPr/>
        </p:nvCxnSpPr>
        <p:spPr>
          <a:xfrm rot="16200000" flipH="1">
            <a:off x="6221942" y="1878541"/>
            <a:ext cx="424395" cy="14287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33975" y="922303"/>
            <a:ext cx="2457450" cy="81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800" b="1" dirty="0" smtClean="0">
                <a:solidFill>
                  <a:schemeClr val="accent2"/>
                </a:solidFill>
              </a:rPr>
              <a:t>Open Layout Options Dialog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rot="16200000" flipV="1">
            <a:off x="7760544" y="3831382"/>
            <a:ext cx="152301" cy="261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029449" y="4043217"/>
            <a:ext cx="1895475" cy="652608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10401" y="4038501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Hover over option to get quick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254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Ethan Cerami</dc:creator>
  <cp:lastModifiedBy>Ethan Cerami</cp:lastModifiedBy>
  <cp:revision>234</cp:revision>
  <dcterms:created xsi:type="dcterms:W3CDTF">2011-12-16T14:22:59Z</dcterms:created>
  <dcterms:modified xsi:type="dcterms:W3CDTF">2011-12-16T14:25:27Z</dcterms:modified>
</cp:coreProperties>
</file>